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A4C32-83B2-44FC-A255-EF1DB6E43CD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AB9B-2D57-46D7-B995-9E1FEF467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7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400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/>
            <a:r>
              <a:rPr lang="zh-CN" altLang="en-US" sz="1000" smtClean="0"/>
              <a:t>参见</a:t>
            </a:r>
            <a:r>
              <a:rPr lang="en-US" altLang="zh-CN" sz="1000" smtClean="0"/>
              <a:t>《</a:t>
            </a:r>
            <a:r>
              <a:rPr lang="zh-CN" altLang="en-US" sz="1000" smtClean="0"/>
              <a:t>从算法设计到硬线逻辑的实现</a:t>
            </a:r>
            <a:r>
              <a:rPr lang="en-US" altLang="zh-CN" sz="1000" smtClean="0"/>
              <a:t>——</a:t>
            </a:r>
            <a:r>
              <a:rPr lang="zh-CN" altLang="en-US" sz="1000" smtClean="0"/>
              <a:t>实验练习与</a:t>
            </a:r>
            <a:r>
              <a:rPr lang="en-US" altLang="zh-CN" sz="1000" smtClean="0">
                <a:latin typeface="宋体" panose="02010600030101010101" pitchFamily="2" charset="-122"/>
              </a:rPr>
              <a:t>Verilog</a:t>
            </a:r>
            <a:r>
              <a:rPr lang="zh-CN" altLang="en-US" sz="1000" smtClean="0"/>
              <a:t>语法手册</a:t>
            </a:r>
            <a:r>
              <a:rPr lang="en-US" altLang="zh-CN" sz="1000" smtClean="0"/>
              <a:t>》</a:t>
            </a:r>
            <a:r>
              <a:rPr lang="en-US" altLang="zh-CN" sz="1000" smtClean="0">
                <a:latin typeface="宋体" panose="02010600030101010101" pitchFamily="2" charset="-122"/>
              </a:rPr>
              <a:t>P14~15</a:t>
            </a:r>
          </a:p>
          <a:p>
            <a:pPr eaLnBrk="1" hangingPunct="1"/>
            <a:endParaRPr lang="en-US" altLang="zh-CN" sz="100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97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605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kumimoji="0" lang="en-US" altLang="zh-CN" sz="2000" b="1" smtClean="0">
                <a:ea typeface="仿宋_GB2312" pitchFamily="50" charset="-122"/>
              </a:rPr>
              <a:t>$random</a:t>
            </a:r>
            <a:r>
              <a:rPr lang="zh-CN" altLang="en-US" sz="1000" smtClean="0">
                <a:latin typeface="宋体" panose="02010600030101010101" pitchFamily="2" charset="-122"/>
              </a:rPr>
              <a:t>参见</a:t>
            </a:r>
            <a:r>
              <a:rPr lang="en-US" altLang="zh-CN" sz="1000" smtClean="0">
                <a:latin typeface="宋体" panose="02010600030101010101" pitchFamily="2" charset="-122"/>
              </a:rPr>
              <a:t>《</a:t>
            </a:r>
            <a:r>
              <a:rPr lang="zh-CN" altLang="en-US" sz="1000" smtClean="0">
                <a:latin typeface="宋体" panose="02010600030101010101" pitchFamily="2" charset="-122"/>
              </a:rPr>
              <a:t>从算法设计到硬线逻辑的实现</a:t>
            </a:r>
            <a:r>
              <a:rPr lang="en-US" altLang="zh-CN" sz="1000" smtClean="0"/>
              <a:t>——</a:t>
            </a:r>
            <a:r>
              <a:rPr lang="zh-CN" altLang="en-US" sz="1000" smtClean="0">
                <a:latin typeface="宋体" panose="02010600030101010101" pitchFamily="2" charset="-122"/>
              </a:rPr>
              <a:t>复杂数字逻辑系统的</a:t>
            </a:r>
            <a:r>
              <a:rPr lang="en-US" altLang="zh-CN" sz="1000" smtClean="0">
                <a:latin typeface="宋体" panose="02010600030101010101" pitchFamily="2" charset="-122"/>
              </a:rPr>
              <a:t>Verilog HDL</a:t>
            </a:r>
            <a:r>
              <a:rPr lang="zh-CN" altLang="en-US" sz="1000" smtClean="0">
                <a:latin typeface="宋体" panose="02010600030101010101" pitchFamily="2" charset="-122"/>
              </a:rPr>
              <a:t>设计技术和方法</a:t>
            </a:r>
            <a:r>
              <a:rPr lang="en-US" altLang="zh-CN" sz="1000" smtClean="0">
                <a:latin typeface="宋体" panose="02010600030101010101" pitchFamily="2" charset="-122"/>
              </a:rPr>
              <a:t>》P61</a:t>
            </a:r>
          </a:p>
        </p:txBody>
      </p:sp>
    </p:spTree>
    <p:extLst>
      <p:ext uri="{BB962C8B-B14F-4D97-AF65-F5344CB8AC3E}">
        <p14:creationId xmlns:p14="http://schemas.microsoft.com/office/powerpoint/2010/main" val="111445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809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1000" smtClean="0">
                <a:latin typeface="宋体" panose="02010600030101010101" pitchFamily="2" charset="-122"/>
              </a:rPr>
              <a:t>采用</a:t>
            </a:r>
            <a:r>
              <a:rPr lang="en-US" altLang="zh-CN" sz="1000" smtClean="0">
                <a:latin typeface="宋体" panose="02010600030101010101" pitchFamily="2" charset="-122"/>
              </a:rPr>
              <a:t>Modelsim</a:t>
            </a:r>
            <a:r>
              <a:rPr lang="zh-CN" altLang="en-US" sz="1000" smtClean="0">
                <a:latin typeface="宋体" panose="02010600030101010101" pitchFamily="2" charset="-122"/>
              </a:rPr>
              <a:t>进行仿真！</a:t>
            </a:r>
          </a:p>
        </p:txBody>
      </p:sp>
    </p:spTree>
    <p:extLst>
      <p:ext uri="{BB962C8B-B14F-4D97-AF65-F5344CB8AC3E}">
        <p14:creationId xmlns:p14="http://schemas.microsoft.com/office/powerpoint/2010/main" val="136514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4609-2BDD-42CD-811B-88C123DB98C3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6442-53BD-450F-9088-338E677FD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59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4609-2BDD-42CD-811B-88C123DB98C3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6442-53BD-450F-9088-338E677FD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4609-2BDD-42CD-811B-88C123DB98C3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6442-53BD-450F-9088-338E677FD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17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4609-2BDD-42CD-811B-88C123DB98C3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6442-53BD-450F-9088-338E677FD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0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4609-2BDD-42CD-811B-88C123DB98C3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6442-53BD-450F-9088-338E677FD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4609-2BDD-42CD-811B-88C123DB98C3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6442-53BD-450F-9088-338E677FD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5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4609-2BDD-42CD-811B-88C123DB98C3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6442-53BD-450F-9088-338E677FD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79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4609-2BDD-42CD-811B-88C123DB98C3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6442-53BD-450F-9088-338E677FD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4609-2BDD-42CD-811B-88C123DB98C3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6442-53BD-450F-9088-338E677FD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2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4609-2BDD-42CD-811B-88C123DB98C3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6442-53BD-450F-9088-338E677FD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5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4609-2BDD-42CD-811B-88C123DB98C3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6442-53BD-450F-9088-338E677FD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6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4609-2BDD-42CD-811B-88C123DB98C3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6442-53BD-450F-9088-338E677FD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7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1722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Char char="•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75E4AAE-A829-4BB4-A780-5C89295C35DB}" type="slidenum">
              <a:rPr kumimoji="0" lang="en-US" altLang="zh-CN" sz="1600">
                <a:solidFill>
                  <a:srgbClr val="FF33CC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1600">
              <a:solidFill>
                <a:srgbClr val="FF33CC"/>
              </a:solidFill>
            </a:endParaRPr>
          </a:p>
        </p:txBody>
      </p:sp>
      <p:sp>
        <p:nvSpPr>
          <p:cNvPr id="212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1" y="1139825"/>
            <a:ext cx="8042275" cy="368300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[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200">
                <a:latin typeface="Times New Roman" panose="02020603050405020304" pitchFamily="18" charset="0"/>
              </a:rPr>
              <a:t>] </a:t>
            </a:r>
            <a:r>
              <a:rPr lang="zh-CN" altLang="en-US" sz="2200">
                <a:latin typeface="Times New Roman" panose="02020603050405020304" pitchFamily="18" charset="0"/>
              </a:rPr>
              <a:t>通过任务调用完成</a:t>
            </a:r>
            <a:r>
              <a:rPr lang="en-US" altLang="zh-CN" sz="2200">
                <a:latin typeface="Times New Roman" panose="02020603050405020304" pitchFamily="18" charset="0"/>
              </a:rPr>
              <a:t>4</a:t>
            </a:r>
            <a:r>
              <a:rPr lang="zh-CN" altLang="en-US" sz="2200">
                <a:latin typeface="Times New Roman" panose="02020603050405020304" pitchFamily="18" charset="0"/>
              </a:rPr>
              <a:t>个</a:t>
            </a:r>
            <a:r>
              <a:rPr lang="en-US" altLang="zh-CN" sz="2200">
                <a:latin typeface="Times New Roman" panose="02020603050405020304" pitchFamily="18" charset="0"/>
              </a:rPr>
              <a:t>4</a:t>
            </a:r>
            <a:r>
              <a:rPr lang="zh-CN" altLang="en-US" sz="2200">
                <a:latin typeface="Times New Roman" panose="02020603050405020304" pitchFamily="18" charset="0"/>
              </a:rPr>
              <a:t>位二进制输入数据的冒泡排序。</a:t>
            </a:r>
            <a:r>
              <a:rPr lang="zh-CN" altLang="en-US" sz="2000">
                <a:latin typeface="Times New Roman" panose="02020603050405020304" pitchFamily="18" charset="0"/>
              </a:rPr>
              <a:t>       </a:t>
            </a:r>
          </a:p>
        </p:txBody>
      </p:sp>
      <p:graphicFrame>
        <p:nvGraphicFramePr>
          <p:cNvPr id="2121739" name="Object 11"/>
          <p:cNvGraphicFramePr>
            <a:graphicFrameLocks noChangeAspect="1"/>
          </p:cNvGraphicFramePr>
          <p:nvPr/>
        </p:nvGraphicFramePr>
        <p:xfrm>
          <a:off x="2768601" y="1549400"/>
          <a:ext cx="6918325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位图图像" r:id="rId4" imgW="5590476" imgH="4105848" progId="Paint.Picture">
                  <p:embed/>
                </p:oleObj>
              </mc:Choice>
              <mc:Fallback>
                <p:oleObj name="位图图像" r:id="rId4" imgW="5590476" imgH="4105848" progId="Paint.Picture">
                  <p:embed/>
                  <p:pic>
                    <p:nvPicPr>
                      <p:cNvPr id="21217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1" y="1549400"/>
                        <a:ext cx="6918325" cy="5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1740" name="AutoShape 12"/>
          <p:cNvSpPr>
            <a:spLocks noChangeArrowheads="1"/>
          </p:cNvSpPr>
          <p:nvPr/>
        </p:nvSpPr>
        <p:spPr bwMode="auto">
          <a:xfrm>
            <a:off x="5399088" y="5824539"/>
            <a:ext cx="977900" cy="604837"/>
          </a:xfrm>
          <a:prstGeom prst="wedgeRoundRectCallout">
            <a:avLst>
              <a:gd name="adj1" fmla="val -99676"/>
              <a:gd name="adj2" fmla="val -22704"/>
              <a:gd name="adj3" fmla="val 16667"/>
            </a:avLst>
          </a:prstGeom>
          <a:solidFill>
            <a:srgbClr val="FFCC99"/>
          </a:solidFill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Char char="•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latin typeface="宋体" panose="02010600030101010101" pitchFamily="2" charset="-122"/>
                <a:ea typeface="华文楷体" panose="02010600040101010101" pitchFamily="2" charset="-122"/>
              </a:rPr>
              <a:t>任务的定义</a:t>
            </a:r>
            <a:endParaRPr lang="zh-CN" altLang="en-US" sz="2000">
              <a:ea typeface="华文楷体" panose="02010600040101010101" pitchFamily="2" charset="-122"/>
            </a:endParaRPr>
          </a:p>
        </p:txBody>
      </p:sp>
      <p:sp>
        <p:nvSpPr>
          <p:cNvPr id="2121741" name="Rectangle 13"/>
          <p:cNvSpPr>
            <a:spLocks noChangeArrowheads="1"/>
          </p:cNvSpPr>
          <p:nvPr/>
        </p:nvSpPr>
        <p:spPr bwMode="auto">
          <a:xfrm>
            <a:off x="3190875" y="4525963"/>
            <a:ext cx="1658938" cy="1712912"/>
          </a:xfrm>
          <a:prstGeom prst="rect">
            <a:avLst/>
          </a:prstGeom>
          <a:noFill/>
          <a:ln w="19050">
            <a:solidFill>
              <a:srgbClr val="FF006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Char char="•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600">
              <a:solidFill>
                <a:srgbClr val="FF33CC"/>
              </a:solidFill>
            </a:endParaRPr>
          </a:p>
        </p:txBody>
      </p:sp>
      <p:sp>
        <p:nvSpPr>
          <p:cNvPr id="2121742" name="AutoShape 14"/>
          <p:cNvSpPr>
            <a:spLocks noChangeArrowheads="1"/>
          </p:cNvSpPr>
          <p:nvPr/>
        </p:nvSpPr>
        <p:spPr bwMode="auto">
          <a:xfrm>
            <a:off x="2032000" y="3297239"/>
            <a:ext cx="1454150" cy="401637"/>
          </a:xfrm>
          <a:prstGeom prst="wedgeRoundRectCallout">
            <a:avLst>
              <a:gd name="adj1" fmla="val 51745"/>
              <a:gd name="adj2" fmla="val 105338"/>
              <a:gd name="adj3" fmla="val 16667"/>
            </a:avLst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Char char="•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latin typeface="宋体" panose="02010600030101010101" pitchFamily="2" charset="-122"/>
                <a:ea typeface="华文楷体" panose="02010600040101010101" pitchFamily="2" charset="-122"/>
              </a:rPr>
              <a:t>任务的调用</a:t>
            </a:r>
          </a:p>
        </p:txBody>
      </p:sp>
      <p:sp>
        <p:nvSpPr>
          <p:cNvPr id="2121743" name="Rectangle 15"/>
          <p:cNvSpPr>
            <a:spLocks noChangeArrowheads="1"/>
          </p:cNvSpPr>
          <p:nvPr/>
        </p:nvSpPr>
        <p:spPr bwMode="auto">
          <a:xfrm>
            <a:off x="3529013" y="3248026"/>
            <a:ext cx="1420812" cy="944563"/>
          </a:xfrm>
          <a:prstGeom prst="rect">
            <a:avLst/>
          </a:prstGeom>
          <a:noFill/>
          <a:ln w="19050">
            <a:solidFill>
              <a:srgbClr val="FF006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Char char="•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60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1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21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21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21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21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2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21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21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2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1731" grpId="0" build="p" autoUpdateAnimBg="0" advAuto="0"/>
      <p:bldP spid="2121740" grpId="0" animBg="1" autoUpdateAnimBg="0"/>
      <p:bldP spid="2121741" grpId="0" animBg="1"/>
      <p:bldP spid="2121742" grpId="0" animBg="1" autoUpdateAnimBg="0"/>
      <p:bldP spid="21217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1722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Char char="•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70C4238-CC27-426A-8FCF-FEA68FD1A402}" type="slidenum">
              <a:rPr kumimoji="0" lang="en-US" altLang="zh-CN" sz="1600">
                <a:solidFill>
                  <a:srgbClr val="FF33CC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CN" sz="1600">
              <a:solidFill>
                <a:srgbClr val="FF33CC"/>
              </a:solidFill>
            </a:endParaRPr>
          </a:p>
        </p:txBody>
      </p:sp>
      <p:graphicFrame>
        <p:nvGraphicFramePr>
          <p:cNvPr id="2123782" name="Object 6"/>
          <p:cNvGraphicFramePr>
            <a:graphicFrameLocks noChangeAspect="1"/>
          </p:cNvGraphicFramePr>
          <p:nvPr/>
        </p:nvGraphicFramePr>
        <p:xfrm>
          <a:off x="1679575" y="1465263"/>
          <a:ext cx="8864600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位图图像" r:id="rId4" imgW="6439799" imgH="3524742" progId="Paint.Picture">
                  <p:embed/>
                </p:oleObj>
              </mc:Choice>
              <mc:Fallback>
                <p:oleObj name="位图图像" r:id="rId4" imgW="6439799" imgH="3524742" progId="Paint.Picture">
                  <p:embed/>
                  <p:pic>
                    <p:nvPicPr>
                      <p:cNvPr id="2123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1465263"/>
                        <a:ext cx="8864600" cy="485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3783" name="Rectangle 7"/>
          <p:cNvSpPr>
            <a:spLocks noChangeArrowheads="1"/>
          </p:cNvSpPr>
          <p:nvPr/>
        </p:nvSpPr>
        <p:spPr bwMode="auto">
          <a:xfrm>
            <a:off x="2697163" y="966788"/>
            <a:ext cx="2601912" cy="457200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84188" indent="-293688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Char char="•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kumimoji="0" lang="en-US" altLang="zh-CN" sz="2200">
                <a:latin typeface="Times New Roman" panose="02020603050405020304" pitchFamily="18" charset="0"/>
              </a:rPr>
              <a:t>sort4.v</a:t>
            </a:r>
            <a:r>
              <a:rPr kumimoji="0" lang="zh-CN" altLang="en-US" sz="2200">
                <a:latin typeface="Times New Roman" panose="02020603050405020304" pitchFamily="18" charset="0"/>
              </a:rPr>
              <a:t>的测试文件</a:t>
            </a:r>
          </a:p>
        </p:txBody>
      </p:sp>
      <p:sp>
        <p:nvSpPr>
          <p:cNvPr id="2123784" name="Rectangle 8"/>
          <p:cNvSpPr>
            <a:spLocks noChangeArrowheads="1"/>
          </p:cNvSpPr>
          <p:nvPr/>
        </p:nvSpPr>
        <p:spPr bwMode="auto">
          <a:xfrm>
            <a:off x="6491288" y="2463800"/>
            <a:ext cx="3770312" cy="25237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Char char="•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r>
              <a:rPr kumimoji="0" lang="en-US" altLang="zh-CN" sz="2000">
                <a:latin typeface="仿宋_GB2312" pitchFamily="50" charset="-122"/>
                <a:ea typeface="仿宋_GB2312" pitchFamily="50" charset="-122"/>
              </a:rPr>
              <a:t> </a:t>
            </a:r>
            <a:r>
              <a:rPr kumimoji="0" lang="en-US" altLang="zh-CN" sz="2000">
                <a:latin typeface="Times New Roman" panose="02020603050405020304" pitchFamily="18" charset="0"/>
                <a:ea typeface="仿宋_GB2312" pitchFamily="50" charset="-122"/>
              </a:rPr>
              <a:t>$random</a:t>
            </a:r>
            <a:r>
              <a:rPr kumimoji="0" lang="zh-CN" altLang="en-US" sz="2000">
                <a:latin typeface="Times New Roman" panose="02020603050405020304" pitchFamily="18" charset="0"/>
                <a:ea typeface="仿宋_GB2312" pitchFamily="50" charset="-122"/>
              </a:rPr>
              <a:t>为系统任务，返回一个</a:t>
            </a:r>
            <a:r>
              <a:rPr kumimoji="0" lang="en-US" altLang="zh-CN" sz="2000">
                <a:latin typeface="Times New Roman" panose="02020603050405020304" pitchFamily="18" charset="0"/>
                <a:ea typeface="仿宋_GB2312" pitchFamily="50" charset="-122"/>
              </a:rPr>
              <a:t>52</a:t>
            </a:r>
            <a:r>
              <a:rPr kumimoji="0" lang="zh-CN" altLang="en-US" sz="2000">
                <a:latin typeface="Times New Roman" panose="02020603050405020304" pitchFamily="18" charset="0"/>
                <a:ea typeface="仿宋_GB2312" pitchFamily="50" charset="-122"/>
              </a:rPr>
              <a:t>位的带符号的随机数；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r>
              <a:rPr kumimoji="0" lang="zh-CN" altLang="en-US" sz="2000">
                <a:latin typeface="Times New Roman" panose="02020603050405020304" pitchFamily="18" charset="0"/>
                <a:ea typeface="仿宋_GB2312" pitchFamily="50" charset="-122"/>
              </a:rPr>
              <a:t>一般用法为： </a:t>
            </a:r>
            <a:r>
              <a:rPr kumimoji="0" lang="en-US" altLang="zh-CN" sz="200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50" charset="-122"/>
              </a:rPr>
              <a:t>$random % b</a:t>
            </a:r>
          </a:p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  <a:ea typeface="仿宋_GB2312" pitchFamily="50" charset="-122"/>
              </a:rPr>
              <a:t>其中</a:t>
            </a:r>
            <a:r>
              <a:rPr kumimoji="0" lang="en-US" altLang="zh-CN" sz="2000">
                <a:latin typeface="Times New Roman" panose="02020603050405020304" pitchFamily="18" charset="0"/>
                <a:ea typeface="仿宋_GB2312" pitchFamily="50" charset="-122"/>
              </a:rPr>
              <a:t>b&gt;0</a:t>
            </a:r>
            <a:r>
              <a:rPr kumimoji="0" lang="zh-CN" altLang="en-US" sz="2000">
                <a:latin typeface="Times New Roman" panose="02020603050405020304" pitchFamily="18" charset="0"/>
                <a:ea typeface="仿宋_GB2312" pitchFamily="50" charset="-122"/>
              </a:rPr>
              <a:t>，它给出了一个范围在</a:t>
            </a:r>
            <a:r>
              <a:rPr kumimoji="0" lang="en-US" altLang="zh-CN" sz="2000">
                <a:latin typeface="Times New Roman" panose="02020603050405020304" pitchFamily="18" charset="0"/>
                <a:ea typeface="仿宋_GB2312" pitchFamily="50" charset="-122"/>
              </a:rPr>
              <a:t>-b+1~b-1</a:t>
            </a:r>
            <a:r>
              <a:rPr kumimoji="0" lang="zh-CN" altLang="en-US" sz="2000">
                <a:latin typeface="Times New Roman" panose="02020603050405020304" pitchFamily="18" charset="0"/>
                <a:ea typeface="仿宋_GB2312" pitchFamily="50" charset="-122"/>
              </a:rPr>
              <a:t>之间的随机数。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kumimoji="0" lang="en-US" altLang="zh-CN" sz="200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50" charset="-122"/>
              </a:rPr>
              <a:t>{$random}%15</a:t>
            </a:r>
            <a:r>
              <a:rPr kumimoji="0" lang="zh-CN" altLang="en-US" sz="2000">
                <a:latin typeface="Times New Roman" panose="02020603050405020304" pitchFamily="18" charset="0"/>
                <a:ea typeface="仿宋_GB2312" pitchFamily="50" charset="-122"/>
              </a:rPr>
              <a:t>通过位拼接操作，产生一个</a:t>
            </a:r>
            <a:r>
              <a:rPr kumimoji="0" lang="en-US" altLang="zh-CN" sz="2000">
                <a:latin typeface="Times New Roman" panose="02020603050405020304" pitchFamily="18" charset="0"/>
                <a:ea typeface="仿宋_GB2312" pitchFamily="50" charset="-122"/>
              </a:rPr>
              <a:t>0~14</a:t>
            </a:r>
            <a:r>
              <a:rPr kumimoji="0" lang="zh-CN" altLang="en-US" sz="2000">
                <a:latin typeface="Times New Roman" panose="02020603050405020304" pitchFamily="18" charset="0"/>
                <a:ea typeface="仿宋_GB2312" pitchFamily="50" charset="-122"/>
              </a:rPr>
              <a:t>之间的随机数</a:t>
            </a:r>
            <a:r>
              <a:rPr kumimoji="0" lang="zh-CN" altLang="en-US" sz="2000">
                <a:latin typeface="仿宋_GB2312" pitchFamily="50" charset="-122"/>
                <a:ea typeface="仿宋_GB2312" pitchFamily="50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29615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23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23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23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3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23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23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3783" grpId="0" animBg="1" autoUpdateAnimBg="0"/>
      <p:bldP spid="212378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1722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Char char="•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0EFFBA2-345C-401C-8C71-076B6D4634FD}" type="slidenum">
              <a:rPr kumimoji="0" lang="en-US" altLang="zh-CN" sz="1600">
                <a:solidFill>
                  <a:srgbClr val="FF33CC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CN" sz="1600">
              <a:solidFill>
                <a:srgbClr val="FF33CC"/>
              </a:solidFill>
            </a:endParaRPr>
          </a:p>
        </p:txBody>
      </p:sp>
      <p:sp>
        <p:nvSpPr>
          <p:cNvPr id="2125828" name="Rectangle 4"/>
          <p:cNvSpPr>
            <a:spLocks noChangeArrowheads="1"/>
          </p:cNvSpPr>
          <p:nvPr/>
        </p:nvSpPr>
        <p:spPr bwMode="auto">
          <a:xfrm>
            <a:off x="3097214" y="1011238"/>
            <a:ext cx="4186237" cy="412750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84188" indent="-293688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Char char="•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kumimoji="0" lang="en-US" altLang="zh-CN" sz="2200">
                <a:latin typeface="Times New Roman" panose="02020603050405020304" pitchFamily="18" charset="0"/>
              </a:rPr>
              <a:t>sort4.v</a:t>
            </a:r>
            <a:r>
              <a:rPr kumimoji="0" lang="zh-CN" altLang="en-US" sz="2200">
                <a:latin typeface="Times New Roman" panose="02020603050405020304" pitchFamily="18" charset="0"/>
              </a:rPr>
              <a:t>的仿真波形</a:t>
            </a:r>
            <a:r>
              <a:rPr kumimoji="0" lang="en-US" altLang="zh-CN" sz="2200">
                <a:latin typeface="Times New Roman" panose="02020603050405020304" pitchFamily="18" charset="0"/>
              </a:rPr>
              <a:t>task_Top.wlf</a:t>
            </a:r>
          </a:p>
        </p:txBody>
      </p:sp>
      <p:graphicFrame>
        <p:nvGraphicFramePr>
          <p:cNvPr id="2125830" name="Object 6"/>
          <p:cNvGraphicFramePr>
            <a:graphicFrameLocks noChangeAspect="1"/>
          </p:cNvGraphicFramePr>
          <p:nvPr/>
        </p:nvGraphicFramePr>
        <p:xfrm>
          <a:off x="2930525" y="1524001"/>
          <a:ext cx="6356350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位图图像" r:id="rId4" imgW="4057143" imgH="3333333" progId="Paint.Picture">
                  <p:embed/>
                </p:oleObj>
              </mc:Choice>
              <mc:Fallback>
                <p:oleObj name="位图图像" r:id="rId4" imgW="4057143" imgH="3333333" progId="Paint.Picture">
                  <p:embed/>
                  <p:pic>
                    <p:nvPicPr>
                      <p:cNvPr id="2125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1524001"/>
                        <a:ext cx="6356350" cy="522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5831" name="Oval 7"/>
          <p:cNvSpPr>
            <a:spLocks noChangeArrowheads="1"/>
          </p:cNvSpPr>
          <p:nvPr/>
        </p:nvSpPr>
        <p:spPr bwMode="auto">
          <a:xfrm>
            <a:off x="5518150" y="4127501"/>
            <a:ext cx="331788" cy="1116013"/>
          </a:xfrm>
          <a:prstGeom prst="ellipse">
            <a:avLst/>
          </a:prstGeom>
          <a:noFill/>
          <a:ln w="2222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Char char="•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600">
              <a:solidFill>
                <a:srgbClr val="FF33CC"/>
              </a:solidFill>
            </a:endParaRPr>
          </a:p>
        </p:txBody>
      </p:sp>
      <p:sp>
        <p:nvSpPr>
          <p:cNvPr id="2125832" name="AutoShape 8"/>
          <p:cNvSpPr>
            <a:spLocks noChangeArrowheads="1"/>
          </p:cNvSpPr>
          <p:nvPr/>
        </p:nvSpPr>
        <p:spPr bwMode="auto">
          <a:xfrm>
            <a:off x="3506788" y="5310188"/>
            <a:ext cx="1676400" cy="685800"/>
          </a:xfrm>
          <a:prstGeom prst="wedgeRoundRectCallout">
            <a:avLst>
              <a:gd name="adj1" fmla="val 78218"/>
              <a:gd name="adj2" fmla="val -74537"/>
              <a:gd name="adj3" fmla="val 16667"/>
            </a:avLst>
          </a:prstGeom>
          <a:solidFill>
            <a:srgbClr val="FFCC99"/>
          </a:solidFill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Char char="•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latin typeface="宋体" panose="02010600030101010101" pitchFamily="2" charset="-122"/>
              </a:rPr>
              <a:t>按从小到大的顺序排序</a:t>
            </a:r>
          </a:p>
        </p:txBody>
      </p:sp>
    </p:spTree>
    <p:extLst>
      <p:ext uri="{BB962C8B-B14F-4D97-AF65-F5344CB8AC3E}">
        <p14:creationId xmlns:p14="http://schemas.microsoft.com/office/powerpoint/2010/main" val="755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2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2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2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25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25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2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5828" grpId="0" animBg="1" autoUpdateAnimBg="0"/>
      <p:bldP spid="2125831" grpId="0" animBg="1"/>
      <p:bldP spid="2125832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宽屏</PresentationFormat>
  <Paragraphs>16</Paragraphs>
  <Slides>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等线</vt:lpstr>
      <vt:lpstr>等线 Light</vt:lpstr>
      <vt:lpstr>仿宋_GB2312</vt:lpstr>
      <vt:lpstr>华文楷体</vt:lpstr>
      <vt:lpstr>宋体</vt:lpstr>
      <vt:lpstr>Arial</vt:lpstr>
      <vt:lpstr>Tahoma</vt:lpstr>
      <vt:lpstr>Times New Roman</vt:lpstr>
      <vt:lpstr>Wingdings</vt:lpstr>
      <vt:lpstr>Office 主题​​</vt:lpstr>
      <vt:lpstr>位图图像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成亮</dc:creator>
  <cp:lastModifiedBy>汪 成亮</cp:lastModifiedBy>
  <cp:revision>1</cp:revision>
  <dcterms:created xsi:type="dcterms:W3CDTF">2019-04-22T03:55:42Z</dcterms:created>
  <dcterms:modified xsi:type="dcterms:W3CDTF">2019-04-22T03:56:02Z</dcterms:modified>
</cp:coreProperties>
</file>