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3" r:id="rId2"/>
  </p:sldMasterIdLst>
  <p:notesMasterIdLst>
    <p:notesMasterId r:id="rId10"/>
  </p:notesMasterIdLst>
  <p:sldIdLst>
    <p:sldId id="454" r:id="rId3"/>
    <p:sldId id="455" r:id="rId4"/>
    <p:sldId id="460" r:id="rId5"/>
    <p:sldId id="456" r:id="rId6"/>
    <p:sldId id="457" r:id="rId7"/>
    <p:sldId id="458" r:id="rId8"/>
    <p:sldId id="459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00000"/>
    <a:srgbClr val="FF3300"/>
    <a:srgbClr val="0033CC"/>
    <a:srgbClr val="0066FF"/>
    <a:srgbClr val="663300"/>
    <a:srgbClr val="6699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27" autoAdjust="0"/>
    <p:restoredTop sz="93939" autoAdjust="0"/>
  </p:normalViewPr>
  <p:slideViewPr>
    <p:cSldViewPr>
      <p:cViewPr>
        <p:scale>
          <a:sx n="50" d="100"/>
          <a:sy n="50" d="100"/>
        </p:scale>
        <p:origin x="-1908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D3CDF57-22C5-46D7-B173-C2B593EBC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0C762-6FDA-43DF-80AF-5B0CF38FC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31E7-37FA-4F1E-95D3-F3D08633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E4DEA-307D-44BA-8F35-EE0640581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36A00-55B7-4AD3-B33A-029B1FF24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CFD26-75EB-4B08-8981-E20F5A9D3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69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D458B-D4BA-4A8A-B4AA-5747728F3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8" grpId="0" build="p" bldLvl="5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3B58C-4C1C-4D3D-B04A-87AC091F4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0AA7-532A-4513-95B0-4CDCEA7397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F844-FB91-41AD-8459-52CD4B35C0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C9A8-FB72-44B9-A442-ED56D1E56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D1E17-618A-4DA8-9816-81E760E7B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BC05-3857-42FE-BE00-9FEE888F3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944F2-C8F0-4A82-A0AC-13B2904DC8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D4D05-D07F-4F2D-B0FB-6CEAFC3B6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F1EB7-401A-4E1F-BEB3-B9453D136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1ABD2-2463-4DA2-89F2-142B49A2EB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DB90-7BD0-48DE-BDDA-735267D17B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9EA48-9927-41A3-BDFD-E7F6E6A4EB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1758E-6393-4DBD-9AD8-379E1BE45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BB15-169D-44B9-BBDD-74D29D28A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CD73D-37ED-488C-BC91-37DA13375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97AA-6A00-4AC6-8195-AF716C81B7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E0CCC-CB45-457A-87AA-5E876AED5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A6A0-7347-427A-9952-AB1308C9C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AEF76-D95A-42E1-B919-E308CF61CD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BF493-F925-4BC3-BB00-4916131EC9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6D952-9D80-4A9A-95C0-8358EE1371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fld id="{933447AC-2300-4EB9-942F-0C86444C9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37" r:id="rId2"/>
    <p:sldLayoutId id="2147483736" r:id="rId3"/>
    <p:sldLayoutId id="2147483735" r:id="rId4"/>
    <p:sldLayoutId id="2147483734" r:id="rId5"/>
    <p:sldLayoutId id="2147483733" r:id="rId6"/>
    <p:sldLayoutId id="2147483732" r:id="rId7"/>
    <p:sldLayoutId id="2147483731" r:id="rId8"/>
    <p:sldLayoutId id="2147483730" r:id="rId9"/>
    <p:sldLayoutId id="2147483729" r:id="rId10"/>
    <p:sldLayoutId id="2147483728" r:id="rId11"/>
    <p:sldLayoutId id="2147483727" r:id="rId12"/>
    <p:sldLayoutId id="21474837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fld id="{E84B2DC3-5A43-460D-9CC7-80E96E9B0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963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3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0" r:id="rId2"/>
    <p:sldLayoutId id="2147483749" r:id="rId3"/>
    <p:sldLayoutId id="2147483748" r:id="rId4"/>
    <p:sldLayoutId id="2147483747" r:id="rId5"/>
    <p:sldLayoutId id="2147483746" r:id="rId6"/>
    <p:sldLayoutId id="2147483745" r:id="rId7"/>
    <p:sldLayoutId id="2147483744" r:id="rId8"/>
    <p:sldLayoutId id="2147483743" r:id="rId9"/>
    <p:sldLayoutId id="2147483742" r:id="rId10"/>
    <p:sldLayoutId id="2147483741" r:id="rId11"/>
    <p:sldLayoutId id="2147483740" r:id="rId12"/>
    <p:sldLayoutId id="2147483739" r:id="rId13"/>
    <p:sldLayoutId id="2147483738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B950E-2328-46AC-877C-66DC9596F81A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411288" y="1428750"/>
            <a:ext cx="630396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题目</a:t>
            </a:r>
            <a:r>
              <a:rPr lang="en-US" altLang="zh-CN" sz="2800"/>
              <a:t>1</a:t>
            </a:r>
            <a:r>
              <a:rPr lang="zh-CN" altLang="en-US" sz="2800"/>
              <a:t>：一名大学生还有</a:t>
            </a:r>
            <a:r>
              <a:rPr lang="en-US" altLang="zh-CN" sz="2800"/>
              <a:t>7</a:t>
            </a:r>
            <a:r>
              <a:rPr lang="zh-CN" altLang="en-US" sz="2800"/>
              <a:t>天就要进入有四门考试科目的期末考试。他想尽可能有效地分配这</a:t>
            </a:r>
            <a:r>
              <a:rPr lang="en-US" altLang="zh-CN" sz="2800"/>
              <a:t>7</a:t>
            </a:r>
            <a:r>
              <a:rPr lang="zh-CN" altLang="en-US" sz="2800"/>
              <a:t>天复习时间，每门学科至少需要</a:t>
            </a:r>
            <a:r>
              <a:rPr lang="en-US" altLang="zh-CN" sz="2800"/>
              <a:t>1</a:t>
            </a:r>
            <a:r>
              <a:rPr lang="zh-CN" altLang="en-US" sz="2800"/>
              <a:t>天复习时间。他喜欢每天只复习一门课，所以他可能分配给每门功课的时间是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3</a:t>
            </a:r>
            <a:r>
              <a:rPr lang="zh-CN" altLang="en-US" sz="2800"/>
              <a:t>或</a:t>
            </a:r>
            <a:r>
              <a:rPr lang="en-US" altLang="zh-CN" sz="2800"/>
              <a:t>4</a:t>
            </a:r>
            <a:r>
              <a:rPr lang="zh-CN" altLang="en-US" sz="2800"/>
              <a:t>天，由于最近学习了运筹学他希望用</a:t>
            </a:r>
            <a:r>
              <a:rPr lang="en-US" altLang="zh-CN" sz="2800"/>
              <a:t>DP</a:t>
            </a:r>
            <a:r>
              <a:rPr lang="zh-CN" altLang="en-US" sz="2800"/>
              <a:t>方法安排时间以使能从这四门课中得到最高的总学分，他估计每门课的时间分配可能产生的学分如下表。用</a:t>
            </a:r>
            <a:r>
              <a:rPr lang="en-US" altLang="zh-CN" sz="2800"/>
              <a:t>DP</a:t>
            </a:r>
            <a:r>
              <a:rPr lang="zh-CN" altLang="en-US" sz="2800"/>
              <a:t>方法求解这个问题。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447FC-B367-4D0D-9DAE-0CE259365BFB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3807" name="Group 15"/>
          <p:cNvGraphicFramePr>
            <a:graphicFrameLocks noGrp="1"/>
          </p:cNvGraphicFramePr>
          <p:nvPr/>
        </p:nvGraphicFramePr>
        <p:xfrm>
          <a:off x="1524000" y="1666875"/>
          <a:ext cx="6096000" cy="370535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课程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学分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复习天数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1       2      3      4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1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2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4"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3      5       2</a:t>
                      </a:r>
                    </a:p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4        5      6       4</a:t>
                      </a:r>
                    </a:p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5        6      8       7</a:t>
                      </a:r>
                    </a:p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8        7       8      8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1411288" y="2133600"/>
            <a:ext cx="71215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假设 </a:t>
            </a:r>
            <a:r>
              <a:rPr lang="en-US" altLang="zh-CN" sz="2800"/>
              <a:t>a[i,j]</a:t>
            </a:r>
            <a:r>
              <a:rPr lang="zh-CN" altLang="en-US" sz="2800"/>
              <a:t>表示前</a:t>
            </a:r>
            <a:r>
              <a:rPr lang="en-US" altLang="zh-CN" sz="2800"/>
              <a:t>i</a:t>
            </a:r>
            <a:r>
              <a:rPr lang="zh-CN" altLang="en-US" sz="2800"/>
              <a:t>门课程总共占用</a:t>
            </a:r>
            <a:r>
              <a:rPr lang="en-US" altLang="zh-CN" sz="2800"/>
              <a:t>j</a:t>
            </a:r>
            <a:r>
              <a:rPr lang="zh-CN" altLang="en-US" sz="2800"/>
              <a:t>复习天数的最大效益，</a:t>
            </a:r>
            <a:r>
              <a:rPr lang="en-US" altLang="zh-CN" sz="2800"/>
              <a:t>v[i,j]</a:t>
            </a:r>
            <a:r>
              <a:rPr lang="zh-CN" altLang="en-US" sz="2800"/>
              <a:t>表示第</a:t>
            </a:r>
            <a:r>
              <a:rPr lang="en-US" altLang="zh-CN" sz="2800"/>
              <a:t>i</a:t>
            </a:r>
            <a:r>
              <a:rPr lang="zh-CN" altLang="en-US" sz="2800"/>
              <a:t>门课复习</a:t>
            </a:r>
            <a:r>
              <a:rPr lang="en-US" altLang="zh-CN" sz="2800"/>
              <a:t>j</a:t>
            </a:r>
            <a:r>
              <a:rPr lang="zh-CN" altLang="en-US" sz="2800"/>
              <a:t>天带来的效益</a:t>
            </a:r>
            <a:r>
              <a:rPr lang="en-US" altLang="zh-CN" sz="2800"/>
              <a:t>,</a:t>
            </a:r>
            <a:r>
              <a:rPr lang="zh-CN" altLang="en-US" sz="2800"/>
              <a:t>则有</a:t>
            </a:r>
          </a:p>
          <a:p>
            <a:r>
              <a:rPr lang="en-US" altLang="zh-CN" sz="2800"/>
              <a:t>a[0,j]=0</a:t>
            </a:r>
          </a:p>
          <a:p>
            <a:r>
              <a:rPr lang="en-US" altLang="zh-CN" sz="2800"/>
              <a:t>a[i,0]=0</a:t>
            </a:r>
          </a:p>
          <a:p>
            <a:r>
              <a:rPr lang="en-US" altLang="zh-CN" sz="2800"/>
              <a:t>a[i,j]=max{v[i,x]+a[i-1,j-x]|0&lt;x&lt;j}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45B74-1F3B-4441-A1A4-696150D975D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411288" y="1428750"/>
            <a:ext cx="630396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题目</a:t>
            </a:r>
            <a:r>
              <a:rPr lang="en-US" altLang="zh-CN" sz="2800"/>
              <a:t>1</a:t>
            </a:r>
            <a:r>
              <a:rPr lang="zh-CN" altLang="en-US" sz="2800"/>
              <a:t>：某国为了防御敌国的导弹袭击，发展出一种导弹拦截系统。但是这种导弹拦截系统有一个缺陷：下一发导弹的发射高度只能高于或等于前一发。某天，雷达捕捉到敌国的导弹来袭。由于该系统还在试用阶段，所以只有一套系统，因此有可能不能拦截所有的导弹。</a:t>
            </a:r>
          </a:p>
          <a:p>
            <a:r>
              <a:rPr lang="zh-CN" altLang="en-US" sz="2800"/>
              <a:t> 输入导弹依次飞来的高度（雷达给出的高度数据是小于正无穷的正整数），计算这套系统最多能拦截多少导弹，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DB254-416A-47F5-9340-29E498258E41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411288" y="1428750"/>
            <a:ext cx="6303962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样例：雷达数据（共</a:t>
            </a:r>
            <a:r>
              <a:rPr lang="en-US" altLang="zh-CN" sz="2800" dirty="0"/>
              <a:t>n</a:t>
            </a:r>
            <a:r>
              <a:rPr lang="zh-CN" altLang="en-US" sz="2800" dirty="0"/>
              <a:t>个来袭导弹）</a:t>
            </a:r>
            <a:endParaRPr lang="en-US" altLang="zh-CN" sz="2800" dirty="0"/>
          </a:p>
          <a:p>
            <a:r>
              <a:rPr lang="en-US" altLang="zh-CN" sz="2800" dirty="0"/>
              <a:t>65 158 170 299 300 155 207 389</a:t>
            </a:r>
          </a:p>
          <a:p>
            <a:endParaRPr lang="zh-CN" altLang="en-US" sz="2800" dirty="0"/>
          </a:p>
          <a:p>
            <a:r>
              <a:rPr lang="zh-CN" altLang="en-US" sz="2800" dirty="0"/>
              <a:t>实质：</a:t>
            </a:r>
            <a:r>
              <a:rPr lang="zh-CN" altLang="en-US" sz="2800" dirty="0">
                <a:solidFill>
                  <a:srgbClr val="FF3300"/>
                </a:solidFill>
              </a:rPr>
              <a:t>寻找一个最长非递减子序列</a:t>
            </a:r>
          </a:p>
          <a:p>
            <a:r>
              <a:rPr lang="zh-CN" altLang="en-US" sz="2800" dirty="0"/>
              <a:t>设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表示序列中的第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个数，</a:t>
            </a:r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表示从</a:t>
            </a:r>
            <a:r>
              <a:rPr lang="en-US" altLang="zh-CN" sz="2800" dirty="0"/>
              <a:t>1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这一段中以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结尾的最长上升子序列的长度，则有动态规划方程：</a:t>
            </a:r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max{1, </a:t>
            </a:r>
            <a:r>
              <a:rPr lang="en-US" altLang="zh-CN" sz="2800" dirty="0">
                <a:solidFill>
                  <a:srgbClr val="FF0000"/>
                </a:solidFill>
              </a:rPr>
              <a:t>F[j] </a:t>
            </a:r>
            <a:r>
              <a:rPr lang="en-US" altLang="zh-CN" sz="2800" dirty="0"/>
              <a:t>+ 1} (j = 1, 2, ...,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- 1, 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rgbClr val="669900"/>
                </a:solidFill>
              </a:rPr>
              <a:t>A[j] &lt;= A[</a:t>
            </a:r>
            <a:r>
              <a:rPr lang="en-US" altLang="zh-CN" sz="2800" dirty="0" err="1">
                <a:solidFill>
                  <a:srgbClr val="669900"/>
                </a:solidFill>
              </a:rPr>
              <a:t>i</a:t>
            </a:r>
            <a:r>
              <a:rPr lang="en-US" altLang="zh-CN" sz="2800" dirty="0">
                <a:solidFill>
                  <a:srgbClr val="669900"/>
                </a:solidFill>
              </a:rPr>
              <a:t>]</a:t>
            </a:r>
            <a:r>
              <a:rPr lang="zh-CN" altLang="en-US" sz="2800" dirty="0">
                <a:solidFill>
                  <a:srgbClr val="669900"/>
                </a:solidFill>
              </a:rPr>
              <a:t>确保非降序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C389B-B4B5-4270-8E3B-EE30024FEE4F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5473700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例题</a:t>
            </a:r>
            <a:r>
              <a:rPr lang="en-US" altLang="zh-CN" sz="2800" b="1"/>
              <a:t>3</a:t>
            </a:r>
            <a:r>
              <a:rPr lang="zh-CN" altLang="en-US" sz="2800" b="1"/>
              <a:t>：数字三角形问题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179388" y="836613"/>
            <a:ext cx="7885112" cy="9159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．问题描述</a:t>
            </a:r>
          </a:p>
          <a:p>
            <a:r>
              <a:rPr lang="zh-CN" altLang="en-US"/>
              <a:t>    设有一个三角形的数塔，顶点结点称为根结点，每个结点有一个整数数值。从顶点出发，可以向左走，也可以向右走。如图</a:t>
            </a:r>
            <a:r>
              <a:rPr lang="en-US" altLang="zh-CN"/>
              <a:t>10</a:t>
            </a:r>
            <a:r>
              <a:rPr lang="zh-CN" altLang="en-US"/>
              <a:t>一</a:t>
            </a:r>
            <a:r>
              <a:rPr lang="en-US" altLang="zh-CN"/>
              <a:t>1</a:t>
            </a:r>
            <a:r>
              <a:rPr lang="zh-CN" altLang="en-US"/>
              <a:t>所示。</a:t>
            </a:r>
          </a:p>
        </p:txBody>
      </p:sp>
      <p:pic>
        <p:nvPicPr>
          <p:cNvPr id="726022" name="Picture 6" descr="dt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844675"/>
            <a:ext cx="4876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179388" y="5146675"/>
            <a:ext cx="8208962" cy="517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 问题：当三角形数塔给出之后，找出一条从第一层到达底层的路径，使路径的值最大。若这样的路径存在多条，任意给出一条即可。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/>
      <p:bldP spid="726021" grpId="0"/>
      <p:bldP spid="7260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54BFB7-74F5-427C-A0E6-2D29501A1F15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250825" y="136525"/>
            <a:ext cx="1096963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步骤</a:t>
            </a:r>
            <a:r>
              <a:rPr lang="en-US" altLang="zh-CN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endParaRPr lang="zh-CN" altLang="en-US" sz="2800" b="1">
              <a:solidFill>
                <a:srgbClr val="33CC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395288" y="836613"/>
            <a:ext cx="7416800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/>
              <a:t>二维数组 </a:t>
            </a:r>
            <a:r>
              <a:rPr kumimoji="1" lang="en-US" altLang="zh-CN" sz="2400" b="1"/>
              <a:t>D(X,y)</a:t>
            </a:r>
            <a:r>
              <a:rPr kumimoji="1" lang="zh-CN" altLang="en-US" sz="2400" b="1"/>
              <a:t>描述问题，</a:t>
            </a:r>
            <a:r>
              <a:rPr kumimoji="1" lang="en-US" altLang="zh-CN" sz="2400" b="1"/>
              <a:t>D(X,y)</a:t>
            </a:r>
            <a:r>
              <a:rPr kumimoji="1" lang="zh-CN" altLang="en-US" sz="2400" b="1"/>
              <a:t>表示从顶层到达第</a:t>
            </a:r>
            <a:r>
              <a:rPr kumimoji="1" lang="en-US" altLang="zh-CN" sz="2400" b="1"/>
              <a:t>X</a:t>
            </a:r>
            <a:r>
              <a:rPr kumimoji="1" lang="zh-CN" altLang="en-US" sz="2400" b="1"/>
              <a:t>层第</a:t>
            </a:r>
            <a:r>
              <a:rPr kumimoji="1" lang="en-US" altLang="zh-CN" sz="2400" b="1"/>
              <a:t>y</a:t>
            </a:r>
            <a:r>
              <a:rPr kumimoji="1" lang="zh-CN" altLang="en-US" sz="2400" b="1"/>
              <a:t>个位置的得分。</a:t>
            </a:r>
          </a:p>
        </p:txBody>
      </p:sp>
      <p:pic>
        <p:nvPicPr>
          <p:cNvPr id="727046" name="Picture 6" descr="dt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1557338"/>
            <a:ext cx="3200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250825" y="3213100"/>
            <a:ext cx="3597275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步骤</a:t>
            </a:r>
            <a:r>
              <a:rPr lang="en-US" altLang="zh-CN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：状态转移方程</a:t>
            </a:r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323850" y="1916113"/>
            <a:ext cx="5040313" cy="8463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阶段分析：</a:t>
            </a:r>
            <a:r>
              <a:rPr lang="en-US" altLang="zh-CN" dirty="0"/>
              <a:t>D(1,1)=13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              </a:t>
            </a:r>
            <a:r>
              <a:rPr lang="zh-CN" altLang="en-US" dirty="0">
                <a:solidFill>
                  <a:srgbClr val="FF0000"/>
                </a:solidFill>
              </a:rPr>
              <a:t>到第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层的第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个位置有两种可能，要么走右分支 得到，要么走左分支得到</a:t>
            </a:r>
            <a:r>
              <a:rPr lang="zh-CN" altLang="en-US" dirty="0"/>
              <a:t>。</a:t>
            </a: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0" y="3644900"/>
            <a:ext cx="8229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en-US" sz="2600">
              <a:ea typeface="Mincho"/>
              <a:cs typeface="Mincho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600">
                <a:latin typeface="宋体" charset="-122"/>
              </a:rPr>
              <a:t> </a:t>
            </a:r>
            <a:r>
              <a:rPr lang="en-US" altLang="zh-CN" sz="2600">
                <a:latin typeface="宋体" charset="-122"/>
              </a:rPr>
              <a:t>D(X,y)</a:t>
            </a:r>
            <a:r>
              <a:rPr lang="zh-CN" altLang="en-US" sz="2600">
                <a:latin typeface="宋体" charset="-122"/>
              </a:rPr>
              <a:t>＝</a:t>
            </a:r>
            <a:r>
              <a:rPr lang="en-US" altLang="zh-CN" sz="2600">
                <a:latin typeface="宋体" charset="-122"/>
              </a:rPr>
              <a:t>max{D(X-1,y)+</a:t>
            </a:r>
            <a:r>
              <a:rPr lang="en-US" altLang="zh-CN" sz="2400"/>
              <a:t>a(X,y</a:t>
            </a:r>
            <a:r>
              <a:rPr lang="zh-CN" altLang="en-US" sz="2400"/>
              <a:t>，</a:t>
            </a:r>
            <a:r>
              <a:rPr lang="en-US" altLang="zh-CN" sz="2400"/>
              <a:t>X-1,y)</a:t>
            </a:r>
            <a:r>
              <a:rPr lang="zh-CN" altLang="en-US" sz="2400">
                <a:latin typeface="宋体" charset="-122"/>
              </a:rPr>
              <a:t>，</a:t>
            </a:r>
            <a:r>
              <a:rPr lang="en-US" altLang="zh-CN" sz="2400">
                <a:latin typeface="宋体" charset="-122"/>
              </a:rPr>
              <a:t>D(X-1,y-1</a:t>
            </a:r>
            <a:r>
              <a:rPr lang="zh-CN" altLang="en-US" sz="2400">
                <a:latin typeface="宋体" charset="-122"/>
              </a:rPr>
              <a:t>）</a:t>
            </a:r>
            <a:r>
              <a:rPr lang="en-US" altLang="zh-CN" sz="2400">
                <a:latin typeface="宋体" charset="-122"/>
              </a:rPr>
              <a:t>+ </a:t>
            </a:r>
            <a:r>
              <a:rPr lang="en-US" altLang="zh-CN" sz="2400"/>
              <a:t>a(X,y</a:t>
            </a:r>
            <a:r>
              <a:rPr lang="zh-CN" altLang="en-US" sz="2400"/>
              <a:t>，</a:t>
            </a:r>
            <a:r>
              <a:rPr lang="en-US" altLang="zh-CN"/>
              <a:t>X-1,y-1</a:t>
            </a:r>
            <a:r>
              <a:rPr lang="en-US" altLang="zh-CN" sz="2400"/>
              <a:t>)</a:t>
            </a:r>
            <a:r>
              <a:rPr lang="en-US" altLang="zh-CN" sz="2400">
                <a:latin typeface="宋体" charset="-122"/>
              </a:rPr>
              <a:t>}</a:t>
            </a:r>
            <a:endParaRPr lang="en-US" altLang="zh-CN" sz="2400">
              <a:ea typeface="Mincho"/>
              <a:cs typeface="Mincho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600">
                <a:latin typeface="宋体" charset="-122"/>
              </a:rPr>
              <a:t>     D(1,1)</a:t>
            </a:r>
            <a:r>
              <a:rPr lang="zh-CN" altLang="en-US" sz="2600">
                <a:latin typeface="宋体" charset="-122"/>
              </a:rPr>
              <a:t>＝</a:t>
            </a:r>
            <a:r>
              <a:rPr lang="en-US" altLang="zh-CN" sz="2600">
                <a:latin typeface="宋体" charset="-122"/>
              </a:rPr>
              <a:t>0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/>
      <p:bldP spid="727045" grpId="0"/>
      <p:bldP spid="727048" grpId="0"/>
      <p:bldP spid="727049" grpId="0" autoUpdateAnimBg="0"/>
      <p:bldP spid="727049" grpId="1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5E5C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5E5C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4608</TotalTime>
  <Words>601</Words>
  <Application>Microsoft Office PowerPoint</Application>
  <PresentationFormat>全屏显示(4:3)</PresentationFormat>
  <Paragraphs>42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Level</vt:lpstr>
      <vt:lpstr>Network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User</dc:creator>
  <cp:lastModifiedBy>yunni</cp:lastModifiedBy>
  <cp:revision>240</cp:revision>
  <dcterms:created xsi:type="dcterms:W3CDTF">2006-08-12T02:20:25Z</dcterms:created>
  <dcterms:modified xsi:type="dcterms:W3CDTF">2016-10-21T00:54:08Z</dcterms:modified>
</cp:coreProperties>
</file>