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2"/>
  </p:notesMasterIdLst>
  <p:sldIdLst>
    <p:sldId id="454" r:id="rId2"/>
    <p:sldId id="495" r:id="rId3"/>
    <p:sldId id="496" r:id="rId4"/>
    <p:sldId id="498" r:id="rId5"/>
    <p:sldId id="499" r:id="rId6"/>
    <p:sldId id="500" r:id="rId7"/>
    <p:sldId id="501" r:id="rId8"/>
    <p:sldId id="502" r:id="rId9"/>
    <p:sldId id="503" r:id="rId10"/>
    <p:sldId id="504" r:id="rId11"/>
    <p:sldId id="505" r:id="rId12"/>
    <p:sldId id="507" r:id="rId13"/>
    <p:sldId id="508" r:id="rId14"/>
    <p:sldId id="509" r:id="rId15"/>
    <p:sldId id="534" r:id="rId16"/>
    <p:sldId id="510" r:id="rId17"/>
    <p:sldId id="511" r:id="rId18"/>
    <p:sldId id="512" r:id="rId19"/>
    <p:sldId id="513" r:id="rId20"/>
    <p:sldId id="514" r:id="rId21"/>
    <p:sldId id="536" r:id="rId22"/>
    <p:sldId id="515" r:id="rId23"/>
    <p:sldId id="537" r:id="rId24"/>
    <p:sldId id="516" r:id="rId25"/>
    <p:sldId id="517" r:id="rId26"/>
    <p:sldId id="538" r:id="rId27"/>
    <p:sldId id="518" r:id="rId28"/>
    <p:sldId id="519" r:id="rId29"/>
    <p:sldId id="520" r:id="rId30"/>
    <p:sldId id="522" r:id="rId31"/>
    <p:sldId id="523" r:id="rId32"/>
    <p:sldId id="524" r:id="rId33"/>
    <p:sldId id="525" r:id="rId34"/>
    <p:sldId id="526" r:id="rId35"/>
    <p:sldId id="527" r:id="rId36"/>
    <p:sldId id="528" r:id="rId37"/>
    <p:sldId id="529" r:id="rId38"/>
    <p:sldId id="530" r:id="rId39"/>
    <p:sldId id="532" r:id="rId40"/>
    <p:sldId id="533" r:id="rId41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800000"/>
    <a:srgbClr val="FF3300"/>
    <a:srgbClr val="0033CC"/>
    <a:srgbClr val="0066FF"/>
    <a:srgbClr val="663300"/>
    <a:srgbClr val="669900"/>
    <a:srgbClr val="FF741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748" autoAdjust="0"/>
    <p:restoredTop sz="93978" autoAdjust="0"/>
  </p:normalViewPr>
  <p:slideViewPr>
    <p:cSldViewPr>
      <p:cViewPr>
        <p:scale>
          <a:sx n="50" d="100"/>
          <a:sy n="50" d="100"/>
        </p:scale>
        <p:origin x="-738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4301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905BEC05-C066-439B-907C-46CEF2F625C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570603-5CB1-4F9F-AE4D-A6EFD7F67FBA}" type="datetime1">
              <a:rPr lang="zh-CN" altLang="en-US"/>
              <a:pPr/>
              <a:t>2014-09-25</a:t>
            </a:fld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6704D-3CAC-4557-A402-2CE4DD7ECB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9BD690-72E7-4B3C-9EF1-6D0121FDCE4D}" type="datetime1">
              <a:rPr lang="zh-CN" altLang="en-US"/>
              <a:pPr/>
              <a:t>2014-09-25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7A2E5-0B9F-4FB9-9C3B-0B0A9862D2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28EC4A-0C36-43EF-BB35-145D3022AAD5}" type="datetime1">
              <a:rPr lang="zh-CN" altLang="en-US"/>
              <a:pPr/>
              <a:t>2014-09-25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E82C4-D0A9-46BE-9FFC-DB6EAC8DB7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6EE0C6-ED61-4348-B557-DFF601740E57}" type="datetime1">
              <a:rPr lang="zh-CN" altLang="en-US"/>
              <a:pPr/>
              <a:t>2014-09-25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A2E0D-9AFB-47DE-B75B-756A2F9A64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53BC8C-736D-422B-B103-17CEA2DA51C7}" type="datetime1">
              <a:rPr lang="zh-CN" altLang="en-US"/>
              <a:pPr/>
              <a:t>2014-09-25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00A19-4F8F-4612-AA7E-5C433FEAE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3C2962-5AF6-4CE8-AF2C-735B4DBB4292}" type="datetime1">
              <a:rPr lang="zh-CN" altLang="en-US"/>
              <a:pPr/>
              <a:t>2014-09-25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BB9B6-9EB1-4080-B9B4-B4694AE7A6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5D9DFF-88DA-417E-8D79-A5822241575C}" type="datetime1">
              <a:rPr lang="zh-CN" altLang="en-US"/>
              <a:pPr/>
              <a:t>2014-09-25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7E0B4-9CF6-44C2-887C-89C0EDE40F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6EEE41-65C8-446C-B09C-735AB56C470C}" type="datetime1">
              <a:rPr lang="zh-CN" altLang="en-US"/>
              <a:pPr/>
              <a:t>2014-09-25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A1820-897E-48ED-ABAD-4096A9D395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C19341-C7B4-465E-B6B7-775FFF77291E}" type="datetime1">
              <a:rPr lang="zh-CN" altLang="en-US"/>
              <a:pPr/>
              <a:t>2014-09-25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CC71C-0C79-42BD-941C-8D93485E10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2F42C7-6BC7-4852-9537-D7C7C3C16E0F}" type="datetime1">
              <a:rPr lang="zh-CN" altLang="en-US"/>
              <a:pPr/>
              <a:t>2014-09-25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05E9C-2F1C-44CC-A974-6B437E538B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32262-42A4-444D-AF51-E5330C869013}" type="datetime1">
              <a:rPr lang="zh-CN" altLang="en-US"/>
              <a:pPr/>
              <a:t>2014-09-25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06443-BEB9-4A9C-B663-DE02193307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E5D471-79F2-4706-84D4-A35AF9538556}" type="datetime1">
              <a:rPr lang="zh-CN" altLang="en-US"/>
              <a:pPr/>
              <a:t>2014-09-25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D7B71-D3CA-4738-A2EB-5ED366F97D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07F554-0C78-42FA-B0E4-56498DE3A650}" type="datetime1">
              <a:rPr lang="zh-CN" altLang="en-US"/>
              <a:pPr/>
              <a:t>2014-09-25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4C0A3-B210-43A0-AD00-2058E01541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4BEB50DA-7E77-4FC4-96CA-6A3E33679884}" type="datetime1">
              <a:rPr lang="zh-CN" altLang="en-US"/>
              <a:pPr/>
              <a:t>2014-09-25</a:t>
            </a:fld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514D0E0B-847B-4A82-9FAC-57B62CA52C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1" r:id="rId2"/>
    <p:sldLayoutId id="2147483730" r:id="rId3"/>
    <p:sldLayoutId id="2147483729" r:id="rId4"/>
    <p:sldLayoutId id="2147483728" r:id="rId5"/>
    <p:sldLayoutId id="2147483727" r:id="rId6"/>
    <p:sldLayoutId id="2147483726" r:id="rId7"/>
    <p:sldLayoutId id="2147483725" r:id="rId8"/>
    <p:sldLayoutId id="2147483724" r:id="rId9"/>
    <p:sldLayoutId id="2147483723" r:id="rId10"/>
    <p:sldLayoutId id="2147483722" r:id="rId11"/>
    <p:sldLayoutId id="2147483721" r:id="rId12"/>
    <p:sldLayoutId id="214748372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A5002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A50021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A50021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A50021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A50021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800" b="1">
          <a:solidFill>
            <a:srgbClr val="A50021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800" b="1">
          <a:solidFill>
            <a:srgbClr val="A50021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800" b="1">
          <a:solidFill>
            <a:srgbClr val="A50021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800" b="1">
          <a:solidFill>
            <a:srgbClr val="A50021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9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26.bin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4.bin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3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3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3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5858D145-95BE-47A2-B6EF-E4C84FE4B3FE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2048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/>
              <a:t>顺序算法的设计技术</a:t>
            </a:r>
          </a:p>
        </p:txBody>
      </p:sp>
      <p:sp>
        <p:nvSpPr>
          <p:cNvPr id="20483" name="内容占位符 3"/>
          <p:cNvSpPr>
            <a:spLocks noGrp="1"/>
          </p:cNvSpPr>
          <p:nvPr>
            <p:ph idx="1"/>
          </p:nvPr>
        </p:nvSpPr>
        <p:spPr>
          <a:xfrm>
            <a:off x="571500" y="1571625"/>
            <a:ext cx="8229600" cy="4530725"/>
          </a:xfrm>
        </p:spPr>
        <p:txBody>
          <a:bodyPr/>
          <a:lstStyle/>
          <a:p>
            <a:pPr>
              <a:spcBef>
                <a:spcPts val="1200"/>
              </a:spcBef>
              <a:tabLst>
                <a:tab pos="533400" algn="l"/>
              </a:tabLst>
            </a:pPr>
            <a:r>
              <a:rPr lang="zh-CN" altLang="en-US" smtClean="0">
                <a:latin typeface="宋体" pitchFamily="2" charset="-122"/>
              </a:rPr>
              <a:t>分治策略 </a:t>
            </a:r>
          </a:p>
          <a:p>
            <a:pPr>
              <a:spcBef>
                <a:spcPts val="1200"/>
              </a:spcBef>
              <a:tabLst>
                <a:tab pos="533400" algn="l"/>
              </a:tabLst>
            </a:pPr>
            <a:r>
              <a:rPr lang="zh-CN" altLang="en-US" smtClean="0">
                <a:latin typeface="宋体" pitchFamily="2" charset="-122"/>
              </a:rPr>
              <a:t>动态规划算法  </a:t>
            </a:r>
          </a:p>
          <a:p>
            <a:pPr>
              <a:spcBef>
                <a:spcPts val="1200"/>
              </a:spcBef>
              <a:tabLst>
                <a:tab pos="533400" algn="l"/>
              </a:tabLst>
            </a:pPr>
            <a:r>
              <a:rPr lang="zh-CN" altLang="en-US" smtClean="0">
                <a:latin typeface="宋体" pitchFamily="2" charset="-122"/>
              </a:rPr>
              <a:t>回溯法与分支估界   </a:t>
            </a:r>
          </a:p>
          <a:p>
            <a:pPr>
              <a:spcBef>
                <a:spcPts val="1200"/>
              </a:spcBef>
              <a:tabLst>
                <a:tab pos="533400" algn="l"/>
              </a:tabLst>
            </a:pPr>
            <a:r>
              <a:rPr lang="zh-CN" altLang="en-US" smtClean="0">
                <a:latin typeface="宋体" pitchFamily="2" charset="-122"/>
              </a:rPr>
              <a:t>贪心算法   </a:t>
            </a:r>
          </a:p>
          <a:p>
            <a:pPr>
              <a:spcBef>
                <a:spcPts val="1200"/>
              </a:spcBef>
              <a:tabLst>
                <a:tab pos="533400" algn="l"/>
              </a:tabLst>
            </a:pPr>
            <a:r>
              <a:rPr lang="zh-CN" altLang="en-US" smtClean="0">
                <a:latin typeface="宋体" pitchFamily="2" charset="-122"/>
              </a:rPr>
              <a:t>概率算法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89E8191-0F0B-406F-A569-A2DAC9FF909A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14313"/>
            <a:ext cx="5543550" cy="1143000"/>
          </a:xfrm>
        </p:spPr>
        <p:txBody>
          <a:bodyPr/>
          <a:lstStyle/>
          <a:p>
            <a:pPr>
              <a:defRPr/>
            </a:pPr>
            <a:r>
              <a:rPr lang="zh-CN" altLang="en-US" sz="4400" dirty="0" smtClean="0">
                <a:latin typeface="Times New Roman" pitchFamily="18" charset="0"/>
                <a:ea typeface="+mn-ea"/>
                <a:cs typeface="Times New Roman" pitchFamily="18" charset="0"/>
              </a:rPr>
              <a:t>计算 </a:t>
            </a:r>
            <a:r>
              <a:rPr lang="en-US" altLang="zh-CN" sz="4400" dirty="0" smtClean="0">
                <a:latin typeface="Times New Roman" pitchFamily="18" charset="0"/>
                <a:ea typeface="+mn-ea"/>
                <a:cs typeface="Times New Roman" pitchFamily="18" charset="0"/>
              </a:rPr>
              <a:t>Fibonacci </a:t>
            </a:r>
            <a:r>
              <a:rPr lang="zh-CN" altLang="en-US" sz="4400" dirty="0">
                <a:latin typeface="Times New Roman" pitchFamily="18" charset="0"/>
                <a:ea typeface="+mn-ea"/>
                <a:cs typeface="Times New Roman" pitchFamily="18" charset="0"/>
              </a:rPr>
              <a:t>数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642938" y="1643063"/>
            <a:ext cx="36433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Fibonacci </a:t>
            </a:r>
            <a:r>
              <a:rPr lang="zh-CN" altLang="en-US" sz="3200" b="1">
                <a:latin typeface="Times New Roman" pitchFamily="18" charset="0"/>
              </a:rPr>
              <a:t>数的定义</a:t>
            </a:r>
          </a:p>
        </p:txBody>
      </p:sp>
      <p:sp>
        <p:nvSpPr>
          <p:cNvPr id="72730" name="Text Box 26"/>
          <p:cNvSpPr txBox="1">
            <a:spLocks noChangeArrowheads="1"/>
          </p:cNvSpPr>
          <p:nvPr/>
        </p:nvSpPr>
        <p:spPr bwMode="auto">
          <a:xfrm>
            <a:off x="642938" y="5045075"/>
            <a:ext cx="7786687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latin typeface="+mn-ea"/>
                <a:ea typeface="+mn-ea"/>
              </a:rPr>
              <a:t>通常算法：</a:t>
            </a:r>
            <a:r>
              <a:rPr lang="zh-CN" altLang="en-US" sz="2800" b="1" dirty="0">
                <a:latin typeface="Times New Roman" pitchFamily="18" charset="0"/>
              </a:rPr>
              <a:t>从 </a:t>
            </a:r>
            <a:r>
              <a:rPr lang="en-US" altLang="zh-CN" sz="2800" b="1" i="1" dirty="0">
                <a:latin typeface="Times New Roman" pitchFamily="18" charset="0"/>
              </a:rPr>
              <a:t>F</a:t>
            </a:r>
            <a:r>
              <a:rPr lang="en-US" altLang="zh-CN" sz="2800" b="1" baseline="-25000" dirty="0">
                <a:latin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</a:rPr>
              <a:t>F</a:t>
            </a:r>
            <a:r>
              <a:rPr lang="en-US" altLang="zh-CN" sz="2800" b="1" baseline="-25000" dirty="0">
                <a:latin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</a:rPr>
              <a:t>, …, </a:t>
            </a:r>
            <a:r>
              <a:rPr lang="zh-CN" altLang="en-US" sz="2800" b="1" dirty="0">
                <a:latin typeface="Times New Roman" pitchFamily="18" charset="0"/>
              </a:rPr>
              <a:t>根据定义陆续相加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latin typeface="Times New Roman" pitchFamily="18" charset="0"/>
              </a:rPr>
              <a:t>时间为</a:t>
            </a:r>
            <a:r>
              <a:rPr lang="zh-CN" altLang="en-US" sz="2800" b="1" i="1" dirty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)</a:t>
            </a:r>
            <a:endParaRPr lang="zh-CN" altLang="zh-CN" sz="2800" b="1" dirty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785938" y="2357438"/>
          <a:ext cx="4049712" cy="1643062"/>
        </p:xfrm>
        <a:graphic>
          <a:graphicData uri="http://schemas.openxmlformats.org/presentationml/2006/ole">
            <p:oleObj spid="_x0000_s3074" name="公式" r:id="rId4" imgW="1752480" imgH="711000" progId="Equation.3">
              <p:embed/>
            </p:oleObj>
          </a:graphicData>
        </a:graphic>
      </p:graphicFrame>
      <p:sp>
        <p:nvSpPr>
          <p:cNvPr id="3078" name="TextBox 24"/>
          <p:cNvSpPr txBox="1">
            <a:spLocks noChangeArrowheads="1"/>
          </p:cNvSpPr>
          <p:nvPr/>
        </p:nvSpPr>
        <p:spPr bwMode="auto">
          <a:xfrm>
            <a:off x="755650" y="4221163"/>
            <a:ext cx="7000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0   1    1   2   3   5   8   13   21   …  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2170274-F78F-4BCA-BEDB-38F2CA4C632B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571500" y="1714500"/>
            <a:ext cx="7715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</a:rPr>
              <a:t>定理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</a:rPr>
              <a:t>1   </a:t>
            </a:r>
            <a:r>
              <a:rPr lang="zh-CN" altLang="en-US" sz="2800" b="1">
                <a:latin typeface="Times New Roman" pitchFamily="18" charset="0"/>
              </a:rPr>
              <a:t>设 </a:t>
            </a:r>
            <a:r>
              <a:rPr lang="en-US" altLang="zh-CN" sz="2800" b="1">
                <a:latin typeface="Times New Roman" pitchFamily="18" charset="0"/>
              </a:rPr>
              <a:t>{</a:t>
            </a:r>
            <a:r>
              <a:rPr lang="en-US" altLang="zh-CN" sz="2800" b="1" i="1">
                <a:latin typeface="Times New Roman" pitchFamily="18" charset="0"/>
              </a:rPr>
              <a:t>F</a:t>
            </a:r>
            <a:r>
              <a:rPr lang="en-US" altLang="zh-CN" sz="2800" b="1" i="1" baseline="-25000">
                <a:latin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</a:rPr>
              <a:t>}</a:t>
            </a:r>
            <a:r>
              <a:rPr lang="zh-CN" altLang="en-US" sz="2800" b="1">
                <a:latin typeface="Times New Roman" pitchFamily="18" charset="0"/>
              </a:rPr>
              <a:t>为 </a:t>
            </a:r>
            <a:r>
              <a:rPr lang="en-US" altLang="zh-CN" sz="2800" b="1">
                <a:latin typeface="Times New Roman" pitchFamily="18" charset="0"/>
              </a:rPr>
              <a:t>Fibonacci </a:t>
            </a:r>
            <a:r>
              <a:rPr lang="zh-CN" altLang="en-US" sz="2800" b="1">
                <a:latin typeface="Times New Roman" pitchFamily="18" charset="0"/>
              </a:rPr>
              <a:t>数构成的数列，那么 </a:t>
            </a: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7431088" y="1955800"/>
            <a:ext cx="285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>
                <a:latin typeface="Times New Roman" pitchFamily="18" charset="0"/>
              </a:rPr>
              <a:t>.</a:t>
            </a:r>
          </a:p>
        </p:txBody>
      </p:sp>
      <p:sp>
        <p:nvSpPr>
          <p:cNvPr id="4102" name="Text Box 11"/>
          <p:cNvSpPr txBox="1">
            <a:spLocks noChangeArrowheads="1"/>
          </p:cNvSpPr>
          <p:nvPr/>
        </p:nvSpPr>
        <p:spPr bwMode="auto">
          <a:xfrm>
            <a:off x="6946900" y="5076825"/>
            <a:ext cx="285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>
                <a:latin typeface="Times New Roman" pitchFamily="18" charset="0"/>
              </a:rPr>
              <a:t>.</a:t>
            </a:r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714375" y="4357688"/>
            <a:ext cx="7572375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宋体" pitchFamily="2" charset="-122"/>
              </a:rPr>
              <a:t>算法：令矩阵         ，用分治法计算 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baseline="30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>
                <a:latin typeface="宋体" pitchFamily="2" charset="-122"/>
              </a:rPr>
              <a:t> </a:t>
            </a:r>
            <a:endParaRPr lang="en-US" altLang="zh-CN" sz="2800" b="1">
              <a:latin typeface="宋体" pitchFamily="2" charset="-122"/>
            </a:endParaRPr>
          </a:p>
          <a:p>
            <a:r>
              <a:rPr lang="zh-CN" altLang="en-US" sz="2800" b="1">
                <a:latin typeface="宋体" pitchFamily="2" charset="-122"/>
              </a:rPr>
              <a:t>  </a:t>
            </a:r>
            <a:endParaRPr lang="en-US" altLang="zh-CN" sz="2800" b="1">
              <a:latin typeface="宋体" pitchFamily="2" charset="-122"/>
            </a:endParaRPr>
          </a:p>
          <a:p>
            <a:r>
              <a:rPr lang="en-US" altLang="zh-CN" sz="2800" b="1" i="1">
                <a:latin typeface="Times New Roman" pitchFamily="18" charset="0"/>
              </a:rPr>
              <a:t>T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</a:rPr>
              <a:t>)= </a:t>
            </a:r>
            <a:r>
              <a:rPr lang="en-US" altLang="zh-CN" sz="2800" b="1" i="1">
                <a:latin typeface="Symbol" pitchFamily="18" charset="2"/>
              </a:rPr>
              <a:t>Q </a:t>
            </a:r>
            <a:r>
              <a:rPr lang="en-US" altLang="zh-CN" sz="2800" b="1">
                <a:latin typeface="Times New Roman" pitchFamily="18" charset="0"/>
              </a:rPr>
              <a:t>(log 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en-US" altLang="zh-CN" sz="2800">
                <a:latin typeface="Times New Roman" pitchFamily="18" charset="0"/>
              </a:rPr>
              <a:t> .</a:t>
            </a:r>
          </a:p>
        </p:txBody>
      </p:sp>
      <p:sp>
        <p:nvSpPr>
          <p:cNvPr id="74766" name="Rectangle 14"/>
          <p:cNvSpPr>
            <a:spLocks noGrp="1" noChangeArrowheads="1"/>
          </p:cNvSpPr>
          <p:nvPr>
            <p:ph type="title"/>
          </p:nvPr>
        </p:nvSpPr>
        <p:spPr>
          <a:xfrm>
            <a:off x="428625" y="142875"/>
            <a:ext cx="7886700" cy="1143000"/>
          </a:xfrm>
        </p:spPr>
        <p:txBody>
          <a:bodyPr/>
          <a:lstStyle/>
          <a:p>
            <a:pPr>
              <a:defRPr/>
            </a:pPr>
            <a:r>
              <a:rPr lang="zh-CN" altLang="en-US" sz="4400" dirty="0">
                <a:latin typeface="+mj-ea"/>
              </a:rPr>
              <a:t>利用数幂乘法的分治算法</a:t>
            </a:r>
          </a:p>
        </p:txBody>
      </p:sp>
      <p:sp>
        <p:nvSpPr>
          <p:cNvPr id="4105" name="TextBox 7"/>
          <p:cNvSpPr txBox="1">
            <a:spLocks noChangeArrowheads="1"/>
          </p:cNvSpPr>
          <p:nvPr/>
        </p:nvSpPr>
        <p:spPr bwMode="auto">
          <a:xfrm>
            <a:off x="642938" y="3714750"/>
            <a:ext cx="7572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证明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800" b="1"/>
              <a:t>对 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2800" b="1"/>
              <a:t>进行归纳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3143250" y="4286250"/>
          <a:ext cx="1295400" cy="785813"/>
        </p:xfrm>
        <a:graphic>
          <a:graphicData uri="http://schemas.openxmlformats.org/presentationml/2006/ole">
            <p:oleObj spid="_x0000_s4098" name="公式" r:id="rId4" imgW="774360" imgH="469800" progId="Equation.3">
              <p:embed/>
            </p:oleObj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2528888" y="2357438"/>
          <a:ext cx="3281362" cy="1214437"/>
        </p:xfrm>
        <a:graphic>
          <a:graphicData uri="http://schemas.openxmlformats.org/presentationml/2006/ole">
            <p:oleObj spid="_x0000_s4099" name="公式" r:id="rId5" imgW="146016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A4312C70-5681-4B39-8AE7-D5D85049E369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2765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/>
              <a:t>提高算法效率的途径</a:t>
            </a:r>
            <a:r>
              <a:rPr lang="en-US" altLang="zh-CN" sz="4400" smtClean="0"/>
              <a:t>1</a:t>
            </a:r>
            <a:endParaRPr lang="zh-CN" altLang="en-US" sz="4400" smtClean="0"/>
          </a:p>
        </p:txBody>
      </p:sp>
      <p:sp>
        <p:nvSpPr>
          <p:cNvPr id="27651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>
                <a:solidFill>
                  <a:srgbClr val="A50021"/>
                </a:solidFill>
                <a:latin typeface="Times New Roman" pitchFamily="18" charset="0"/>
              </a:rPr>
              <a:t>方法一：代数变换</a:t>
            </a:r>
            <a:r>
              <a:rPr lang="en-US" smtClean="0">
                <a:solidFill>
                  <a:srgbClr val="A50021"/>
                </a:solidFill>
                <a:latin typeface="Times New Roman" pitchFamily="18" charset="0"/>
              </a:rPr>
              <a:t>  </a:t>
            </a:r>
            <a:r>
              <a:rPr lang="zh-CN" altLang="en-US" smtClean="0">
                <a:solidFill>
                  <a:srgbClr val="A50021"/>
                </a:solidFill>
                <a:latin typeface="Times New Roman" pitchFamily="18" charset="0"/>
              </a:rPr>
              <a:t>减少子问题个数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lang="zh-CN" altLang="en-US" sz="2400" smtClean="0">
                <a:solidFill>
                  <a:srgbClr val="A50021"/>
                </a:solidFill>
                <a:latin typeface="Times New Roman" pitchFamily="18" charset="0"/>
              </a:rPr>
              <a:t>例</a:t>
            </a:r>
            <a:r>
              <a:rPr lang="en-US" altLang="zh-CN" sz="2400" smtClean="0">
                <a:solidFill>
                  <a:srgbClr val="A50021"/>
                </a:solidFill>
                <a:latin typeface="Times New Roman" pitchFamily="18" charset="0"/>
              </a:rPr>
              <a:t>3  </a:t>
            </a:r>
            <a:r>
              <a:rPr lang="zh-CN" altLang="en-US" sz="2400" smtClean="0">
                <a:latin typeface="Times New Roman" pitchFamily="18" charset="0"/>
              </a:rPr>
              <a:t>位乘问题</a:t>
            </a:r>
            <a:r>
              <a:rPr lang="en-US" sz="2400" smtClean="0">
                <a:latin typeface="Times New Roman" pitchFamily="18" charset="0"/>
              </a:rPr>
              <a:t>  </a:t>
            </a:r>
            <a:endParaRPr lang="zh-CN" altLang="en-US" sz="2400" smtClean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Times New Roman" pitchFamily="18" charset="0"/>
              </a:rPr>
              <a:t>         </a:t>
            </a:r>
            <a:r>
              <a:rPr lang="zh-CN" altLang="en-US" sz="2400" smtClean="0">
                <a:latin typeface="Times New Roman" pitchFamily="18" charset="0"/>
              </a:rPr>
              <a:t>设</a:t>
            </a:r>
            <a:r>
              <a:rPr lang="en-US" altLang="zh-CN" sz="2400" i="1" smtClean="0">
                <a:latin typeface="Times New Roman" pitchFamily="18" charset="0"/>
              </a:rPr>
              <a:t>X ,Y </a:t>
            </a:r>
            <a:r>
              <a:rPr lang="zh-CN" altLang="en-US" sz="2400" smtClean="0">
                <a:latin typeface="Times New Roman" pitchFamily="18" charset="0"/>
              </a:rPr>
              <a:t>是两个</a:t>
            </a:r>
            <a:r>
              <a:rPr lang="en-US" altLang="zh-CN" sz="2400" i="1" smtClean="0">
                <a:latin typeface="Times New Roman" pitchFamily="18" charset="0"/>
              </a:rPr>
              <a:t>n </a:t>
            </a:r>
            <a:r>
              <a:rPr lang="zh-CN" altLang="en-US" sz="2400" smtClean="0">
                <a:latin typeface="Times New Roman" pitchFamily="18" charset="0"/>
              </a:rPr>
              <a:t>位二进制数， </a:t>
            </a:r>
            <a:r>
              <a:rPr lang="en-US" altLang="zh-CN" sz="2400" i="1" smtClean="0">
                <a:latin typeface="Times New Roman" pitchFamily="18" charset="0"/>
              </a:rPr>
              <a:t>n</a:t>
            </a:r>
            <a:r>
              <a:rPr lang="en-US" altLang="zh-CN" sz="2400" smtClean="0">
                <a:latin typeface="Times New Roman" pitchFamily="18" charset="0"/>
              </a:rPr>
              <a:t> = 2</a:t>
            </a:r>
            <a:r>
              <a:rPr lang="en-US" altLang="zh-CN" sz="2400" i="1" baseline="30000" smtClean="0">
                <a:latin typeface="Times New Roman" pitchFamily="18" charset="0"/>
              </a:rPr>
              <a:t>k</a:t>
            </a:r>
            <a:r>
              <a:rPr lang="en-US" altLang="zh-CN" sz="2400" smtClean="0">
                <a:latin typeface="Times New Roman" pitchFamily="18" charset="0"/>
              </a:rPr>
              <a:t>, </a:t>
            </a:r>
            <a:r>
              <a:rPr lang="zh-CN" altLang="en-US" sz="2400" smtClean="0">
                <a:latin typeface="Times New Roman" pitchFamily="18" charset="0"/>
              </a:rPr>
              <a:t>求 </a:t>
            </a:r>
            <a:r>
              <a:rPr lang="en-US" altLang="zh-CN" sz="2400" i="1" smtClean="0">
                <a:latin typeface="Times New Roman" pitchFamily="18" charset="0"/>
              </a:rPr>
              <a:t>XY</a:t>
            </a:r>
            <a:r>
              <a:rPr lang="en-US" altLang="zh-CN" sz="2400" smtClean="0">
                <a:latin typeface="Times New Roman" pitchFamily="18" charset="0"/>
              </a:rPr>
              <a:t>.</a:t>
            </a:r>
            <a:endParaRPr lang="zh-CN" altLang="en-US" sz="2400" smtClean="0">
              <a:latin typeface="Times New Roman" pitchFamily="18" charset="0"/>
            </a:endParaRPr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</a:rPr>
              <a:t>  </a:t>
            </a:r>
            <a:r>
              <a:rPr lang="zh-CN" altLang="en-US" sz="2400" smtClean="0">
                <a:latin typeface="Times New Roman" pitchFamily="18" charset="0"/>
              </a:rPr>
              <a:t>传统算法 </a:t>
            </a:r>
            <a:r>
              <a:rPr lang="en-US" altLang="zh-CN" sz="2400" i="1" smtClean="0">
                <a:latin typeface="Times New Roman" pitchFamily="18" charset="0"/>
              </a:rPr>
              <a:t>W</a:t>
            </a:r>
            <a:r>
              <a:rPr lang="en-US" altLang="zh-CN" sz="2400" smtClean="0">
                <a:latin typeface="Times New Roman" pitchFamily="18" charset="0"/>
              </a:rPr>
              <a:t>(</a:t>
            </a:r>
            <a:r>
              <a:rPr lang="en-US" altLang="zh-CN" sz="2400" i="1" smtClean="0">
                <a:latin typeface="Times New Roman" pitchFamily="18" charset="0"/>
              </a:rPr>
              <a:t>n</a:t>
            </a:r>
            <a:r>
              <a:rPr lang="en-US" altLang="zh-CN" sz="2400" smtClean="0">
                <a:latin typeface="Times New Roman" pitchFamily="18" charset="0"/>
              </a:rPr>
              <a:t>)=</a:t>
            </a:r>
            <a:r>
              <a:rPr lang="en-US" altLang="zh-CN" sz="2400" i="1" smtClean="0">
                <a:latin typeface="Times New Roman" pitchFamily="18" charset="0"/>
              </a:rPr>
              <a:t>O</a:t>
            </a:r>
            <a:r>
              <a:rPr lang="en-US" altLang="zh-CN" sz="2400" smtClean="0">
                <a:latin typeface="Times New Roman" pitchFamily="18" charset="0"/>
              </a:rPr>
              <a:t>(</a:t>
            </a:r>
            <a:r>
              <a:rPr lang="en-US" altLang="zh-CN" sz="2400" i="1" smtClean="0">
                <a:latin typeface="Times New Roman" pitchFamily="18" charset="0"/>
              </a:rPr>
              <a:t>n</a:t>
            </a:r>
            <a:r>
              <a:rPr lang="en-US" altLang="zh-CN" sz="2400" baseline="30000" smtClean="0">
                <a:latin typeface="Times New Roman" pitchFamily="18" charset="0"/>
              </a:rPr>
              <a:t>2</a:t>
            </a:r>
            <a:r>
              <a:rPr lang="en-US" altLang="zh-CN" sz="2400" smtClean="0">
                <a:latin typeface="Times New Roman" pitchFamily="18" charset="0"/>
              </a:rPr>
              <a:t>)</a:t>
            </a:r>
            <a:endParaRPr lang="zh-CN" altLang="en-US" sz="2400" smtClean="0">
              <a:latin typeface="Times New Roman" pitchFamily="18" charset="0"/>
            </a:endParaRPr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</a:rPr>
              <a:t>  </a:t>
            </a:r>
            <a:r>
              <a:rPr lang="zh-CN" altLang="en-US" sz="2400" smtClean="0">
                <a:latin typeface="Times New Roman" pitchFamily="18" charset="0"/>
              </a:rPr>
              <a:t>分治法</a:t>
            </a:r>
            <a:r>
              <a:rPr lang="en-US" sz="2400" smtClean="0">
                <a:latin typeface="Times New Roman" pitchFamily="18" charset="0"/>
              </a:rPr>
              <a:t>     </a:t>
            </a:r>
            <a:r>
              <a:rPr lang="zh-CN" altLang="en-US" sz="2400" smtClean="0">
                <a:latin typeface="Times New Roman" pitchFamily="18" charset="0"/>
              </a:rPr>
              <a:t>令</a:t>
            </a:r>
            <a:r>
              <a:rPr lang="en-US" altLang="zh-CN" sz="2400" i="1" smtClean="0">
                <a:latin typeface="Times New Roman" pitchFamily="18" charset="0"/>
              </a:rPr>
              <a:t>X</a:t>
            </a:r>
            <a:r>
              <a:rPr lang="zh-CN" altLang="en-US" sz="2400" smtClean="0">
                <a:latin typeface="Times New Roman" pitchFamily="18" charset="0"/>
              </a:rPr>
              <a:t>＝ </a:t>
            </a:r>
            <a:r>
              <a:rPr lang="en-US" altLang="zh-CN" sz="2400" i="1" smtClean="0">
                <a:latin typeface="Times New Roman" pitchFamily="18" charset="0"/>
              </a:rPr>
              <a:t>A</a:t>
            </a:r>
            <a:r>
              <a:rPr lang="en-US" altLang="zh-CN" sz="2400" smtClean="0">
                <a:latin typeface="Times New Roman" pitchFamily="18" charset="0"/>
              </a:rPr>
              <a:t>2</a:t>
            </a:r>
            <a:r>
              <a:rPr lang="en-US" altLang="zh-CN" sz="2400" i="1" baseline="30000" smtClean="0">
                <a:latin typeface="Times New Roman" pitchFamily="18" charset="0"/>
              </a:rPr>
              <a:t>n</a:t>
            </a:r>
            <a:r>
              <a:rPr lang="en-US" altLang="zh-CN" sz="2400" baseline="30000" smtClean="0">
                <a:latin typeface="Times New Roman" pitchFamily="18" charset="0"/>
              </a:rPr>
              <a:t>/2</a:t>
            </a:r>
            <a:r>
              <a:rPr lang="en-US" altLang="zh-CN" sz="2400" smtClean="0">
                <a:latin typeface="Times New Roman" pitchFamily="18" charset="0"/>
              </a:rPr>
              <a:t> +</a:t>
            </a:r>
            <a:r>
              <a:rPr lang="en-US" altLang="zh-CN" sz="2400" i="1" smtClean="0">
                <a:latin typeface="Times New Roman" pitchFamily="18" charset="0"/>
              </a:rPr>
              <a:t>B</a:t>
            </a:r>
            <a:r>
              <a:rPr lang="en-US" altLang="zh-CN" sz="2400" smtClean="0">
                <a:latin typeface="Times New Roman" pitchFamily="18" charset="0"/>
              </a:rPr>
              <a:t>, </a:t>
            </a:r>
            <a:r>
              <a:rPr lang="en-US" altLang="zh-CN" sz="2400" i="1" smtClean="0">
                <a:latin typeface="Times New Roman" pitchFamily="18" charset="0"/>
              </a:rPr>
              <a:t>Y</a:t>
            </a:r>
            <a:r>
              <a:rPr lang="en-US" altLang="zh-CN" sz="2400" smtClean="0">
                <a:latin typeface="Times New Roman" pitchFamily="18" charset="0"/>
              </a:rPr>
              <a:t>= </a:t>
            </a:r>
            <a:r>
              <a:rPr lang="en-US" altLang="zh-CN" sz="2400" i="1" smtClean="0">
                <a:latin typeface="Times New Roman" pitchFamily="18" charset="0"/>
              </a:rPr>
              <a:t>C</a:t>
            </a:r>
            <a:r>
              <a:rPr lang="en-US" altLang="zh-CN" sz="2400" smtClean="0">
                <a:latin typeface="Times New Roman" pitchFamily="18" charset="0"/>
              </a:rPr>
              <a:t>2</a:t>
            </a:r>
            <a:r>
              <a:rPr lang="en-US" altLang="zh-CN" sz="2400" i="1" baseline="30000" smtClean="0">
                <a:latin typeface="Times New Roman" pitchFamily="18" charset="0"/>
              </a:rPr>
              <a:t>n</a:t>
            </a:r>
            <a:r>
              <a:rPr lang="en-US" altLang="zh-CN" sz="2400" baseline="30000" smtClean="0">
                <a:latin typeface="Times New Roman" pitchFamily="18" charset="0"/>
              </a:rPr>
              <a:t>/2</a:t>
            </a:r>
            <a:r>
              <a:rPr lang="en-US" altLang="zh-CN" sz="2400" smtClean="0">
                <a:latin typeface="Times New Roman" pitchFamily="18" charset="0"/>
              </a:rPr>
              <a:t> +</a:t>
            </a:r>
            <a:r>
              <a:rPr lang="en-US" altLang="zh-CN" sz="2400" i="1" smtClean="0">
                <a:latin typeface="Times New Roman" pitchFamily="18" charset="0"/>
              </a:rPr>
              <a:t>D</a:t>
            </a:r>
            <a:r>
              <a:rPr lang="en-US" altLang="zh-CN" sz="2400" smtClean="0">
                <a:latin typeface="Times New Roman" pitchFamily="18" charset="0"/>
              </a:rPr>
              <a:t>. </a:t>
            </a:r>
            <a:endParaRPr lang="zh-CN" altLang="en-US" sz="2400" smtClean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</a:rPr>
              <a:t>             </a:t>
            </a:r>
            <a:r>
              <a:rPr lang="en-US" altLang="zh-CN" sz="2400" i="1" smtClean="0">
                <a:latin typeface="Times New Roman" pitchFamily="18" charset="0"/>
              </a:rPr>
              <a:t>XY</a:t>
            </a:r>
            <a:r>
              <a:rPr lang="en-US" altLang="zh-CN" sz="2400" smtClean="0">
                <a:latin typeface="Times New Roman" pitchFamily="18" charset="0"/>
              </a:rPr>
              <a:t>= </a:t>
            </a:r>
            <a:r>
              <a:rPr lang="en-US" altLang="zh-CN" sz="2400" i="1" smtClean="0">
                <a:latin typeface="Times New Roman" pitchFamily="18" charset="0"/>
              </a:rPr>
              <a:t>AC</a:t>
            </a:r>
            <a:r>
              <a:rPr lang="en-US" altLang="zh-CN" sz="2400" smtClean="0">
                <a:latin typeface="Times New Roman" pitchFamily="18" charset="0"/>
              </a:rPr>
              <a:t> 2</a:t>
            </a:r>
            <a:r>
              <a:rPr lang="en-US" altLang="zh-CN" sz="2400" i="1" baseline="30000" smtClean="0">
                <a:latin typeface="Times New Roman" pitchFamily="18" charset="0"/>
              </a:rPr>
              <a:t>n</a:t>
            </a:r>
            <a:r>
              <a:rPr lang="en-US" altLang="zh-CN" sz="2400" smtClean="0">
                <a:latin typeface="Times New Roman" pitchFamily="18" charset="0"/>
              </a:rPr>
              <a:t> + (</a:t>
            </a:r>
            <a:r>
              <a:rPr lang="en-US" altLang="zh-CN" sz="2400" i="1" smtClean="0">
                <a:latin typeface="Times New Roman" pitchFamily="18" charset="0"/>
              </a:rPr>
              <a:t>AD</a:t>
            </a:r>
            <a:r>
              <a:rPr lang="en-US" altLang="zh-CN" sz="2400" smtClean="0">
                <a:latin typeface="Times New Roman" pitchFamily="18" charset="0"/>
              </a:rPr>
              <a:t> + </a:t>
            </a:r>
            <a:r>
              <a:rPr lang="en-US" altLang="zh-CN" sz="2400" i="1" smtClean="0">
                <a:latin typeface="Times New Roman" pitchFamily="18" charset="0"/>
              </a:rPr>
              <a:t>BC</a:t>
            </a:r>
            <a:r>
              <a:rPr lang="en-US" altLang="zh-CN" sz="2400" smtClean="0">
                <a:latin typeface="Times New Roman" pitchFamily="18" charset="0"/>
              </a:rPr>
              <a:t>) 2 </a:t>
            </a:r>
            <a:r>
              <a:rPr lang="en-US" altLang="zh-CN" sz="2400" i="1" baseline="30000" smtClean="0">
                <a:latin typeface="Times New Roman" pitchFamily="18" charset="0"/>
              </a:rPr>
              <a:t>n</a:t>
            </a:r>
            <a:r>
              <a:rPr lang="en-US" altLang="zh-CN" sz="2400" baseline="30000" smtClean="0">
                <a:latin typeface="Times New Roman" pitchFamily="18" charset="0"/>
              </a:rPr>
              <a:t>/2</a:t>
            </a:r>
            <a:r>
              <a:rPr lang="en-US" altLang="zh-CN" sz="2400" smtClean="0">
                <a:latin typeface="Times New Roman" pitchFamily="18" charset="0"/>
              </a:rPr>
              <a:t> + </a:t>
            </a:r>
            <a:r>
              <a:rPr lang="en-US" altLang="zh-CN" sz="2400" i="1" smtClean="0">
                <a:latin typeface="Times New Roman" pitchFamily="18" charset="0"/>
              </a:rPr>
              <a:t>BD </a:t>
            </a:r>
            <a:endParaRPr lang="zh-CN" altLang="en-US" sz="2400" smtClean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</a:rPr>
              <a:t>              </a:t>
            </a:r>
            <a:r>
              <a:rPr lang="en-US" altLang="zh-CN" sz="2400" i="1" smtClean="0">
                <a:latin typeface="Times New Roman" pitchFamily="18" charset="0"/>
              </a:rPr>
              <a:t>W</a:t>
            </a:r>
            <a:r>
              <a:rPr lang="en-US" altLang="zh-CN" sz="2400" smtClean="0">
                <a:latin typeface="Times New Roman" pitchFamily="18" charset="0"/>
              </a:rPr>
              <a:t>(</a:t>
            </a:r>
            <a:r>
              <a:rPr lang="en-US" altLang="zh-CN" sz="2400" i="1" smtClean="0">
                <a:latin typeface="Times New Roman" pitchFamily="18" charset="0"/>
              </a:rPr>
              <a:t>n</a:t>
            </a:r>
            <a:r>
              <a:rPr lang="en-US" altLang="zh-CN" sz="2400" smtClean="0">
                <a:latin typeface="Times New Roman" pitchFamily="18" charset="0"/>
              </a:rPr>
              <a:t>) = 4</a:t>
            </a:r>
            <a:r>
              <a:rPr lang="en-US" altLang="zh-CN" sz="2400" i="1" smtClean="0">
                <a:latin typeface="Times New Roman" pitchFamily="18" charset="0"/>
              </a:rPr>
              <a:t>W</a:t>
            </a:r>
            <a:r>
              <a:rPr lang="en-US" altLang="zh-CN" sz="2400" smtClean="0">
                <a:latin typeface="Times New Roman" pitchFamily="18" charset="0"/>
              </a:rPr>
              <a:t>(</a:t>
            </a:r>
            <a:r>
              <a:rPr lang="en-US" altLang="zh-CN" sz="2400" i="1" smtClean="0">
                <a:latin typeface="Times New Roman" pitchFamily="18" charset="0"/>
              </a:rPr>
              <a:t>n</a:t>
            </a:r>
            <a:r>
              <a:rPr lang="en-US" altLang="zh-CN" sz="2400" smtClean="0">
                <a:latin typeface="Times New Roman" pitchFamily="18" charset="0"/>
              </a:rPr>
              <a:t>/2) +</a:t>
            </a:r>
            <a:r>
              <a:rPr lang="en-US" altLang="zh-CN" sz="2400" i="1" smtClean="0">
                <a:latin typeface="Times New Roman" pitchFamily="18" charset="0"/>
              </a:rPr>
              <a:t> cn</a:t>
            </a:r>
            <a:r>
              <a:rPr lang="en-US" altLang="zh-CN" sz="2400" smtClean="0">
                <a:latin typeface="Times New Roman" pitchFamily="18" charset="0"/>
              </a:rPr>
              <a:t>,     </a:t>
            </a:r>
            <a:endParaRPr lang="zh-CN" altLang="en-US" sz="2400" smtClean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</a:rPr>
              <a:t>             </a:t>
            </a:r>
            <a:r>
              <a:rPr lang="en-US" altLang="zh-CN" sz="2400" i="1" smtClean="0">
                <a:latin typeface="Times New Roman" pitchFamily="18" charset="0"/>
              </a:rPr>
              <a:t> W</a:t>
            </a:r>
            <a:r>
              <a:rPr lang="en-US" altLang="zh-CN" sz="2400" smtClean="0">
                <a:latin typeface="Times New Roman" pitchFamily="18" charset="0"/>
              </a:rPr>
              <a:t>(1) = 1</a:t>
            </a:r>
            <a:endParaRPr lang="zh-CN" altLang="en-US" sz="2400" smtClean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</a:rPr>
              <a:t>  解得</a:t>
            </a:r>
            <a:r>
              <a:rPr lang="en-US" sz="2400" smtClean="0">
                <a:latin typeface="Times New Roman" pitchFamily="18" charset="0"/>
              </a:rPr>
              <a:t>    </a:t>
            </a:r>
            <a:r>
              <a:rPr lang="en-US" altLang="zh-CN" sz="2400" i="1" smtClean="0">
                <a:latin typeface="Times New Roman" pitchFamily="18" charset="0"/>
              </a:rPr>
              <a:t>W</a:t>
            </a:r>
            <a:r>
              <a:rPr lang="en-US" altLang="zh-CN" sz="2400" smtClean="0">
                <a:latin typeface="Times New Roman" pitchFamily="18" charset="0"/>
              </a:rPr>
              <a:t>(</a:t>
            </a:r>
            <a:r>
              <a:rPr lang="en-US" altLang="zh-CN" sz="2400" i="1" smtClean="0">
                <a:latin typeface="Times New Roman" pitchFamily="18" charset="0"/>
              </a:rPr>
              <a:t>n</a:t>
            </a:r>
            <a:r>
              <a:rPr lang="en-US" altLang="zh-CN" sz="2400" smtClean="0">
                <a:latin typeface="Times New Roman" pitchFamily="18" charset="0"/>
              </a:rPr>
              <a:t>) = </a:t>
            </a:r>
            <a:r>
              <a:rPr lang="en-US" altLang="zh-CN" sz="2400" i="1" smtClean="0">
                <a:latin typeface="Times New Roman" pitchFamily="18" charset="0"/>
              </a:rPr>
              <a:t>O</a:t>
            </a:r>
            <a:r>
              <a:rPr lang="en-US" altLang="zh-CN" sz="2400" smtClean="0">
                <a:latin typeface="Times New Roman" pitchFamily="18" charset="0"/>
              </a:rPr>
              <a:t>(</a:t>
            </a:r>
            <a:r>
              <a:rPr lang="en-US" altLang="zh-CN" sz="2400" i="1" smtClean="0">
                <a:latin typeface="Times New Roman" pitchFamily="18" charset="0"/>
              </a:rPr>
              <a:t>n</a:t>
            </a:r>
            <a:r>
              <a:rPr lang="en-US" altLang="zh-CN" sz="2400" baseline="30000" smtClean="0">
                <a:latin typeface="Times New Roman" pitchFamily="18" charset="0"/>
              </a:rPr>
              <a:t>log4</a:t>
            </a:r>
            <a:r>
              <a:rPr lang="en-US" altLang="zh-CN" sz="2400" smtClean="0">
                <a:latin typeface="Times New Roman" pitchFamily="18" charset="0"/>
              </a:rPr>
              <a:t>) = O(</a:t>
            </a:r>
            <a:r>
              <a:rPr lang="en-US" altLang="zh-CN" sz="2400" i="1" smtClean="0">
                <a:latin typeface="Times New Roman" pitchFamily="18" charset="0"/>
              </a:rPr>
              <a:t>n</a:t>
            </a:r>
            <a:r>
              <a:rPr lang="en-US" altLang="zh-CN" sz="2400" baseline="30000" smtClean="0">
                <a:latin typeface="Times New Roman" pitchFamily="18" charset="0"/>
              </a:rPr>
              <a:t>2</a:t>
            </a:r>
            <a:r>
              <a:rPr lang="en-US" altLang="zh-CN" sz="2400" smtClean="0">
                <a:latin typeface="Times New Roman" pitchFamily="18" charset="0"/>
              </a:rPr>
              <a:t>)</a:t>
            </a:r>
            <a:endParaRPr lang="zh-CN" altLang="en-US" sz="2400" smtClean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556D153-8707-4F4D-AAFE-70D51E6B944D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28674" name="Text Box 5"/>
          <p:cNvSpPr txBox="1">
            <a:spLocks noChangeArrowheads="1"/>
          </p:cNvSpPr>
          <p:nvPr/>
        </p:nvSpPr>
        <p:spPr bwMode="auto">
          <a:xfrm>
            <a:off x="642938" y="1643063"/>
            <a:ext cx="7488237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i="1">
                <a:latin typeface="Times New Roman" pitchFamily="18" charset="0"/>
              </a:rPr>
              <a:t>AD + BC</a:t>
            </a:r>
            <a:r>
              <a:rPr lang="en-US" altLang="zh-CN" sz="2800" b="1">
                <a:latin typeface="Times New Roman" pitchFamily="18" charset="0"/>
              </a:rPr>
              <a:t> = (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zh-CN" altLang="en-US" sz="2800" b="1" i="1">
                <a:latin typeface="Times New Roman" pitchFamily="18" charset="0"/>
              </a:rPr>
              <a:t>－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en-US" altLang="zh-CN" sz="2800" b="1">
                <a:latin typeface="Times New Roman" pitchFamily="18" charset="0"/>
              </a:rPr>
              <a:t>) (</a:t>
            </a:r>
            <a:r>
              <a:rPr lang="en-US" altLang="zh-CN" sz="2800" b="1" i="1">
                <a:latin typeface="Times New Roman" pitchFamily="18" charset="0"/>
              </a:rPr>
              <a:t>D</a:t>
            </a:r>
            <a:r>
              <a:rPr lang="zh-CN" altLang="en-US" sz="2800" b="1" i="1">
                <a:latin typeface="Times New Roman" pitchFamily="18" charset="0"/>
              </a:rPr>
              <a:t>－</a:t>
            </a:r>
            <a:r>
              <a:rPr lang="en-US" altLang="zh-CN" sz="2800" b="1" i="1">
                <a:latin typeface="Times New Roman" pitchFamily="18" charset="0"/>
              </a:rPr>
              <a:t>C</a:t>
            </a:r>
            <a:r>
              <a:rPr lang="en-US" altLang="zh-CN" sz="2800" b="1">
                <a:latin typeface="Times New Roman" pitchFamily="18" charset="0"/>
              </a:rPr>
              <a:t>) + </a:t>
            </a:r>
            <a:r>
              <a:rPr lang="en-US" altLang="zh-CN" sz="2800" b="1" i="1">
                <a:latin typeface="Times New Roman" pitchFamily="18" charset="0"/>
              </a:rPr>
              <a:t>AC + BD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itchFamily="18" charset="0"/>
              </a:rPr>
              <a:t>递推方程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itchFamily="18" charset="0"/>
              </a:rPr>
              <a:t>         </a:t>
            </a:r>
            <a:r>
              <a:rPr lang="en-US" altLang="zh-CN" sz="2800" b="1" i="1">
                <a:latin typeface="Times New Roman" pitchFamily="18" charset="0"/>
              </a:rPr>
              <a:t>W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</a:rPr>
              <a:t>) = 3 </a:t>
            </a:r>
            <a:r>
              <a:rPr lang="en-US" altLang="zh-CN" sz="2800" b="1" i="1">
                <a:latin typeface="Times New Roman" pitchFamily="18" charset="0"/>
              </a:rPr>
              <a:t>W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</a:rPr>
              <a:t>/2) + </a:t>
            </a:r>
            <a:r>
              <a:rPr lang="en-US" altLang="zh-CN" sz="2800" b="1" i="1">
                <a:latin typeface="Times New Roman" pitchFamily="18" charset="0"/>
              </a:rPr>
              <a:t>cn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itchFamily="18" charset="0"/>
              </a:rPr>
              <a:t>         </a:t>
            </a:r>
            <a:r>
              <a:rPr lang="en-US" altLang="zh-CN" sz="2800" b="1" i="1">
                <a:latin typeface="Times New Roman" pitchFamily="18" charset="0"/>
              </a:rPr>
              <a:t>W</a:t>
            </a:r>
            <a:r>
              <a:rPr lang="en-US" altLang="zh-CN" sz="2800" b="1">
                <a:latin typeface="Times New Roman" pitchFamily="18" charset="0"/>
              </a:rPr>
              <a:t>(1) = 1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itchFamily="18" charset="0"/>
              </a:rPr>
              <a:t>解 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itchFamily="18" charset="0"/>
              </a:rPr>
              <a:t>        </a:t>
            </a:r>
            <a:r>
              <a:rPr lang="zh-CN" altLang="en-US" sz="2800" b="1" i="1">
                <a:latin typeface="Times New Roman" pitchFamily="18" charset="0"/>
              </a:rPr>
              <a:t> </a:t>
            </a:r>
            <a:r>
              <a:rPr lang="en-US" altLang="zh-CN" sz="2800" b="1" i="1">
                <a:latin typeface="Times New Roman" pitchFamily="18" charset="0"/>
              </a:rPr>
              <a:t>W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</a:rPr>
              <a:t>) = </a:t>
            </a:r>
            <a:r>
              <a:rPr lang="en-US" altLang="zh-CN" sz="2800" b="1" i="1">
                <a:latin typeface="Times New Roman" pitchFamily="18" charset="0"/>
              </a:rPr>
              <a:t>O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en-US" altLang="zh-CN" sz="2800" b="1" baseline="30000">
                <a:latin typeface="Times New Roman" pitchFamily="18" charset="0"/>
              </a:rPr>
              <a:t>log3</a:t>
            </a:r>
            <a:r>
              <a:rPr lang="en-US" altLang="zh-CN" sz="2800" b="1">
                <a:latin typeface="Times New Roman" pitchFamily="18" charset="0"/>
              </a:rPr>
              <a:t>) = </a:t>
            </a:r>
            <a:r>
              <a:rPr lang="en-US" altLang="zh-CN" sz="2800" b="1" i="1">
                <a:latin typeface="Times New Roman" pitchFamily="18" charset="0"/>
              </a:rPr>
              <a:t>O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en-US" altLang="zh-CN" sz="2800" b="1" baseline="30000">
                <a:latin typeface="Times New Roman" pitchFamily="18" charset="0"/>
              </a:rPr>
              <a:t>1.59</a:t>
            </a:r>
            <a:r>
              <a:rPr lang="en-US" altLang="zh-CN" sz="2800" b="1">
                <a:latin typeface="Times New Roman" pitchFamily="18" charset="0"/>
              </a:rPr>
              <a:t>) </a:t>
            </a:r>
          </a:p>
        </p:txBody>
      </p:sp>
      <p:sp>
        <p:nvSpPr>
          <p:cNvPr id="2867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/>
              <a:t>代数变换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B4481D4-CA5D-42CA-B3B7-6D248408F687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571500" y="1535113"/>
            <a:ext cx="7508875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A50021"/>
                </a:solidFill>
                <a:latin typeface="Times New Roman" pitchFamily="18" charset="0"/>
              </a:rPr>
              <a:t>例</a:t>
            </a:r>
            <a:r>
              <a:rPr lang="en-US" altLang="zh-CN" sz="2400" b="1" dirty="0">
                <a:solidFill>
                  <a:srgbClr val="A50021"/>
                </a:solidFill>
                <a:latin typeface="Times New Roman" pitchFamily="18" charset="0"/>
              </a:rPr>
              <a:t>4   </a:t>
            </a:r>
            <a:r>
              <a:rPr lang="en-US" altLang="zh-CN" sz="2400" b="1" i="1" dirty="0">
                <a:latin typeface="Times New Roman" pitchFamily="18" charset="0"/>
              </a:rPr>
              <a:t>A,B </a:t>
            </a:r>
            <a:r>
              <a:rPr lang="zh-CN" altLang="en-US" sz="2400" b="1" dirty="0">
                <a:latin typeface="Times New Roman" pitchFamily="18" charset="0"/>
              </a:rPr>
              <a:t>为两个</a:t>
            </a:r>
            <a:r>
              <a:rPr lang="en-US" altLang="zh-CN" sz="2400" b="1" i="1" dirty="0">
                <a:latin typeface="Times New Roman" pitchFamily="18" charset="0"/>
              </a:rPr>
              <a:t>n </a:t>
            </a:r>
            <a:r>
              <a:rPr lang="zh-CN" altLang="en-US" sz="2400" b="1" dirty="0">
                <a:latin typeface="Times New Roman" pitchFamily="18" charset="0"/>
              </a:rPr>
              <a:t>阶矩阵，</a:t>
            </a:r>
            <a:r>
              <a:rPr lang="en-US" altLang="zh-CN" sz="2400" b="1" i="1" dirty="0">
                <a:latin typeface="Times New Roman" pitchFamily="18" charset="0"/>
              </a:rPr>
              <a:t>n</a:t>
            </a:r>
            <a:r>
              <a:rPr lang="en-US" altLang="zh-CN" sz="2400" b="1" dirty="0">
                <a:latin typeface="Times New Roman" pitchFamily="18" charset="0"/>
              </a:rPr>
              <a:t> =2</a:t>
            </a:r>
            <a:r>
              <a:rPr lang="en-US" altLang="zh-CN" sz="2400" b="1" i="1" baseline="30000" dirty="0">
                <a:latin typeface="Times New Roman" pitchFamily="18" charset="0"/>
              </a:rPr>
              <a:t>k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</a:rPr>
              <a:t>计算</a:t>
            </a:r>
            <a:r>
              <a:rPr lang="en-US" altLang="zh-CN" sz="2400" b="1" i="1" dirty="0">
                <a:latin typeface="Times New Roman" pitchFamily="18" charset="0"/>
              </a:rPr>
              <a:t>C = AB</a:t>
            </a:r>
            <a:r>
              <a:rPr lang="en-US" altLang="zh-CN" sz="2400" b="1" dirty="0">
                <a:latin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b="1" dirty="0">
                <a:latin typeface="Times New Roman" pitchFamily="18" charset="0"/>
              </a:rPr>
              <a:t>传统算法  </a:t>
            </a:r>
            <a:r>
              <a:rPr lang="en-US" altLang="zh-CN" sz="2400" b="1" i="1" dirty="0">
                <a:latin typeface="Times New Roman" pitchFamily="18" charset="0"/>
              </a:rPr>
              <a:t>W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n</a:t>
            </a:r>
            <a:r>
              <a:rPr lang="en-US" altLang="zh-CN" sz="2400" b="1" dirty="0">
                <a:latin typeface="Times New Roman" pitchFamily="18" charset="0"/>
              </a:rPr>
              <a:t>)= </a:t>
            </a:r>
            <a:r>
              <a:rPr lang="en-US" altLang="zh-CN" sz="2400" b="1" i="1" dirty="0">
                <a:latin typeface="Times New Roman" pitchFamily="18" charset="0"/>
              </a:rPr>
              <a:t>O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n</a:t>
            </a:r>
            <a:r>
              <a:rPr lang="en-US" altLang="zh-CN" sz="2400" b="1" baseline="30000" dirty="0">
                <a:latin typeface="Times New Roman" pitchFamily="18" charset="0"/>
              </a:rPr>
              <a:t>3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b="1" dirty="0">
                <a:latin typeface="Times New Roman" pitchFamily="18" charset="0"/>
              </a:rPr>
              <a:t>分治法    将矩阵分块，得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Times New Roman" pitchFamily="18" charset="0"/>
              </a:rPr>
              <a:t>               </a:t>
            </a:r>
          </a:p>
          <a:p>
            <a:pPr>
              <a:lnSpc>
                <a:spcPct val="120000"/>
              </a:lnSpc>
            </a:pPr>
            <a:endParaRPr lang="zh-CN" altLang="en-US" sz="2000" b="1" dirty="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Times New Roman" pitchFamily="18" charset="0"/>
              </a:rPr>
              <a:t>其中</a:t>
            </a:r>
          </a:p>
          <a:p>
            <a:pPr>
              <a:lnSpc>
                <a:spcPct val="120000"/>
              </a:lnSpc>
            </a:pPr>
            <a:endParaRPr lang="zh-CN" altLang="en-US" sz="2000" b="1" dirty="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sz="2000" b="1" dirty="0"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b="1" dirty="0">
                <a:latin typeface="Times New Roman" pitchFamily="18" charset="0"/>
              </a:rPr>
              <a:t>递推方程  </a:t>
            </a:r>
            <a:r>
              <a:rPr lang="en-US" altLang="zh-CN" sz="2400" b="1" i="1" dirty="0">
                <a:latin typeface="Times New Roman" pitchFamily="18" charset="0"/>
              </a:rPr>
              <a:t>W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n</a:t>
            </a:r>
            <a:r>
              <a:rPr lang="en-US" altLang="zh-CN" sz="2400" b="1" dirty="0">
                <a:latin typeface="Times New Roman" pitchFamily="18" charset="0"/>
              </a:rPr>
              <a:t>) = 8 </a:t>
            </a:r>
            <a:r>
              <a:rPr lang="en-US" altLang="zh-CN" sz="2400" b="1" i="1" dirty="0">
                <a:latin typeface="Times New Roman" pitchFamily="18" charset="0"/>
              </a:rPr>
              <a:t>W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n</a:t>
            </a:r>
            <a:r>
              <a:rPr lang="en-US" altLang="zh-CN" sz="2400" b="1" dirty="0">
                <a:latin typeface="Times New Roman" pitchFamily="18" charset="0"/>
              </a:rPr>
              <a:t>/2) +</a:t>
            </a:r>
            <a:r>
              <a:rPr lang="en-US" altLang="zh-CN" sz="2400" b="1" i="1" dirty="0">
                <a:latin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</a:rPr>
              <a:t>cn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itchFamily="18" charset="0"/>
              </a:rPr>
              <a:t>                  </a:t>
            </a:r>
            <a:r>
              <a:rPr lang="en-US" altLang="zh-CN" sz="2400" b="1" i="1" dirty="0">
                <a:latin typeface="Times New Roman" pitchFamily="18" charset="0"/>
              </a:rPr>
              <a:t>W</a:t>
            </a:r>
            <a:r>
              <a:rPr lang="en-US" altLang="zh-CN" sz="2400" b="1" dirty="0">
                <a:latin typeface="Times New Roman" pitchFamily="18" charset="0"/>
              </a:rPr>
              <a:t>(1) = 1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itchFamily="18" charset="0"/>
              </a:rPr>
              <a:t>解        </a:t>
            </a:r>
            <a:r>
              <a:rPr lang="en-US" altLang="zh-CN" sz="2400" b="1" i="1" dirty="0">
                <a:latin typeface="Times New Roman" pitchFamily="18" charset="0"/>
              </a:rPr>
              <a:t>W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n</a:t>
            </a:r>
            <a:r>
              <a:rPr lang="en-US" altLang="zh-CN" sz="2400" b="1" dirty="0">
                <a:latin typeface="Times New Roman" pitchFamily="18" charset="0"/>
              </a:rPr>
              <a:t>) =</a:t>
            </a:r>
            <a:r>
              <a:rPr lang="en-US" altLang="zh-CN" sz="2400" b="1" i="1" dirty="0">
                <a:latin typeface="Times New Roman" pitchFamily="18" charset="0"/>
              </a:rPr>
              <a:t> O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n</a:t>
            </a:r>
            <a:r>
              <a:rPr lang="en-US" altLang="zh-CN" sz="2400" b="1" baseline="30000" dirty="0">
                <a:latin typeface="Times New Roman" pitchFamily="18" charset="0"/>
              </a:rPr>
              <a:t>3</a:t>
            </a:r>
            <a:r>
              <a:rPr lang="en-US" altLang="zh-CN" sz="2400" b="1" dirty="0">
                <a:latin typeface="Times New Roman" pitchFamily="18" charset="0"/>
              </a:rPr>
              <a:t>).</a:t>
            </a:r>
          </a:p>
        </p:txBody>
      </p:sp>
      <p:sp>
        <p:nvSpPr>
          <p:cNvPr id="512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357438" y="3214688"/>
          <a:ext cx="4319587" cy="822325"/>
        </p:xfrm>
        <a:graphic>
          <a:graphicData uri="http://schemas.openxmlformats.org/presentationml/2006/ole">
            <p:oleObj spid="_x0000_s5122" name="公式" r:id="rId4" imgW="2349360" imgH="444240" progId="Equation.3">
              <p:embed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2428875" y="4143375"/>
          <a:ext cx="5324475" cy="927100"/>
        </p:xfrm>
        <a:graphic>
          <a:graphicData uri="http://schemas.openxmlformats.org/presentationml/2006/ole">
            <p:oleObj spid="_x0000_s5123" name="公式" r:id="rId5" imgW="2984400" imgH="457200" progId="Equation.3">
              <p:embed/>
            </p:oleObj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4514850" y="3327400"/>
          <a:ext cx="114300" cy="203200"/>
        </p:xfrm>
        <a:graphic>
          <a:graphicData uri="http://schemas.openxmlformats.org/presentationml/2006/ole">
            <p:oleObj spid="_x0000_s5124" name="公式" r:id="rId6" imgW="114120" imgH="203040" progId="Equation.3">
              <p:embed/>
            </p:oleObj>
          </a:graphicData>
        </a:graphic>
      </p:graphicFrame>
      <p:sp>
        <p:nvSpPr>
          <p:cNvPr id="512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/>
              <a:t>矩阵乘法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E9C03CF-2950-47B8-9BDC-62D17AC57861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2969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/>
              <a:t>变换方法</a:t>
            </a:r>
          </a:p>
        </p:txBody>
      </p:sp>
      <p:sp>
        <p:nvSpPr>
          <p:cNvPr id="29699" name="灯片编号占位符 1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CB443BE-64A8-4A83-BD7E-D46791846D52}" type="slidenum">
              <a:rPr lang="en-US" altLang="zh-CN" sz="1000"/>
              <a:pPr algn="r"/>
              <a:t>15</a:t>
            </a:fld>
            <a:endParaRPr lang="en-US" altLang="zh-CN" sz="1000"/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571500" y="1631950"/>
            <a:ext cx="7869238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1</a:t>
            </a:r>
            <a:r>
              <a:rPr lang="en-US" altLang="zh-CN" sz="2400" b="1">
                <a:latin typeface="Times New Roman" pitchFamily="18" charset="0"/>
              </a:rPr>
              <a:t> = </a:t>
            </a:r>
            <a:r>
              <a:rPr lang="en-US" altLang="zh-CN" sz="2400" b="1" i="1">
                <a:latin typeface="Times New Roman" pitchFamily="18" charset="0"/>
              </a:rPr>
              <a:t>A</a:t>
            </a:r>
            <a:r>
              <a:rPr lang="en-US" altLang="zh-CN" sz="2400" b="1" baseline="-25000">
                <a:latin typeface="Times New Roman" pitchFamily="18" charset="0"/>
              </a:rPr>
              <a:t>11 </a:t>
            </a:r>
            <a:r>
              <a:rPr lang="en-US" altLang="zh-CN" sz="2400" b="1">
                <a:latin typeface="Times New Roman" pitchFamily="18" charset="0"/>
              </a:rPr>
              <a:t>( </a:t>
            </a:r>
            <a:r>
              <a:rPr lang="en-US" altLang="zh-CN" sz="2400" b="1" i="1">
                <a:latin typeface="Times New Roman" pitchFamily="18" charset="0"/>
              </a:rPr>
              <a:t>B</a:t>
            </a:r>
            <a:r>
              <a:rPr lang="en-US" altLang="zh-CN" sz="2400" b="1" baseline="-25000">
                <a:latin typeface="Times New Roman" pitchFamily="18" charset="0"/>
              </a:rPr>
              <a:t>12</a:t>
            </a:r>
            <a:r>
              <a:rPr lang="zh-CN" altLang="en-US" sz="2400" b="1">
                <a:latin typeface="Times New Roman" pitchFamily="18" charset="0"/>
              </a:rPr>
              <a:t>－</a:t>
            </a:r>
            <a:r>
              <a:rPr lang="en-US" altLang="zh-CN" sz="2400" b="1" i="1">
                <a:latin typeface="Times New Roman" pitchFamily="18" charset="0"/>
              </a:rPr>
              <a:t>B</a:t>
            </a:r>
            <a:r>
              <a:rPr lang="en-US" altLang="zh-CN" sz="2400" b="1" baseline="-25000">
                <a:latin typeface="Times New Roman" pitchFamily="18" charset="0"/>
              </a:rPr>
              <a:t>22</a:t>
            </a:r>
            <a:r>
              <a:rPr lang="en-US" altLang="zh-CN" sz="2400" b="1">
                <a:latin typeface="Times New Roman" pitchFamily="18" charset="0"/>
              </a:rPr>
              <a:t> )  </a:t>
            </a:r>
          </a:p>
          <a:p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2</a:t>
            </a:r>
            <a:r>
              <a:rPr lang="en-US" altLang="zh-CN" sz="2400" b="1">
                <a:latin typeface="Times New Roman" pitchFamily="18" charset="0"/>
              </a:rPr>
              <a:t> = ( </a:t>
            </a:r>
            <a:r>
              <a:rPr lang="en-US" altLang="zh-CN" sz="2400" b="1" i="1">
                <a:latin typeface="Times New Roman" pitchFamily="18" charset="0"/>
              </a:rPr>
              <a:t>A</a:t>
            </a:r>
            <a:r>
              <a:rPr lang="en-US" altLang="zh-CN" sz="2400" b="1" baseline="-25000">
                <a:latin typeface="Times New Roman" pitchFamily="18" charset="0"/>
              </a:rPr>
              <a:t>11</a:t>
            </a:r>
            <a:r>
              <a:rPr lang="en-US" altLang="zh-CN" sz="2400" b="1">
                <a:latin typeface="Times New Roman" pitchFamily="18" charset="0"/>
              </a:rPr>
              <a:t> +</a:t>
            </a:r>
            <a:r>
              <a:rPr lang="en-US" altLang="zh-CN" sz="2400" b="1" i="1">
                <a:latin typeface="Times New Roman" pitchFamily="18" charset="0"/>
              </a:rPr>
              <a:t> A</a:t>
            </a:r>
            <a:r>
              <a:rPr lang="en-US" altLang="zh-CN" sz="2400" b="1" baseline="-25000">
                <a:latin typeface="Times New Roman" pitchFamily="18" charset="0"/>
              </a:rPr>
              <a:t>12</a:t>
            </a:r>
            <a:r>
              <a:rPr lang="en-US" altLang="zh-CN" sz="2400" b="1">
                <a:latin typeface="Times New Roman" pitchFamily="18" charset="0"/>
              </a:rPr>
              <a:t> ) </a:t>
            </a:r>
            <a:r>
              <a:rPr lang="en-US" altLang="zh-CN" sz="2400" b="1" i="1">
                <a:latin typeface="Times New Roman" pitchFamily="18" charset="0"/>
              </a:rPr>
              <a:t>B</a:t>
            </a:r>
            <a:r>
              <a:rPr lang="en-US" altLang="zh-CN" sz="2400" b="1" baseline="-25000">
                <a:latin typeface="Times New Roman" pitchFamily="18" charset="0"/>
              </a:rPr>
              <a:t>22</a:t>
            </a:r>
          </a:p>
          <a:p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3 </a:t>
            </a:r>
            <a:r>
              <a:rPr lang="en-US" altLang="zh-CN" sz="2400" b="1">
                <a:latin typeface="Times New Roman" pitchFamily="18" charset="0"/>
              </a:rPr>
              <a:t>= ( </a:t>
            </a:r>
            <a:r>
              <a:rPr lang="en-US" altLang="zh-CN" sz="2400" b="1" i="1">
                <a:latin typeface="Times New Roman" pitchFamily="18" charset="0"/>
              </a:rPr>
              <a:t>A</a:t>
            </a:r>
            <a:r>
              <a:rPr lang="en-US" altLang="zh-CN" sz="2400" b="1" baseline="-25000">
                <a:latin typeface="Times New Roman" pitchFamily="18" charset="0"/>
              </a:rPr>
              <a:t>21 </a:t>
            </a:r>
            <a:r>
              <a:rPr lang="en-US" altLang="zh-CN" sz="2400" b="1">
                <a:latin typeface="Times New Roman" pitchFamily="18" charset="0"/>
              </a:rPr>
              <a:t>+ </a:t>
            </a:r>
            <a:r>
              <a:rPr lang="en-US" altLang="zh-CN" sz="2400" b="1" i="1">
                <a:latin typeface="Times New Roman" pitchFamily="18" charset="0"/>
              </a:rPr>
              <a:t>A</a:t>
            </a:r>
            <a:r>
              <a:rPr lang="en-US" altLang="zh-CN" sz="2400" b="1" baseline="-25000">
                <a:latin typeface="Times New Roman" pitchFamily="18" charset="0"/>
              </a:rPr>
              <a:t>22</a:t>
            </a:r>
            <a:r>
              <a:rPr lang="en-US" altLang="zh-CN" sz="2400" b="1">
                <a:latin typeface="Times New Roman" pitchFamily="18" charset="0"/>
              </a:rPr>
              <a:t> ) </a:t>
            </a:r>
            <a:r>
              <a:rPr lang="en-US" altLang="zh-CN" sz="2400" b="1" i="1">
                <a:latin typeface="Times New Roman" pitchFamily="18" charset="0"/>
              </a:rPr>
              <a:t>B</a:t>
            </a:r>
            <a:r>
              <a:rPr lang="en-US" altLang="zh-CN" sz="2400" b="1" baseline="-25000">
                <a:latin typeface="Times New Roman" pitchFamily="18" charset="0"/>
              </a:rPr>
              <a:t>11                    </a:t>
            </a:r>
            <a:r>
              <a:rPr lang="en-US" altLang="zh-CN" sz="2400" b="1">
                <a:latin typeface="Times New Roman" pitchFamily="18" charset="0"/>
              </a:rPr>
              <a:t> </a:t>
            </a:r>
          </a:p>
          <a:p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4</a:t>
            </a:r>
            <a:r>
              <a:rPr lang="en-US" altLang="zh-CN" sz="2400" b="1">
                <a:latin typeface="Times New Roman" pitchFamily="18" charset="0"/>
              </a:rPr>
              <a:t> = </a:t>
            </a:r>
            <a:r>
              <a:rPr lang="en-US" altLang="zh-CN" sz="2400" b="1" i="1">
                <a:latin typeface="Times New Roman" pitchFamily="18" charset="0"/>
              </a:rPr>
              <a:t>A</a:t>
            </a:r>
            <a:r>
              <a:rPr lang="en-US" altLang="zh-CN" sz="2400" b="1" baseline="-25000">
                <a:latin typeface="Times New Roman" pitchFamily="18" charset="0"/>
              </a:rPr>
              <a:t>22</a:t>
            </a:r>
            <a:r>
              <a:rPr lang="en-US" altLang="zh-CN" sz="2400" b="1">
                <a:latin typeface="Times New Roman" pitchFamily="18" charset="0"/>
              </a:rPr>
              <a:t> ( </a:t>
            </a:r>
            <a:r>
              <a:rPr lang="en-US" altLang="zh-CN" sz="2400" b="1" i="1">
                <a:latin typeface="Times New Roman" pitchFamily="18" charset="0"/>
              </a:rPr>
              <a:t>B</a:t>
            </a:r>
            <a:r>
              <a:rPr lang="en-US" altLang="zh-CN" sz="2400" b="1" baseline="-25000">
                <a:latin typeface="Times New Roman" pitchFamily="18" charset="0"/>
              </a:rPr>
              <a:t>21</a:t>
            </a:r>
            <a:r>
              <a:rPr lang="zh-CN" altLang="en-US" sz="2400" b="1">
                <a:latin typeface="Times New Roman" pitchFamily="18" charset="0"/>
              </a:rPr>
              <a:t>－</a:t>
            </a:r>
            <a:r>
              <a:rPr lang="zh-CN" altLang="en-US" sz="2400" b="1" i="1">
                <a:latin typeface="Times New Roman" pitchFamily="18" charset="0"/>
              </a:rPr>
              <a:t> </a:t>
            </a:r>
            <a:r>
              <a:rPr lang="en-US" altLang="zh-CN" sz="2400" b="1" i="1">
                <a:latin typeface="Times New Roman" pitchFamily="18" charset="0"/>
              </a:rPr>
              <a:t>B</a:t>
            </a:r>
            <a:r>
              <a:rPr lang="en-US" altLang="zh-CN" sz="2400" b="1" baseline="-25000">
                <a:latin typeface="Times New Roman" pitchFamily="18" charset="0"/>
              </a:rPr>
              <a:t>11</a:t>
            </a:r>
            <a:r>
              <a:rPr lang="en-US" altLang="zh-CN" sz="2400" b="1">
                <a:latin typeface="Times New Roman" pitchFamily="18" charset="0"/>
              </a:rPr>
              <a:t>)</a:t>
            </a:r>
          </a:p>
          <a:p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5</a:t>
            </a:r>
            <a:r>
              <a:rPr lang="en-US" altLang="zh-CN" sz="2400" b="1">
                <a:latin typeface="Times New Roman" pitchFamily="18" charset="0"/>
              </a:rPr>
              <a:t> = ( </a:t>
            </a:r>
            <a:r>
              <a:rPr lang="en-US" altLang="zh-CN" sz="2400" b="1" i="1">
                <a:latin typeface="Times New Roman" pitchFamily="18" charset="0"/>
              </a:rPr>
              <a:t>A</a:t>
            </a:r>
            <a:r>
              <a:rPr lang="en-US" altLang="zh-CN" sz="2400" b="1" baseline="-25000">
                <a:latin typeface="Times New Roman" pitchFamily="18" charset="0"/>
              </a:rPr>
              <a:t>11</a:t>
            </a:r>
            <a:r>
              <a:rPr lang="en-US" altLang="zh-CN" sz="2400" b="1">
                <a:latin typeface="Times New Roman" pitchFamily="18" charset="0"/>
              </a:rPr>
              <a:t> + </a:t>
            </a:r>
            <a:r>
              <a:rPr lang="en-US" altLang="zh-CN" sz="2400" b="1" i="1">
                <a:latin typeface="Times New Roman" pitchFamily="18" charset="0"/>
              </a:rPr>
              <a:t>A</a:t>
            </a:r>
            <a:r>
              <a:rPr lang="en-US" altLang="zh-CN" sz="2400" b="1" baseline="-25000">
                <a:latin typeface="Times New Roman" pitchFamily="18" charset="0"/>
              </a:rPr>
              <a:t>22</a:t>
            </a:r>
            <a:r>
              <a:rPr lang="en-US" altLang="zh-CN" sz="2400" b="1">
                <a:latin typeface="Times New Roman" pitchFamily="18" charset="0"/>
              </a:rPr>
              <a:t> ) ( </a:t>
            </a:r>
            <a:r>
              <a:rPr lang="en-US" altLang="zh-CN" sz="2400" b="1" i="1">
                <a:latin typeface="Times New Roman" pitchFamily="18" charset="0"/>
              </a:rPr>
              <a:t>B</a:t>
            </a:r>
            <a:r>
              <a:rPr lang="en-US" altLang="zh-CN" sz="2400" b="1" baseline="-25000">
                <a:latin typeface="Times New Roman" pitchFamily="18" charset="0"/>
              </a:rPr>
              <a:t>11</a:t>
            </a:r>
            <a:r>
              <a:rPr lang="en-US" altLang="zh-CN" sz="2400" b="1">
                <a:latin typeface="Times New Roman" pitchFamily="18" charset="0"/>
              </a:rPr>
              <a:t> + </a:t>
            </a:r>
            <a:r>
              <a:rPr lang="en-US" altLang="zh-CN" sz="2400" b="1" i="1">
                <a:latin typeface="Times New Roman" pitchFamily="18" charset="0"/>
              </a:rPr>
              <a:t>B</a:t>
            </a:r>
            <a:r>
              <a:rPr lang="en-US" altLang="zh-CN" sz="2400" b="1" baseline="-25000">
                <a:latin typeface="Times New Roman" pitchFamily="18" charset="0"/>
              </a:rPr>
              <a:t>22</a:t>
            </a:r>
            <a:r>
              <a:rPr lang="en-US" altLang="zh-CN" sz="2400" b="1">
                <a:latin typeface="Times New Roman" pitchFamily="18" charset="0"/>
              </a:rPr>
              <a:t> )</a:t>
            </a:r>
          </a:p>
          <a:p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6 </a:t>
            </a:r>
            <a:r>
              <a:rPr lang="en-US" altLang="zh-CN" sz="2400" b="1">
                <a:latin typeface="Times New Roman" pitchFamily="18" charset="0"/>
              </a:rPr>
              <a:t>= (</a:t>
            </a:r>
            <a:r>
              <a:rPr lang="en-US" altLang="zh-CN" sz="2400" b="1" i="1">
                <a:latin typeface="Times New Roman" pitchFamily="18" charset="0"/>
              </a:rPr>
              <a:t>A</a:t>
            </a:r>
            <a:r>
              <a:rPr lang="en-US" altLang="zh-CN" sz="2400" b="1" baseline="-25000">
                <a:latin typeface="Times New Roman" pitchFamily="18" charset="0"/>
              </a:rPr>
              <a:t>12</a:t>
            </a:r>
            <a:r>
              <a:rPr lang="zh-CN" altLang="en-US" sz="2400" b="1">
                <a:latin typeface="Times New Roman" pitchFamily="18" charset="0"/>
              </a:rPr>
              <a:t>－</a:t>
            </a:r>
            <a:r>
              <a:rPr lang="en-US" altLang="zh-CN" sz="2400" b="1" i="1">
                <a:latin typeface="Times New Roman" pitchFamily="18" charset="0"/>
              </a:rPr>
              <a:t>A</a:t>
            </a:r>
            <a:r>
              <a:rPr lang="en-US" altLang="zh-CN" sz="2400" b="1" baseline="-25000">
                <a:latin typeface="Times New Roman" pitchFamily="18" charset="0"/>
              </a:rPr>
              <a:t>22</a:t>
            </a:r>
            <a:r>
              <a:rPr lang="en-US" altLang="zh-CN" sz="2400" b="1">
                <a:latin typeface="Times New Roman" pitchFamily="18" charset="0"/>
              </a:rPr>
              <a:t>) ( </a:t>
            </a:r>
            <a:r>
              <a:rPr lang="en-US" altLang="zh-CN" sz="2400" b="1" i="1">
                <a:latin typeface="Times New Roman" pitchFamily="18" charset="0"/>
              </a:rPr>
              <a:t>B</a:t>
            </a:r>
            <a:r>
              <a:rPr lang="en-US" altLang="zh-CN" sz="2400" b="1" baseline="-25000">
                <a:latin typeface="Times New Roman" pitchFamily="18" charset="0"/>
              </a:rPr>
              <a:t>21</a:t>
            </a:r>
            <a:r>
              <a:rPr lang="en-US" altLang="zh-CN" sz="2400" b="1">
                <a:latin typeface="Times New Roman" pitchFamily="18" charset="0"/>
              </a:rPr>
              <a:t> + </a:t>
            </a:r>
            <a:r>
              <a:rPr lang="en-US" altLang="zh-CN" sz="2400" b="1" i="1">
                <a:latin typeface="Times New Roman" pitchFamily="18" charset="0"/>
              </a:rPr>
              <a:t>B</a:t>
            </a:r>
            <a:r>
              <a:rPr lang="en-US" altLang="zh-CN" sz="2400" b="1" baseline="-25000">
                <a:latin typeface="Times New Roman" pitchFamily="18" charset="0"/>
              </a:rPr>
              <a:t>22</a:t>
            </a:r>
            <a:r>
              <a:rPr lang="en-US" altLang="zh-CN" sz="2400" b="1">
                <a:latin typeface="Times New Roman" pitchFamily="18" charset="0"/>
              </a:rPr>
              <a:t> )</a:t>
            </a:r>
          </a:p>
          <a:p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7</a:t>
            </a:r>
            <a:r>
              <a:rPr lang="en-US" altLang="zh-CN" sz="2400" b="1">
                <a:latin typeface="Times New Roman" pitchFamily="18" charset="0"/>
              </a:rPr>
              <a:t> = (</a:t>
            </a:r>
            <a:r>
              <a:rPr lang="en-US" altLang="zh-CN" sz="2400" b="1" i="1">
                <a:latin typeface="Times New Roman" pitchFamily="18" charset="0"/>
              </a:rPr>
              <a:t>A</a:t>
            </a:r>
            <a:r>
              <a:rPr lang="en-US" altLang="zh-CN" sz="2400" b="1" baseline="-25000">
                <a:latin typeface="Times New Roman" pitchFamily="18" charset="0"/>
              </a:rPr>
              <a:t>11</a:t>
            </a:r>
            <a:r>
              <a:rPr lang="zh-CN" altLang="en-US" sz="2400" b="1">
                <a:latin typeface="Times New Roman" pitchFamily="18" charset="0"/>
              </a:rPr>
              <a:t>－</a:t>
            </a:r>
            <a:r>
              <a:rPr lang="en-US" altLang="zh-CN" sz="2400" b="1" i="1">
                <a:latin typeface="Times New Roman" pitchFamily="18" charset="0"/>
              </a:rPr>
              <a:t>A</a:t>
            </a:r>
            <a:r>
              <a:rPr lang="en-US" altLang="zh-CN" sz="2400" b="1" baseline="-25000">
                <a:latin typeface="Times New Roman" pitchFamily="18" charset="0"/>
              </a:rPr>
              <a:t>21</a:t>
            </a:r>
            <a:r>
              <a:rPr lang="en-US" altLang="zh-CN" sz="2400" b="1">
                <a:latin typeface="Times New Roman" pitchFamily="18" charset="0"/>
              </a:rPr>
              <a:t>) ( </a:t>
            </a:r>
            <a:r>
              <a:rPr lang="en-US" altLang="zh-CN" sz="2400" b="1" i="1">
                <a:latin typeface="Times New Roman" pitchFamily="18" charset="0"/>
              </a:rPr>
              <a:t>B</a:t>
            </a:r>
            <a:r>
              <a:rPr lang="en-US" altLang="zh-CN" sz="2400" b="1" baseline="-25000">
                <a:latin typeface="Times New Roman" pitchFamily="18" charset="0"/>
              </a:rPr>
              <a:t>11</a:t>
            </a:r>
            <a:r>
              <a:rPr lang="en-US" altLang="zh-CN" sz="2400" b="1">
                <a:latin typeface="Times New Roman" pitchFamily="18" charset="0"/>
              </a:rPr>
              <a:t> + </a:t>
            </a:r>
            <a:r>
              <a:rPr lang="en-US" altLang="zh-CN" sz="2400" b="1" i="1">
                <a:latin typeface="Times New Roman" pitchFamily="18" charset="0"/>
              </a:rPr>
              <a:t>B</a:t>
            </a:r>
            <a:r>
              <a:rPr lang="en-US" altLang="zh-CN" sz="2400" b="1" baseline="-25000">
                <a:latin typeface="Times New Roman" pitchFamily="18" charset="0"/>
              </a:rPr>
              <a:t>12</a:t>
            </a:r>
            <a:r>
              <a:rPr lang="en-US" altLang="zh-CN" sz="2400" b="1">
                <a:latin typeface="Times New Roman" pitchFamily="18" charset="0"/>
              </a:rPr>
              <a:t> )</a:t>
            </a:r>
          </a:p>
          <a:p>
            <a:endParaRPr lang="en-US" altLang="zh-CN" sz="2400" b="1" i="1">
              <a:latin typeface="Times New Roman" pitchFamily="18" charset="0"/>
            </a:endParaRPr>
          </a:p>
          <a:p>
            <a:r>
              <a:rPr lang="en-US" altLang="zh-CN" sz="2400" b="1" i="1">
                <a:latin typeface="Times New Roman" pitchFamily="18" charset="0"/>
              </a:rPr>
              <a:t>C</a:t>
            </a:r>
            <a:r>
              <a:rPr lang="en-US" altLang="zh-CN" sz="2400" b="1" baseline="-25000">
                <a:latin typeface="Times New Roman" pitchFamily="18" charset="0"/>
              </a:rPr>
              <a:t>11</a:t>
            </a:r>
            <a:r>
              <a:rPr lang="en-US" altLang="zh-CN" sz="2400" b="1">
                <a:latin typeface="Times New Roman" pitchFamily="18" charset="0"/>
              </a:rPr>
              <a:t> =</a:t>
            </a:r>
            <a:r>
              <a:rPr lang="en-US" altLang="zh-CN" sz="2400" b="1" i="1">
                <a:latin typeface="Times New Roman" pitchFamily="18" charset="0"/>
              </a:rPr>
              <a:t> M</a:t>
            </a:r>
            <a:r>
              <a:rPr lang="en-US" altLang="zh-CN" sz="2400" b="1" baseline="-25000">
                <a:latin typeface="Times New Roman" pitchFamily="18" charset="0"/>
              </a:rPr>
              <a:t>5</a:t>
            </a:r>
            <a:r>
              <a:rPr lang="en-US" altLang="zh-CN" sz="2400" b="1">
                <a:latin typeface="Times New Roman" pitchFamily="18" charset="0"/>
              </a:rPr>
              <a:t> + </a:t>
            </a: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4</a:t>
            </a:r>
            <a:r>
              <a:rPr lang="zh-CN" altLang="en-US" sz="2400" b="1">
                <a:latin typeface="Times New Roman" pitchFamily="18" charset="0"/>
              </a:rPr>
              <a:t>－</a:t>
            </a: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2</a:t>
            </a:r>
            <a:r>
              <a:rPr lang="en-US" altLang="zh-CN" sz="2400" b="1">
                <a:latin typeface="Times New Roman" pitchFamily="18" charset="0"/>
              </a:rPr>
              <a:t> + </a:t>
            </a: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6  </a:t>
            </a:r>
          </a:p>
          <a:p>
            <a:r>
              <a:rPr lang="en-US" altLang="zh-CN" sz="2400" b="1" i="1">
                <a:latin typeface="Times New Roman" pitchFamily="18" charset="0"/>
              </a:rPr>
              <a:t>C</a:t>
            </a:r>
            <a:r>
              <a:rPr lang="en-US" altLang="zh-CN" sz="2400" b="1" baseline="-25000">
                <a:latin typeface="Times New Roman" pitchFamily="18" charset="0"/>
              </a:rPr>
              <a:t>12</a:t>
            </a:r>
            <a:r>
              <a:rPr lang="en-US" altLang="zh-CN" sz="2400" b="1">
                <a:latin typeface="Times New Roman" pitchFamily="18" charset="0"/>
              </a:rPr>
              <a:t> =</a:t>
            </a:r>
            <a:r>
              <a:rPr lang="en-US" altLang="zh-CN" sz="2400" b="1" i="1">
                <a:latin typeface="Times New Roman" pitchFamily="18" charset="0"/>
              </a:rPr>
              <a:t> M</a:t>
            </a:r>
            <a:r>
              <a:rPr lang="en-US" altLang="zh-CN" sz="2400" b="1" baseline="-25000">
                <a:latin typeface="Times New Roman" pitchFamily="18" charset="0"/>
              </a:rPr>
              <a:t>1</a:t>
            </a:r>
            <a:r>
              <a:rPr lang="en-US" altLang="zh-CN" sz="2400" b="1">
                <a:latin typeface="Times New Roman" pitchFamily="18" charset="0"/>
              </a:rPr>
              <a:t> + </a:t>
            </a: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2</a:t>
            </a:r>
          </a:p>
          <a:p>
            <a:r>
              <a:rPr lang="en-US" altLang="zh-CN" sz="2400" b="1" i="1">
                <a:latin typeface="Times New Roman" pitchFamily="18" charset="0"/>
              </a:rPr>
              <a:t>C</a:t>
            </a:r>
            <a:r>
              <a:rPr lang="en-US" altLang="zh-CN" sz="2400" b="1" baseline="-25000">
                <a:latin typeface="Times New Roman" pitchFamily="18" charset="0"/>
              </a:rPr>
              <a:t>21</a:t>
            </a:r>
            <a:r>
              <a:rPr lang="en-US" altLang="zh-CN" sz="2400" b="1">
                <a:latin typeface="Times New Roman" pitchFamily="18" charset="0"/>
              </a:rPr>
              <a:t> = </a:t>
            </a: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3</a:t>
            </a:r>
            <a:r>
              <a:rPr lang="en-US" altLang="zh-CN" sz="2400" b="1">
                <a:latin typeface="Times New Roman" pitchFamily="18" charset="0"/>
              </a:rPr>
              <a:t> + </a:t>
            </a: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4</a:t>
            </a:r>
          </a:p>
          <a:p>
            <a:r>
              <a:rPr lang="en-US" altLang="zh-CN" sz="2400" b="1" i="1">
                <a:latin typeface="Times New Roman" pitchFamily="18" charset="0"/>
              </a:rPr>
              <a:t>C</a:t>
            </a:r>
            <a:r>
              <a:rPr lang="en-US" altLang="zh-CN" sz="2400" b="1" baseline="-25000">
                <a:latin typeface="Times New Roman" pitchFamily="18" charset="0"/>
              </a:rPr>
              <a:t>22</a:t>
            </a:r>
            <a:r>
              <a:rPr lang="en-US" altLang="zh-CN" sz="2400" b="1">
                <a:latin typeface="Times New Roman" pitchFamily="18" charset="0"/>
              </a:rPr>
              <a:t> =</a:t>
            </a:r>
            <a:r>
              <a:rPr lang="en-US" altLang="zh-CN" sz="2400" b="1" i="1">
                <a:latin typeface="Times New Roman" pitchFamily="18" charset="0"/>
              </a:rPr>
              <a:t> M</a:t>
            </a:r>
            <a:r>
              <a:rPr lang="en-US" altLang="zh-CN" sz="2400" b="1" baseline="-25000">
                <a:latin typeface="Times New Roman" pitchFamily="18" charset="0"/>
              </a:rPr>
              <a:t>5</a:t>
            </a:r>
            <a:r>
              <a:rPr lang="en-US" altLang="zh-CN" sz="2400" b="1">
                <a:latin typeface="Times New Roman" pitchFamily="18" charset="0"/>
              </a:rPr>
              <a:t>+ </a:t>
            </a: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1</a:t>
            </a:r>
            <a:r>
              <a:rPr lang="zh-CN" altLang="en-US" sz="2400" b="1">
                <a:latin typeface="Times New Roman" pitchFamily="18" charset="0"/>
              </a:rPr>
              <a:t>－</a:t>
            </a: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3</a:t>
            </a:r>
            <a:r>
              <a:rPr lang="zh-CN" altLang="en-US" sz="2400" b="1">
                <a:latin typeface="Times New Roman" pitchFamily="18" charset="0"/>
              </a:rPr>
              <a:t>－</a:t>
            </a: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8640B01B-C6CA-45D6-A509-65CD4C8B82F0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14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928813" y="2357438"/>
          <a:ext cx="4292600" cy="1233487"/>
        </p:xfrm>
        <a:graphic>
          <a:graphicData uri="http://schemas.openxmlformats.org/presentationml/2006/ole">
            <p:oleObj spid="_x0000_s6146" name="公式" r:id="rId4" imgW="1409400" imgH="469800" progId="Equation.3">
              <p:embed/>
            </p:oleObj>
          </a:graphicData>
        </a:graphic>
      </p:graphicFrame>
      <p:sp>
        <p:nvSpPr>
          <p:cNvPr id="6149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928813" y="4714875"/>
          <a:ext cx="5414962" cy="714375"/>
        </p:xfrm>
        <a:graphic>
          <a:graphicData uri="http://schemas.openxmlformats.org/presentationml/2006/ole">
            <p:oleObj spid="_x0000_s6147" name="公式" r:id="rId5" imgW="1777680" imgH="241200" progId="Equation.3">
              <p:embed/>
            </p:oleObj>
          </a:graphicData>
        </a:graphic>
      </p:graphicFrame>
      <p:sp>
        <p:nvSpPr>
          <p:cNvPr id="6150" name="矩形 6"/>
          <p:cNvSpPr>
            <a:spLocks noChangeArrowheads="1"/>
          </p:cNvSpPr>
          <p:nvPr/>
        </p:nvSpPr>
        <p:spPr bwMode="auto">
          <a:xfrm>
            <a:off x="928688" y="3857625"/>
            <a:ext cx="2811462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itchFamily="18" charset="0"/>
              </a:rPr>
              <a:t>由</a:t>
            </a:r>
            <a:r>
              <a:rPr lang="en-US" altLang="zh-CN" sz="2800" b="1">
                <a:latin typeface="Times New Roman" pitchFamily="18" charset="0"/>
              </a:rPr>
              <a:t>Master</a:t>
            </a:r>
            <a:r>
              <a:rPr lang="zh-CN" altLang="en-US" sz="2800" b="1">
                <a:latin typeface="Times New Roman" pitchFamily="18" charset="0"/>
              </a:rPr>
              <a:t>定理得</a:t>
            </a:r>
            <a:r>
              <a:rPr lang="zh-CN" altLang="en-US" sz="2800">
                <a:latin typeface="Times New Roman" pitchFamily="18" charset="0"/>
              </a:rPr>
              <a:t> </a:t>
            </a:r>
          </a:p>
        </p:txBody>
      </p:sp>
      <p:sp>
        <p:nvSpPr>
          <p:cNvPr id="6151" name="矩形 7"/>
          <p:cNvSpPr>
            <a:spLocks noChangeArrowheads="1"/>
          </p:cNvSpPr>
          <p:nvPr/>
        </p:nvSpPr>
        <p:spPr bwMode="auto">
          <a:xfrm>
            <a:off x="714375" y="1643063"/>
            <a:ext cx="2078038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itchFamily="18" charset="0"/>
              </a:rPr>
              <a:t>递推方程是</a:t>
            </a:r>
            <a:r>
              <a:rPr lang="zh-CN" altLang="en-US" sz="2800">
                <a:latin typeface="Times New Roman" pitchFamily="18" charset="0"/>
              </a:rPr>
              <a:t> </a:t>
            </a:r>
          </a:p>
        </p:txBody>
      </p:sp>
      <p:sp>
        <p:nvSpPr>
          <p:cNvPr id="615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smtClean="0">
                <a:latin typeface="宋体" pitchFamily="2" charset="-122"/>
              </a:rPr>
              <a:t>Strassen </a:t>
            </a:r>
            <a:r>
              <a:rPr lang="zh-CN" altLang="en-US" sz="4400" smtClean="0">
                <a:latin typeface="宋体" pitchFamily="2" charset="-122"/>
              </a:rPr>
              <a:t>矩阵乘法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051D00A7-6A85-47E4-A915-AD2936C00F11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3975100" y="14906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71500" y="1636713"/>
            <a:ext cx="8072438" cy="395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A50021"/>
                </a:solidFill>
                <a:latin typeface="宋体" pitchFamily="2" charset="-122"/>
              </a:rPr>
              <a:t>算法中的处理尽可能提到递归外面作为预处理</a:t>
            </a:r>
            <a:endParaRPr lang="zh-CN" altLang="en-US" sz="2800" b="1">
              <a:solidFill>
                <a:srgbClr val="A50021"/>
              </a:solidFill>
              <a:latin typeface="宋体" pitchFamily="2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A50021"/>
                </a:solidFill>
                <a:latin typeface="宋体" pitchFamily="2" charset="-122"/>
              </a:rPr>
              <a:t>例</a:t>
            </a:r>
            <a:r>
              <a:rPr lang="en-US" altLang="zh-CN" sz="2400" b="1">
                <a:solidFill>
                  <a:srgbClr val="A50021"/>
                </a:solidFill>
                <a:latin typeface="宋体" pitchFamily="2" charset="-122"/>
              </a:rPr>
              <a:t>6 </a:t>
            </a:r>
            <a:r>
              <a:rPr lang="zh-CN" altLang="en-US" sz="2400" b="1">
                <a:latin typeface="宋体" pitchFamily="2" charset="-122"/>
              </a:rPr>
              <a:t>平面点对问题</a:t>
            </a:r>
          </a:p>
          <a:p>
            <a:pPr>
              <a:lnSpc>
                <a:spcPct val="120000"/>
              </a:lnSpc>
            </a:pPr>
            <a:r>
              <a:rPr lang="zh-CN" altLang="en-US" sz="2400" b="1">
                <a:latin typeface="宋体" pitchFamily="2" charset="-122"/>
              </a:rPr>
              <a:t>输入：</a:t>
            </a:r>
            <a:r>
              <a:rPr lang="zh-CN" altLang="en-US" sz="2400" b="1">
                <a:latin typeface="Times New Roman" pitchFamily="18" charset="0"/>
              </a:rPr>
              <a:t>集合</a:t>
            </a:r>
            <a:r>
              <a:rPr lang="en-US" altLang="zh-CN" sz="2400" b="1" i="1">
                <a:latin typeface="Times New Roman" pitchFamily="18" charset="0"/>
              </a:rPr>
              <a:t>S </a:t>
            </a:r>
            <a:r>
              <a:rPr lang="zh-CN" altLang="en-US" sz="2400" b="1">
                <a:latin typeface="Times New Roman" pitchFamily="18" charset="0"/>
              </a:rPr>
              <a:t>中有</a:t>
            </a:r>
            <a:r>
              <a:rPr lang="en-US" altLang="zh-CN" sz="2400" b="1" i="1">
                <a:latin typeface="Times New Roman" pitchFamily="18" charset="0"/>
              </a:rPr>
              <a:t>n </a:t>
            </a:r>
            <a:r>
              <a:rPr lang="zh-CN" altLang="en-US" sz="2400" b="1">
                <a:latin typeface="Times New Roman" pitchFamily="18" charset="0"/>
              </a:rPr>
              <a:t>个点，</a:t>
            </a:r>
            <a:r>
              <a:rPr lang="en-US" altLang="zh-CN" sz="2400" b="1" i="1">
                <a:latin typeface="Times New Roman" pitchFamily="18" charset="0"/>
              </a:rPr>
              <a:t>n </a:t>
            </a:r>
            <a:r>
              <a:rPr lang="en-US" altLang="zh-CN" sz="2400" b="1">
                <a:latin typeface="Times New Roman" pitchFamily="18" charset="0"/>
              </a:rPr>
              <a:t>&gt;1</a:t>
            </a:r>
            <a:r>
              <a:rPr lang="zh-CN" altLang="en-US" sz="2400" b="1">
                <a:latin typeface="Times New Roman" pitchFamily="18" charset="0"/>
              </a:rPr>
              <a:t>，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>
                <a:latin typeface="Times New Roman" pitchFamily="18" charset="0"/>
              </a:rPr>
              <a:t>输出：所有的点对之间的最小距离</a:t>
            </a:r>
            <a:r>
              <a:rPr lang="en-US" altLang="zh-CN" sz="2400" b="1">
                <a:latin typeface="Times New Roman" pitchFamily="18" charset="0"/>
              </a:rPr>
              <a:t>.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2400" b="1">
                <a:latin typeface="Times New Roman" pitchFamily="18" charset="0"/>
              </a:rPr>
              <a:t>通常算法：</a:t>
            </a:r>
            <a:r>
              <a:rPr lang="en-US" altLang="zh-CN" sz="2400" b="1" i="1">
                <a:latin typeface="Times New Roman" pitchFamily="18" charset="0"/>
              </a:rPr>
              <a:t>C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,2)</a:t>
            </a:r>
            <a:r>
              <a:rPr lang="zh-CN" altLang="en-US" sz="2400" b="1">
                <a:latin typeface="Times New Roman" pitchFamily="18" charset="0"/>
              </a:rPr>
              <a:t>个点对计算距离，比较最少需</a:t>
            </a:r>
            <a:r>
              <a:rPr lang="en-US" altLang="zh-CN" sz="2400" b="1" i="1">
                <a:latin typeface="Times New Roman" pitchFamily="18" charset="0"/>
              </a:rPr>
              <a:t>O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 baseline="30000">
                <a:latin typeface="Times New Roman" pitchFamily="18" charset="0"/>
              </a:rPr>
              <a:t>2</a:t>
            </a:r>
            <a:r>
              <a:rPr lang="en-US" altLang="zh-CN" sz="2400" b="1">
                <a:latin typeface="Times New Roman" pitchFamily="18" charset="0"/>
              </a:rPr>
              <a:t>)</a:t>
            </a:r>
            <a:r>
              <a:rPr lang="zh-CN" altLang="en-US" sz="2400" b="1">
                <a:latin typeface="Times New Roman" pitchFamily="18" charset="0"/>
              </a:rPr>
              <a:t>时间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>
                <a:latin typeface="Times New Roman" pitchFamily="18" charset="0"/>
              </a:rPr>
              <a:t>分治策略：子集</a:t>
            </a:r>
            <a:r>
              <a:rPr lang="en-US" altLang="zh-CN" sz="2400" b="1" i="1">
                <a:latin typeface="Times New Roman" pitchFamily="18" charset="0"/>
              </a:rPr>
              <a:t>P </a:t>
            </a:r>
            <a:r>
              <a:rPr lang="zh-CN" altLang="en-US" sz="2400" b="1">
                <a:latin typeface="Times New Roman" pitchFamily="18" charset="0"/>
              </a:rPr>
              <a:t>中的点划分成两个子 集 </a:t>
            </a:r>
            <a:r>
              <a:rPr lang="en-US" altLang="zh-CN" sz="2400" b="1" i="1">
                <a:latin typeface="Times New Roman" pitchFamily="18" charset="0"/>
              </a:rPr>
              <a:t>P</a:t>
            </a:r>
            <a:r>
              <a:rPr lang="en-US" altLang="zh-CN" sz="2400" b="1" i="1" baseline="-25000">
                <a:latin typeface="Times New Roman" pitchFamily="18" charset="0"/>
              </a:rPr>
              <a:t>L</a:t>
            </a:r>
            <a:r>
              <a:rPr lang="zh-CN" altLang="en-US" sz="2400" b="1">
                <a:latin typeface="Times New Roman" pitchFamily="18" charset="0"/>
              </a:rPr>
              <a:t>和 </a:t>
            </a:r>
            <a:r>
              <a:rPr lang="en-US" altLang="zh-CN" sz="2400" b="1" i="1">
                <a:latin typeface="Times New Roman" pitchFamily="18" charset="0"/>
              </a:rPr>
              <a:t>P</a:t>
            </a:r>
            <a:r>
              <a:rPr lang="en-US" altLang="zh-CN" sz="2400" b="1" i="1" baseline="-25000">
                <a:latin typeface="Times New Roman" pitchFamily="18" charset="0"/>
              </a:rPr>
              <a:t>R</a:t>
            </a:r>
          </a:p>
          <a:p>
            <a:r>
              <a:rPr lang="en-US" altLang="zh-CN" sz="2400">
                <a:latin typeface="Times New Roman" pitchFamily="18" charset="0"/>
              </a:rPr>
              <a:t>                           </a:t>
            </a:r>
            <a:endParaRPr lang="en-US" altLang="zh-CN" sz="240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>
              <a:latin typeface="Times New Roman" pitchFamily="18" charset="0"/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357438" y="5000625"/>
          <a:ext cx="4032250" cy="860425"/>
        </p:xfrm>
        <a:graphic>
          <a:graphicData uri="http://schemas.openxmlformats.org/presentationml/2006/ole">
            <p:oleObj spid="_x0000_s7170" name="公式" r:id="rId4" imgW="1904760" imgH="406080" progId="Equation.3">
              <p:embed/>
            </p:oleObj>
          </a:graphicData>
        </a:graphic>
      </p:graphicFrame>
      <p:sp>
        <p:nvSpPr>
          <p:cNvPr id="5" name="标题 2"/>
          <p:cNvSpPr txBox="1">
            <a:spLocks/>
          </p:cNvSpPr>
          <p:nvPr/>
        </p:nvSpPr>
        <p:spPr>
          <a:xfrm>
            <a:off x="457200" y="571500"/>
            <a:ext cx="8229600" cy="846138"/>
          </a:xfrm>
          <a:prstGeom prst="rect">
            <a:avLst/>
          </a:prstGeom>
        </p:spPr>
        <p:txBody>
          <a:bodyPr/>
          <a:lstStyle/>
          <a:p>
            <a:pPr eaLnBrk="0" hangingPunct="0"/>
            <a:r>
              <a:rPr lang="zh-CN" altLang="en-US" sz="4400" b="1">
                <a:solidFill>
                  <a:srgbClr val="A50021"/>
                </a:solidFill>
                <a:latin typeface="Garamond" pitchFamily="18" charset="0"/>
              </a:rPr>
              <a:t>提高算法效率的途径</a:t>
            </a:r>
            <a:r>
              <a:rPr lang="en-US" altLang="zh-CN" sz="4400" b="1">
                <a:solidFill>
                  <a:srgbClr val="A50021"/>
                </a:solidFill>
                <a:latin typeface="Garamond" pitchFamily="18" charset="0"/>
              </a:rPr>
              <a:t>2</a:t>
            </a:r>
            <a:endParaRPr lang="zh-CN" altLang="en-US" sz="4400" b="1">
              <a:solidFill>
                <a:srgbClr val="A50021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36DEAB8-8F97-4C3A-9B4A-3FB810F7BEBD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307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400" dirty="0" smtClean="0">
                <a:latin typeface="+mj-ea"/>
              </a:rPr>
              <a:t>平面最近点对算法</a:t>
            </a:r>
            <a:endParaRPr lang="zh-CN" altLang="en-US" sz="4400" dirty="0">
              <a:latin typeface="+mj-ea"/>
            </a:endParaRPr>
          </a:p>
        </p:txBody>
      </p:sp>
      <p:sp>
        <p:nvSpPr>
          <p:cNvPr id="30724" name="内容占位符 4"/>
          <p:cNvSpPr>
            <a:spLocks noGrp="1"/>
          </p:cNvSpPr>
          <p:nvPr>
            <p:ph idx="1"/>
          </p:nvPr>
        </p:nvSpPr>
        <p:spPr>
          <a:xfrm>
            <a:off x="457200" y="1595438"/>
            <a:ext cx="8329613" cy="4929187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MinDistance(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P,X,Y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输入：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个点的集合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P,  X 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分别为横、纵坐标数组</a:t>
            </a:r>
            <a:endParaRPr lang="en-US" altLang="zh-CN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输出：最近的两个点及距离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1.  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中点数小于等于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，则直接计算其中的最小距离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2.  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排序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X,Y</a:t>
            </a:r>
            <a:endParaRPr lang="en-US" altLang="zh-CN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  3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．做垂直线 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划分为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i="1" baseline="-2500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i="1" baseline="-2500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400" i="1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i="1" baseline="-2500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的点在 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左边，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i="1" baseline="-2500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的点 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         在 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右边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MinDidtance(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i="1" baseline="-2500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i="1" baseline="-2500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); 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</a:t>
            </a:r>
            <a:r>
              <a:rPr lang="en-US" altLang="zh-CN" sz="2400" i="1" baseline="-2500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i="1" baseline="-2500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中的最小距离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MinDistance(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i="1" baseline="-2500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i="1" baseline="-2500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); 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</a:t>
            </a:r>
            <a:r>
              <a:rPr lang="en-US" altLang="zh-CN" sz="2400" i="1" baseline="-2500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i="1" baseline="-2500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中的最小距离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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= min (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</a:t>
            </a:r>
            <a:r>
              <a:rPr lang="en-US" altLang="zh-CN" sz="2400" i="1" baseline="-2500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</a:t>
            </a:r>
            <a:r>
              <a:rPr lang="en-US" altLang="zh-CN" sz="2400" i="1" baseline="-2500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  7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．对于在垂直线两边距离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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范围内的每个点，检查是否有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        点与它的距离小于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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，如果存在则将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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修改为新值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39EB62B2-162B-4425-B7DB-0148D3DB6893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468313" y="2276475"/>
          <a:ext cx="3295650" cy="1841500"/>
        </p:xfrm>
        <a:graphic>
          <a:graphicData uri="http://schemas.openxmlformats.org/presentationml/2006/ole">
            <p:oleObj spid="_x0000_s8194" name="公式" r:id="rId4" imgW="1498320" imgH="838080" progId="Equation.3">
              <p:embed/>
            </p:oleObj>
          </a:graphicData>
        </a:graphic>
      </p:graphicFrame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468313" y="4941888"/>
            <a:ext cx="8459787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b="1">
                <a:latin typeface="宋体" pitchFamily="2" charset="-122"/>
              </a:rPr>
              <a:t>右边每个小方格至多</a:t>
            </a:r>
            <a:r>
              <a:rPr lang="en-US" altLang="zh-CN" sz="2400" b="1">
                <a:latin typeface="宋体" pitchFamily="2" charset="-122"/>
              </a:rPr>
              <a:t>1</a:t>
            </a:r>
            <a:r>
              <a:rPr lang="zh-CN" altLang="en-US" sz="2400" b="1">
                <a:latin typeface="宋体" pitchFamily="2" charset="-122"/>
              </a:rPr>
              <a:t>个点，每个点至多比较对面的</a:t>
            </a:r>
            <a:r>
              <a:rPr lang="en-US" altLang="zh-CN" sz="2400" b="1">
                <a:latin typeface="宋体" pitchFamily="2" charset="-122"/>
              </a:rPr>
              <a:t>6</a:t>
            </a:r>
            <a:r>
              <a:rPr lang="zh-CN" altLang="en-US" sz="2400" b="1">
                <a:latin typeface="宋体" pitchFamily="2" charset="-122"/>
              </a:rPr>
              <a:t>个点，</a:t>
            </a:r>
          </a:p>
          <a:p>
            <a:pPr>
              <a:spcBef>
                <a:spcPts val="1200"/>
              </a:spcBef>
            </a:pPr>
            <a:r>
              <a:rPr lang="zh-CN" altLang="en-US" sz="2400" b="1">
                <a:latin typeface="宋体" pitchFamily="2" charset="-122"/>
              </a:rPr>
              <a:t>距离</a:t>
            </a:r>
            <a:r>
              <a:rPr lang="zh-CN" altLang="en-US" sz="2400" b="1">
                <a:latin typeface="宋体" pitchFamily="2" charset="-122"/>
                <a:sym typeface="Symbol" pitchFamily="18" charset="2"/>
              </a:rPr>
              <a:t>的</a:t>
            </a:r>
            <a:r>
              <a:rPr lang="en-US" altLang="zh-CN" sz="2400" b="1">
                <a:latin typeface="宋体" pitchFamily="2" charset="-122"/>
              </a:rPr>
              <a:t>2</a:t>
            </a:r>
            <a:r>
              <a:rPr lang="zh-CN" altLang="en-US" sz="2400" b="1">
                <a:latin typeface="宋体" pitchFamily="2" charset="-122"/>
              </a:rPr>
              <a:t>个点</a:t>
            </a:r>
            <a:r>
              <a:rPr lang="en-US" altLang="zh-CN" sz="2400" b="1">
                <a:latin typeface="宋体" pitchFamily="2" charset="-122"/>
              </a:rPr>
              <a:t>(</a:t>
            </a:r>
            <a:r>
              <a:rPr lang="zh-CN" altLang="en-US" sz="2400" b="1">
                <a:latin typeface="宋体" pitchFamily="2" charset="-122"/>
              </a:rPr>
              <a:t>左右各</a:t>
            </a:r>
            <a:r>
              <a:rPr lang="en-US" altLang="zh-CN" sz="2400" b="1">
                <a:latin typeface="宋体" pitchFamily="2" charset="-122"/>
              </a:rPr>
              <a:t>1</a:t>
            </a:r>
            <a:r>
              <a:rPr lang="zh-CN" altLang="en-US" sz="2400" b="1">
                <a:latin typeface="宋体" pitchFamily="2" charset="-122"/>
              </a:rPr>
              <a:t>个</a:t>
            </a:r>
            <a:r>
              <a:rPr lang="en-US" altLang="zh-CN" sz="2400" b="1">
                <a:latin typeface="宋体" pitchFamily="2" charset="-122"/>
              </a:rPr>
              <a:t>)</a:t>
            </a:r>
            <a:r>
              <a:rPr lang="zh-CN" altLang="en-US" sz="2400" b="1">
                <a:latin typeface="宋体" pitchFamily="2" charset="-122"/>
              </a:rPr>
              <a:t>其纵坐标位置相差不超过</a:t>
            </a:r>
            <a:r>
              <a:rPr lang="en-US" altLang="zh-CN" sz="2400" b="1">
                <a:latin typeface="宋体" pitchFamily="2" charset="-122"/>
              </a:rPr>
              <a:t>12</a:t>
            </a:r>
            <a:r>
              <a:rPr lang="zh-CN" altLang="en-US" sz="2400" b="1">
                <a:latin typeface="宋体" pitchFamily="2" charset="-122"/>
              </a:rPr>
              <a:t>，</a:t>
            </a:r>
          </a:p>
          <a:p>
            <a:pPr>
              <a:spcBef>
                <a:spcPts val="1200"/>
              </a:spcBef>
            </a:pPr>
            <a:r>
              <a:rPr lang="zh-CN" altLang="en-US" sz="2400" b="1">
                <a:latin typeface="Times New Roman" pitchFamily="18" charset="0"/>
              </a:rPr>
              <a:t>检查</a:t>
            </a:r>
            <a:r>
              <a:rPr lang="en-US" altLang="zh-CN" sz="2400" b="1">
                <a:latin typeface="Times New Roman" pitchFamily="18" charset="0"/>
              </a:rPr>
              <a:t>1</a:t>
            </a:r>
            <a:r>
              <a:rPr lang="zh-CN" altLang="en-US" sz="2400" b="1">
                <a:latin typeface="Times New Roman" pitchFamily="18" charset="0"/>
              </a:rPr>
              <a:t>个点是常数时间，</a:t>
            </a:r>
            <a:r>
              <a:rPr lang="en-US" altLang="zh-CN" sz="2400" b="1" i="1">
                <a:latin typeface="Times New Roman" pitchFamily="18" charset="0"/>
              </a:rPr>
              <a:t>O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) </a:t>
            </a:r>
            <a:r>
              <a:rPr lang="zh-CN" altLang="en-US" sz="2400" b="1">
                <a:latin typeface="Times New Roman" pitchFamily="18" charset="0"/>
              </a:rPr>
              <a:t>个点需要</a:t>
            </a:r>
            <a:r>
              <a:rPr lang="en-US" altLang="zh-CN" sz="2400" b="1" i="1">
                <a:latin typeface="Times New Roman" pitchFamily="18" charset="0"/>
              </a:rPr>
              <a:t>O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)</a:t>
            </a:r>
            <a:r>
              <a:rPr lang="zh-CN" altLang="en-US" sz="2400" b="1">
                <a:latin typeface="宋体" pitchFamily="2" charset="-122"/>
              </a:rPr>
              <a:t>时间</a:t>
            </a:r>
          </a:p>
        </p:txBody>
      </p:sp>
      <p:grpSp>
        <p:nvGrpSpPr>
          <p:cNvPr id="8229" name="Group 37"/>
          <p:cNvGrpSpPr>
            <a:grpSpLocks/>
          </p:cNvGrpSpPr>
          <p:nvPr/>
        </p:nvGrpSpPr>
        <p:grpSpPr bwMode="auto">
          <a:xfrm>
            <a:off x="5148263" y="1484313"/>
            <a:ext cx="3160712" cy="3216275"/>
            <a:chOff x="3243" y="981"/>
            <a:chExt cx="1991" cy="2026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4739" y="2839"/>
              <a:ext cx="495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28" name="Group 36"/>
            <p:cNvGrpSpPr>
              <a:grpSpLocks/>
            </p:cNvGrpSpPr>
            <p:nvPr/>
          </p:nvGrpSpPr>
          <p:grpSpPr bwMode="auto">
            <a:xfrm>
              <a:off x="3243" y="981"/>
              <a:ext cx="1991" cy="2026"/>
              <a:chOff x="3240" y="1268"/>
              <a:chExt cx="1991" cy="2026"/>
            </a:xfrm>
          </p:grpSpPr>
          <p:grpSp>
            <p:nvGrpSpPr>
              <p:cNvPr id="8199" name="组合 51"/>
              <p:cNvGrpSpPr>
                <a:grpSpLocks/>
              </p:cNvGrpSpPr>
              <p:nvPr/>
            </p:nvGrpSpPr>
            <p:grpSpPr bwMode="auto">
              <a:xfrm>
                <a:off x="3240" y="1268"/>
                <a:ext cx="1991" cy="2026"/>
                <a:chOff x="3000364" y="1357298"/>
                <a:chExt cx="3161132" cy="3215503"/>
              </a:xfrm>
            </p:grpSpPr>
            <p:grpSp>
              <p:nvGrpSpPr>
                <p:cNvPr id="8201" name="组合 49"/>
                <p:cNvGrpSpPr>
                  <a:grpSpLocks/>
                </p:cNvGrpSpPr>
                <p:nvPr/>
              </p:nvGrpSpPr>
              <p:grpSpPr bwMode="auto">
                <a:xfrm>
                  <a:off x="3000364" y="1357298"/>
                  <a:ext cx="3161132" cy="3215503"/>
                  <a:chOff x="3000364" y="1357298"/>
                  <a:chExt cx="3161132" cy="3215503"/>
                </a:xfrm>
              </p:grpSpPr>
              <p:grpSp>
                <p:nvGrpSpPr>
                  <p:cNvPr id="8203" name="组合 44"/>
                  <p:cNvGrpSpPr>
                    <a:grpSpLocks/>
                  </p:cNvGrpSpPr>
                  <p:nvPr/>
                </p:nvGrpSpPr>
                <p:grpSpPr bwMode="auto">
                  <a:xfrm>
                    <a:off x="3000364" y="1357298"/>
                    <a:ext cx="3161132" cy="2928235"/>
                    <a:chOff x="3000364" y="1142984"/>
                    <a:chExt cx="3161132" cy="2928235"/>
                  </a:xfrm>
                </p:grpSpPr>
                <p:sp>
                  <p:nvSpPr>
                    <p:cNvPr id="5" name="矩形 4"/>
                    <p:cNvSpPr/>
                    <p:nvPr/>
                  </p:nvSpPr>
                  <p:spPr>
                    <a:xfrm>
                      <a:off x="4214962" y="1714347"/>
                      <a:ext cx="571576" cy="78562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6" name="矩形 5"/>
                    <p:cNvSpPr/>
                    <p:nvPr/>
                  </p:nvSpPr>
                  <p:spPr>
                    <a:xfrm>
                      <a:off x="4808766" y="1714347"/>
                      <a:ext cx="571576" cy="78562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7" name="矩形 6"/>
                    <p:cNvSpPr/>
                    <p:nvPr/>
                  </p:nvSpPr>
                  <p:spPr>
                    <a:xfrm>
                      <a:off x="4214962" y="2499970"/>
                      <a:ext cx="571576" cy="78562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8" name="矩形 7"/>
                    <p:cNvSpPr/>
                    <p:nvPr/>
                  </p:nvSpPr>
                  <p:spPr>
                    <a:xfrm>
                      <a:off x="4808766" y="2499970"/>
                      <a:ext cx="571576" cy="78562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9" name="矩形 8"/>
                    <p:cNvSpPr/>
                    <p:nvPr/>
                  </p:nvSpPr>
                  <p:spPr>
                    <a:xfrm>
                      <a:off x="4214962" y="3285595"/>
                      <a:ext cx="571576" cy="78562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0" name="矩形 9"/>
                    <p:cNvSpPr/>
                    <p:nvPr/>
                  </p:nvSpPr>
                  <p:spPr>
                    <a:xfrm>
                      <a:off x="4808766" y="3285595"/>
                      <a:ext cx="571576" cy="78562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/>
                    </a:p>
                  </p:txBody>
                </p:sp>
                <p:cxnSp>
                  <p:nvCxnSpPr>
                    <p:cNvPr id="12" name="直接连接符 11"/>
                    <p:cNvCxnSpPr/>
                    <p:nvPr/>
                  </p:nvCxnSpPr>
                  <p:spPr>
                    <a:xfrm>
                      <a:off x="5358114" y="1714347"/>
                      <a:ext cx="785917" cy="1587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" name="矩形 14"/>
                    <p:cNvSpPr/>
                    <p:nvPr/>
                  </p:nvSpPr>
                  <p:spPr>
                    <a:xfrm>
                      <a:off x="3000364" y="1714347"/>
                      <a:ext cx="1214598" cy="235687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/>
                    </a:p>
                  </p:txBody>
                </p:sp>
                <p:grpSp>
                  <p:nvGrpSpPr>
                    <p:cNvPr id="8214" name="组合 2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500694" y="1715933"/>
                      <a:ext cx="660802" cy="2345763"/>
                      <a:chOff x="5500694" y="1715933"/>
                      <a:chExt cx="660802" cy="2345763"/>
                    </a:xfrm>
                  </p:grpSpPr>
                  <p:cxnSp>
                    <p:nvCxnSpPr>
                      <p:cNvPr id="19" name="直接箭头连接符 18"/>
                      <p:cNvCxnSpPr/>
                      <p:nvPr/>
                    </p:nvCxnSpPr>
                    <p:spPr>
                      <a:xfrm rot="5400000">
                        <a:off x="5295584" y="3562544"/>
                        <a:ext cx="990362" cy="7939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headEnd type="none"/>
                        <a:tailEnd type="stealt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8224" name="组合 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500694" y="1715933"/>
                        <a:ext cx="660802" cy="1445706"/>
                        <a:chOff x="5500694" y="1715933"/>
                        <a:chExt cx="660802" cy="1445706"/>
                      </a:xfrm>
                    </p:grpSpPr>
                    <p:cxnSp>
                      <p:nvCxnSpPr>
                        <p:cNvPr id="18" name="直接箭头连接符 17"/>
                        <p:cNvCxnSpPr/>
                        <p:nvPr/>
                      </p:nvCxnSpPr>
                      <p:spPr>
                        <a:xfrm rot="5400000" flipH="1" flipV="1">
                          <a:off x="5321770" y="2179371"/>
                          <a:ext cx="928465" cy="1587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headEnd type="none"/>
                          <a:tailEnd type="stealt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8226" name="TextBox 20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500694" y="2642475"/>
                          <a:ext cx="660802" cy="51916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r>
                            <a:rPr lang="en-US" altLang="zh-CN" sz="2800" b="1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r>
                            <a:rPr lang="en-US" altLang="zh-CN" sz="2800" b="1"/>
                            <a:t> </a:t>
                          </a:r>
                          <a:r>
                            <a:rPr lang="zh-CN" altLang="en-US" sz="2800" b="1">
                              <a:sym typeface="Symbol" pitchFamily="18" charset="2"/>
                            </a:rPr>
                            <a:t></a:t>
                          </a:r>
                          <a:endParaRPr lang="zh-CN" altLang="en-US" sz="2800" b="1"/>
                        </a:p>
                      </p:txBody>
                    </p:sp>
                  </p:grpSp>
                </p:grpSp>
                <p:grpSp>
                  <p:nvGrpSpPr>
                    <p:cNvPr id="8215" name="组合 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13376" y="1142984"/>
                      <a:ext cx="1144740" cy="572950"/>
                      <a:chOff x="4213376" y="1142984"/>
                      <a:chExt cx="1144740" cy="572950"/>
                    </a:xfrm>
                  </p:grpSpPr>
                  <p:grpSp>
                    <p:nvGrpSpPr>
                      <p:cNvPr id="8216" name="组合 3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275297" y="1191268"/>
                        <a:ext cx="1011371" cy="518463"/>
                        <a:chOff x="4275297" y="1191268"/>
                        <a:chExt cx="1011371" cy="518463"/>
                      </a:xfrm>
                    </p:grpSpPr>
                    <p:cxnSp>
                      <p:nvCxnSpPr>
                        <p:cNvPr id="27" name="直接箭头连接符 26"/>
                        <p:cNvCxnSpPr/>
                        <p:nvPr/>
                      </p:nvCxnSpPr>
                      <p:spPr>
                        <a:xfrm>
                          <a:off x="4918318" y="1498498"/>
                          <a:ext cx="368349" cy="1587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headEnd type="none"/>
                          <a:tailEnd type="stealt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8220" name="组合 3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275297" y="1191268"/>
                          <a:ext cx="646602" cy="518463"/>
                          <a:chOff x="4275297" y="1191268"/>
                          <a:chExt cx="646602" cy="518463"/>
                        </a:xfrm>
                      </p:grpSpPr>
                      <p:cxnSp>
                        <p:nvCxnSpPr>
                          <p:cNvPr id="25" name="直接箭头连接符 24"/>
                          <p:cNvCxnSpPr/>
                          <p:nvPr/>
                        </p:nvCxnSpPr>
                        <p:spPr>
                          <a:xfrm rot="10800000">
                            <a:off x="4275295" y="1500085"/>
                            <a:ext cx="274675" cy="7936"/>
                          </a:xfrm>
                          <a:prstGeom prst="straightConnector1">
                            <a:avLst/>
                          </a:prstGeom>
                          <a:ln w="25400">
                            <a:solidFill>
                              <a:schemeClr val="tx1"/>
                            </a:solidFill>
                            <a:headEnd type="none"/>
                            <a:tailEnd type="stealt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8222" name="TextBox 27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561174" y="1191268"/>
                            <a:ext cx="360725" cy="518463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r>
                              <a:rPr lang="zh-CN" altLang="en-US" sz="2800" b="1">
                                <a:sym typeface="Symbol" pitchFamily="18" charset="2"/>
                              </a:rPr>
                              <a:t></a:t>
                            </a:r>
                            <a:endParaRPr lang="zh-CN" altLang="en-US" sz="2800" b="1"/>
                          </a:p>
                        </p:txBody>
                      </p:sp>
                    </p:grpSp>
                  </p:grpSp>
                  <p:cxnSp>
                    <p:nvCxnSpPr>
                      <p:cNvPr id="39" name="直接连接符 38"/>
                      <p:cNvCxnSpPr/>
                      <p:nvPr/>
                    </p:nvCxnSpPr>
                    <p:spPr>
                      <a:xfrm rot="5400000" flipH="1" flipV="1">
                        <a:off x="3928488" y="1429458"/>
                        <a:ext cx="571362" cy="1587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直接连接符 40"/>
                      <p:cNvCxnSpPr/>
                      <p:nvPr/>
                    </p:nvCxnSpPr>
                    <p:spPr>
                      <a:xfrm rot="5400000" flipH="1" flipV="1">
                        <a:off x="5070846" y="1428665"/>
                        <a:ext cx="572949" cy="1587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47" name="直接连接符 46"/>
                  <p:cNvCxnSpPr/>
                  <p:nvPr/>
                </p:nvCxnSpPr>
                <p:spPr>
                  <a:xfrm rot="5400000">
                    <a:off x="2607211" y="2965049"/>
                    <a:ext cx="3213916" cy="158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/>
                  <p:cNvCxnSpPr/>
                  <p:nvPr/>
                </p:nvCxnSpPr>
                <p:spPr>
                  <a:xfrm rot="16200000" flipH="1">
                    <a:off x="4143648" y="1999975"/>
                    <a:ext cx="714204" cy="57157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202" name="TextBox 50"/>
                <p:cNvSpPr txBox="1">
                  <a:spLocks noChangeArrowheads="1"/>
                </p:cNvSpPr>
                <p:nvPr/>
              </p:nvSpPr>
              <p:spPr bwMode="auto">
                <a:xfrm>
                  <a:off x="4429304" y="2000081"/>
                  <a:ext cx="336594" cy="4570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b="1" i="1">
                      <a:latin typeface="Times New Roman" pitchFamily="18" charset="0"/>
                      <a:cs typeface="Times New Roman" pitchFamily="18" charset="0"/>
                    </a:rPr>
                    <a:t>d</a:t>
                  </a:r>
                  <a:endParaRPr lang="zh-CN" altLang="en-US" sz="2400" b="1" i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53" name="椭圆 52"/>
              <p:cNvSpPr/>
              <p:nvPr/>
            </p:nvSpPr>
            <p:spPr>
              <a:xfrm>
                <a:off x="3780" y="2297"/>
                <a:ext cx="90" cy="9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  <p:sp>
        <p:nvSpPr>
          <p:cNvPr id="8197" name="标题 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/>
              <a:t>跨边界的最近点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39D955A8-FDEC-449A-AECD-DD53865ADF92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7188" y="571500"/>
            <a:ext cx="8229600" cy="925513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zh-CN" sz="40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4400" dirty="0" smtClean="0">
                <a:latin typeface="+mj-ea"/>
              </a:rPr>
              <a:t>分治策略（</a:t>
            </a:r>
            <a:r>
              <a:rPr lang="en-US" altLang="zh-CN" sz="3600" dirty="0" smtClean="0">
                <a:latin typeface="宋体" pitchFamily="2" charset="-122"/>
              </a:rPr>
              <a:t>Divide and Conquer</a:t>
            </a:r>
            <a:r>
              <a:rPr lang="zh-CN" altLang="en-US" sz="3600" dirty="0" smtClean="0">
                <a:latin typeface="宋体" pitchFamily="2" charset="-122"/>
              </a:rPr>
              <a:t>）</a:t>
            </a:r>
            <a:endParaRPr lang="zh-CN" alt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42938" y="1571625"/>
            <a:ext cx="8229600" cy="4530725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zh-CN" altLang="en-US" sz="2400" dirty="0" smtClean="0">
                <a:latin typeface="+mn-ea"/>
              </a:rPr>
              <a:t>分治策略的基本思想</a:t>
            </a:r>
          </a:p>
          <a:p>
            <a:pPr lvl="1">
              <a:lnSpc>
                <a:spcPct val="110000"/>
              </a:lnSpc>
              <a:defRPr/>
            </a:pPr>
            <a:r>
              <a:rPr lang="zh-CN" altLang="en-US" dirty="0" smtClean="0">
                <a:latin typeface="+mn-ea"/>
              </a:rPr>
              <a:t>实例、主要思想、算法描述、注意问题</a:t>
            </a:r>
          </a:p>
          <a:p>
            <a:pPr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400" dirty="0" smtClean="0">
                <a:latin typeface="+mn-ea"/>
              </a:rPr>
              <a:t>递归算法与递推方程</a:t>
            </a:r>
          </a:p>
          <a:p>
            <a:pPr lvl="1">
              <a:lnSpc>
                <a:spcPct val="110000"/>
              </a:lnSpc>
              <a:defRPr/>
            </a:pPr>
            <a:r>
              <a:rPr lang="zh-CN" altLang="en-US" dirty="0" smtClean="0">
                <a:latin typeface="+mn-ea"/>
              </a:rPr>
              <a:t>两类递推方程的求解</a:t>
            </a:r>
          </a:p>
          <a:p>
            <a:pPr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400" dirty="0" smtClean="0">
                <a:latin typeface="+mn-ea"/>
              </a:rPr>
              <a:t>降低递归算法复杂性的途径</a:t>
            </a:r>
          </a:p>
          <a:p>
            <a:pPr lvl="1">
              <a:lnSpc>
                <a:spcPct val="110000"/>
              </a:lnSpc>
              <a:defRPr/>
            </a:pPr>
            <a:r>
              <a:rPr lang="zh-CN" altLang="en-US" dirty="0" smtClean="0">
                <a:latin typeface="+mn-ea"/>
              </a:rPr>
              <a:t>代数变换减少子问题个数</a:t>
            </a:r>
          </a:p>
          <a:p>
            <a:pPr lvl="1">
              <a:lnSpc>
                <a:spcPct val="110000"/>
              </a:lnSpc>
              <a:defRPr/>
            </a:pPr>
            <a:r>
              <a:rPr lang="zh-CN" altLang="en-US" dirty="0" smtClean="0">
                <a:latin typeface="+mn-ea"/>
              </a:rPr>
              <a:t>预处理减少递归的操作</a:t>
            </a:r>
          </a:p>
          <a:p>
            <a:pPr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400" dirty="0" smtClean="0">
                <a:latin typeface="+mn-ea"/>
              </a:rPr>
              <a:t>典型实例分析</a:t>
            </a:r>
          </a:p>
          <a:p>
            <a:pPr>
              <a:buFont typeface="Wingdings" pitchFamily="2" charset="2"/>
              <a:buNone/>
              <a:defRPr/>
            </a:pP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BA575F4C-7378-435C-B548-CFC5C7BAA225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0" y="2519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0" name="Rectangle 9"/>
          <p:cNvSpPr>
            <a:spLocks noChangeArrowheads="1"/>
          </p:cNvSpPr>
          <p:nvPr/>
        </p:nvSpPr>
        <p:spPr bwMode="auto">
          <a:xfrm>
            <a:off x="500063" y="361950"/>
            <a:ext cx="7178675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735013">
              <a:lnSpc>
                <a:spcPct val="150000"/>
              </a:lnSpc>
            </a:pPr>
            <a:endParaRPr lang="en-US" altLang="zh-CN" sz="2400" b="1">
              <a:latin typeface="Times New Roman" pitchFamily="18" charset="0"/>
            </a:endParaRPr>
          </a:p>
          <a:p>
            <a:pPr indent="735013"/>
            <a:r>
              <a:rPr lang="en-US" altLang="zh-CN" b="1">
                <a:latin typeface="Times New Roman" pitchFamily="18" charset="0"/>
              </a:rPr>
              <a:t>      </a:t>
            </a:r>
          </a:p>
          <a:p>
            <a:pPr indent="735013"/>
            <a:endParaRPr lang="en-US" altLang="zh-CN" sz="12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268538" y="4292600"/>
          <a:ext cx="3925887" cy="1500188"/>
        </p:xfrm>
        <a:graphic>
          <a:graphicData uri="http://schemas.openxmlformats.org/presentationml/2006/ole">
            <p:oleObj spid="_x0000_s9218" name="公式" r:id="rId4" imgW="1536480" imgH="583920" progId="Equation.3">
              <p:embed/>
            </p:oleObj>
          </a:graphicData>
        </a:graphic>
      </p:graphicFrame>
      <p:sp>
        <p:nvSpPr>
          <p:cNvPr id="9221" name="Text Box 11"/>
          <p:cNvSpPr txBox="1">
            <a:spLocks noChangeArrowheads="1"/>
          </p:cNvSpPr>
          <p:nvPr/>
        </p:nvSpPr>
        <p:spPr bwMode="auto">
          <a:xfrm>
            <a:off x="1143000" y="5857875"/>
            <a:ext cx="5762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itchFamily="18" charset="0"/>
              </a:rPr>
              <a:t>由递归树估计</a:t>
            </a:r>
            <a:r>
              <a:rPr lang="en-US" altLang="zh-CN" sz="2800" b="1" i="1">
                <a:latin typeface="Times New Roman" pitchFamily="18" charset="0"/>
              </a:rPr>
              <a:t>T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</a:rPr>
              <a:t>) = </a:t>
            </a:r>
            <a:r>
              <a:rPr lang="en-US" altLang="zh-CN" sz="2800" b="1" i="1">
                <a:latin typeface="Times New Roman" pitchFamily="18" charset="0"/>
              </a:rPr>
              <a:t>O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</a:rPr>
              <a:t>log</a:t>
            </a:r>
            <a:r>
              <a:rPr lang="en-US" altLang="zh-CN" sz="2800" b="1" baseline="30000">
                <a:latin typeface="Times New Roman" pitchFamily="18" charset="0"/>
              </a:rPr>
              <a:t>2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</a:rPr>
              <a:t>)</a:t>
            </a:r>
          </a:p>
        </p:txBody>
      </p:sp>
      <p:sp>
        <p:nvSpPr>
          <p:cNvPr id="9222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/>
              <a:t>算法分析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0" y="1557338"/>
            <a:ext cx="8748713" cy="2900362"/>
          </a:xfrm>
        </p:spPr>
        <p:txBody>
          <a:bodyPr/>
          <a:lstStyle/>
          <a:p>
            <a:pPr indent="735013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CN" altLang="en-US" dirty="0" smtClean="0">
                <a:latin typeface="宋体" pitchFamily="2" charset="-122"/>
              </a:rPr>
              <a:t>分析：</a:t>
            </a:r>
            <a:r>
              <a:rPr lang="zh-CN" altLang="en-US" dirty="0" smtClean="0">
                <a:latin typeface="Times New Roman" pitchFamily="18" charset="0"/>
              </a:rPr>
              <a:t>步</a:t>
            </a:r>
            <a:r>
              <a:rPr lang="en-US" altLang="zh-CN" dirty="0" smtClean="0">
                <a:latin typeface="Times New Roman" pitchFamily="18" charset="0"/>
              </a:rPr>
              <a:t>1     </a:t>
            </a:r>
            <a:r>
              <a:rPr lang="en-US" altLang="zh-CN" i="1" dirty="0" smtClean="0">
                <a:latin typeface="Times New Roman" pitchFamily="18" charset="0"/>
              </a:rPr>
              <a:t>O</a:t>
            </a:r>
            <a:r>
              <a:rPr lang="en-US" altLang="zh-CN" dirty="0" smtClean="0">
                <a:latin typeface="Times New Roman" pitchFamily="18" charset="0"/>
              </a:rPr>
              <a:t>(1)     </a:t>
            </a:r>
          </a:p>
          <a:p>
            <a:pPr indent="735013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 smtClean="0">
                <a:latin typeface="Times New Roman" pitchFamily="18" charset="0"/>
              </a:rPr>
              <a:t>            </a:t>
            </a:r>
            <a:r>
              <a:rPr lang="zh-CN" altLang="en-US" dirty="0" smtClean="0">
                <a:latin typeface="Times New Roman" pitchFamily="18" charset="0"/>
              </a:rPr>
              <a:t>步</a:t>
            </a:r>
            <a:r>
              <a:rPr lang="en-US" altLang="zh-CN" dirty="0" smtClean="0">
                <a:latin typeface="Times New Roman" pitchFamily="18" charset="0"/>
              </a:rPr>
              <a:t>2     </a:t>
            </a:r>
            <a:r>
              <a:rPr lang="en-US" altLang="zh-CN" i="1" dirty="0" smtClean="0">
                <a:latin typeface="Times New Roman" pitchFamily="18" charset="0"/>
              </a:rPr>
              <a:t>O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err="1" smtClean="0">
                <a:latin typeface="Times New Roman" pitchFamily="18" charset="0"/>
              </a:rPr>
              <a:t>n</a:t>
            </a:r>
            <a:r>
              <a:rPr lang="en-US" altLang="zh-CN" dirty="0" err="1" smtClean="0">
                <a:latin typeface="Times New Roman" pitchFamily="18" charset="0"/>
              </a:rPr>
              <a:t>log</a:t>
            </a:r>
            <a:r>
              <a:rPr lang="en-US" altLang="zh-CN" i="1" dirty="0" err="1" smtClean="0">
                <a:latin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</a:p>
          <a:p>
            <a:pPr indent="735013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 smtClean="0">
                <a:latin typeface="Times New Roman" pitchFamily="18" charset="0"/>
              </a:rPr>
              <a:t>            </a:t>
            </a:r>
            <a:r>
              <a:rPr lang="zh-CN" altLang="en-US" dirty="0" smtClean="0">
                <a:latin typeface="Times New Roman" pitchFamily="18" charset="0"/>
              </a:rPr>
              <a:t>步</a:t>
            </a:r>
            <a:r>
              <a:rPr lang="en-US" altLang="zh-CN" dirty="0" smtClean="0">
                <a:latin typeface="Times New Roman" pitchFamily="18" charset="0"/>
              </a:rPr>
              <a:t>3     </a:t>
            </a:r>
            <a:r>
              <a:rPr lang="en-US" altLang="zh-CN" i="1" dirty="0" smtClean="0">
                <a:latin typeface="Times New Roman" pitchFamily="18" charset="0"/>
              </a:rPr>
              <a:t>O</a:t>
            </a:r>
            <a:r>
              <a:rPr lang="en-US" altLang="zh-CN" dirty="0" smtClean="0">
                <a:latin typeface="Times New Roman" pitchFamily="18" charset="0"/>
              </a:rPr>
              <a:t>(1) </a:t>
            </a:r>
          </a:p>
          <a:p>
            <a:pPr indent="735013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 smtClean="0">
                <a:latin typeface="Times New Roman" pitchFamily="18" charset="0"/>
              </a:rPr>
              <a:t>            </a:t>
            </a:r>
            <a:r>
              <a:rPr lang="zh-CN" altLang="en-US" dirty="0" smtClean="0">
                <a:latin typeface="Times New Roman" pitchFamily="18" charset="0"/>
              </a:rPr>
              <a:t>步</a:t>
            </a:r>
            <a:r>
              <a:rPr lang="en-US" altLang="zh-CN" dirty="0" smtClean="0">
                <a:latin typeface="Times New Roman" pitchFamily="18" charset="0"/>
              </a:rPr>
              <a:t>4-5   2</a:t>
            </a:r>
            <a:r>
              <a:rPr lang="en-US" altLang="zh-CN" i="1" dirty="0" smtClean="0">
                <a:latin typeface="Times New Roman" pitchFamily="18" charset="0"/>
              </a:rPr>
              <a:t>T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</a:rPr>
              <a:t>/2)</a:t>
            </a:r>
          </a:p>
          <a:p>
            <a:pPr indent="735013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 smtClean="0">
                <a:latin typeface="Times New Roman" pitchFamily="18" charset="0"/>
              </a:rPr>
              <a:t>            </a:t>
            </a:r>
            <a:r>
              <a:rPr lang="zh-CN" altLang="en-US" dirty="0" smtClean="0">
                <a:latin typeface="Times New Roman" pitchFamily="18" charset="0"/>
              </a:rPr>
              <a:t>步</a:t>
            </a:r>
            <a:r>
              <a:rPr lang="en-US" altLang="zh-CN" dirty="0" smtClean="0">
                <a:latin typeface="Times New Roman" pitchFamily="18" charset="0"/>
              </a:rPr>
              <a:t>6     </a:t>
            </a:r>
            <a:r>
              <a:rPr lang="en-US" altLang="zh-CN" i="1" dirty="0" smtClean="0">
                <a:latin typeface="Times New Roman" pitchFamily="18" charset="0"/>
              </a:rPr>
              <a:t>O</a:t>
            </a:r>
            <a:r>
              <a:rPr lang="en-US" altLang="zh-CN" dirty="0" smtClean="0">
                <a:latin typeface="Times New Roman" pitchFamily="18" charset="0"/>
              </a:rPr>
              <a:t>(1)</a:t>
            </a:r>
          </a:p>
          <a:p>
            <a:pPr indent="735013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 smtClean="0">
                <a:latin typeface="Times New Roman" pitchFamily="18" charset="0"/>
              </a:rPr>
              <a:t>            </a:t>
            </a:r>
            <a:r>
              <a:rPr lang="zh-CN" altLang="en-US" dirty="0" smtClean="0">
                <a:latin typeface="Times New Roman" pitchFamily="18" charset="0"/>
              </a:rPr>
              <a:t>步</a:t>
            </a:r>
            <a:r>
              <a:rPr lang="en-US" altLang="zh-CN" dirty="0" smtClean="0">
                <a:latin typeface="Times New Roman" pitchFamily="18" charset="0"/>
              </a:rPr>
              <a:t>7     </a:t>
            </a:r>
            <a:r>
              <a:rPr lang="en-US" altLang="zh-CN" i="1" dirty="0" smtClean="0">
                <a:latin typeface="Times New Roman" pitchFamily="18" charset="0"/>
              </a:rPr>
              <a:t>O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en-US" dirty="0" smtClean="0"/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AF0F3368-EC3E-4BE9-95FB-3F47680D8229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2916238" y="1470025"/>
            <a:ext cx="1123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</a:rPr>
              <a:t>log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</a:rPr>
              <a:t> 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1187450" y="2405063"/>
            <a:ext cx="1990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i="1">
                <a:latin typeface="Times New Roman" pitchFamily="18" charset="0"/>
              </a:rPr>
              <a:t>n/</a:t>
            </a:r>
            <a:r>
              <a:rPr lang="en-US" altLang="zh-CN" sz="2800" b="1">
                <a:latin typeface="Times New Roman" pitchFamily="18" charset="0"/>
              </a:rPr>
              <a:t>2</a:t>
            </a:r>
            <a:r>
              <a:rPr lang="en-US" altLang="zh-CN" sz="2800" b="1" i="1">
                <a:latin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</a:rPr>
              <a:t>log(</a:t>
            </a:r>
            <a:r>
              <a:rPr lang="en-US" altLang="zh-CN" sz="2800" b="1" i="1">
                <a:latin typeface="Times New Roman" pitchFamily="18" charset="0"/>
              </a:rPr>
              <a:t>n/</a:t>
            </a:r>
            <a:r>
              <a:rPr lang="en-US" altLang="zh-CN" sz="2800" b="1">
                <a:latin typeface="Times New Roman" pitchFamily="18" charset="0"/>
              </a:rPr>
              <a:t>2)</a:t>
            </a:r>
            <a:r>
              <a:rPr lang="en-US" altLang="zh-CN" sz="2400" b="1">
                <a:latin typeface="Times New Roman" pitchFamily="18" charset="0"/>
              </a:rPr>
              <a:t> 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3635375" y="2478088"/>
            <a:ext cx="1990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i="1">
                <a:latin typeface="Times New Roman" pitchFamily="18" charset="0"/>
              </a:rPr>
              <a:t>n/</a:t>
            </a:r>
            <a:r>
              <a:rPr lang="en-US" altLang="zh-CN" sz="2800" b="1">
                <a:latin typeface="Times New Roman" pitchFamily="18" charset="0"/>
              </a:rPr>
              <a:t>2</a:t>
            </a:r>
            <a:r>
              <a:rPr lang="en-US" altLang="zh-CN" sz="2800" b="1" i="1">
                <a:latin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</a:rPr>
              <a:t>log(</a:t>
            </a:r>
            <a:r>
              <a:rPr lang="en-US" altLang="zh-CN" sz="2800" b="1" i="1">
                <a:latin typeface="Times New Roman" pitchFamily="18" charset="0"/>
              </a:rPr>
              <a:t>n/</a:t>
            </a:r>
            <a:r>
              <a:rPr lang="en-US" altLang="zh-CN" sz="2800" b="1">
                <a:latin typeface="Times New Roman" pitchFamily="18" charset="0"/>
              </a:rPr>
              <a:t>2)</a:t>
            </a:r>
            <a:r>
              <a:rPr lang="en-US" altLang="zh-CN" sz="2400" b="1">
                <a:latin typeface="Times New Roman" pitchFamily="18" charset="0"/>
              </a:rPr>
              <a:t> </a:t>
            </a:r>
          </a:p>
        </p:txBody>
      </p:sp>
      <p:sp>
        <p:nvSpPr>
          <p:cNvPr id="98309" name="Line 5"/>
          <p:cNvSpPr>
            <a:spLocks noChangeShapeType="1"/>
          </p:cNvSpPr>
          <p:nvPr/>
        </p:nvSpPr>
        <p:spPr bwMode="auto">
          <a:xfrm>
            <a:off x="3563938" y="2132013"/>
            <a:ext cx="287337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8310" name="Line 6"/>
          <p:cNvSpPr>
            <a:spLocks noChangeShapeType="1"/>
          </p:cNvSpPr>
          <p:nvPr/>
        </p:nvSpPr>
        <p:spPr bwMode="auto">
          <a:xfrm flipH="1">
            <a:off x="2627313" y="2132013"/>
            <a:ext cx="360362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7235825" y="1541463"/>
            <a:ext cx="1123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</a:rPr>
              <a:t>log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</a:rPr>
              <a:t> </a:t>
            </a:r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7019925" y="2478088"/>
            <a:ext cx="1646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</a:rPr>
              <a:t>(log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</a:rPr>
              <a:t>-1)</a:t>
            </a:r>
            <a:r>
              <a:rPr lang="en-US" altLang="zh-CN" sz="2400" b="1">
                <a:latin typeface="Times New Roman" pitchFamily="18" charset="0"/>
              </a:rPr>
              <a:t> </a:t>
            </a:r>
          </a:p>
        </p:txBody>
      </p:sp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179388" y="3476625"/>
            <a:ext cx="174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i="1">
                <a:latin typeface="Times New Roman" pitchFamily="18" charset="0"/>
              </a:rPr>
              <a:t>n/</a:t>
            </a:r>
            <a:r>
              <a:rPr lang="en-US" altLang="zh-CN" sz="2400" b="1">
                <a:latin typeface="Times New Roman" pitchFamily="18" charset="0"/>
              </a:rPr>
              <a:t>4</a:t>
            </a:r>
            <a:r>
              <a:rPr lang="en-US" altLang="zh-CN" sz="2400" b="1" i="1">
                <a:latin typeface="Times New Roman" pitchFamily="18" charset="0"/>
              </a:rPr>
              <a:t> </a:t>
            </a:r>
            <a:r>
              <a:rPr lang="en-US" altLang="zh-CN" sz="2400" b="1">
                <a:latin typeface="Times New Roman" pitchFamily="18" charset="0"/>
              </a:rPr>
              <a:t>log(</a:t>
            </a:r>
            <a:r>
              <a:rPr lang="en-US" altLang="zh-CN" sz="2400" b="1" i="1">
                <a:latin typeface="Times New Roman" pitchFamily="18" charset="0"/>
              </a:rPr>
              <a:t>n/</a:t>
            </a:r>
            <a:r>
              <a:rPr lang="en-US" altLang="zh-CN" sz="2400" b="1">
                <a:latin typeface="Times New Roman" pitchFamily="18" charset="0"/>
              </a:rPr>
              <a:t>4</a:t>
            </a:r>
            <a:r>
              <a:rPr lang="en-US" altLang="zh-CN" sz="2400" b="1" i="1">
                <a:latin typeface="Times New Roman" pitchFamily="18" charset="0"/>
              </a:rPr>
              <a:t>)</a:t>
            </a:r>
            <a:r>
              <a:rPr lang="en-US" altLang="zh-CN" sz="2400" b="1">
                <a:latin typeface="Times New Roman" pitchFamily="18" charset="0"/>
              </a:rPr>
              <a:t> 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1835150" y="3476625"/>
            <a:ext cx="174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i="1">
                <a:latin typeface="Times New Roman" pitchFamily="18" charset="0"/>
              </a:rPr>
              <a:t>n/</a:t>
            </a:r>
            <a:r>
              <a:rPr lang="en-US" altLang="zh-CN" sz="2400" b="1">
                <a:latin typeface="Times New Roman" pitchFamily="18" charset="0"/>
              </a:rPr>
              <a:t>4</a:t>
            </a:r>
            <a:r>
              <a:rPr lang="en-US" altLang="zh-CN" sz="2400" b="1" i="1">
                <a:latin typeface="Times New Roman" pitchFamily="18" charset="0"/>
              </a:rPr>
              <a:t> </a:t>
            </a:r>
            <a:r>
              <a:rPr lang="en-US" altLang="zh-CN" sz="2400" b="1">
                <a:latin typeface="Times New Roman" pitchFamily="18" charset="0"/>
              </a:rPr>
              <a:t>log(</a:t>
            </a:r>
            <a:r>
              <a:rPr lang="en-US" altLang="zh-CN" sz="2400" b="1" i="1">
                <a:latin typeface="Times New Roman" pitchFamily="18" charset="0"/>
              </a:rPr>
              <a:t>n/</a:t>
            </a:r>
            <a:r>
              <a:rPr lang="en-US" altLang="zh-CN" sz="2400" b="1">
                <a:latin typeface="Times New Roman" pitchFamily="18" charset="0"/>
              </a:rPr>
              <a:t>4</a:t>
            </a:r>
            <a:r>
              <a:rPr lang="en-US" altLang="zh-CN" sz="2400" b="1" i="1">
                <a:latin typeface="Times New Roman" pitchFamily="18" charset="0"/>
              </a:rPr>
              <a:t>)</a:t>
            </a:r>
            <a:r>
              <a:rPr lang="en-US" altLang="zh-CN" sz="2400" b="1">
                <a:latin typeface="Times New Roman" pitchFamily="18" charset="0"/>
              </a:rPr>
              <a:t> 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3419475" y="3476625"/>
            <a:ext cx="174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i="1">
                <a:latin typeface="Times New Roman" pitchFamily="18" charset="0"/>
              </a:rPr>
              <a:t>n/</a:t>
            </a:r>
            <a:r>
              <a:rPr lang="en-US" altLang="zh-CN" sz="2400" b="1">
                <a:latin typeface="Times New Roman" pitchFamily="18" charset="0"/>
              </a:rPr>
              <a:t>4</a:t>
            </a:r>
            <a:r>
              <a:rPr lang="en-US" altLang="zh-CN" sz="2400" b="1" i="1">
                <a:latin typeface="Times New Roman" pitchFamily="18" charset="0"/>
              </a:rPr>
              <a:t> </a:t>
            </a:r>
            <a:r>
              <a:rPr lang="en-US" altLang="zh-CN" sz="2400" b="1">
                <a:latin typeface="Times New Roman" pitchFamily="18" charset="0"/>
              </a:rPr>
              <a:t>log(</a:t>
            </a:r>
            <a:r>
              <a:rPr lang="en-US" altLang="zh-CN" sz="2400" b="1" i="1">
                <a:latin typeface="Times New Roman" pitchFamily="18" charset="0"/>
              </a:rPr>
              <a:t>n/</a:t>
            </a:r>
            <a:r>
              <a:rPr lang="en-US" altLang="zh-CN" sz="2400" b="1">
                <a:latin typeface="Times New Roman" pitchFamily="18" charset="0"/>
              </a:rPr>
              <a:t>4</a:t>
            </a:r>
            <a:r>
              <a:rPr lang="en-US" altLang="zh-CN" sz="2400" b="1" i="1">
                <a:latin typeface="Times New Roman" pitchFamily="18" charset="0"/>
              </a:rPr>
              <a:t>)</a:t>
            </a:r>
            <a:r>
              <a:rPr lang="en-US" altLang="zh-CN" sz="2400" b="1">
                <a:latin typeface="Times New Roman" pitchFamily="18" charset="0"/>
              </a:rPr>
              <a:t> </a:t>
            </a:r>
          </a:p>
        </p:txBody>
      </p: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5076825" y="3476625"/>
            <a:ext cx="174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i="1">
                <a:latin typeface="Times New Roman" pitchFamily="18" charset="0"/>
              </a:rPr>
              <a:t>n/</a:t>
            </a:r>
            <a:r>
              <a:rPr lang="en-US" altLang="zh-CN" sz="2400" b="1">
                <a:latin typeface="Times New Roman" pitchFamily="18" charset="0"/>
              </a:rPr>
              <a:t>4</a:t>
            </a:r>
            <a:r>
              <a:rPr lang="en-US" altLang="zh-CN" sz="2400" b="1" i="1">
                <a:latin typeface="Times New Roman" pitchFamily="18" charset="0"/>
              </a:rPr>
              <a:t> </a:t>
            </a:r>
            <a:r>
              <a:rPr lang="en-US" altLang="zh-CN" sz="2400" b="1">
                <a:latin typeface="Times New Roman" pitchFamily="18" charset="0"/>
              </a:rPr>
              <a:t>log(</a:t>
            </a:r>
            <a:r>
              <a:rPr lang="en-US" altLang="zh-CN" sz="2400" b="1" i="1">
                <a:latin typeface="Times New Roman" pitchFamily="18" charset="0"/>
              </a:rPr>
              <a:t>n/</a:t>
            </a:r>
            <a:r>
              <a:rPr lang="en-US" altLang="zh-CN" sz="2400" b="1">
                <a:latin typeface="Times New Roman" pitchFamily="18" charset="0"/>
              </a:rPr>
              <a:t>4</a:t>
            </a:r>
            <a:r>
              <a:rPr lang="en-US" altLang="zh-CN" sz="2400" b="1" i="1">
                <a:latin typeface="Times New Roman" pitchFamily="18" charset="0"/>
              </a:rPr>
              <a:t>)</a:t>
            </a:r>
            <a:r>
              <a:rPr lang="en-US" altLang="zh-CN" sz="2400" b="1">
                <a:latin typeface="Times New Roman" pitchFamily="18" charset="0"/>
              </a:rPr>
              <a:t> </a:t>
            </a:r>
          </a:p>
        </p:txBody>
      </p:sp>
      <p:sp>
        <p:nvSpPr>
          <p:cNvPr id="98317" name="Line 13"/>
          <p:cNvSpPr>
            <a:spLocks noChangeShapeType="1"/>
          </p:cNvSpPr>
          <p:nvPr/>
        </p:nvSpPr>
        <p:spPr bwMode="auto">
          <a:xfrm flipH="1">
            <a:off x="1619250" y="2997200"/>
            <a:ext cx="3603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8318" name="Line 14"/>
          <p:cNvSpPr>
            <a:spLocks noChangeShapeType="1"/>
          </p:cNvSpPr>
          <p:nvPr/>
        </p:nvSpPr>
        <p:spPr bwMode="auto">
          <a:xfrm flipH="1">
            <a:off x="3851275" y="3140075"/>
            <a:ext cx="3603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8319" name="Line 15"/>
          <p:cNvSpPr>
            <a:spLocks noChangeShapeType="1"/>
          </p:cNvSpPr>
          <p:nvPr/>
        </p:nvSpPr>
        <p:spPr bwMode="auto">
          <a:xfrm>
            <a:off x="2268538" y="3070225"/>
            <a:ext cx="28733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8320" name="Line 16"/>
          <p:cNvSpPr>
            <a:spLocks noChangeShapeType="1"/>
          </p:cNvSpPr>
          <p:nvPr/>
        </p:nvSpPr>
        <p:spPr bwMode="auto">
          <a:xfrm>
            <a:off x="4643438" y="3140075"/>
            <a:ext cx="3603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8321" name="Text Box 17"/>
          <p:cNvSpPr txBox="1">
            <a:spLocks noChangeArrowheads="1"/>
          </p:cNvSpPr>
          <p:nvPr/>
        </p:nvSpPr>
        <p:spPr bwMode="auto">
          <a:xfrm>
            <a:off x="7019925" y="3414713"/>
            <a:ext cx="1646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</a:rPr>
              <a:t>(log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</a:rPr>
              <a:t>-2)</a:t>
            </a:r>
            <a:r>
              <a:rPr lang="en-US" altLang="zh-CN" sz="2400" b="1">
                <a:latin typeface="Times New Roman" pitchFamily="18" charset="0"/>
              </a:rPr>
              <a:t> </a:t>
            </a:r>
          </a:p>
        </p:txBody>
      </p:sp>
      <p:sp>
        <p:nvSpPr>
          <p:cNvPr id="98322" name="Text Box 18"/>
          <p:cNvSpPr txBox="1">
            <a:spLocks noChangeArrowheads="1"/>
          </p:cNvSpPr>
          <p:nvPr/>
        </p:nvSpPr>
        <p:spPr bwMode="auto">
          <a:xfrm>
            <a:off x="1331913" y="4859338"/>
            <a:ext cx="51641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</a:rPr>
              <a:t>log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</a:rPr>
              <a:t>)log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</a:rPr>
              <a:t> –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</a:rPr>
              <a:t>(1+2+…+</a:t>
            </a:r>
            <a:r>
              <a:rPr lang="en-US" altLang="zh-CN" sz="2800" b="1" i="1">
                <a:latin typeface="Times New Roman" pitchFamily="18" charset="0"/>
              </a:rPr>
              <a:t>k</a:t>
            </a:r>
            <a:r>
              <a:rPr lang="en-US" altLang="zh-CN" sz="2800" b="1">
                <a:latin typeface="Times New Roman" pitchFamily="18" charset="0"/>
              </a:rPr>
              <a:t>)</a:t>
            </a:r>
          </a:p>
          <a:p>
            <a:r>
              <a:rPr lang="en-US" altLang="zh-CN" sz="2800" b="1">
                <a:latin typeface="Times New Roman" pitchFamily="18" charset="0"/>
              </a:rPr>
              <a:t>= 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</a:rPr>
              <a:t>log</a:t>
            </a:r>
            <a:r>
              <a:rPr lang="en-US" altLang="zh-CN" sz="2800" b="1" baseline="30000">
                <a:latin typeface="Times New Roman" pitchFamily="18" charset="0"/>
              </a:rPr>
              <a:t>2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en-US" altLang="zh-CN" sz="2400" b="1" i="1">
                <a:latin typeface="Times New Roman" pitchFamily="18" charset="0"/>
              </a:rPr>
              <a:t> </a:t>
            </a:r>
            <a:r>
              <a:rPr lang="en-US" altLang="zh-CN" sz="2400" b="1">
                <a:latin typeface="Arial" charset="0"/>
              </a:rPr>
              <a:t>– </a:t>
            </a:r>
            <a:r>
              <a:rPr lang="en-US" altLang="zh-CN" sz="2800" b="1" i="1">
                <a:latin typeface="Times New Roman" pitchFamily="18" charset="0"/>
              </a:rPr>
              <a:t>nk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k+</a:t>
            </a:r>
            <a:r>
              <a:rPr lang="en-US" altLang="zh-CN" sz="2800" b="1">
                <a:latin typeface="Times New Roman" pitchFamily="18" charset="0"/>
              </a:rPr>
              <a:t>1)/2 = </a:t>
            </a:r>
            <a:r>
              <a:rPr lang="en-US" altLang="zh-CN" sz="2800" b="1" i="1">
                <a:latin typeface="Times New Roman" pitchFamily="18" charset="0"/>
              </a:rPr>
              <a:t>O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</a:rPr>
              <a:t>log</a:t>
            </a:r>
            <a:r>
              <a:rPr lang="en-US" altLang="zh-CN" sz="2800" b="1" baseline="30000">
                <a:latin typeface="Times New Roman" pitchFamily="18" charset="0"/>
              </a:rPr>
              <a:t>2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</a:rPr>
              <a:t>) </a:t>
            </a:r>
          </a:p>
        </p:txBody>
      </p: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7092950" y="4643438"/>
            <a:ext cx="1570038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</a:rPr>
              <a:t>(log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</a:rPr>
              <a:t>-</a:t>
            </a:r>
            <a:r>
              <a:rPr lang="en-US" altLang="zh-CN" sz="2800" b="1" i="1">
                <a:latin typeface="Times New Roman" pitchFamily="18" charset="0"/>
              </a:rPr>
              <a:t>k</a:t>
            </a:r>
            <a:r>
              <a:rPr lang="en-US" altLang="zh-CN" sz="2800" b="1">
                <a:latin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800" b="1" i="1">
                <a:latin typeface="Times New Roman" pitchFamily="18" charset="0"/>
              </a:rPr>
              <a:t>k</a:t>
            </a:r>
            <a:r>
              <a:rPr lang="en-US" altLang="zh-CN" sz="2800" b="1">
                <a:latin typeface="Times New Roman" pitchFamily="18" charset="0"/>
              </a:rPr>
              <a:t>=log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endParaRPr lang="en-US" altLang="zh-CN" sz="2800" b="1">
              <a:latin typeface="Times New Roman" pitchFamily="18" charset="0"/>
            </a:endParaRPr>
          </a:p>
        </p:txBody>
      </p:sp>
      <p:graphicFrame>
        <p:nvGraphicFramePr>
          <p:cNvPr id="98324" name="Object 20"/>
          <p:cNvGraphicFramePr>
            <a:graphicFrameLocks noChangeAspect="1"/>
          </p:cNvGraphicFramePr>
          <p:nvPr/>
        </p:nvGraphicFramePr>
        <p:xfrm>
          <a:off x="7596188" y="4006850"/>
          <a:ext cx="265112" cy="574675"/>
        </p:xfrm>
        <a:graphic>
          <a:graphicData uri="http://schemas.openxmlformats.org/presentationml/2006/ole">
            <p:oleObj spid="_x0000_s98324" name="公式" r:id="rId4" imgW="75960" imgH="164880" progId="Equation.3">
              <p:embed/>
            </p:oleObj>
          </a:graphicData>
        </a:graphic>
      </p:graphicFrame>
      <p:sp>
        <p:nvSpPr>
          <p:cNvPr id="98325" name="Text Box 21"/>
          <p:cNvSpPr txBox="1">
            <a:spLocks noChangeArrowheads="1"/>
          </p:cNvSpPr>
          <p:nvPr/>
        </p:nvSpPr>
        <p:spPr bwMode="auto">
          <a:xfrm>
            <a:off x="611188" y="476250"/>
            <a:ext cx="80645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400" b="1">
                <a:solidFill>
                  <a:srgbClr val="A50021"/>
                </a:solidFill>
                <a:latin typeface="宋体" pitchFamily="2" charset="-122"/>
              </a:rPr>
              <a:t>递归树求解：</a:t>
            </a:r>
            <a:r>
              <a:rPr lang="en-US" altLang="zh-CN" sz="3200" b="1" i="1">
                <a:solidFill>
                  <a:srgbClr val="A50021"/>
                </a:solidFill>
                <a:latin typeface="Times New Roman" pitchFamily="18" charset="0"/>
              </a:rPr>
              <a:t>T</a:t>
            </a:r>
            <a:r>
              <a:rPr lang="en-US" altLang="zh-CN" sz="3200" b="1">
                <a:solidFill>
                  <a:srgbClr val="A50021"/>
                </a:solidFill>
                <a:latin typeface="Times New Roman" pitchFamily="18" charset="0"/>
              </a:rPr>
              <a:t>(</a:t>
            </a:r>
            <a:r>
              <a:rPr lang="en-US" altLang="zh-CN" sz="3200" b="1" i="1">
                <a:solidFill>
                  <a:srgbClr val="A50021"/>
                </a:solidFill>
                <a:latin typeface="Times New Roman" pitchFamily="18" charset="0"/>
              </a:rPr>
              <a:t>n</a:t>
            </a:r>
            <a:r>
              <a:rPr lang="en-US" altLang="zh-CN" sz="3200" b="1">
                <a:solidFill>
                  <a:srgbClr val="A50021"/>
                </a:solidFill>
                <a:latin typeface="Times New Roman" pitchFamily="18" charset="0"/>
              </a:rPr>
              <a:t>)=2</a:t>
            </a:r>
            <a:r>
              <a:rPr lang="en-US" altLang="zh-CN" sz="3200" b="1" i="1">
                <a:solidFill>
                  <a:srgbClr val="A50021"/>
                </a:solidFill>
                <a:latin typeface="Times New Roman" pitchFamily="18" charset="0"/>
              </a:rPr>
              <a:t>T</a:t>
            </a:r>
            <a:r>
              <a:rPr lang="en-US" altLang="zh-CN" sz="3200" b="1">
                <a:solidFill>
                  <a:srgbClr val="A50021"/>
                </a:solidFill>
                <a:latin typeface="Times New Roman" pitchFamily="18" charset="0"/>
              </a:rPr>
              <a:t>(</a:t>
            </a:r>
            <a:r>
              <a:rPr lang="en-US" altLang="zh-CN" sz="3200" b="1" i="1">
                <a:solidFill>
                  <a:srgbClr val="A50021"/>
                </a:solidFill>
                <a:latin typeface="Times New Roman" pitchFamily="18" charset="0"/>
              </a:rPr>
              <a:t>n</a:t>
            </a:r>
            <a:r>
              <a:rPr lang="en-US" altLang="zh-CN" sz="3200" b="1">
                <a:solidFill>
                  <a:srgbClr val="A50021"/>
                </a:solidFill>
                <a:latin typeface="Times New Roman" pitchFamily="18" charset="0"/>
              </a:rPr>
              <a:t>/2)+</a:t>
            </a:r>
            <a:r>
              <a:rPr lang="en-US" altLang="zh-CN" sz="3200" b="1" i="1">
                <a:solidFill>
                  <a:srgbClr val="A50021"/>
                </a:solidFill>
                <a:latin typeface="Times New Roman" pitchFamily="18" charset="0"/>
              </a:rPr>
              <a:t>O</a:t>
            </a:r>
            <a:r>
              <a:rPr lang="en-US" altLang="zh-CN" sz="3200" b="1">
                <a:solidFill>
                  <a:srgbClr val="A50021"/>
                </a:solidFill>
                <a:latin typeface="Times New Roman" pitchFamily="18" charset="0"/>
              </a:rPr>
              <a:t>(</a:t>
            </a:r>
            <a:r>
              <a:rPr lang="en-US" altLang="zh-CN" sz="3200" b="1" i="1">
                <a:solidFill>
                  <a:srgbClr val="A50021"/>
                </a:solidFill>
                <a:latin typeface="Times New Roman" pitchFamily="18" charset="0"/>
              </a:rPr>
              <a:t>n</a:t>
            </a:r>
            <a:r>
              <a:rPr lang="en-US" altLang="zh-CN" sz="3200" b="1">
                <a:solidFill>
                  <a:srgbClr val="A50021"/>
                </a:solidFill>
                <a:latin typeface="Times New Roman" pitchFamily="18" charset="0"/>
              </a:rPr>
              <a:t>log</a:t>
            </a:r>
            <a:r>
              <a:rPr lang="en-US" altLang="zh-CN" sz="3200" b="1" i="1">
                <a:solidFill>
                  <a:srgbClr val="A50021"/>
                </a:solidFill>
                <a:latin typeface="Times New Roman" pitchFamily="18" charset="0"/>
              </a:rPr>
              <a:t>n</a:t>
            </a:r>
            <a:r>
              <a:rPr lang="en-US" altLang="zh-CN" sz="3200" b="1">
                <a:solidFill>
                  <a:srgbClr val="A50021"/>
                </a:solidFill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98326" name="Object 22"/>
          <p:cNvGraphicFramePr>
            <a:graphicFrameLocks noChangeAspect="1"/>
          </p:cNvGraphicFramePr>
          <p:nvPr/>
        </p:nvGraphicFramePr>
        <p:xfrm>
          <a:off x="3276600" y="4149725"/>
          <a:ext cx="265113" cy="574675"/>
        </p:xfrm>
        <a:graphic>
          <a:graphicData uri="http://schemas.openxmlformats.org/presentationml/2006/ole">
            <p:oleObj spid="_x0000_s98326" name="公式" r:id="rId5" imgW="75960" imgH="164880" progId="Equation.3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BAC4C7F7-69D6-494B-938A-E00FA5D1564F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428625" y="284163"/>
            <a:ext cx="7343775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174625">
              <a:lnSpc>
                <a:spcPct val="150000"/>
              </a:lnSpc>
              <a:defRPr/>
            </a:pPr>
            <a:r>
              <a:rPr lang="zh-CN" altLang="en-US" sz="4400" b="1" dirty="0">
                <a:solidFill>
                  <a:srgbClr val="A50021"/>
                </a:solidFill>
                <a:latin typeface="+mj-ea"/>
                <a:ea typeface="+mj-ea"/>
                <a:cs typeface="Times New Roman" pitchFamily="18" charset="0"/>
              </a:rPr>
              <a:t>预排序的处理方法</a:t>
            </a:r>
            <a:r>
              <a:rPr lang="en-US" altLang="zh-CN" sz="4400" b="1" dirty="0">
                <a:solidFill>
                  <a:srgbClr val="A50021"/>
                </a:solidFill>
                <a:latin typeface="+mj-ea"/>
                <a:ea typeface="+mj-ea"/>
                <a:cs typeface="Times New Roman" pitchFamily="18" charset="0"/>
              </a:rPr>
              <a:t>       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071688" y="3292475"/>
          <a:ext cx="3646487" cy="1576388"/>
        </p:xfrm>
        <a:graphic>
          <a:graphicData uri="http://schemas.openxmlformats.org/presentationml/2006/ole">
            <p:oleObj spid="_x0000_s10242" name="公式" r:id="rId4" imgW="1485720" imgH="647640" progId="Equation.3">
              <p:embed/>
            </p:oleObj>
          </a:graphicData>
        </a:graphic>
      </p:graphicFrame>
      <p:sp>
        <p:nvSpPr>
          <p:cNvPr id="10244" name="Rectangle 6"/>
          <p:cNvSpPr>
            <a:spLocks noChangeArrowheads="1"/>
          </p:cNvSpPr>
          <p:nvPr/>
        </p:nvSpPr>
        <p:spPr bwMode="auto">
          <a:xfrm>
            <a:off x="179388" y="4773613"/>
            <a:ext cx="8143875" cy="175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57200"/>
            <a:endParaRPr lang="en-US" altLang="zh-CN" sz="1200">
              <a:latin typeface="Times New Roman" pitchFamily="18" charset="0"/>
              <a:cs typeface="Times New Roman" pitchFamily="18" charset="0"/>
            </a:endParaRPr>
          </a:p>
          <a:p>
            <a:pPr indent="457200"/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latin typeface="宋体" pitchFamily="2" charset="-122"/>
                <a:cs typeface="Times New Roman" pitchFamily="18" charset="0"/>
              </a:rPr>
              <a:t>解得 </a:t>
            </a:r>
          </a:p>
          <a:p>
            <a:pPr indent="457200">
              <a:lnSpc>
                <a:spcPct val="130000"/>
              </a:lnSpc>
            </a:pPr>
            <a:r>
              <a:rPr lang="zh-CN" altLang="en-US" sz="2400" b="1">
                <a:latin typeface="宋体" pitchFamily="2" charset="-122"/>
                <a:cs typeface="Times New Roman" pitchFamily="18" charset="0"/>
              </a:rPr>
              <a:t>         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   </a:t>
            </a:r>
          </a:p>
          <a:p>
            <a:pPr indent="457200">
              <a:lnSpc>
                <a:spcPct val="130000"/>
              </a:lnSpc>
            </a:pPr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>
                <a:latin typeface="幼圆" pitchFamily="49" charset="-122"/>
                <a:ea typeface="幼圆" pitchFamily="49" charset="-122"/>
                <a:cs typeface="Times New Roman" pitchFamily="18" charset="0"/>
              </a:rPr>
              <a:t>  </a:t>
            </a:r>
            <a:endParaRPr lang="en-US" altLang="zh-CN" sz="2800" b="1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245" name="矩形 4"/>
          <p:cNvSpPr>
            <a:spLocks noChangeArrowheads="1"/>
          </p:cNvSpPr>
          <p:nvPr/>
        </p:nvSpPr>
        <p:spPr bwMode="auto">
          <a:xfrm>
            <a:off x="428625" y="1643063"/>
            <a:ext cx="8104188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74625">
              <a:spcBef>
                <a:spcPts val="600"/>
              </a:spcBef>
            </a:pPr>
            <a:r>
              <a:rPr lang="zh-CN" altLang="en-US" sz="2400" b="1">
                <a:latin typeface="宋体" pitchFamily="2" charset="-122"/>
                <a:cs typeface="Times New Roman" pitchFamily="18" charset="0"/>
              </a:rPr>
              <a:t>在每次调用时将已经排好的数组分成两个排序的子集，   </a:t>
            </a:r>
            <a:endParaRPr lang="en-US" altLang="zh-CN" sz="2400" b="1">
              <a:latin typeface="宋体" pitchFamily="2" charset="-122"/>
              <a:cs typeface="Times New Roman" pitchFamily="18" charset="0"/>
            </a:endParaRPr>
          </a:p>
          <a:p>
            <a:pPr indent="174625">
              <a:spcBef>
                <a:spcPts val="600"/>
              </a:spcBef>
            </a:pPr>
            <a:r>
              <a:rPr lang="zh-CN" altLang="en-US" sz="2400" b="1">
                <a:latin typeface="宋体" pitchFamily="2" charset="-122"/>
                <a:cs typeface="Times New Roman" pitchFamily="18" charset="0"/>
              </a:rPr>
              <a:t>每次调用这个过程的时间为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>
                <a:latin typeface="宋体" pitchFamily="2" charset="-122"/>
                <a:cs typeface="Times New Roman" pitchFamily="18" charset="0"/>
              </a:rPr>
              <a:t> </a:t>
            </a:r>
          </a:p>
          <a:p>
            <a:pPr indent="174625">
              <a:spcBef>
                <a:spcPts val="1300"/>
              </a:spcBef>
            </a:pP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>
                <a:latin typeface="宋体" pitchFamily="2" charset="-122"/>
                <a:cs typeface="Times New Roman" pitchFamily="18" charset="0"/>
              </a:rPr>
              <a:t>总时间，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算法</a:t>
            </a:r>
            <a:r>
              <a:rPr lang="zh-CN" altLang="en-US" sz="2400" b="1">
                <a:latin typeface="宋体" pitchFamily="2" charset="-122"/>
                <a:cs typeface="Times New Roman" pitchFamily="18" charset="0"/>
              </a:rPr>
              <a:t>递归过程，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>
                <a:latin typeface="宋体" pitchFamily="2" charset="-122"/>
                <a:cs typeface="Times New Roman" pitchFamily="18" charset="0"/>
              </a:rPr>
              <a:t>预处理排序</a:t>
            </a:r>
            <a:endParaRPr lang="zh-CN" altLang="en-US" sz="240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6D20654B-DE2C-468B-897A-77017F805F6E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117845" name="Rectangle 8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/>
              <a:t>实例：递归中的拆分</a:t>
            </a:r>
            <a:endParaRPr lang="en-US" altLang="zh-CN" sz="4400" smtClean="0"/>
          </a:p>
        </p:txBody>
      </p:sp>
      <p:graphicFrame>
        <p:nvGraphicFramePr>
          <p:cNvPr id="117844" name="Group 84"/>
          <p:cNvGraphicFramePr>
            <a:graphicFrameLocks noGrp="1"/>
          </p:cNvGraphicFramePr>
          <p:nvPr>
            <p:ph sz="half" idx="4294967295"/>
          </p:nvPr>
        </p:nvGraphicFramePr>
        <p:xfrm>
          <a:off x="4572000" y="3287713"/>
          <a:ext cx="4043363" cy="934403"/>
        </p:xfrm>
        <a:graphic>
          <a:graphicData uri="http://schemas.openxmlformats.org/drawingml/2006/table">
            <a:tbl>
              <a:tblPr/>
              <a:tblGrid>
                <a:gridCol w="504825"/>
                <a:gridCol w="874713"/>
                <a:gridCol w="865187"/>
                <a:gridCol w="863600"/>
                <a:gridCol w="935038"/>
              </a:tblGrid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0.5(1)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7843" name="Group 83"/>
          <p:cNvGraphicFramePr>
            <a:graphicFrameLocks noGrp="1"/>
          </p:cNvGraphicFramePr>
          <p:nvPr>
            <p:ph sz="quarter" idx="4294967295"/>
          </p:nvPr>
        </p:nvGraphicFramePr>
        <p:xfrm>
          <a:off x="4500563" y="1671638"/>
          <a:ext cx="4100512" cy="1252539"/>
        </p:xfrm>
        <a:graphic>
          <a:graphicData uri="http://schemas.openxmlformats.org/drawingml/2006/table">
            <a:tbl>
              <a:tblPr/>
              <a:tblGrid>
                <a:gridCol w="819150"/>
                <a:gridCol w="819150"/>
                <a:gridCol w="823912"/>
                <a:gridCol w="819150"/>
                <a:gridCol w="819150"/>
              </a:tblGrid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7808" name="Oval 48"/>
          <p:cNvSpPr>
            <a:spLocks noChangeArrowheads="1"/>
          </p:cNvSpPr>
          <p:nvPr/>
        </p:nvSpPr>
        <p:spPr bwMode="auto">
          <a:xfrm>
            <a:off x="2411413" y="4005263"/>
            <a:ext cx="107950" cy="1079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7809" name="Group 49"/>
          <p:cNvGrpSpPr>
            <a:grpSpLocks/>
          </p:cNvGrpSpPr>
          <p:nvPr/>
        </p:nvGrpSpPr>
        <p:grpSpPr bwMode="auto">
          <a:xfrm>
            <a:off x="468313" y="1916113"/>
            <a:ext cx="4032250" cy="4249737"/>
            <a:chOff x="295" y="572"/>
            <a:chExt cx="2540" cy="2677"/>
          </a:xfrm>
        </p:grpSpPr>
        <p:sp>
          <p:nvSpPr>
            <p:cNvPr id="117810" name="Line 50"/>
            <p:cNvSpPr>
              <a:spLocks noChangeShapeType="1"/>
            </p:cNvSpPr>
            <p:nvPr/>
          </p:nvSpPr>
          <p:spPr bwMode="auto">
            <a:xfrm>
              <a:off x="295" y="2659"/>
              <a:ext cx="25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11" name="Line 51"/>
            <p:cNvSpPr>
              <a:spLocks noChangeShapeType="1"/>
            </p:cNvSpPr>
            <p:nvPr/>
          </p:nvSpPr>
          <p:spPr bwMode="auto">
            <a:xfrm>
              <a:off x="1384" y="572"/>
              <a:ext cx="0" cy="26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12" name="Oval 52"/>
            <p:cNvSpPr>
              <a:spLocks noChangeArrowheads="1"/>
            </p:cNvSpPr>
            <p:nvPr/>
          </p:nvSpPr>
          <p:spPr bwMode="auto">
            <a:xfrm>
              <a:off x="2019" y="1570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813" name="Oval 53"/>
            <p:cNvSpPr>
              <a:spLocks noChangeArrowheads="1"/>
            </p:cNvSpPr>
            <p:nvPr/>
          </p:nvSpPr>
          <p:spPr bwMode="auto">
            <a:xfrm>
              <a:off x="612" y="1117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814" name="Oval 54"/>
            <p:cNvSpPr>
              <a:spLocks noChangeArrowheads="1"/>
            </p:cNvSpPr>
            <p:nvPr/>
          </p:nvSpPr>
          <p:spPr bwMode="auto">
            <a:xfrm>
              <a:off x="1746" y="3022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815" name="Text Box 55"/>
            <p:cNvSpPr txBox="1">
              <a:spLocks noChangeArrowheads="1"/>
            </p:cNvSpPr>
            <p:nvPr/>
          </p:nvSpPr>
          <p:spPr bwMode="auto">
            <a:xfrm>
              <a:off x="1247" y="1888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</a:rPr>
                <a:t>p</a:t>
              </a:r>
              <a:r>
                <a:rPr lang="en-US" altLang="zh-CN" sz="2400" b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7816" name="Text Box 56"/>
            <p:cNvSpPr txBox="1">
              <a:spLocks noChangeArrowheads="1"/>
            </p:cNvSpPr>
            <p:nvPr/>
          </p:nvSpPr>
          <p:spPr bwMode="auto">
            <a:xfrm>
              <a:off x="2155" y="1389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</a:rPr>
                <a:t>p</a:t>
              </a:r>
              <a:r>
                <a:rPr lang="en-US" altLang="zh-CN" sz="2400" b="1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17817" name="Text Box 57"/>
            <p:cNvSpPr txBox="1">
              <a:spLocks noChangeArrowheads="1"/>
            </p:cNvSpPr>
            <p:nvPr/>
          </p:nvSpPr>
          <p:spPr bwMode="auto">
            <a:xfrm>
              <a:off x="794" y="1162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</a:rPr>
                <a:t>p</a:t>
              </a:r>
              <a:r>
                <a:rPr lang="en-US" altLang="zh-CN" sz="2400" b="1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17818" name="Text Box 58"/>
            <p:cNvSpPr txBox="1">
              <a:spLocks noChangeArrowheads="1"/>
            </p:cNvSpPr>
            <p:nvPr/>
          </p:nvSpPr>
          <p:spPr bwMode="auto">
            <a:xfrm>
              <a:off x="1883" y="2931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</a:rPr>
                <a:t>p</a:t>
              </a:r>
              <a:r>
                <a:rPr lang="en-US" altLang="zh-CN" sz="2400" b="1" baseline="-25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17819" name="Line 59"/>
            <p:cNvSpPr>
              <a:spLocks noChangeShapeType="1"/>
            </p:cNvSpPr>
            <p:nvPr/>
          </p:nvSpPr>
          <p:spPr bwMode="auto">
            <a:xfrm>
              <a:off x="1701" y="845"/>
              <a:ext cx="0" cy="235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7820" name="Group 60"/>
          <p:cNvGraphicFramePr>
            <a:graphicFrameLocks noGrp="1"/>
          </p:cNvGraphicFramePr>
          <p:nvPr>
            <p:ph sz="quarter" idx="4294967295"/>
          </p:nvPr>
        </p:nvGraphicFramePr>
        <p:xfrm>
          <a:off x="5292725" y="4481513"/>
          <a:ext cx="3311525" cy="2116139"/>
        </p:xfrm>
        <a:graphic>
          <a:graphicData uri="http://schemas.openxmlformats.org/drawingml/2006/table">
            <a:tbl>
              <a:tblPr/>
              <a:tblGrid>
                <a:gridCol w="792163"/>
                <a:gridCol w="1295400"/>
                <a:gridCol w="1223962"/>
              </a:tblGrid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0.5(1)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2(1)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-1(4)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2A59F429-212C-4DD6-8DF8-6262293F7D9D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400" smtClean="0"/>
              <a:t>典型实例分析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628775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算法  </a:t>
            </a:r>
            <a:r>
              <a:rPr lang="en-US" altLang="zh-CN" smtClean="0">
                <a:latin typeface="Times New Roman" pitchFamily="18" charset="0"/>
              </a:rPr>
              <a:t> </a:t>
            </a:r>
            <a:r>
              <a:rPr lang="zh-CN" altLang="en-US" smtClean="0">
                <a:latin typeface="Times New Roman" pitchFamily="18" charset="0"/>
              </a:rPr>
              <a:t>快速排序</a:t>
            </a:r>
            <a:endParaRPr lang="en-US" altLang="zh-CN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</a:rPr>
              <a:t>    </a:t>
            </a:r>
            <a:r>
              <a:rPr lang="zh-CN" altLang="en-US" smtClean="0">
                <a:latin typeface="Times New Roman" pitchFamily="18" charset="0"/>
              </a:rPr>
              <a:t>输入：数组</a:t>
            </a:r>
            <a:r>
              <a:rPr lang="en-US" altLang="zh-CN" i="1" smtClean="0">
                <a:latin typeface="Times New Roman" pitchFamily="18" charset="0"/>
              </a:rPr>
              <a:t>A</a:t>
            </a:r>
            <a:r>
              <a:rPr lang="en-US" altLang="zh-CN" smtClean="0">
                <a:latin typeface="Times New Roman" pitchFamily="18" charset="0"/>
              </a:rPr>
              <a:t>[</a:t>
            </a:r>
            <a:r>
              <a:rPr lang="en-US" altLang="zh-CN" i="1" smtClean="0">
                <a:latin typeface="Times New Roman" pitchFamily="18" charset="0"/>
              </a:rPr>
              <a:t>p</a:t>
            </a:r>
            <a:r>
              <a:rPr lang="en-US" altLang="zh-CN" smtClean="0">
                <a:latin typeface="Times New Roman" pitchFamily="18" charset="0"/>
              </a:rPr>
              <a:t>..</a:t>
            </a:r>
            <a:r>
              <a:rPr lang="en-US" altLang="zh-CN" i="1" smtClean="0">
                <a:latin typeface="Times New Roman" pitchFamily="18" charset="0"/>
              </a:rPr>
              <a:t>r</a:t>
            </a:r>
            <a:r>
              <a:rPr lang="en-US" altLang="zh-CN" smtClean="0">
                <a:latin typeface="Times New Roman" pitchFamily="18" charset="0"/>
              </a:rPr>
              <a:t>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</a:rPr>
              <a:t>    </a:t>
            </a:r>
            <a:r>
              <a:rPr lang="zh-CN" altLang="en-US" smtClean="0">
                <a:latin typeface="Times New Roman" pitchFamily="18" charset="0"/>
              </a:rPr>
              <a:t>输出：排好序的数组</a:t>
            </a:r>
            <a:r>
              <a:rPr lang="en-US" altLang="zh-CN" i="1" smtClean="0">
                <a:latin typeface="Times New Roman" pitchFamily="18" charset="0"/>
              </a:rPr>
              <a:t>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</a:rPr>
              <a:t>    Quicksort(</a:t>
            </a:r>
            <a:r>
              <a:rPr lang="en-US" altLang="zh-CN" i="1" smtClean="0">
                <a:latin typeface="Times New Roman" pitchFamily="18" charset="0"/>
              </a:rPr>
              <a:t>A</a:t>
            </a:r>
            <a:r>
              <a:rPr lang="en-US" altLang="zh-CN" smtClean="0">
                <a:latin typeface="Times New Roman" pitchFamily="18" charset="0"/>
              </a:rPr>
              <a:t>,</a:t>
            </a:r>
            <a:r>
              <a:rPr lang="en-US" altLang="zh-CN" i="1" smtClean="0">
                <a:latin typeface="Times New Roman" pitchFamily="18" charset="0"/>
              </a:rPr>
              <a:t>p</a:t>
            </a:r>
            <a:r>
              <a:rPr lang="en-US" altLang="zh-CN" smtClean="0">
                <a:latin typeface="Times New Roman" pitchFamily="18" charset="0"/>
              </a:rPr>
              <a:t>,</a:t>
            </a:r>
            <a:r>
              <a:rPr lang="en-US" altLang="zh-CN" i="1" smtClean="0">
                <a:latin typeface="Times New Roman" pitchFamily="18" charset="0"/>
              </a:rPr>
              <a:t>r</a:t>
            </a:r>
            <a:r>
              <a:rPr lang="en-US" altLang="zh-CN" smtClean="0">
                <a:latin typeface="Times New Roman" pitchFamily="18" charset="0"/>
              </a:rPr>
              <a:t>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</a:rPr>
              <a:t>       1.  if  </a:t>
            </a:r>
            <a:r>
              <a:rPr lang="en-US" altLang="zh-CN" i="1" smtClean="0">
                <a:latin typeface="Times New Roman" pitchFamily="18" charset="0"/>
              </a:rPr>
              <a:t>p</a:t>
            </a:r>
            <a:r>
              <a:rPr lang="en-US" altLang="zh-CN" smtClean="0">
                <a:latin typeface="Times New Roman" pitchFamily="18" charset="0"/>
              </a:rPr>
              <a:t> &lt;</a:t>
            </a:r>
            <a:r>
              <a:rPr lang="en-US" altLang="zh-CN" i="1" smtClean="0">
                <a:latin typeface="Times New Roman" pitchFamily="18" charset="0"/>
              </a:rPr>
              <a:t> 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</a:rPr>
              <a:t>       2.   then </a:t>
            </a:r>
            <a:r>
              <a:rPr lang="en-US" altLang="zh-CN" i="1" smtClean="0">
                <a:latin typeface="Times New Roman" pitchFamily="18" charset="0"/>
              </a:rPr>
              <a:t>q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zh-CN" smtClean="0">
                <a:latin typeface="Times New Roman" pitchFamily="18" charset="0"/>
              </a:rPr>
              <a:t>Partition(</a:t>
            </a:r>
            <a:r>
              <a:rPr lang="en-US" altLang="zh-CN" i="1" smtClean="0">
                <a:latin typeface="Times New Roman" pitchFamily="18" charset="0"/>
              </a:rPr>
              <a:t>A</a:t>
            </a:r>
            <a:r>
              <a:rPr lang="en-US" altLang="zh-CN" smtClean="0">
                <a:latin typeface="Times New Roman" pitchFamily="18" charset="0"/>
              </a:rPr>
              <a:t>, </a:t>
            </a:r>
            <a:r>
              <a:rPr lang="en-US" altLang="zh-CN" i="1" smtClean="0">
                <a:latin typeface="Times New Roman" pitchFamily="18" charset="0"/>
              </a:rPr>
              <a:t>p</a:t>
            </a:r>
            <a:r>
              <a:rPr lang="en-US" altLang="zh-CN" smtClean="0">
                <a:latin typeface="Times New Roman" pitchFamily="18" charset="0"/>
              </a:rPr>
              <a:t>, </a:t>
            </a:r>
            <a:r>
              <a:rPr lang="en-US" altLang="zh-CN" i="1" smtClean="0">
                <a:latin typeface="Times New Roman" pitchFamily="18" charset="0"/>
              </a:rPr>
              <a:t>r</a:t>
            </a:r>
            <a:r>
              <a:rPr lang="en-US" altLang="zh-CN" smtClean="0">
                <a:latin typeface="Times New Roman" pitchFamily="18" charset="0"/>
              </a:rPr>
              <a:t>)</a:t>
            </a:r>
            <a:endParaRPr lang="en-US" altLang="zh-CN" smtClean="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       3.          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 A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]</a:t>
            </a:r>
            <a:r>
              <a:rPr lang="en-US" altLang="zh-CN" i="1" smtClean="0">
                <a:latin typeface="Times New Roman" pitchFamily="18" charset="0"/>
              </a:rPr>
              <a:t>A</a:t>
            </a:r>
            <a:r>
              <a:rPr lang="en-US" altLang="zh-CN" smtClean="0">
                <a:latin typeface="Times New Roman" pitchFamily="18" charset="0"/>
              </a:rPr>
              <a:t>[</a:t>
            </a:r>
            <a:r>
              <a:rPr lang="en-US" altLang="zh-CN" i="1" smtClean="0">
                <a:latin typeface="Times New Roman" pitchFamily="18" charset="0"/>
              </a:rPr>
              <a:t>q</a:t>
            </a:r>
            <a:r>
              <a:rPr lang="en-US" altLang="zh-CN" smtClean="0">
                <a:latin typeface="Times New Roman" pitchFamily="18" charset="0"/>
              </a:rPr>
              <a:t>]</a:t>
            </a:r>
            <a:endParaRPr lang="en-US" altLang="zh-CN" smtClean="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       4.            Quicksort(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-1)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       5.            Quicksort(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+1,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</a:pPr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6186E05-082B-4287-ACB1-CB1930CE5EE8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755650" y="1700213"/>
            <a:ext cx="7200900" cy="4492625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>
              <a:tabLst>
                <a:tab pos="266700" algn="l"/>
              </a:tabLst>
            </a:pP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Partition(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)</a:t>
            </a:r>
          </a:p>
          <a:p>
            <a:pPr marL="342900" indent="-342900">
              <a:tabLst>
                <a:tab pos="266700" algn="l"/>
              </a:tabLst>
            </a:pP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    1. 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 x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]</a:t>
            </a:r>
          </a:p>
          <a:p>
            <a:pPr marL="342900" indent="-342900">
              <a:tabLst>
                <a:tab pos="266700" algn="l"/>
              </a:tabLst>
            </a:pP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    2.  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 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 p</a:t>
            </a:r>
          </a:p>
          <a:p>
            <a:pPr marL="342900" indent="-342900">
              <a:tabLst>
                <a:tab pos="266700" algn="l"/>
              </a:tabLst>
            </a:pP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    3. 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 j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 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 r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+1</a:t>
            </a:r>
          </a:p>
          <a:p>
            <a:pPr marL="342900" indent="-342900">
              <a:tabLst>
                <a:tab pos="266700" algn="l"/>
              </a:tabLst>
            </a:pP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    4.  while true do</a:t>
            </a:r>
          </a:p>
          <a:p>
            <a:pPr marL="342900" indent="-342900">
              <a:tabLst>
                <a:tab pos="266700" algn="l"/>
              </a:tabLst>
            </a:pP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    5.       repeat 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 j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 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 j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1</a:t>
            </a:r>
          </a:p>
          <a:p>
            <a:pPr marL="342900" indent="-342900">
              <a:tabLst>
                <a:tab pos="266700" algn="l"/>
              </a:tabLst>
            </a:pP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    6.       until  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[ 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 ] 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 x</a:t>
            </a:r>
          </a:p>
          <a:p>
            <a:pPr marL="342900" indent="-342900">
              <a:tabLst>
                <a:tab pos="266700" algn="l"/>
              </a:tabLst>
            </a:pP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    7.       repeat  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 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 i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+1</a:t>
            </a:r>
          </a:p>
          <a:p>
            <a:pPr marL="342900" indent="-342900">
              <a:tabLst>
                <a:tab pos="266700" algn="l"/>
              </a:tabLst>
            </a:pP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    8.       until  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[ 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 ]  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x</a:t>
            </a:r>
          </a:p>
          <a:p>
            <a:pPr marL="342900" indent="-342900">
              <a:tabLst>
                <a:tab pos="266700" algn="l"/>
              </a:tabLst>
            </a:pP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    9.       if  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 &lt; 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j </a:t>
            </a:r>
          </a:p>
          <a:p>
            <a:pPr marL="342900" indent="-342900">
              <a:tabLst>
                <a:tab pos="266700" algn="l"/>
              </a:tabLst>
            </a:pP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    10.     then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  A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[ 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 ]  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[ 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 ]</a:t>
            </a:r>
          </a:p>
          <a:p>
            <a:pPr marL="342900" indent="-342900">
              <a:tabLst>
                <a:tab pos="266700" algn="l"/>
              </a:tabLst>
            </a:pP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    11.     else  return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 j 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400" smtClean="0"/>
              <a:t>划分过程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B09BE0A5-BB16-4CA2-9981-43D5215D9EB7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/>
              <a:t>实例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755650" y="1571625"/>
            <a:ext cx="748823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42900" indent="-342900"/>
            <a:endParaRPr lang="zh-CN" altLang="en-US" sz="2400" b="1">
              <a:latin typeface="Arial" charset="0"/>
              <a:ea typeface="幼圆" pitchFamily="49" charset="-122"/>
            </a:endParaRPr>
          </a:p>
          <a:p>
            <a:pPr marL="342900" indent="-342900"/>
            <a:r>
              <a:rPr lang="zh-CN" altLang="en-US" sz="1800">
                <a:latin typeface="Arial" charset="0"/>
              </a:rPr>
              <a:t> </a:t>
            </a:r>
            <a:r>
              <a:rPr lang="en-US" altLang="zh-CN" sz="2000" b="1">
                <a:latin typeface="Arial" charset="0"/>
              </a:rPr>
              <a:t>27    </a:t>
            </a:r>
            <a:r>
              <a:rPr lang="en-US" altLang="zh-CN" sz="2000" b="1">
                <a:solidFill>
                  <a:srgbClr val="FF0000"/>
                </a:solidFill>
                <a:latin typeface="Arial" charset="0"/>
              </a:rPr>
              <a:t>99 </a:t>
            </a:r>
            <a:r>
              <a:rPr lang="en-US" altLang="zh-CN" sz="2000" b="1">
                <a:latin typeface="Arial" charset="0"/>
              </a:rPr>
              <a:t>    0     8    13    64    86    16     7    10     88   </a:t>
            </a:r>
            <a:r>
              <a:rPr lang="en-US" altLang="zh-CN" sz="2000" b="1">
                <a:solidFill>
                  <a:srgbClr val="CC9900"/>
                </a:solidFill>
                <a:latin typeface="Arial" charset="0"/>
              </a:rPr>
              <a:t> </a:t>
            </a:r>
            <a:r>
              <a:rPr lang="en-US" altLang="zh-CN" sz="2000" b="1">
                <a:solidFill>
                  <a:srgbClr val="3399FF"/>
                </a:solidFill>
                <a:latin typeface="Arial" charset="0"/>
              </a:rPr>
              <a:t>25  </a:t>
            </a:r>
            <a:r>
              <a:rPr lang="en-US" altLang="zh-CN" sz="2000" b="1">
                <a:latin typeface="Arial" charset="0"/>
              </a:rPr>
              <a:t>  90</a:t>
            </a:r>
          </a:p>
          <a:p>
            <a:pPr marL="342900" indent="-342900"/>
            <a:r>
              <a:rPr lang="en-US" altLang="zh-CN" sz="2000" b="1">
                <a:latin typeface="Arial" charset="0"/>
              </a:rPr>
              <a:t>         </a:t>
            </a:r>
            <a:r>
              <a:rPr lang="en-US" altLang="zh-CN" sz="2000" b="1" i="1">
                <a:latin typeface="Times New Roman" pitchFamily="18" charset="0"/>
              </a:rPr>
              <a:t> i  </a:t>
            </a:r>
            <a:r>
              <a:rPr lang="en-US" altLang="zh-CN" sz="2000" b="1">
                <a:latin typeface="Arial" charset="0"/>
              </a:rPr>
              <a:t>                                                                           </a:t>
            </a:r>
            <a:r>
              <a:rPr lang="en-US" altLang="zh-CN" sz="2000" b="1" i="1">
                <a:latin typeface="Times New Roman" pitchFamily="18" charset="0"/>
              </a:rPr>
              <a:t> j  </a:t>
            </a:r>
          </a:p>
          <a:p>
            <a:pPr marL="342900" indent="-342900"/>
            <a:endParaRPr lang="en-US" altLang="zh-CN" sz="2000" b="1">
              <a:latin typeface="Arial" charset="0"/>
            </a:endParaRPr>
          </a:p>
          <a:p>
            <a:pPr marL="342900" indent="-342900"/>
            <a:r>
              <a:rPr lang="en-US" altLang="zh-CN" sz="2000" b="1">
                <a:latin typeface="Arial" charset="0"/>
              </a:rPr>
              <a:t> 27    </a:t>
            </a:r>
            <a:r>
              <a:rPr lang="en-US" altLang="zh-CN" sz="2000" b="1">
                <a:solidFill>
                  <a:srgbClr val="0066CC"/>
                </a:solidFill>
                <a:latin typeface="Arial" charset="0"/>
              </a:rPr>
              <a:t>25 </a:t>
            </a:r>
            <a:r>
              <a:rPr lang="en-US" altLang="zh-CN" sz="2000" b="1">
                <a:latin typeface="Arial" charset="0"/>
              </a:rPr>
              <a:t>    0     8    13    </a:t>
            </a:r>
            <a:r>
              <a:rPr lang="en-US" altLang="zh-CN" sz="2000" b="1">
                <a:solidFill>
                  <a:srgbClr val="FF0000"/>
                </a:solidFill>
                <a:latin typeface="Arial" charset="0"/>
              </a:rPr>
              <a:t>64 </a:t>
            </a:r>
            <a:r>
              <a:rPr lang="en-US" altLang="zh-CN" sz="2000" b="1">
                <a:latin typeface="Arial" charset="0"/>
              </a:rPr>
              <a:t>   86    16     7   </a:t>
            </a:r>
            <a:r>
              <a:rPr lang="en-US" altLang="zh-CN" sz="2000" b="1">
                <a:solidFill>
                  <a:srgbClr val="3399FF"/>
                </a:solidFill>
                <a:latin typeface="Arial" charset="0"/>
              </a:rPr>
              <a:t> 10 </a:t>
            </a:r>
            <a:r>
              <a:rPr lang="en-US" altLang="zh-CN" sz="2000" b="1">
                <a:latin typeface="Arial" charset="0"/>
              </a:rPr>
              <a:t>    88    </a:t>
            </a:r>
            <a:r>
              <a:rPr lang="en-US" altLang="zh-CN" sz="2000" b="1">
                <a:solidFill>
                  <a:srgbClr val="FF0000"/>
                </a:solidFill>
                <a:latin typeface="Arial" charset="0"/>
              </a:rPr>
              <a:t>99 </a:t>
            </a:r>
            <a:r>
              <a:rPr lang="en-US" altLang="zh-CN" sz="2000" b="1">
                <a:solidFill>
                  <a:srgbClr val="339966"/>
                </a:solidFill>
                <a:latin typeface="Arial" charset="0"/>
              </a:rPr>
              <a:t> </a:t>
            </a:r>
            <a:r>
              <a:rPr lang="en-US" altLang="zh-CN" sz="2000" b="1">
                <a:latin typeface="Arial" charset="0"/>
              </a:rPr>
              <a:t>  90</a:t>
            </a:r>
          </a:p>
          <a:p>
            <a:pPr marL="342900" indent="-342900"/>
            <a:r>
              <a:rPr lang="en-US" altLang="zh-CN" sz="2000" b="1">
                <a:latin typeface="Arial" charset="0"/>
              </a:rPr>
              <a:t>                                        </a:t>
            </a:r>
            <a:r>
              <a:rPr lang="en-US" altLang="zh-CN" sz="2000" b="1" i="1">
                <a:latin typeface="Times New Roman" pitchFamily="18" charset="0"/>
              </a:rPr>
              <a:t>i                                  j</a:t>
            </a:r>
            <a:r>
              <a:rPr lang="en-US" altLang="zh-CN" sz="2000" i="1">
                <a:latin typeface="Times New Roman" pitchFamily="18" charset="0"/>
              </a:rPr>
              <a:t>  </a:t>
            </a:r>
          </a:p>
          <a:p>
            <a:pPr marL="342900" indent="-342900"/>
            <a:endParaRPr lang="en-US" altLang="zh-CN" sz="2000" i="1">
              <a:latin typeface="Times New Roman" pitchFamily="18" charset="0"/>
            </a:endParaRPr>
          </a:p>
          <a:p>
            <a:pPr marL="342900" indent="-342900"/>
            <a:r>
              <a:rPr lang="en-US" altLang="zh-CN" sz="2000">
                <a:latin typeface="Arial" charset="0"/>
              </a:rPr>
              <a:t> </a:t>
            </a:r>
            <a:r>
              <a:rPr lang="en-US" altLang="zh-CN" sz="2000" b="1">
                <a:latin typeface="Arial" charset="0"/>
              </a:rPr>
              <a:t>27    </a:t>
            </a:r>
            <a:r>
              <a:rPr lang="en-US" altLang="zh-CN" sz="2000" b="1">
                <a:solidFill>
                  <a:srgbClr val="0066CC"/>
                </a:solidFill>
                <a:latin typeface="Arial" charset="0"/>
              </a:rPr>
              <a:t>25 </a:t>
            </a:r>
            <a:r>
              <a:rPr lang="en-US" altLang="zh-CN" sz="2000" b="1">
                <a:latin typeface="Arial" charset="0"/>
              </a:rPr>
              <a:t>    0     8    13    </a:t>
            </a:r>
            <a:r>
              <a:rPr lang="en-US" altLang="zh-CN" sz="2000" b="1">
                <a:solidFill>
                  <a:srgbClr val="0066CC"/>
                </a:solidFill>
                <a:latin typeface="Arial" charset="0"/>
              </a:rPr>
              <a:t>10</a:t>
            </a:r>
            <a:r>
              <a:rPr lang="en-US" altLang="zh-CN" sz="2000">
                <a:solidFill>
                  <a:srgbClr val="0066CC"/>
                </a:solidFill>
                <a:latin typeface="Arial" charset="0"/>
              </a:rPr>
              <a:t>   </a:t>
            </a: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Arial" charset="0"/>
              </a:rPr>
              <a:t>86</a:t>
            </a:r>
            <a:r>
              <a:rPr lang="en-US" altLang="zh-CN" sz="2000" b="1">
                <a:latin typeface="Arial" charset="0"/>
              </a:rPr>
              <a:t>    16   </a:t>
            </a:r>
            <a:r>
              <a:rPr lang="en-US" altLang="zh-CN" sz="2000" b="1">
                <a:solidFill>
                  <a:srgbClr val="0066CC"/>
                </a:solidFill>
                <a:latin typeface="Arial" charset="0"/>
              </a:rPr>
              <a:t>  7 </a:t>
            </a:r>
            <a:r>
              <a:rPr lang="en-US" altLang="zh-CN" sz="2000" b="1">
                <a:latin typeface="Arial" charset="0"/>
              </a:rPr>
              <a:t>    </a:t>
            </a:r>
            <a:r>
              <a:rPr lang="en-US" altLang="zh-CN" sz="2000" b="1">
                <a:solidFill>
                  <a:srgbClr val="FF0000"/>
                </a:solidFill>
                <a:latin typeface="Arial" charset="0"/>
              </a:rPr>
              <a:t>64   </a:t>
            </a:r>
            <a:r>
              <a:rPr lang="en-US" altLang="zh-CN" sz="2000">
                <a:latin typeface="Arial" charset="0"/>
              </a:rPr>
              <a:t> </a:t>
            </a:r>
            <a:r>
              <a:rPr lang="en-US" altLang="zh-CN" sz="2000" b="1">
                <a:latin typeface="Arial" charset="0"/>
              </a:rPr>
              <a:t>88    </a:t>
            </a:r>
            <a:r>
              <a:rPr lang="en-US" altLang="zh-CN" sz="2000" b="1">
                <a:solidFill>
                  <a:srgbClr val="FF0000"/>
                </a:solidFill>
                <a:latin typeface="Arial" charset="0"/>
              </a:rPr>
              <a:t>99 </a:t>
            </a:r>
            <a:r>
              <a:rPr lang="en-US" altLang="zh-CN" sz="2000" b="1">
                <a:solidFill>
                  <a:srgbClr val="339966"/>
                </a:solidFill>
                <a:latin typeface="Arial" charset="0"/>
              </a:rPr>
              <a:t> </a:t>
            </a:r>
            <a:r>
              <a:rPr lang="en-US" altLang="zh-CN" sz="2000" b="1">
                <a:latin typeface="Arial" charset="0"/>
              </a:rPr>
              <a:t>  90</a:t>
            </a:r>
          </a:p>
          <a:p>
            <a:pPr marL="342900" indent="-342900"/>
            <a:r>
              <a:rPr lang="en-US" altLang="zh-CN" sz="2000" b="1">
                <a:latin typeface="Arial" charset="0"/>
              </a:rPr>
              <a:t>                                                </a:t>
            </a:r>
            <a:r>
              <a:rPr lang="en-US" altLang="zh-CN" sz="2000" b="1" i="1">
                <a:latin typeface="Times New Roman" pitchFamily="18" charset="0"/>
              </a:rPr>
              <a:t>i                 j</a:t>
            </a:r>
            <a:r>
              <a:rPr lang="en-US" altLang="zh-CN" sz="2000" i="1">
                <a:latin typeface="Times New Roman" pitchFamily="18" charset="0"/>
              </a:rPr>
              <a:t>  </a:t>
            </a:r>
          </a:p>
          <a:p>
            <a:pPr marL="342900" indent="-342900"/>
            <a:endParaRPr lang="en-US" altLang="zh-CN" sz="2000" i="1">
              <a:latin typeface="Times New Roman" pitchFamily="18" charset="0"/>
            </a:endParaRPr>
          </a:p>
          <a:p>
            <a:pPr marL="342900" indent="-342900"/>
            <a:r>
              <a:rPr lang="en-US" altLang="zh-CN" sz="2000">
                <a:solidFill>
                  <a:srgbClr val="CC6600"/>
                </a:solidFill>
                <a:latin typeface="Arial" charset="0"/>
              </a:rPr>
              <a:t> </a:t>
            </a:r>
            <a:r>
              <a:rPr lang="en-US" altLang="zh-CN" sz="2000" b="1">
                <a:solidFill>
                  <a:srgbClr val="CC6600"/>
                </a:solidFill>
                <a:latin typeface="Arial" charset="0"/>
                <a:ea typeface="幼圆" pitchFamily="49" charset="-122"/>
              </a:rPr>
              <a:t>27</a:t>
            </a:r>
            <a:r>
              <a:rPr lang="en-US" altLang="zh-CN" sz="2000" b="1">
                <a:solidFill>
                  <a:srgbClr val="9933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 b="1">
                <a:latin typeface="Arial" charset="0"/>
              </a:rPr>
              <a:t>   </a:t>
            </a:r>
            <a:r>
              <a:rPr lang="en-US" altLang="zh-CN" sz="2000" b="1">
                <a:solidFill>
                  <a:srgbClr val="0066CC"/>
                </a:solidFill>
                <a:latin typeface="Arial" charset="0"/>
              </a:rPr>
              <a:t>25 </a:t>
            </a:r>
            <a:r>
              <a:rPr lang="en-US" altLang="zh-CN" sz="2000" b="1">
                <a:latin typeface="Arial" charset="0"/>
              </a:rPr>
              <a:t>    0     8    13    </a:t>
            </a:r>
            <a:r>
              <a:rPr lang="en-US" altLang="zh-CN" sz="2000" b="1">
                <a:solidFill>
                  <a:srgbClr val="0066CC"/>
                </a:solidFill>
                <a:latin typeface="Arial" charset="0"/>
              </a:rPr>
              <a:t>10</a:t>
            </a:r>
            <a:r>
              <a:rPr lang="en-US" altLang="zh-CN" sz="2000">
                <a:solidFill>
                  <a:srgbClr val="0066CC"/>
                </a:solidFill>
                <a:latin typeface="Arial" charset="0"/>
              </a:rPr>
              <a:t>     </a:t>
            </a:r>
            <a:r>
              <a:rPr lang="en-US" altLang="zh-CN" sz="2000" b="1">
                <a:solidFill>
                  <a:srgbClr val="0066CC"/>
                </a:solidFill>
                <a:latin typeface="Arial" charset="0"/>
              </a:rPr>
              <a:t>7</a:t>
            </a:r>
            <a:r>
              <a:rPr lang="en-US" altLang="zh-CN" sz="2000" b="1">
                <a:solidFill>
                  <a:srgbClr val="3399FF"/>
                </a:solidFill>
                <a:latin typeface="Arial" charset="0"/>
              </a:rPr>
              <a:t>    </a:t>
            </a:r>
            <a:r>
              <a:rPr lang="en-US" altLang="zh-CN" sz="2000" b="1">
                <a:solidFill>
                  <a:srgbClr val="CC6600"/>
                </a:solidFill>
                <a:latin typeface="Arial" charset="0"/>
              </a:rPr>
              <a:t> 16 </a:t>
            </a:r>
            <a:r>
              <a:rPr lang="en-US" altLang="zh-CN" sz="2000" b="1">
                <a:latin typeface="Arial" charset="0"/>
              </a:rPr>
              <a:t>   </a:t>
            </a:r>
            <a:r>
              <a:rPr lang="en-US" altLang="zh-CN" sz="2000" b="1">
                <a:solidFill>
                  <a:srgbClr val="FF0000"/>
                </a:solidFill>
                <a:latin typeface="Arial" charset="0"/>
              </a:rPr>
              <a:t>86 </a:t>
            </a:r>
            <a:r>
              <a:rPr lang="en-US" altLang="zh-CN" sz="2000" b="1">
                <a:latin typeface="Arial" charset="0"/>
              </a:rPr>
              <a:t>   </a:t>
            </a:r>
            <a:r>
              <a:rPr lang="en-US" altLang="zh-CN" sz="2000" b="1">
                <a:solidFill>
                  <a:srgbClr val="FF0000"/>
                </a:solidFill>
                <a:latin typeface="Arial" charset="0"/>
              </a:rPr>
              <a:t>64   </a:t>
            </a:r>
            <a:r>
              <a:rPr lang="en-US" altLang="zh-CN" sz="2000">
                <a:latin typeface="Arial" charset="0"/>
              </a:rPr>
              <a:t> </a:t>
            </a:r>
            <a:r>
              <a:rPr lang="en-US" altLang="zh-CN" sz="2000" b="1">
                <a:latin typeface="Arial" charset="0"/>
              </a:rPr>
              <a:t>88    </a:t>
            </a:r>
            <a:r>
              <a:rPr lang="en-US" altLang="zh-CN" sz="2000" b="1">
                <a:solidFill>
                  <a:srgbClr val="FF0000"/>
                </a:solidFill>
                <a:latin typeface="Arial" charset="0"/>
              </a:rPr>
              <a:t>99 </a:t>
            </a:r>
            <a:r>
              <a:rPr lang="en-US" altLang="zh-CN" sz="2000" b="1">
                <a:solidFill>
                  <a:srgbClr val="339966"/>
                </a:solidFill>
                <a:latin typeface="Arial" charset="0"/>
              </a:rPr>
              <a:t> </a:t>
            </a:r>
            <a:r>
              <a:rPr lang="en-US" altLang="zh-CN" sz="2000" b="1">
                <a:latin typeface="Arial" charset="0"/>
              </a:rPr>
              <a:t>  90</a:t>
            </a:r>
          </a:p>
          <a:p>
            <a:pPr marL="342900" indent="-342900"/>
            <a:r>
              <a:rPr lang="en-US" altLang="zh-CN" sz="2000" b="1">
                <a:latin typeface="Arial" charset="0"/>
              </a:rPr>
              <a:t>                                                         </a:t>
            </a:r>
            <a:r>
              <a:rPr lang="en-US" altLang="zh-CN" sz="2000" b="1" i="1">
                <a:latin typeface="Times New Roman" pitchFamily="18" charset="0"/>
              </a:rPr>
              <a:t>j        i </a:t>
            </a:r>
            <a:r>
              <a:rPr lang="en-US" altLang="zh-CN" sz="2000" i="1">
                <a:latin typeface="Times New Roman" pitchFamily="18" charset="0"/>
              </a:rPr>
              <a:t>  </a:t>
            </a:r>
          </a:p>
          <a:p>
            <a:pPr marL="342900" indent="-342900"/>
            <a:endParaRPr lang="en-US" altLang="zh-CN" sz="2000" i="1">
              <a:latin typeface="Times New Roman" pitchFamily="18" charset="0"/>
            </a:endParaRPr>
          </a:p>
          <a:p>
            <a:pPr marL="342900" indent="-342900"/>
            <a:r>
              <a:rPr lang="en-US" altLang="zh-CN" sz="2000">
                <a:latin typeface="Arial" charset="0"/>
              </a:rPr>
              <a:t> </a:t>
            </a:r>
            <a:r>
              <a:rPr lang="en-US" altLang="zh-CN" sz="2000" b="1">
                <a:solidFill>
                  <a:srgbClr val="0066CC"/>
                </a:solidFill>
                <a:latin typeface="Arial" charset="0"/>
              </a:rPr>
              <a:t>16     25     0     8    13    10</a:t>
            </a:r>
            <a:r>
              <a:rPr lang="en-US" altLang="zh-CN" sz="2000">
                <a:solidFill>
                  <a:srgbClr val="0066CC"/>
                </a:solidFill>
                <a:latin typeface="Arial" charset="0"/>
              </a:rPr>
              <a:t>     </a:t>
            </a:r>
            <a:r>
              <a:rPr lang="en-US" altLang="zh-CN" sz="2000" b="1">
                <a:solidFill>
                  <a:srgbClr val="0066CC"/>
                </a:solidFill>
                <a:latin typeface="Arial" charset="0"/>
              </a:rPr>
              <a:t>7    </a:t>
            </a:r>
            <a:r>
              <a:rPr lang="en-US" altLang="zh-CN" sz="2000" b="1">
                <a:solidFill>
                  <a:srgbClr val="CC6600"/>
                </a:solidFill>
                <a:latin typeface="Arial" charset="0"/>
              </a:rPr>
              <a:t> 27   </a:t>
            </a:r>
            <a:r>
              <a:rPr lang="en-US" altLang="zh-CN" sz="2000" b="1">
                <a:latin typeface="Arial" charset="0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Arial" charset="0"/>
              </a:rPr>
              <a:t>86    64   </a:t>
            </a: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Arial" charset="0"/>
              </a:rPr>
              <a:t>88    99    90</a:t>
            </a:r>
            <a:r>
              <a:rPr lang="en-US" altLang="zh-CN" sz="2000" b="1">
                <a:latin typeface="Arial" charset="0"/>
              </a:rPr>
              <a:t>                                             </a:t>
            </a:r>
            <a:endParaRPr lang="en-US" altLang="zh-CN" sz="2000">
              <a:latin typeface="Arial" charset="0"/>
            </a:endParaRPr>
          </a:p>
          <a:p>
            <a:pPr marL="342900" indent="-342900"/>
            <a:r>
              <a:rPr lang="en-US" altLang="zh-CN" sz="2000">
                <a:latin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2FB819E8-798D-437E-A060-5EE310C2A0F6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11269" name="Rectangle 280"/>
          <p:cNvSpPr>
            <a:spLocks noChangeArrowheads="1"/>
          </p:cNvSpPr>
          <p:nvPr/>
        </p:nvSpPr>
        <p:spPr bwMode="auto">
          <a:xfrm>
            <a:off x="395288" y="1557338"/>
            <a:ext cx="2443162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77813"/>
            <a:r>
              <a:rPr lang="zh-CN" altLang="en-US" sz="2400" b="1">
                <a:latin typeface="宋体" pitchFamily="2" charset="-122"/>
                <a:cs typeface="Times New Roman" pitchFamily="18" charset="0"/>
              </a:rPr>
              <a:t>最坏情况</a:t>
            </a:r>
            <a:r>
              <a:rPr lang="zh-CN" altLang="en-US" sz="2400">
                <a:latin typeface="幼圆" pitchFamily="49" charset="-122"/>
                <a:ea typeface="幼圆" pitchFamily="49" charset="-122"/>
                <a:cs typeface="Times New Roman" pitchFamily="18" charset="0"/>
              </a:rPr>
              <a:t>     </a:t>
            </a:r>
          </a:p>
          <a:p>
            <a:pPr indent="277813" eaLnBrk="0" hangingPunct="0"/>
            <a:r>
              <a:rPr lang="zh-CN" altLang="en-US" sz="120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        </a:t>
            </a:r>
            <a:endParaRPr lang="zh-CN" altLang="en-US">
              <a:ea typeface="幼圆" pitchFamily="49" charset="-122"/>
              <a:cs typeface="Times New Roman" pitchFamily="18" charset="0"/>
            </a:endParaRP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2843213" y="1628775"/>
          <a:ext cx="3598862" cy="1797050"/>
        </p:xfrm>
        <a:graphic>
          <a:graphicData uri="http://schemas.openxmlformats.org/presentationml/2006/ole">
            <p:oleObj spid="_x0000_s11266" name="公式" r:id="rId4" imgW="1676160" imgH="838080" progId="Equation.3">
              <p:embed/>
            </p:oleObj>
          </a:graphicData>
        </a:graphic>
      </p:graphicFrame>
      <p:sp>
        <p:nvSpPr>
          <p:cNvPr id="11270" name="Rectangle 281"/>
          <p:cNvSpPr>
            <a:spLocks noChangeArrowheads="1"/>
          </p:cNvSpPr>
          <p:nvPr/>
        </p:nvSpPr>
        <p:spPr bwMode="auto">
          <a:xfrm>
            <a:off x="-36513" y="3213100"/>
            <a:ext cx="2305051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533400"/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 sz="1100"/>
          </a:p>
          <a:p>
            <a:pPr indent="533400" eaLnBrk="0" hangingPunct="0"/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最好划分</a:t>
            </a:r>
            <a:endParaRPr lang="zh-CN" altLang="en-US" sz="2400" b="1"/>
          </a:p>
          <a:p>
            <a:pPr indent="533400" eaLnBrk="0" hangingPunct="0"/>
            <a:r>
              <a:rPr lang="zh-CN" altLang="en-US" sz="1200">
                <a:latin typeface="Times New Roman" pitchFamily="18" charset="0"/>
                <a:cs typeface="Times New Roman" pitchFamily="18" charset="0"/>
              </a:rPr>
              <a:t>       </a:t>
            </a:r>
            <a:endParaRPr lang="zh-CN" altLang="en-US"/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2843213" y="3357563"/>
          <a:ext cx="2989262" cy="1601787"/>
        </p:xfrm>
        <a:graphic>
          <a:graphicData uri="http://schemas.openxmlformats.org/presentationml/2006/ole">
            <p:oleObj spid="_x0000_s11267" name="公式" r:id="rId5" imgW="1295280" imgH="685800" progId="Equation.3">
              <p:embed/>
            </p:oleObj>
          </a:graphicData>
        </a:graphic>
      </p:graphicFrame>
      <p:sp>
        <p:nvSpPr>
          <p:cNvPr id="11271" name="Rectangle 282"/>
          <p:cNvSpPr>
            <a:spLocks noChangeArrowheads="1"/>
          </p:cNvSpPr>
          <p:nvPr/>
        </p:nvSpPr>
        <p:spPr bwMode="auto">
          <a:xfrm>
            <a:off x="395288" y="5021263"/>
            <a:ext cx="230505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77813"/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均衡划分</a:t>
            </a:r>
            <a:endParaRPr lang="zh-CN" altLang="en-US" sz="2400" b="1">
              <a:cs typeface="Times New Roman" pitchFamily="18" charset="0"/>
            </a:endParaRPr>
          </a:p>
          <a:p>
            <a:pPr indent="277813" eaLnBrk="0" hangingPunct="0"/>
            <a:r>
              <a:rPr lang="zh-CN" altLang="en-US" sz="120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       </a:t>
            </a:r>
            <a:endParaRPr lang="zh-CN" altLang="en-US">
              <a:ea typeface="幼圆" pitchFamily="49" charset="-122"/>
              <a:cs typeface="Times New Roman" pitchFamily="18" charset="0"/>
            </a:endParaRP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2843213" y="5013325"/>
          <a:ext cx="3619500" cy="1630363"/>
        </p:xfrm>
        <a:graphic>
          <a:graphicData uri="http://schemas.openxmlformats.org/presentationml/2006/ole">
            <p:oleObj spid="_x0000_s11268" name="公式" r:id="rId6" imgW="1523880" imgH="685800" progId="Equation.3">
              <p:embed/>
            </p:oleObj>
          </a:graphicData>
        </a:graphic>
      </p:graphicFrame>
      <p:sp>
        <p:nvSpPr>
          <p:cNvPr id="1127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519113" y="277813"/>
            <a:ext cx="8229600" cy="1139825"/>
          </a:xfrm>
        </p:spPr>
        <p:txBody>
          <a:bodyPr/>
          <a:lstStyle/>
          <a:p>
            <a:r>
              <a:rPr lang="zh-CN" altLang="en-US" sz="4400" smtClean="0"/>
              <a:t>复杂度分析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D98E8F3-1BF1-41F3-9C9F-C9F9C8F79741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468313" y="260350"/>
            <a:ext cx="8229600" cy="1139825"/>
          </a:xfrm>
        </p:spPr>
        <p:txBody>
          <a:bodyPr/>
          <a:lstStyle/>
          <a:p>
            <a:r>
              <a:rPr lang="zh-CN" altLang="en-US" sz="4400" smtClean="0"/>
              <a:t>均衡划分</a:t>
            </a:r>
          </a:p>
        </p:txBody>
      </p:sp>
      <p:sp>
        <p:nvSpPr>
          <p:cNvPr id="12329" name="Text Box 41"/>
          <p:cNvSpPr txBox="1">
            <a:spLocks noChangeArrowheads="1"/>
          </p:cNvSpPr>
          <p:nvPr/>
        </p:nvSpPr>
        <p:spPr bwMode="auto">
          <a:xfrm>
            <a:off x="7778750" y="1700213"/>
            <a:ext cx="104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i="1">
                <a:latin typeface="Times New Roman" pitchFamily="18" charset="0"/>
              </a:rPr>
              <a:t>O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)</a:t>
            </a:r>
          </a:p>
        </p:txBody>
      </p:sp>
      <p:sp>
        <p:nvSpPr>
          <p:cNvPr id="12330" name="Line 42"/>
          <p:cNvSpPr>
            <a:spLocks noChangeShapeType="1"/>
          </p:cNvSpPr>
          <p:nvPr/>
        </p:nvSpPr>
        <p:spPr bwMode="auto">
          <a:xfrm>
            <a:off x="6516688" y="1941513"/>
            <a:ext cx="1225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331" name="Text Box 43"/>
          <p:cNvSpPr txBox="1">
            <a:spLocks noChangeArrowheads="1"/>
          </p:cNvSpPr>
          <p:nvPr/>
        </p:nvSpPr>
        <p:spPr bwMode="auto">
          <a:xfrm>
            <a:off x="7778750" y="2395538"/>
            <a:ext cx="969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i="1">
                <a:latin typeface="Times New Roman" pitchFamily="18" charset="0"/>
              </a:rPr>
              <a:t>O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)</a:t>
            </a:r>
          </a:p>
        </p:txBody>
      </p:sp>
      <p:sp>
        <p:nvSpPr>
          <p:cNvPr id="12332" name="Line 44"/>
          <p:cNvSpPr>
            <a:spLocks noChangeShapeType="1"/>
          </p:cNvSpPr>
          <p:nvPr/>
        </p:nvSpPr>
        <p:spPr bwMode="auto">
          <a:xfrm>
            <a:off x="6732588" y="2636838"/>
            <a:ext cx="1009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333" name="Text Box 45"/>
          <p:cNvSpPr txBox="1">
            <a:spLocks noChangeArrowheads="1"/>
          </p:cNvSpPr>
          <p:nvPr/>
        </p:nvSpPr>
        <p:spPr bwMode="auto">
          <a:xfrm>
            <a:off x="7778750" y="3259138"/>
            <a:ext cx="896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i="1">
                <a:latin typeface="Times New Roman" pitchFamily="18" charset="0"/>
              </a:rPr>
              <a:t>O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)</a:t>
            </a:r>
          </a:p>
        </p:txBody>
      </p:sp>
      <p:sp>
        <p:nvSpPr>
          <p:cNvPr id="12334" name="Line 46"/>
          <p:cNvSpPr>
            <a:spLocks noChangeShapeType="1"/>
          </p:cNvSpPr>
          <p:nvPr/>
        </p:nvSpPr>
        <p:spPr bwMode="auto">
          <a:xfrm>
            <a:off x="6948488" y="3500438"/>
            <a:ext cx="793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335" name="Text Box 47"/>
          <p:cNvSpPr txBox="1">
            <a:spLocks noChangeArrowheads="1"/>
          </p:cNvSpPr>
          <p:nvPr/>
        </p:nvSpPr>
        <p:spPr bwMode="auto">
          <a:xfrm>
            <a:off x="7778750" y="4292600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i="1">
                <a:latin typeface="Times New Roman" pitchFamily="18" charset="0"/>
              </a:rPr>
              <a:t>O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)</a:t>
            </a:r>
          </a:p>
        </p:txBody>
      </p:sp>
      <p:sp>
        <p:nvSpPr>
          <p:cNvPr id="12336" name="Line 48"/>
          <p:cNvSpPr>
            <a:spLocks noChangeShapeType="1"/>
          </p:cNvSpPr>
          <p:nvPr/>
        </p:nvSpPr>
        <p:spPr bwMode="auto">
          <a:xfrm>
            <a:off x="7092950" y="4533900"/>
            <a:ext cx="649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337" name="Text Box 49"/>
          <p:cNvSpPr txBox="1">
            <a:spLocks noChangeArrowheads="1"/>
          </p:cNvSpPr>
          <p:nvPr/>
        </p:nvSpPr>
        <p:spPr bwMode="auto">
          <a:xfrm>
            <a:off x="7288213" y="5610225"/>
            <a:ext cx="1336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i="1">
                <a:latin typeface="Times New Roman" pitchFamily="18" charset="0"/>
              </a:rPr>
              <a:t>O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log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)</a:t>
            </a:r>
          </a:p>
        </p:txBody>
      </p:sp>
      <p:grpSp>
        <p:nvGrpSpPr>
          <p:cNvPr id="12343" name="Group 55"/>
          <p:cNvGrpSpPr>
            <a:grpSpLocks/>
          </p:cNvGrpSpPr>
          <p:nvPr/>
        </p:nvGrpSpPr>
        <p:grpSpPr bwMode="auto">
          <a:xfrm>
            <a:off x="850900" y="1628775"/>
            <a:ext cx="6169025" cy="4344988"/>
            <a:chOff x="385" y="1026"/>
            <a:chExt cx="3886" cy="2737"/>
          </a:xfrm>
        </p:grpSpPr>
        <p:sp>
          <p:nvSpPr>
            <p:cNvPr id="12340" name="Text Box 52"/>
            <p:cNvSpPr txBox="1">
              <a:spLocks noChangeArrowheads="1"/>
            </p:cNvSpPr>
            <p:nvPr/>
          </p:nvSpPr>
          <p:spPr bwMode="auto">
            <a:xfrm>
              <a:off x="4059" y="347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12342" name="Group 54"/>
            <p:cNvGrpSpPr>
              <a:grpSpLocks/>
            </p:cNvGrpSpPr>
            <p:nvPr/>
          </p:nvGrpSpPr>
          <p:grpSpPr bwMode="auto">
            <a:xfrm>
              <a:off x="385" y="1026"/>
              <a:ext cx="3568" cy="2601"/>
              <a:chOff x="627" y="1026"/>
              <a:chExt cx="3568" cy="2601"/>
            </a:xfrm>
          </p:grpSpPr>
          <p:graphicFrame>
            <p:nvGraphicFramePr>
              <p:cNvPr id="12298" name="Object 10"/>
              <p:cNvGraphicFramePr>
                <a:graphicFrameLocks noChangeAspect="1"/>
              </p:cNvGraphicFramePr>
              <p:nvPr/>
            </p:nvGraphicFramePr>
            <p:xfrm>
              <a:off x="1655" y="1352"/>
              <a:ext cx="354" cy="490"/>
            </p:xfrm>
            <a:graphic>
              <a:graphicData uri="http://schemas.openxmlformats.org/presentationml/2006/ole">
                <p:oleObj spid="_x0000_s12298" name="公式" r:id="rId4" imgW="164880" imgH="228600" progId="Equation.3">
                  <p:embed/>
                </p:oleObj>
              </a:graphicData>
            </a:graphic>
          </p:graphicFrame>
          <p:graphicFrame>
            <p:nvGraphicFramePr>
              <p:cNvPr id="12300" name="Object 12"/>
              <p:cNvGraphicFramePr>
                <a:graphicFrameLocks noChangeAspect="1"/>
              </p:cNvGraphicFramePr>
              <p:nvPr/>
            </p:nvGraphicFramePr>
            <p:xfrm>
              <a:off x="2936" y="2604"/>
              <a:ext cx="449" cy="425"/>
            </p:xfrm>
            <a:graphic>
              <a:graphicData uri="http://schemas.openxmlformats.org/presentationml/2006/ole">
                <p:oleObj spid="_x0000_s12300" name="公式" r:id="rId5" imgW="241200" imgH="228600" progId="Equation.3">
                  <p:embed/>
                </p:oleObj>
              </a:graphicData>
            </a:graphic>
          </p:graphicFrame>
          <p:graphicFrame>
            <p:nvGraphicFramePr>
              <p:cNvPr id="12302" name="Object 14"/>
              <p:cNvGraphicFramePr>
                <a:graphicFrameLocks noChangeAspect="1"/>
              </p:cNvGraphicFramePr>
              <p:nvPr/>
            </p:nvGraphicFramePr>
            <p:xfrm>
              <a:off x="2672" y="1343"/>
              <a:ext cx="389" cy="499"/>
            </p:xfrm>
            <a:graphic>
              <a:graphicData uri="http://schemas.openxmlformats.org/presentationml/2006/ole">
                <p:oleObj spid="_x0000_s12302" name="公式" r:id="rId6" imgW="177480" imgH="228600" progId="Equation.3">
                  <p:embed/>
                </p:oleObj>
              </a:graphicData>
            </a:graphic>
          </p:graphicFrame>
          <p:sp>
            <p:nvSpPr>
              <p:cNvPr id="12294" name="Text Box 6"/>
              <p:cNvSpPr txBox="1">
                <a:spLocks noChangeArrowheads="1"/>
              </p:cNvSpPr>
              <p:nvPr/>
            </p:nvSpPr>
            <p:spPr bwMode="auto">
              <a:xfrm>
                <a:off x="2245" y="1026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>
                    <a:latin typeface="Times New Roman" pitchFamily="18" charset="0"/>
                  </a:rPr>
                  <a:t>n</a:t>
                </a:r>
              </a:p>
            </p:txBody>
          </p:sp>
          <p:graphicFrame>
            <p:nvGraphicFramePr>
              <p:cNvPr id="12304" name="Object 16"/>
              <p:cNvGraphicFramePr>
                <a:graphicFrameLocks noChangeAspect="1"/>
              </p:cNvGraphicFramePr>
              <p:nvPr/>
            </p:nvGraphicFramePr>
            <p:xfrm>
              <a:off x="3650" y="2613"/>
              <a:ext cx="545" cy="454"/>
            </p:xfrm>
            <a:graphic>
              <a:graphicData uri="http://schemas.openxmlformats.org/presentationml/2006/ole">
                <p:oleObj spid="_x0000_s12304" name="公式" r:id="rId7" imgW="266400" imgH="228600" progId="Equation.3">
                  <p:embed/>
                </p:oleObj>
              </a:graphicData>
            </a:graphic>
          </p:graphicFrame>
          <p:graphicFrame>
            <p:nvGraphicFramePr>
              <p:cNvPr id="12306" name="Object 18"/>
              <p:cNvGraphicFramePr>
                <a:graphicFrameLocks noChangeAspect="1"/>
              </p:cNvGraphicFramePr>
              <p:nvPr/>
            </p:nvGraphicFramePr>
            <p:xfrm>
              <a:off x="1111" y="1933"/>
              <a:ext cx="443" cy="499"/>
            </p:xfrm>
            <a:graphic>
              <a:graphicData uri="http://schemas.openxmlformats.org/presentationml/2006/ole">
                <p:oleObj spid="_x0000_s12306" name="公式" r:id="rId8" imgW="203040" imgH="228600" progId="Equation.3">
                  <p:embed/>
                </p:oleObj>
              </a:graphicData>
            </a:graphic>
          </p:graphicFrame>
          <p:graphicFrame>
            <p:nvGraphicFramePr>
              <p:cNvPr id="12307" name="Object 19"/>
              <p:cNvGraphicFramePr>
                <a:graphicFrameLocks noChangeAspect="1"/>
              </p:cNvGraphicFramePr>
              <p:nvPr/>
            </p:nvGraphicFramePr>
            <p:xfrm>
              <a:off x="1841" y="1933"/>
              <a:ext cx="455" cy="512"/>
            </p:xfrm>
            <a:graphic>
              <a:graphicData uri="http://schemas.openxmlformats.org/presentationml/2006/ole">
                <p:oleObj spid="_x0000_s12307" name="公式" r:id="rId9" imgW="203040" imgH="228600" progId="Equation.3">
                  <p:embed/>
                </p:oleObj>
              </a:graphicData>
            </a:graphic>
          </p:graphicFrame>
          <p:graphicFrame>
            <p:nvGraphicFramePr>
              <p:cNvPr id="12308" name="Object 20"/>
              <p:cNvGraphicFramePr>
                <a:graphicFrameLocks noChangeAspect="1"/>
              </p:cNvGraphicFramePr>
              <p:nvPr/>
            </p:nvGraphicFramePr>
            <p:xfrm>
              <a:off x="3204" y="1966"/>
              <a:ext cx="414" cy="466"/>
            </p:xfrm>
            <a:graphic>
              <a:graphicData uri="http://schemas.openxmlformats.org/presentationml/2006/ole">
                <p:oleObj spid="_x0000_s12308" name="公式" r:id="rId10" imgW="203040" imgH="228600" progId="Equation.3">
                  <p:embed/>
                </p:oleObj>
              </a:graphicData>
            </a:graphic>
          </p:graphicFrame>
          <p:graphicFrame>
            <p:nvGraphicFramePr>
              <p:cNvPr id="12309" name="Object 21"/>
              <p:cNvGraphicFramePr>
                <a:graphicFrameLocks noChangeAspect="1"/>
              </p:cNvGraphicFramePr>
              <p:nvPr/>
            </p:nvGraphicFramePr>
            <p:xfrm>
              <a:off x="2444" y="1933"/>
              <a:ext cx="445" cy="499"/>
            </p:xfrm>
            <a:graphic>
              <a:graphicData uri="http://schemas.openxmlformats.org/presentationml/2006/ole">
                <p:oleObj spid="_x0000_s12309" name="公式" r:id="rId11" imgW="203040" imgH="228600" progId="Equation.3">
                  <p:embed/>
                </p:oleObj>
              </a:graphicData>
            </a:graphic>
          </p:graphicFrame>
          <p:sp>
            <p:nvSpPr>
              <p:cNvPr id="12310" name="Line 22"/>
              <p:cNvSpPr>
                <a:spLocks noChangeShapeType="1"/>
              </p:cNvSpPr>
              <p:nvPr/>
            </p:nvSpPr>
            <p:spPr bwMode="auto">
              <a:xfrm flipH="1">
                <a:off x="1973" y="1253"/>
                <a:ext cx="272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2" name="Line 24"/>
              <p:cNvSpPr>
                <a:spLocks noChangeShapeType="1"/>
              </p:cNvSpPr>
              <p:nvPr/>
            </p:nvSpPr>
            <p:spPr bwMode="auto">
              <a:xfrm>
                <a:off x="2426" y="1253"/>
                <a:ext cx="227" cy="2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3" name="Line 25"/>
              <p:cNvSpPr>
                <a:spLocks noChangeShapeType="1"/>
              </p:cNvSpPr>
              <p:nvPr/>
            </p:nvSpPr>
            <p:spPr bwMode="auto">
              <a:xfrm flipH="1">
                <a:off x="1383" y="1752"/>
                <a:ext cx="272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4" name="Line 26"/>
              <p:cNvSpPr>
                <a:spLocks noChangeShapeType="1"/>
              </p:cNvSpPr>
              <p:nvPr/>
            </p:nvSpPr>
            <p:spPr bwMode="auto">
              <a:xfrm flipH="1">
                <a:off x="2744" y="1842"/>
                <a:ext cx="90" cy="13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5" name="Line 27"/>
              <p:cNvSpPr>
                <a:spLocks noChangeShapeType="1"/>
              </p:cNvSpPr>
              <p:nvPr/>
            </p:nvSpPr>
            <p:spPr bwMode="auto">
              <a:xfrm>
                <a:off x="1927" y="1797"/>
                <a:ext cx="91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6" name="Line 28"/>
              <p:cNvSpPr>
                <a:spLocks noChangeShapeType="1"/>
              </p:cNvSpPr>
              <p:nvPr/>
            </p:nvSpPr>
            <p:spPr bwMode="auto">
              <a:xfrm>
                <a:off x="2971" y="1842"/>
                <a:ext cx="227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7" name="Line 29"/>
              <p:cNvSpPr>
                <a:spLocks noChangeShapeType="1"/>
              </p:cNvSpPr>
              <p:nvPr/>
            </p:nvSpPr>
            <p:spPr bwMode="auto">
              <a:xfrm flipH="1">
                <a:off x="3152" y="2432"/>
                <a:ext cx="135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8" name="Line 30"/>
              <p:cNvSpPr>
                <a:spLocks noChangeShapeType="1"/>
              </p:cNvSpPr>
              <p:nvPr/>
            </p:nvSpPr>
            <p:spPr bwMode="auto">
              <a:xfrm>
                <a:off x="3515" y="2432"/>
                <a:ext cx="181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9" name="Line 31"/>
              <p:cNvSpPr>
                <a:spLocks noChangeShapeType="1"/>
              </p:cNvSpPr>
              <p:nvPr/>
            </p:nvSpPr>
            <p:spPr bwMode="auto">
              <a:xfrm flipH="1">
                <a:off x="930" y="2432"/>
                <a:ext cx="182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0" name="Line 32"/>
              <p:cNvSpPr>
                <a:spLocks noChangeShapeType="1"/>
              </p:cNvSpPr>
              <p:nvPr/>
            </p:nvSpPr>
            <p:spPr bwMode="auto">
              <a:xfrm>
                <a:off x="1202" y="2432"/>
                <a:ext cx="137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1" name="Line 33"/>
              <p:cNvSpPr>
                <a:spLocks noChangeShapeType="1"/>
              </p:cNvSpPr>
              <p:nvPr/>
            </p:nvSpPr>
            <p:spPr bwMode="auto">
              <a:xfrm flipH="1">
                <a:off x="1836" y="2478"/>
                <a:ext cx="182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2" name="Line 34"/>
              <p:cNvSpPr>
                <a:spLocks noChangeShapeType="1"/>
              </p:cNvSpPr>
              <p:nvPr/>
            </p:nvSpPr>
            <p:spPr bwMode="auto">
              <a:xfrm>
                <a:off x="2108" y="2478"/>
                <a:ext cx="137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3" name="Line 35"/>
              <p:cNvSpPr>
                <a:spLocks noChangeShapeType="1"/>
              </p:cNvSpPr>
              <p:nvPr/>
            </p:nvSpPr>
            <p:spPr bwMode="auto">
              <a:xfrm flipH="1">
                <a:off x="2426" y="2433"/>
                <a:ext cx="182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4" name="Line 36"/>
              <p:cNvSpPr>
                <a:spLocks noChangeShapeType="1"/>
              </p:cNvSpPr>
              <p:nvPr/>
            </p:nvSpPr>
            <p:spPr bwMode="auto">
              <a:xfrm>
                <a:off x="2698" y="2433"/>
                <a:ext cx="137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5" name="Line 37"/>
              <p:cNvSpPr>
                <a:spLocks noChangeShapeType="1"/>
              </p:cNvSpPr>
              <p:nvPr/>
            </p:nvSpPr>
            <p:spPr bwMode="auto">
              <a:xfrm flipH="1">
                <a:off x="2926" y="3067"/>
                <a:ext cx="182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6" name="Line 38"/>
              <p:cNvSpPr>
                <a:spLocks noChangeShapeType="1"/>
              </p:cNvSpPr>
              <p:nvPr/>
            </p:nvSpPr>
            <p:spPr bwMode="auto">
              <a:xfrm>
                <a:off x="3198" y="3067"/>
                <a:ext cx="137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7" name="Line 39"/>
              <p:cNvSpPr>
                <a:spLocks noChangeShapeType="1"/>
              </p:cNvSpPr>
              <p:nvPr/>
            </p:nvSpPr>
            <p:spPr bwMode="auto">
              <a:xfrm flipH="1">
                <a:off x="3786" y="3067"/>
                <a:ext cx="92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8" name="Line 40"/>
              <p:cNvSpPr>
                <a:spLocks noChangeShapeType="1"/>
              </p:cNvSpPr>
              <p:nvPr/>
            </p:nvSpPr>
            <p:spPr bwMode="auto">
              <a:xfrm>
                <a:off x="3969" y="3022"/>
                <a:ext cx="226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8" name="Text Box 50"/>
              <p:cNvSpPr txBox="1">
                <a:spLocks noChangeArrowheads="1"/>
              </p:cNvSpPr>
              <p:nvPr/>
            </p:nvSpPr>
            <p:spPr bwMode="auto">
              <a:xfrm>
                <a:off x="627" y="284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2341" name="Text Box 53"/>
              <p:cNvSpPr txBox="1">
                <a:spLocks noChangeArrowheads="1"/>
              </p:cNvSpPr>
              <p:nvPr/>
            </p:nvSpPr>
            <p:spPr bwMode="auto">
              <a:xfrm>
                <a:off x="2971" y="3339"/>
                <a:ext cx="104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/>
                  <a:t>  …  … …</a:t>
                </a:r>
              </a:p>
            </p:txBody>
          </p:sp>
        </p:grpSp>
      </p:grpSp>
      <p:sp>
        <p:nvSpPr>
          <p:cNvPr id="12344" name="Line 56"/>
          <p:cNvSpPr>
            <a:spLocks noChangeShapeType="1"/>
          </p:cNvSpPr>
          <p:nvPr/>
        </p:nvSpPr>
        <p:spPr bwMode="auto">
          <a:xfrm>
            <a:off x="684213" y="1773238"/>
            <a:ext cx="0" cy="3960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345" name="Object 57"/>
          <p:cNvGraphicFramePr>
            <a:graphicFrameLocks noChangeAspect="1"/>
          </p:cNvGraphicFramePr>
          <p:nvPr/>
        </p:nvGraphicFramePr>
        <p:xfrm>
          <a:off x="827088" y="5300663"/>
          <a:ext cx="1657350" cy="631825"/>
        </p:xfrm>
        <a:graphic>
          <a:graphicData uri="http://schemas.openxmlformats.org/presentationml/2006/ole">
            <p:oleObj spid="_x0000_s12345" name="公式" r:id="rId12" imgW="69840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405190E2-A5D1-4B05-8EA4-33C632ADC61F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773238"/>
            <a:ext cx="8229600" cy="439261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/>
              <a:t>假设输入数组首元素排好序后的正确位置处在</a:t>
            </a:r>
            <a:r>
              <a:rPr lang="en-US" altLang="zh-CN" sz="2400" smtClean="0">
                <a:latin typeface="Times New Roman" pitchFamily="18" charset="0"/>
              </a:rPr>
              <a:t>1,2,…,</a:t>
            </a:r>
            <a:r>
              <a:rPr lang="en-US" altLang="zh-CN" sz="2400" i="1" smtClean="0">
                <a:latin typeface="Times New Roman" pitchFamily="18" charset="0"/>
              </a:rPr>
              <a:t>n </a:t>
            </a:r>
            <a:r>
              <a:rPr lang="zh-CN" altLang="en-US" sz="2400" smtClean="0"/>
              <a:t>各种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/>
              <a:t>情况是等可能的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24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24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24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24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24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24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24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/>
              <a:t>利用差消法求得 </a:t>
            </a:r>
            <a:r>
              <a:rPr lang="en-US" altLang="zh-CN" sz="2400" i="1" smtClean="0">
                <a:latin typeface="Times New Roman" pitchFamily="18" charset="0"/>
              </a:rPr>
              <a:t>T</a:t>
            </a:r>
            <a:r>
              <a:rPr lang="en-US" altLang="zh-CN" sz="2400" smtClean="0">
                <a:latin typeface="Times New Roman" pitchFamily="18" charset="0"/>
              </a:rPr>
              <a:t>(</a:t>
            </a:r>
            <a:r>
              <a:rPr lang="en-US" altLang="zh-CN" sz="2400" i="1" smtClean="0">
                <a:latin typeface="Times New Roman" pitchFamily="18" charset="0"/>
              </a:rPr>
              <a:t>n</a:t>
            </a:r>
            <a:r>
              <a:rPr lang="en-US" altLang="zh-CN" sz="2400" smtClean="0">
                <a:latin typeface="Times New Roman" pitchFamily="18" charset="0"/>
              </a:rPr>
              <a:t>)=</a:t>
            </a:r>
            <a:r>
              <a:rPr lang="en-US" altLang="zh-CN" sz="2400" i="1" smtClean="0">
                <a:latin typeface="Times New Roman" pitchFamily="18" charset="0"/>
              </a:rPr>
              <a:t>O</a:t>
            </a:r>
            <a:r>
              <a:rPr lang="en-US" altLang="zh-CN" sz="2400" smtClean="0">
                <a:latin typeface="Times New Roman" pitchFamily="18" charset="0"/>
              </a:rPr>
              <a:t>(</a:t>
            </a:r>
            <a:r>
              <a:rPr lang="en-US" altLang="zh-CN" sz="2400" i="1" smtClean="0">
                <a:latin typeface="Times New Roman" pitchFamily="18" charset="0"/>
              </a:rPr>
              <a:t>n</a:t>
            </a:r>
            <a:r>
              <a:rPr lang="en-US" altLang="zh-CN" sz="2400" smtClean="0">
                <a:latin typeface="Times New Roman" pitchFamily="18" charset="0"/>
              </a:rPr>
              <a:t>log</a:t>
            </a:r>
            <a:r>
              <a:rPr lang="en-US" altLang="zh-CN" sz="2400" i="1" smtClean="0">
                <a:latin typeface="Times New Roman" pitchFamily="18" charset="0"/>
              </a:rPr>
              <a:t>n</a:t>
            </a:r>
            <a:r>
              <a:rPr lang="en-US" altLang="zh-CN" sz="2400" smtClean="0">
                <a:latin typeface="Times New Roman" pitchFamily="18" charset="0"/>
              </a:rPr>
              <a:t>)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547813" y="2708275"/>
          <a:ext cx="5673725" cy="2303463"/>
        </p:xfrm>
        <a:graphic>
          <a:graphicData uri="http://schemas.openxmlformats.org/presentationml/2006/ole">
            <p:oleObj spid="_x0000_s13314" name="公式" r:id="rId4" imgW="2323800" imgH="1117440" progId="Equation.3">
              <p:embed/>
            </p:oleObj>
          </a:graphicData>
        </a:graphic>
      </p:graphicFrame>
      <p:sp>
        <p:nvSpPr>
          <p:cNvPr id="13318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400" smtClean="0"/>
              <a:t>平均情况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6FBA3807-E6D8-4FDE-B59D-F0D623BE08AF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400" dirty="0" smtClean="0">
                <a:latin typeface="+mj-ea"/>
              </a:rPr>
              <a:t>分治策略的基本思想</a:t>
            </a:r>
            <a:endParaRPr lang="zh-CN" altLang="en-US" sz="4400" dirty="0">
              <a:latin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00063" y="1643063"/>
            <a:ext cx="8229600" cy="4530725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+mn-ea"/>
              </a:rPr>
              <a:t>分治策略的实例</a:t>
            </a:r>
            <a:r>
              <a:rPr lang="en-US" altLang="zh-CN" sz="2400" dirty="0" smtClean="0">
                <a:latin typeface="+mn-ea"/>
              </a:rPr>
              <a:t>----</a:t>
            </a:r>
            <a:r>
              <a:rPr lang="zh-CN" altLang="en-US" sz="2400" dirty="0" smtClean="0">
                <a:latin typeface="+mn-ea"/>
              </a:rPr>
              <a:t>二分检索、归并排序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+mn-ea"/>
              </a:rPr>
              <a:t>主要思想</a:t>
            </a:r>
            <a:r>
              <a:rPr lang="en-US" altLang="zh-CN" sz="2400" dirty="0" smtClean="0">
                <a:latin typeface="+mn-ea"/>
              </a:rPr>
              <a:t>----</a:t>
            </a:r>
            <a:r>
              <a:rPr lang="zh-CN" altLang="en-US" sz="2400" dirty="0" smtClean="0">
                <a:latin typeface="+mn-ea"/>
              </a:rPr>
              <a:t>划分、求解子问题、综合解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+mn-ea"/>
                <a:sym typeface="Symbol" pitchFamily="18" charset="2"/>
              </a:rPr>
              <a:t>算法描述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+mn-ea"/>
                <a:sym typeface="Symbol" pitchFamily="18" charset="2"/>
              </a:rPr>
              <a:t> 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Divide-and-Conquer(P)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1.  if  |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 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then 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).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2.  divide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into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…,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3.  for </a:t>
            </a:r>
            <a:r>
              <a:rPr lang="en-US" altLang="zh-CN" sz="2400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1 to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4.        </a:t>
            </a:r>
            <a:r>
              <a:rPr lang="en-US" altLang="zh-CN" sz="2400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2400" i="1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Divide-and-Conquer(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5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．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 Merge(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…, </a:t>
            </a:r>
            <a:r>
              <a:rPr lang="en-US" altLang="zh-CN" sz="2400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2400" i="1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 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+mn-ea"/>
                <a:sym typeface="Symbol" pitchFamily="18" charset="2"/>
              </a:rPr>
              <a:t>注意问题</a:t>
            </a:r>
            <a:r>
              <a:rPr lang="en-US" altLang="zh-CN" sz="2400" dirty="0" smtClean="0">
                <a:latin typeface="+mn-ea"/>
                <a:sym typeface="Symbol" pitchFamily="18" charset="2"/>
              </a:rPr>
              <a:t>----</a:t>
            </a:r>
            <a:r>
              <a:rPr lang="zh-CN" altLang="en-US" sz="2400" dirty="0" smtClean="0">
                <a:latin typeface="+mn-ea"/>
                <a:sym typeface="Symbol" pitchFamily="18" charset="2"/>
              </a:rPr>
              <a:t>连续划分  平衡原则 </a:t>
            </a:r>
          </a:p>
          <a:p>
            <a:pPr>
              <a:defRPr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E8356024-10A9-477E-873B-6A169291F29B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34818" name="Rectangle 4"/>
          <p:cNvSpPr>
            <a:spLocks noChangeArrowheads="1"/>
          </p:cNvSpPr>
          <p:nvPr/>
        </p:nvSpPr>
        <p:spPr bwMode="auto">
          <a:xfrm>
            <a:off x="323850" y="1700213"/>
            <a:ext cx="8208963" cy="385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tabLst>
                <a:tab pos="533400" algn="l"/>
              </a:tabLst>
            </a:pPr>
            <a:r>
              <a:rPr lang="zh-CN" altLang="en-US" sz="2000" dirty="0">
                <a:latin typeface="Times New Roman" pitchFamily="18" charset="0"/>
              </a:rPr>
              <a:t>    </a:t>
            </a:r>
            <a:r>
              <a:rPr lang="zh-CN" altLang="en-US" sz="2400" b="1" dirty="0">
                <a:latin typeface="Times New Roman" pitchFamily="18" charset="0"/>
              </a:rPr>
              <a:t>问题：从给定的集合 </a:t>
            </a:r>
            <a:r>
              <a:rPr lang="en-US" altLang="zh-CN" sz="2400" b="1" i="1" dirty="0">
                <a:latin typeface="Times New Roman" pitchFamily="18" charset="0"/>
              </a:rPr>
              <a:t>L </a:t>
            </a:r>
            <a:r>
              <a:rPr lang="zh-CN" altLang="en-US" sz="2400" b="1" dirty="0">
                <a:latin typeface="Times New Roman" pitchFamily="18" charset="0"/>
              </a:rPr>
              <a:t>中选择第 </a:t>
            </a:r>
            <a:r>
              <a:rPr lang="en-US" altLang="zh-CN" sz="2400" b="1" i="1" dirty="0" err="1">
                <a:latin typeface="Times New Roman" pitchFamily="18" charset="0"/>
              </a:rPr>
              <a:t>i</a:t>
            </a:r>
            <a:r>
              <a:rPr lang="en-US" altLang="zh-CN" sz="2400" b="1" i="1" dirty="0">
                <a:latin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</a:rPr>
              <a:t>小的元素</a:t>
            </a:r>
          </a:p>
          <a:p>
            <a:pPr>
              <a:lnSpc>
                <a:spcPct val="110000"/>
              </a:lnSpc>
              <a:tabLst>
                <a:tab pos="533400" algn="l"/>
              </a:tabLst>
            </a:pPr>
            <a:r>
              <a:rPr lang="zh-CN" altLang="en-US" sz="2400" b="1" dirty="0">
                <a:latin typeface="Times New Roman" pitchFamily="18" charset="0"/>
              </a:rPr>
              <a:t>    不妨设 </a:t>
            </a:r>
            <a:r>
              <a:rPr lang="en-US" altLang="zh-CN" sz="2400" b="1" i="1" dirty="0">
                <a:latin typeface="Times New Roman" pitchFamily="18" charset="0"/>
              </a:rPr>
              <a:t>L </a:t>
            </a:r>
            <a:r>
              <a:rPr lang="zh-CN" altLang="en-US" sz="2400" b="1" dirty="0">
                <a:latin typeface="Times New Roman" pitchFamily="18" charset="0"/>
              </a:rPr>
              <a:t>为 </a:t>
            </a:r>
            <a:r>
              <a:rPr lang="en-US" altLang="zh-CN" sz="2400" b="1" i="1" dirty="0">
                <a:latin typeface="Times New Roman" pitchFamily="18" charset="0"/>
              </a:rPr>
              <a:t>n </a:t>
            </a:r>
            <a:r>
              <a:rPr lang="zh-CN" altLang="en-US" sz="2400" b="1" dirty="0">
                <a:latin typeface="Times New Roman" pitchFamily="18" charset="0"/>
              </a:rPr>
              <a:t>个不等的实数</a:t>
            </a:r>
          </a:p>
          <a:p>
            <a:pPr>
              <a:lnSpc>
                <a:spcPct val="110000"/>
              </a:lnSpc>
              <a:tabLst>
                <a:tab pos="533400" algn="l"/>
              </a:tabLst>
            </a:pPr>
            <a:r>
              <a:rPr lang="zh-CN" altLang="en-US" sz="2400" b="1" dirty="0">
                <a:latin typeface="Times New Roman" pitchFamily="18" charset="0"/>
              </a:rPr>
              <a:t>    </a:t>
            </a:r>
          </a:p>
          <a:p>
            <a:pPr>
              <a:lnSpc>
                <a:spcPct val="110000"/>
              </a:lnSpc>
              <a:tabLst>
                <a:tab pos="533400" algn="l"/>
              </a:tabLst>
            </a:pPr>
            <a:r>
              <a:rPr lang="zh-CN" altLang="en-US" sz="2400" b="1" dirty="0">
                <a:latin typeface="Times New Roman" pitchFamily="18" charset="0"/>
              </a:rPr>
              <a:t>    </a:t>
            </a:r>
            <a:r>
              <a:rPr lang="en-US" altLang="zh-CN" sz="2400" b="1" i="1" dirty="0" err="1">
                <a:latin typeface="Times New Roman" pitchFamily="18" charset="0"/>
              </a:rPr>
              <a:t>i</a:t>
            </a:r>
            <a:r>
              <a:rPr lang="en-US" altLang="zh-CN" sz="2400" b="1" dirty="0">
                <a:latin typeface="Times New Roman" pitchFamily="18" charset="0"/>
              </a:rPr>
              <a:t>=1, </a:t>
            </a:r>
            <a:r>
              <a:rPr lang="zh-CN" altLang="en-US" sz="2400" b="1" dirty="0">
                <a:latin typeface="Times New Roman" pitchFamily="18" charset="0"/>
              </a:rPr>
              <a:t>称为</a:t>
            </a:r>
            <a:r>
              <a:rPr lang="zh-CN" altLang="en-US" sz="2400" b="1" dirty="0">
                <a:solidFill>
                  <a:srgbClr val="A50021"/>
                </a:solidFill>
                <a:latin typeface="Times New Roman" pitchFamily="18" charset="0"/>
              </a:rPr>
              <a:t>最小元素</a:t>
            </a:r>
            <a:r>
              <a:rPr lang="zh-CN" altLang="en-US" sz="2400" b="1" dirty="0">
                <a:latin typeface="Times New Roman" pitchFamily="18" charset="0"/>
              </a:rPr>
              <a:t>；</a:t>
            </a:r>
          </a:p>
          <a:p>
            <a:pPr>
              <a:lnSpc>
                <a:spcPct val="110000"/>
              </a:lnSpc>
              <a:tabLst>
                <a:tab pos="533400" algn="l"/>
              </a:tabLst>
            </a:pPr>
            <a:r>
              <a:rPr lang="zh-CN" altLang="en-US" sz="2400" b="1" dirty="0">
                <a:latin typeface="Times New Roman" pitchFamily="18" charset="0"/>
              </a:rPr>
              <a:t>    </a:t>
            </a:r>
            <a:r>
              <a:rPr lang="en-US" altLang="zh-CN" sz="2400" b="1" i="1" dirty="0" err="1">
                <a:latin typeface="Times New Roman" pitchFamily="18" charset="0"/>
              </a:rPr>
              <a:t>i</a:t>
            </a:r>
            <a:r>
              <a:rPr lang="en-US" altLang="zh-CN" sz="2400" b="1" dirty="0">
                <a:latin typeface="Times New Roman" pitchFamily="18" charset="0"/>
              </a:rPr>
              <a:t>=</a:t>
            </a:r>
            <a:r>
              <a:rPr lang="en-US" altLang="zh-CN" sz="2400" b="1" i="1" dirty="0">
                <a:latin typeface="Times New Roman" pitchFamily="18" charset="0"/>
              </a:rPr>
              <a:t>n</a:t>
            </a:r>
            <a:r>
              <a:rPr lang="zh-CN" altLang="en-US" sz="2400" b="1" dirty="0">
                <a:latin typeface="Times New Roman" pitchFamily="18" charset="0"/>
              </a:rPr>
              <a:t>，称为</a:t>
            </a:r>
            <a:r>
              <a:rPr lang="zh-CN" altLang="en-US" sz="2400" b="1" dirty="0">
                <a:solidFill>
                  <a:srgbClr val="A50021"/>
                </a:solidFill>
                <a:latin typeface="Times New Roman" pitchFamily="18" charset="0"/>
              </a:rPr>
              <a:t>最大元素</a:t>
            </a:r>
            <a:r>
              <a:rPr lang="zh-CN" altLang="en-US" sz="2400" b="1" dirty="0">
                <a:latin typeface="Times New Roman" pitchFamily="18" charset="0"/>
              </a:rPr>
              <a:t>；</a:t>
            </a:r>
          </a:p>
          <a:p>
            <a:pPr>
              <a:lnSpc>
                <a:spcPct val="110000"/>
              </a:lnSpc>
              <a:tabLst>
                <a:tab pos="533400" algn="l"/>
              </a:tabLst>
            </a:pPr>
            <a:r>
              <a:rPr lang="zh-CN" altLang="en-US" sz="2400" b="1" dirty="0">
                <a:latin typeface="Times New Roman" pitchFamily="18" charset="0"/>
              </a:rPr>
              <a:t>    位置处在中间的元素，称为</a:t>
            </a:r>
            <a:r>
              <a:rPr lang="zh-CN" altLang="en-US" sz="2400" b="1" dirty="0">
                <a:solidFill>
                  <a:srgbClr val="A50021"/>
                </a:solidFill>
                <a:latin typeface="Times New Roman" pitchFamily="18" charset="0"/>
              </a:rPr>
              <a:t>中位元素</a:t>
            </a:r>
          </a:p>
          <a:p>
            <a:pPr>
              <a:lnSpc>
                <a:spcPct val="110000"/>
              </a:lnSpc>
              <a:tabLst>
                <a:tab pos="533400" algn="l"/>
              </a:tabLst>
            </a:pPr>
            <a:r>
              <a:rPr lang="zh-CN" altLang="en-US" sz="2400" b="1" dirty="0">
                <a:latin typeface="Times New Roman" pitchFamily="18" charset="0"/>
              </a:rPr>
              <a:t>           当</a:t>
            </a:r>
            <a:r>
              <a:rPr lang="en-US" altLang="zh-CN" sz="2400" b="1" i="1" dirty="0">
                <a:latin typeface="Times New Roman" pitchFamily="18" charset="0"/>
              </a:rPr>
              <a:t>n</a:t>
            </a:r>
            <a:r>
              <a:rPr lang="zh-CN" altLang="en-US" sz="2400" b="1" dirty="0">
                <a:latin typeface="Times New Roman" pitchFamily="18" charset="0"/>
              </a:rPr>
              <a:t>为奇数时，中位数只有</a:t>
            </a:r>
            <a:r>
              <a:rPr lang="en-US" altLang="zh-CN" sz="2400" b="1" dirty="0">
                <a:latin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</a:rPr>
              <a:t>个，</a:t>
            </a:r>
            <a:r>
              <a:rPr lang="en-US" altLang="zh-CN" sz="2400" b="1" i="1" dirty="0" err="1">
                <a:latin typeface="Times New Roman" pitchFamily="18" charset="0"/>
              </a:rPr>
              <a:t>i</a:t>
            </a:r>
            <a:r>
              <a:rPr lang="en-US" altLang="zh-CN" sz="2400" b="1" dirty="0">
                <a:latin typeface="Times New Roman" pitchFamily="18" charset="0"/>
              </a:rPr>
              <a:t>=(</a:t>
            </a:r>
            <a:r>
              <a:rPr lang="en-US" altLang="zh-CN" sz="2400" b="1" i="1" dirty="0">
                <a:latin typeface="Times New Roman" pitchFamily="18" charset="0"/>
              </a:rPr>
              <a:t>n</a:t>
            </a:r>
            <a:r>
              <a:rPr lang="en-US" altLang="zh-CN" sz="2400" b="1" dirty="0">
                <a:latin typeface="Times New Roman" pitchFamily="18" charset="0"/>
              </a:rPr>
              <a:t>+1)/2</a:t>
            </a:r>
            <a:r>
              <a:rPr lang="zh-CN" altLang="en-US" sz="2400" b="1" dirty="0">
                <a:latin typeface="Times New Roman" pitchFamily="18" charset="0"/>
              </a:rPr>
              <a:t>；</a:t>
            </a:r>
          </a:p>
          <a:p>
            <a:pPr>
              <a:lnSpc>
                <a:spcPct val="110000"/>
              </a:lnSpc>
              <a:tabLst>
                <a:tab pos="533400" algn="l"/>
              </a:tabLst>
            </a:pPr>
            <a:r>
              <a:rPr lang="zh-CN" altLang="en-US" sz="2400" b="1" dirty="0">
                <a:latin typeface="Times New Roman" pitchFamily="18" charset="0"/>
              </a:rPr>
              <a:t>           当</a:t>
            </a:r>
            <a:r>
              <a:rPr lang="en-US" altLang="zh-CN" sz="2400" b="1" i="1" dirty="0">
                <a:latin typeface="Times New Roman" pitchFamily="18" charset="0"/>
              </a:rPr>
              <a:t>n</a:t>
            </a:r>
            <a:r>
              <a:rPr lang="zh-CN" altLang="en-US" sz="2400" b="1" dirty="0">
                <a:latin typeface="Times New Roman" pitchFamily="18" charset="0"/>
              </a:rPr>
              <a:t>为偶数时，中位数有</a:t>
            </a:r>
            <a:r>
              <a:rPr lang="en-US" altLang="zh-CN" sz="2400" b="1" dirty="0">
                <a:latin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</a:rPr>
              <a:t>个，</a:t>
            </a:r>
            <a:r>
              <a:rPr lang="en-US" altLang="zh-CN" sz="2400" b="1" i="1" dirty="0" err="1">
                <a:latin typeface="Times New Roman" pitchFamily="18" charset="0"/>
              </a:rPr>
              <a:t>i</a:t>
            </a:r>
            <a:r>
              <a:rPr lang="en-US" altLang="zh-CN" sz="2400" b="1" dirty="0">
                <a:latin typeface="Times New Roman" pitchFamily="18" charset="0"/>
              </a:rPr>
              <a:t>=</a:t>
            </a:r>
            <a:r>
              <a:rPr lang="en-US" altLang="zh-CN" sz="2400" b="1" i="1" dirty="0">
                <a:latin typeface="Times New Roman" pitchFamily="18" charset="0"/>
              </a:rPr>
              <a:t>n</a:t>
            </a:r>
            <a:r>
              <a:rPr lang="en-US" altLang="zh-CN" sz="2400" b="1" dirty="0">
                <a:latin typeface="Times New Roman" pitchFamily="18" charset="0"/>
              </a:rPr>
              <a:t>/2, </a:t>
            </a:r>
            <a:r>
              <a:rPr lang="en-US" altLang="zh-CN" sz="2400" b="1" i="1" dirty="0">
                <a:latin typeface="Times New Roman" pitchFamily="18" charset="0"/>
              </a:rPr>
              <a:t>n</a:t>
            </a:r>
            <a:r>
              <a:rPr lang="en-US" altLang="zh-CN" sz="2400" b="1" dirty="0">
                <a:latin typeface="Times New Roman" pitchFamily="18" charset="0"/>
              </a:rPr>
              <a:t>/2+1. </a:t>
            </a:r>
          </a:p>
          <a:p>
            <a:pPr>
              <a:lnSpc>
                <a:spcPct val="150000"/>
              </a:lnSpc>
              <a:tabLst>
                <a:tab pos="533400" algn="l"/>
              </a:tabLst>
            </a:pP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400" smtClean="0"/>
              <a:t>元素选择问题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667696BA-FCE7-49E2-A111-66EF7A9304D9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755650" y="1700213"/>
            <a:ext cx="7704138" cy="429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latin typeface="Times New Roman" pitchFamily="18" charset="0"/>
              </a:rPr>
              <a:t>输入：</a:t>
            </a:r>
            <a:r>
              <a:rPr lang="en-US" altLang="zh-CN" sz="2400" b="1" i="1">
                <a:latin typeface="Times New Roman" pitchFamily="18" charset="0"/>
              </a:rPr>
              <a:t>n </a:t>
            </a:r>
            <a:r>
              <a:rPr lang="zh-CN" altLang="en-US" sz="2400" b="1">
                <a:latin typeface="Times New Roman" pitchFamily="18" charset="0"/>
              </a:rPr>
              <a:t>个不等的数</a:t>
            </a:r>
          </a:p>
          <a:p>
            <a:pPr>
              <a:lnSpc>
                <a:spcPct val="120000"/>
              </a:lnSpc>
            </a:pPr>
            <a:r>
              <a:rPr lang="zh-CN" altLang="en-US" sz="2400" b="1">
                <a:latin typeface="Times New Roman" pitchFamily="18" charset="0"/>
              </a:rPr>
              <a:t>输出：</a:t>
            </a:r>
            <a:r>
              <a:rPr lang="en-US" altLang="zh-CN" sz="2400" b="1" i="1">
                <a:latin typeface="Times New Roman" pitchFamily="18" charset="0"/>
              </a:rPr>
              <a:t>max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>
                <a:latin typeface="宋体" pitchFamily="2" charset="-122"/>
              </a:rPr>
              <a:t>算法</a:t>
            </a:r>
            <a:r>
              <a:rPr lang="en-US" altLang="zh-CN" sz="2400" b="1">
                <a:latin typeface="宋体" pitchFamily="2" charset="-122"/>
              </a:rPr>
              <a:t>4  </a:t>
            </a:r>
            <a:r>
              <a:rPr lang="en-US" altLang="zh-CN" sz="2400" b="1">
                <a:latin typeface="Times New Roman" pitchFamily="18" charset="0"/>
              </a:rPr>
              <a:t>Findmax</a:t>
            </a:r>
          </a:p>
          <a:p>
            <a:pPr>
              <a:lnSpc>
                <a:spcPct val="120000"/>
              </a:lnSpc>
            </a:pPr>
            <a:r>
              <a:rPr lang="en-US" altLang="zh-CN" sz="2400" b="1">
                <a:latin typeface="Times New Roman" pitchFamily="18" charset="0"/>
              </a:rPr>
              <a:t>  1.  </a:t>
            </a:r>
            <a:r>
              <a:rPr lang="en-US" altLang="zh-CN" sz="2400" b="1" i="1">
                <a:latin typeface="Times New Roman" pitchFamily="18" charset="0"/>
              </a:rPr>
              <a:t>max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zh-CN" sz="2400" b="1" i="1">
                <a:latin typeface="Times New Roman" pitchFamily="18" charset="0"/>
              </a:rPr>
              <a:t>L</a:t>
            </a:r>
            <a:r>
              <a:rPr lang="en-US" altLang="zh-CN" sz="2400" b="1">
                <a:latin typeface="Times New Roman" pitchFamily="18" charset="0"/>
              </a:rPr>
              <a:t>[1]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2.  for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 i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zh-CN" sz="2400" b="1">
                <a:latin typeface="Times New Roman" pitchFamily="18" charset="0"/>
              </a:rPr>
              <a:t>2 to </a:t>
            </a:r>
            <a:r>
              <a:rPr lang="en-US" altLang="zh-CN" sz="2400" b="1" i="1">
                <a:latin typeface="Times New Roman" pitchFamily="18" charset="0"/>
              </a:rPr>
              <a:t>lenth</a:t>
            </a:r>
            <a:r>
              <a:rPr lang="en-US" altLang="zh-CN" sz="2400" b="1">
                <a:latin typeface="Times New Roman" pitchFamily="18" charset="0"/>
              </a:rPr>
              <a:t>[</a:t>
            </a:r>
            <a:r>
              <a:rPr lang="en-US" altLang="zh-CN" sz="2400" b="1" i="1">
                <a:latin typeface="Times New Roman" pitchFamily="18" charset="0"/>
              </a:rPr>
              <a:t>L</a:t>
            </a:r>
            <a:r>
              <a:rPr lang="en-US" altLang="zh-CN" sz="2400" b="1">
                <a:latin typeface="Times New Roman" pitchFamily="18" charset="0"/>
              </a:rPr>
              <a:t>]</a:t>
            </a:r>
            <a:endParaRPr lang="en-US" altLang="zh-CN" sz="2400" b="1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  3.       do if 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max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 &lt;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] </a:t>
            </a:r>
          </a:p>
          <a:p>
            <a:pPr>
              <a:lnSpc>
                <a:spcPct val="120000"/>
              </a:lnSpc>
            </a:pP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  4.            then 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max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zh-CN" sz="2400" b="1" i="1">
                <a:latin typeface="Times New Roman" pitchFamily="18" charset="0"/>
              </a:rPr>
              <a:t>L</a:t>
            </a:r>
            <a:r>
              <a:rPr lang="en-US" altLang="zh-CN" sz="2400" b="1">
                <a:latin typeface="Times New Roman" pitchFamily="18" charset="0"/>
              </a:rPr>
              <a:t>[</a:t>
            </a:r>
            <a:r>
              <a:rPr lang="en-US" altLang="zh-CN" sz="2400" b="1" i="1">
                <a:latin typeface="Times New Roman" pitchFamily="18" charset="0"/>
              </a:rPr>
              <a:t>i</a:t>
            </a:r>
            <a:r>
              <a:rPr lang="en-US" altLang="zh-CN" sz="2400" b="1">
                <a:latin typeface="Times New Roman" pitchFamily="18" charset="0"/>
              </a:rPr>
              <a:t>]</a:t>
            </a:r>
            <a:endParaRPr lang="en-US" altLang="zh-CN" sz="2400" b="1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  5.  return 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max</a:t>
            </a:r>
            <a:endParaRPr lang="en-US" altLang="zh-CN" sz="2400" b="1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算法最坏情况下的时间复杂性为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O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400" smtClean="0"/>
              <a:t>选最大</a:t>
            </a:r>
            <a:endParaRPr lang="zh-CN" altLang="en-US" sz="44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10A87B1A-6F41-464D-A677-68E50D1DF520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400" smtClean="0">
                <a:solidFill>
                  <a:srgbClr val="800000"/>
                </a:solidFill>
              </a:rPr>
              <a:t>找最大和最小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684213" y="1628775"/>
            <a:ext cx="7993062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latin typeface="Times New Roman" pitchFamily="18" charset="0"/>
              </a:rPr>
              <a:t>通常算法：顺序比较</a:t>
            </a:r>
          </a:p>
          <a:p>
            <a:pPr>
              <a:lnSpc>
                <a:spcPct val="120000"/>
              </a:lnSpc>
            </a:pPr>
            <a:r>
              <a:rPr lang="zh-CN" altLang="en-US" sz="2400" b="1">
                <a:latin typeface="Times New Roman" pitchFamily="18" charset="0"/>
              </a:rPr>
              <a:t>复杂性：</a:t>
            </a:r>
            <a:r>
              <a:rPr lang="en-US" altLang="zh-CN" sz="2400" b="1" i="1">
                <a:latin typeface="Times New Roman" pitchFamily="18" charset="0"/>
              </a:rPr>
              <a:t>W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)=2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>
                <a:latin typeface="Times New Roman" pitchFamily="18" charset="0"/>
              </a:rPr>
              <a:t>3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>
                <a:latin typeface="Times New Roman" pitchFamily="18" charset="0"/>
              </a:rPr>
              <a:t>算法</a:t>
            </a:r>
            <a:r>
              <a:rPr lang="en-US" altLang="zh-CN" sz="2400" b="1">
                <a:latin typeface="Times New Roman" pitchFamily="18" charset="0"/>
              </a:rPr>
              <a:t>5  FindMaxMin</a:t>
            </a:r>
          </a:p>
          <a:p>
            <a:pPr>
              <a:lnSpc>
                <a:spcPct val="120000"/>
              </a:lnSpc>
            </a:pPr>
            <a:r>
              <a:rPr lang="en-US" altLang="zh-CN" sz="2400" b="1">
                <a:latin typeface="Times New Roman" pitchFamily="18" charset="0"/>
              </a:rPr>
              <a:t>1</a:t>
            </a:r>
            <a:r>
              <a:rPr lang="zh-CN" altLang="en-US" sz="2400" b="1">
                <a:latin typeface="Times New Roman" pitchFamily="18" charset="0"/>
              </a:rPr>
              <a:t>．将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zh-CN" altLang="en-US" sz="2400" b="1">
                <a:latin typeface="Times New Roman" pitchFamily="18" charset="0"/>
              </a:rPr>
              <a:t>个元素两两一组分成 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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/2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 </a:t>
            </a:r>
            <a:r>
              <a:rPr lang="zh-CN" altLang="en-US" sz="2400" b="1">
                <a:latin typeface="Times New Roman" pitchFamily="18" charset="0"/>
              </a:rPr>
              <a:t>组</a:t>
            </a:r>
            <a:endParaRPr lang="zh-CN" altLang="en-US" sz="2400" b="1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2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．每组比较，得到 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/2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 </a:t>
            </a:r>
            <a:r>
              <a:rPr lang="zh-CN" altLang="en-US" sz="2400" b="1">
                <a:latin typeface="Times New Roman" pitchFamily="18" charset="0"/>
              </a:rPr>
              <a:t>个较小和 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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/2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 </a:t>
            </a:r>
            <a:r>
              <a:rPr lang="zh-CN" altLang="en-US" sz="2400" b="1">
                <a:latin typeface="Times New Roman" pitchFamily="18" charset="0"/>
              </a:rPr>
              <a:t>个较大</a:t>
            </a:r>
            <a:endParaRPr lang="zh-CN" altLang="en-US" sz="2400" b="1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3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．在 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/2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 </a:t>
            </a:r>
            <a:r>
              <a:rPr lang="zh-CN" altLang="en-US" sz="2400" b="1">
                <a:latin typeface="Times New Roman" pitchFamily="18" charset="0"/>
              </a:rPr>
              <a:t>个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n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为奇数，是 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/2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</a:t>
            </a:r>
            <a:r>
              <a:rPr lang="en-US" altLang="zh-CN" sz="2400" b="1">
                <a:latin typeface="Times New Roman" pitchFamily="18" charset="0"/>
              </a:rPr>
              <a:t>+1)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较小中找最小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in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4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．在 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/2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 </a:t>
            </a:r>
            <a:r>
              <a:rPr lang="zh-CN" altLang="en-US" sz="2400" b="1">
                <a:latin typeface="Times New Roman" pitchFamily="18" charset="0"/>
              </a:rPr>
              <a:t>个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n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为奇数，是 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/2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</a:t>
            </a:r>
            <a:r>
              <a:rPr lang="en-US" altLang="zh-CN" sz="2400" b="1">
                <a:latin typeface="Times New Roman" pitchFamily="18" charset="0"/>
              </a:rPr>
              <a:t>+1)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较大中找最大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max</a:t>
            </a:r>
            <a:endParaRPr lang="en-US" altLang="zh-CN" sz="2400" b="1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复杂性：行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2 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比较 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/2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 </a:t>
            </a:r>
            <a:r>
              <a:rPr lang="zh-CN" altLang="en-US" sz="2400" b="1">
                <a:latin typeface="Times New Roman" pitchFamily="18" charset="0"/>
              </a:rPr>
              <a:t>次，行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3--4 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比较至多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2 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/2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 </a:t>
            </a:r>
            <a:r>
              <a:rPr lang="en-US" altLang="zh-CN" sz="2400" b="1">
                <a:latin typeface="Times New Roman" pitchFamily="18" charset="0"/>
              </a:rPr>
              <a:t>2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次，</a:t>
            </a:r>
          </a:p>
          <a:p>
            <a:pPr>
              <a:lnSpc>
                <a:spcPct val="120000"/>
              </a:lnSpc>
            </a:pP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            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) = 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/2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 </a:t>
            </a:r>
            <a:r>
              <a:rPr lang="en-US" altLang="zh-CN" sz="2400" b="1">
                <a:latin typeface="Times New Roman" pitchFamily="18" charset="0"/>
              </a:rPr>
              <a:t>+2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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/2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 </a:t>
            </a:r>
            <a:r>
              <a:rPr lang="en-US" altLang="zh-CN" sz="2400" b="1">
                <a:latin typeface="Times New Roman" pitchFamily="18" charset="0"/>
              </a:rPr>
              <a:t>2 = 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+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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/2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 </a:t>
            </a:r>
            <a:r>
              <a:rPr lang="en-US" altLang="zh-CN" sz="2400" b="1">
                <a:latin typeface="Times New Roman" pitchFamily="18" charset="0"/>
              </a:rPr>
              <a:t>2 =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</a:t>
            </a:r>
            <a:r>
              <a:rPr lang="en-US" altLang="zh-CN" sz="2400" b="1">
                <a:latin typeface="Times New Roman" pitchFamily="18" charset="0"/>
              </a:rPr>
              <a:t>3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/2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 </a:t>
            </a:r>
            <a:r>
              <a:rPr lang="en-US" altLang="zh-CN" sz="2400" b="1">
                <a:latin typeface="Times New Roman" pitchFamily="18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9212B19-80C2-48CF-A6D9-79B8673B4268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400" smtClean="0"/>
              <a:t>找第二大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684213" y="1700213"/>
            <a:ext cx="78486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latin typeface="Times New Roman" pitchFamily="18" charset="0"/>
              </a:rPr>
              <a:t>通常算法：顺序比较</a:t>
            </a:r>
          </a:p>
          <a:p>
            <a:pPr>
              <a:lnSpc>
                <a:spcPct val="120000"/>
              </a:lnSpc>
            </a:pPr>
            <a:r>
              <a:rPr lang="zh-CN" altLang="en-US" sz="2400" b="1">
                <a:latin typeface="Times New Roman" pitchFamily="18" charset="0"/>
              </a:rPr>
              <a:t>    </a:t>
            </a:r>
            <a:r>
              <a:rPr lang="en-US" altLang="zh-CN" sz="2400" b="1">
                <a:latin typeface="Times New Roman" pitchFamily="18" charset="0"/>
              </a:rPr>
              <a:t>1</a:t>
            </a:r>
            <a:r>
              <a:rPr lang="zh-CN" altLang="en-US" sz="2400" b="1">
                <a:latin typeface="Times New Roman" pitchFamily="18" charset="0"/>
              </a:rPr>
              <a:t>．顺序比较找到最大</a:t>
            </a:r>
            <a:r>
              <a:rPr lang="en-US" altLang="zh-CN" sz="2400" b="1" i="1">
                <a:latin typeface="Times New Roman" pitchFamily="18" charset="0"/>
              </a:rPr>
              <a:t>max</a:t>
            </a:r>
            <a:r>
              <a:rPr lang="en-US" altLang="zh-CN" sz="2400" b="1">
                <a:latin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400" b="1">
                <a:latin typeface="Times New Roman" pitchFamily="18" charset="0"/>
              </a:rPr>
              <a:t>    2</a:t>
            </a:r>
            <a:r>
              <a:rPr lang="zh-CN" altLang="en-US" sz="2400" b="1">
                <a:latin typeface="Times New Roman" pitchFamily="18" charset="0"/>
              </a:rPr>
              <a:t>．从剩下的</a:t>
            </a:r>
            <a:r>
              <a:rPr lang="en-US" altLang="zh-CN" sz="2400" b="1" i="1">
                <a:latin typeface="Times New Roman" pitchFamily="18" charset="0"/>
              </a:rPr>
              <a:t>n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>
                <a:latin typeface="Times New Roman" pitchFamily="18" charset="0"/>
              </a:rPr>
              <a:t>1</a:t>
            </a:r>
            <a:r>
              <a:rPr lang="zh-CN" altLang="en-US" sz="2400" b="1">
                <a:latin typeface="Times New Roman" pitchFamily="18" charset="0"/>
              </a:rPr>
              <a:t>个数中找最大，就是第二大</a:t>
            </a:r>
            <a:r>
              <a:rPr lang="en-US" altLang="zh-CN" sz="2400" b="1" i="1">
                <a:latin typeface="Times New Roman" pitchFamily="18" charset="0"/>
              </a:rPr>
              <a:t>second</a:t>
            </a:r>
          </a:p>
          <a:p>
            <a:pPr>
              <a:lnSpc>
                <a:spcPct val="120000"/>
              </a:lnSpc>
            </a:pPr>
            <a:r>
              <a:rPr lang="zh-CN" altLang="en-US" sz="2400" b="1">
                <a:latin typeface="Times New Roman" pitchFamily="18" charset="0"/>
              </a:rPr>
              <a:t>复杂性：</a:t>
            </a:r>
            <a:r>
              <a:rPr lang="en-US" altLang="zh-CN" sz="2400" b="1" i="1">
                <a:latin typeface="Times New Roman" pitchFamily="18" charset="0"/>
              </a:rPr>
              <a:t>W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)=</a:t>
            </a:r>
            <a:r>
              <a:rPr lang="en-US" altLang="zh-CN" sz="2400" b="1" i="1">
                <a:latin typeface="Times New Roman" pitchFamily="18" charset="0"/>
              </a:rPr>
              <a:t>n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>
                <a:latin typeface="Times New Roman" pitchFamily="18" charset="0"/>
              </a:rPr>
              <a:t>1+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>
                <a:latin typeface="Times New Roman" pitchFamily="18" charset="0"/>
              </a:rPr>
              <a:t>2=2</a:t>
            </a:r>
            <a:r>
              <a:rPr lang="en-US" altLang="zh-CN" sz="2400" b="1" i="1">
                <a:latin typeface="Times New Roman" pitchFamily="18" charset="0"/>
              </a:rPr>
              <a:t>n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>
                <a:latin typeface="Times New Roman" pitchFamily="18" charset="0"/>
              </a:rPr>
              <a:t>3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755650" y="3789363"/>
            <a:ext cx="78486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latin typeface="Times New Roman" pitchFamily="18" charset="0"/>
              </a:rPr>
              <a:t>锦标赛算法：</a:t>
            </a:r>
          </a:p>
          <a:p>
            <a:pPr>
              <a:lnSpc>
                <a:spcPct val="120000"/>
              </a:lnSpc>
            </a:pPr>
            <a:r>
              <a:rPr lang="zh-CN" altLang="en-US" sz="2400" b="1">
                <a:latin typeface="Times New Roman" pitchFamily="18" charset="0"/>
              </a:rPr>
              <a:t>    两两分组比较，大者进入下一轮</a:t>
            </a:r>
          </a:p>
          <a:p>
            <a:pPr>
              <a:lnSpc>
                <a:spcPct val="120000"/>
              </a:lnSpc>
            </a:pPr>
            <a:r>
              <a:rPr lang="en-US" altLang="zh-CN" sz="2400" b="1">
                <a:latin typeface="Times New Roman" pitchFamily="18" charset="0"/>
              </a:rPr>
              <a:t>    </a:t>
            </a:r>
            <a:r>
              <a:rPr lang="zh-CN" altLang="en-US" sz="2400" b="1">
                <a:latin typeface="Times New Roman" pitchFamily="18" charset="0"/>
              </a:rPr>
              <a:t>每个元素用数表记录每次比较时小于自己的元素</a:t>
            </a:r>
            <a:endParaRPr lang="zh-CN" altLang="en-US" sz="2400" b="1" i="1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>
                <a:latin typeface="Times New Roman" pitchFamily="18" charset="0"/>
              </a:rPr>
              <a:t>复杂性：</a:t>
            </a:r>
            <a:r>
              <a:rPr lang="en-US" altLang="zh-CN" sz="2400" b="1" i="1">
                <a:latin typeface="Times New Roman" pitchFamily="18" charset="0"/>
              </a:rPr>
              <a:t>W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) = </a:t>
            </a:r>
            <a:r>
              <a:rPr lang="en-US" altLang="zh-CN" sz="2400" b="1" i="1">
                <a:latin typeface="Times New Roman" pitchFamily="18" charset="0"/>
              </a:rPr>
              <a:t>n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>
                <a:latin typeface="Times New Roman" pitchFamily="18" charset="0"/>
              </a:rPr>
              <a:t>1 + 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>
                <a:latin typeface="Times New Roman" pitchFamily="18" charset="0"/>
              </a:rPr>
              <a:t>2 = 2</a:t>
            </a:r>
            <a:r>
              <a:rPr lang="en-US" altLang="zh-CN" sz="2400" b="1" i="1">
                <a:latin typeface="Times New Roman" pitchFamily="18" charset="0"/>
              </a:rPr>
              <a:t>n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>
                <a:latin typeface="Times New Roman" pitchFamily="18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8C5759D1-844A-4441-885F-A2B089ECB012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539750" y="1628775"/>
            <a:ext cx="7777163" cy="465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宋体" pitchFamily="2" charset="-122"/>
              </a:rPr>
              <a:t> </a:t>
            </a:r>
            <a:r>
              <a:rPr lang="en-US" altLang="zh-CN" sz="2400" b="1">
                <a:latin typeface="Times New Roman" pitchFamily="18" charset="0"/>
              </a:rPr>
              <a:t>1</a:t>
            </a:r>
            <a:r>
              <a:rPr lang="zh-CN" altLang="en-US" sz="2400" b="1">
                <a:latin typeface="Times New Roman" pitchFamily="18" charset="0"/>
              </a:rPr>
              <a:t>．</a:t>
            </a:r>
            <a:r>
              <a:rPr lang="en-US" altLang="zh-CN" sz="2400" b="1" i="1">
                <a:latin typeface="Times New Roman" pitchFamily="18" charset="0"/>
              </a:rPr>
              <a:t>k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 </a:t>
            </a:r>
            <a:endParaRPr lang="en-US" altLang="zh-CN" sz="2400" b="1">
              <a:latin typeface="Times New Roman" pitchFamily="18" charset="0"/>
              <a:sym typeface="Symbol" pitchFamily="18" charset="2"/>
            </a:endParaRPr>
          </a:p>
          <a:p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  2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．将 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k 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个元素两两一组，分成 </a:t>
            </a:r>
            <a:r>
              <a:rPr lang="en-US" altLang="zh-CN" sz="2400" b="1" i="1">
                <a:latin typeface="Times New Roman" pitchFamily="18" charset="0"/>
              </a:rPr>
              <a:t>k</a:t>
            </a:r>
            <a:r>
              <a:rPr lang="en-US" altLang="zh-CN" sz="2400" b="1">
                <a:latin typeface="Times New Roman" pitchFamily="18" charset="0"/>
              </a:rPr>
              <a:t>/2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 </a:t>
            </a:r>
            <a:r>
              <a:rPr lang="zh-CN" altLang="en-US" sz="2400" b="1">
                <a:latin typeface="Times New Roman" pitchFamily="18" charset="0"/>
              </a:rPr>
              <a:t>组</a:t>
            </a:r>
            <a:endParaRPr lang="zh-CN" altLang="en-US" sz="2400" b="1">
              <a:latin typeface="Times New Roman" pitchFamily="18" charset="0"/>
              <a:sym typeface="Symbol" pitchFamily="18" charset="2"/>
            </a:endParaRPr>
          </a:p>
          <a:p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3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．每组的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2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个数比较，找到较大的数</a:t>
            </a:r>
          </a:p>
          <a:p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4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．将被淘汰的较小的数在淘汰它的数所指向的链表中  </a:t>
            </a:r>
          </a:p>
          <a:p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        做记录</a:t>
            </a:r>
          </a:p>
          <a:p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5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．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if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  k 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为奇数 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then  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k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 </a:t>
            </a:r>
            <a:r>
              <a:rPr lang="en-US" altLang="zh-CN" sz="2400" b="1" i="1">
                <a:latin typeface="Times New Roman" pitchFamily="18" charset="0"/>
              </a:rPr>
              <a:t>k</a:t>
            </a:r>
            <a:r>
              <a:rPr lang="en-US" altLang="zh-CN" sz="2400" b="1">
                <a:latin typeface="Times New Roman" pitchFamily="18" charset="0"/>
              </a:rPr>
              <a:t>/2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 </a:t>
            </a:r>
            <a:r>
              <a:rPr lang="en-US" altLang="zh-CN" sz="2400" b="1">
                <a:latin typeface="Times New Roman" pitchFamily="18" charset="0"/>
              </a:rPr>
              <a:t>+1</a:t>
            </a:r>
            <a:endParaRPr lang="en-US" altLang="zh-CN" sz="2400" b="1">
              <a:latin typeface="Times New Roman" pitchFamily="18" charset="0"/>
              <a:sym typeface="Symbol" pitchFamily="18" charset="2"/>
            </a:endParaRPr>
          </a:p>
          <a:p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  6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．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else 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k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 </a:t>
            </a:r>
            <a:r>
              <a:rPr lang="en-US" altLang="zh-CN" sz="2400" b="1" i="1">
                <a:latin typeface="Times New Roman" pitchFamily="18" charset="0"/>
              </a:rPr>
              <a:t>k</a:t>
            </a:r>
            <a:r>
              <a:rPr lang="en-US" altLang="zh-CN" sz="2400" b="1">
                <a:latin typeface="Times New Roman" pitchFamily="18" charset="0"/>
              </a:rPr>
              <a:t>/2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</a:t>
            </a:r>
          </a:p>
          <a:p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  7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．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if  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&gt;1  then  goto 2</a:t>
            </a:r>
          </a:p>
          <a:p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  8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．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max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</a:t>
            </a:r>
            <a:r>
              <a:rPr lang="zh-CN" altLang="en-US" sz="2400" b="1">
                <a:latin typeface="Times New Roman" pitchFamily="18" charset="0"/>
              </a:rPr>
              <a:t>最大数</a:t>
            </a:r>
            <a:endParaRPr lang="zh-CN" altLang="en-US" sz="2400" b="1">
              <a:latin typeface="Times New Roman" pitchFamily="18" charset="0"/>
              <a:sym typeface="Symbol" pitchFamily="18" charset="2"/>
            </a:endParaRPr>
          </a:p>
          <a:p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9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．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second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zh-CN" sz="2400" b="1" i="1">
                <a:latin typeface="Times New Roman" pitchFamily="18" charset="0"/>
              </a:rPr>
              <a:t>max 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的链表中的最大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复杂性：</a:t>
            </a:r>
          </a:p>
          <a:p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                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)=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n </a:t>
            </a:r>
            <a:r>
              <a:rPr lang="en-US" altLang="zh-CN" b="1">
                <a:sym typeface="Symbol" pitchFamily="18" charset="2"/>
              </a:rPr>
              <a:t>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1+ </a:t>
            </a:r>
            <a:r>
              <a:rPr lang="en-US" altLang="zh-CN" sz="2400" b="1">
                <a:latin typeface="Times New Roman" pitchFamily="18" charset="0"/>
              </a:rPr>
              <a:t>log</a:t>
            </a:r>
            <a:r>
              <a:rPr lang="en-US" altLang="zh-CN" sz="2400" b="1" i="1">
                <a:latin typeface="Times New Roman" pitchFamily="18" charset="0"/>
              </a:rPr>
              <a:t> n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 </a:t>
            </a:r>
            <a:r>
              <a:rPr lang="en-US" altLang="zh-CN" sz="2400" b="1">
                <a:latin typeface="Times New Roman" pitchFamily="18" charset="0"/>
              </a:rPr>
              <a:t>1= </a:t>
            </a:r>
            <a:r>
              <a:rPr lang="en-US" altLang="zh-CN" sz="2400" b="1" i="1">
                <a:latin typeface="Times New Roman" pitchFamily="18" charset="0"/>
              </a:rPr>
              <a:t>n </a:t>
            </a:r>
            <a:r>
              <a:rPr lang="en-US" altLang="zh-CN" sz="2400" b="1">
                <a:latin typeface="Times New Roman" pitchFamily="18" charset="0"/>
              </a:rPr>
              <a:t>+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</a:t>
            </a:r>
            <a:r>
              <a:rPr lang="en-US" altLang="zh-CN" sz="2400" b="1">
                <a:latin typeface="Times New Roman" pitchFamily="18" charset="0"/>
              </a:rPr>
              <a:t>log 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 </a:t>
            </a:r>
            <a:r>
              <a:rPr lang="en-US" altLang="zh-CN" sz="2400" b="1">
                <a:latin typeface="Times New Roman" pitchFamily="18" charset="0"/>
              </a:rPr>
              <a:t>2 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400" smtClean="0"/>
              <a:t>锦标赛算法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2147683-44FE-47CE-9D2F-6CB14DC3C852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39938" name="Rectangle 9"/>
          <p:cNvSpPr>
            <a:spLocks noChangeArrowheads="1"/>
          </p:cNvSpPr>
          <p:nvPr/>
        </p:nvSpPr>
        <p:spPr bwMode="auto">
          <a:xfrm>
            <a:off x="468313" y="1700213"/>
            <a:ext cx="7559675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76225">
              <a:lnSpc>
                <a:spcPct val="120000"/>
              </a:lnSpc>
            </a:pPr>
            <a:r>
              <a:rPr lang="zh-CN" altLang="en-US" sz="2400" b="1">
                <a:latin typeface="Times New Roman" pitchFamily="18" charset="0"/>
              </a:rPr>
              <a:t>问题描述</a:t>
            </a:r>
          </a:p>
          <a:p>
            <a:pPr indent="276225">
              <a:lnSpc>
                <a:spcPct val="120000"/>
              </a:lnSpc>
            </a:pPr>
            <a:r>
              <a:rPr lang="zh-CN" altLang="en-US" sz="2400" b="1">
                <a:latin typeface="Times New Roman" pitchFamily="18" charset="0"/>
              </a:rPr>
              <a:t>输入：数组 </a:t>
            </a:r>
            <a:r>
              <a:rPr lang="en-US" altLang="zh-CN" sz="2400" b="1" i="1">
                <a:latin typeface="Times New Roman" pitchFamily="18" charset="0"/>
              </a:rPr>
              <a:t>L</a:t>
            </a:r>
            <a:r>
              <a:rPr lang="en-US" altLang="zh-CN" sz="2400" b="1">
                <a:latin typeface="Times New Roman" pitchFamily="18" charset="0"/>
              </a:rPr>
              <a:t>, </a:t>
            </a:r>
            <a:r>
              <a:rPr lang="en-US" altLang="zh-CN" sz="2400" b="1" i="1">
                <a:latin typeface="Times New Roman" pitchFamily="18" charset="0"/>
              </a:rPr>
              <a:t>L</a:t>
            </a:r>
            <a:r>
              <a:rPr lang="zh-CN" altLang="en-US" sz="2400" b="1">
                <a:latin typeface="Times New Roman" pitchFamily="18" charset="0"/>
              </a:rPr>
              <a:t>的长度 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, </a:t>
            </a:r>
            <a:r>
              <a:rPr lang="zh-CN" altLang="en-US" sz="2400" b="1">
                <a:latin typeface="Times New Roman" pitchFamily="18" charset="0"/>
              </a:rPr>
              <a:t>正整数 </a:t>
            </a:r>
            <a:r>
              <a:rPr lang="en-US" altLang="zh-CN" sz="2400" b="1" i="1">
                <a:latin typeface="Times New Roman" pitchFamily="18" charset="0"/>
              </a:rPr>
              <a:t>k</a:t>
            </a:r>
            <a:r>
              <a:rPr lang="en-US" altLang="zh-CN" sz="2400" b="1">
                <a:latin typeface="Times New Roman" pitchFamily="18" charset="0"/>
              </a:rPr>
              <a:t>, 1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zh-CN" sz="2400" b="1" i="1">
                <a:latin typeface="Times New Roman" pitchFamily="18" charset="0"/>
              </a:rPr>
              <a:t>k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. </a:t>
            </a:r>
            <a:endParaRPr lang="en-US" altLang="zh-CN" sz="2400" b="1">
              <a:latin typeface="Times New Roman" pitchFamily="18" charset="0"/>
              <a:sym typeface="Symbol" pitchFamily="18" charset="2"/>
            </a:endParaRPr>
          </a:p>
          <a:p>
            <a:pPr indent="276225">
              <a:lnSpc>
                <a:spcPct val="120000"/>
              </a:lnSpc>
            </a:pP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输出：第 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k 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小的数</a:t>
            </a:r>
          </a:p>
          <a:p>
            <a:pPr indent="276225">
              <a:lnSpc>
                <a:spcPct val="120000"/>
              </a:lnSpc>
            </a:pPr>
            <a:endParaRPr lang="zh-CN" altLang="en-US" sz="2400" b="1">
              <a:latin typeface="Times New Roman" pitchFamily="18" charset="0"/>
              <a:sym typeface="Symbol" pitchFamily="18" charset="2"/>
            </a:endParaRPr>
          </a:p>
          <a:p>
            <a:pPr indent="276225">
              <a:lnSpc>
                <a:spcPct val="120000"/>
              </a:lnSpc>
            </a:pP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通常算法 </a:t>
            </a:r>
          </a:p>
          <a:p>
            <a:pPr indent="276225">
              <a:lnSpc>
                <a:spcPct val="120000"/>
              </a:lnSpc>
            </a:pP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1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．排序</a:t>
            </a:r>
          </a:p>
          <a:p>
            <a:pPr indent="276225">
              <a:lnSpc>
                <a:spcPct val="120000"/>
              </a:lnSpc>
            </a:pP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2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．找第 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k 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小的数</a:t>
            </a:r>
          </a:p>
          <a:p>
            <a:pPr indent="276225">
              <a:lnSpc>
                <a:spcPct val="120000"/>
              </a:lnSpc>
            </a:pP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时间复杂性：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O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log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400" smtClean="0"/>
              <a:t>一般性选择问题</a:t>
            </a:r>
            <a:endParaRPr lang="zh-CN" altLang="en-US" sz="44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0AE3DA33-3104-4985-8F0E-15521671FAD0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468313" y="1700213"/>
            <a:ext cx="7920037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733425" algn="l"/>
              </a:tabLst>
            </a:pPr>
            <a:r>
              <a:rPr lang="zh-CN" altLang="en-US" sz="2800" b="1" dirty="0">
                <a:latin typeface="Times New Roman" pitchFamily="18" charset="0"/>
                <a:ea typeface="黑体" pitchFamily="2" charset="-122"/>
              </a:rPr>
              <a:t>算法</a:t>
            </a:r>
            <a:r>
              <a:rPr lang="en-US" altLang="zh-CN" sz="2800" b="1" dirty="0">
                <a:latin typeface="Times New Roman" pitchFamily="18" charset="0"/>
                <a:ea typeface="黑体" pitchFamily="2" charset="-122"/>
              </a:rPr>
              <a:t> Select(</a:t>
            </a:r>
            <a:r>
              <a:rPr lang="en-US" altLang="zh-CN" sz="2800" b="1" i="1" dirty="0" err="1">
                <a:latin typeface="Times New Roman" pitchFamily="18" charset="0"/>
                <a:ea typeface="黑体" pitchFamily="2" charset="-122"/>
              </a:rPr>
              <a:t>S,k</a:t>
            </a:r>
            <a:r>
              <a:rPr lang="en-US" altLang="zh-CN" sz="2800" b="1" dirty="0">
                <a:latin typeface="Times New Roman" pitchFamily="18" charset="0"/>
                <a:ea typeface="黑体" pitchFamily="2" charset="-122"/>
              </a:rPr>
              <a:t>)</a:t>
            </a:r>
          </a:p>
          <a:p>
            <a:pPr>
              <a:tabLst>
                <a:tab pos="733425" algn="l"/>
              </a:tabLst>
            </a:pPr>
            <a:r>
              <a:rPr lang="en-US" altLang="zh-CN" sz="2000" b="1" dirty="0">
                <a:latin typeface="Times New Roman" pitchFamily="18" charset="0"/>
              </a:rPr>
              <a:t>   </a:t>
            </a:r>
            <a:r>
              <a:rPr lang="en-US" altLang="zh-CN" sz="2400" b="1" dirty="0">
                <a:latin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</a:rPr>
              <a:t>．将</a:t>
            </a:r>
            <a:r>
              <a:rPr lang="en-US" altLang="zh-CN" sz="2400" b="1" dirty="0">
                <a:latin typeface="Times New Roman" pitchFamily="18" charset="0"/>
              </a:rPr>
              <a:t>S</a:t>
            </a:r>
            <a:r>
              <a:rPr lang="zh-CN" altLang="en-US" sz="2400" b="1" dirty="0">
                <a:latin typeface="Times New Roman" pitchFamily="18" charset="0"/>
              </a:rPr>
              <a:t>划分成</a:t>
            </a:r>
            <a:r>
              <a:rPr lang="en-US" altLang="zh-CN" sz="2400" b="1" dirty="0">
                <a:latin typeface="Times New Roman" pitchFamily="18" charset="0"/>
              </a:rPr>
              <a:t>5</a:t>
            </a:r>
            <a:r>
              <a:rPr lang="zh-CN" altLang="en-US" sz="2400" b="1" dirty="0">
                <a:latin typeface="Times New Roman" pitchFamily="18" charset="0"/>
              </a:rPr>
              <a:t>个一组，共</a:t>
            </a:r>
            <a:r>
              <a:rPr lang="en-US" altLang="zh-CN" sz="2400" b="1" i="1" dirty="0" err="1">
                <a:latin typeface="Times New Roman" pitchFamily="18" charset="0"/>
              </a:rPr>
              <a:t>n</a:t>
            </a:r>
            <a:r>
              <a:rPr lang="en-US" altLang="zh-CN" sz="2400" b="1" i="1" baseline="-25000" dirty="0" err="1">
                <a:latin typeface="Times New Roman" pitchFamily="18" charset="0"/>
              </a:rPr>
              <a:t>M</a:t>
            </a:r>
            <a:r>
              <a:rPr lang="en-US" altLang="zh-CN" sz="2400" b="1" i="1" baseline="-25000" dirty="0">
                <a:latin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</a:rPr>
              <a:t>= 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</a:t>
            </a:r>
            <a:r>
              <a:rPr lang="en-US" altLang="zh-CN" sz="2400" b="1" i="1" dirty="0">
                <a:latin typeface="Times New Roman" pitchFamily="18" charset="0"/>
              </a:rPr>
              <a:t>n</a:t>
            </a:r>
            <a:r>
              <a:rPr lang="en-US" altLang="zh-CN" sz="2400" b="1" dirty="0">
                <a:latin typeface="Times New Roman" pitchFamily="18" charset="0"/>
              </a:rPr>
              <a:t>/5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</a:t>
            </a:r>
            <a:r>
              <a:rPr lang="zh-CN" altLang="en-US" sz="2400" b="1" dirty="0">
                <a:latin typeface="Times New Roman" pitchFamily="18" charset="0"/>
              </a:rPr>
              <a:t>个组</a:t>
            </a:r>
            <a:endParaRPr lang="zh-CN" altLang="en-US" sz="2400" b="1" dirty="0">
              <a:latin typeface="Times New Roman" pitchFamily="18" charset="0"/>
              <a:sym typeface="Symbol" pitchFamily="18" charset="2"/>
            </a:endParaRPr>
          </a:p>
          <a:p>
            <a:pPr>
              <a:tabLst>
                <a:tab pos="733425" algn="l"/>
              </a:tabLst>
            </a:pPr>
            <a:r>
              <a:rPr lang="zh-CN" altLang="en-US" sz="2400" b="1" dirty="0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zh-CN" altLang="en-US" sz="2400" b="1" dirty="0">
                <a:latin typeface="Times New Roman" pitchFamily="18" charset="0"/>
                <a:sym typeface="Symbol" pitchFamily="18" charset="2"/>
              </a:rPr>
              <a:t>．每组找中位数，</a:t>
            </a:r>
            <a:r>
              <a:rPr lang="en-US" altLang="zh-CN" sz="2400" b="1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400" b="1" i="1" baseline="-25000" dirty="0" err="1">
                <a:latin typeface="Times New Roman" pitchFamily="18" charset="0"/>
                <a:sym typeface="Symbol" pitchFamily="18" charset="2"/>
              </a:rPr>
              <a:t>M</a:t>
            </a:r>
            <a:r>
              <a:rPr lang="zh-CN" altLang="en-US" sz="2400" b="1" dirty="0">
                <a:latin typeface="Times New Roman" pitchFamily="18" charset="0"/>
                <a:sym typeface="Symbol" pitchFamily="18" charset="2"/>
              </a:rPr>
              <a:t>个中位数放到集合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>
              <a:tabLst>
                <a:tab pos="733425" algn="l"/>
              </a:tabLst>
            </a:pP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   3</a:t>
            </a:r>
            <a:r>
              <a:rPr lang="zh-CN" altLang="en-US" sz="2400" b="1" dirty="0">
                <a:latin typeface="Times New Roman" pitchFamily="18" charset="0"/>
                <a:sym typeface="Symbol" pitchFamily="18" charset="2"/>
              </a:rPr>
              <a:t>．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*</a:t>
            </a:r>
            <a:r>
              <a:rPr lang="en-US" altLang="zh-CN" sz="2400" b="1" dirty="0">
                <a:latin typeface="Times New Roman" pitchFamily="18" charset="0"/>
              </a:rPr>
              <a:t>Select(</a:t>
            </a:r>
            <a:r>
              <a:rPr lang="en-US" altLang="zh-CN" sz="2400" b="1" i="1" dirty="0">
                <a:latin typeface="Times New Roman" pitchFamily="18" charset="0"/>
              </a:rPr>
              <a:t>M</a:t>
            </a:r>
            <a:r>
              <a:rPr lang="en-US" altLang="zh-CN" sz="2400" b="1" dirty="0">
                <a:latin typeface="Times New Roman" pitchFamily="18" charset="0"/>
              </a:rPr>
              <a:t>,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</a:t>
            </a:r>
            <a:r>
              <a:rPr lang="en-US" altLang="zh-CN" sz="2400" b="1" dirty="0">
                <a:latin typeface="Times New Roman" pitchFamily="18" charset="0"/>
              </a:rPr>
              <a:t>|</a:t>
            </a:r>
            <a:r>
              <a:rPr lang="en-US" altLang="zh-CN" sz="2400" b="1" i="1" dirty="0">
                <a:latin typeface="Times New Roman" pitchFamily="18" charset="0"/>
              </a:rPr>
              <a:t>M</a:t>
            </a:r>
            <a:r>
              <a:rPr lang="en-US" altLang="zh-CN" sz="2400" b="1" dirty="0">
                <a:latin typeface="Times New Roman" pitchFamily="18" charset="0"/>
              </a:rPr>
              <a:t>|/2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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  </a:t>
            </a:r>
            <a:r>
              <a:rPr lang="zh-CN" altLang="en-US" sz="2400" b="1" dirty="0">
                <a:latin typeface="Times New Roman" pitchFamily="18" charset="0"/>
                <a:sym typeface="Symbol" pitchFamily="18" charset="2"/>
              </a:rPr>
              <a:t>将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zh-CN" altLang="en-US" sz="2400" b="1" dirty="0">
                <a:latin typeface="Times New Roman" pitchFamily="18" charset="0"/>
                <a:sym typeface="Symbol" pitchFamily="18" charset="2"/>
              </a:rPr>
              <a:t>中的数划分成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A,B,C,D</a:t>
            </a:r>
            <a:r>
              <a:rPr lang="zh-CN" altLang="en-US" sz="2400" b="1" dirty="0">
                <a:latin typeface="Times New Roman" pitchFamily="18" charset="0"/>
                <a:sym typeface="Symbol" pitchFamily="18" charset="2"/>
              </a:rPr>
              <a:t>四个</a:t>
            </a:r>
          </a:p>
          <a:p>
            <a:pPr>
              <a:tabLst>
                <a:tab pos="733425" algn="l"/>
              </a:tabLst>
            </a:pPr>
            <a:r>
              <a:rPr lang="zh-CN" altLang="en-US" sz="2400" b="1" dirty="0">
                <a:latin typeface="Times New Roman" pitchFamily="18" charset="0"/>
                <a:sym typeface="Symbol" pitchFamily="18" charset="2"/>
              </a:rPr>
              <a:t>         集合</a:t>
            </a:r>
          </a:p>
          <a:p>
            <a:pPr>
              <a:tabLst>
                <a:tab pos="733425" algn="l"/>
              </a:tabLst>
            </a:pPr>
            <a:r>
              <a:rPr lang="zh-CN" altLang="en-US" sz="2400" b="1" dirty="0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4</a:t>
            </a:r>
            <a:r>
              <a:rPr lang="zh-CN" altLang="en-US" sz="2400" b="1" dirty="0">
                <a:latin typeface="Times New Roman" pitchFamily="18" charset="0"/>
                <a:sym typeface="Symbol" pitchFamily="18" charset="2"/>
              </a:rPr>
              <a:t>．把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zh-CN" altLang="en-US" sz="2400" b="1" dirty="0">
                <a:latin typeface="Times New Roman" pitchFamily="18" charset="0"/>
                <a:sym typeface="Symbol" pitchFamily="18" charset="2"/>
              </a:rPr>
              <a:t>和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D</a:t>
            </a:r>
            <a:r>
              <a:rPr lang="zh-CN" altLang="en-US" sz="2400" b="1" dirty="0">
                <a:latin typeface="Times New Roman" pitchFamily="18" charset="0"/>
                <a:sym typeface="Symbol" pitchFamily="18" charset="2"/>
              </a:rPr>
              <a:t>中的每个元素与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*</a:t>
            </a:r>
            <a:r>
              <a:rPr lang="zh-CN" altLang="en-US" sz="2400" b="1" dirty="0">
                <a:latin typeface="Times New Roman" pitchFamily="18" charset="0"/>
                <a:sym typeface="Symbol" pitchFamily="18" charset="2"/>
              </a:rPr>
              <a:t>比较，小的构成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sz="2400" b="1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sz="2400" b="1" dirty="0">
                <a:latin typeface="Times New Roman" pitchFamily="18" charset="0"/>
                <a:sym typeface="Symbol" pitchFamily="18" charset="2"/>
              </a:rPr>
              <a:t>大的</a:t>
            </a:r>
          </a:p>
          <a:p>
            <a:pPr>
              <a:tabLst>
                <a:tab pos="733425" algn="l"/>
              </a:tabLst>
            </a:pPr>
            <a:r>
              <a:rPr lang="zh-CN" altLang="en-US" sz="2400" b="1" dirty="0">
                <a:latin typeface="Times New Roman" pitchFamily="18" charset="0"/>
                <a:sym typeface="Symbol" pitchFamily="18" charset="2"/>
              </a:rPr>
              <a:t>         构成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sz="2400" b="1" baseline="-25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;</a:t>
            </a:r>
          </a:p>
          <a:p>
            <a:pPr>
              <a:tabLst>
                <a:tab pos="733425" algn="l"/>
              </a:tabLst>
            </a:pP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   5</a:t>
            </a:r>
            <a:r>
              <a:rPr lang="zh-CN" altLang="en-US" sz="2400" b="1" dirty="0">
                <a:latin typeface="Times New Roman" pitchFamily="18" charset="0"/>
                <a:sym typeface="Symbol" pitchFamily="18" charset="2"/>
              </a:rPr>
              <a:t>．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sz="2400" b="1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zh-CN" sz="2400" b="1" i="1" dirty="0">
                <a:latin typeface="Times New Roman" pitchFamily="18" charset="0"/>
              </a:rPr>
              <a:t>S</a:t>
            </a:r>
            <a:r>
              <a:rPr lang="en-US" altLang="zh-CN" sz="2400" b="1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 sz="2400" b="1" i="1" dirty="0">
                <a:latin typeface="Times New Roman" pitchFamily="18" charset="0"/>
              </a:rPr>
              <a:t>C</a:t>
            </a:r>
            <a:r>
              <a:rPr lang="en-US" altLang="zh-CN" sz="2400" b="1" dirty="0">
                <a:latin typeface="Times New Roman" pitchFamily="18" charset="0"/>
              </a:rPr>
              <a:t>; </a:t>
            </a:r>
            <a:r>
              <a:rPr lang="en-US" altLang="zh-CN" sz="2400" b="1" i="1" dirty="0">
                <a:latin typeface="Times New Roman" pitchFamily="18" charset="0"/>
              </a:rPr>
              <a:t>S</a:t>
            </a:r>
            <a:r>
              <a:rPr lang="en-US" altLang="zh-CN" sz="2400" b="1" baseline="-25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zh-CN" sz="2400" b="1" i="1" dirty="0">
                <a:latin typeface="Times New Roman" pitchFamily="18" charset="0"/>
              </a:rPr>
              <a:t>S</a:t>
            </a:r>
            <a:r>
              <a:rPr lang="en-US" altLang="zh-CN" sz="2400" b="1" baseline="-25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</a:rPr>
              <a:t>;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 </a:t>
            </a:r>
          </a:p>
          <a:p>
            <a:pPr>
              <a:tabLst>
                <a:tab pos="733425" algn="l"/>
              </a:tabLst>
            </a:pP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   6</a:t>
            </a:r>
            <a:r>
              <a:rPr lang="zh-CN" altLang="en-US" sz="2400" b="1" dirty="0">
                <a:latin typeface="Times New Roman" pitchFamily="18" charset="0"/>
                <a:sym typeface="Symbol" pitchFamily="18" charset="2"/>
              </a:rPr>
              <a:t>．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if  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 = |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sz="2400" b="1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|+1  then  </a:t>
            </a:r>
            <a:r>
              <a:rPr lang="zh-CN" altLang="en-US" sz="2400" b="1" dirty="0">
                <a:latin typeface="Times New Roman" pitchFamily="18" charset="0"/>
                <a:sym typeface="Symbol" pitchFamily="18" charset="2"/>
              </a:rPr>
              <a:t>输出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*   </a:t>
            </a:r>
          </a:p>
          <a:p>
            <a:pPr>
              <a:tabLst>
                <a:tab pos="733425" algn="l"/>
              </a:tabLst>
            </a:pP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   7</a:t>
            </a:r>
            <a:r>
              <a:rPr lang="zh-CN" altLang="en-US" sz="2400" b="1" dirty="0">
                <a:latin typeface="Times New Roman" pitchFamily="18" charset="0"/>
                <a:sym typeface="Symbol" pitchFamily="18" charset="2"/>
              </a:rPr>
              <a:t>．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else  if  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400" b="1" dirty="0">
                <a:latin typeface="Times New Roman" pitchFamily="18" charset="0"/>
              </a:rPr>
              <a:t>|</a:t>
            </a:r>
            <a:r>
              <a:rPr lang="en-US" altLang="zh-CN" sz="2400" b="1" i="1" dirty="0">
                <a:latin typeface="Times New Roman" pitchFamily="18" charset="0"/>
              </a:rPr>
              <a:t>S</a:t>
            </a:r>
            <a:r>
              <a:rPr lang="en-US" altLang="zh-CN" sz="2400" b="1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| </a:t>
            </a:r>
          </a:p>
          <a:p>
            <a:pPr>
              <a:tabLst>
                <a:tab pos="733425" algn="l"/>
              </a:tabLst>
            </a:pP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   8</a:t>
            </a:r>
            <a:r>
              <a:rPr lang="zh-CN" altLang="en-US" sz="2400" b="1" dirty="0">
                <a:latin typeface="Times New Roman" pitchFamily="18" charset="0"/>
                <a:sym typeface="Symbol" pitchFamily="18" charset="2"/>
              </a:rPr>
              <a:t>．        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then  Select(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sz="2400" b="1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>
              <a:tabLst>
                <a:tab pos="733425" algn="l"/>
              </a:tabLst>
            </a:pP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   9.           else  Select(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sz="2400" b="1" baseline="-25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k</a:t>
            </a:r>
            <a:r>
              <a:rPr lang="zh-CN" altLang="en-US" b="1" i="1" dirty="0">
                <a:sym typeface="Symbol" pitchFamily="18" charset="2"/>
              </a:rPr>
              <a:t>－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|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sz="2400" b="1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|</a:t>
            </a:r>
            <a:r>
              <a:rPr lang="zh-CN" altLang="en-US" b="1" dirty="0">
                <a:sym typeface="Symbol" pitchFamily="18" charset="2"/>
              </a:rPr>
              <a:t>－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1) 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400" smtClean="0"/>
              <a:t>分治选择算法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8AD6FC2A-1C25-4D82-BB2E-3D411276987B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684213" y="6092825"/>
            <a:ext cx="6913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itchFamily="18" charset="0"/>
              </a:rPr>
              <a:t>最坏情况：子问题大小为 </a:t>
            </a:r>
            <a:r>
              <a:rPr lang="en-US" altLang="zh-CN" sz="2400" b="1">
                <a:latin typeface="Times New Roman" pitchFamily="18" charset="0"/>
                <a:ea typeface="黑体" pitchFamily="2" charset="-122"/>
              </a:rPr>
              <a:t>2</a:t>
            </a:r>
            <a:r>
              <a:rPr lang="en-US" altLang="zh-CN" sz="2400" b="1" i="1">
                <a:latin typeface="Times New Roman" pitchFamily="18" charset="0"/>
                <a:ea typeface="黑体" pitchFamily="2" charset="-122"/>
              </a:rPr>
              <a:t>r </a:t>
            </a:r>
            <a:r>
              <a:rPr lang="en-US" altLang="zh-CN" sz="2400" b="1">
                <a:latin typeface="Times New Roman" pitchFamily="18" charset="0"/>
                <a:ea typeface="黑体" pitchFamily="2" charset="-122"/>
              </a:rPr>
              <a:t>+ 2</a:t>
            </a:r>
            <a:r>
              <a:rPr lang="en-US" altLang="zh-CN" sz="2400" b="1" i="1">
                <a:latin typeface="Times New Roman" pitchFamily="18" charset="0"/>
                <a:ea typeface="黑体" pitchFamily="2" charset="-122"/>
              </a:rPr>
              <a:t>r </a:t>
            </a:r>
            <a:r>
              <a:rPr lang="en-US" altLang="zh-CN" sz="2400" b="1">
                <a:latin typeface="Times New Roman" pitchFamily="18" charset="0"/>
                <a:ea typeface="黑体" pitchFamily="2" charset="-122"/>
              </a:rPr>
              <a:t>+ 3</a:t>
            </a:r>
            <a:r>
              <a:rPr lang="en-US" altLang="zh-CN" sz="2400" b="1" i="1">
                <a:latin typeface="Times New Roman" pitchFamily="18" charset="0"/>
                <a:ea typeface="黑体" pitchFamily="2" charset="-122"/>
              </a:rPr>
              <a:t>r </a:t>
            </a:r>
            <a:r>
              <a:rPr lang="en-US" altLang="zh-CN" sz="2400" b="1">
                <a:latin typeface="Times New Roman" pitchFamily="18" charset="0"/>
                <a:ea typeface="黑体" pitchFamily="2" charset="-122"/>
              </a:rPr>
              <a:t>+ 2 = 7</a:t>
            </a:r>
            <a:r>
              <a:rPr lang="en-US" altLang="zh-CN" sz="2400" b="1" i="1">
                <a:latin typeface="Times New Roman" pitchFamily="18" charset="0"/>
                <a:ea typeface="黑体" pitchFamily="2" charset="-122"/>
              </a:rPr>
              <a:t>r </a:t>
            </a:r>
            <a:r>
              <a:rPr lang="en-US" altLang="zh-CN" sz="2400" b="1">
                <a:latin typeface="Times New Roman" pitchFamily="18" charset="0"/>
                <a:ea typeface="黑体" pitchFamily="2" charset="-122"/>
              </a:rPr>
              <a:t>+ 2</a:t>
            </a:r>
          </a:p>
        </p:txBody>
      </p:sp>
      <p:grpSp>
        <p:nvGrpSpPr>
          <p:cNvPr id="14361" name="Group 25"/>
          <p:cNvGrpSpPr>
            <a:grpSpLocks/>
          </p:cNvGrpSpPr>
          <p:nvPr/>
        </p:nvGrpSpPr>
        <p:grpSpPr bwMode="auto">
          <a:xfrm>
            <a:off x="468313" y="333375"/>
            <a:ext cx="8064500" cy="5616575"/>
            <a:chOff x="295" y="346"/>
            <a:chExt cx="5080" cy="3538"/>
          </a:xfrm>
        </p:grpSpPr>
        <p:sp>
          <p:nvSpPr>
            <p:cNvPr id="14340" name="AutoShape 4"/>
            <p:cNvSpPr>
              <a:spLocks noChangeArrowheads="1"/>
            </p:cNvSpPr>
            <p:nvPr/>
          </p:nvSpPr>
          <p:spPr bwMode="auto">
            <a:xfrm>
              <a:off x="2064" y="3158"/>
              <a:ext cx="306" cy="408"/>
            </a:xfrm>
            <a:prstGeom prst="upArrow">
              <a:avLst>
                <a:gd name="adj1" fmla="val 50000"/>
                <a:gd name="adj2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4341" name="Text Box 5"/>
            <p:cNvSpPr txBox="1">
              <a:spLocks noChangeArrowheads="1"/>
            </p:cNvSpPr>
            <p:nvPr/>
          </p:nvSpPr>
          <p:spPr bwMode="auto">
            <a:xfrm>
              <a:off x="2018" y="3511"/>
              <a:ext cx="5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3</a:t>
              </a:r>
              <a:r>
                <a:rPr lang="en-US" altLang="zh-CN" sz="2800" b="1" i="1">
                  <a:latin typeface="Times New Roman" pitchFamily="18" charset="0"/>
                </a:rPr>
                <a:t>r+</a:t>
              </a:r>
              <a:r>
                <a:rPr lang="en-US" altLang="zh-CN" sz="28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4342" name="AutoShape 6"/>
            <p:cNvSpPr>
              <a:spLocks noChangeArrowheads="1"/>
            </p:cNvSpPr>
            <p:nvPr/>
          </p:nvSpPr>
          <p:spPr bwMode="auto">
            <a:xfrm>
              <a:off x="4105" y="3195"/>
              <a:ext cx="306" cy="408"/>
            </a:xfrm>
            <a:prstGeom prst="upArrow">
              <a:avLst>
                <a:gd name="adj1" fmla="val 50000"/>
                <a:gd name="adj2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>
              <a:off x="4105" y="3557"/>
              <a:ext cx="3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2</a:t>
              </a:r>
              <a:r>
                <a:rPr lang="en-US" altLang="zh-CN" sz="2800" b="1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4344" name="AutoShape 8"/>
            <p:cNvSpPr>
              <a:spLocks noChangeArrowheads="1"/>
            </p:cNvSpPr>
            <p:nvPr/>
          </p:nvSpPr>
          <p:spPr bwMode="auto">
            <a:xfrm rot="10800000">
              <a:off x="1882" y="391"/>
              <a:ext cx="446" cy="417"/>
            </a:xfrm>
            <a:custGeom>
              <a:avLst/>
              <a:gdLst>
                <a:gd name="T0" fmla="*/ 16577813 w 21600"/>
                <a:gd name="T1" fmla="*/ 0 h 21600"/>
                <a:gd name="T2" fmla="*/ 9946277 w 21600"/>
                <a:gd name="T3" fmla="*/ 6762748 h 21600"/>
                <a:gd name="T4" fmla="*/ 0 w 21600"/>
                <a:gd name="T5" fmla="*/ 16907854 h 21600"/>
                <a:gd name="T6" fmla="*/ 9946277 w 21600"/>
                <a:gd name="T7" fmla="*/ 20288278 h 21600"/>
                <a:gd name="T8" fmla="*/ 19892521 w 21600"/>
                <a:gd name="T9" fmla="*/ 14089074 h 21600"/>
                <a:gd name="T10" fmla="*/ 23208305 w 21600"/>
                <a:gd name="T11" fmla="*/ 6762748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514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14345" name="Text Box 9"/>
            <p:cNvSpPr txBox="1">
              <a:spLocks noChangeArrowheads="1"/>
            </p:cNvSpPr>
            <p:nvPr/>
          </p:nvSpPr>
          <p:spPr bwMode="auto">
            <a:xfrm>
              <a:off x="2426" y="346"/>
              <a:ext cx="3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2</a:t>
              </a:r>
              <a:r>
                <a:rPr lang="en-US" altLang="zh-CN" sz="2800" b="1" i="1">
                  <a:latin typeface="Times New Roman" pitchFamily="18" charset="0"/>
                </a:rPr>
                <a:t>r</a:t>
              </a:r>
            </a:p>
          </p:txBody>
        </p:sp>
        <p:grpSp>
          <p:nvGrpSpPr>
            <p:cNvPr id="14360" name="Group 24"/>
            <p:cNvGrpSpPr>
              <a:grpSpLocks/>
            </p:cNvGrpSpPr>
            <p:nvPr/>
          </p:nvGrpSpPr>
          <p:grpSpPr bwMode="auto">
            <a:xfrm>
              <a:off x="295" y="705"/>
              <a:ext cx="5080" cy="2433"/>
              <a:chOff x="295" y="705"/>
              <a:chExt cx="5080" cy="2433"/>
            </a:xfrm>
          </p:grpSpPr>
          <p:graphicFrame>
            <p:nvGraphicFramePr>
              <p:cNvPr id="14338" name="Object 2"/>
              <p:cNvGraphicFramePr>
                <a:graphicFrameLocks noChangeAspect="1"/>
              </p:cNvGraphicFramePr>
              <p:nvPr/>
            </p:nvGraphicFramePr>
            <p:xfrm>
              <a:off x="295" y="799"/>
              <a:ext cx="5080" cy="2339"/>
            </p:xfrm>
            <a:graphic>
              <a:graphicData uri="http://schemas.openxmlformats.org/presentationml/2006/ole">
                <p:oleObj spid="_x0000_s14338" name="位图图像" r:id="rId4" imgW="6752381" imgH="3038095" progId="Paint.Picture">
                  <p:embed/>
                </p:oleObj>
              </a:graphicData>
            </a:graphic>
          </p:graphicFrame>
          <p:sp>
            <p:nvSpPr>
              <p:cNvPr id="14348" name="Text Box 12"/>
              <p:cNvSpPr txBox="1">
                <a:spLocks noChangeArrowheads="1"/>
              </p:cNvSpPr>
              <p:nvPr/>
            </p:nvSpPr>
            <p:spPr bwMode="auto">
              <a:xfrm>
                <a:off x="1927" y="1237"/>
                <a:ext cx="247" cy="28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/>
                  <a:t>A</a:t>
                </a:r>
              </a:p>
            </p:txBody>
          </p:sp>
          <p:sp>
            <p:nvSpPr>
              <p:cNvPr id="14349" name="Text Box 13"/>
              <p:cNvSpPr txBox="1">
                <a:spLocks noChangeArrowheads="1"/>
              </p:cNvSpPr>
              <p:nvPr/>
            </p:nvSpPr>
            <p:spPr bwMode="auto">
              <a:xfrm>
                <a:off x="3878" y="1253"/>
                <a:ext cx="248" cy="288"/>
              </a:xfrm>
              <a:prstGeom prst="rect">
                <a:avLst/>
              </a:prstGeom>
              <a:solidFill>
                <a:srgbClr val="FF741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/>
                  <a:t>B</a:t>
                </a:r>
              </a:p>
            </p:txBody>
          </p:sp>
          <p:sp>
            <p:nvSpPr>
              <p:cNvPr id="14350" name="Text Box 14"/>
              <p:cNvSpPr txBox="1">
                <a:spLocks noChangeArrowheads="1"/>
              </p:cNvSpPr>
              <p:nvPr/>
            </p:nvSpPr>
            <p:spPr bwMode="auto">
              <a:xfrm>
                <a:off x="1882" y="2160"/>
                <a:ext cx="250" cy="288"/>
              </a:xfrm>
              <a:prstGeom prst="rect">
                <a:avLst/>
              </a:prstGeom>
              <a:solidFill>
                <a:srgbClr val="FF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/>
                  <a:t>C</a:t>
                </a:r>
              </a:p>
            </p:txBody>
          </p:sp>
          <p:sp>
            <p:nvSpPr>
              <p:cNvPr id="14351" name="Text Box 15"/>
              <p:cNvSpPr txBox="1">
                <a:spLocks noChangeArrowheads="1"/>
              </p:cNvSpPr>
              <p:nvPr/>
            </p:nvSpPr>
            <p:spPr bwMode="auto">
              <a:xfrm>
                <a:off x="3923" y="2432"/>
                <a:ext cx="264" cy="28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/>
                  <a:t>D</a:t>
                </a:r>
              </a:p>
            </p:txBody>
          </p:sp>
          <p:sp>
            <p:nvSpPr>
              <p:cNvPr id="14352" name="Text Box 16"/>
              <p:cNvSpPr txBox="1">
                <a:spLocks noChangeArrowheads="1"/>
              </p:cNvSpPr>
              <p:nvPr/>
            </p:nvSpPr>
            <p:spPr bwMode="auto">
              <a:xfrm>
                <a:off x="3878" y="1529"/>
                <a:ext cx="470" cy="288"/>
              </a:xfrm>
              <a:prstGeom prst="rect">
                <a:avLst/>
              </a:prstGeom>
              <a:solidFill>
                <a:srgbClr val="FF741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Times New Roman" pitchFamily="18" charset="0"/>
                  </a:rPr>
                  <a:t>&gt;</a:t>
                </a:r>
                <a:r>
                  <a:rPr lang="en-US" altLang="zh-CN" sz="2400" b="1" i="1">
                    <a:latin typeface="Times New Roman" pitchFamily="18" charset="0"/>
                  </a:rPr>
                  <a:t>m</a:t>
                </a:r>
                <a:r>
                  <a:rPr lang="en-US" altLang="zh-CN" sz="2400" b="1">
                    <a:latin typeface="Times New Roman" pitchFamily="18" charset="0"/>
                  </a:rPr>
                  <a:t>*</a:t>
                </a:r>
              </a:p>
            </p:txBody>
          </p:sp>
          <p:sp>
            <p:nvSpPr>
              <p:cNvPr id="14353" name="Text Box 17"/>
              <p:cNvSpPr txBox="1">
                <a:spLocks noChangeArrowheads="1"/>
              </p:cNvSpPr>
              <p:nvPr/>
            </p:nvSpPr>
            <p:spPr bwMode="auto">
              <a:xfrm>
                <a:off x="1791" y="2478"/>
                <a:ext cx="635" cy="288"/>
              </a:xfrm>
              <a:prstGeom prst="rect">
                <a:avLst/>
              </a:prstGeom>
              <a:solidFill>
                <a:srgbClr val="FF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400" i="1"/>
                  <a:t>&lt;</a:t>
                </a:r>
                <a:r>
                  <a:rPr lang="en-US" altLang="zh-CN" sz="2400" b="1" i="1">
                    <a:latin typeface="Times New Roman" pitchFamily="18" charset="0"/>
                  </a:rPr>
                  <a:t>m</a:t>
                </a:r>
                <a:r>
                  <a:rPr lang="en-US" altLang="zh-CN" sz="2400" b="1">
                    <a:latin typeface="Times New Roman" pitchFamily="18" charset="0"/>
                  </a:rPr>
                  <a:t>*</a:t>
                </a:r>
              </a:p>
            </p:txBody>
          </p:sp>
          <p:sp>
            <p:nvSpPr>
              <p:cNvPr id="14354" name="Text Box 18"/>
              <p:cNvSpPr txBox="1">
                <a:spLocks noChangeArrowheads="1"/>
              </p:cNvSpPr>
              <p:nvPr/>
            </p:nvSpPr>
            <p:spPr bwMode="auto">
              <a:xfrm>
                <a:off x="2744" y="1749"/>
                <a:ext cx="272" cy="23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2400" b="1" i="1">
                    <a:latin typeface="Times New Roman" pitchFamily="18" charset="0"/>
                  </a:rPr>
                  <a:t>m</a:t>
                </a:r>
                <a:r>
                  <a:rPr lang="en-US" altLang="zh-CN" sz="2400" b="1">
                    <a:latin typeface="Times New Roman" pitchFamily="18" charset="0"/>
                  </a:rPr>
                  <a:t>*</a:t>
                </a:r>
              </a:p>
            </p:txBody>
          </p:sp>
          <p:sp>
            <p:nvSpPr>
              <p:cNvPr id="14355" name="Text Box 19"/>
              <p:cNvSpPr txBox="1">
                <a:spLocks noChangeArrowheads="1"/>
              </p:cNvSpPr>
              <p:nvPr/>
            </p:nvSpPr>
            <p:spPr bwMode="auto">
              <a:xfrm>
                <a:off x="1701" y="705"/>
                <a:ext cx="181" cy="23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2400" b="1" i="1">
                    <a:latin typeface="Times New Roman" pitchFamily="18" charset="0"/>
                  </a:rPr>
                  <a:t>r</a:t>
                </a:r>
                <a:endParaRPr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14358" name="Text Box 22"/>
              <p:cNvSpPr txBox="1">
                <a:spLocks noChangeArrowheads="1"/>
              </p:cNvSpPr>
              <p:nvPr/>
            </p:nvSpPr>
            <p:spPr bwMode="auto">
              <a:xfrm>
                <a:off x="4195" y="2932"/>
                <a:ext cx="227" cy="18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r>
                  <a:rPr lang="en-US" altLang="zh-CN" sz="2400" b="1" i="1">
                    <a:latin typeface="Times New Roman" pitchFamily="18" charset="0"/>
                  </a:rPr>
                  <a:t>r</a:t>
                </a:r>
                <a:endParaRPr lang="en-US" altLang="zh-CN" sz="2400" b="1"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ECE91257-E03A-44B1-A1A3-BCC40BA4EE99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400" smtClean="0"/>
              <a:t>复杂度估计：</a:t>
            </a:r>
            <a:r>
              <a:rPr lang="en-US" altLang="zh-CN" sz="3600" i="1" smtClean="0">
                <a:latin typeface="Times New Roman" pitchFamily="18" charset="0"/>
              </a:rPr>
              <a:t>W</a:t>
            </a:r>
            <a:r>
              <a:rPr lang="en-US" altLang="zh-CN" sz="3600" smtClean="0">
                <a:latin typeface="Times New Roman" pitchFamily="18" charset="0"/>
              </a:rPr>
              <a:t>(</a:t>
            </a:r>
            <a:r>
              <a:rPr lang="en-US" altLang="zh-CN" sz="3600" i="1" smtClean="0">
                <a:latin typeface="Times New Roman" pitchFamily="18" charset="0"/>
              </a:rPr>
              <a:t>n</a:t>
            </a:r>
            <a:r>
              <a:rPr lang="en-US" altLang="zh-CN" sz="3600" smtClean="0">
                <a:latin typeface="Times New Roman" pitchFamily="18" charset="0"/>
              </a:rPr>
              <a:t>)=</a:t>
            </a:r>
            <a:r>
              <a:rPr lang="en-US" altLang="zh-CN" sz="3600" i="1" smtClean="0">
                <a:latin typeface="Times New Roman" pitchFamily="18" charset="0"/>
              </a:rPr>
              <a:t>O</a:t>
            </a:r>
            <a:r>
              <a:rPr lang="en-US" altLang="zh-CN" sz="3600" smtClean="0">
                <a:latin typeface="Times New Roman" pitchFamily="18" charset="0"/>
              </a:rPr>
              <a:t>(</a:t>
            </a:r>
            <a:r>
              <a:rPr lang="en-US" altLang="zh-CN" sz="3600" i="1" smtClean="0">
                <a:latin typeface="Times New Roman" pitchFamily="18" charset="0"/>
              </a:rPr>
              <a:t>n</a:t>
            </a:r>
            <a:r>
              <a:rPr lang="en-US" altLang="zh-CN" sz="3600" smtClean="0">
                <a:latin typeface="Times New Roman" pitchFamily="18" charset="0"/>
              </a:rPr>
              <a:t>)</a:t>
            </a:r>
            <a:r>
              <a:rPr lang="en-US" altLang="zh-CN" sz="4400" smtClean="0">
                <a:latin typeface="Times New Roman" pitchFamily="18" charset="0"/>
              </a:rPr>
              <a:t>  </a:t>
            </a:r>
            <a:endParaRPr lang="zh-CN" altLang="en-US" sz="4400" smtClean="0">
              <a:latin typeface="Times New Roman" pitchFamily="18" charset="0"/>
            </a:endParaRP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778000"/>
            <a:ext cx="8147050" cy="4530725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zh-CN" altLang="en-US" sz="2400" smtClean="0">
                <a:latin typeface="Times New Roman" pitchFamily="18" charset="0"/>
              </a:rPr>
              <a:t>不妨设    </a:t>
            </a:r>
            <a:r>
              <a:rPr lang="en-US" altLang="zh-CN" sz="2400" i="1" smtClean="0">
                <a:latin typeface="Times New Roman" pitchFamily="18" charset="0"/>
              </a:rPr>
              <a:t>n</a:t>
            </a:r>
            <a:r>
              <a:rPr lang="en-US" altLang="zh-CN" sz="2400" smtClean="0">
                <a:latin typeface="Times New Roman" pitchFamily="18" charset="0"/>
              </a:rPr>
              <a:t>=5(2</a:t>
            </a:r>
            <a:r>
              <a:rPr lang="en-US" altLang="zh-CN" sz="2400" i="1" smtClean="0">
                <a:latin typeface="Times New Roman" pitchFamily="18" charset="0"/>
              </a:rPr>
              <a:t>r</a:t>
            </a:r>
            <a:r>
              <a:rPr lang="en-US" altLang="zh-CN" sz="2400" smtClean="0">
                <a:latin typeface="Times New Roman" pitchFamily="18" charset="0"/>
              </a:rPr>
              <a:t>+1),  |</a:t>
            </a:r>
            <a:r>
              <a:rPr lang="en-US" altLang="zh-CN" sz="2400" i="1" smtClean="0">
                <a:latin typeface="Times New Roman" pitchFamily="18" charset="0"/>
              </a:rPr>
              <a:t>A</a:t>
            </a:r>
            <a:r>
              <a:rPr lang="en-US" altLang="zh-CN" sz="2400" smtClean="0">
                <a:latin typeface="Times New Roman" pitchFamily="18" charset="0"/>
              </a:rPr>
              <a:t>|=|</a:t>
            </a:r>
            <a:r>
              <a:rPr lang="en-US" altLang="zh-CN" sz="2400" i="1" smtClean="0">
                <a:latin typeface="Times New Roman" pitchFamily="18" charset="0"/>
              </a:rPr>
              <a:t>D</a:t>
            </a:r>
            <a:r>
              <a:rPr lang="en-US" altLang="zh-CN" sz="2400" smtClean="0">
                <a:latin typeface="Times New Roman" pitchFamily="18" charset="0"/>
              </a:rPr>
              <a:t>|=2</a:t>
            </a:r>
            <a:r>
              <a:rPr lang="en-US" altLang="zh-CN" sz="2400" i="1" smtClean="0">
                <a:latin typeface="Times New Roman" pitchFamily="18" charset="0"/>
              </a:rPr>
              <a:t>r</a:t>
            </a:r>
            <a:r>
              <a:rPr lang="en-US" altLang="zh-CN" sz="2400" smtClean="0">
                <a:latin typeface="Times New Roman" pitchFamily="18" charset="0"/>
              </a:rPr>
              <a:t>, </a:t>
            </a:r>
          </a:p>
          <a:p>
            <a:pPr>
              <a:spcBef>
                <a:spcPct val="60000"/>
              </a:spcBef>
            </a:pPr>
            <a:r>
              <a:rPr lang="zh-CN" altLang="en-US" sz="2400" smtClean="0">
                <a:latin typeface="Times New Roman" pitchFamily="18" charset="0"/>
              </a:rPr>
              <a:t>算法工作量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</a:rPr>
              <a:t>     行</a:t>
            </a:r>
            <a:r>
              <a:rPr lang="en-US" altLang="zh-CN" sz="2400" smtClean="0">
                <a:latin typeface="Times New Roman" pitchFamily="18" charset="0"/>
              </a:rPr>
              <a:t>2</a:t>
            </a:r>
            <a:r>
              <a:rPr lang="zh-CN" altLang="en-US" sz="2400" smtClean="0">
                <a:latin typeface="Times New Roman" pitchFamily="18" charset="0"/>
              </a:rPr>
              <a:t>：    </a:t>
            </a:r>
            <a:r>
              <a:rPr lang="en-US" altLang="zh-CN" sz="2400" i="1" smtClean="0">
                <a:latin typeface="Times New Roman" pitchFamily="18" charset="0"/>
              </a:rPr>
              <a:t>O</a:t>
            </a:r>
            <a:r>
              <a:rPr lang="en-US" altLang="zh-CN" sz="2400" smtClean="0">
                <a:latin typeface="Times New Roman" pitchFamily="18" charset="0"/>
              </a:rPr>
              <a:t>(</a:t>
            </a:r>
            <a:r>
              <a:rPr lang="en-US" altLang="zh-CN" sz="2400" i="1" smtClean="0">
                <a:latin typeface="Times New Roman" pitchFamily="18" charset="0"/>
              </a:rPr>
              <a:t>n</a:t>
            </a:r>
            <a:r>
              <a:rPr lang="en-US" altLang="zh-CN" sz="2400" smtClean="0">
                <a:latin typeface="Times New Roman" pitchFamily="18" charset="0"/>
              </a:rPr>
              <a:t>) 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</a:rPr>
              <a:t>     行</a:t>
            </a:r>
            <a:r>
              <a:rPr lang="en-US" altLang="zh-CN" sz="2400" smtClean="0">
                <a:latin typeface="Times New Roman" pitchFamily="18" charset="0"/>
              </a:rPr>
              <a:t>3</a:t>
            </a:r>
            <a:r>
              <a:rPr lang="zh-CN" altLang="en-US" sz="2400" smtClean="0">
                <a:latin typeface="Times New Roman" pitchFamily="18" charset="0"/>
              </a:rPr>
              <a:t>：    </a:t>
            </a:r>
            <a:r>
              <a:rPr lang="en-US" altLang="zh-CN" sz="2400" i="1" smtClean="0">
                <a:latin typeface="Times New Roman" pitchFamily="18" charset="0"/>
              </a:rPr>
              <a:t>W</a:t>
            </a:r>
            <a:r>
              <a:rPr lang="en-US" altLang="zh-CN" sz="2400" smtClean="0">
                <a:latin typeface="Times New Roman" pitchFamily="18" charset="0"/>
              </a:rPr>
              <a:t>(</a:t>
            </a:r>
            <a:r>
              <a:rPr lang="en-US" altLang="zh-CN" sz="2400" i="1" smtClean="0">
                <a:latin typeface="Times New Roman" pitchFamily="18" charset="0"/>
              </a:rPr>
              <a:t>n</a:t>
            </a:r>
            <a:r>
              <a:rPr lang="en-US" altLang="zh-CN" sz="2400" smtClean="0">
                <a:latin typeface="Times New Roman" pitchFamily="18" charset="0"/>
              </a:rPr>
              <a:t>/5) 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</a:rPr>
              <a:t>     行</a:t>
            </a:r>
            <a:r>
              <a:rPr lang="en-US" altLang="zh-CN" sz="2400" smtClean="0">
                <a:latin typeface="Times New Roman" pitchFamily="18" charset="0"/>
              </a:rPr>
              <a:t>4</a:t>
            </a:r>
            <a:r>
              <a:rPr lang="zh-CN" altLang="en-US" sz="2400" smtClean="0">
                <a:latin typeface="Times New Roman" pitchFamily="18" charset="0"/>
              </a:rPr>
              <a:t>：    </a:t>
            </a:r>
            <a:r>
              <a:rPr lang="en-US" altLang="zh-CN" sz="2400" i="1" smtClean="0">
                <a:latin typeface="Times New Roman" pitchFamily="18" charset="0"/>
              </a:rPr>
              <a:t>O</a:t>
            </a:r>
            <a:r>
              <a:rPr lang="en-US" altLang="zh-CN" sz="2400" smtClean="0">
                <a:latin typeface="Times New Roman" pitchFamily="18" charset="0"/>
              </a:rPr>
              <a:t>(</a:t>
            </a:r>
            <a:r>
              <a:rPr lang="en-US" altLang="zh-CN" sz="2400" i="1" smtClean="0">
                <a:latin typeface="Times New Roman" pitchFamily="18" charset="0"/>
              </a:rPr>
              <a:t>n</a:t>
            </a:r>
            <a:r>
              <a:rPr lang="en-US" altLang="zh-CN" sz="2400" smtClean="0">
                <a:latin typeface="Times New Roman" pitchFamily="18" charset="0"/>
              </a:rPr>
              <a:t>) 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</a:rPr>
              <a:t>     行</a:t>
            </a:r>
            <a:r>
              <a:rPr lang="en-US" altLang="zh-CN" sz="2400" smtClean="0">
                <a:latin typeface="Times New Roman" pitchFamily="18" charset="0"/>
              </a:rPr>
              <a:t>8-9</a:t>
            </a:r>
            <a:r>
              <a:rPr lang="zh-CN" altLang="en-US" sz="2400" smtClean="0">
                <a:latin typeface="Times New Roman" pitchFamily="18" charset="0"/>
              </a:rPr>
              <a:t>： </a:t>
            </a:r>
            <a:r>
              <a:rPr lang="en-US" altLang="zh-CN" sz="2400" i="1" smtClean="0">
                <a:latin typeface="Times New Roman" pitchFamily="18" charset="0"/>
              </a:rPr>
              <a:t>W</a:t>
            </a:r>
            <a:r>
              <a:rPr lang="en-US" altLang="zh-CN" sz="2400" smtClean="0">
                <a:latin typeface="Times New Roman" pitchFamily="18" charset="0"/>
              </a:rPr>
              <a:t>(7</a:t>
            </a:r>
            <a:r>
              <a:rPr lang="en-US" altLang="zh-CN" sz="2400" i="1" smtClean="0">
                <a:latin typeface="Times New Roman" pitchFamily="18" charset="0"/>
              </a:rPr>
              <a:t>r </a:t>
            </a:r>
            <a:r>
              <a:rPr lang="en-US" altLang="zh-CN" sz="2400" smtClean="0">
                <a:latin typeface="Times New Roman" pitchFamily="18" charset="0"/>
              </a:rPr>
              <a:t>+2)</a:t>
            </a:r>
          </a:p>
          <a:p>
            <a:pPr>
              <a:spcBef>
                <a:spcPct val="70000"/>
              </a:spcBef>
            </a:pPr>
            <a:r>
              <a:rPr lang="zh-CN" altLang="en-US" sz="2400" smtClean="0">
                <a:latin typeface="Times New Roman" pitchFamily="18" charset="0"/>
              </a:rPr>
              <a:t>用递归树做复杂度估计</a:t>
            </a:r>
          </a:p>
        </p:txBody>
      </p:sp>
      <p:graphicFrame>
        <p:nvGraphicFramePr>
          <p:cNvPr id="15369" name="Object 2"/>
          <p:cNvGraphicFramePr>
            <a:graphicFrameLocks noChangeAspect="1"/>
          </p:cNvGraphicFramePr>
          <p:nvPr>
            <p:ph sz="quarter" idx="4294967295"/>
          </p:nvPr>
        </p:nvGraphicFramePr>
        <p:xfrm>
          <a:off x="4356100" y="2708275"/>
          <a:ext cx="3814763" cy="1619250"/>
        </p:xfrm>
        <a:graphic>
          <a:graphicData uri="http://schemas.openxmlformats.org/presentationml/2006/ole">
            <p:oleObj spid="_x0000_s15369" name="公式" r:id="rId4" imgW="1765080" imgH="749160" progId="Equation.3">
              <p:embed/>
            </p:oleObj>
          </a:graphicData>
        </a:graphic>
      </p:graphicFrame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2238375" y="4397375"/>
            <a:ext cx="215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00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5435600" y="1484313"/>
          <a:ext cx="2665413" cy="1036637"/>
        </p:xfrm>
        <a:graphic>
          <a:graphicData uri="http://schemas.openxmlformats.org/presentationml/2006/ole">
            <p:oleObj spid="_x0000_s15362" name="公式" r:id="rId5" imgW="1079280" imgH="419040" progId="Equation.3">
              <p:embed/>
            </p:oleObj>
          </a:graphicData>
        </a:graphic>
      </p:graphicFrame>
      <p:graphicFrame>
        <p:nvGraphicFramePr>
          <p:cNvPr id="15371" name="Object 3"/>
          <p:cNvGraphicFramePr>
            <a:graphicFrameLocks noChangeAspect="1"/>
          </p:cNvGraphicFramePr>
          <p:nvPr>
            <p:ph sz="quarter" idx="4294967295"/>
          </p:nvPr>
        </p:nvGraphicFramePr>
        <p:xfrm>
          <a:off x="900113" y="5373688"/>
          <a:ext cx="7632700" cy="827087"/>
        </p:xfrm>
        <a:graphic>
          <a:graphicData uri="http://schemas.openxmlformats.org/presentationml/2006/ole">
            <p:oleObj spid="_x0000_s15371" name="公式" r:id="rId6" imgW="38098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DF756576-BBC1-46D5-84FC-A39925C2E52B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400" smtClean="0">
                <a:latin typeface="宋体" pitchFamily="2" charset="-122"/>
              </a:rPr>
              <a:t>多项式求值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701800"/>
            <a:ext cx="7931150" cy="475138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smtClean="0"/>
              <a:t>给定多项式：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smtClean="0"/>
              <a:t>设 </a:t>
            </a:r>
            <a:r>
              <a:rPr lang="en-US" altLang="zh-CN" sz="2400" i="1" smtClean="0">
                <a:latin typeface="Times New Roman" pitchFamily="18" charset="0"/>
              </a:rPr>
              <a:t>x </a:t>
            </a:r>
            <a:r>
              <a:rPr lang="zh-CN" altLang="en-US" sz="2400" smtClean="0">
                <a:latin typeface="Times New Roman" pitchFamily="18" charset="0"/>
              </a:rPr>
              <a:t>为</a:t>
            </a:r>
            <a:r>
              <a:rPr lang="en-US" altLang="zh-CN" sz="2400" smtClean="0">
                <a:latin typeface="Times New Roman" pitchFamily="18" charset="0"/>
              </a:rPr>
              <a:t>1 </a:t>
            </a:r>
            <a:r>
              <a:rPr lang="zh-CN" altLang="en-US" sz="2400" smtClean="0">
                <a:latin typeface="Times New Roman" pitchFamily="18" charset="0"/>
              </a:rPr>
              <a:t>的 </a:t>
            </a:r>
            <a:r>
              <a:rPr lang="en-US" altLang="zh-CN" sz="2400" smtClean="0">
                <a:latin typeface="Times New Roman" pitchFamily="18" charset="0"/>
              </a:rPr>
              <a:t>2</a:t>
            </a:r>
            <a:r>
              <a:rPr lang="en-US" altLang="zh-CN" sz="2400" i="1" smtClean="0">
                <a:latin typeface="Times New Roman" pitchFamily="18" charset="0"/>
              </a:rPr>
              <a:t>n </a:t>
            </a:r>
            <a:r>
              <a:rPr lang="zh-CN" altLang="en-US" sz="2400" smtClean="0">
                <a:latin typeface="Times New Roman" pitchFamily="18" charset="0"/>
              </a:rPr>
              <a:t>次方根</a:t>
            </a:r>
            <a:r>
              <a:rPr lang="zh-CN" altLang="en-US" sz="2400" smtClean="0"/>
              <a:t>，对所有的 </a:t>
            </a:r>
            <a:r>
              <a:rPr lang="en-US" altLang="zh-CN" sz="2400" i="1" smtClean="0">
                <a:latin typeface="Times New Roman" pitchFamily="18" charset="0"/>
              </a:rPr>
              <a:t>x </a:t>
            </a:r>
            <a:r>
              <a:rPr lang="zh-CN" altLang="en-US" sz="2400" smtClean="0"/>
              <a:t>计算 </a:t>
            </a:r>
            <a:r>
              <a:rPr lang="en-US" altLang="zh-CN" sz="2400" i="1" smtClean="0">
                <a:latin typeface="Times New Roman" pitchFamily="18" charset="0"/>
              </a:rPr>
              <a:t>A</a:t>
            </a:r>
            <a:r>
              <a:rPr lang="en-US" altLang="zh-CN" sz="2400" smtClean="0">
                <a:latin typeface="Times New Roman" pitchFamily="18" charset="0"/>
              </a:rPr>
              <a:t>(</a:t>
            </a:r>
            <a:r>
              <a:rPr lang="en-US" altLang="zh-CN" sz="2400" i="1" smtClean="0">
                <a:latin typeface="Times New Roman" pitchFamily="18" charset="0"/>
              </a:rPr>
              <a:t>x</a:t>
            </a:r>
            <a:r>
              <a:rPr lang="en-US" altLang="zh-CN" sz="2400" smtClean="0">
                <a:latin typeface="Times New Roman" pitchFamily="18" charset="0"/>
              </a:rPr>
              <a:t>) </a:t>
            </a:r>
            <a:r>
              <a:rPr lang="zh-CN" altLang="en-US" sz="2400" smtClean="0"/>
              <a:t>的值</a:t>
            </a:r>
            <a:r>
              <a:rPr lang="en-US" altLang="zh-CN" sz="2400" smtClean="0"/>
              <a:t>. 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400" smtClean="0">
                <a:solidFill>
                  <a:srgbClr val="A50021"/>
                </a:solidFill>
              </a:rPr>
              <a:t>算法</a:t>
            </a:r>
            <a:r>
              <a:rPr lang="en-US" altLang="zh-CN" sz="2400" smtClean="0">
                <a:solidFill>
                  <a:srgbClr val="A50021"/>
                </a:solidFill>
                <a:latin typeface="Times New Roman" pitchFamily="18" charset="0"/>
              </a:rPr>
              <a:t>1</a:t>
            </a:r>
            <a:r>
              <a:rPr lang="zh-CN" altLang="en-US" sz="2400" smtClean="0"/>
              <a:t>：对每个 </a:t>
            </a:r>
            <a:r>
              <a:rPr lang="en-US" altLang="zh-CN" sz="2400" i="1" smtClean="0">
                <a:latin typeface="Times New Roman" pitchFamily="18" charset="0"/>
              </a:rPr>
              <a:t>x </a:t>
            </a:r>
            <a:r>
              <a:rPr lang="zh-CN" altLang="en-US" sz="2400" smtClean="0">
                <a:latin typeface="Times New Roman" pitchFamily="18" charset="0"/>
              </a:rPr>
              <a:t>做下述运算：</a:t>
            </a:r>
            <a:endParaRPr lang="zh-CN" altLang="en-US" sz="2400" i="1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smtClean="0"/>
              <a:t>          依次计算每个项 </a:t>
            </a:r>
            <a:r>
              <a:rPr lang="en-US" altLang="zh-CN" sz="2400" i="1" smtClean="0">
                <a:latin typeface="Times New Roman" pitchFamily="18" charset="0"/>
              </a:rPr>
              <a:t>a</a:t>
            </a:r>
            <a:r>
              <a:rPr lang="en-US" altLang="zh-CN" sz="2400" i="1" baseline="-25000" smtClean="0">
                <a:latin typeface="Times New Roman" pitchFamily="18" charset="0"/>
              </a:rPr>
              <a:t>i </a:t>
            </a:r>
            <a:r>
              <a:rPr lang="en-US" altLang="zh-CN" sz="2400" i="1" smtClean="0">
                <a:latin typeface="Times New Roman" pitchFamily="18" charset="0"/>
              </a:rPr>
              <a:t>x</a:t>
            </a:r>
            <a:r>
              <a:rPr lang="en-US" altLang="zh-CN" sz="2400" i="1" baseline="30000" smtClean="0">
                <a:latin typeface="Times New Roman" pitchFamily="18" charset="0"/>
              </a:rPr>
              <a:t>i</a:t>
            </a:r>
            <a:r>
              <a:rPr lang="zh-CN" altLang="en-US" sz="2400" smtClean="0"/>
              <a:t>，对 </a:t>
            </a:r>
            <a:r>
              <a:rPr lang="en-US" altLang="zh-CN" sz="2400" i="1" smtClean="0">
                <a:latin typeface="Times New Roman" pitchFamily="18" charset="0"/>
              </a:rPr>
              <a:t>i </a:t>
            </a:r>
            <a:r>
              <a:rPr lang="zh-CN" altLang="en-US" sz="2400" smtClean="0"/>
              <a:t>求和得到 </a:t>
            </a:r>
            <a:r>
              <a:rPr lang="en-US" altLang="zh-CN" sz="2400" i="1" smtClean="0">
                <a:latin typeface="Times New Roman" pitchFamily="18" charset="0"/>
              </a:rPr>
              <a:t>A</a:t>
            </a:r>
            <a:r>
              <a:rPr lang="en-US" altLang="zh-CN" sz="2400" smtClean="0">
                <a:latin typeface="Times New Roman" pitchFamily="18" charset="0"/>
              </a:rPr>
              <a:t>(</a:t>
            </a:r>
            <a:r>
              <a:rPr lang="en-US" altLang="zh-CN" sz="2400" i="1" smtClean="0">
                <a:latin typeface="Times New Roman" pitchFamily="18" charset="0"/>
              </a:rPr>
              <a:t>x</a:t>
            </a:r>
            <a:r>
              <a:rPr lang="en-US" altLang="zh-CN" sz="2400" smtClean="0">
                <a:latin typeface="Times New Roman" pitchFamily="18" charset="0"/>
              </a:rPr>
              <a:t>)</a:t>
            </a:r>
            <a:r>
              <a:rPr lang="zh-CN" altLang="en-US" sz="2400" smtClean="0"/>
              <a:t>，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smtClean="0"/>
              <a:t>          </a:t>
            </a:r>
            <a:r>
              <a:rPr lang="en-US" altLang="zh-CN" sz="2400" i="1" smtClean="0">
                <a:latin typeface="Times New Roman" pitchFamily="18" charset="0"/>
              </a:rPr>
              <a:t>T</a:t>
            </a:r>
            <a:r>
              <a:rPr lang="en-US" altLang="zh-CN" sz="2400" baseline="-25000" smtClean="0">
                <a:latin typeface="Times New Roman" pitchFamily="18" charset="0"/>
              </a:rPr>
              <a:t>1</a:t>
            </a:r>
            <a:r>
              <a:rPr lang="en-US" altLang="zh-CN" sz="2400" smtClean="0">
                <a:latin typeface="Times New Roman" pitchFamily="18" charset="0"/>
              </a:rPr>
              <a:t>(</a:t>
            </a:r>
            <a:r>
              <a:rPr lang="en-US" altLang="zh-CN" sz="2400" i="1" smtClean="0">
                <a:latin typeface="Times New Roman" pitchFamily="18" charset="0"/>
              </a:rPr>
              <a:t>n</a:t>
            </a:r>
            <a:r>
              <a:rPr lang="en-US" altLang="zh-CN" sz="2400" smtClean="0">
                <a:latin typeface="Times New Roman" pitchFamily="18" charset="0"/>
              </a:rPr>
              <a:t>)=</a:t>
            </a:r>
            <a:r>
              <a:rPr lang="en-US" altLang="zh-CN" sz="2400" i="1" smtClean="0">
                <a:latin typeface="Times New Roman" pitchFamily="18" charset="0"/>
              </a:rPr>
              <a:t>O</a:t>
            </a:r>
            <a:r>
              <a:rPr lang="en-US" altLang="zh-CN" sz="2400" smtClean="0">
                <a:latin typeface="Times New Roman" pitchFamily="18" charset="0"/>
              </a:rPr>
              <a:t>(</a:t>
            </a:r>
            <a:r>
              <a:rPr lang="en-US" altLang="zh-CN" sz="2400" i="1" smtClean="0">
                <a:latin typeface="Times New Roman" pitchFamily="18" charset="0"/>
              </a:rPr>
              <a:t>n</a:t>
            </a:r>
            <a:r>
              <a:rPr lang="en-US" altLang="zh-CN" sz="2400" baseline="30000" smtClean="0">
                <a:latin typeface="Times New Roman" pitchFamily="18" charset="0"/>
              </a:rPr>
              <a:t>3</a:t>
            </a:r>
            <a:r>
              <a:rPr lang="en-US" altLang="zh-CN" sz="2400" smtClean="0"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400" smtClean="0">
                <a:solidFill>
                  <a:srgbClr val="A50021"/>
                </a:solidFill>
                <a:latin typeface="Times New Roman" pitchFamily="18" charset="0"/>
              </a:rPr>
              <a:t>算法</a:t>
            </a:r>
            <a:r>
              <a:rPr lang="en-US" altLang="zh-CN" sz="2400" smtClean="0">
                <a:solidFill>
                  <a:srgbClr val="A50021"/>
                </a:solidFill>
                <a:latin typeface="Times New Roman" pitchFamily="18" charset="0"/>
              </a:rPr>
              <a:t>2</a:t>
            </a:r>
            <a:r>
              <a:rPr lang="zh-CN" altLang="en-US" sz="2400" smtClean="0">
                <a:latin typeface="Times New Roman" pitchFamily="18" charset="0"/>
              </a:rPr>
              <a:t>：</a:t>
            </a:r>
            <a:r>
              <a:rPr lang="en-US" altLang="zh-CN" sz="2400" i="1" smtClean="0">
                <a:latin typeface="Times New Roman" pitchFamily="18" charset="0"/>
              </a:rPr>
              <a:t>A</a:t>
            </a:r>
            <a:r>
              <a:rPr lang="en-US" altLang="zh-CN" sz="2400" baseline="-25000" smtClean="0">
                <a:latin typeface="Times New Roman" pitchFamily="18" charset="0"/>
              </a:rPr>
              <a:t>1</a:t>
            </a:r>
            <a:r>
              <a:rPr lang="en-US" altLang="zh-CN" sz="2400" smtClean="0">
                <a:latin typeface="Times New Roman" pitchFamily="18" charset="0"/>
              </a:rPr>
              <a:t>= </a:t>
            </a:r>
            <a:r>
              <a:rPr lang="en-US" altLang="zh-CN" sz="2400" i="1" smtClean="0">
                <a:latin typeface="Times New Roman" pitchFamily="18" charset="0"/>
              </a:rPr>
              <a:t>a</a:t>
            </a:r>
            <a:r>
              <a:rPr lang="en-US" altLang="zh-CN" sz="2400" i="1" baseline="-25000" smtClean="0">
                <a:latin typeface="Times New Roman" pitchFamily="18" charset="0"/>
              </a:rPr>
              <a:t>n</a:t>
            </a:r>
            <a:r>
              <a:rPr lang="en-US" altLang="zh-CN" sz="2400" baseline="-2500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aseline="-25000" smtClean="0">
                <a:latin typeface="Times New Roman" pitchFamily="18" charset="0"/>
              </a:rPr>
              <a:t>1</a:t>
            </a:r>
            <a:endParaRPr lang="en-US" altLang="zh-CN" sz="24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smtClean="0">
                <a:latin typeface="Times New Roman" pitchFamily="18" charset="0"/>
              </a:rPr>
              <a:t>              </a:t>
            </a:r>
            <a:r>
              <a:rPr lang="en-US" altLang="zh-CN" sz="2400" i="1" smtClean="0">
                <a:latin typeface="Times New Roman" pitchFamily="18" charset="0"/>
              </a:rPr>
              <a:t>A</a:t>
            </a:r>
            <a:r>
              <a:rPr lang="en-US" altLang="zh-CN" sz="2400" baseline="-25000" smtClean="0">
                <a:latin typeface="Times New Roman" pitchFamily="18" charset="0"/>
              </a:rPr>
              <a:t>2</a:t>
            </a:r>
            <a:r>
              <a:rPr lang="en-US" altLang="zh-CN" sz="2400" smtClean="0">
                <a:latin typeface="Times New Roman" pitchFamily="18" charset="0"/>
              </a:rPr>
              <a:t>= </a:t>
            </a:r>
            <a:r>
              <a:rPr lang="en-US" altLang="zh-CN" sz="2400" i="1" smtClean="0">
                <a:latin typeface="Times New Roman" pitchFamily="18" charset="0"/>
              </a:rPr>
              <a:t>a</a:t>
            </a:r>
            <a:r>
              <a:rPr lang="en-US" altLang="zh-CN" sz="2400" i="1" baseline="-25000" smtClean="0">
                <a:latin typeface="Times New Roman" pitchFamily="18" charset="0"/>
              </a:rPr>
              <a:t>n</a:t>
            </a:r>
            <a:r>
              <a:rPr lang="en-US" altLang="zh-CN" sz="2400" baseline="-2500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aseline="-25000" smtClean="0">
                <a:latin typeface="Times New Roman" pitchFamily="18" charset="0"/>
              </a:rPr>
              <a:t>2</a:t>
            </a:r>
            <a:r>
              <a:rPr lang="en-US" altLang="zh-CN" sz="2400" smtClean="0">
                <a:latin typeface="Times New Roman" pitchFamily="18" charset="0"/>
              </a:rPr>
              <a:t>+</a:t>
            </a:r>
            <a:r>
              <a:rPr lang="en-US" altLang="zh-CN" sz="2400" i="1" smtClean="0">
                <a:latin typeface="Times New Roman" pitchFamily="18" charset="0"/>
              </a:rPr>
              <a:t>A</a:t>
            </a:r>
            <a:r>
              <a:rPr lang="en-US" altLang="zh-CN" sz="2400" baseline="-25000" smtClean="0">
                <a:latin typeface="Times New Roman" pitchFamily="18" charset="0"/>
              </a:rPr>
              <a:t>1</a:t>
            </a:r>
            <a:r>
              <a:rPr lang="en-US" altLang="zh-CN" sz="2400" i="1" smtClean="0">
                <a:latin typeface="Times New Roman" pitchFamily="18" charset="0"/>
              </a:rPr>
              <a:t>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smtClean="0">
                <a:latin typeface="Times New Roman" pitchFamily="18" charset="0"/>
              </a:rPr>
              <a:t>              </a:t>
            </a:r>
            <a:r>
              <a:rPr lang="en-US" altLang="zh-CN" sz="2400" i="1" smtClean="0">
                <a:latin typeface="Times New Roman" pitchFamily="18" charset="0"/>
              </a:rPr>
              <a:t>A</a:t>
            </a:r>
            <a:r>
              <a:rPr lang="en-US" altLang="zh-CN" sz="2400" baseline="-25000" smtClean="0">
                <a:latin typeface="Times New Roman" pitchFamily="18" charset="0"/>
              </a:rPr>
              <a:t>3</a:t>
            </a:r>
            <a:r>
              <a:rPr lang="en-US" altLang="zh-CN" sz="2400" smtClean="0">
                <a:latin typeface="Times New Roman" pitchFamily="18" charset="0"/>
              </a:rPr>
              <a:t>= </a:t>
            </a:r>
            <a:r>
              <a:rPr lang="en-US" altLang="zh-CN" sz="2400" i="1" smtClean="0">
                <a:latin typeface="Times New Roman" pitchFamily="18" charset="0"/>
              </a:rPr>
              <a:t>a</a:t>
            </a:r>
            <a:r>
              <a:rPr lang="en-US" altLang="zh-CN" sz="2400" i="1" baseline="-25000" smtClean="0">
                <a:latin typeface="Times New Roman" pitchFamily="18" charset="0"/>
              </a:rPr>
              <a:t>n</a:t>
            </a:r>
            <a:r>
              <a:rPr lang="en-US" altLang="zh-CN" sz="2400" baseline="-2500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aseline="-25000" smtClean="0">
                <a:latin typeface="Times New Roman" pitchFamily="18" charset="0"/>
              </a:rPr>
              <a:t>3</a:t>
            </a:r>
            <a:r>
              <a:rPr lang="en-US" altLang="zh-CN" sz="2400" smtClean="0">
                <a:latin typeface="Times New Roman" pitchFamily="18" charset="0"/>
              </a:rPr>
              <a:t>+</a:t>
            </a:r>
            <a:r>
              <a:rPr lang="en-US" altLang="zh-CN" sz="2400" i="1" smtClean="0">
                <a:latin typeface="Times New Roman" pitchFamily="18" charset="0"/>
              </a:rPr>
              <a:t>A</a:t>
            </a:r>
            <a:r>
              <a:rPr lang="en-US" altLang="zh-CN" sz="2400" baseline="-25000" smtClean="0">
                <a:latin typeface="Times New Roman" pitchFamily="18" charset="0"/>
              </a:rPr>
              <a:t>2</a:t>
            </a:r>
            <a:r>
              <a:rPr lang="en-US" altLang="zh-CN" sz="2400" i="1" smtClean="0">
                <a:latin typeface="Times New Roman" pitchFamily="18" charset="0"/>
              </a:rPr>
              <a:t>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smtClean="0">
                <a:latin typeface="Times New Roman" pitchFamily="18" charset="0"/>
              </a:rPr>
              <a:t>             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smtClean="0">
                <a:latin typeface="Times New Roman" pitchFamily="18" charset="0"/>
              </a:rPr>
              <a:t>              </a:t>
            </a:r>
            <a:r>
              <a:rPr lang="en-US" altLang="zh-CN" sz="2400" i="1" smtClean="0">
                <a:latin typeface="Times New Roman" pitchFamily="18" charset="0"/>
              </a:rPr>
              <a:t>A</a:t>
            </a:r>
            <a:r>
              <a:rPr lang="en-US" altLang="zh-CN" sz="2400" i="1" baseline="-25000" smtClean="0">
                <a:latin typeface="Times New Roman" pitchFamily="18" charset="0"/>
              </a:rPr>
              <a:t>n</a:t>
            </a:r>
            <a:r>
              <a:rPr lang="en-US" altLang="zh-CN" sz="2400" smtClean="0">
                <a:latin typeface="Times New Roman" pitchFamily="18" charset="0"/>
              </a:rPr>
              <a:t>= </a:t>
            </a:r>
            <a:r>
              <a:rPr lang="en-US" altLang="zh-CN" sz="2400" i="1" smtClean="0">
                <a:latin typeface="Times New Roman" pitchFamily="18" charset="0"/>
              </a:rPr>
              <a:t>a</a:t>
            </a:r>
            <a:r>
              <a:rPr lang="en-US" altLang="zh-CN" sz="2400" baseline="-25000" smtClean="0">
                <a:latin typeface="Times New Roman" pitchFamily="18" charset="0"/>
              </a:rPr>
              <a:t>0</a:t>
            </a:r>
            <a:r>
              <a:rPr lang="en-US" altLang="zh-CN" sz="2400" smtClean="0">
                <a:latin typeface="Times New Roman" pitchFamily="18" charset="0"/>
              </a:rPr>
              <a:t>+</a:t>
            </a:r>
            <a:r>
              <a:rPr lang="en-US" altLang="zh-CN" sz="2400" i="1" smtClean="0">
                <a:latin typeface="Times New Roman" pitchFamily="18" charset="0"/>
              </a:rPr>
              <a:t>A</a:t>
            </a:r>
            <a:r>
              <a:rPr lang="en-US" altLang="zh-CN" sz="2400" i="1" baseline="-25000" smtClean="0">
                <a:latin typeface="Times New Roman" pitchFamily="18" charset="0"/>
              </a:rPr>
              <a:t>n</a:t>
            </a:r>
            <a:r>
              <a:rPr lang="en-US" altLang="zh-CN" sz="2400" baseline="-25000" smtClean="0">
                <a:sym typeface="Symbol" pitchFamily="18" charset="2"/>
              </a:rPr>
              <a:t></a:t>
            </a:r>
            <a:r>
              <a:rPr lang="en-US" altLang="zh-CN" sz="2400" baseline="-25000" smtClean="0">
                <a:latin typeface="Times New Roman" pitchFamily="18" charset="0"/>
              </a:rPr>
              <a:t>1</a:t>
            </a:r>
            <a:r>
              <a:rPr lang="en-US" altLang="zh-CN" sz="2400" i="1" smtClean="0">
                <a:latin typeface="Times New Roman" pitchFamily="18" charset="0"/>
              </a:rPr>
              <a:t>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aseline="30000" smtClean="0">
                <a:latin typeface="Times New Roman" pitchFamily="18" charset="0"/>
              </a:rPr>
              <a:t>                    </a:t>
            </a:r>
            <a:r>
              <a:rPr lang="en-US" altLang="zh-CN" sz="2400" i="1" baseline="30000" smtClean="0">
                <a:latin typeface="Times New Roman" pitchFamily="18" charset="0"/>
              </a:rPr>
              <a:t> </a:t>
            </a:r>
            <a:r>
              <a:rPr lang="en-US" altLang="zh-CN" sz="2400" i="1" smtClean="0">
                <a:latin typeface="Times New Roman" pitchFamily="18" charset="0"/>
              </a:rPr>
              <a:t>T</a:t>
            </a:r>
            <a:r>
              <a:rPr lang="en-US" altLang="zh-CN" sz="2400" baseline="-25000" smtClean="0">
                <a:latin typeface="Times New Roman" pitchFamily="18" charset="0"/>
              </a:rPr>
              <a:t>2</a:t>
            </a:r>
            <a:r>
              <a:rPr lang="en-US" altLang="zh-CN" sz="2400" smtClean="0">
                <a:latin typeface="Times New Roman" pitchFamily="18" charset="0"/>
              </a:rPr>
              <a:t>(</a:t>
            </a:r>
            <a:r>
              <a:rPr lang="en-US" altLang="zh-CN" sz="2400" i="1" smtClean="0">
                <a:latin typeface="Times New Roman" pitchFamily="18" charset="0"/>
              </a:rPr>
              <a:t>n</a:t>
            </a:r>
            <a:r>
              <a:rPr lang="en-US" altLang="zh-CN" sz="2400" smtClean="0">
                <a:latin typeface="Times New Roman" pitchFamily="18" charset="0"/>
              </a:rPr>
              <a:t>) = </a:t>
            </a:r>
            <a:r>
              <a:rPr lang="en-US" altLang="zh-CN" sz="2400" i="1" smtClean="0">
                <a:latin typeface="Times New Roman" pitchFamily="18" charset="0"/>
              </a:rPr>
              <a:t>O</a:t>
            </a:r>
            <a:r>
              <a:rPr lang="en-US" altLang="zh-CN" sz="2400" smtClean="0">
                <a:latin typeface="Times New Roman" pitchFamily="18" charset="0"/>
              </a:rPr>
              <a:t>(</a:t>
            </a:r>
            <a:r>
              <a:rPr lang="en-US" altLang="zh-CN" sz="2400" i="1" smtClean="0">
                <a:latin typeface="Times New Roman" pitchFamily="18" charset="0"/>
              </a:rPr>
              <a:t>n</a:t>
            </a:r>
            <a:r>
              <a:rPr lang="en-US" altLang="zh-CN" sz="2400" baseline="30000" smtClean="0">
                <a:latin typeface="Times New Roman" pitchFamily="18" charset="0"/>
              </a:rPr>
              <a:t>2</a:t>
            </a:r>
            <a:r>
              <a:rPr lang="en-US" altLang="zh-CN" sz="2400" smtClean="0"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2555875" y="1628775"/>
          <a:ext cx="4752975" cy="492125"/>
        </p:xfrm>
        <a:graphic>
          <a:graphicData uri="http://schemas.openxmlformats.org/presentationml/2006/ole">
            <p:oleObj spid="_x0000_s17410" name="公式" r:id="rId4" imgW="22096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BD1FE7C8-E2AE-4AAB-AF41-8831FD111ECD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14375" y="1714500"/>
            <a:ext cx="7786688" cy="4530725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 smtClean="0">
                <a:latin typeface="+mn-ea"/>
              </a:rPr>
              <a:t>分治策略的算法分析工具</a:t>
            </a:r>
            <a:r>
              <a:rPr lang="en-US" altLang="zh-CN" sz="2400" dirty="0" smtClean="0">
                <a:latin typeface="+mn-ea"/>
              </a:rPr>
              <a:t>----</a:t>
            </a:r>
            <a:r>
              <a:rPr lang="zh-CN" altLang="en-US" sz="2400" dirty="0" smtClean="0">
                <a:latin typeface="+mn-ea"/>
              </a:rPr>
              <a:t>递推方程</a:t>
            </a:r>
          </a:p>
          <a:p>
            <a:pPr>
              <a:defRPr/>
            </a:pPr>
            <a:r>
              <a:rPr lang="zh-CN" altLang="en-US" sz="2400" dirty="0" smtClean="0">
                <a:latin typeface="+mn-ea"/>
              </a:rPr>
              <a:t>两类递推方程</a:t>
            </a:r>
            <a:endParaRPr lang="en-US" altLang="zh-CN" sz="2400" dirty="0" smtClean="0">
              <a:latin typeface="+mn-ea"/>
            </a:endParaRPr>
          </a:p>
          <a:p>
            <a:pPr>
              <a:defRPr/>
            </a:pPr>
            <a:endParaRPr lang="en-US" altLang="zh-CN" sz="2400" dirty="0" smtClean="0">
              <a:latin typeface="+mn-ea"/>
            </a:endParaRPr>
          </a:p>
          <a:p>
            <a:pPr>
              <a:defRPr/>
            </a:pPr>
            <a:endParaRPr lang="en-US" altLang="zh-CN" sz="2400" dirty="0" smtClean="0">
              <a:latin typeface="+mn-ea"/>
            </a:endParaRPr>
          </a:p>
          <a:p>
            <a:pPr>
              <a:defRPr/>
            </a:pPr>
            <a:endParaRPr lang="en-US" altLang="zh-CN" sz="2400" dirty="0" smtClean="0">
              <a:latin typeface="+mn-ea"/>
            </a:endParaRPr>
          </a:p>
          <a:p>
            <a:pPr>
              <a:defRPr/>
            </a:pPr>
            <a:endParaRPr lang="en-US" altLang="zh-CN" sz="2400" dirty="0" smtClean="0">
              <a:latin typeface="+mn-ea"/>
            </a:endParaRPr>
          </a:p>
          <a:p>
            <a:pPr>
              <a:defRPr/>
            </a:pPr>
            <a:r>
              <a:rPr lang="zh-CN" altLang="en-US" sz="2400" dirty="0" smtClean="0">
                <a:latin typeface="+mn-ea"/>
              </a:rPr>
              <a:t>求解方法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宋体" pitchFamily="2" charset="-122"/>
              </a:rPr>
              <a:t>  迭代法、递归树、</a:t>
            </a:r>
            <a:r>
              <a:rPr lang="en-US" altLang="zh-CN" sz="2400" dirty="0" smtClean="0">
                <a:latin typeface="宋体" pitchFamily="2" charset="-122"/>
              </a:rPr>
              <a:t>Master</a:t>
            </a:r>
            <a:r>
              <a:rPr lang="zh-CN" altLang="en-US" sz="2400" dirty="0" smtClean="0">
                <a:latin typeface="宋体" pitchFamily="2" charset="-122"/>
              </a:rPr>
              <a:t>定理</a:t>
            </a:r>
          </a:p>
          <a:p>
            <a:pPr>
              <a:lnSpc>
                <a:spcPct val="150000"/>
              </a:lnSpc>
              <a:defRPr/>
            </a:pPr>
            <a:endParaRPr lang="zh-CN" altLang="en-US" dirty="0" smtClean="0">
              <a:latin typeface="+mn-ea"/>
            </a:endParaRPr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071688" y="2643188"/>
          <a:ext cx="3252787" cy="1566862"/>
        </p:xfrm>
        <a:graphic>
          <a:graphicData uri="http://schemas.openxmlformats.org/presentationml/2006/ole">
            <p:oleObj spid="_x0000_s1026" name="Equation" r:id="rId4" imgW="1739880" imgH="838080" progId="Equation.3">
              <p:embed/>
            </p:oleObj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400" dirty="0" smtClean="0">
                <a:latin typeface="+mn-ea"/>
                <a:ea typeface="+mn-ea"/>
              </a:rPr>
              <a:t>递归算法与递推方程</a:t>
            </a:r>
            <a:endParaRPr lang="zh-CN" altLang="en-US" sz="4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DA35BFD-4D64-446E-8A97-4C564B59E7E5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400" smtClean="0">
                <a:latin typeface="Times New Roman" pitchFamily="18" charset="0"/>
              </a:rPr>
              <a:t>分治算法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557338"/>
            <a:ext cx="7931150" cy="511175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 smtClean="0">
                <a:latin typeface="Times New Roman" pitchFamily="18" charset="0"/>
              </a:rPr>
              <a:t>原理：</a:t>
            </a:r>
          </a:p>
          <a:p>
            <a:pPr>
              <a:buFontTx/>
              <a:buNone/>
            </a:pPr>
            <a:r>
              <a:rPr lang="zh-CN" altLang="en-US" sz="2400" smtClean="0">
                <a:latin typeface="Times New Roman" pitchFamily="18" charset="0"/>
              </a:rPr>
              <a:t>     </a:t>
            </a:r>
            <a:r>
              <a:rPr lang="zh-CN" altLang="en-US" sz="2400" i="1" smtClean="0">
                <a:latin typeface="Times New Roman" pitchFamily="18" charset="0"/>
              </a:rPr>
              <a:t>  </a:t>
            </a:r>
            <a:r>
              <a:rPr lang="en-US" altLang="zh-CN" sz="2400" i="1" smtClean="0">
                <a:latin typeface="Times New Roman" pitchFamily="18" charset="0"/>
              </a:rPr>
              <a:t>A</a:t>
            </a:r>
            <a:r>
              <a:rPr lang="en-US" altLang="zh-CN" sz="2400" baseline="-25000" smtClean="0">
                <a:latin typeface="Times New Roman" pitchFamily="18" charset="0"/>
              </a:rPr>
              <a:t>even</a:t>
            </a:r>
            <a:r>
              <a:rPr lang="en-US" altLang="zh-CN" sz="2400" smtClean="0">
                <a:latin typeface="Times New Roman" pitchFamily="18" charset="0"/>
              </a:rPr>
              <a:t>(</a:t>
            </a:r>
            <a:r>
              <a:rPr lang="en-US" altLang="zh-CN" sz="2400" i="1" smtClean="0">
                <a:latin typeface="Times New Roman" pitchFamily="18" charset="0"/>
              </a:rPr>
              <a:t>x</a:t>
            </a:r>
            <a:r>
              <a:rPr lang="en-US" altLang="zh-CN" sz="2400" smtClean="0">
                <a:latin typeface="Times New Roman" pitchFamily="18" charset="0"/>
              </a:rPr>
              <a:t>)=</a:t>
            </a:r>
            <a:r>
              <a:rPr lang="en-US" altLang="zh-CN" sz="2400" i="1" smtClean="0">
                <a:latin typeface="Times New Roman" pitchFamily="18" charset="0"/>
              </a:rPr>
              <a:t>a</a:t>
            </a:r>
            <a:r>
              <a:rPr lang="en-US" altLang="zh-CN" sz="2400" baseline="-25000" smtClean="0">
                <a:latin typeface="Times New Roman" pitchFamily="18" charset="0"/>
              </a:rPr>
              <a:t>0</a:t>
            </a:r>
            <a:r>
              <a:rPr lang="en-US" altLang="zh-CN" sz="2400" smtClean="0">
                <a:latin typeface="Times New Roman" pitchFamily="18" charset="0"/>
              </a:rPr>
              <a:t>+ </a:t>
            </a:r>
            <a:r>
              <a:rPr lang="en-US" altLang="zh-CN" sz="2400" i="1" smtClean="0">
                <a:latin typeface="Times New Roman" pitchFamily="18" charset="0"/>
              </a:rPr>
              <a:t>a</a:t>
            </a:r>
            <a:r>
              <a:rPr lang="en-US" altLang="zh-CN" sz="2400" baseline="-25000" smtClean="0">
                <a:latin typeface="Times New Roman" pitchFamily="18" charset="0"/>
              </a:rPr>
              <a:t>2</a:t>
            </a:r>
            <a:r>
              <a:rPr lang="en-US" altLang="zh-CN" sz="2400" i="1" smtClean="0">
                <a:latin typeface="Times New Roman" pitchFamily="18" charset="0"/>
              </a:rPr>
              <a:t>x</a:t>
            </a:r>
            <a:r>
              <a:rPr lang="en-US" altLang="zh-CN" sz="2400" baseline="30000" smtClean="0">
                <a:latin typeface="Times New Roman" pitchFamily="18" charset="0"/>
              </a:rPr>
              <a:t> </a:t>
            </a:r>
            <a:r>
              <a:rPr lang="en-US" altLang="zh-CN" sz="2400" smtClean="0">
                <a:latin typeface="Times New Roman" pitchFamily="18" charset="0"/>
              </a:rPr>
              <a:t>+ </a:t>
            </a:r>
            <a:r>
              <a:rPr lang="en-US" altLang="zh-CN" sz="2400" i="1" smtClean="0">
                <a:latin typeface="Times New Roman" pitchFamily="18" charset="0"/>
              </a:rPr>
              <a:t>a</a:t>
            </a:r>
            <a:r>
              <a:rPr lang="en-US" altLang="zh-CN" sz="2400" baseline="-25000" smtClean="0">
                <a:latin typeface="Times New Roman" pitchFamily="18" charset="0"/>
              </a:rPr>
              <a:t>4</a:t>
            </a:r>
            <a:r>
              <a:rPr lang="en-US" altLang="zh-CN" sz="2400" i="1" smtClean="0">
                <a:latin typeface="Times New Roman" pitchFamily="18" charset="0"/>
              </a:rPr>
              <a:t>x</a:t>
            </a:r>
            <a:r>
              <a:rPr lang="en-US" altLang="zh-CN" sz="2400" baseline="30000" smtClean="0">
                <a:latin typeface="Times New Roman" pitchFamily="18" charset="0"/>
              </a:rPr>
              <a:t>2 </a:t>
            </a:r>
            <a:r>
              <a:rPr lang="en-US" altLang="zh-CN" sz="2400" smtClean="0">
                <a:latin typeface="Times New Roman" pitchFamily="18" charset="0"/>
              </a:rPr>
              <a:t>+ …+ </a:t>
            </a:r>
            <a:r>
              <a:rPr lang="en-US" altLang="zh-CN" sz="2400" i="1" smtClean="0">
                <a:latin typeface="Times New Roman" pitchFamily="18" charset="0"/>
              </a:rPr>
              <a:t>a</a:t>
            </a:r>
            <a:r>
              <a:rPr lang="en-US" altLang="zh-CN" sz="2400" i="1" baseline="-25000" smtClean="0">
                <a:latin typeface="Times New Roman" pitchFamily="18" charset="0"/>
              </a:rPr>
              <a:t>n</a:t>
            </a:r>
            <a:r>
              <a:rPr lang="en-US" altLang="zh-CN" sz="2400" baseline="-2500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aseline="-25000" smtClean="0">
                <a:latin typeface="Times New Roman" pitchFamily="18" charset="0"/>
              </a:rPr>
              <a:t>2 </a:t>
            </a:r>
            <a:r>
              <a:rPr lang="en-US" altLang="zh-CN" sz="2400" i="1" smtClean="0">
                <a:latin typeface="Times New Roman" pitchFamily="18" charset="0"/>
              </a:rPr>
              <a:t>x</a:t>
            </a:r>
            <a:r>
              <a:rPr lang="en-US" altLang="zh-CN" sz="2400" baseline="30000" smtClean="0">
                <a:latin typeface="Times New Roman" pitchFamily="18" charset="0"/>
              </a:rPr>
              <a:t>(</a:t>
            </a:r>
            <a:r>
              <a:rPr lang="en-US" altLang="zh-CN" sz="2400" i="1" baseline="30000" smtClean="0">
                <a:latin typeface="Times New Roman" pitchFamily="18" charset="0"/>
              </a:rPr>
              <a:t>n</a:t>
            </a:r>
            <a:r>
              <a:rPr lang="en-US" altLang="zh-CN" sz="2400" baseline="3000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aseline="30000" smtClean="0">
                <a:latin typeface="Times New Roman" pitchFamily="18" charset="0"/>
              </a:rPr>
              <a:t>2)/2</a:t>
            </a:r>
          </a:p>
          <a:p>
            <a:pPr>
              <a:buFontTx/>
              <a:buNone/>
            </a:pPr>
            <a:r>
              <a:rPr lang="en-US" altLang="zh-CN" sz="2400" baseline="30000" smtClean="0">
                <a:latin typeface="Times New Roman" pitchFamily="18" charset="0"/>
              </a:rPr>
              <a:t>          </a:t>
            </a:r>
            <a:r>
              <a:rPr lang="en-US" altLang="zh-CN" sz="2400" i="1" smtClean="0">
                <a:latin typeface="Times New Roman" pitchFamily="18" charset="0"/>
              </a:rPr>
              <a:t>A</a:t>
            </a:r>
            <a:r>
              <a:rPr lang="en-US" altLang="zh-CN" sz="2400" baseline="-25000" smtClean="0">
                <a:latin typeface="Times New Roman" pitchFamily="18" charset="0"/>
              </a:rPr>
              <a:t>old</a:t>
            </a:r>
            <a:r>
              <a:rPr lang="en-US" altLang="zh-CN" sz="2400" smtClean="0">
                <a:latin typeface="Times New Roman" pitchFamily="18" charset="0"/>
              </a:rPr>
              <a:t>(</a:t>
            </a:r>
            <a:r>
              <a:rPr lang="en-US" altLang="zh-CN" sz="2400" i="1" smtClean="0">
                <a:latin typeface="Times New Roman" pitchFamily="18" charset="0"/>
              </a:rPr>
              <a:t>x</a:t>
            </a:r>
            <a:r>
              <a:rPr lang="en-US" altLang="zh-CN" sz="2400" smtClean="0">
                <a:latin typeface="Times New Roman" pitchFamily="18" charset="0"/>
              </a:rPr>
              <a:t>) = </a:t>
            </a:r>
            <a:r>
              <a:rPr lang="en-US" altLang="zh-CN" sz="2400" i="1" smtClean="0">
                <a:latin typeface="Times New Roman" pitchFamily="18" charset="0"/>
              </a:rPr>
              <a:t>a</a:t>
            </a:r>
            <a:r>
              <a:rPr lang="en-US" altLang="zh-CN" sz="2400" baseline="-25000" smtClean="0">
                <a:latin typeface="Times New Roman" pitchFamily="18" charset="0"/>
              </a:rPr>
              <a:t>1</a:t>
            </a:r>
            <a:r>
              <a:rPr lang="en-US" altLang="zh-CN" sz="2400" smtClean="0">
                <a:latin typeface="Times New Roman" pitchFamily="18" charset="0"/>
              </a:rPr>
              <a:t>+ </a:t>
            </a:r>
            <a:r>
              <a:rPr lang="en-US" altLang="zh-CN" sz="2400" i="1" smtClean="0">
                <a:latin typeface="Times New Roman" pitchFamily="18" charset="0"/>
              </a:rPr>
              <a:t>a</a:t>
            </a:r>
            <a:r>
              <a:rPr lang="en-US" altLang="zh-CN" sz="2400" baseline="-25000" smtClean="0">
                <a:latin typeface="Times New Roman" pitchFamily="18" charset="0"/>
              </a:rPr>
              <a:t>3</a:t>
            </a:r>
            <a:r>
              <a:rPr lang="en-US" altLang="zh-CN" sz="2400" i="1" smtClean="0">
                <a:latin typeface="Times New Roman" pitchFamily="18" charset="0"/>
              </a:rPr>
              <a:t>x</a:t>
            </a:r>
            <a:r>
              <a:rPr lang="en-US" altLang="zh-CN" sz="2400" baseline="30000" smtClean="0">
                <a:latin typeface="Times New Roman" pitchFamily="18" charset="0"/>
              </a:rPr>
              <a:t> </a:t>
            </a:r>
            <a:r>
              <a:rPr lang="en-US" altLang="zh-CN" sz="2400" smtClean="0">
                <a:latin typeface="Times New Roman" pitchFamily="18" charset="0"/>
              </a:rPr>
              <a:t>+ </a:t>
            </a:r>
            <a:r>
              <a:rPr lang="en-US" altLang="zh-CN" sz="2400" i="1" smtClean="0">
                <a:latin typeface="Times New Roman" pitchFamily="18" charset="0"/>
              </a:rPr>
              <a:t>a</a:t>
            </a:r>
            <a:r>
              <a:rPr lang="en-US" altLang="zh-CN" sz="2400" baseline="-25000" smtClean="0">
                <a:latin typeface="Times New Roman" pitchFamily="18" charset="0"/>
              </a:rPr>
              <a:t>5</a:t>
            </a:r>
            <a:r>
              <a:rPr lang="en-US" altLang="zh-CN" sz="2400" i="1" smtClean="0">
                <a:latin typeface="Times New Roman" pitchFamily="18" charset="0"/>
              </a:rPr>
              <a:t>x</a:t>
            </a:r>
            <a:r>
              <a:rPr lang="en-US" altLang="zh-CN" sz="2400" baseline="30000" smtClean="0">
                <a:latin typeface="Times New Roman" pitchFamily="18" charset="0"/>
              </a:rPr>
              <a:t>2 </a:t>
            </a:r>
            <a:r>
              <a:rPr lang="en-US" altLang="zh-CN" sz="2400" smtClean="0">
                <a:latin typeface="Times New Roman" pitchFamily="18" charset="0"/>
              </a:rPr>
              <a:t>+ …+ </a:t>
            </a:r>
            <a:r>
              <a:rPr lang="en-US" altLang="zh-CN" sz="2400" i="1" smtClean="0">
                <a:latin typeface="Times New Roman" pitchFamily="18" charset="0"/>
              </a:rPr>
              <a:t>a</a:t>
            </a:r>
            <a:r>
              <a:rPr lang="en-US" altLang="zh-CN" sz="2400" i="1" baseline="-25000" smtClean="0">
                <a:latin typeface="Times New Roman" pitchFamily="18" charset="0"/>
              </a:rPr>
              <a:t>n</a:t>
            </a:r>
            <a:r>
              <a:rPr lang="en-US" altLang="zh-CN" sz="2400" baseline="-2500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aseline="-25000" smtClean="0">
                <a:latin typeface="Times New Roman" pitchFamily="18" charset="0"/>
              </a:rPr>
              <a:t>1 </a:t>
            </a:r>
            <a:r>
              <a:rPr lang="en-US" altLang="zh-CN" sz="2400" i="1" smtClean="0">
                <a:latin typeface="Times New Roman" pitchFamily="18" charset="0"/>
              </a:rPr>
              <a:t>x</a:t>
            </a:r>
            <a:r>
              <a:rPr lang="en-US" altLang="zh-CN" sz="2400" baseline="30000" smtClean="0">
                <a:latin typeface="Times New Roman" pitchFamily="18" charset="0"/>
              </a:rPr>
              <a:t>(</a:t>
            </a:r>
            <a:r>
              <a:rPr lang="en-US" altLang="zh-CN" sz="2400" i="1" baseline="30000" smtClean="0">
                <a:latin typeface="Times New Roman" pitchFamily="18" charset="0"/>
              </a:rPr>
              <a:t>n</a:t>
            </a:r>
            <a:r>
              <a:rPr lang="en-US" altLang="zh-CN" sz="2400" baseline="3000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aseline="30000" smtClean="0">
                <a:latin typeface="Times New Roman" pitchFamily="18" charset="0"/>
              </a:rPr>
              <a:t>2)/2 </a:t>
            </a:r>
          </a:p>
          <a:p>
            <a:pPr>
              <a:buFontTx/>
              <a:buNone/>
            </a:pPr>
            <a:r>
              <a:rPr lang="en-US" altLang="zh-CN" sz="2400" baseline="30000" smtClean="0">
                <a:latin typeface="Times New Roman" pitchFamily="18" charset="0"/>
              </a:rPr>
              <a:t>          </a:t>
            </a:r>
            <a:r>
              <a:rPr lang="en-US" altLang="zh-CN" sz="2400" i="1" smtClean="0">
                <a:latin typeface="Times New Roman" pitchFamily="18" charset="0"/>
              </a:rPr>
              <a:t>A</a:t>
            </a:r>
            <a:r>
              <a:rPr lang="en-US" altLang="zh-CN" sz="2400" smtClean="0">
                <a:latin typeface="Times New Roman" pitchFamily="18" charset="0"/>
              </a:rPr>
              <a:t>(</a:t>
            </a:r>
            <a:r>
              <a:rPr lang="en-US" altLang="zh-CN" sz="2400" i="1" smtClean="0">
                <a:latin typeface="Times New Roman" pitchFamily="18" charset="0"/>
              </a:rPr>
              <a:t>x</a:t>
            </a:r>
            <a:r>
              <a:rPr lang="en-US" altLang="zh-CN" sz="2400" smtClean="0">
                <a:latin typeface="Times New Roman" pitchFamily="18" charset="0"/>
              </a:rPr>
              <a:t>) = </a:t>
            </a:r>
            <a:r>
              <a:rPr lang="en-US" altLang="zh-CN" sz="2400" i="1" smtClean="0">
                <a:latin typeface="Times New Roman" pitchFamily="18" charset="0"/>
              </a:rPr>
              <a:t>A</a:t>
            </a:r>
            <a:r>
              <a:rPr lang="en-US" altLang="zh-CN" sz="2400" baseline="-25000" smtClean="0">
                <a:latin typeface="Times New Roman" pitchFamily="18" charset="0"/>
              </a:rPr>
              <a:t>even</a:t>
            </a:r>
            <a:r>
              <a:rPr lang="en-US" altLang="zh-CN" sz="2400" smtClean="0">
                <a:latin typeface="Times New Roman" pitchFamily="18" charset="0"/>
              </a:rPr>
              <a:t>(</a:t>
            </a:r>
            <a:r>
              <a:rPr lang="en-US" altLang="zh-CN" sz="2400" i="1" smtClean="0">
                <a:latin typeface="Times New Roman" pitchFamily="18" charset="0"/>
              </a:rPr>
              <a:t>x</a:t>
            </a:r>
            <a:r>
              <a:rPr lang="en-US" altLang="zh-CN" sz="2400" baseline="30000" smtClean="0">
                <a:latin typeface="Times New Roman" pitchFamily="18" charset="0"/>
              </a:rPr>
              <a:t>2</a:t>
            </a:r>
            <a:r>
              <a:rPr lang="en-US" altLang="zh-CN" sz="2400" smtClean="0">
                <a:latin typeface="Times New Roman" pitchFamily="18" charset="0"/>
              </a:rPr>
              <a:t>) + </a:t>
            </a:r>
            <a:r>
              <a:rPr lang="en-US" altLang="zh-CN" sz="2400" i="1" smtClean="0">
                <a:latin typeface="Times New Roman" pitchFamily="18" charset="0"/>
              </a:rPr>
              <a:t>x A</a:t>
            </a:r>
            <a:r>
              <a:rPr lang="en-US" altLang="zh-CN" sz="2400" baseline="-25000" smtClean="0">
                <a:latin typeface="Times New Roman" pitchFamily="18" charset="0"/>
              </a:rPr>
              <a:t>old</a:t>
            </a:r>
            <a:r>
              <a:rPr lang="en-US" altLang="zh-CN" sz="2400" smtClean="0">
                <a:latin typeface="Times New Roman" pitchFamily="18" charset="0"/>
              </a:rPr>
              <a:t>(</a:t>
            </a:r>
            <a:r>
              <a:rPr lang="en-US" altLang="zh-CN" sz="2400" i="1" smtClean="0">
                <a:latin typeface="Times New Roman" pitchFamily="18" charset="0"/>
              </a:rPr>
              <a:t>x</a:t>
            </a:r>
            <a:r>
              <a:rPr lang="en-US" altLang="zh-CN" sz="2400" baseline="30000" smtClean="0">
                <a:latin typeface="Times New Roman" pitchFamily="18" charset="0"/>
              </a:rPr>
              <a:t>2</a:t>
            </a:r>
            <a:r>
              <a:rPr lang="en-US" altLang="zh-CN" sz="2400" smtClean="0">
                <a:latin typeface="Times New Roman" pitchFamily="18" charset="0"/>
              </a:rPr>
              <a:t>),   </a:t>
            </a:r>
            <a:r>
              <a:rPr lang="en-US" altLang="zh-CN" sz="2400" i="1" smtClean="0">
                <a:latin typeface="Times New Roman" pitchFamily="18" charset="0"/>
              </a:rPr>
              <a:t>x</a:t>
            </a:r>
            <a:r>
              <a:rPr lang="en-US" altLang="zh-CN" sz="2400" baseline="30000" smtClean="0">
                <a:latin typeface="Times New Roman" pitchFamily="18" charset="0"/>
              </a:rPr>
              <a:t>2 </a:t>
            </a:r>
            <a:r>
              <a:rPr lang="zh-CN" altLang="en-US" sz="2400" smtClean="0">
                <a:latin typeface="Times New Roman" pitchFamily="18" charset="0"/>
              </a:rPr>
              <a:t>为</a:t>
            </a:r>
            <a:r>
              <a:rPr lang="en-US" altLang="zh-CN" sz="2400" smtClean="0">
                <a:latin typeface="Times New Roman" pitchFamily="18" charset="0"/>
              </a:rPr>
              <a:t>1 </a:t>
            </a:r>
            <a:r>
              <a:rPr lang="zh-CN" altLang="en-US" sz="2400" smtClean="0">
                <a:latin typeface="Times New Roman" pitchFamily="18" charset="0"/>
              </a:rPr>
              <a:t>的 </a:t>
            </a:r>
            <a:r>
              <a:rPr lang="en-US" altLang="zh-CN" sz="2400" i="1" smtClean="0">
                <a:latin typeface="Times New Roman" pitchFamily="18" charset="0"/>
              </a:rPr>
              <a:t>n </a:t>
            </a:r>
            <a:r>
              <a:rPr lang="zh-CN" altLang="en-US" sz="2400" smtClean="0">
                <a:latin typeface="Times New Roman" pitchFamily="18" charset="0"/>
              </a:rPr>
              <a:t>次根             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zh-CN" altLang="en-US" sz="2400" smtClean="0">
                <a:latin typeface="Times New Roman" pitchFamily="18" charset="0"/>
              </a:rPr>
              <a:t> </a:t>
            </a:r>
            <a:r>
              <a:rPr lang="zh-CN" altLang="en-US" sz="2400" smtClean="0">
                <a:solidFill>
                  <a:srgbClr val="A50021"/>
                </a:solidFill>
                <a:latin typeface="Times New Roman" pitchFamily="18" charset="0"/>
              </a:rPr>
              <a:t>算法</a:t>
            </a:r>
            <a:r>
              <a:rPr lang="en-US" altLang="zh-CN" sz="2400" smtClean="0">
                <a:solidFill>
                  <a:srgbClr val="A50021"/>
                </a:solidFill>
                <a:latin typeface="Times New Roman" pitchFamily="18" charset="0"/>
              </a:rPr>
              <a:t>3</a:t>
            </a:r>
            <a:r>
              <a:rPr lang="zh-CN" altLang="en-US" sz="2400" smtClean="0">
                <a:latin typeface="Times New Roman" pitchFamily="18" charset="0"/>
              </a:rPr>
              <a:t>：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zh-CN" altLang="en-US" sz="2400" smtClean="0">
                <a:latin typeface="Times New Roman" pitchFamily="18" charset="0"/>
              </a:rPr>
              <a:t>      </a:t>
            </a:r>
            <a:r>
              <a:rPr lang="en-US" altLang="zh-CN" sz="2400" smtClean="0">
                <a:latin typeface="Times New Roman" pitchFamily="18" charset="0"/>
              </a:rPr>
              <a:t>1.   </a:t>
            </a:r>
            <a:r>
              <a:rPr lang="zh-CN" altLang="en-US" sz="2400" smtClean="0">
                <a:latin typeface="Times New Roman" pitchFamily="18" charset="0"/>
              </a:rPr>
              <a:t>计算</a:t>
            </a:r>
            <a:r>
              <a:rPr lang="en-US" altLang="zh-CN" sz="2400" smtClean="0">
                <a:latin typeface="Times New Roman" pitchFamily="18" charset="0"/>
              </a:rPr>
              <a:t>1 </a:t>
            </a:r>
            <a:r>
              <a:rPr lang="zh-CN" altLang="en-US" sz="2400" smtClean="0">
                <a:latin typeface="Times New Roman" pitchFamily="18" charset="0"/>
              </a:rPr>
              <a:t>的所有的 </a:t>
            </a:r>
            <a:r>
              <a:rPr lang="en-US" altLang="zh-CN" sz="2400" smtClean="0">
                <a:latin typeface="Times New Roman" pitchFamily="18" charset="0"/>
              </a:rPr>
              <a:t>2</a:t>
            </a:r>
            <a:r>
              <a:rPr lang="en-US" altLang="zh-CN" sz="2400" i="1" smtClean="0">
                <a:latin typeface="Times New Roman" pitchFamily="18" charset="0"/>
              </a:rPr>
              <a:t>n </a:t>
            </a:r>
            <a:r>
              <a:rPr lang="zh-CN" altLang="en-US" sz="2400" smtClean="0">
                <a:latin typeface="Times New Roman" pitchFamily="18" charset="0"/>
              </a:rPr>
              <a:t>次根    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zh-CN" altLang="en-US" sz="2400" smtClean="0">
                <a:latin typeface="Times New Roman" pitchFamily="18" charset="0"/>
              </a:rPr>
              <a:t>      </a:t>
            </a:r>
            <a:r>
              <a:rPr lang="en-US" altLang="zh-CN" sz="2400" smtClean="0">
                <a:latin typeface="Times New Roman" pitchFamily="18" charset="0"/>
              </a:rPr>
              <a:t>2.   </a:t>
            </a:r>
            <a:r>
              <a:rPr lang="zh-CN" altLang="en-US" sz="2400" smtClean="0">
                <a:latin typeface="Times New Roman" pitchFamily="18" charset="0"/>
              </a:rPr>
              <a:t>分别计算 </a:t>
            </a:r>
            <a:r>
              <a:rPr lang="en-US" altLang="zh-CN" sz="2400" i="1" smtClean="0">
                <a:latin typeface="Times New Roman" pitchFamily="18" charset="0"/>
              </a:rPr>
              <a:t>A</a:t>
            </a:r>
            <a:r>
              <a:rPr lang="en-US" altLang="zh-CN" sz="2400" baseline="-25000" smtClean="0">
                <a:latin typeface="Times New Roman" pitchFamily="18" charset="0"/>
              </a:rPr>
              <a:t>even</a:t>
            </a:r>
            <a:r>
              <a:rPr lang="en-US" altLang="zh-CN" sz="2400" smtClean="0">
                <a:latin typeface="Times New Roman" pitchFamily="18" charset="0"/>
              </a:rPr>
              <a:t>(</a:t>
            </a:r>
            <a:r>
              <a:rPr lang="en-US" altLang="zh-CN" sz="2400" i="1" smtClean="0">
                <a:latin typeface="Times New Roman" pitchFamily="18" charset="0"/>
              </a:rPr>
              <a:t>x</a:t>
            </a:r>
            <a:r>
              <a:rPr lang="en-US" altLang="zh-CN" sz="2400" baseline="30000" smtClean="0">
                <a:latin typeface="Times New Roman" pitchFamily="18" charset="0"/>
              </a:rPr>
              <a:t>2</a:t>
            </a:r>
            <a:r>
              <a:rPr lang="en-US" altLang="zh-CN" sz="2400" smtClean="0">
                <a:latin typeface="Times New Roman" pitchFamily="18" charset="0"/>
              </a:rPr>
              <a:t>) </a:t>
            </a:r>
            <a:r>
              <a:rPr lang="zh-CN" altLang="en-US" sz="2400" smtClean="0">
                <a:latin typeface="Times New Roman" pitchFamily="18" charset="0"/>
              </a:rPr>
              <a:t>与 </a:t>
            </a:r>
            <a:r>
              <a:rPr lang="en-US" altLang="zh-CN" sz="2400" i="1" smtClean="0">
                <a:latin typeface="Times New Roman" pitchFamily="18" charset="0"/>
              </a:rPr>
              <a:t>A</a:t>
            </a:r>
            <a:r>
              <a:rPr lang="en-US" altLang="zh-CN" sz="2400" baseline="-25000" smtClean="0">
                <a:latin typeface="Times New Roman" pitchFamily="18" charset="0"/>
              </a:rPr>
              <a:t>old</a:t>
            </a:r>
            <a:r>
              <a:rPr lang="en-US" altLang="zh-CN" sz="2400" smtClean="0">
                <a:latin typeface="Times New Roman" pitchFamily="18" charset="0"/>
              </a:rPr>
              <a:t>(</a:t>
            </a:r>
            <a:r>
              <a:rPr lang="en-US" altLang="zh-CN" sz="2400" i="1" smtClean="0">
                <a:latin typeface="Times New Roman" pitchFamily="18" charset="0"/>
              </a:rPr>
              <a:t>x</a:t>
            </a:r>
            <a:r>
              <a:rPr lang="en-US" altLang="zh-CN" sz="2400" baseline="30000" smtClean="0">
                <a:latin typeface="Times New Roman" pitchFamily="18" charset="0"/>
              </a:rPr>
              <a:t>2</a:t>
            </a:r>
            <a:r>
              <a:rPr lang="en-US" altLang="zh-CN" sz="2400" smtClean="0">
                <a:latin typeface="Times New Roman" pitchFamily="18" charset="0"/>
              </a:rPr>
              <a:t>)   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altLang="zh-CN" sz="2400" smtClean="0">
                <a:latin typeface="Times New Roman" pitchFamily="18" charset="0"/>
              </a:rPr>
              <a:t>      3.   </a:t>
            </a:r>
            <a:r>
              <a:rPr lang="zh-CN" altLang="en-US" sz="2400" smtClean="0">
                <a:latin typeface="Times New Roman" pitchFamily="18" charset="0"/>
              </a:rPr>
              <a:t>利用步</a:t>
            </a:r>
            <a:r>
              <a:rPr lang="en-US" altLang="zh-CN" sz="2400" smtClean="0">
                <a:latin typeface="Times New Roman" pitchFamily="18" charset="0"/>
              </a:rPr>
              <a:t>2 </a:t>
            </a:r>
            <a:r>
              <a:rPr lang="zh-CN" altLang="en-US" sz="2400" smtClean="0">
                <a:latin typeface="Times New Roman" pitchFamily="18" charset="0"/>
              </a:rPr>
              <a:t>的结果计算 </a:t>
            </a:r>
            <a:r>
              <a:rPr lang="en-US" altLang="zh-CN" sz="2400" i="1" smtClean="0">
                <a:latin typeface="Times New Roman" pitchFamily="18" charset="0"/>
              </a:rPr>
              <a:t>A</a:t>
            </a:r>
            <a:r>
              <a:rPr lang="en-US" altLang="zh-CN" sz="2400" smtClean="0">
                <a:latin typeface="Times New Roman" pitchFamily="18" charset="0"/>
              </a:rPr>
              <a:t>(</a:t>
            </a:r>
            <a:r>
              <a:rPr lang="en-US" altLang="zh-CN" sz="2400" i="1" smtClean="0">
                <a:latin typeface="Times New Roman" pitchFamily="18" charset="0"/>
              </a:rPr>
              <a:t>x</a:t>
            </a:r>
            <a:r>
              <a:rPr lang="en-US" altLang="zh-CN" sz="2400" smtClean="0">
                <a:latin typeface="Times New Roman" pitchFamily="18" charset="0"/>
              </a:rPr>
              <a:t>) </a:t>
            </a:r>
          </a:p>
          <a:p>
            <a:pPr>
              <a:spcBef>
                <a:spcPct val="55000"/>
              </a:spcBef>
              <a:buFontTx/>
              <a:buNone/>
            </a:pPr>
            <a:r>
              <a:rPr lang="en-US" altLang="zh-CN" sz="2400" smtClean="0">
                <a:latin typeface="Times New Roman" pitchFamily="18" charset="0"/>
              </a:rPr>
              <a:t> </a:t>
            </a:r>
            <a:r>
              <a:rPr lang="zh-CN" altLang="en-US" sz="2400" smtClean="0">
                <a:latin typeface="Times New Roman" pitchFamily="18" charset="0"/>
              </a:rPr>
              <a:t>复杂度分析：</a:t>
            </a:r>
            <a:r>
              <a:rPr lang="en-US" altLang="zh-CN" sz="2400" i="1" smtClean="0">
                <a:latin typeface="Times New Roman" pitchFamily="18" charset="0"/>
              </a:rPr>
              <a:t>T</a:t>
            </a:r>
            <a:r>
              <a:rPr lang="en-US" altLang="zh-CN" sz="2400" baseline="-25000" smtClean="0">
                <a:latin typeface="Times New Roman" pitchFamily="18" charset="0"/>
              </a:rPr>
              <a:t>3</a:t>
            </a:r>
            <a:r>
              <a:rPr lang="en-US" altLang="zh-CN" sz="2400" smtClean="0">
                <a:latin typeface="Times New Roman" pitchFamily="18" charset="0"/>
              </a:rPr>
              <a:t>(</a:t>
            </a:r>
            <a:r>
              <a:rPr lang="en-US" altLang="zh-CN" sz="2400" i="1" smtClean="0">
                <a:latin typeface="Times New Roman" pitchFamily="18" charset="0"/>
              </a:rPr>
              <a:t>n</a:t>
            </a:r>
            <a:r>
              <a:rPr lang="en-US" altLang="zh-CN" sz="2400" smtClean="0">
                <a:latin typeface="Times New Roman" pitchFamily="18" charset="0"/>
              </a:rPr>
              <a:t>)=2</a:t>
            </a:r>
            <a:r>
              <a:rPr lang="en-US" altLang="zh-CN" sz="2400" i="1" smtClean="0">
                <a:latin typeface="Times New Roman" pitchFamily="18" charset="0"/>
              </a:rPr>
              <a:t>T</a:t>
            </a:r>
            <a:r>
              <a:rPr lang="en-US" altLang="zh-CN" sz="2400" baseline="-25000" smtClean="0">
                <a:latin typeface="Times New Roman" pitchFamily="18" charset="0"/>
              </a:rPr>
              <a:t>3</a:t>
            </a:r>
            <a:r>
              <a:rPr lang="en-US" altLang="zh-CN" sz="2400" smtClean="0">
                <a:latin typeface="Times New Roman" pitchFamily="18" charset="0"/>
              </a:rPr>
              <a:t>(</a:t>
            </a:r>
            <a:r>
              <a:rPr lang="en-US" altLang="zh-CN" sz="2400" i="1" smtClean="0">
                <a:latin typeface="Times New Roman" pitchFamily="18" charset="0"/>
              </a:rPr>
              <a:t>n</a:t>
            </a:r>
            <a:r>
              <a:rPr lang="en-US" altLang="zh-CN" sz="2400" smtClean="0">
                <a:latin typeface="Times New Roman" pitchFamily="18" charset="0"/>
              </a:rPr>
              <a:t>/2)+</a:t>
            </a:r>
            <a:r>
              <a:rPr lang="en-US" altLang="zh-CN" sz="2400" i="1" smtClean="0">
                <a:latin typeface="Times New Roman" pitchFamily="18" charset="0"/>
              </a:rPr>
              <a:t>O</a:t>
            </a:r>
            <a:r>
              <a:rPr lang="en-US" altLang="zh-CN" sz="2400" smtClean="0">
                <a:latin typeface="Times New Roman" pitchFamily="18" charset="0"/>
              </a:rPr>
              <a:t>(</a:t>
            </a:r>
            <a:r>
              <a:rPr lang="en-US" altLang="zh-CN" sz="2400" i="1" smtClean="0">
                <a:latin typeface="Times New Roman" pitchFamily="18" charset="0"/>
              </a:rPr>
              <a:t>n</a:t>
            </a:r>
            <a:r>
              <a:rPr lang="en-US" altLang="zh-CN" sz="2400" smtClean="0">
                <a:latin typeface="Times New Roman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2400" smtClean="0">
                <a:latin typeface="Times New Roman" pitchFamily="18" charset="0"/>
              </a:rPr>
              <a:t>                          </a:t>
            </a:r>
            <a:r>
              <a:rPr lang="en-US" altLang="zh-CN" sz="2400" i="1" smtClean="0">
                <a:latin typeface="Times New Roman" pitchFamily="18" charset="0"/>
              </a:rPr>
              <a:t>T</a:t>
            </a:r>
            <a:r>
              <a:rPr lang="en-US" altLang="zh-CN" sz="2400" baseline="-25000" smtClean="0">
                <a:latin typeface="Times New Roman" pitchFamily="18" charset="0"/>
              </a:rPr>
              <a:t>3</a:t>
            </a:r>
            <a:r>
              <a:rPr lang="en-US" altLang="zh-CN" sz="2400" smtClean="0">
                <a:latin typeface="Times New Roman" pitchFamily="18" charset="0"/>
              </a:rPr>
              <a:t>(</a:t>
            </a:r>
            <a:r>
              <a:rPr lang="en-US" altLang="zh-CN" sz="2400" i="1" smtClean="0">
                <a:latin typeface="Times New Roman" pitchFamily="18" charset="0"/>
              </a:rPr>
              <a:t>n</a:t>
            </a:r>
            <a:r>
              <a:rPr lang="en-US" altLang="zh-CN" sz="2400" smtClean="0">
                <a:latin typeface="Times New Roman" pitchFamily="18" charset="0"/>
              </a:rPr>
              <a:t>)=</a:t>
            </a:r>
            <a:r>
              <a:rPr lang="en-US" altLang="zh-CN" sz="2400" i="1" smtClean="0">
                <a:latin typeface="Times New Roman" pitchFamily="18" charset="0"/>
              </a:rPr>
              <a:t>O</a:t>
            </a:r>
            <a:r>
              <a:rPr lang="en-US" altLang="zh-CN" sz="2400" smtClean="0">
                <a:latin typeface="Times New Roman" pitchFamily="18" charset="0"/>
              </a:rPr>
              <a:t>(</a:t>
            </a:r>
            <a:r>
              <a:rPr lang="en-US" altLang="zh-CN" sz="2400" i="1" smtClean="0">
                <a:latin typeface="Times New Roman" pitchFamily="18" charset="0"/>
              </a:rPr>
              <a:t>n</a:t>
            </a:r>
            <a:r>
              <a:rPr lang="en-US" altLang="zh-CN" sz="2400" smtClean="0">
                <a:latin typeface="Times New Roman" pitchFamily="18" charset="0"/>
              </a:rPr>
              <a:t>log</a:t>
            </a:r>
            <a:r>
              <a:rPr lang="en-US" altLang="zh-CN" sz="2400" i="1" smtClean="0">
                <a:latin typeface="Times New Roman" pitchFamily="18" charset="0"/>
              </a:rPr>
              <a:t>n</a:t>
            </a:r>
            <a:r>
              <a:rPr lang="en-US" altLang="zh-CN" sz="2400" smtClean="0">
                <a:latin typeface="Times New Roman" pitchFamily="18" charset="0"/>
              </a:rPr>
              <a:t>)</a:t>
            </a:r>
          </a:p>
          <a:p>
            <a:pPr>
              <a:spcBef>
                <a:spcPct val="60000"/>
              </a:spcBef>
              <a:buFontTx/>
              <a:buNone/>
            </a:pPr>
            <a:r>
              <a:rPr lang="en-US" altLang="zh-CN" sz="2400" smtClean="0">
                <a:latin typeface="Times New Roman" pitchFamily="18" charset="0"/>
              </a:rPr>
              <a:t> </a:t>
            </a:r>
            <a:r>
              <a:rPr lang="zh-CN" altLang="en-US" sz="2400" smtClean="0">
                <a:latin typeface="Times New Roman" pitchFamily="18" charset="0"/>
              </a:rPr>
              <a:t>应用：快速傅立叶变换</a:t>
            </a:r>
            <a:r>
              <a:rPr lang="en-US" altLang="zh-CN" sz="2400" smtClean="0">
                <a:latin typeface="Times New Roman" pitchFamily="18" charset="0"/>
              </a:rPr>
              <a:t>FFT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87ECCD57-87FD-4399-B507-23D2582822B7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414588" y="2928938"/>
          <a:ext cx="3514725" cy="1089025"/>
        </p:xfrm>
        <a:graphic>
          <a:graphicData uri="http://schemas.openxmlformats.org/presentationml/2006/ole">
            <p:oleObj spid="_x0000_s2050" name="Equation" r:id="rId4" imgW="1549080" imgH="482400" progId="Equation.3">
              <p:embed/>
            </p:oleObj>
          </a:graphicData>
        </a:graphic>
      </p:graphicFrame>
      <p:sp>
        <p:nvSpPr>
          <p:cNvPr id="2056" name="Rectangle 11"/>
          <p:cNvSpPr>
            <a:spLocks noChangeArrowheads="1"/>
          </p:cNvSpPr>
          <p:nvPr/>
        </p:nvSpPr>
        <p:spPr bwMode="auto">
          <a:xfrm>
            <a:off x="0" y="4076700"/>
            <a:ext cx="80279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77813"/>
            <a:r>
              <a:rPr lang="en-US" altLang="zh-CN" sz="2000">
                <a:latin typeface="幼圆" pitchFamily="49" charset="-122"/>
                <a:ea typeface="幼圆" pitchFamily="49" charset="-122"/>
                <a:cs typeface="Times New Roman" pitchFamily="18" charset="0"/>
              </a:rPr>
              <a:t>   </a:t>
            </a:r>
            <a:r>
              <a:rPr lang="zh-CN" altLang="en-US" sz="2400" b="1">
                <a:latin typeface="宋体" pitchFamily="2" charset="-122"/>
                <a:ea typeface="幼圆" pitchFamily="49" charset="-122"/>
                <a:cs typeface="Times New Roman" pitchFamily="18" charset="0"/>
              </a:rPr>
              <a:t>当 </a:t>
            </a:r>
            <a:r>
              <a:rPr lang="en-US" altLang="zh-CN" sz="2400" b="1" i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d</a:t>
            </a:r>
            <a:r>
              <a:rPr lang="en-US" altLang="zh-CN" sz="2400" b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) = </a:t>
            </a:r>
            <a:r>
              <a:rPr lang="en-US" altLang="zh-CN" sz="2400" b="1" i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cn </a:t>
            </a:r>
            <a:r>
              <a:rPr lang="zh-CN" altLang="en-US" sz="2400" b="1">
                <a:latin typeface="宋体" pitchFamily="2" charset="-122"/>
                <a:ea typeface="幼圆" pitchFamily="49" charset="-122"/>
                <a:cs typeface="Times New Roman" pitchFamily="18" charset="0"/>
              </a:rPr>
              <a:t>时</a:t>
            </a:r>
          </a:p>
          <a:p>
            <a:pPr indent="277813" eaLnBrk="0" hangingPunct="0"/>
            <a:r>
              <a:rPr lang="zh-CN" altLang="en-US" sz="100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       </a:t>
            </a:r>
            <a:endParaRPr lang="zh-CN" altLang="en-US">
              <a:ea typeface="幼圆" pitchFamily="49" charset="-122"/>
              <a:cs typeface="Times New Roman" pitchFamily="18" charset="0"/>
            </a:endParaRP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428875" y="4643438"/>
          <a:ext cx="3359150" cy="1427162"/>
        </p:xfrm>
        <a:graphic>
          <a:graphicData uri="http://schemas.openxmlformats.org/presentationml/2006/ole">
            <p:oleObj spid="_x0000_s2051" name="Equation" r:id="rId5" imgW="1676160" imgH="711000" progId="Equation.3">
              <p:embed/>
            </p:oleObj>
          </a:graphicData>
        </a:graphic>
      </p:graphicFrame>
      <p:graphicFrame>
        <p:nvGraphicFramePr>
          <p:cNvPr id="2052" name="Rectangle 4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2052" name="Equation" r:id="rId6" imgW="0" imgH="0" progId="Equation.3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2411413" y="1643063"/>
          <a:ext cx="3086100" cy="928687"/>
        </p:xfrm>
        <a:graphic>
          <a:graphicData uri="http://schemas.openxmlformats.org/presentationml/2006/ole">
            <p:oleObj spid="_x0000_s2053" name="Equation" r:id="rId7" imgW="1307880" imgH="393480" progId="Equation.3">
              <p:embed/>
            </p:oleObj>
          </a:graphicData>
        </a:graphic>
      </p:graphicFrame>
      <p:sp>
        <p:nvSpPr>
          <p:cNvPr id="2057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/>
              <a:t>典型的递推方程</a:t>
            </a: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611188" y="2420938"/>
            <a:ext cx="597535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latin typeface="Times New Roman" pitchFamily="18" charset="0"/>
              </a:rPr>
              <a:t>当 </a:t>
            </a:r>
            <a:r>
              <a:rPr lang="en-US" altLang="zh-CN" sz="2400" b="1" i="1">
                <a:latin typeface="Times New Roman" pitchFamily="18" charset="0"/>
              </a:rPr>
              <a:t>d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)</a:t>
            </a:r>
            <a:r>
              <a:rPr lang="zh-CN" altLang="en-US" sz="2400" b="1">
                <a:latin typeface="Times New Roman" pitchFamily="18" charset="0"/>
              </a:rPr>
              <a:t>为常数 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470FCB04-A3AC-4670-A28F-E058E5A32E47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graphicFrame>
        <p:nvGraphicFramePr>
          <p:cNvPr id="23587" name="Group 35"/>
          <p:cNvGraphicFramePr>
            <a:graphicFrameLocks noGrp="1"/>
          </p:cNvGraphicFramePr>
          <p:nvPr/>
        </p:nvGraphicFramePr>
        <p:xfrm>
          <a:off x="1547813" y="2420938"/>
          <a:ext cx="6624637" cy="2322513"/>
        </p:xfrm>
        <a:graphic>
          <a:graphicData uri="http://schemas.openxmlformats.org/drawingml/2006/table">
            <a:tbl>
              <a:tblPr/>
              <a:tblGrid>
                <a:gridCol w="1735137"/>
                <a:gridCol w="1893888"/>
                <a:gridCol w="2995612"/>
              </a:tblGrid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报告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报告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结论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是好的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是好的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A,B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都好或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A,B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都坏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是好的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是坏的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至少一片是坏的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是坏的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是好的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至少一片是坏的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是坏的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是坏的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至少一片是坏的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015" name="Text Box 103"/>
          <p:cNvSpPr txBox="1">
            <a:spLocks noChangeArrowheads="1"/>
          </p:cNvSpPr>
          <p:nvPr/>
        </p:nvSpPr>
        <p:spPr bwMode="auto">
          <a:xfrm>
            <a:off x="682625" y="1676400"/>
            <a:ext cx="475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A50021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rgbClr val="A50021"/>
                </a:solidFill>
                <a:latin typeface="+mn-ea"/>
                <a:ea typeface="+mn-ea"/>
              </a:rPr>
              <a:t>1 </a:t>
            </a:r>
            <a:r>
              <a:rPr lang="zh-CN" altLang="en-US" sz="2400" b="1" dirty="0">
                <a:latin typeface="+mn-ea"/>
                <a:ea typeface="+mn-ea"/>
              </a:rPr>
              <a:t>芯片测试</a:t>
            </a:r>
          </a:p>
        </p:txBody>
      </p:sp>
      <p:sp>
        <p:nvSpPr>
          <p:cNvPr id="23581" name="Text Box 113"/>
          <p:cNvSpPr txBox="1">
            <a:spLocks noChangeArrowheads="1"/>
          </p:cNvSpPr>
          <p:nvPr/>
        </p:nvSpPr>
        <p:spPr bwMode="auto">
          <a:xfrm>
            <a:off x="611188" y="5013325"/>
            <a:ext cx="7943850" cy="133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</a:pPr>
            <a:r>
              <a:rPr lang="zh-CN" altLang="en-US" sz="2400" b="1">
                <a:latin typeface="宋体" pitchFamily="2" charset="-122"/>
              </a:rPr>
              <a:t>条件：有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</a:rPr>
              <a:t>片</a:t>
            </a:r>
            <a:r>
              <a:rPr lang="zh-CN" altLang="en-US" sz="2400" b="1">
                <a:latin typeface="宋体" pitchFamily="2" charset="-122"/>
              </a:rPr>
              <a:t>芯片，</a:t>
            </a:r>
            <a:r>
              <a:rPr lang="en-US" altLang="zh-CN" sz="2400" b="1">
                <a:latin typeface="宋体" pitchFamily="2" charset="-122"/>
              </a:rPr>
              <a:t>(</a:t>
            </a:r>
            <a:r>
              <a:rPr lang="zh-CN" altLang="en-US" sz="2400" b="1"/>
              <a:t>好芯片至少比坏芯片多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/>
              <a:t>片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altLang="zh-CN" sz="2400" b="1"/>
              <a:t> </a:t>
            </a:r>
          </a:p>
          <a:p>
            <a:pPr marL="342900" indent="-342900">
              <a:spcBef>
                <a:spcPts val="600"/>
              </a:spcBef>
            </a:pPr>
            <a:r>
              <a:rPr lang="zh-CN" altLang="en-US" sz="2400" b="1">
                <a:latin typeface="宋体" pitchFamily="2" charset="-122"/>
              </a:rPr>
              <a:t>问题：使用最少测试次数，从中挑出</a:t>
            </a:r>
            <a:r>
              <a:rPr lang="en-US" altLang="zh-CN" sz="2400" b="1">
                <a:latin typeface="宋体" pitchFamily="2" charset="-122"/>
              </a:rPr>
              <a:t>1</a:t>
            </a:r>
            <a:r>
              <a:rPr lang="zh-CN" altLang="en-US" sz="2400" b="1">
                <a:latin typeface="宋体" pitchFamily="2" charset="-122"/>
              </a:rPr>
              <a:t>片好芯片</a:t>
            </a:r>
          </a:p>
          <a:p>
            <a:pPr marL="342900" indent="-342900">
              <a:spcBef>
                <a:spcPts val="600"/>
              </a:spcBef>
            </a:pPr>
            <a:r>
              <a:rPr lang="zh-CN" altLang="en-US" sz="2400" b="1">
                <a:latin typeface="宋体" pitchFamily="2" charset="-122"/>
              </a:rPr>
              <a:t>要求：说明测试算法，进行复杂性分析</a:t>
            </a:r>
          </a:p>
        </p:txBody>
      </p:sp>
      <p:sp>
        <p:nvSpPr>
          <p:cNvPr id="2358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/>
              <a:t>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20368922-5FA7-4484-A858-D849C6F27F71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2457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/>
              <a:t>算法</a:t>
            </a:r>
          </a:p>
        </p:txBody>
      </p:sp>
      <p:sp>
        <p:nvSpPr>
          <p:cNvPr id="24579" name="内容占位符 9"/>
          <p:cNvSpPr>
            <a:spLocks noGrp="1"/>
          </p:cNvSpPr>
          <p:nvPr>
            <p:ph idx="1"/>
          </p:nvPr>
        </p:nvSpPr>
        <p:spPr>
          <a:xfrm>
            <a:off x="611188" y="1552575"/>
            <a:ext cx="7848600" cy="49006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while  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&gt; 3  do</a:t>
            </a:r>
            <a:endParaRPr lang="zh-CN" altLang="en-US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将芯片分成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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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组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for  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=1  to  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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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 do </a:t>
            </a:r>
            <a:endParaRPr lang="zh-CN" altLang="en-US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5.               if  2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片好，则任取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片留下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6.               else  2 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片同时丢掉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． 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剩下的芯片数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． 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if  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= 3           </a:t>
            </a:r>
            <a:endParaRPr lang="zh-CN" altLang="en-US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9.    then  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任取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片芯片测试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10.       if  1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好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坏，取没测的芯片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11.       else  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任取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片被测芯片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if   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=2  or  1  then  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任取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片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zh-CN" altLang="en-US" sz="24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59556FC1-F019-456C-B693-51FD6D95C1D5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560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/>
              <a:t>分析</a:t>
            </a:r>
          </a:p>
        </p:txBody>
      </p:sp>
      <p:sp>
        <p:nvSpPr>
          <p:cNvPr id="25603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说明</a:t>
            </a:r>
            <a:endParaRPr lang="en-US" altLang="zh-CN" smtClean="0"/>
          </a:p>
          <a:p>
            <a:pPr lvl="1"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上述算法只是一个概要说明，对于</a:t>
            </a:r>
            <a:r>
              <a:rPr lang="en-US" altLang="zh-CN" i="1" smtClean="0">
                <a:latin typeface="Times New Roman" pitchFamily="18" charset="0"/>
              </a:rPr>
              <a:t>n</a:t>
            </a:r>
            <a:r>
              <a:rPr lang="zh-CN" altLang="en-US" smtClean="0">
                <a:latin typeface="Times New Roman" pitchFamily="18" charset="0"/>
              </a:rPr>
              <a:t>为奇数的</a:t>
            </a:r>
            <a:endParaRPr lang="en-US" altLang="zh-CN" smtClean="0">
              <a:latin typeface="Times New Roman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情况需要进一步处理</a:t>
            </a:r>
            <a:r>
              <a:rPr lang="en-US" altLang="zh-CN" smtClean="0">
                <a:latin typeface="Times New Roman" pitchFamily="18" charset="0"/>
              </a:rPr>
              <a:t>, </a:t>
            </a:r>
            <a:r>
              <a:rPr lang="zh-CN" altLang="en-US" smtClean="0">
                <a:latin typeface="Times New Roman" pitchFamily="18" charset="0"/>
              </a:rPr>
              <a:t>处理时间为</a:t>
            </a:r>
            <a:r>
              <a:rPr lang="en-US" altLang="zh-CN" i="1" smtClean="0">
                <a:latin typeface="Times New Roman" pitchFamily="18" charset="0"/>
              </a:rPr>
              <a:t>O</a:t>
            </a:r>
            <a:r>
              <a:rPr lang="en-US" altLang="zh-CN" smtClean="0">
                <a:latin typeface="Times New Roman" pitchFamily="18" charset="0"/>
              </a:rPr>
              <a:t>(</a:t>
            </a:r>
            <a:r>
              <a:rPr lang="en-US" altLang="zh-CN" i="1" smtClean="0">
                <a:latin typeface="Times New Roman" pitchFamily="18" charset="0"/>
              </a:rPr>
              <a:t>n</a:t>
            </a:r>
            <a:r>
              <a:rPr lang="en-US" altLang="zh-CN" smtClean="0">
                <a:latin typeface="Times New Roman" pitchFamily="18" charset="0"/>
              </a:rPr>
              <a:t>).</a:t>
            </a:r>
          </a:p>
          <a:p>
            <a:pPr>
              <a:spcBef>
                <a:spcPts val="2400"/>
              </a:spcBef>
            </a:pPr>
            <a:r>
              <a:rPr lang="zh-CN" altLang="en-US" smtClean="0">
                <a:latin typeface="Times New Roman" pitchFamily="18" charset="0"/>
              </a:rPr>
              <a:t>复杂性分析</a:t>
            </a:r>
            <a:endParaRPr lang="en-US" altLang="zh-CN" smtClean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    </a:t>
            </a:r>
            <a:r>
              <a:rPr lang="zh-CN" altLang="en-US" sz="2400" smtClean="0">
                <a:latin typeface="Times New Roman" pitchFamily="18" charset="0"/>
              </a:rPr>
              <a:t>设</a:t>
            </a:r>
            <a:r>
              <a:rPr lang="en-US" altLang="zh-CN" sz="2400" i="1" smtClean="0">
                <a:latin typeface="Times New Roman" pitchFamily="18" charset="0"/>
              </a:rPr>
              <a:t>W</a:t>
            </a:r>
            <a:r>
              <a:rPr lang="en-US" altLang="zh-CN" sz="2400" smtClean="0">
                <a:latin typeface="Times New Roman" pitchFamily="18" charset="0"/>
              </a:rPr>
              <a:t>(</a:t>
            </a:r>
            <a:r>
              <a:rPr lang="en-US" altLang="zh-CN" sz="2400" i="1" smtClean="0">
                <a:latin typeface="Times New Roman" pitchFamily="18" charset="0"/>
              </a:rPr>
              <a:t>n</a:t>
            </a:r>
            <a:r>
              <a:rPr lang="en-US" altLang="zh-CN" sz="2400" smtClean="0">
                <a:latin typeface="Times New Roman" pitchFamily="18" charset="0"/>
              </a:rPr>
              <a:t>)</a:t>
            </a:r>
            <a:r>
              <a:rPr lang="zh-CN" altLang="en-US" sz="2400" smtClean="0">
                <a:latin typeface="Times New Roman" pitchFamily="18" charset="0"/>
              </a:rPr>
              <a:t>表示</a:t>
            </a:r>
            <a:r>
              <a:rPr lang="en-US" altLang="zh-CN" sz="2400" i="1" smtClean="0">
                <a:latin typeface="Times New Roman" pitchFamily="18" charset="0"/>
              </a:rPr>
              <a:t>n</a:t>
            </a:r>
            <a:r>
              <a:rPr lang="zh-CN" altLang="en-US" sz="2400" smtClean="0">
                <a:latin typeface="Times New Roman" pitchFamily="18" charset="0"/>
              </a:rPr>
              <a:t>片芯片测试的次数，则</a:t>
            </a:r>
            <a:endParaRPr lang="en-US" altLang="zh-CN" sz="2400" smtClean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1" smtClean="0">
                <a:latin typeface="Times New Roman" pitchFamily="18" charset="0"/>
              </a:rPr>
              <a:t>               W</a:t>
            </a:r>
            <a:r>
              <a:rPr lang="en-US" altLang="zh-CN" sz="2400" smtClean="0">
                <a:latin typeface="Times New Roman" pitchFamily="18" charset="0"/>
              </a:rPr>
              <a:t>(</a:t>
            </a:r>
            <a:r>
              <a:rPr lang="en-US" altLang="zh-CN" sz="2400" i="1" smtClean="0">
                <a:latin typeface="Times New Roman" pitchFamily="18" charset="0"/>
              </a:rPr>
              <a:t>n</a:t>
            </a:r>
            <a:r>
              <a:rPr lang="en-US" altLang="zh-CN" sz="2400" smtClean="0">
                <a:latin typeface="Times New Roman" pitchFamily="18" charset="0"/>
              </a:rPr>
              <a:t>) = </a:t>
            </a:r>
            <a:r>
              <a:rPr lang="en-US" altLang="zh-CN" sz="2400" i="1" smtClean="0">
                <a:latin typeface="Times New Roman" pitchFamily="18" charset="0"/>
              </a:rPr>
              <a:t>W</a:t>
            </a:r>
            <a:r>
              <a:rPr lang="en-US" altLang="zh-CN" sz="2400" smtClean="0">
                <a:latin typeface="Times New Roman" pitchFamily="18" charset="0"/>
              </a:rPr>
              <a:t>(</a:t>
            </a:r>
            <a:r>
              <a:rPr lang="en-US" altLang="zh-CN" sz="2400" i="1" smtClean="0">
                <a:latin typeface="Times New Roman" pitchFamily="18" charset="0"/>
              </a:rPr>
              <a:t>n</a:t>
            </a:r>
            <a:r>
              <a:rPr lang="en-US" altLang="zh-CN" sz="2400" smtClean="0">
                <a:latin typeface="Times New Roman" pitchFamily="18" charset="0"/>
              </a:rPr>
              <a:t>/2) + </a:t>
            </a:r>
            <a:r>
              <a:rPr lang="en-US" altLang="zh-CN" sz="2400" i="1" smtClean="0">
                <a:latin typeface="Times New Roman" pitchFamily="18" charset="0"/>
              </a:rPr>
              <a:t>O</a:t>
            </a:r>
            <a:r>
              <a:rPr lang="en-US" altLang="zh-CN" sz="2400" smtClean="0">
                <a:latin typeface="Times New Roman" pitchFamily="18" charset="0"/>
              </a:rPr>
              <a:t>(</a:t>
            </a:r>
            <a:r>
              <a:rPr lang="en-US" altLang="zh-CN" sz="2400" i="1" smtClean="0">
                <a:latin typeface="Times New Roman" pitchFamily="18" charset="0"/>
              </a:rPr>
              <a:t>n</a:t>
            </a:r>
            <a:r>
              <a:rPr lang="en-US" altLang="zh-CN" sz="2400" smtClean="0">
                <a:latin typeface="Times New Roman" pitchFamily="18" charset="0"/>
              </a:rPr>
              <a:t>)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i="1" smtClean="0">
                <a:latin typeface="Times New Roman" pitchFamily="18" charset="0"/>
              </a:rPr>
              <a:t>               W</a:t>
            </a:r>
            <a:r>
              <a:rPr lang="en-US" altLang="zh-CN" sz="2400" smtClean="0">
                <a:latin typeface="Times New Roman" pitchFamily="18" charset="0"/>
              </a:rPr>
              <a:t>(1) = 0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</a:rPr>
              <a:t>     由</a:t>
            </a:r>
            <a:r>
              <a:rPr lang="en-US" altLang="zh-CN" sz="2400" smtClean="0">
                <a:latin typeface="Times New Roman" pitchFamily="18" charset="0"/>
              </a:rPr>
              <a:t>Master</a:t>
            </a:r>
            <a:r>
              <a:rPr lang="zh-CN" altLang="en-US" sz="2400" smtClean="0">
                <a:latin typeface="Times New Roman" pitchFamily="18" charset="0"/>
              </a:rPr>
              <a:t>定理，</a:t>
            </a:r>
            <a:r>
              <a:rPr lang="en-US" altLang="zh-CN" sz="2400" i="1" smtClean="0">
                <a:latin typeface="Times New Roman" pitchFamily="18" charset="0"/>
              </a:rPr>
              <a:t>W</a:t>
            </a:r>
            <a:r>
              <a:rPr lang="en-US" altLang="zh-CN" sz="2400" smtClean="0">
                <a:latin typeface="Times New Roman" pitchFamily="18" charset="0"/>
              </a:rPr>
              <a:t>(</a:t>
            </a:r>
            <a:r>
              <a:rPr lang="en-US" altLang="zh-CN" sz="2400" i="1" smtClean="0">
                <a:latin typeface="Times New Roman" pitchFamily="18" charset="0"/>
              </a:rPr>
              <a:t>n</a:t>
            </a:r>
            <a:r>
              <a:rPr lang="en-US" altLang="zh-CN" sz="2400" smtClean="0">
                <a:latin typeface="Times New Roman" pitchFamily="18" charset="0"/>
              </a:rPr>
              <a:t>) = </a:t>
            </a:r>
            <a:r>
              <a:rPr lang="en-US" altLang="zh-CN" sz="2400" i="1" smtClean="0">
                <a:latin typeface="Times New Roman" pitchFamily="18" charset="0"/>
              </a:rPr>
              <a:t>O</a:t>
            </a:r>
            <a:r>
              <a:rPr lang="en-US" altLang="zh-CN" sz="2400" smtClean="0">
                <a:latin typeface="Times New Roman" pitchFamily="18" charset="0"/>
              </a:rPr>
              <a:t>(</a:t>
            </a:r>
            <a:r>
              <a:rPr lang="en-US" altLang="zh-CN" sz="2400" i="1" smtClean="0">
                <a:latin typeface="Times New Roman" pitchFamily="18" charset="0"/>
              </a:rPr>
              <a:t>n</a:t>
            </a:r>
            <a:r>
              <a:rPr lang="en-US" altLang="zh-CN" sz="2400" smtClean="0">
                <a:latin typeface="Times New Roman" pitchFamily="18" charset="0"/>
              </a:rPr>
              <a:t>)</a:t>
            </a:r>
            <a:endParaRPr lang="zh-CN" altLang="en-US" sz="2400" smtClean="0"/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DB68427A-7458-48A8-A897-D2DD73A00072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400" dirty="0" smtClean="0">
                <a:latin typeface="+mn-ea"/>
                <a:ea typeface="+mn-ea"/>
              </a:rPr>
              <a:t>实例</a:t>
            </a:r>
            <a:endParaRPr lang="zh-CN" altLang="en-US" sz="4400" dirty="0">
              <a:latin typeface="+mn-ea"/>
              <a:ea typeface="+mn-ea"/>
            </a:endParaRP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574675" y="1676400"/>
            <a:ext cx="7712075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A50021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rgbClr val="A50021"/>
                </a:solidFill>
                <a:latin typeface="+mn-ea"/>
                <a:ea typeface="+mn-ea"/>
              </a:rPr>
              <a:t>2  </a:t>
            </a:r>
            <a:r>
              <a:rPr lang="zh-CN" altLang="en-US" sz="2400" b="1" dirty="0">
                <a:latin typeface="+mn-ea"/>
                <a:ea typeface="+mn-ea"/>
              </a:rPr>
              <a:t>求一个数的幂  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2400" b="1" dirty="0">
                <a:latin typeface="Times New Roman" pitchFamily="18" charset="0"/>
              </a:rPr>
              <a:t>问题：计算 </a:t>
            </a:r>
            <a:r>
              <a:rPr lang="en-US" altLang="zh-CN" sz="2400" b="1" i="1" dirty="0">
                <a:latin typeface="Times New Roman" pitchFamily="18" charset="0"/>
              </a:rPr>
              <a:t>a </a:t>
            </a:r>
            <a:r>
              <a:rPr lang="en-US" altLang="zh-CN" sz="2400" b="1" i="1" baseline="30000" dirty="0">
                <a:latin typeface="Times New Roman" pitchFamily="18" charset="0"/>
              </a:rPr>
              <a:t>n</a:t>
            </a:r>
            <a:r>
              <a:rPr lang="en-US" altLang="zh-CN" sz="2400" b="1" dirty="0">
                <a:latin typeface="Times New Roman" pitchFamily="18" charset="0"/>
              </a:rPr>
              <a:t>,  </a:t>
            </a:r>
            <a:r>
              <a:rPr lang="en-US" altLang="zh-CN" sz="2400" b="1" i="1" dirty="0">
                <a:latin typeface="Times New Roman" pitchFamily="18" charset="0"/>
              </a:rPr>
              <a:t>n</a:t>
            </a:r>
            <a:r>
              <a:rPr lang="zh-CN" altLang="en-US" sz="2400" b="1" dirty="0">
                <a:latin typeface="Times New Roman" pitchFamily="18" charset="0"/>
              </a:rPr>
              <a:t>为自然数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971550" y="4202113"/>
            <a:ext cx="9128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i="1">
                <a:latin typeface="Times New Roman" pitchFamily="18" charset="0"/>
              </a:rPr>
              <a:t>a</a:t>
            </a:r>
            <a:r>
              <a:rPr lang="en-US" altLang="zh-CN" b="1" i="1">
                <a:latin typeface="Times New Roman" pitchFamily="18" charset="0"/>
              </a:rPr>
              <a:t> </a:t>
            </a:r>
            <a:r>
              <a:rPr lang="en-US" altLang="zh-CN" sz="3200" b="1" i="1" baseline="30000">
                <a:latin typeface="Times New Roman" pitchFamily="18" charset="0"/>
              </a:rPr>
              <a:t>n</a:t>
            </a:r>
            <a:r>
              <a:rPr lang="en-US" altLang="zh-CN" sz="3200" b="1">
                <a:latin typeface="Times New Roman" pitchFamily="18" charset="0"/>
              </a:rPr>
              <a:t> =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2190750" y="3913188"/>
            <a:ext cx="52959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203575" algn="l"/>
              </a:tabLst>
            </a:pPr>
            <a:r>
              <a:rPr lang="en-US" altLang="zh-CN" sz="3200" b="1" i="1">
                <a:latin typeface="Times New Roman" pitchFamily="18" charset="0"/>
              </a:rPr>
              <a:t>a</a:t>
            </a:r>
            <a:r>
              <a:rPr lang="en-US" altLang="zh-CN" b="1" i="1">
                <a:latin typeface="Times New Roman" pitchFamily="18" charset="0"/>
              </a:rPr>
              <a:t> </a:t>
            </a:r>
            <a:r>
              <a:rPr lang="en-US" altLang="zh-CN" sz="3200" b="1" i="1" baseline="30000">
                <a:latin typeface="Times New Roman" pitchFamily="18" charset="0"/>
              </a:rPr>
              <a:t>n/</a:t>
            </a:r>
            <a:r>
              <a:rPr lang="en-US" altLang="zh-CN" sz="3200" b="1" baseline="30000">
                <a:latin typeface="Times New Roman" pitchFamily="18" charset="0"/>
              </a:rPr>
              <a:t>2 </a:t>
            </a:r>
            <a:r>
              <a:rPr lang="en-US" altLang="zh-CN" sz="3200" b="1">
                <a:latin typeface="Symbol" pitchFamily="18" charset="2"/>
              </a:rPr>
              <a:t>×</a:t>
            </a:r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 i="1">
                <a:latin typeface="Times New Roman" pitchFamily="18" charset="0"/>
              </a:rPr>
              <a:t>a</a:t>
            </a:r>
            <a:r>
              <a:rPr lang="en-US" altLang="zh-CN" b="1" i="1">
                <a:latin typeface="Times New Roman" pitchFamily="18" charset="0"/>
              </a:rPr>
              <a:t> </a:t>
            </a:r>
            <a:r>
              <a:rPr lang="en-US" altLang="zh-CN" sz="3200" b="1" i="1" baseline="30000">
                <a:latin typeface="Times New Roman" pitchFamily="18" charset="0"/>
              </a:rPr>
              <a:t>n/</a:t>
            </a:r>
            <a:r>
              <a:rPr lang="en-US" altLang="zh-CN" sz="3200" b="1" baseline="30000">
                <a:latin typeface="Times New Roman" pitchFamily="18" charset="0"/>
              </a:rPr>
              <a:t>2              </a:t>
            </a:r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 i="1">
                <a:latin typeface="Times New Roman" pitchFamily="18" charset="0"/>
              </a:rPr>
              <a:t>n</a:t>
            </a:r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</a:rPr>
              <a:t>为偶数</a:t>
            </a:r>
          </a:p>
        </p:txBody>
      </p:sp>
      <p:sp>
        <p:nvSpPr>
          <p:cNvPr id="26630" name="Rectangle 8"/>
          <p:cNvSpPr>
            <a:spLocks noChangeArrowheads="1"/>
          </p:cNvSpPr>
          <p:nvPr/>
        </p:nvSpPr>
        <p:spPr bwMode="auto">
          <a:xfrm>
            <a:off x="2190750" y="4492625"/>
            <a:ext cx="6053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3203575" algn="l"/>
              </a:tabLst>
            </a:pPr>
            <a:r>
              <a:rPr lang="en-US" altLang="zh-CN" sz="3200" b="1" i="1">
                <a:latin typeface="Times New Roman" pitchFamily="18" charset="0"/>
              </a:rPr>
              <a:t>a</a:t>
            </a:r>
            <a:r>
              <a:rPr lang="en-US" altLang="zh-CN" b="1" i="1">
                <a:latin typeface="Times New Roman" pitchFamily="18" charset="0"/>
              </a:rPr>
              <a:t> </a:t>
            </a:r>
            <a:r>
              <a:rPr lang="en-US" altLang="zh-CN" sz="3200" b="1" baseline="30000">
                <a:latin typeface="Times New Roman" pitchFamily="18" charset="0"/>
              </a:rPr>
              <a:t>(</a:t>
            </a:r>
            <a:r>
              <a:rPr lang="en-US" altLang="zh-CN" sz="3200" b="1" i="1" baseline="30000">
                <a:latin typeface="Times New Roman" pitchFamily="18" charset="0"/>
              </a:rPr>
              <a:t>n–</a:t>
            </a:r>
            <a:r>
              <a:rPr lang="en-US" altLang="zh-CN" sz="3200" b="1" baseline="30000">
                <a:latin typeface="Times New Roman" pitchFamily="18" charset="0"/>
              </a:rPr>
              <a:t>1)</a:t>
            </a:r>
            <a:r>
              <a:rPr lang="en-US" altLang="zh-CN" sz="3200" b="1" i="1" baseline="30000">
                <a:latin typeface="Times New Roman" pitchFamily="18" charset="0"/>
              </a:rPr>
              <a:t>/</a:t>
            </a:r>
            <a:r>
              <a:rPr lang="en-US" altLang="zh-CN" sz="3200" b="1" baseline="30000">
                <a:latin typeface="Times New Roman" pitchFamily="18" charset="0"/>
              </a:rPr>
              <a:t>2 </a:t>
            </a:r>
            <a:r>
              <a:rPr lang="en-US" altLang="zh-CN" sz="3200" b="1">
                <a:latin typeface="Symbol" pitchFamily="18" charset="2"/>
              </a:rPr>
              <a:t>×</a:t>
            </a:r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 i="1">
                <a:latin typeface="Times New Roman" pitchFamily="18" charset="0"/>
              </a:rPr>
              <a:t>a</a:t>
            </a:r>
            <a:r>
              <a:rPr lang="en-US" altLang="zh-CN" b="1" i="1">
                <a:latin typeface="Times New Roman" pitchFamily="18" charset="0"/>
              </a:rPr>
              <a:t> </a:t>
            </a:r>
            <a:r>
              <a:rPr lang="en-US" altLang="zh-CN" sz="3200" b="1" baseline="30000">
                <a:latin typeface="Times New Roman" pitchFamily="18" charset="0"/>
              </a:rPr>
              <a:t>(</a:t>
            </a:r>
            <a:r>
              <a:rPr lang="en-US" altLang="zh-CN" sz="3200" b="1" i="1" baseline="30000">
                <a:latin typeface="Times New Roman" pitchFamily="18" charset="0"/>
              </a:rPr>
              <a:t>n–</a:t>
            </a:r>
            <a:r>
              <a:rPr lang="en-US" altLang="zh-CN" sz="3200" b="1" baseline="30000">
                <a:latin typeface="Times New Roman" pitchFamily="18" charset="0"/>
              </a:rPr>
              <a:t>1)</a:t>
            </a:r>
            <a:r>
              <a:rPr lang="en-US" altLang="zh-CN" sz="3200" b="1" i="1" baseline="30000">
                <a:latin typeface="Times New Roman" pitchFamily="18" charset="0"/>
              </a:rPr>
              <a:t>/</a:t>
            </a:r>
            <a:r>
              <a:rPr lang="en-US" altLang="zh-CN" sz="3200" b="1" baseline="30000">
                <a:latin typeface="Times New Roman" pitchFamily="18" charset="0"/>
              </a:rPr>
              <a:t>2 </a:t>
            </a:r>
            <a:r>
              <a:rPr lang="en-US" altLang="zh-CN" sz="3200" b="1">
                <a:latin typeface="Symbol" pitchFamily="18" charset="2"/>
              </a:rPr>
              <a:t>×</a:t>
            </a:r>
            <a:r>
              <a:rPr lang="en-US" altLang="zh-CN" sz="3200" b="1" baseline="30000">
                <a:latin typeface="Times New Roman" pitchFamily="18" charset="0"/>
              </a:rPr>
              <a:t> </a:t>
            </a:r>
            <a:r>
              <a:rPr lang="en-US" altLang="zh-CN" sz="3200" b="1" i="1">
                <a:latin typeface="Times New Roman" pitchFamily="18" charset="0"/>
              </a:rPr>
              <a:t>a</a:t>
            </a:r>
            <a:r>
              <a:rPr lang="en-US" altLang="zh-CN" sz="3200" b="1" baseline="30000">
                <a:latin typeface="Times New Roman" pitchFamily="18" charset="0"/>
              </a:rPr>
              <a:t>	</a:t>
            </a:r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</a:rPr>
              <a:t>为奇数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31" name="AutoShape 9"/>
          <p:cNvSpPr>
            <a:spLocks/>
          </p:cNvSpPr>
          <p:nvPr/>
        </p:nvSpPr>
        <p:spPr bwMode="auto">
          <a:xfrm>
            <a:off x="1962150" y="404495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3200">
              <a:latin typeface="Times New Roman" pitchFamily="18" charset="0"/>
            </a:endParaRPr>
          </a:p>
        </p:txBody>
      </p:sp>
      <p:sp>
        <p:nvSpPr>
          <p:cNvPr id="26632" name="Text Box 10"/>
          <p:cNvSpPr txBox="1">
            <a:spLocks noChangeArrowheads="1"/>
          </p:cNvSpPr>
          <p:nvPr/>
        </p:nvSpPr>
        <p:spPr bwMode="auto">
          <a:xfrm>
            <a:off x="539750" y="3467100"/>
            <a:ext cx="6818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itchFamily="18" charset="0"/>
              </a:rPr>
              <a:t>分治法</a:t>
            </a:r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1011238" y="5214938"/>
            <a:ext cx="75612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>
                <a:latin typeface="Times New Roman" pitchFamily="18" charset="0"/>
              </a:rPr>
              <a:t>T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) = </a:t>
            </a:r>
            <a:r>
              <a:rPr lang="en-US" altLang="zh-CN" sz="2400" b="1" i="1">
                <a:latin typeface="Times New Roman" pitchFamily="18" charset="0"/>
              </a:rPr>
              <a:t>T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/2) + </a:t>
            </a:r>
            <a:r>
              <a:rPr lang="en-US" altLang="zh-CN" sz="2400" b="1" i="1">
                <a:latin typeface="Symbol" pitchFamily="18" charset="2"/>
              </a:rPr>
              <a:t>Q</a:t>
            </a:r>
            <a:r>
              <a:rPr lang="en-US" altLang="zh-CN" sz="2400" b="1">
                <a:latin typeface="Times New Roman" pitchFamily="18" charset="0"/>
              </a:rPr>
              <a:t>(1) 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  </a:t>
            </a:r>
            <a:r>
              <a:rPr lang="en-US" altLang="zh-CN" sz="2400" b="1" i="1">
                <a:latin typeface="Times New Roman" pitchFamily="18" charset="0"/>
              </a:rPr>
              <a:t>T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) = </a:t>
            </a:r>
            <a:r>
              <a:rPr lang="en-US" altLang="zh-CN" sz="2400" b="1" i="1">
                <a:latin typeface="Symbol" pitchFamily="18" charset="2"/>
              </a:rPr>
              <a:t>Q</a:t>
            </a:r>
            <a:r>
              <a:rPr lang="en-US" altLang="zh-CN" sz="2400" b="1">
                <a:latin typeface="Times New Roman" pitchFamily="18" charset="0"/>
              </a:rPr>
              <a:t>(log</a:t>
            </a:r>
            <a:r>
              <a:rPr lang="en-US" altLang="zh-CN" sz="2400" b="1" i="1">
                <a:latin typeface="Times New Roman" pitchFamily="18" charset="0"/>
              </a:rPr>
              <a:t> n</a:t>
            </a:r>
            <a:r>
              <a:rPr lang="en-US" altLang="zh-CN" sz="2400" b="1">
                <a:latin typeface="Times New Roman" pitchFamily="18" charset="0"/>
              </a:rPr>
              <a:t>) .</a:t>
            </a:r>
            <a:r>
              <a:rPr lang="en-US" altLang="zh-CN" sz="2400">
                <a:latin typeface="Times New Roman" pitchFamily="18" charset="0"/>
              </a:rPr>
              <a:t> </a:t>
            </a:r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571500" y="2895600"/>
            <a:ext cx="7858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itchFamily="18" charset="0"/>
              </a:rPr>
              <a:t>传统算法</a:t>
            </a:r>
            <a:r>
              <a:rPr lang="en-US" altLang="zh-CN" sz="2400" b="1">
                <a:latin typeface="Times New Roman" pitchFamily="18" charset="0"/>
              </a:rPr>
              <a:t>:   </a:t>
            </a:r>
            <a:r>
              <a:rPr lang="en-US" altLang="zh-CN" sz="2400" b="1" i="1">
                <a:latin typeface="Symbol" pitchFamily="18" charset="2"/>
              </a:rPr>
              <a:t>Q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1" grpId="0" autoUpdateAnimBg="0"/>
      <p:bldP spid="71692" grpId="0" autoUpdateAnimBg="0"/>
    </p:bldLst>
  </p:timing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5E5C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5E5C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4438</TotalTime>
  <Words>2866</Words>
  <Application>Microsoft Office PowerPoint</Application>
  <PresentationFormat>全屏显示(4:3)</PresentationFormat>
  <Paragraphs>479</Paragraphs>
  <Slides>40</Slides>
  <Notes>38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Verdana</vt:lpstr>
      <vt:lpstr>宋体</vt:lpstr>
      <vt:lpstr>Arial</vt:lpstr>
      <vt:lpstr>Garamond</vt:lpstr>
      <vt:lpstr>Wingdings</vt:lpstr>
      <vt:lpstr>Times New Roman</vt:lpstr>
      <vt:lpstr>幼圆</vt:lpstr>
      <vt:lpstr>Symbol</vt:lpstr>
      <vt:lpstr>黑体</vt:lpstr>
      <vt:lpstr>Level</vt:lpstr>
      <vt:lpstr>Microsoft 公式 3.0</vt:lpstr>
      <vt:lpstr>位图图像</vt:lpstr>
      <vt:lpstr>顺序算法的设计技术</vt:lpstr>
      <vt:lpstr> 分治策略（Divide and Conquer）</vt:lpstr>
      <vt:lpstr>分治策略的基本思想</vt:lpstr>
      <vt:lpstr>递归算法与递推方程</vt:lpstr>
      <vt:lpstr>典型的递推方程</vt:lpstr>
      <vt:lpstr>实例</vt:lpstr>
      <vt:lpstr>算法</vt:lpstr>
      <vt:lpstr>分析</vt:lpstr>
      <vt:lpstr>实例</vt:lpstr>
      <vt:lpstr>计算 Fibonacci 数</vt:lpstr>
      <vt:lpstr>利用数幂乘法的分治算法</vt:lpstr>
      <vt:lpstr>提高算法效率的途径1</vt:lpstr>
      <vt:lpstr>代数变换</vt:lpstr>
      <vt:lpstr>矩阵乘法</vt:lpstr>
      <vt:lpstr>变换方法</vt:lpstr>
      <vt:lpstr>Strassen 矩阵乘法</vt:lpstr>
      <vt:lpstr>幻灯片 17</vt:lpstr>
      <vt:lpstr>平面最近点对算法</vt:lpstr>
      <vt:lpstr>跨边界的最近点</vt:lpstr>
      <vt:lpstr>算法分析</vt:lpstr>
      <vt:lpstr>幻灯片 21</vt:lpstr>
      <vt:lpstr>幻灯片 22</vt:lpstr>
      <vt:lpstr>实例：递归中的拆分</vt:lpstr>
      <vt:lpstr>典型实例分析</vt:lpstr>
      <vt:lpstr>划分过程</vt:lpstr>
      <vt:lpstr>实例</vt:lpstr>
      <vt:lpstr>复杂度分析</vt:lpstr>
      <vt:lpstr>均衡划分</vt:lpstr>
      <vt:lpstr>平均情况</vt:lpstr>
      <vt:lpstr>元素选择问题</vt:lpstr>
      <vt:lpstr>选最大</vt:lpstr>
      <vt:lpstr>找最大和最小</vt:lpstr>
      <vt:lpstr>找第二大</vt:lpstr>
      <vt:lpstr>锦标赛算法</vt:lpstr>
      <vt:lpstr>一般性选择问题</vt:lpstr>
      <vt:lpstr>分治选择算法</vt:lpstr>
      <vt:lpstr>幻灯片 37</vt:lpstr>
      <vt:lpstr>复杂度估计：W(n)=O(n)  </vt:lpstr>
      <vt:lpstr>多项式求值</vt:lpstr>
      <vt:lpstr>分治算法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 散 数 学</dc:title>
  <dc:creator>User</dc:creator>
  <cp:lastModifiedBy>雨林木风</cp:lastModifiedBy>
  <cp:revision>197</cp:revision>
  <dcterms:created xsi:type="dcterms:W3CDTF">2006-08-12T02:20:25Z</dcterms:created>
  <dcterms:modified xsi:type="dcterms:W3CDTF">2014-09-25T12:49:39Z</dcterms:modified>
</cp:coreProperties>
</file>