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6"/>
  </p:notesMasterIdLst>
  <p:sldIdLst>
    <p:sldId id="416" r:id="rId2"/>
    <p:sldId id="3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57" r:id="rId14"/>
    <p:sldId id="458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59" r:id="rId26"/>
    <p:sldId id="461" r:id="rId27"/>
    <p:sldId id="462" r:id="rId28"/>
    <p:sldId id="463" r:id="rId29"/>
    <p:sldId id="437" r:id="rId30"/>
    <p:sldId id="438" r:id="rId31"/>
    <p:sldId id="464" r:id="rId32"/>
    <p:sldId id="465" r:id="rId33"/>
    <p:sldId id="439" r:id="rId34"/>
    <p:sldId id="466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67" r:id="rId52"/>
    <p:sldId id="468" r:id="rId53"/>
    <p:sldId id="469" r:id="rId54"/>
    <p:sldId id="456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71903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35" autoAdjust="0"/>
    <p:restoredTop sz="93554" autoAdjust="0"/>
  </p:normalViewPr>
  <p:slideViewPr>
    <p:cSldViewPr>
      <p:cViewPr>
        <p:scale>
          <a:sx n="70" d="100"/>
          <a:sy n="70" d="100"/>
        </p:scale>
        <p:origin x="-164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4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DF4307-FD53-43CF-820F-09163B13A326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FC36D09-6F7E-458A-B405-5D371C2C541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 smtClean="0">
                <a:ea typeface="宋体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charset="-122"/>
              </a:rPr>
              <a:t>的会员。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05A224-90E2-4691-B6D2-41E78E93DC4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zh-CN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60B24A-25DA-45FC-8862-EE5AB811324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9BA0D-C2D5-430F-BFC6-48441F25B76F}" type="slidenum">
              <a:rPr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6200" y="7938"/>
            <a:ext cx="2971800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6200" y="87058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US" altLang="zh-CN" sz="1000" i="1">
                <a:latin typeface="Times New Roman" pitchFamily="18" charset="0"/>
                <a:cs typeface="Arial" charset="0"/>
              </a:rPr>
              <a:t>19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7938"/>
            <a:ext cx="2971800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602037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96942C-7BCB-45E0-BFBF-E2F10015359E}" type="slidenum">
              <a:rPr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CDD852-42AD-400E-AF66-42722128296B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B173A0-B50C-4382-B01A-5C44D77729B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736874C-E713-411C-92EA-EB9744FDD8DF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16E59A-72E1-42C2-B1E4-08905AD872E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100" y="26988"/>
            <a:ext cx="9555163" cy="9271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334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40A2A-999C-4A6C-99FF-2FDC77FAE3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EE5AA-29BC-479A-A245-12B9A7B8F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B7E93-5222-4490-A7D9-2873442C6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62A38-3DA5-445B-81CB-D237370A7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525DD-58B4-40B0-845A-31598C358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6329D66-7EBB-4388-86E5-D8CCF0E9128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0A05B81-9BA0-4A67-83DA-4C330E9CCF8B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A012AE5-6AE7-4EE2-8097-D6298CD9249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F0E8224C-C078-434C-97A5-F758D3EA8A57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FA43280F-FCC3-434D-83EA-C49B20D9D1E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E1C5F-31EE-4629-BCAB-B82285366497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F3153-DF7B-4B14-9118-CA47E650754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ED3DFE2-3DC2-4F5F-B5B9-FC445F21700A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CE71E6-CA36-4866-9D9E-28F63673316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D985B-361F-434E-971D-7911A52FE362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8B45-8790-480F-8A30-390CF7BC22A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154B57-F5E4-4E73-A5B8-202CA0665932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FFAF578-92EC-45B9-8F89-58531A2829F5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 smtClean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C168E7-6AD6-4198-AD84-82FE201AD617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8853F4-5F52-4A3D-83CD-76CCBB5BC0C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884156-7886-4AEE-97AE-2A7DBCEDA549}" type="datetimeFigureOut">
              <a:rPr altLang="en-US"/>
              <a:pPr>
                <a:defRPr/>
              </a:pPr>
              <a:t>2015-11-25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DE6080-F906-4CA7-99F2-72DA90B12815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 smtClean="0"/>
              <a:t>T&amp;R Team of Algorithm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 smtClean="0"/>
              <a:t>College of Computer Science and Engineering,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730BC-1E1A-4B99-A0AA-4E75FDD40F70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/>
              <a:t>Naïve String-Matching Algorithm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b="1">
                <a:latin typeface="Times New Roman" pitchFamily="18" charset="0"/>
              </a:rPr>
              <a:t>Input</a:t>
            </a:r>
            <a:r>
              <a:rPr lang="en-US" altLang="zh-CN">
                <a:latin typeface="Times New Roman" pitchFamily="18" charset="0"/>
              </a:rPr>
              <a:t>: Text strings 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en-US" altLang="zh-CN">
                <a:latin typeface="Times New Roman" pitchFamily="18" charset="0"/>
              </a:rPr>
              <a:t>[1..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] and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[1..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]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b="1">
                <a:latin typeface="Times New Roman" pitchFamily="18" charset="0"/>
              </a:rPr>
              <a:t>Result</a:t>
            </a:r>
            <a:r>
              <a:rPr lang="en-US" altLang="zh-CN">
                <a:latin typeface="Times New Roman" pitchFamily="18" charset="0"/>
              </a:rPr>
              <a:t>: All valid shifts displayed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altLang="zh-CN">
              <a:latin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b="1">
                <a:latin typeface="Times New Roman" pitchFamily="18" charset="0"/>
              </a:rPr>
              <a:t>NAÏVE-STRING-MATCHER</a:t>
            </a:r>
            <a:r>
              <a:rPr lang="en-US" altLang="zh-CN">
                <a:latin typeface="Times New Roman" pitchFamily="18" charset="0"/>
              </a:rPr>
              <a:t> 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>
                <a:latin typeface="Times New Roman" pitchFamily="18" charset="0"/>
              </a:rPr>
              <a:t>	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length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]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← 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length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]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for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← 0 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n-m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		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[1..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] = 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T 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[(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+1)..(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+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)]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			print “pattern occurs with shift” 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8A969-29EE-4DD1-BAD3-41C36A241BC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884237"/>
          </a:xfrm>
        </p:spPr>
        <p:txBody>
          <a:bodyPr lIns="90000" tIns="46800" rIns="90000" bIns="46800" anchor="b"/>
          <a:lstStyle/>
          <a:p>
            <a:pPr defTabSz="449263"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z="4800" smtClean="0"/>
              <a:t>Example</a:t>
            </a:r>
            <a:endParaRPr lang="en-GB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70025"/>
            <a:ext cx="8229600" cy="587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CN" sz="3100" smtClean="0"/>
              <a:t>P=“abxyabxz”  and T=“xabxyabxyabxz”</a:t>
            </a:r>
            <a:endParaRPr lang="it-IT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971800"/>
            <a:ext cx="8007350" cy="541338"/>
            <a:chOff x="236" y="1963"/>
            <a:chExt cx="5044" cy="341"/>
          </a:xfrm>
        </p:grpSpPr>
        <p:grpSp>
          <p:nvGrpSpPr>
            <p:cNvPr id="32929" name="Group 5"/>
            <p:cNvGrpSpPr>
              <a:grpSpLocks/>
            </p:cNvGrpSpPr>
            <p:nvPr/>
          </p:nvGrpSpPr>
          <p:grpSpPr bwMode="auto">
            <a:xfrm>
              <a:off x="860" y="1964"/>
              <a:ext cx="4420" cy="340"/>
              <a:chOff x="340" y="1488"/>
              <a:chExt cx="4420" cy="340"/>
            </a:xfrm>
          </p:grpSpPr>
          <p:sp>
            <p:nvSpPr>
              <p:cNvPr id="32931" name="Rectangle 6"/>
              <p:cNvSpPr>
                <a:spLocks noChangeArrowheads="1"/>
              </p:cNvSpPr>
              <p:nvPr/>
            </p:nvSpPr>
            <p:spPr bwMode="auto">
              <a:xfrm>
                <a:off x="34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32932" name="Rectangle 7"/>
              <p:cNvSpPr>
                <a:spLocks noChangeArrowheads="1"/>
              </p:cNvSpPr>
              <p:nvPr/>
            </p:nvSpPr>
            <p:spPr bwMode="auto">
              <a:xfrm>
                <a:off x="68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2933" name="Rectangle 8"/>
              <p:cNvSpPr>
                <a:spLocks noChangeArrowheads="1"/>
              </p:cNvSpPr>
              <p:nvPr/>
            </p:nvSpPr>
            <p:spPr bwMode="auto">
              <a:xfrm>
                <a:off x="442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32934" name="Rectangle 9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32935" name="Rectangle 10"/>
              <p:cNvSpPr>
                <a:spLocks noChangeArrowheads="1"/>
              </p:cNvSpPr>
              <p:nvPr/>
            </p:nvSpPr>
            <p:spPr bwMode="auto">
              <a:xfrm>
                <a:off x="374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2936" name="Rectangle 11"/>
              <p:cNvSpPr>
                <a:spLocks noChangeArrowheads="1"/>
              </p:cNvSpPr>
              <p:nvPr/>
            </p:nvSpPr>
            <p:spPr bwMode="auto">
              <a:xfrm>
                <a:off x="340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2937" name="Rectangle 12"/>
              <p:cNvSpPr>
                <a:spLocks noChangeArrowheads="1"/>
              </p:cNvSpPr>
              <p:nvPr/>
            </p:nvSpPr>
            <p:spPr bwMode="auto">
              <a:xfrm>
                <a:off x="306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32938" name="Rectangle 13"/>
              <p:cNvSpPr>
                <a:spLocks noChangeArrowheads="1"/>
              </p:cNvSpPr>
              <p:nvPr/>
            </p:nvSpPr>
            <p:spPr bwMode="auto">
              <a:xfrm>
                <a:off x="102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2939" name="Rectangle 14"/>
              <p:cNvSpPr>
                <a:spLocks noChangeArrowheads="1"/>
              </p:cNvSpPr>
              <p:nvPr/>
            </p:nvSpPr>
            <p:spPr bwMode="auto">
              <a:xfrm>
                <a:off x="136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32940" name="Rectangle 15"/>
              <p:cNvSpPr>
                <a:spLocks noChangeArrowheads="1"/>
              </p:cNvSpPr>
              <p:nvPr/>
            </p:nvSpPr>
            <p:spPr bwMode="auto">
              <a:xfrm>
                <a:off x="170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32941" name="Rectangle 16"/>
              <p:cNvSpPr>
                <a:spLocks noChangeArrowheads="1"/>
              </p:cNvSpPr>
              <p:nvPr/>
            </p:nvSpPr>
            <p:spPr bwMode="auto">
              <a:xfrm>
                <a:off x="204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2942" name="Rectangle 17"/>
              <p:cNvSpPr>
                <a:spLocks noChangeArrowheads="1"/>
              </p:cNvSpPr>
              <p:nvPr/>
            </p:nvSpPr>
            <p:spPr bwMode="auto">
              <a:xfrm>
                <a:off x="238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2943" name="Rectangle 18"/>
              <p:cNvSpPr>
                <a:spLocks noChangeArrowheads="1"/>
              </p:cNvSpPr>
              <p:nvPr/>
            </p:nvSpPr>
            <p:spPr bwMode="auto">
              <a:xfrm>
                <a:off x="2720" y="1488"/>
                <a:ext cx="340" cy="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altLang="zh-CN" sz="3200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32930" name="Rectangle 19"/>
            <p:cNvSpPr>
              <a:spLocks noChangeArrowheads="1"/>
            </p:cNvSpPr>
            <p:nvPr/>
          </p:nvSpPr>
          <p:spPr bwMode="auto">
            <a:xfrm>
              <a:off x="236" y="1963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 b="1">
                  <a:latin typeface="Tahoma" pitchFamily="34" charset="0"/>
                </a:rPr>
                <a:t>T</a:t>
              </a:r>
              <a:endParaRPr lang="en-GB" altLang="zh-CN" sz="3200">
                <a:latin typeface="Tahoma" pitchFamily="34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93813" y="4192588"/>
            <a:ext cx="7016750" cy="539750"/>
            <a:chOff x="859" y="2732"/>
            <a:chExt cx="4420" cy="340"/>
          </a:xfrm>
        </p:grpSpPr>
        <p:sp>
          <p:nvSpPr>
            <p:cNvPr id="32916" name="Rectangle 21"/>
            <p:cNvSpPr>
              <a:spLocks noChangeArrowheads="1"/>
            </p:cNvSpPr>
            <p:nvPr/>
          </p:nvSpPr>
          <p:spPr bwMode="auto">
            <a:xfrm>
              <a:off x="85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917" name="Rectangle 22"/>
            <p:cNvSpPr>
              <a:spLocks noChangeArrowheads="1"/>
            </p:cNvSpPr>
            <p:nvPr/>
          </p:nvSpPr>
          <p:spPr bwMode="auto">
            <a:xfrm>
              <a:off x="119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918" name="Rectangle 23"/>
            <p:cNvSpPr>
              <a:spLocks noChangeArrowheads="1"/>
            </p:cNvSpPr>
            <p:nvPr/>
          </p:nvSpPr>
          <p:spPr bwMode="auto">
            <a:xfrm>
              <a:off x="493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919" name="Rectangle 24"/>
            <p:cNvSpPr>
              <a:spLocks noChangeArrowheads="1"/>
            </p:cNvSpPr>
            <p:nvPr/>
          </p:nvSpPr>
          <p:spPr bwMode="auto">
            <a:xfrm>
              <a:off x="459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920" name="Rectangle 25"/>
            <p:cNvSpPr>
              <a:spLocks noChangeArrowheads="1"/>
            </p:cNvSpPr>
            <p:nvPr/>
          </p:nvSpPr>
          <p:spPr bwMode="auto">
            <a:xfrm>
              <a:off x="425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z</a:t>
              </a:r>
            </a:p>
          </p:txBody>
        </p:sp>
        <p:sp>
          <p:nvSpPr>
            <p:cNvPr id="32921" name="Rectangle 26"/>
            <p:cNvSpPr>
              <a:spLocks noChangeArrowheads="1"/>
            </p:cNvSpPr>
            <p:nvPr/>
          </p:nvSpPr>
          <p:spPr bwMode="auto">
            <a:xfrm>
              <a:off x="391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922" name="Rectangle 27"/>
            <p:cNvSpPr>
              <a:spLocks noChangeArrowheads="1"/>
            </p:cNvSpPr>
            <p:nvPr/>
          </p:nvSpPr>
          <p:spPr bwMode="auto">
            <a:xfrm>
              <a:off x="357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923" name="Rectangle 28"/>
            <p:cNvSpPr>
              <a:spLocks noChangeArrowheads="1"/>
            </p:cNvSpPr>
            <p:nvPr/>
          </p:nvSpPr>
          <p:spPr bwMode="auto">
            <a:xfrm>
              <a:off x="153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924" name="Rectangle 29"/>
            <p:cNvSpPr>
              <a:spLocks noChangeArrowheads="1"/>
            </p:cNvSpPr>
            <p:nvPr/>
          </p:nvSpPr>
          <p:spPr bwMode="auto">
            <a:xfrm>
              <a:off x="187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925" name="Rectangle 30"/>
            <p:cNvSpPr>
              <a:spLocks noChangeArrowheads="1"/>
            </p:cNvSpPr>
            <p:nvPr/>
          </p:nvSpPr>
          <p:spPr bwMode="auto">
            <a:xfrm>
              <a:off x="221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926" name="Rectangle 31"/>
            <p:cNvSpPr>
              <a:spLocks noChangeArrowheads="1"/>
            </p:cNvSpPr>
            <p:nvPr/>
          </p:nvSpPr>
          <p:spPr bwMode="auto">
            <a:xfrm>
              <a:off x="255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927" name="Rectangle 32"/>
            <p:cNvSpPr>
              <a:spLocks noChangeArrowheads="1"/>
            </p:cNvSpPr>
            <p:nvPr/>
          </p:nvSpPr>
          <p:spPr bwMode="auto">
            <a:xfrm>
              <a:off x="289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y</a:t>
              </a:r>
            </a:p>
          </p:txBody>
        </p:sp>
        <p:sp>
          <p:nvSpPr>
            <p:cNvPr id="32928" name="Rectangle 33"/>
            <p:cNvSpPr>
              <a:spLocks noChangeArrowheads="1"/>
            </p:cNvSpPr>
            <p:nvPr/>
          </p:nvSpPr>
          <p:spPr bwMode="auto">
            <a:xfrm>
              <a:off x="3239" y="2732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194594" name="Rectangle 34"/>
          <p:cNvSpPr>
            <a:spLocks noChangeArrowheads="1"/>
          </p:cNvSpPr>
          <p:nvPr/>
        </p:nvSpPr>
        <p:spPr bwMode="auto">
          <a:xfrm>
            <a:off x="311150" y="4191000"/>
            <a:ext cx="539750" cy="539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zh-CN" sz="3200" b="1">
                <a:latin typeface="Tahoma" pitchFamily="34" charset="0"/>
              </a:rPr>
              <a:t>P</a:t>
            </a:r>
            <a:endParaRPr lang="en-GB" altLang="zh-CN" sz="3200">
              <a:latin typeface="Tahoma" pitchFamily="34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295400" y="4192588"/>
            <a:ext cx="7016750" cy="539750"/>
            <a:chOff x="816" y="3500"/>
            <a:chExt cx="4420" cy="340"/>
          </a:xfrm>
        </p:grpSpPr>
        <p:sp>
          <p:nvSpPr>
            <p:cNvPr id="32903" name="Rectangle 37"/>
            <p:cNvSpPr>
              <a:spLocks noChangeArrowheads="1"/>
            </p:cNvSpPr>
            <p:nvPr/>
          </p:nvSpPr>
          <p:spPr bwMode="auto">
            <a:xfrm>
              <a:off x="81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904" name="Rectangle 38"/>
            <p:cNvSpPr>
              <a:spLocks noChangeArrowheads="1"/>
            </p:cNvSpPr>
            <p:nvPr/>
          </p:nvSpPr>
          <p:spPr bwMode="auto">
            <a:xfrm>
              <a:off x="115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905" name="Rectangle 39"/>
            <p:cNvSpPr>
              <a:spLocks noChangeArrowheads="1"/>
            </p:cNvSpPr>
            <p:nvPr/>
          </p:nvSpPr>
          <p:spPr bwMode="auto">
            <a:xfrm>
              <a:off x="489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906" name="Rectangle 40"/>
            <p:cNvSpPr>
              <a:spLocks noChangeArrowheads="1"/>
            </p:cNvSpPr>
            <p:nvPr/>
          </p:nvSpPr>
          <p:spPr bwMode="auto">
            <a:xfrm>
              <a:off x="455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907" name="Rectangle 41"/>
            <p:cNvSpPr>
              <a:spLocks noChangeArrowheads="1"/>
            </p:cNvSpPr>
            <p:nvPr/>
          </p:nvSpPr>
          <p:spPr bwMode="auto">
            <a:xfrm>
              <a:off x="421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908" name="Rectangle 42"/>
            <p:cNvSpPr>
              <a:spLocks noChangeArrowheads="1"/>
            </p:cNvSpPr>
            <p:nvPr/>
          </p:nvSpPr>
          <p:spPr bwMode="auto">
            <a:xfrm>
              <a:off x="387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909" name="Rectangle 43"/>
            <p:cNvSpPr>
              <a:spLocks noChangeArrowheads="1"/>
            </p:cNvSpPr>
            <p:nvPr/>
          </p:nvSpPr>
          <p:spPr bwMode="auto">
            <a:xfrm>
              <a:off x="353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910" name="Rectangle 44"/>
            <p:cNvSpPr>
              <a:spLocks noChangeArrowheads="1"/>
            </p:cNvSpPr>
            <p:nvPr/>
          </p:nvSpPr>
          <p:spPr bwMode="auto">
            <a:xfrm>
              <a:off x="149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911" name="Rectangle 45"/>
            <p:cNvSpPr>
              <a:spLocks noChangeArrowheads="1"/>
            </p:cNvSpPr>
            <p:nvPr/>
          </p:nvSpPr>
          <p:spPr bwMode="auto">
            <a:xfrm>
              <a:off x="183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y</a:t>
              </a:r>
            </a:p>
          </p:txBody>
        </p:sp>
        <p:sp>
          <p:nvSpPr>
            <p:cNvPr id="32912" name="Rectangle 46"/>
            <p:cNvSpPr>
              <a:spLocks noChangeArrowheads="1"/>
            </p:cNvSpPr>
            <p:nvPr/>
          </p:nvSpPr>
          <p:spPr bwMode="auto">
            <a:xfrm>
              <a:off x="217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913" name="Rectangle 47"/>
            <p:cNvSpPr>
              <a:spLocks noChangeArrowheads="1"/>
            </p:cNvSpPr>
            <p:nvPr/>
          </p:nvSpPr>
          <p:spPr bwMode="auto">
            <a:xfrm>
              <a:off x="251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914" name="Rectangle 48"/>
            <p:cNvSpPr>
              <a:spLocks noChangeArrowheads="1"/>
            </p:cNvSpPr>
            <p:nvPr/>
          </p:nvSpPr>
          <p:spPr bwMode="auto">
            <a:xfrm>
              <a:off x="285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915" name="Rectangle 49"/>
            <p:cNvSpPr>
              <a:spLocks noChangeArrowheads="1"/>
            </p:cNvSpPr>
            <p:nvPr/>
          </p:nvSpPr>
          <p:spPr bwMode="auto">
            <a:xfrm>
              <a:off x="3196" y="3500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z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295400" y="2979738"/>
            <a:ext cx="539750" cy="1758950"/>
            <a:chOff x="816" y="2352"/>
            <a:chExt cx="340" cy="1108"/>
          </a:xfrm>
        </p:grpSpPr>
        <p:sp>
          <p:nvSpPr>
            <p:cNvPr id="32901" name="Rectangle 52"/>
            <p:cNvSpPr>
              <a:spLocks noChangeArrowheads="1"/>
            </p:cNvSpPr>
            <p:nvPr/>
          </p:nvSpPr>
          <p:spPr bwMode="auto">
            <a:xfrm>
              <a:off x="816" y="3120"/>
              <a:ext cx="340" cy="34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2" name="Rectangle 53"/>
            <p:cNvSpPr>
              <a:spLocks noChangeArrowheads="1"/>
            </p:cNvSpPr>
            <p:nvPr/>
          </p:nvSpPr>
          <p:spPr bwMode="auto">
            <a:xfrm>
              <a:off x="816" y="2352"/>
              <a:ext cx="340" cy="34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1295400" y="4189413"/>
            <a:ext cx="7016750" cy="542925"/>
            <a:chOff x="816" y="3596"/>
            <a:chExt cx="4420" cy="340"/>
          </a:xfrm>
        </p:grpSpPr>
        <p:sp>
          <p:nvSpPr>
            <p:cNvPr id="32888" name="Rectangle 56"/>
            <p:cNvSpPr>
              <a:spLocks noChangeArrowheads="1"/>
            </p:cNvSpPr>
            <p:nvPr/>
          </p:nvSpPr>
          <p:spPr bwMode="auto">
            <a:xfrm>
              <a:off x="81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89" name="Rectangle 57"/>
            <p:cNvSpPr>
              <a:spLocks noChangeArrowheads="1"/>
            </p:cNvSpPr>
            <p:nvPr/>
          </p:nvSpPr>
          <p:spPr bwMode="auto">
            <a:xfrm>
              <a:off x="115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890" name="Rectangle 58"/>
            <p:cNvSpPr>
              <a:spLocks noChangeArrowheads="1"/>
            </p:cNvSpPr>
            <p:nvPr/>
          </p:nvSpPr>
          <p:spPr bwMode="auto">
            <a:xfrm>
              <a:off x="489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91" name="Rectangle 59"/>
            <p:cNvSpPr>
              <a:spLocks noChangeArrowheads="1"/>
            </p:cNvSpPr>
            <p:nvPr/>
          </p:nvSpPr>
          <p:spPr bwMode="auto">
            <a:xfrm>
              <a:off x="455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92" name="Rectangle 60"/>
            <p:cNvSpPr>
              <a:spLocks noChangeArrowheads="1"/>
            </p:cNvSpPr>
            <p:nvPr/>
          </p:nvSpPr>
          <p:spPr bwMode="auto">
            <a:xfrm>
              <a:off x="421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93" name="Rectangle 61"/>
            <p:cNvSpPr>
              <a:spLocks noChangeArrowheads="1"/>
            </p:cNvSpPr>
            <p:nvPr/>
          </p:nvSpPr>
          <p:spPr bwMode="auto">
            <a:xfrm>
              <a:off x="387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94" name="Rectangle 62"/>
            <p:cNvSpPr>
              <a:spLocks noChangeArrowheads="1"/>
            </p:cNvSpPr>
            <p:nvPr/>
          </p:nvSpPr>
          <p:spPr bwMode="auto">
            <a:xfrm>
              <a:off x="353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z</a:t>
              </a:r>
            </a:p>
          </p:txBody>
        </p:sp>
        <p:sp>
          <p:nvSpPr>
            <p:cNvPr id="32895" name="Rectangle 63"/>
            <p:cNvSpPr>
              <a:spLocks noChangeArrowheads="1"/>
            </p:cNvSpPr>
            <p:nvPr/>
          </p:nvSpPr>
          <p:spPr bwMode="auto">
            <a:xfrm>
              <a:off x="149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896" name="Rectangle 64"/>
            <p:cNvSpPr>
              <a:spLocks noChangeArrowheads="1"/>
            </p:cNvSpPr>
            <p:nvPr/>
          </p:nvSpPr>
          <p:spPr bwMode="auto">
            <a:xfrm>
              <a:off x="183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897" name="Rectangle 65"/>
            <p:cNvSpPr>
              <a:spLocks noChangeArrowheads="1"/>
            </p:cNvSpPr>
            <p:nvPr/>
          </p:nvSpPr>
          <p:spPr bwMode="auto">
            <a:xfrm>
              <a:off x="217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y</a:t>
              </a:r>
            </a:p>
          </p:txBody>
        </p:sp>
        <p:sp>
          <p:nvSpPr>
            <p:cNvPr id="32898" name="Rectangle 66"/>
            <p:cNvSpPr>
              <a:spLocks noChangeArrowheads="1"/>
            </p:cNvSpPr>
            <p:nvPr/>
          </p:nvSpPr>
          <p:spPr bwMode="auto">
            <a:xfrm>
              <a:off x="251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899" name="Rectangle 67"/>
            <p:cNvSpPr>
              <a:spLocks noChangeArrowheads="1"/>
            </p:cNvSpPr>
            <p:nvPr/>
          </p:nvSpPr>
          <p:spPr bwMode="auto">
            <a:xfrm>
              <a:off x="285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900" name="Rectangle 68"/>
            <p:cNvSpPr>
              <a:spLocks noChangeArrowheads="1"/>
            </p:cNvSpPr>
            <p:nvPr/>
          </p:nvSpPr>
          <p:spPr bwMode="auto">
            <a:xfrm>
              <a:off x="3196" y="3596"/>
              <a:ext cx="340" cy="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1827213" y="2979738"/>
            <a:ext cx="541337" cy="1758950"/>
            <a:chOff x="1151" y="2352"/>
            <a:chExt cx="341" cy="1108"/>
          </a:xfrm>
        </p:grpSpPr>
        <p:sp>
          <p:nvSpPr>
            <p:cNvPr id="32886" name="Rectangle 71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7" name="Rectangle 72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2370138" y="2979738"/>
            <a:ext cx="541337" cy="1758950"/>
            <a:chOff x="1151" y="2352"/>
            <a:chExt cx="341" cy="1108"/>
          </a:xfrm>
        </p:grpSpPr>
        <p:sp>
          <p:nvSpPr>
            <p:cNvPr id="32884" name="Rectangle 74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5" name="Rectangle 75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2911475" y="2979738"/>
            <a:ext cx="541338" cy="1758950"/>
            <a:chOff x="1151" y="2352"/>
            <a:chExt cx="341" cy="1108"/>
          </a:xfrm>
        </p:grpSpPr>
        <p:sp>
          <p:nvSpPr>
            <p:cNvPr id="32882" name="Rectangle 77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3" name="Rectangle 78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3454400" y="2979738"/>
            <a:ext cx="541338" cy="1758950"/>
            <a:chOff x="1151" y="2352"/>
            <a:chExt cx="341" cy="1108"/>
          </a:xfrm>
        </p:grpSpPr>
        <p:sp>
          <p:nvSpPr>
            <p:cNvPr id="32880" name="Rectangle 80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1" name="Rectangle 81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3994150" y="2979738"/>
            <a:ext cx="541338" cy="1758950"/>
            <a:chOff x="1151" y="2352"/>
            <a:chExt cx="341" cy="1108"/>
          </a:xfrm>
        </p:grpSpPr>
        <p:sp>
          <p:nvSpPr>
            <p:cNvPr id="32878" name="Rectangle 83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9" name="Rectangle 84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4533900" y="2979738"/>
            <a:ext cx="541338" cy="1758950"/>
            <a:chOff x="1151" y="2352"/>
            <a:chExt cx="341" cy="1108"/>
          </a:xfrm>
        </p:grpSpPr>
        <p:sp>
          <p:nvSpPr>
            <p:cNvPr id="32876" name="Rectangle 86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7" name="Rectangle 87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88"/>
          <p:cNvGrpSpPr>
            <a:grpSpLocks/>
          </p:cNvGrpSpPr>
          <p:nvPr/>
        </p:nvGrpSpPr>
        <p:grpSpPr bwMode="auto">
          <a:xfrm>
            <a:off x="5065713" y="2979738"/>
            <a:ext cx="541337" cy="1758950"/>
            <a:chOff x="1151" y="2352"/>
            <a:chExt cx="341" cy="1108"/>
          </a:xfrm>
        </p:grpSpPr>
        <p:sp>
          <p:nvSpPr>
            <p:cNvPr id="32874" name="Rectangle 89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5" name="Rectangle 90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91"/>
          <p:cNvGrpSpPr>
            <a:grpSpLocks/>
          </p:cNvGrpSpPr>
          <p:nvPr/>
        </p:nvGrpSpPr>
        <p:grpSpPr bwMode="auto">
          <a:xfrm>
            <a:off x="5613400" y="2979738"/>
            <a:ext cx="541338" cy="1758950"/>
            <a:chOff x="1151" y="2352"/>
            <a:chExt cx="341" cy="1108"/>
          </a:xfrm>
        </p:grpSpPr>
        <p:sp>
          <p:nvSpPr>
            <p:cNvPr id="32872" name="Rectangle 92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3" name="Rectangle 93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1295400" y="4189413"/>
            <a:ext cx="7016750" cy="542925"/>
            <a:chOff x="816" y="3642"/>
            <a:chExt cx="4420" cy="342"/>
          </a:xfrm>
        </p:grpSpPr>
        <p:sp>
          <p:nvSpPr>
            <p:cNvPr id="32859" name="Rectangle 96"/>
            <p:cNvSpPr>
              <a:spLocks noChangeArrowheads="1"/>
            </p:cNvSpPr>
            <p:nvPr/>
          </p:nvSpPr>
          <p:spPr bwMode="auto">
            <a:xfrm>
              <a:off x="81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60" name="Rectangle 97"/>
            <p:cNvSpPr>
              <a:spLocks noChangeArrowheads="1"/>
            </p:cNvSpPr>
            <p:nvPr/>
          </p:nvSpPr>
          <p:spPr bwMode="auto">
            <a:xfrm>
              <a:off x="115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61" name="Rectangle 98"/>
            <p:cNvSpPr>
              <a:spLocks noChangeArrowheads="1"/>
            </p:cNvSpPr>
            <p:nvPr/>
          </p:nvSpPr>
          <p:spPr bwMode="auto">
            <a:xfrm>
              <a:off x="489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62" name="Rectangle 99"/>
            <p:cNvSpPr>
              <a:spLocks noChangeArrowheads="1"/>
            </p:cNvSpPr>
            <p:nvPr/>
          </p:nvSpPr>
          <p:spPr bwMode="auto">
            <a:xfrm>
              <a:off x="455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63" name="Rectangle 100"/>
            <p:cNvSpPr>
              <a:spLocks noChangeArrowheads="1"/>
            </p:cNvSpPr>
            <p:nvPr/>
          </p:nvSpPr>
          <p:spPr bwMode="auto">
            <a:xfrm>
              <a:off x="421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64" name="Rectangle 101"/>
            <p:cNvSpPr>
              <a:spLocks noChangeArrowheads="1"/>
            </p:cNvSpPr>
            <p:nvPr/>
          </p:nvSpPr>
          <p:spPr bwMode="auto">
            <a:xfrm>
              <a:off x="387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z</a:t>
              </a:r>
            </a:p>
          </p:txBody>
        </p:sp>
        <p:sp>
          <p:nvSpPr>
            <p:cNvPr id="32865" name="Rectangle 102"/>
            <p:cNvSpPr>
              <a:spLocks noChangeArrowheads="1"/>
            </p:cNvSpPr>
            <p:nvPr/>
          </p:nvSpPr>
          <p:spPr bwMode="auto">
            <a:xfrm>
              <a:off x="353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866" name="Rectangle 103"/>
            <p:cNvSpPr>
              <a:spLocks noChangeArrowheads="1"/>
            </p:cNvSpPr>
            <p:nvPr/>
          </p:nvSpPr>
          <p:spPr bwMode="auto">
            <a:xfrm>
              <a:off x="149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867" name="Rectangle 104"/>
            <p:cNvSpPr>
              <a:spLocks noChangeArrowheads="1"/>
            </p:cNvSpPr>
            <p:nvPr/>
          </p:nvSpPr>
          <p:spPr bwMode="auto">
            <a:xfrm>
              <a:off x="183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868" name="Rectangle 105"/>
            <p:cNvSpPr>
              <a:spLocks noChangeArrowheads="1"/>
            </p:cNvSpPr>
            <p:nvPr/>
          </p:nvSpPr>
          <p:spPr bwMode="auto">
            <a:xfrm>
              <a:off x="217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869" name="Rectangle 106"/>
            <p:cNvSpPr>
              <a:spLocks noChangeArrowheads="1"/>
            </p:cNvSpPr>
            <p:nvPr/>
          </p:nvSpPr>
          <p:spPr bwMode="auto">
            <a:xfrm>
              <a:off x="251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y</a:t>
              </a:r>
            </a:p>
          </p:txBody>
        </p:sp>
        <p:sp>
          <p:nvSpPr>
            <p:cNvPr id="32870" name="Rectangle 107"/>
            <p:cNvSpPr>
              <a:spLocks noChangeArrowheads="1"/>
            </p:cNvSpPr>
            <p:nvPr/>
          </p:nvSpPr>
          <p:spPr bwMode="auto">
            <a:xfrm>
              <a:off x="285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871" name="Rectangle 108"/>
            <p:cNvSpPr>
              <a:spLocks noChangeArrowheads="1"/>
            </p:cNvSpPr>
            <p:nvPr/>
          </p:nvSpPr>
          <p:spPr bwMode="auto">
            <a:xfrm>
              <a:off x="319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17" name="Group 109"/>
          <p:cNvGrpSpPr>
            <a:grpSpLocks/>
          </p:cNvGrpSpPr>
          <p:nvPr/>
        </p:nvGrpSpPr>
        <p:grpSpPr bwMode="auto">
          <a:xfrm>
            <a:off x="2374900" y="2979738"/>
            <a:ext cx="539750" cy="1758950"/>
            <a:chOff x="816" y="2352"/>
            <a:chExt cx="340" cy="1108"/>
          </a:xfrm>
        </p:grpSpPr>
        <p:sp>
          <p:nvSpPr>
            <p:cNvPr id="32857" name="Rectangle 110"/>
            <p:cNvSpPr>
              <a:spLocks noChangeArrowheads="1"/>
            </p:cNvSpPr>
            <p:nvPr/>
          </p:nvSpPr>
          <p:spPr bwMode="auto">
            <a:xfrm>
              <a:off x="816" y="3120"/>
              <a:ext cx="340" cy="34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8" name="Rectangle 111"/>
            <p:cNvSpPr>
              <a:spLocks noChangeArrowheads="1"/>
            </p:cNvSpPr>
            <p:nvPr/>
          </p:nvSpPr>
          <p:spPr bwMode="auto">
            <a:xfrm>
              <a:off x="816" y="2352"/>
              <a:ext cx="340" cy="34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14"/>
          <p:cNvGrpSpPr>
            <a:grpSpLocks/>
          </p:cNvGrpSpPr>
          <p:nvPr/>
        </p:nvGrpSpPr>
        <p:grpSpPr bwMode="auto">
          <a:xfrm>
            <a:off x="1295400" y="4189413"/>
            <a:ext cx="7016750" cy="542925"/>
            <a:chOff x="816" y="3642"/>
            <a:chExt cx="4420" cy="342"/>
          </a:xfrm>
        </p:grpSpPr>
        <p:sp>
          <p:nvSpPr>
            <p:cNvPr id="32844" name="Rectangle 115"/>
            <p:cNvSpPr>
              <a:spLocks noChangeArrowheads="1"/>
            </p:cNvSpPr>
            <p:nvPr/>
          </p:nvSpPr>
          <p:spPr bwMode="auto">
            <a:xfrm>
              <a:off x="81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45" name="Rectangle 116"/>
            <p:cNvSpPr>
              <a:spLocks noChangeArrowheads="1"/>
            </p:cNvSpPr>
            <p:nvPr/>
          </p:nvSpPr>
          <p:spPr bwMode="auto">
            <a:xfrm>
              <a:off x="115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46" name="Rectangle 117"/>
            <p:cNvSpPr>
              <a:spLocks noChangeArrowheads="1"/>
            </p:cNvSpPr>
            <p:nvPr/>
          </p:nvSpPr>
          <p:spPr bwMode="auto">
            <a:xfrm>
              <a:off x="489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47" name="Rectangle 118"/>
            <p:cNvSpPr>
              <a:spLocks noChangeArrowheads="1"/>
            </p:cNvSpPr>
            <p:nvPr/>
          </p:nvSpPr>
          <p:spPr bwMode="auto">
            <a:xfrm>
              <a:off x="455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48" name="Rectangle 119"/>
            <p:cNvSpPr>
              <a:spLocks noChangeArrowheads="1"/>
            </p:cNvSpPr>
            <p:nvPr/>
          </p:nvSpPr>
          <p:spPr bwMode="auto">
            <a:xfrm>
              <a:off x="421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z</a:t>
              </a:r>
            </a:p>
          </p:txBody>
        </p:sp>
        <p:sp>
          <p:nvSpPr>
            <p:cNvPr id="32849" name="Rectangle 120"/>
            <p:cNvSpPr>
              <a:spLocks noChangeArrowheads="1"/>
            </p:cNvSpPr>
            <p:nvPr/>
          </p:nvSpPr>
          <p:spPr bwMode="auto">
            <a:xfrm>
              <a:off x="387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850" name="Rectangle 121"/>
            <p:cNvSpPr>
              <a:spLocks noChangeArrowheads="1"/>
            </p:cNvSpPr>
            <p:nvPr/>
          </p:nvSpPr>
          <p:spPr bwMode="auto">
            <a:xfrm>
              <a:off x="353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851" name="Rectangle 122"/>
            <p:cNvSpPr>
              <a:spLocks noChangeArrowheads="1"/>
            </p:cNvSpPr>
            <p:nvPr/>
          </p:nvSpPr>
          <p:spPr bwMode="auto">
            <a:xfrm>
              <a:off x="149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52" name="Rectangle 123"/>
            <p:cNvSpPr>
              <a:spLocks noChangeArrowheads="1"/>
            </p:cNvSpPr>
            <p:nvPr/>
          </p:nvSpPr>
          <p:spPr bwMode="auto">
            <a:xfrm>
              <a:off x="183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853" name="Rectangle 124"/>
            <p:cNvSpPr>
              <a:spLocks noChangeArrowheads="1"/>
            </p:cNvSpPr>
            <p:nvPr/>
          </p:nvSpPr>
          <p:spPr bwMode="auto">
            <a:xfrm>
              <a:off x="217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854" name="Rectangle 125"/>
            <p:cNvSpPr>
              <a:spLocks noChangeArrowheads="1"/>
            </p:cNvSpPr>
            <p:nvPr/>
          </p:nvSpPr>
          <p:spPr bwMode="auto">
            <a:xfrm>
              <a:off x="251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855" name="Rectangle 126"/>
            <p:cNvSpPr>
              <a:spLocks noChangeArrowheads="1"/>
            </p:cNvSpPr>
            <p:nvPr/>
          </p:nvSpPr>
          <p:spPr bwMode="auto">
            <a:xfrm>
              <a:off x="285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y</a:t>
              </a:r>
            </a:p>
          </p:txBody>
        </p:sp>
        <p:sp>
          <p:nvSpPr>
            <p:cNvPr id="32856" name="Rectangle 127"/>
            <p:cNvSpPr>
              <a:spLocks noChangeArrowheads="1"/>
            </p:cNvSpPr>
            <p:nvPr/>
          </p:nvSpPr>
          <p:spPr bwMode="auto">
            <a:xfrm>
              <a:off x="3196" y="3642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</p:grpSp>
      <p:grpSp>
        <p:nvGrpSpPr>
          <p:cNvPr id="19" name="Group 128"/>
          <p:cNvGrpSpPr>
            <a:grpSpLocks/>
          </p:cNvGrpSpPr>
          <p:nvPr/>
        </p:nvGrpSpPr>
        <p:grpSpPr bwMode="auto">
          <a:xfrm>
            <a:off x="1295400" y="4189413"/>
            <a:ext cx="7016750" cy="542925"/>
            <a:chOff x="816" y="3594"/>
            <a:chExt cx="4420" cy="342"/>
          </a:xfrm>
        </p:grpSpPr>
        <p:sp>
          <p:nvSpPr>
            <p:cNvPr id="32831" name="Rectangle 129"/>
            <p:cNvSpPr>
              <a:spLocks noChangeArrowheads="1"/>
            </p:cNvSpPr>
            <p:nvPr/>
          </p:nvSpPr>
          <p:spPr bwMode="auto">
            <a:xfrm>
              <a:off x="81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32" name="Rectangle 130"/>
            <p:cNvSpPr>
              <a:spLocks noChangeArrowheads="1"/>
            </p:cNvSpPr>
            <p:nvPr/>
          </p:nvSpPr>
          <p:spPr bwMode="auto">
            <a:xfrm>
              <a:off x="115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33" name="Rectangle 131"/>
            <p:cNvSpPr>
              <a:spLocks noChangeArrowheads="1"/>
            </p:cNvSpPr>
            <p:nvPr/>
          </p:nvSpPr>
          <p:spPr bwMode="auto">
            <a:xfrm>
              <a:off x="489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34" name="Rectangle 132"/>
            <p:cNvSpPr>
              <a:spLocks noChangeArrowheads="1"/>
            </p:cNvSpPr>
            <p:nvPr/>
          </p:nvSpPr>
          <p:spPr bwMode="auto">
            <a:xfrm>
              <a:off x="455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z</a:t>
              </a:r>
            </a:p>
          </p:txBody>
        </p:sp>
        <p:sp>
          <p:nvSpPr>
            <p:cNvPr id="32835" name="Rectangle 133"/>
            <p:cNvSpPr>
              <a:spLocks noChangeArrowheads="1"/>
            </p:cNvSpPr>
            <p:nvPr/>
          </p:nvSpPr>
          <p:spPr bwMode="auto">
            <a:xfrm>
              <a:off x="421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836" name="Rectangle 134"/>
            <p:cNvSpPr>
              <a:spLocks noChangeArrowheads="1"/>
            </p:cNvSpPr>
            <p:nvPr/>
          </p:nvSpPr>
          <p:spPr bwMode="auto">
            <a:xfrm>
              <a:off x="387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837" name="Rectangle 135"/>
            <p:cNvSpPr>
              <a:spLocks noChangeArrowheads="1"/>
            </p:cNvSpPr>
            <p:nvPr/>
          </p:nvSpPr>
          <p:spPr bwMode="auto">
            <a:xfrm>
              <a:off x="353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838" name="Rectangle 136"/>
            <p:cNvSpPr>
              <a:spLocks noChangeArrowheads="1"/>
            </p:cNvSpPr>
            <p:nvPr/>
          </p:nvSpPr>
          <p:spPr bwMode="auto">
            <a:xfrm>
              <a:off x="149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39" name="Rectangle 137"/>
            <p:cNvSpPr>
              <a:spLocks noChangeArrowheads="1"/>
            </p:cNvSpPr>
            <p:nvPr/>
          </p:nvSpPr>
          <p:spPr bwMode="auto">
            <a:xfrm>
              <a:off x="183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40" name="Rectangle 138"/>
            <p:cNvSpPr>
              <a:spLocks noChangeArrowheads="1"/>
            </p:cNvSpPr>
            <p:nvPr/>
          </p:nvSpPr>
          <p:spPr bwMode="auto">
            <a:xfrm>
              <a:off x="217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841" name="Rectangle 139"/>
            <p:cNvSpPr>
              <a:spLocks noChangeArrowheads="1"/>
            </p:cNvSpPr>
            <p:nvPr/>
          </p:nvSpPr>
          <p:spPr bwMode="auto">
            <a:xfrm>
              <a:off x="251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842" name="Rectangle 140"/>
            <p:cNvSpPr>
              <a:spLocks noChangeArrowheads="1"/>
            </p:cNvSpPr>
            <p:nvPr/>
          </p:nvSpPr>
          <p:spPr bwMode="auto">
            <a:xfrm>
              <a:off x="285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843" name="Rectangle 141"/>
            <p:cNvSpPr>
              <a:spLocks noChangeArrowheads="1"/>
            </p:cNvSpPr>
            <p:nvPr/>
          </p:nvSpPr>
          <p:spPr bwMode="auto">
            <a:xfrm>
              <a:off x="319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y</a:t>
              </a:r>
            </a:p>
          </p:txBody>
        </p:sp>
      </p:grpSp>
      <p:grpSp>
        <p:nvGrpSpPr>
          <p:cNvPr id="20" name="Group 142"/>
          <p:cNvGrpSpPr>
            <a:grpSpLocks/>
          </p:cNvGrpSpPr>
          <p:nvPr/>
        </p:nvGrpSpPr>
        <p:grpSpPr bwMode="auto">
          <a:xfrm>
            <a:off x="1295400" y="4189413"/>
            <a:ext cx="7016750" cy="542925"/>
            <a:chOff x="816" y="3594"/>
            <a:chExt cx="4420" cy="342"/>
          </a:xfrm>
        </p:grpSpPr>
        <p:sp>
          <p:nvSpPr>
            <p:cNvPr id="32818" name="Rectangle 143"/>
            <p:cNvSpPr>
              <a:spLocks noChangeArrowheads="1"/>
            </p:cNvSpPr>
            <p:nvPr/>
          </p:nvSpPr>
          <p:spPr bwMode="auto">
            <a:xfrm>
              <a:off x="81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19" name="Rectangle 144"/>
            <p:cNvSpPr>
              <a:spLocks noChangeArrowheads="1"/>
            </p:cNvSpPr>
            <p:nvPr/>
          </p:nvSpPr>
          <p:spPr bwMode="auto">
            <a:xfrm>
              <a:off x="115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20" name="Rectangle 145"/>
            <p:cNvSpPr>
              <a:spLocks noChangeArrowheads="1"/>
            </p:cNvSpPr>
            <p:nvPr/>
          </p:nvSpPr>
          <p:spPr bwMode="auto">
            <a:xfrm>
              <a:off x="489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z</a:t>
              </a:r>
            </a:p>
          </p:txBody>
        </p:sp>
        <p:sp>
          <p:nvSpPr>
            <p:cNvPr id="32821" name="Rectangle 146"/>
            <p:cNvSpPr>
              <a:spLocks noChangeArrowheads="1"/>
            </p:cNvSpPr>
            <p:nvPr/>
          </p:nvSpPr>
          <p:spPr bwMode="auto">
            <a:xfrm>
              <a:off x="455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  <p:sp>
          <p:nvSpPr>
            <p:cNvPr id="32822" name="Rectangle 147"/>
            <p:cNvSpPr>
              <a:spLocks noChangeArrowheads="1"/>
            </p:cNvSpPr>
            <p:nvPr/>
          </p:nvSpPr>
          <p:spPr bwMode="auto">
            <a:xfrm>
              <a:off x="421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823" name="Rectangle 148"/>
            <p:cNvSpPr>
              <a:spLocks noChangeArrowheads="1"/>
            </p:cNvSpPr>
            <p:nvPr/>
          </p:nvSpPr>
          <p:spPr bwMode="auto">
            <a:xfrm>
              <a:off x="387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824" name="Rectangle 149"/>
            <p:cNvSpPr>
              <a:spLocks noChangeArrowheads="1"/>
            </p:cNvSpPr>
            <p:nvPr/>
          </p:nvSpPr>
          <p:spPr bwMode="auto">
            <a:xfrm>
              <a:off x="353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y</a:t>
              </a:r>
            </a:p>
          </p:txBody>
        </p:sp>
        <p:sp>
          <p:nvSpPr>
            <p:cNvPr id="32825" name="Rectangle 150"/>
            <p:cNvSpPr>
              <a:spLocks noChangeArrowheads="1"/>
            </p:cNvSpPr>
            <p:nvPr/>
          </p:nvSpPr>
          <p:spPr bwMode="auto">
            <a:xfrm>
              <a:off x="149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26" name="Rectangle 151"/>
            <p:cNvSpPr>
              <a:spLocks noChangeArrowheads="1"/>
            </p:cNvSpPr>
            <p:nvPr/>
          </p:nvSpPr>
          <p:spPr bwMode="auto">
            <a:xfrm>
              <a:off x="183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27" name="Rectangle 152"/>
            <p:cNvSpPr>
              <a:spLocks noChangeArrowheads="1"/>
            </p:cNvSpPr>
            <p:nvPr/>
          </p:nvSpPr>
          <p:spPr bwMode="auto">
            <a:xfrm>
              <a:off x="217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zh-CN" sz="3200">
                <a:latin typeface="Tahoma" pitchFamily="34" charset="0"/>
              </a:endParaRPr>
            </a:p>
          </p:txBody>
        </p:sp>
        <p:sp>
          <p:nvSpPr>
            <p:cNvPr id="32828" name="Rectangle 153"/>
            <p:cNvSpPr>
              <a:spLocks noChangeArrowheads="1"/>
            </p:cNvSpPr>
            <p:nvPr/>
          </p:nvSpPr>
          <p:spPr bwMode="auto">
            <a:xfrm>
              <a:off x="251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a</a:t>
              </a:r>
            </a:p>
          </p:txBody>
        </p:sp>
        <p:sp>
          <p:nvSpPr>
            <p:cNvPr id="32829" name="Rectangle 154"/>
            <p:cNvSpPr>
              <a:spLocks noChangeArrowheads="1"/>
            </p:cNvSpPr>
            <p:nvPr/>
          </p:nvSpPr>
          <p:spPr bwMode="auto">
            <a:xfrm>
              <a:off x="285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b</a:t>
              </a:r>
            </a:p>
          </p:txBody>
        </p:sp>
        <p:sp>
          <p:nvSpPr>
            <p:cNvPr id="32830" name="Rectangle 155"/>
            <p:cNvSpPr>
              <a:spLocks noChangeArrowheads="1"/>
            </p:cNvSpPr>
            <p:nvPr/>
          </p:nvSpPr>
          <p:spPr bwMode="auto">
            <a:xfrm>
              <a:off x="3196" y="3594"/>
              <a:ext cx="340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zh-CN" sz="3200">
                  <a:latin typeface="Tahoma" pitchFamily="34" charset="0"/>
                </a:rPr>
                <a:t>x</a:t>
              </a:r>
            </a:p>
          </p:txBody>
        </p:sp>
      </p:grpSp>
      <p:grpSp>
        <p:nvGrpSpPr>
          <p:cNvPr id="21" name="Group 156"/>
          <p:cNvGrpSpPr>
            <a:grpSpLocks/>
          </p:cNvGrpSpPr>
          <p:nvPr/>
        </p:nvGrpSpPr>
        <p:grpSpPr bwMode="auto">
          <a:xfrm>
            <a:off x="3983038" y="2979738"/>
            <a:ext cx="541337" cy="1758950"/>
            <a:chOff x="1151" y="2352"/>
            <a:chExt cx="341" cy="1108"/>
          </a:xfrm>
        </p:grpSpPr>
        <p:sp>
          <p:nvSpPr>
            <p:cNvPr id="32816" name="Rectangle 157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7" name="Rectangle 158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59"/>
          <p:cNvGrpSpPr>
            <a:grpSpLocks/>
          </p:cNvGrpSpPr>
          <p:nvPr/>
        </p:nvGrpSpPr>
        <p:grpSpPr bwMode="auto">
          <a:xfrm>
            <a:off x="4519613" y="2979738"/>
            <a:ext cx="541337" cy="1758950"/>
            <a:chOff x="1151" y="2352"/>
            <a:chExt cx="341" cy="1108"/>
          </a:xfrm>
        </p:grpSpPr>
        <p:sp>
          <p:nvSpPr>
            <p:cNvPr id="32814" name="Rectangle 160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Rectangle 161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163"/>
          <p:cNvGrpSpPr>
            <a:grpSpLocks/>
          </p:cNvGrpSpPr>
          <p:nvPr/>
        </p:nvGrpSpPr>
        <p:grpSpPr bwMode="auto">
          <a:xfrm>
            <a:off x="5065713" y="2979738"/>
            <a:ext cx="541337" cy="1758950"/>
            <a:chOff x="1151" y="2352"/>
            <a:chExt cx="341" cy="1108"/>
          </a:xfrm>
        </p:grpSpPr>
        <p:sp>
          <p:nvSpPr>
            <p:cNvPr id="32812" name="Rectangle 164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3" name="Rectangle 165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66"/>
          <p:cNvGrpSpPr>
            <a:grpSpLocks/>
          </p:cNvGrpSpPr>
          <p:nvPr/>
        </p:nvGrpSpPr>
        <p:grpSpPr bwMode="auto">
          <a:xfrm>
            <a:off x="5627688" y="2979738"/>
            <a:ext cx="541337" cy="1758950"/>
            <a:chOff x="1151" y="2352"/>
            <a:chExt cx="341" cy="1108"/>
          </a:xfrm>
        </p:grpSpPr>
        <p:sp>
          <p:nvSpPr>
            <p:cNvPr id="32810" name="Rectangle 167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1" name="Rectangle 168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69"/>
          <p:cNvGrpSpPr>
            <a:grpSpLocks/>
          </p:cNvGrpSpPr>
          <p:nvPr/>
        </p:nvGrpSpPr>
        <p:grpSpPr bwMode="auto">
          <a:xfrm>
            <a:off x="6164263" y="2979738"/>
            <a:ext cx="541337" cy="1758950"/>
            <a:chOff x="1151" y="2352"/>
            <a:chExt cx="341" cy="1108"/>
          </a:xfrm>
        </p:grpSpPr>
        <p:sp>
          <p:nvSpPr>
            <p:cNvPr id="32808" name="Rectangle 170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Rectangle 171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172"/>
          <p:cNvGrpSpPr>
            <a:grpSpLocks/>
          </p:cNvGrpSpPr>
          <p:nvPr/>
        </p:nvGrpSpPr>
        <p:grpSpPr bwMode="auto">
          <a:xfrm>
            <a:off x="6697663" y="2979738"/>
            <a:ext cx="541337" cy="1758950"/>
            <a:chOff x="1151" y="2352"/>
            <a:chExt cx="341" cy="1108"/>
          </a:xfrm>
        </p:grpSpPr>
        <p:sp>
          <p:nvSpPr>
            <p:cNvPr id="32806" name="Rectangle 173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Rectangle 174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175"/>
          <p:cNvGrpSpPr>
            <a:grpSpLocks/>
          </p:cNvGrpSpPr>
          <p:nvPr/>
        </p:nvGrpSpPr>
        <p:grpSpPr bwMode="auto">
          <a:xfrm>
            <a:off x="7231063" y="2979738"/>
            <a:ext cx="541337" cy="1758950"/>
            <a:chOff x="1151" y="2352"/>
            <a:chExt cx="341" cy="1108"/>
          </a:xfrm>
        </p:grpSpPr>
        <p:sp>
          <p:nvSpPr>
            <p:cNvPr id="32804" name="Rectangle 176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Rectangle 177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78"/>
          <p:cNvGrpSpPr>
            <a:grpSpLocks/>
          </p:cNvGrpSpPr>
          <p:nvPr/>
        </p:nvGrpSpPr>
        <p:grpSpPr bwMode="auto">
          <a:xfrm>
            <a:off x="7764463" y="2979738"/>
            <a:ext cx="541337" cy="1758950"/>
            <a:chOff x="1151" y="2352"/>
            <a:chExt cx="341" cy="1108"/>
          </a:xfrm>
        </p:grpSpPr>
        <p:sp>
          <p:nvSpPr>
            <p:cNvPr id="32802" name="Rectangle 179"/>
            <p:cNvSpPr>
              <a:spLocks noChangeArrowheads="1"/>
            </p:cNvSpPr>
            <p:nvPr/>
          </p:nvSpPr>
          <p:spPr bwMode="auto">
            <a:xfrm>
              <a:off x="1151" y="3120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Rectangle 180"/>
            <p:cNvSpPr>
              <a:spLocks noChangeArrowheads="1"/>
            </p:cNvSpPr>
            <p:nvPr/>
          </p:nvSpPr>
          <p:spPr bwMode="auto">
            <a:xfrm>
              <a:off x="1152" y="2352"/>
              <a:ext cx="340" cy="34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99"/>
          <p:cNvGrpSpPr>
            <a:grpSpLocks/>
          </p:cNvGrpSpPr>
          <p:nvPr/>
        </p:nvGrpSpPr>
        <p:grpSpPr bwMode="auto">
          <a:xfrm>
            <a:off x="2916238" y="2971800"/>
            <a:ext cx="539750" cy="1758950"/>
            <a:chOff x="816" y="2352"/>
            <a:chExt cx="340" cy="1108"/>
          </a:xfrm>
        </p:grpSpPr>
        <p:sp>
          <p:nvSpPr>
            <p:cNvPr id="32800" name="Rectangle 200"/>
            <p:cNvSpPr>
              <a:spLocks noChangeArrowheads="1"/>
            </p:cNvSpPr>
            <p:nvPr/>
          </p:nvSpPr>
          <p:spPr bwMode="auto">
            <a:xfrm>
              <a:off x="816" y="3120"/>
              <a:ext cx="340" cy="34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Rectangle 201"/>
            <p:cNvSpPr>
              <a:spLocks noChangeArrowheads="1"/>
            </p:cNvSpPr>
            <p:nvPr/>
          </p:nvSpPr>
          <p:spPr bwMode="auto">
            <a:xfrm>
              <a:off x="816" y="2352"/>
              <a:ext cx="340" cy="34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18785-BAC4-4A3B-8134-3CAA9E2D199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Worst-case Analysis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There are 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comparisons for each shift in the worst case</a:t>
            </a:r>
          </a:p>
          <a:p>
            <a:pPr marL="609600" indent="-609600">
              <a:defRPr/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There are 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+1 shifts</a:t>
            </a:r>
          </a:p>
          <a:p>
            <a:pPr marL="609600" indent="-609600">
              <a:defRPr/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So, the worst-case running time is    </a:t>
            </a:r>
            <a:r>
              <a:rPr lang="el-GR">
                <a:solidFill>
                  <a:srgbClr val="3333FF"/>
                </a:solidFill>
                <a:ea typeface="宋体" charset="-122"/>
                <a:cs typeface="Arial" charset="0"/>
                <a:sym typeface="Symbol" pitchFamily="18" charset="2"/>
              </a:rPr>
              <a:t>Θ</a:t>
            </a:r>
            <a:r>
              <a:rPr lang="en-US" altLang="zh-CN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((</a:t>
            </a:r>
            <a:r>
              <a:rPr lang="en-US" altLang="zh-CN" i="1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i="1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+1)</a:t>
            </a:r>
            <a:r>
              <a:rPr lang="en-US" altLang="zh-CN" i="1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609600" indent="-609600">
              <a:defRPr/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Na</a:t>
            </a:r>
            <a:r>
              <a:rPr lang="en-US" altLang="zh-CN">
                <a:latin typeface="Times New Roman"/>
                <a:cs typeface="Times New Roman" pitchFamily="18" charset="0"/>
                <a:sym typeface="Symbol" pitchFamily="18" charset="2"/>
              </a:rPr>
              <a:t>ï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ve method is inefficient because information from a shift is not used again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6DBD4-59F5-49BF-8D3F-8E82733756D9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Reflection Question</a:t>
            </a:r>
            <a:endParaRPr lang="en-US" altLang="zh-CN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dirty="0" smtClean="0"/>
              <a:t>Suppose that </a:t>
            </a:r>
            <a:r>
              <a:rPr lang="en-US" altLang="zh-CN" dirty="0" smtClean="0">
                <a:solidFill>
                  <a:srgbClr val="FF0000"/>
                </a:solidFill>
              </a:rPr>
              <a:t>all characters </a:t>
            </a:r>
            <a:r>
              <a:rPr lang="en-US" altLang="zh-CN" dirty="0" smtClean="0"/>
              <a:t>in the pattern P are 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different</a:t>
            </a:r>
            <a:r>
              <a:rPr lang="en-US" altLang="zh-CN" dirty="0" smtClean="0"/>
              <a:t>. Show how to accelerate 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NAIVE-STRING-MATCHER to run in time 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O(n)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on an n-character text T .</a:t>
            </a:r>
            <a:endParaRPr lang="en-US" altLang="zh-CN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0014A-656D-4D9C-AC8B-19A4B88A28B8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Excercise</a:t>
            </a:r>
            <a:endParaRPr lang="en-US" altLang="zh-CN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dirty="0" smtClean="0">
                <a:cs typeface="Times New Roman" pitchFamily="18" charset="0"/>
                <a:sym typeface="Symbol" pitchFamily="18" charset="2"/>
              </a:rPr>
              <a:t>Ch. 32.1-4</a:t>
            </a:r>
            <a:endParaRPr lang="en-US" altLang="zh-CN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E0B94-F4B7-41AB-B3E1-5AE75DE2451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Rabin-Karp Algorithm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Has a worst-case running time of </a:t>
            </a:r>
            <a:r>
              <a:rPr lang="en-US" altLang="zh-CN" i="1" dirty="0">
                <a:cs typeface="Arial" charset="0"/>
                <a:sym typeface="Symbol" pitchFamily="18" charset="2"/>
              </a:rPr>
              <a:t>O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((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+1)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) but average-case is O(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990600" lvl="1" indent="-533400">
              <a:defRPr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Also works well in practice</a:t>
            </a:r>
          </a:p>
          <a:p>
            <a:pPr marL="609600" indent="-609600">
              <a:defRPr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Based on number-theoretic notion of </a:t>
            </a:r>
            <a:r>
              <a:rPr lang="en-US" altLang="zh-CN" i="1" dirty="0" smtClean="0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modulo</a:t>
            </a:r>
            <a:r>
              <a:rPr altLang="en-US" i="1" dirty="0" smtClean="0">
                <a:solidFill>
                  <a:srgbClr val="3333FF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模量</a:t>
            </a:r>
            <a:r>
              <a:rPr lang="en-US" altLang="zh-CN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equivalence</a:t>
            </a:r>
          </a:p>
          <a:p>
            <a:pPr marL="609600" indent="-609600">
              <a:defRPr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We assume that </a:t>
            </a:r>
            <a:r>
              <a:rPr lang="en-US" altLang="zh-CN" b="1" dirty="0"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= {0,1, 2, </a:t>
            </a:r>
            <a:r>
              <a:rPr lang="en-US" altLang="zh-CN" dirty="0">
                <a:latin typeface="Times New Roman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 9}, i.e., each character is a decimal digit</a:t>
            </a:r>
          </a:p>
          <a:p>
            <a:pPr marL="990600" lvl="1" indent="-533400">
              <a:defRPr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In general, use radix-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where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= |</a:t>
            </a:r>
            <a:r>
              <a:rPr lang="en-US" altLang="zh-CN" b="1" dirty="0"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|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32017-3F0D-4F8C-94B1-7863897A1E18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Modulo </a:t>
            </a:r>
            <a:r>
              <a:rPr lang="en-US" altLang="zh-CN" dirty="0"/>
              <a:t>Equivalence</a:t>
            </a:r>
            <a:endParaRPr lang="en-US" altLang="zh-CN" sz="2000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defRPr/>
            </a:pPr>
            <a:r>
              <a:rPr lang="en-US" altLang="zh-CN">
                <a:cs typeface="Times New Roman" pitchFamily="18" charset="0"/>
              </a:rPr>
              <a:t>If </a:t>
            </a:r>
            <a:r>
              <a:rPr lang="en-US" altLang="zh-CN" i="1">
                <a:cs typeface="Times New Roman" pitchFamily="18" charset="0"/>
              </a:rPr>
              <a:t>(a mod n) = (b mod n),</a:t>
            </a:r>
            <a:r>
              <a:rPr lang="en-US" altLang="zh-CN">
                <a:cs typeface="Times New Roman" pitchFamily="18" charset="0"/>
              </a:rPr>
              <a:t> then we say</a:t>
            </a:r>
          </a:p>
          <a:p>
            <a:pPr marL="609600" indent="-609600" algn="just">
              <a:buFontTx/>
              <a:buNone/>
              <a:defRPr/>
            </a:pPr>
            <a:r>
              <a:rPr lang="en-US" altLang="zh-CN">
                <a:cs typeface="Times New Roman" pitchFamily="18" charset="0"/>
              </a:rPr>
              <a:t>	 “</a:t>
            </a:r>
            <a:r>
              <a:rPr lang="en-US" altLang="zh-CN" i="1">
                <a:solidFill>
                  <a:srgbClr val="3333FF"/>
                </a:solidFill>
                <a:cs typeface="Times New Roman" pitchFamily="18" charset="0"/>
              </a:rPr>
              <a:t>a</a:t>
            </a:r>
            <a:r>
              <a:rPr lang="en-US" altLang="zh-CN">
                <a:solidFill>
                  <a:srgbClr val="3333FF"/>
                </a:solidFill>
                <a:cs typeface="Times New Roman" pitchFamily="18" charset="0"/>
              </a:rPr>
              <a:t> is equivalent to </a:t>
            </a:r>
            <a:r>
              <a:rPr lang="en-US" altLang="zh-CN" i="1">
                <a:solidFill>
                  <a:srgbClr val="3333FF"/>
                </a:solidFill>
                <a:cs typeface="Times New Roman" pitchFamily="18" charset="0"/>
              </a:rPr>
              <a:t>b</a:t>
            </a:r>
            <a:r>
              <a:rPr lang="en-US" altLang="zh-CN">
                <a:solidFill>
                  <a:srgbClr val="3333FF"/>
                </a:solidFill>
                <a:cs typeface="Times New Roman" pitchFamily="18" charset="0"/>
              </a:rPr>
              <a:t>, modulo </a:t>
            </a:r>
            <a:r>
              <a:rPr lang="en-US" altLang="zh-CN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CN" i="1">
                <a:cs typeface="Times New Roman" pitchFamily="18" charset="0"/>
              </a:rPr>
              <a:t>”</a:t>
            </a:r>
            <a:r>
              <a:rPr lang="en-US" altLang="zh-CN">
                <a:cs typeface="Times New Roman" pitchFamily="18" charset="0"/>
              </a:rPr>
              <a:t> </a:t>
            </a:r>
          </a:p>
          <a:p>
            <a:pPr marL="609600" indent="-609600" algn="just">
              <a:defRPr/>
            </a:pPr>
            <a:r>
              <a:rPr lang="en-US" altLang="zh-CN">
                <a:cs typeface="Times New Roman" pitchFamily="18" charset="0"/>
              </a:rPr>
              <a:t>Denoted by</a:t>
            </a:r>
            <a:r>
              <a:rPr lang="en-US" altLang="zh-CN" i="1">
                <a:cs typeface="Times New Roman" pitchFamily="18" charset="0"/>
              </a:rPr>
              <a:t> </a:t>
            </a:r>
            <a:r>
              <a:rPr lang="en-US" altLang="zh-CN" i="1">
                <a:solidFill>
                  <a:srgbClr val="3333FF"/>
                </a:solidFill>
                <a:cs typeface="Times New Roman" pitchFamily="18" charset="0"/>
              </a:rPr>
              <a:t>a </a:t>
            </a:r>
            <a:r>
              <a:rPr lang="en-US" altLang="zh-CN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i="1">
                <a:solidFill>
                  <a:srgbClr val="3333FF"/>
                </a:solidFill>
                <a:cs typeface="Times New Roman" pitchFamily="18" charset="0"/>
              </a:rPr>
              <a:t> b (mod n)</a:t>
            </a:r>
            <a:endParaRPr lang="en-US" altLang="zh-CN">
              <a:solidFill>
                <a:srgbClr val="3333FF"/>
              </a:solidFill>
              <a:cs typeface="Times New Roman" pitchFamily="18" charset="0"/>
            </a:endParaRPr>
          </a:p>
          <a:p>
            <a:pPr marL="609600" indent="-609600" algn="just">
              <a:defRPr/>
            </a:pPr>
            <a:endParaRPr lang="en-US" altLang="zh-CN">
              <a:cs typeface="Times New Roman" pitchFamily="18" charset="0"/>
            </a:endParaRPr>
          </a:p>
          <a:p>
            <a:pPr marL="609600" indent="-609600" algn="just">
              <a:defRPr/>
            </a:pPr>
            <a:r>
              <a:rPr lang="en-US" altLang="zh-CN">
                <a:cs typeface="Times New Roman" pitchFamily="18" charset="0"/>
              </a:rPr>
              <a:t>That is, </a:t>
            </a:r>
            <a:r>
              <a:rPr lang="en-US" altLang="zh-CN" i="1">
                <a:cs typeface="Times New Roman" pitchFamily="18" charset="0"/>
              </a:rPr>
              <a:t>a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i="1">
                <a:cs typeface="Times New Roman" pitchFamily="18" charset="0"/>
              </a:rPr>
              <a:t> b</a:t>
            </a:r>
            <a:r>
              <a:rPr lang="en-US" altLang="zh-CN">
                <a:cs typeface="Times New Roman" pitchFamily="18" charset="0"/>
              </a:rPr>
              <a:t> (mod 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en-US" altLang="zh-CN">
                <a:cs typeface="Times New Roman" pitchFamily="18" charset="0"/>
              </a:rPr>
              <a:t>) if 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en-US" altLang="zh-CN">
                <a:cs typeface="Times New Roman" pitchFamily="18" charset="0"/>
              </a:rPr>
              <a:t> and </a:t>
            </a:r>
            <a:r>
              <a:rPr lang="en-US" altLang="zh-CN" i="1">
                <a:cs typeface="Times New Roman" pitchFamily="18" charset="0"/>
              </a:rPr>
              <a:t>b</a:t>
            </a:r>
            <a:r>
              <a:rPr lang="en-US" altLang="zh-CN">
                <a:cs typeface="Times New Roman" pitchFamily="18" charset="0"/>
              </a:rPr>
              <a:t> have the same remainder when divided by </a:t>
            </a:r>
            <a:r>
              <a:rPr lang="en-US" altLang="zh-CN" i="1">
                <a:cs typeface="Times New Roman" pitchFamily="18" charset="0"/>
              </a:rPr>
              <a:t>n</a:t>
            </a:r>
            <a:endParaRPr lang="en-US" altLang="zh-CN">
              <a:cs typeface="Times New Roman" pitchFamily="18" charset="0"/>
            </a:endParaRPr>
          </a:p>
          <a:p>
            <a:pPr marL="990600" lvl="1" indent="-533400" algn="just">
              <a:defRPr/>
            </a:pPr>
            <a:r>
              <a:rPr lang="en-US" altLang="zh-CN">
                <a:cs typeface="Times New Roman" pitchFamily="18" charset="0"/>
              </a:rPr>
              <a:t>E.g.,  23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>
                <a:cs typeface="Times New Roman" pitchFamily="18" charset="0"/>
              </a:rPr>
              <a:t> 37 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>
                <a:cs typeface="Times New Roman" pitchFamily="18" charset="0"/>
              </a:rPr>
              <a:t> -19 (mod 7)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50BC7-289D-4BB3-AC4C-422DD116DB94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Rabin-Karp Approach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>
              <a:defRPr/>
            </a:pPr>
            <a:r>
              <a:rPr lang="en-US" altLang="zh-CN" dirty="0"/>
              <a:t>We can view a string of </a:t>
            </a:r>
            <a:r>
              <a:rPr lang="en-US" altLang="zh-CN" i="1" dirty="0"/>
              <a:t>k</a:t>
            </a:r>
            <a:r>
              <a:rPr lang="en-US" altLang="zh-CN" dirty="0"/>
              <a:t> characters (digits) as a length-</a:t>
            </a:r>
            <a:r>
              <a:rPr lang="en-US" altLang="zh-CN" i="1" dirty="0"/>
              <a:t>k</a:t>
            </a:r>
            <a:r>
              <a:rPr lang="en-US" altLang="zh-CN" dirty="0"/>
              <a:t> decimal number</a:t>
            </a:r>
          </a:p>
          <a:p>
            <a:pPr marL="990600" lvl="1" indent="-533400">
              <a:defRPr/>
            </a:pPr>
            <a:r>
              <a:rPr lang="en-US" altLang="zh-CN" dirty="0"/>
              <a:t>E.g., the string “31425” corresponds to the decimal number 31,425</a:t>
            </a:r>
          </a:p>
          <a:p>
            <a:pPr marL="609600" indent="-609600">
              <a:defRPr/>
            </a:pPr>
            <a:r>
              <a:rPr lang="en-US" altLang="zh-CN" dirty="0"/>
              <a:t>Given a pattern </a:t>
            </a:r>
            <a:r>
              <a:rPr lang="en-US" altLang="zh-CN" i="1" dirty="0"/>
              <a:t>P </a:t>
            </a:r>
            <a:r>
              <a:rPr lang="en-US" altLang="zh-CN" dirty="0"/>
              <a:t>[1..</a:t>
            </a:r>
            <a:r>
              <a:rPr lang="en-US" altLang="zh-CN" i="1" dirty="0"/>
              <a:t>m</a:t>
            </a:r>
            <a:r>
              <a:rPr lang="en-US" altLang="zh-CN" dirty="0"/>
              <a:t>], let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 denote the corresponding decimal value</a:t>
            </a:r>
          </a:p>
          <a:p>
            <a:pPr marL="609600" indent="-609600">
              <a:defRPr/>
            </a:pPr>
            <a:r>
              <a:rPr lang="en-US" altLang="zh-CN" dirty="0"/>
              <a:t>Given a text </a:t>
            </a:r>
            <a:r>
              <a:rPr lang="en-US" altLang="zh-CN" i="1" dirty="0"/>
              <a:t>T </a:t>
            </a:r>
            <a:r>
              <a:rPr lang="en-US" altLang="zh-CN" dirty="0"/>
              <a:t>[1..</a:t>
            </a:r>
            <a:r>
              <a:rPr lang="en-US" altLang="zh-CN" i="1" dirty="0"/>
              <a:t>n</a:t>
            </a:r>
            <a:r>
              <a:rPr lang="en-US" altLang="zh-CN" dirty="0"/>
              <a:t>], let </a:t>
            </a:r>
            <a:r>
              <a:rPr lang="en-US" altLang="zh-CN" i="1" dirty="0" err="1">
                <a:solidFill>
                  <a:srgbClr val="FF0000"/>
                </a:solidFill>
              </a:rPr>
              <a:t>t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s</a:t>
            </a:r>
            <a:r>
              <a:rPr lang="en-US" altLang="zh-CN" dirty="0"/>
              <a:t> denote the decimal value of the length-</a:t>
            </a:r>
            <a:r>
              <a:rPr lang="en-US" altLang="zh-CN" i="1" dirty="0"/>
              <a:t>m</a:t>
            </a:r>
            <a:r>
              <a:rPr lang="en-US" altLang="zh-CN" dirty="0"/>
              <a:t> substring  </a:t>
            </a:r>
            <a:r>
              <a:rPr lang="en-US" altLang="zh-CN" i="1" dirty="0"/>
              <a:t>T </a:t>
            </a:r>
            <a:r>
              <a:rPr lang="en-US" altLang="zh-CN" dirty="0"/>
              <a:t>[(</a:t>
            </a:r>
            <a:r>
              <a:rPr lang="en-US" altLang="zh-CN" i="1" dirty="0"/>
              <a:t>s</a:t>
            </a:r>
            <a:r>
              <a:rPr lang="en-US" altLang="zh-CN" dirty="0"/>
              <a:t>+1)..(</a:t>
            </a:r>
            <a:r>
              <a:rPr lang="en-US" altLang="zh-CN" i="1" dirty="0" err="1"/>
              <a:t>s</a:t>
            </a:r>
            <a:r>
              <a:rPr lang="en-US" altLang="zh-CN" dirty="0" err="1"/>
              <a:t>+</a:t>
            </a:r>
            <a:r>
              <a:rPr lang="en-US" altLang="zh-CN" i="1" dirty="0" err="1"/>
              <a:t>m</a:t>
            </a:r>
            <a:r>
              <a:rPr lang="en-US" altLang="zh-CN" dirty="0"/>
              <a:t>)] for </a:t>
            </a:r>
            <a:r>
              <a:rPr lang="en-US" altLang="zh-CN" i="1" dirty="0"/>
              <a:t>s</a:t>
            </a:r>
            <a:r>
              <a:rPr lang="en-US" altLang="zh-CN" dirty="0"/>
              <a:t>=0,1,…,(</a:t>
            </a:r>
            <a:r>
              <a:rPr lang="en-US" altLang="zh-CN" i="1" dirty="0"/>
              <a:t>n-m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05884-784C-4720-B5A5-DE1F1CBD3875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Rabin-Karp Approach   </a:t>
            </a:r>
            <a:r>
              <a:rPr lang="en-US" altLang="zh-CN" sz="2000"/>
              <a:t>…contd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609600" indent="-609600">
              <a:defRPr/>
            </a:pP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en-US" altLang="zh-CN" i="1" dirty="0"/>
              <a:t>T </a:t>
            </a:r>
            <a:r>
              <a:rPr lang="en-US" altLang="zh-CN" dirty="0"/>
              <a:t>[(</a:t>
            </a:r>
            <a:r>
              <a:rPr lang="en-US" altLang="zh-CN" i="1" dirty="0"/>
              <a:t>s</a:t>
            </a:r>
            <a:r>
              <a:rPr lang="en-US" altLang="zh-CN" dirty="0"/>
              <a:t>+1)..(</a:t>
            </a:r>
            <a:r>
              <a:rPr lang="en-US" altLang="zh-CN" i="1" dirty="0" err="1"/>
              <a:t>s</a:t>
            </a:r>
            <a:r>
              <a:rPr lang="en-US" altLang="zh-CN" dirty="0" err="1"/>
              <a:t>+</a:t>
            </a:r>
            <a:r>
              <a:rPr lang="en-US" altLang="zh-CN" i="1" dirty="0" err="1"/>
              <a:t>m</a:t>
            </a:r>
            <a:r>
              <a:rPr lang="en-US" altLang="zh-CN" dirty="0"/>
              <a:t>)] = </a:t>
            </a:r>
            <a:r>
              <a:rPr lang="en-US" altLang="zh-CN" i="1" dirty="0"/>
              <a:t>P </a:t>
            </a:r>
            <a:r>
              <a:rPr lang="en-US" altLang="zh-CN" dirty="0"/>
              <a:t>[1..</a:t>
            </a:r>
            <a:r>
              <a:rPr lang="en-US" altLang="zh-CN" i="1" dirty="0"/>
              <a:t>m</a:t>
            </a:r>
            <a:r>
              <a:rPr lang="en-US" altLang="zh-CN" dirty="0"/>
              <a:t>]</a:t>
            </a:r>
          </a:p>
          <a:p>
            <a:pPr marL="609600" indent="-609600">
              <a:defRPr/>
            </a:pPr>
            <a:r>
              <a:rPr lang="en-US" altLang="zh-CN" i="1" dirty="0"/>
              <a:t>s</a:t>
            </a:r>
            <a:r>
              <a:rPr lang="en-US" altLang="zh-CN" dirty="0"/>
              <a:t> is a valid shift </a:t>
            </a:r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</a:p>
          <a:p>
            <a:pPr marL="609600" indent="-609600">
              <a:defRPr/>
            </a:pPr>
            <a:r>
              <a:rPr lang="en-US" altLang="zh-CN" i="1" dirty="0">
                <a:solidFill>
                  <a:srgbClr val="00B0F0"/>
                </a:solidFill>
              </a:rPr>
              <a:t>p</a:t>
            </a:r>
            <a:r>
              <a:rPr lang="en-US" altLang="zh-CN" dirty="0">
                <a:solidFill>
                  <a:srgbClr val="00B0F0"/>
                </a:solidFill>
              </a:rPr>
              <a:t> can be computed in </a:t>
            </a:r>
            <a:r>
              <a:rPr lang="en-US" altLang="zh-CN" i="1" dirty="0">
                <a:solidFill>
                  <a:srgbClr val="00B0F0"/>
                </a:solidFill>
              </a:rPr>
              <a:t>O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i="1" dirty="0">
                <a:solidFill>
                  <a:srgbClr val="00B0F0"/>
                </a:solidFill>
              </a:rPr>
              <a:t>m</a:t>
            </a:r>
            <a:r>
              <a:rPr lang="en-US" altLang="zh-CN" dirty="0">
                <a:solidFill>
                  <a:srgbClr val="00B0F0"/>
                </a:solidFill>
              </a:rPr>
              <a:t>) time</a:t>
            </a:r>
          </a:p>
          <a:p>
            <a:pPr marL="990600" lvl="1" indent="-533400">
              <a:defRPr/>
            </a:pPr>
            <a:r>
              <a:rPr lang="en-US" altLang="zh-CN" i="1" dirty="0"/>
              <a:t>p</a:t>
            </a:r>
            <a:r>
              <a:rPr lang="en-US" altLang="zh-CN" dirty="0"/>
              <a:t> = 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/>
              <a:t>m</a:t>
            </a:r>
            <a:r>
              <a:rPr lang="en-US" altLang="zh-CN" dirty="0"/>
              <a:t>] + 10 (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/>
              <a:t>m</a:t>
            </a:r>
            <a:r>
              <a:rPr lang="en-US" altLang="zh-CN" dirty="0"/>
              <a:t>-1] + 10 (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/>
              <a:t>m</a:t>
            </a:r>
            <a:r>
              <a:rPr lang="en-US" altLang="zh-CN" dirty="0"/>
              <a:t>-2]+…))</a:t>
            </a:r>
          </a:p>
          <a:p>
            <a:pPr marL="609600" indent="-609600">
              <a:defRPr/>
            </a:pPr>
            <a:r>
              <a:rPr lang="en-US" altLang="zh-CN" i="1" dirty="0">
                <a:solidFill>
                  <a:srgbClr val="00B0F0"/>
                </a:solidFill>
              </a:rPr>
              <a:t>t</a:t>
            </a:r>
            <a:r>
              <a:rPr lang="en-US" altLang="zh-CN" baseline="-25000" dirty="0">
                <a:solidFill>
                  <a:srgbClr val="00B0F0"/>
                </a:solidFill>
              </a:rPr>
              <a:t>0</a:t>
            </a:r>
            <a:r>
              <a:rPr lang="en-US" altLang="zh-CN" dirty="0">
                <a:solidFill>
                  <a:srgbClr val="00B0F0"/>
                </a:solidFill>
              </a:rPr>
              <a:t> can similarly be computed in </a:t>
            </a:r>
            <a:r>
              <a:rPr lang="en-US" altLang="zh-CN" i="1" dirty="0">
                <a:solidFill>
                  <a:srgbClr val="00B0F0"/>
                </a:solidFill>
              </a:rPr>
              <a:t>O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i="1" dirty="0">
                <a:solidFill>
                  <a:srgbClr val="00B0F0"/>
                </a:solidFill>
              </a:rPr>
              <a:t>m</a:t>
            </a:r>
            <a:r>
              <a:rPr lang="en-US" altLang="zh-CN" dirty="0">
                <a:solidFill>
                  <a:srgbClr val="00B0F0"/>
                </a:solidFill>
              </a:rPr>
              <a:t>) time</a:t>
            </a:r>
          </a:p>
          <a:p>
            <a:pPr marL="609600" indent="-609600">
              <a:defRPr/>
            </a:pPr>
            <a:r>
              <a:rPr lang="en-US" altLang="zh-CN" dirty="0"/>
              <a:t>Other 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-m</a:t>
            </a:r>
            <a:r>
              <a:rPr lang="en-US" altLang="zh-CN" dirty="0"/>
              <a:t> can be computed in O(n-m) time </a:t>
            </a:r>
            <a:r>
              <a:rPr lang="en-US" altLang="zh-CN" dirty="0">
                <a:solidFill>
                  <a:srgbClr val="FF0000"/>
                </a:solidFill>
              </a:rPr>
              <a:t>since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+1</a:t>
            </a:r>
            <a:r>
              <a:rPr lang="en-US" altLang="zh-CN" dirty="0">
                <a:solidFill>
                  <a:srgbClr val="FF0000"/>
                </a:solidFill>
              </a:rPr>
              <a:t> can be computed from </a:t>
            </a:r>
            <a:r>
              <a:rPr lang="en-US" altLang="zh-CN" i="1" dirty="0" err="1">
                <a:solidFill>
                  <a:srgbClr val="FF0000"/>
                </a:solidFill>
              </a:rPr>
              <a:t>t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 in constant </a:t>
            </a:r>
            <a:r>
              <a:rPr lang="en-US" altLang="zh-CN" dirty="0" smtClean="0">
                <a:solidFill>
                  <a:srgbClr val="FF0000"/>
                </a:solidFill>
              </a:rPr>
              <a:t>time</a:t>
            </a:r>
            <a:r>
              <a:rPr altLang="en-US" dirty="0" smtClean="0">
                <a:solidFill>
                  <a:srgbClr val="FF0000"/>
                </a:solidFill>
                <a:ea typeface="宋体" charset="-122"/>
              </a:rPr>
              <a:t>避免重复计算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71875" y="5572125"/>
            <a:ext cx="4857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14438" y="5929313"/>
            <a:ext cx="20716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19AC1-FDEA-46ED-A8F3-9657ED335C57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Rabin-Karp Approach   </a:t>
            </a:r>
            <a:r>
              <a:rPr lang="en-US" altLang="zh-CN" sz="2000"/>
              <a:t>…contd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altLang="zh-CN" i="1" dirty="0"/>
              <a:t>t</a:t>
            </a:r>
            <a:r>
              <a:rPr lang="en-US" altLang="zh-CN" i="1" baseline="-25000" dirty="0"/>
              <a:t>s</a:t>
            </a:r>
            <a:r>
              <a:rPr lang="en-US" altLang="zh-CN" baseline="-25000" dirty="0"/>
              <a:t>+1</a:t>
            </a:r>
            <a:r>
              <a:rPr lang="en-US" altLang="zh-CN" dirty="0"/>
              <a:t> = 10(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 - 10</a:t>
            </a:r>
            <a:r>
              <a:rPr lang="en-US" altLang="zh-CN" i="1" baseline="30000" dirty="0"/>
              <a:t>m</a:t>
            </a:r>
            <a:r>
              <a:rPr lang="en-US" altLang="zh-CN" baseline="30000" dirty="0"/>
              <a:t>-1</a:t>
            </a:r>
            <a:r>
              <a:rPr lang="en-US" altLang="zh-CN" dirty="0"/>
              <a:t> </a:t>
            </a:r>
            <a:r>
              <a:rPr lang="en-US" altLang="zh-CN" dirty="0">
                <a:cs typeface="Arial" charset="0"/>
              </a:rPr>
              <a:t>·</a:t>
            </a:r>
            <a:r>
              <a:rPr lang="en-US" altLang="zh-CN" i="1" dirty="0"/>
              <a:t>T </a:t>
            </a:r>
            <a:r>
              <a:rPr lang="en-US" altLang="zh-CN" dirty="0"/>
              <a:t>[</a:t>
            </a:r>
            <a:r>
              <a:rPr lang="en-US" altLang="zh-CN" i="1" dirty="0"/>
              <a:t>s</a:t>
            </a:r>
            <a:r>
              <a:rPr lang="en-US" altLang="zh-CN" dirty="0"/>
              <a:t>+1]) + </a:t>
            </a:r>
            <a:r>
              <a:rPr lang="en-US" altLang="zh-CN" i="1" dirty="0"/>
              <a:t>T</a:t>
            </a:r>
            <a:r>
              <a:rPr lang="en-US" altLang="zh-CN" dirty="0"/>
              <a:t> [</a:t>
            </a:r>
            <a:r>
              <a:rPr lang="en-US" altLang="zh-CN" i="1" dirty="0"/>
              <a:t>s</a:t>
            </a:r>
            <a:r>
              <a:rPr lang="en-US" altLang="zh-CN" dirty="0"/>
              <a:t>+</a:t>
            </a:r>
            <a:r>
              <a:rPr lang="en-US" altLang="zh-CN" i="1" dirty="0"/>
              <a:t>m</a:t>
            </a:r>
            <a:r>
              <a:rPr lang="en-US" altLang="zh-CN" dirty="0"/>
              <a:t>+1] 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CN" dirty="0"/>
              <a:t>E.g., if </a:t>
            </a:r>
            <a:r>
              <a:rPr lang="en-US" altLang="zh-CN" i="1" dirty="0"/>
              <a:t>T</a:t>
            </a:r>
            <a:r>
              <a:rPr lang="en-US" altLang="zh-CN" dirty="0"/>
              <a:t>={…,</a:t>
            </a:r>
            <a:r>
              <a:rPr lang="en-US" altLang="zh-CN" dirty="0">
                <a:solidFill>
                  <a:srgbClr val="3333FF"/>
                </a:solidFill>
              </a:rPr>
              <a:t>3</a:t>
            </a:r>
            <a:r>
              <a:rPr lang="en-US" altLang="zh-CN" dirty="0"/>
              <a:t>,1,4,1,5,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,…}, </a:t>
            </a:r>
            <a:r>
              <a:rPr lang="en-US" altLang="zh-CN" i="1" dirty="0"/>
              <a:t>m</a:t>
            </a:r>
            <a:r>
              <a:rPr lang="en-US" altLang="zh-CN" dirty="0"/>
              <a:t>=5 and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= 31,415, then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s</a:t>
            </a:r>
            <a:r>
              <a:rPr lang="en-US" altLang="zh-CN" baseline="-25000" dirty="0"/>
              <a:t>+1</a:t>
            </a:r>
            <a:r>
              <a:rPr lang="en-US" altLang="zh-CN" dirty="0"/>
              <a:t> = 10(31415 – 10000·3) + 2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00B0F0"/>
                </a:solidFill>
              </a:rPr>
              <a:t>We can compute </a:t>
            </a:r>
            <a:r>
              <a:rPr lang="en-US" altLang="zh-CN" i="1" dirty="0">
                <a:solidFill>
                  <a:srgbClr val="00B0F0"/>
                </a:solidFill>
              </a:rPr>
              <a:t>p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i="1" dirty="0">
                <a:solidFill>
                  <a:srgbClr val="00B0F0"/>
                </a:solidFill>
              </a:rPr>
              <a:t>t</a:t>
            </a:r>
            <a:r>
              <a:rPr lang="en-US" altLang="zh-CN" baseline="-25000" dirty="0">
                <a:solidFill>
                  <a:srgbClr val="00B0F0"/>
                </a:solidFill>
              </a:rPr>
              <a:t>0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i="1" dirty="0">
                <a:solidFill>
                  <a:srgbClr val="00B0F0"/>
                </a:solidFill>
              </a:rPr>
              <a:t>t</a:t>
            </a:r>
            <a:r>
              <a:rPr lang="en-US" altLang="zh-CN" baseline="-25000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i="1" dirty="0">
                <a:solidFill>
                  <a:srgbClr val="00B0F0"/>
                </a:solidFill>
              </a:rPr>
              <a:t>t</a:t>
            </a:r>
            <a:r>
              <a:rPr lang="en-US" altLang="zh-CN" baseline="-25000" dirty="0">
                <a:solidFill>
                  <a:srgbClr val="00B0F0"/>
                </a:solidFill>
              </a:rPr>
              <a:t>2</a:t>
            </a:r>
            <a:r>
              <a:rPr lang="en-US" altLang="zh-CN" dirty="0">
                <a:solidFill>
                  <a:srgbClr val="00B0F0"/>
                </a:solidFill>
              </a:rPr>
              <a:t>,…, </a:t>
            </a:r>
            <a:r>
              <a:rPr lang="en-US" altLang="zh-CN" i="1" dirty="0" err="1">
                <a:solidFill>
                  <a:srgbClr val="00B0F0"/>
                </a:solidFill>
              </a:rPr>
              <a:t>t</a:t>
            </a:r>
            <a:r>
              <a:rPr lang="en-US" altLang="zh-CN" i="1" baseline="-25000" dirty="0" err="1">
                <a:solidFill>
                  <a:srgbClr val="00B0F0"/>
                </a:solidFill>
              </a:rPr>
              <a:t>n</a:t>
            </a:r>
            <a:r>
              <a:rPr lang="en-US" altLang="zh-CN" i="1" baseline="-25000" dirty="0">
                <a:solidFill>
                  <a:srgbClr val="00B0F0"/>
                </a:solidFill>
              </a:rPr>
              <a:t>-m</a:t>
            </a:r>
            <a:r>
              <a:rPr lang="en-US" altLang="zh-CN" dirty="0">
                <a:solidFill>
                  <a:srgbClr val="00B0F0"/>
                </a:solidFill>
              </a:rPr>
              <a:t> in </a:t>
            </a:r>
            <a:r>
              <a:rPr lang="en-US" altLang="zh-CN" i="1" dirty="0">
                <a:solidFill>
                  <a:srgbClr val="00B0F0"/>
                </a:solidFill>
              </a:rPr>
              <a:t>O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i="1" dirty="0" err="1">
                <a:solidFill>
                  <a:srgbClr val="00B0F0"/>
                </a:solidFill>
              </a:rPr>
              <a:t>n</a:t>
            </a:r>
            <a:r>
              <a:rPr lang="en-US" altLang="zh-CN" dirty="0" err="1">
                <a:solidFill>
                  <a:srgbClr val="00B0F0"/>
                </a:solidFill>
              </a:rPr>
              <a:t>+</a:t>
            </a:r>
            <a:r>
              <a:rPr lang="en-US" altLang="zh-CN" i="1" dirty="0" err="1">
                <a:solidFill>
                  <a:srgbClr val="00B0F0"/>
                </a:solidFill>
              </a:rPr>
              <a:t>m</a:t>
            </a:r>
            <a:r>
              <a:rPr lang="en-US" altLang="zh-CN" dirty="0">
                <a:solidFill>
                  <a:srgbClr val="00B0F0"/>
                </a:solidFill>
              </a:rPr>
              <a:t>) time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altLang="zh-CN" dirty="0"/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dirty="0"/>
              <a:t>But…a problem: this is assuming </a:t>
            </a:r>
            <a:r>
              <a:rPr lang="en-US" altLang="zh-CN" i="1" dirty="0"/>
              <a:t>p</a:t>
            </a:r>
            <a:r>
              <a:rPr lang="en-US" altLang="zh-CN" dirty="0"/>
              <a:t> and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 are small numbers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CN" dirty="0"/>
              <a:t>They may be too large to work with easily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1992313"/>
            <a:ext cx="5867400" cy="1970087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/>
              <a:t>String Matching</a:t>
            </a:r>
            <a:endParaRPr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132856"/>
            <a:ext cx="3666632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>
                <a:solidFill>
                  <a:srgbClr val="002060">
                    <a:alpha val="40000"/>
                  </a:srgbClr>
                </a:solidFill>
                <a:latin typeface="+mn-lt"/>
                <a:ea typeface="+mn-ea"/>
                <a:cs typeface="Arial" pitchFamily="34" charset="0"/>
              </a:rPr>
              <a:t>32</a:t>
            </a:r>
            <a:endParaRPr lang="zh-CN" sz="9600" b="1" dirty="0">
              <a:solidFill>
                <a:srgbClr val="002060">
                  <a:alpha val="40000"/>
                </a:srgbClr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2D1D3-48CF-4D7E-8625-13998B8DF1B7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Rabin-Karp Approach   </a:t>
            </a:r>
            <a:r>
              <a:rPr lang="en-US" altLang="zh-CN" sz="2000" dirty="0"/>
              <a:t>…</a:t>
            </a:r>
            <a:r>
              <a:rPr lang="en-US" altLang="zh-CN" sz="2000" dirty="0" err="1"/>
              <a:t>contd</a:t>
            </a:r>
            <a:endParaRPr lang="en-US" altLang="zh-CN" sz="2000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609600" indent="-609600">
              <a:defRPr/>
            </a:pPr>
            <a:r>
              <a:rPr lang="en-US" altLang="zh-CN" dirty="0"/>
              <a:t>Solution: we can use </a:t>
            </a:r>
            <a:r>
              <a:rPr lang="en-US" altLang="zh-CN" dirty="0" smtClean="0"/>
              <a:t>modulus </a:t>
            </a:r>
            <a:r>
              <a:rPr lang="en-US" altLang="zh-CN" dirty="0"/>
              <a:t>arithmetic with a suitable modulus, </a:t>
            </a:r>
            <a:r>
              <a:rPr lang="en-US" altLang="zh-CN" i="1" dirty="0"/>
              <a:t>q</a:t>
            </a:r>
          </a:p>
          <a:p>
            <a:pPr marL="990600" lvl="1" indent="-533400">
              <a:defRPr/>
            </a:pPr>
            <a:r>
              <a:rPr lang="en-US" altLang="zh-CN" dirty="0">
                <a:solidFill>
                  <a:srgbClr val="00B0F0"/>
                </a:solidFill>
              </a:rPr>
              <a:t>E.g.,</a:t>
            </a:r>
            <a:r>
              <a:rPr lang="en-US" altLang="zh-CN" i="1" dirty="0">
                <a:solidFill>
                  <a:srgbClr val="00B0F0"/>
                </a:solidFill>
              </a:rPr>
              <a:t> t</a:t>
            </a:r>
            <a:r>
              <a:rPr lang="en-US" altLang="zh-CN" i="1" baseline="-25000" dirty="0">
                <a:solidFill>
                  <a:srgbClr val="00B0F0"/>
                </a:solidFill>
              </a:rPr>
              <a:t>s</a:t>
            </a:r>
            <a:r>
              <a:rPr lang="en-US" altLang="zh-CN" baseline="-25000" dirty="0">
                <a:solidFill>
                  <a:srgbClr val="00B0F0"/>
                </a:solidFill>
              </a:rPr>
              <a:t>+1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dirty="0">
                <a:solidFill>
                  <a:srgbClr val="00B0F0"/>
                </a:solidFill>
              </a:rPr>
              <a:t> 10(</a:t>
            </a:r>
            <a:r>
              <a:rPr lang="en-US" altLang="zh-CN" i="1" dirty="0" err="1">
                <a:solidFill>
                  <a:srgbClr val="00B0F0"/>
                </a:solidFill>
              </a:rPr>
              <a:t>t</a:t>
            </a:r>
            <a:r>
              <a:rPr lang="en-US" altLang="zh-CN" i="1" baseline="-25000" dirty="0" err="1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 - …)+ </a:t>
            </a:r>
            <a:r>
              <a:rPr lang="en-US" altLang="zh-CN" i="1" dirty="0">
                <a:solidFill>
                  <a:srgbClr val="00B0F0"/>
                </a:solidFill>
              </a:rPr>
              <a:t>T</a:t>
            </a:r>
            <a:r>
              <a:rPr lang="en-US" altLang="zh-CN" dirty="0">
                <a:solidFill>
                  <a:srgbClr val="00B0F0"/>
                </a:solidFill>
              </a:rPr>
              <a:t> [</a:t>
            </a:r>
            <a:r>
              <a:rPr lang="en-US" altLang="zh-CN" i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+</a:t>
            </a:r>
            <a:r>
              <a:rPr lang="en-US" altLang="zh-CN" i="1" dirty="0">
                <a:solidFill>
                  <a:srgbClr val="00B0F0"/>
                </a:solidFill>
              </a:rPr>
              <a:t>m</a:t>
            </a:r>
            <a:r>
              <a:rPr lang="en-US" altLang="zh-CN" dirty="0">
                <a:solidFill>
                  <a:srgbClr val="00B0F0"/>
                </a:solidFill>
              </a:rPr>
              <a:t>+1]  (mod </a:t>
            </a:r>
            <a:r>
              <a:rPr lang="en-US" altLang="zh-CN" i="1" dirty="0">
                <a:solidFill>
                  <a:srgbClr val="00B0F0"/>
                </a:solidFill>
              </a:rPr>
              <a:t>q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</a:p>
          <a:p>
            <a:pPr marL="990600" lvl="1" indent="-533400">
              <a:defRPr/>
            </a:pPr>
            <a:endParaRPr lang="en-US" altLang="zh-CN" dirty="0"/>
          </a:p>
          <a:p>
            <a:pPr marL="609600" indent="-609600">
              <a:defRPr/>
            </a:pPr>
            <a:r>
              <a:rPr lang="en-US" altLang="zh-CN" i="1" dirty="0"/>
              <a:t>q</a:t>
            </a:r>
            <a:r>
              <a:rPr lang="en-US" altLang="zh-CN" dirty="0"/>
              <a:t> is chosen as a small </a:t>
            </a:r>
            <a:r>
              <a:rPr lang="en-US" altLang="zh-CN" i="1" dirty="0">
                <a:solidFill>
                  <a:srgbClr val="3333FF"/>
                </a:solidFill>
              </a:rPr>
              <a:t>prime number </a:t>
            </a:r>
            <a:r>
              <a:rPr lang="en-US" altLang="zh-CN" dirty="0"/>
              <a:t>; e.g., 13 for radix 10</a:t>
            </a:r>
          </a:p>
          <a:p>
            <a:pPr marL="990600" lvl="1" indent="-533400">
              <a:defRPr/>
            </a:pPr>
            <a:r>
              <a:rPr lang="en-US" altLang="zh-CN" dirty="0"/>
              <a:t>Generally, if the </a:t>
            </a:r>
            <a:r>
              <a:rPr lang="en-US" altLang="zh-CN" dirty="0" smtClean="0"/>
              <a:t>radix</a:t>
            </a:r>
            <a:r>
              <a:rPr altLang="en-US" dirty="0" smtClean="0">
                <a:ea typeface="宋体" charset="-122"/>
              </a:rPr>
              <a:t>根</a:t>
            </a:r>
            <a:r>
              <a:rPr lang="en-US" altLang="zh-CN" dirty="0" smtClean="0"/>
              <a:t> </a:t>
            </a:r>
            <a:r>
              <a:rPr lang="en-US" altLang="zh-CN" dirty="0"/>
              <a:t>is </a:t>
            </a:r>
            <a:r>
              <a:rPr lang="en-US" altLang="zh-CN" i="1" dirty="0"/>
              <a:t>d</a:t>
            </a:r>
            <a:r>
              <a:rPr lang="en-US" altLang="zh-CN" dirty="0"/>
              <a:t>, then </a:t>
            </a:r>
            <a:r>
              <a:rPr lang="en-US" altLang="zh-CN" i="1" dirty="0" err="1"/>
              <a:t>dq</a:t>
            </a:r>
            <a:r>
              <a:rPr lang="en-US" altLang="zh-CN" dirty="0"/>
              <a:t> should fit within one computer word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B7C05-956D-42D5-8ED3-A5DE5D0C40EB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914401"/>
          </a:xfrm>
        </p:spPr>
        <p:txBody>
          <a:bodyPr/>
          <a:lstStyle/>
          <a:p>
            <a:pPr>
              <a:defRPr/>
            </a:pPr>
            <a:r>
              <a:rPr lang="en-US" altLang="zh-CN" sz="3600" dirty="0"/>
              <a:t>How values modulo 13 are computed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2514600" y="1676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3333FF"/>
                </a:solidFill>
              </a:rPr>
              <a:t>3</a:t>
            </a: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3200400" y="1676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</a:t>
            </a: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3886200" y="1676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4</a:t>
            </a:r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4572000" y="1676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</a:t>
            </a:r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5257800" y="1676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5</a:t>
            </a: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5943600" y="1676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3429000" y="3276600"/>
            <a:ext cx="685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4800600" y="3276600"/>
            <a:ext cx="685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166925" name="AutoShape 13"/>
          <p:cNvSpPr>
            <a:spLocks/>
          </p:cNvSpPr>
          <p:nvPr/>
        </p:nvSpPr>
        <p:spPr bwMode="auto">
          <a:xfrm rot="-5400000">
            <a:off x="4076700" y="800100"/>
            <a:ext cx="304800" cy="3429000"/>
          </a:xfrm>
          <a:prstGeom prst="leftBrace">
            <a:avLst>
              <a:gd name="adj1" fmla="val 93750"/>
              <a:gd name="adj2" fmla="val 35829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6" name="AutoShape 14"/>
          <p:cNvSpPr>
            <a:spLocks/>
          </p:cNvSpPr>
          <p:nvPr/>
        </p:nvSpPr>
        <p:spPr bwMode="auto">
          <a:xfrm rot="-5400000">
            <a:off x="4724400" y="838200"/>
            <a:ext cx="381000" cy="3429000"/>
          </a:xfrm>
          <a:prstGeom prst="leftBrace">
            <a:avLst>
              <a:gd name="adj1" fmla="val 75000"/>
              <a:gd name="adj2" fmla="val 55042"/>
            </a:avLst>
          </a:prstGeom>
          <a:noFill/>
          <a:ln w="28575">
            <a:solidFill>
              <a:srgbClr val="0099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3733800" y="27432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>
            <a:off x="5105400" y="2819400"/>
            <a:ext cx="0" cy="38100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1143000" y="4598988"/>
            <a:ext cx="7786688" cy="2246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1415</a:t>
            </a:r>
            <a:r>
              <a:rPr lang="en-US" altLang="zh-CN" sz="2800">
                <a:solidFill>
                  <a:srgbClr val="3333FF"/>
                </a:solidFill>
              </a:rPr>
              <a:t>2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 (</a:t>
            </a:r>
            <a:r>
              <a:rPr lang="en-US" altLang="zh-CN" sz="2800">
                <a:solidFill>
                  <a:srgbClr val="3333FF"/>
                </a:solidFill>
                <a:sym typeface="Symbol" pitchFamily="18" charset="2"/>
              </a:rPr>
              <a:t>3</a:t>
            </a:r>
            <a:r>
              <a:rPr lang="en-US" altLang="zh-CN" sz="2800">
                <a:sym typeface="Symbol" pitchFamily="18" charset="2"/>
              </a:rPr>
              <a:t>1415 – </a:t>
            </a:r>
            <a:r>
              <a:rPr lang="en-US" altLang="zh-CN" sz="2800">
                <a:solidFill>
                  <a:srgbClr val="3333FF"/>
                </a:solidFill>
                <a:sym typeface="Symbol" pitchFamily="18" charset="2"/>
              </a:rPr>
              <a:t>3</a:t>
            </a:r>
            <a:r>
              <a:rPr lang="en-US" altLang="zh-CN" sz="2800">
                <a:sym typeface="Symbol" pitchFamily="18" charset="2"/>
              </a:rPr>
              <a:t> </a:t>
            </a:r>
            <a:r>
              <a:rPr lang="en-US" altLang="zh-CN"/>
              <a:t>·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sz="2800">
                <a:sym typeface="Symbol" pitchFamily="18" charset="2"/>
              </a:rPr>
              <a:t>10000) </a:t>
            </a:r>
            <a:r>
              <a:rPr lang="en-US" altLang="zh-CN"/>
              <a:t>·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sz="2800">
                <a:sym typeface="Symbol" pitchFamily="18" charset="2"/>
              </a:rPr>
              <a:t>10 + </a:t>
            </a:r>
            <a:r>
              <a:rPr lang="en-US" altLang="zh-CN" sz="2800">
                <a:solidFill>
                  <a:srgbClr val="3333FF"/>
                </a:solidFill>
                <a:sym typeface="Symbol" pitchFamily="18" charset="2"/>
              </a:rPr>
              <a:t>2</a:t>
            </a:r>
            <a:r>
              <a:rPr lang="en-US" altLang="zh-CN" sz="2800">
                <a:sym typeface="Symbol" pitchFamily="18" charset="2"/>
              </a:rPr>
              <a:t> (mod 13)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Symbol" pitchFamily="18" charset="2"/>
              </a:rPr>
              <a:t>	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 (</a:t>
            </a:r>
            <a:r>
              <a:rPr lang="en-US" altLang="zh-CN" sz="2800">
                <a:solidFill>
                  <a:srgbClr val="FF0000"/>
                </a:solidFill>
                <a:sym typeface="Symbol" pitchFamily="18" charset="2"/>
              </a:rPr>
              <a:t>7</a:t>
            </a:r>
            <a:r>
              <a:rPr lang="en-US" altLang="zh-CN" sz="1100">
                <a:solidFill>
                  <a:srgbClr val="FF0000"/>
                </a:solidFill>
                <a:sym typeface="Symbol" pitchFamily="18" charset="2"/>
              </a:rPr>
              <a:t>31415</a:t>
            </a:r>
            <a:r>
              <a:rPr lang="zh-CN" altLang="en-US" sz="1100">
                <a:solidFill>
                  <a:srgbClr val="FF0000"/>
                </a:solidFill>
                <a:sym typeface="Symbol" pitchFamily="18" charset="2"/>
              </a:rPr>
              <a:t>对</a:t>
            </a:r>
            <a:r>
              <a:rPr lang="en-US" altLang="zh-CN" sz="1100">
                <a:solidFill>
                  <a:srgbClr val="FF0000"/>
                </a:solidFill>
                <a:sym typeface="Symbol" pitchFamily="18" charset="2"/>
              </a:rPr>
              <a:t>13</a:t>
            </a:r>
            <a:r>
              <a:rPr lang="zh-CN" altLang="en-US" sz="1100">
                <a:solidFill>
                  <a:srgbClr val="FF0000"/>
                </a:solidFill>
                <a:sym typeface="Symbol" pitchFamily="18" charset="2"/>
              </a:rPr>
              <a:t>的余数</a:t>
            </a:r>
            <a:r>
              <a:rPr lang="en-US" altLang="zh-CN" sz="28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800">
                <a:sym typeface="Symbol" pitchFamily="18" charset="2"/>
              </a:rPr>
              <a:t>– 3 </a:t>
            </a:r>
            <a:r>
              <a:rPr lang="en-US" altLang="zh-CN" sz="2800"/>
              <a:t>·</a:t>
            </a:r>
            <a:r>
              <a:rPr lang="en-US" altLang="zh-CN" sz="2800">
                <a:sym typeface="Symbol" pitchFamily="18" charset="2"/>
              </a:rPr>
              <a:t> 3</a:t>
            </a:r>
            <a:r>
              <a:rPr lang="en-US" altLang="zh-CN" sz="1100">
                <a:solidFill>
                  <a:srgbClr val="FF0000"/>
                </a:solidFill>
                <a:sym typeface="Symbol" pitchFamily="18" charset="2"/>
              </a:rPr>
              <a:t>10000</a:t>
            </a:r>
            <a:r>
              <a:rPr lang="zh-CN" altLang="en-US" sz="1100">
                <a:solidFill>
                  <a:srgbClr val="FF0000"/>
                </a:solidFill>
                <a:sym typeface="Symbol" pitchFamily="18" charset="2"/>
              </a:rPr>
              <a:t>对</a:t>
            </a:r>
            <a:r>
              <a:rPr lang="en-US" altLang="zh-CN" sz="1100">
                <a:solidFill>
                  <a:srgbClr val="FF0000"/>
                </a:solidFill>
                <a:sym typeface="Symbol" pitchFamily="18" charset="2"/>
              </a:rPr>
              <a:t>13</a:t>
            </a:r>
            <a:r>
              <a:rPr lang="zh-CN" altLang="en-US" sz="1100">
                <a:solidFill>
                  <a:srgbClr val="FF0000"/>
                </a:solidFill>
                <a:sym typeface="Symbol" pitchFamily="18" charset="2"/>
              </a:rPr>
              <a:t>的余数</a:t>
            </a:r>
            <a:r>
              <a:rPr lang="en-US" altLang="zh-CN" sz="2800">
                <a:sym typeface="Symbol" pitchFamily="18" charset="2"/>
              </a:rPr>
              <a:t>) </a:t>
            </a:r>
            <a:r>
              <a:rPr lang="en-US" altLang="zh-CN" sz="2800"/>
              <a:t>·</a:t>
            </a:r>
            <a:r>
              <a:rPr lang="en-US" altLang="zh-CN" sz="2800">
                <a:sym typeface="Symbol" pitchFamily="18" charset="2"/>
              </a:rPr>
              <a:t> 10 + 2 (mod 13)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	 </a:t>
            </a:r>
            <a:r>
              <a:rPr lang="en-US" altLang="zh-CN" sz="2800">
                <a:sym typeface="Symbol" pitchFamily="18" charset="2"/>
              </a:rPr>
              <a:t> </a:t>
            </a:r>
            <a:r>
              <a:rPr lang="en-US" altLang="zh-CN" sz="280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en-US" altLang="zh-CN" sz="2800">
                <a:sym typeface="Symbol" pitchFamily="18" charset="2"/>
              </a:rPr>
              <a:t> (mod 13)</a:t>
            </a:r>
            <a:r>
              <a:rPr lang="zh-CN" altLang="en-US" sz="2400">
                <a:solidFill>
                  <a:srgbClr val="00B0F0"/>
                </a:solidFill>
                <a:sym typeface="Symbol" pitchFamily="18" charset="2"/>
              </a:rPr>
              <a:t>以</a:t>
            </a:r>
            <a:r>
              <a:rPr lang="en-US" altLang="zh-CN" sz="2400">
                <a:solidFill>
                  <a:srgbClr val="00B0F0"/>
                </a:solidFill>
                <a:sym typeface="Symbol" pitchFamily="18" charset="2"/>
              </a:rPr>
              <a:t>8</a:t>
            </a:r>
            <a:r>
              <a:rPr lang="zh-CN" altLang="en-US" sz="2400">
                <a:solidFill>
                  <a:srgbClr val="00B0F0"/>
                </a:solidFill>
                <a:sym typeface="Symbol" pitchFamily="18" charset="2"/>
              </a:rPr>
              <a:t>匹配</a:t>
            </a:r>
            <a:r>
              <a:rPr lang="en-US" altLang="zh-CN" sz="2400">
                <a:solidFill>
                  <a:srgbClr val="00B0F0"/>
                </a:solidFill>
                <a:sym typeface="Symbol" pitchFamily="18" charset="2"/>
              </a:rPr>
              <a:t>P</a:t>
            </a:r>
            <a:r>
              <a:rPr lang="zh-CN" altLang="en-US" sz="2400">
                <a:solidFill>
                  <a:srgbClr val="00B0F0"/>
                </a:solidFill>
                <a:sym typeface="Symbol" pitchFamily="18" charset="2"/>
              </a:rPr>
              <a:t>的</a:t>
            </a:r>
            <a:r>
              <a:rPr lang="en-US" altLang="zh-CN" sz="2400">
                <a:solidFill>
                  <a:srgbClr val="00B0F0"/>
                </a:solidFill>
                <a:sym typeface="Symbol" pitchFamily="18" charset="2"/>
              </a:rPr>
              <a:t>13</a:t>
            </a:r>
            <a:r>
              <a:rPr lang="zh-CN" altLang="en-US" sz="2400">
                <a:solidFill>
                  <a:srgbClr val="00B0F0"/>
                </a:solidFill>
                <a:sym typeface="Symbol" pitchFamily="18" charset="2"/>
              </a:rPr>
              <a:t>除余数</a:t>
            </a:r>
            <a:endParaRPr lang="en-US" altLang="zh-CN" sz="2400">
              <a:solidFill>
                <a:srgbClr val="00B0F0"/>
              </a:solidFill>
              <a:sym typeface="Symbol" pitchFamily="18" charset="2"/>
            </a:endParaRP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381000" y="2987675"/>
            <a:ext cx="1600200" cy="822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old high-order digit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7162800" y="2987675"/>
            <a:ext cx="1600200" cy="822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new low-order digit</a:t>
            </a:r>
          </a:p>
        </p:txBody>
      </p:sp>
      <p:sp>
        <p:nvSpPr>
          <p:cNvPr id="166933" name="Line 21"/>
          <p:cNvSpPr>
            <a:spLocks noChangeShapeType="1"/>
          </p:cNvSpPr>
          <p:nvPr/>
        </p:nvSpPr>
        <p:spPr bwMode="auto">
          <a:xfrm flipV="1">
            <a:off x="1447800" y="2057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934" name="Line 22"/>
          <p:cNvSpPr>
            <a:spLocks noChangeShapeType="1"/>
          </p:cNvSpPr>
          <p:nvPr/>
        </p:nvSpPr>
        <p:spPr bwMode="auto">
          <a:xfrm>
            <a:off x="1981200" y="38100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935" name="Line 23"/>
          <p:cNvSpPr>
            <a:spLocks noChangeShapeType="1"/>
          </p:cNvSpPr>
          <p:nvPr/>
        </p:nvSpPr>
        <p:spPr bwMode="auto">
          <a:xfrm flipH="1" flipV="1">
            <a:off x="6400800" y="20574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 flipH="1">
            <a:off x="6858000" y="3810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3" grpId="0" animBg="1"/>
      <p:bldP spid="166924" grpId="0" animBg="1"/>
      <p:bldP spid="166925" grpId="0" animBg="1"/>
      <p:bldP spid="166926" grpId="0" animBg="1"/>
      <p:bldP spid="166927" grpId="0" animBg="1"/>
      <p:bldP spid="166928" grpId="0" animBg="1"/>
      <p:bldP spid="166930" grpId="0"/>
      <p:bldP spid="166931" grpId="0" animBg="1"/>
      <p:bldP spid="166932" grpId="0" animBg="1"/>
      <p:bldP spid="166933" grpId="0" animBg="1"/>
      <p:bldP spid="166934" grpId="0" animBg="1"/>
      <p:bldP spid="166935" grpId="0" animBg="1"/>
      <p:bldP spid="1669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02DBBA-FDAA-4BFC-BD1A-B14D49C0DCDB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Problem of Spurious Hits</a:t>
            </a:r>
            <a:endParaRPr lang="en-US" altLang="zh-CN" sz="200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CN" i="1" dirty="0" err="1">
                <a:solidFill>
                  <a:srgbClr val="3333FF"/>
                </a:solidFill>
              </a:rPr>
              <a:t>t</a:t>
            </a:r>
            <a:r>
              <a:rPr lang="en-US" altLang="zh-CN" i="1" baseline="-25000" dirty="0" err="1">
                <a:solidFill>
                  <a:srgbClr val="3333FF"/>
                </a:solidFill>
              </a:rPr>
              <a:t>s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i="1" dirty="0">
                <a:solidFill>
                  <a:srgbClr val="3333FF"/>
                </a:solidFill>
              </a:rPr>
              <a:t>p</a:t>
            </a:r>
            <a:r>
              <a:rPr lang="en-US" altLang="zh-CN" dirty="0">
                <a:solidFill>
                  <a:srgbClr val="3333FF"/>
                </a:solidFill>
              </a:rPr>
              <a:t>  (mod </a:t>
            </a:r>
            <a:r>
              <a:rPr lang="en-US" altLang="zh-CN" i="1" dirty="0">
                <a:solidFill>
                  <a:srgbClr val="3333FF"/>
                </a:solidFill>
              </a:rPr>
              <a:t>q</a:t>
            </a:r>
            <a:r>
              <a:rPr lang="en-US" altLang="zh-CN" dirty="0">
                <a:solidFill>
                  <a:srgbClr val="3333FF"/>
                </a:solidFill>
              </a:rPr>
              <a:t>) does not imply that </a:t>
            </a:r>
            <a:r>
              <a:rPr lang="en-US" altLang="zh-CN" i="1" dirty="0" err="1">
                <a:solidFill>
                  <a:srgbClr val="3333FF"/>
                </a:solidFill>
              </a:rPr>
              <a:t>t</a:t>
            </a:r>
            <a:r>
              <a:rPr lang="en-US" altLang="zh-CN" i="1" baseline="-25000" dirty="0" err="1">
                <a:solidFill>
                  <a:srgbClr val="3333FF"/>
                </a:solidFill>
              </a:rPr>
              <a:t>s</a:t>
            </a:r>
            <a:r>
              <a:rPr lang="en-US" altLang="zh-CN" dirty="0">
                <a:solidFill>
                  <a:srgbClr val="3333FF"/>
                </a:solidFill>
              </a:rPr>
              <a:t>=</a:t>
            </a:r>
            <a:r>
              <a:rPr lang="en-US" altLang="zh-CN" i="1" dirty="0">
                <a:solidFill>
                  <a:srgbClr val="3333FF"/>
                </a:solidFill>
              </a:rPr>
              <a:t>p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CN" dirty="0"/>
              <a:t>Modular equivalence does not necessarily mean that two integers are equal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dirty="0"/>
              <a:t>A case in which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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  (mod </a:t>
            </a:r>
            <a:r>
              <a:rPr lang="en-US" altLang="zh-CN" i="1" dirty="0"/>
              <a:t>q</a:t>
            </a:r>
            <a:r>
              <a:rPr lang="en-US" altLang="zh-CN" dirty="0"/>
              <a:t>) when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i="1" baseline="-25000" dirty="0"/>
              <a:t> </a:t>
            </a:r>
            <a:r>
              <a:rPr lang="en-US" altLang="zh-CN" dirty="0"/>
              <a:t>≠ </a:t>
            </a:r>
            <a:r>
              <a:rPr lang="en-US" altLang="zh-CN" i="1" dirty="0"/>
              <a:t>p </a:t>
            </a:r>
            <a:r>
              <a:rPr lang="en-US" altLang="zh-CN" dirty="0"/>
              <a:t>is called a </a:t>
            </a:r>
            <a:r>
              <a:rPr lang="en-US" altLang="zh-CN" i="1" dirty="0" smtClean="0">
                <a:solidFill>
                  <a:srgbClr val="3333FF"/>
                </a:solidFill>
              </a:rPr>
              <a:t>spurious</a:t>
            </a:r>
            <a:r>
              <a:rPr altLang="en-US" i="1" dirty="0" smtClean="0">
                <a:solidFill>
                  <a:srgbClr val="3333FF"/>
                </a:solidFill>
                <a:ea typeface="宋体" charset="-122"/>
              </a:rPr>
              <a:t>伪</a:t>
            </a:r>
            <a:r>
              <a:rPr lang="en-US" altLang="zh-CN" i="1" dirty="0" smtClean="0">
                <a:solidFill>
                  <a:srgbClr val="3333FF"/>
                </a:solidFill>
              </a:rPr>
              <a:t> </a:t>
            </a:r>
            <a:r>
              <a:rPr lang="en-US" altLang="zh-CN" i="1" dirty="0">
                <a:solidFill>
                  <a:srgbClr val="3333FF"/>
                </a:solidFill>
              </a:rPr>
              <a:t>hit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altLang="zh-CN" dirty="0"/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dirty="0"/>
              <a:t>On the other hand, if two integers are not </a:t>
            </a:r>
            <a:r>
              <a:rPr lang="en-US" altLang="zh-CN" dirty="0" smtClean="0"/>
              <a:t>modulo </a:t>
            </a:r>
            <a:r>
              <a:rPr lang="en-US" altLang="zh-CN" dirty="0"/>
              <a:t>equivalent, then they cannot be equal</a:t>
            </a:r>
            <a:endParaRPr lang="en-US" altLang="zh-CN" i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4D8FCD-9E94-4FB9-A392-59367772D5A6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/>
              <a:t>Example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762000" y="3657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2</a:t>
            </a: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1295400" y="36576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3</a:t>
            </a:r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1828800" y="36576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</a:t>
            </a: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2362200" y="36576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4</a:t>
            </a:r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2895600" y="36576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</a:t>
            </a: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3429000" y="36576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5</a:t>
            </a:r>
          </a:p>
        </p:txBody>
      </p:sp>
      <p:sp>
        <p:nvSpPr>
          <p:cNvPr id="46089" name="Rectangle 11"/>
          <p:cNvSpPr>
            <a:spLocks noChangeArrowheads="1"/>
          </p:cNvSpPr>
          <p:nvPr/>
        </p:nvSpPr>
        <p:spPr bwMode="auto">
          <a:xfrm>
            <a:off x="3962400" y="3657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2</a:t>
            </a:r>
          </a:p>
        </p:txBody>
      </p: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4495800" y="3657600"/>
            <a:ext cx="5334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6</a:t>
            </a:r>
          </a:p>
        </p:txBody>
      </p:sp>
      <p:sp>
        <p:nvSpPr>
          <p:cNvPr id="46091" name="Rectangle 13"/>
          <p:cNvSpPr>
            <a:spLocks noChangeArrowheads="1"/>
          </p:cNvSpPr>
          <p:nvPr/>
        </p:nvSpPr>
        <p:spPr bwMode="auto">
          <a:xfrm>
            <a:off x="5029200" y="3657600"/>
            <a:ext cx="5334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7</a:t>
            </a:r>
          </a:p>
        </p:txBody>
      </p:sp>
      <p:sp>
        <p:nvSpPr>
          <p:cNvPr id="46092" name="Rectangle 14"/>
          <p:cNvSpPr>
            <a:spLocks noChangeArrowheads="1"/>
          </p:cNvSpPr>
          <p:nvPr/>
        </p:nvSpPr>
        <p:spPr bwMode="auto">
          <a:xfrm>
            <a:off x="5562600" y="3657600"/>
            <a:ext cx="5334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3</a:t>
            </a:r>
          </a:p>
        </p:txBody>
      </p:sp>
      <p:sp>
        <p:nvSpPr>
          <p:cNvPr id="46093" name="Rectangle 15"/>
          <p:cNvSpPr>
            <a:spLocks noChangeArrowheads="1"/>
          </p:cNvSpPr>
          <p:nvPr/>
        </p:nvSpPr>
        <p:spPr bwMode="auto">
          <a:xfrm>
            <a:off x="6096000" y="3657600"/>
            <a:ext cx="5334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9</a:t>
            </a:r>
          </a:p>
        </p:txBody>
      </p:sp>
      <p:sp>
        <p:nvSpPr>
          <p:cNvPr id="46094" name="Rectangle 16"/>
          <p:cNvSpPr>
            <a:spLocks noChangeArrowheads="1"/>
          </p:cNvSpPr>
          <p:nvPr/>
        </p:nvSpPr>
        <p:spPr bwMode="auto">
          <a:xfrm>
            <a:off x="6629400" y="3657600"/>
            <a:ext cx="5334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9</a:t>
            </a:r>
          </a:p>
        </p:txBody>
      </p:sp>
      <p:sp>
        <p:nvSpPr>
          <p:cNvPr id="46095" name="Rectangle 17"/>
          <p:cNvSpPr>
            <a:spLocks noChangeArrowheads="1"/>
          </p:cNvSpPr>
          <p:nvPr/>
        </p:nvSpPr>
        <p:spPr bwMode="auto">
          <a:xfrm>
            <a:off x="7162800" y="3657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2</a:t>
            </a:r>
          </a:p>
        </p:txBody>
      </p:sp>
      <p:sp>
        <p:nvSpPr>
          <p:cNvPr id="46096" name="Rectangle 18"/>
          <p:cNvSpPr>
            <a:spLocks noChangeArrowheads="1"/>
          </p:cNvSpPr>
          <p:nvPr/>
        </p:nvSpPr>
        <p:spPr bwMode="auto">
          <a:xfrm>
            <a:off x="7696200" y="3657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</a:t>
            </a:r>
          </a:p>
        </p:txBody>
      </p:sp>
      <p:sp>
        <p:nvSpPr>
          <p:cNvPr id="46097" name="Rectangle 19"/>
          <p:cNvSpPr>
            <a:spLocks noChangeArrowheads="1"/>
          </p:cNvSpPr>
          <p:nvPr/>
        </p:nvSpPr>
        <p:spPr bwMode="auto">
          <a:xfrm>
            <a:off x="762000" y="1219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3</a:t>
            </a:r>
          </a:p>
        </p:txBody>
      </p:sp>
      <p:sp>
        <p:nvSpPr>
          <p:cNvPr id="46098" name="Rectangle 20"/>
          <p:cNvSpPr>
            <a:spLocks noChangeArrowheads="1"/>
          </p:cNvSpPr>
          <p:nvPr/>
        </p:nvSpPr>
        <p:spPr bwMode="auto">
          <a:xfrm>
            <a:off x="1295400" y="1219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</a:t>
            </a:r>
          </a:p>
        </p:txBody>
      </p:sp>
      <p:sp>
        <p:nvSpPr>
          <p:cNvPr id="46099" name="Rectangle 21"/>
          <p:cNvSpPr>
            <a:spLocks noChangeArrowheads="1"/>
          </p:cNvSpPr>
          <p:nvPr/>
        </p:nvSpPr>
        <p:spPr bwMode="auto">
          <a:xfrm>
            <a:off x="1828800" y="1219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4</a:t>
            </a:r>
          </a:p>
        </p:txBody>
      </p:sp>
      <p:sp>
        <p:nvSpPr>
          <p:cNvPr id="46100" name="Rectangle 22"/>
          <p:cNvSpPr>
            <a:spLocks noChangeArrowheads="1"/>
          </p:cNvSpPr>
          <p:nvPr/>
        </p:nvSpPr>
        <p:spPr bwMode="auto">
          <a:xfrm>
            <a:off x="2362200" y="1219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</a:t>
            </a:r>
          </a:p>
        </p:txBody>
      </p:sp>
      <p:sp>
        <p:nvSpPr>
          <p:cNvPr id="46101" name="Rectangle 23"/>
          <p:cNvSpPr>
            <a:spLocks noChangeArrowheads="1"/>
          </p:cNvSpPr>
          <p:nvPr/>
        </p:nvSpPr>
        <p:spPr bwMode="auto">
          <a:xfrm>
            <a:off x="2895600" y="1219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5</a:t>
            </a:r>
          </a:p>
        </p:txBody>
      </p:sp>
      <p:sp>
        <p:nvSpPr>
          <p:cNvPr id="46102" name="Text Box 24"/>
          <p:cNvSpPr txBox="1">
            <a:spLocks noChangeArrowheads="1"/>
          </p:cNvSpPr>
          <p:nvPr/>
        </p:nvSpPr>
        <p:spPr bwMode="auto">
          <a:xfrm>
            <a:off x="8382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103" name="Text Box 25"/>
          <p:cNvSpPr txBox="1">
            <a:spLocks noChangeArrowheads="1"/>
          </p:cNvSpPr>
          <p:nvPr/>
        </p:nvSpPr>
        <p:spPr bwMode="auto">
          <a:xfrm>
            <a:off x="1398588" y="3200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6104" name="Text Box 26"/>
          <p:cNvSpPr txBox="1">
            <a:spLocks noChangeArrowheads="1"/>
          </p:cNvSpPr>
          <p:nvPr/>
        </p:nvSpPr>
        <p:spPr bwMode="auto">
          <a:xfrm>
            <a:off x="1931988" y="3200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105" name="Text Box 27"/>
          <p:cNvSpPr txBox="1">
            <a:spLocks noChangeArrowheads="1"/>
          </p:cNvSpPr>
          <p:nvPr/>
        </p:nvSpPr>
        <p:spPr bwMode="auto">
          <a:xfrm>
            <a:off x="2465388" y="3200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106" name="Text Box 28"/>
          <p:cNvSpPr txBox="1">
            <a:spLocks noChangeArrowheads="1"/>
          </p:cNvSpPr>
          <p:nvPr/>
        </p:nvSpPr>
        <p:spPr bwMode="auto">
          <a:xfrm>
            <a:off x="2998788" y="3200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107" name="Text Box 29"/>
          <p:cNvSpPr txBox="1">
            <a:spLocks noChangeArrowheads="1"/>
          </p:cNvSpPr>
          <p:nvPr/>
        </p:nvSpPr>
        <p:spPr bwMode="auto">
          <a:xfrm>
            <a:off x="3532188" y="3200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6108" name="Text Box 30"/>
          <p:cNvSpPr txBox="1">
            <a:spLocks noChangeArrowheads="1"/>
          </p:cNvSpPr>
          <p:nvPr/>
        </p:nvSpPr>
        <p:spPr bwMode="auto">
          <a:xfrm>
            <a:off x="4065588" y="3200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109" name="Text Box 31"/>
          <p:cNvSpPr txBox="1">
            <a:spLocks noChangeArrowheads="1"/>
          </p:cNvSpPr>
          <p:nvPr/>
        </p:nvSpPr>
        <p:spPr bwMode="auto">
          <a:xfrm>
            <a:off x="4522788" y="3200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6110" name="Text Box 32"/>
          <p:cNvSpPr txBox="1">
            <a:spLocks noChangeArrowheads="1"/>
          </p:cNvSpPr>
          <p:nvPr/>
        </p:nvSpPr>
        <p:spPr bwMode="auto">
          <a:xfrm>
            <a:off x="5132388" y="3200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6111" name="Text Box 33"/>
          <p:cNvSpPr txBox="1">
            <a:spLocks noChangeArrowheads="1"/>
          </p:cNvSpPr>
          <p:nvPr/>
        </p:nvSpPr>
        <p:spPr bwMode="auto">
          <a:xfrm>
            <a:off x="5495925" y="3200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6112" name="Text Box 34"/>
          <p:cNvSpPr txBox="1">
            <a:spLocks noChangeArrowheads="1"/>
          </p:cNvSpPr>
          <p:nvPr/>
        </p:nvSpPr>
        <p:spPr bwMode="auto">
          <a:xfrm>
            <a:off x="6029325" y="3200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6113" name="Text Box 35"/>
          <p:cNvSpPr txBox="1">
            <a:spLocks noChangeArrowheads="1"/>
          </p:cNvSpPr>
          <p:nvPr/>
        </p:nvSpPr>
        <p:spPr bwMode="auto">
          <a:xfrm>
            <a:off x="6562725" y="3200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6114" name="Text Box 36"/>
          <p:cNvSpPr txBox="1">
            <a:spLocks noChangeArrowheads="1"/>
          </p:cNvSpPr>
          <p:nvPr/>
        </p:nvSpPr>
        <p:spPr bwMode="auto">
          <a:xfrm>
            <a:off x="7096125" y="3200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6115" name="Text Box 37"/>
          <p:cNvSpPr txBox="1">
            <a:spLocks noChangeArrowheads="1"/>
          </p:cNvSpPr>
          <p:nvPr/>
        </p:nvSpPr>
        <p:spPr bwMode="auto">
          <a:xfrm>
            <a:off x="7629525" y="3200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6116" name="Text Box 43"/>
          <p:cNvSpPr txBox="1">
            <a:spLocks noChangeArrowheads="1"/>
          </p:cNvSpPr>
          <p:nvPr/>
        </p:nvSpPr>
        <p:spPr bwMode="auto">
          <a:xfrm>
            <a:off x="4724400" y="11430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pattern</a:t>
            </a:r>
          </a:p>
        </p:txBody>
      </p:sp>
      <p:sp>
        <p:nvSpPr>
          <p:cNvPr id="46117" name="Text Box 44"/>
          <p:cNvSpPr txBox="1">
            <a:spLocks noChangeArrowheads="1"/>
          </p:cNvSpPr>
          <p:nvPr/>
        </p:nvSpPr>
        <p:spPr bwMode="auto">
          <a:xfrm>
            <a:off x="7315200" y="2362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text</a:t>
            </a:r>
          </a:p>
        </p:txBody>
      </p:sp>
      <p:sp>
        <p:nvSpPr>
          <p:cNvPr id="46118" name="Arc 46"/>
          <p:cNvSpPr>
            <a:spLocks/>
          </p:cNvSpPr>
          <p:nvPr/>
        </p:nvSpPr>
        <p:spPr bwMode="auto">
          <a:xfrm>
            <a:off x="8153400" y="2667000"/>
            <a:ext cx="533400" cy="1185863"/>
          </a:xfrm>
          <a:custGeom>
            <a:avLst/>
            <a:gdLst>
              <a:gd name="T0" fmla="*/ 0 w 21600"/>
              <a:gd name="T1" fmla="*/ 0 h 42018"/>
              <a:gd name="T2" fmla="*/ 106151155 w 21600"/>
              <a:gd name="T3" fmla="*/ 944566594 h 42018"/>
              <a:gd name="T4" fmla="*/ 0 w 21600"/>
              <a:gd name="T5" fmla="*/ 485568864 h 42018"/>
              <a:gd name="T6" fmla="*/ 0 60000 65536"/>
              <a:gd name="T7" fmla="*/ 0 60000 65536"/>
              <a:gd name="T8" fmla="*/ 0 60000 65536"/>
              <a:gd name="T9" fmla="*/ 0 w 21600"/>
              <a:gd name="T10" fmla="*/ 0 h 42018"/>
              <a:gd name="T11" fmla="*/ 21600 w 21600"/>
              <a:gd name="T12" fmla="*/ 42018 h 420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0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812"/>
                  <a:pt x="15756" y="39011"/>
                  <a:pt x="7048" y="42017"/>
                </a:cubicBezTo>
              </a:path>
              <a:path w="21600" h="420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812"/>
                  <a:pt x="15756" y="39011"/>
                  <a:pt x="7048" y="42017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9" name="Rectangle 47"/>
          <p:cNvSpPr>
            <a:spLocks noChangeArrowheads="1"/>
          </p:cNvSpPr>
          <p:nvPr/>
        </p:nvSpPr>
        <p:spPr bwMode="auto">
          <a:xfrm>
            <a:off x="1828800" y="5257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</a:t>
            </a:r>
          </a:p>
        </p:txBody>
      </p:sp>
      <p:sp>
        <p:nvSpPr>
          <p:cNvPr id="46120" name="Rectangle 48"/>
          <p:cNvSpPr>
            <a:spLocks noChangeArrowheads="1"/>
          </p:cNvSpPr>
          <p:nvPr/>
        </p:nvSpPr>
        <p:spPr bwMode="auto">
          <a:xfrm>
            <a:off x="2362200" y="52578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7</a:t>
            </a:r>
          </a:p>
        </p:txBody>
      </p:sp>
      <p:sp>
        <p:nvSpPr>
          <p:cNvPr id="46121" name="Rectangle 49"/>
          <p:cNvSpPr>
            <a:spLocks noChangeArrowheads="1"/>
          </p:cNvSpPr>
          <p:nvPr/>
        </p:nvSpPr>
        <p:spPr bwMode="auto">
          <a:xfrm>
            <a:off x="2895600" y="5257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8</a:t>
            </a:r>
          </a:p>
        </p:txBody>
      </p:sp>
      <p:sp>
        <p:nvSpPr>
          <p:cNvPr id="46122" name="Rectangle 50"/>
          <p:cNvSpPr>
            <a:spLocks noChangeArrowheads="1"/>
          </p:cNvSpPr>
          <p:nvPr/>
        </p:nvSpPr>
        <p:spPr bwMode="auto">
          <a:xfrm>
            <a:off x="3429000" y="5257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4</a:t>
            </a:r>
          </a:p>
        </p:txBody>
      </p:sp>
      <p:sp>
        <p:nvSpPr>
          <p:cNvPr id="46123" name="Rectangle 51"/>
          <p:cNvSpPr>
            <a:spLocks noChangeArrowheads="1"/>
          </p:cNvSpPr>
          <p:nvPr/>
        </p:nvSpPr>
        <p:spPr bwMode="auto">
          <a:xfrm>
            <a:off x="3962400" y="5257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5</a:t>
            </a:r>
          </a:p>
        </p:txBody>
      </p:sp>
      <p:sp>
        <p:nvSpPr>
          <p:cNvPr id="46124" name="Rectangle 52"/>
          <p:cNvSpPr>
            <a:spLocks noChangeArrowheads="1"/>
          </p:cNvSpPr>
          <p:nvPr/>
        </p:nvSpPr>
        <p:spPr bwMode="auto">
          <a:xfrm>
            <a:off x="4495800" y="5257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10</a:t>
            </a:r>
          </a:p>
        </p:txBody>
      </p:sp>
      <p:sp>
        <p:nvSpPr>
          <p:cNvPr id="46125" name="Rectangle 53"/>
          <p:cNvSpPr>
            <a:spLocks noChangeArrowheads="1"/>
          </p:cNvSpPr>
          <p:nvPr/>
        </p:nvSpPr>
        <p:spPr bwMode="auto">
          <a:xfrm>
            <a:off x="5029200" y="5257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11</a:t>
            </a:r>
          </a:p>
        </p:txBody>
      </p:sp>
      <p:sp>
        <p:nvSpPr>
          <p:cNvPr id="46126" name="Rectangle 54"/>
          <p:cNvSpPr>
            <a:spLocks noChangeArrowheads="1"/>
          </p:cNvSpPr>
          <p:nvPr/>
        </p:nvSpPr>
        <p:spPr bwMode="auto">
          <a:xfrm>
            <a:off x="5562600" y="5257800"/>
            <a:ext cx="5334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7</a:t>
            </a:r>
          </a:p>
        </p:txBody>
      </p:sp>
      <p:sp>
        <p:nvSpPr>
          <p:cNvPr id="46127" name="Rectangle 55"/>
          <p:cNvSpPr>
            <a:spLocks noChangeArrowheads="1"/>
          </p:cNvSpPr>
          <p:nvPr/>
        </p:nvSpPr>
        <p:spPr bwMode="auto">
          <a:xfrm>
            <a:off x="6096000" y="5257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9</a:t>
            </a:r>
          </a:p>
        </p:txBody>
      </p:sp>
      <p:sp>
        <p:nvSpPr>
          <p:cNvPr id="46128" name="Rectangle 56"/>
          <p:cNvSpPr>
            <a:spLocks noChangeArrowheads="1"/>
          </p:cNvSpPr>
          <p:nvPr/>
        </p:nvSpPr>
        <p:spPr bwMode="auto">
          <a:xfrm>
            <a:off x="6629400" y="5257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11</a:t>
            </a:r>
          </a:p>
        </p:txBody>
      </p:sp>
      <p:sp>
        <p:nvSpPr>
          <p:cNvPr id="46129" name="Rectangle 57"/>
          <p:cNvSpPr>
            <a:spLocks noChangeArrowheads="1"/>
          </p:cNvSpPr>
          <p:nvPr/>
        </p:nvSpPr>
        <p:spPr bwMode="auto">
          <a:xfrm>
            <a:off x="1828800" y="2514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7</a:t>
            </a:r>
          </a:p>
        </p:txBody>
      </p:sp>
      <p:sp>
        <p:nvSpPr>
          <p:cNvPr id="46130" name="AutoShape 59"/>
          <p:cNvSpPr>
            <a:spLocks/>
          </p:cNvSpPr>
          <p:nvPr/>
        </p:nvSpPr>
        <p:spPr bwMode="auto">
          <a:xfrm rot="-5400000">
            <a:off x="1981200" y="609600"/>
            <a:ext cx="228600" cy="2667000"/>
          </a:xfrm>
          <a:prstGeom prst="leftBrace">
            <a:avLst>
              <a:gd name="adj1" fmla="val 9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514600" y="1981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mod 13</a:t>
            </a:r>
          </a:p>
        </p:txBody>
      </p:sp>
      <p:sp>
        <p:nvSpPr>
          <p:cNvPr id="46132" name="Line 61"/>
          <p:cNvSpPr>
            <a:spLocks noChangeShapeType="1"/>
          </p:cNvSpPr>
          <p:nvPr/>
        </p:nvSpPr>
        <p:spPr bwMode="auto">
          <a:xfrm>
            <a:off x="21336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 flipH="1">
            <a:off x="3505200" y="1447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34" name="AutoShape 63"/>
          <p:cNvSpPr>
            <a:spLocks/>
          </p:cNvSpPr>
          <p:nvPr/>
        </p:nvSpPr>
        <p:spPr bwMode="auto">
          <a:xfrm rot="-5400000">
            <a:off x="1981200" y="3048000"/>
            <a:ext cx="228600" cy="2667000"/>
          </a:xfrm>
          <a:prstGeom prst="leftBrace">
            <a:avLst>
              <a:gd name="adj1" fmla="val 9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5" name="AutoShape 64"/>
          <p:cNvSpPr>
            <a:spLocks/>
          </p:cNvSpPr>
          <p:nvPr/>
        </p:nvSpPr>
        <p:spPr bwMode="auto">
          <a:xfrm rot="-5400000">
            <a:off x="2362200" y="3200400"/>
            <a:ext cx="533400" cy="2667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6" name="AutoShape 65"/>
          <p:cNvSpPr>
            <a:spLocks/>
          </p:cNvSpPr>
          <p:nvPr/>
        </p:nvSpPr>
        <p:spPr bwMode="auto">
          <a:xfrm rot="-5400000">
            <a:off x="5676900" y="3086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>
            <a:off x="2133600" y="4495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>
            <a:off x="26670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>
            <a:off x="5867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7239000" y="45100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mod 13</a:t>
            </a:r>
          </a:p>
        </p:txBody>
      </p:sp>
      <p:sp>
        <p:nvSpPr>
          <p:cNvPr id="46141" name="Line 70"/>
          <p:cNvSpPr>
            <a:spLocks noChangeShapeType="1"/>
          </p:cNvSpPr>
          <p:nvPr/>
        </p:nvSpPr>
        <p:spPr bwMode="auto">
          <a:xfrm>
            <a:off x="3276600" y="4876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42" name="Line 71"/>
          <p:cNvSpPr>
            <a:spLocks noChangeShapeType="1"/>
          </p:cNvSpPr>
          <p:nvPr/>
        </p:nvSpPr>
        <p:spPr bwMode="auto">
          <a:xfrm>
            <a:off x="6248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43" name="Text Box 72"/>
          <p:cNvSpPr txBox="1">
            <a:spLocks noChangeArrowheads="1"/>
          </p:cNvSpPr>
          <p:nvPr/>
        </p:nvSpPr>
        <p:spPr bwMode="auto">
          <a:xfrm>
            <a:off x="1981200" y="5715000"/>
            <a:ext cx="1295400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valid match</a:t>
            </a:r>
          </a:p>
        </p:txBody>
      </p:sp>
      <p:sp>
        <p:nvSpPr>
          <p:cNvPr id="46144" name="Text Box 73"/>
          <p:cNvSpPr txBox="1">
            <a:spLocks noChangeArrowheads="1"/>
          </p:cNvSpPr>
          <p:nvPr/>
        </p:nvSpPr>
        <p:spPr bwMode="auto">
          <a:xfrm>
            <a:off x="5029200" y="5715000"/>
            <a:ext cx="1752600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spurious hit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12C3B-FE72-49A1-8258-2703868B67C6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Rabin-Karp Algorithm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Basic structure like the na</a:t>
            </a:r>
            <a:r>
              <a:rPr lang="en-US" altLang="zh-CN" dirty="0">
                <a:latin typeface="Times New Roman"/>
                <a:cs typeface="Times New Roman" pitchFamily="18" charset="0"/>
                <a:sym typeface="Symbol" pitchFamily="18" charset="2"/>
              </a:rPr>
              <a:t>ï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ve algorithm,  but uses modular arithmetic as described</a:t>
            </a:r>
          </a:p>
          <a:p>
            <a:pPr marL="609600" indent="-609600">
              <a:defRPr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For each </a:t>
            </a:r>
            <a:r>
              <a:rPr lang="en-US" altLang="zh-CN" i="1" dirty="0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hit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 i.e., for each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where </a:t>
            </a:r>
            <a:r>
              <a:rPr lang="en-US" altLang="zh-CN" i="1" dirty="0" err="1">
                <a:cs typeface="Times New Roman" pitchFamily="18" charset="0"/>
              </a:rPr>
              <a:t>t</a:t>
            </a:r>
            <a:r>
              <a:rPr lang="en-US" altLang="zh-CN" i="1" baseline="-25000" dirty="0" err="1">
                <a:cs typeface="Times New Roman" pitchFamily="18" charset="0"/>
              </a:rPr>
              <a:t>s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i="1" dirty="0">
                <a:cs typeface="Times New Roman" pitchFamily="18" charset="0"/>
              </a:rPr>
              <a:t>p</a:t>
            </a:r>
            <a:r>
              <a:rPr lang="en-US" altLang="zh-CN" dirty="0">
                <a:cs typeface="Times New Roman" pitchFamily="18" charset="0"/>
              </a:rPr>
              <a:t>  (mod </a:t>
            </a:r>
            <a:r>
              <a:rPr lang="en-US" altLang="zh-CN" i="1" dirty="0">
                <a:cs typeface="Times New Roman" pitchFamily="18" charset="0"/>
              </a:rPr>
              <a:t>q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dirty="0">
                <a:solidFill>
                  <a:srgbClr val="00B0F0"/>
                </a:solidFill>
                <a:cs typeface="Times New Roman" pitchFamily="18" charset="0"/>
                <a:sym typeface="Symbol" pitchFamily="18" charset="2"/>
              </a:rPr>
              <a:t>verify character by character whether </a:t>
            </a:r>
            <a:r>
              <a:rPr lang="en-US" altLang="zh-CN" i="1" dirty="0">
                <a:solidFill>
                  <a:srgbClr val="00B0F0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dirty="0">
                <a:solidFill>
                  <a:srgbClr val="00B0F0"/>
                </a:solidFill>
                <a:cs typeface="Times New Roman" pitchFamily="18" charset="0"/>
                <a:sym typeface="Symbol" pitchFamily="18" charset="2"/>
              </a:rPr>
              <a:t> is a valid shift or a spurious hit</a:t>
            </a:r>
          </a:p>
          <a:p>
            <a:pPr marL="609600" indent="-609600">
              <a:defRPr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In the worst case, every shift is verified</a:t>
            </a:r>
          </a:p>
          <a:p>
            <a:pPr marL="990600" lvl="1" indent="-533400">
              <a:defRPr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Running time can be shown as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((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+1)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) </a:t>
            </a:r>
          </a:p>
          <a:p>
            <a:pPr marL="609600" indent="-609600">
              <a:defRPr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Average-case running time is O(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E9478-98F8-4C59-A3BF-9C2E2805A828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Excercise</a:t>
            </a:r>
            <a:endParaRPr lang="en-US" altLang="zh-CN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 dirty="0" smtClean="0">
                <a:cs typeface="Times New Roman" pitchFamily="18" charset="0"/>
                <a:sym typeface="Symbol" pitchFamily="18" charset="2"/>
              </a:rPr>
              <a:t>Ch. 32.2-3</a:t>
            </a:r>
            <a:endParaRPr lang="en-US" altLang="zh-CN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132" name="矩形 4"/>
          <p:cNvSpPr>
            <a:spLocks noChangeArrowheads="1"/>
          </p:cNvSpPr>
          <p:nvPr/>
        </p:nvSpPr>
        <p:spPr bwMode="auto">
          <a:xfrm>
            <a:off x="1042988" y="2565400"/>
            <a:ext cx="66976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Show how to extend the Rabin-Karp method to handle the problem of looking for a given mxm pattern in an nxn array of characters. </a:t>
            </a:r>
          </a:p>
          <a:p>
            <a:endParaRPr lang="en-US" altLang="zh-CN" sz="2400"/>
          </a:p>
          <a:p>
            <a:r>
              <a:rPr lang="en-US" altLang="zh-CN" sz="2400"/>
              <a:t>(The pattern may be shifted vertically and horizontally, but it may not be rotated.)</a:t>
            </a: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013E090-7EA4-4438-A588-B14EEF2A46F9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26988"/>
            <a:ext cx="7772400" cy="914401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Deterministic Finite State Automata (DFA)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388"/>
            <a:ext cx="7772400" cy="4724400"/>
          </a:xfrm>
        </p:spPr>
        <p:txBody>
          <a:bodyPr/>
          <a:lstStyle/>
          <a:p>
            <a:pPr lvl="4">
              <a:lnSpc>
                <a:spcPct val="90000"/>
              </a:lnSpc>
              <a:buFontTx/>
              <a:buNone/>
              <a:defRPr/>
            </a:pPr>
            <a:r>
              <a:rPr lang="en-US" altLang="zh-CN" sz="1600" dirty="0" smtClean="0">
                <a:cs typeface="Times New Roman" pitchFamily="18" charset="0"/>
              </a:rPr>
              <a:t>				                                               </a:t>
            </a:r>
          </a:p>
          <a:p>
            <a:pPr lvl="4">
              <a:lnSpc>
                <a:spcPct val="90000"/>
              </a:lnSpc>
              <a:buFontTx/>
              <a:buNone/>
              <a:defRPr/>
            </a:pPr>
            <a:r>
              <a:rPr lang="en-US" altLang="zh-CN" sz="1600" dirty="0" smtClean="0">
                <a:cs typeface="Times New Roman" pitchFamily="18" charset="0"/>
              </a:rPr>
              <a:t>                                                                                                         ……..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dirty="0" smtClean="0">
                <a:cs typeface="Times New Roman" pitchFamily="18" charset="0"/>
              </a:rPr>
              <a:t>One-way, infinite tape, broken into cells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 smtClean="0">
                <a:cs typeface="Times New Roman" pitchFamily="18" charset="0"/>
              </a:rPr>
              <a:t>One-way, read-only tape head.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 smtClean="0">
                <a:cs typeface="Times New Roman" pitchFamily="18" charset="0"/>
              </a:rPr>
              <a:t>Finite control, I.e., a program, containing the position of the read head, current symbol being scanned, and the current “state.”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 smtClean="0">
                <a:cs typeface="Times New Roman" pitchFamily="18" charset="0"/>
              </a:rPr>
              <a:t>A string is placed on the tape, read head is positioned at the left end, and the DFA will read the string one symbol at a time until all symbols have been read. The DFA will then either accept or reject.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124200" y="2344738"/>
            <a:ext cx="152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Finite</a:t>
            </a:r>
          </a:p>
          <a:p>
            <a:pPr algn="ctr"/>
            <a:r>
              <a:rPr lang="en-US" altLang="zh-CN"/>
              <a:t>Control</a:t>
            </a:r>
          </a:p>
        </p:txBody>
      </p:sp>
      <p:graphicFrame>
        <p:nvGraphicFramePr>
          <p:cNvPr id="16412" name="Group 28"/>
          <p:cNvGraphicFramePr>
            <a:graphicFrameLocks noGrp="1"/>
          </p:cNvGraphicFramePr>
          <p:nvPr/>
        </p:nvGraphicFramePr>
        <p:xfrm>
          <a:off x="2133600" y="1125538"/>
          <a:ext cx="5105400" cy="517818"/>
        </p:xfrm>
        <a:graphic>
          <a:graphicData uri="http://schemas.openxmlformats.org/drawingml/2006/table">
            <a:tbl>
              <a:tblPr/>
              <a:tblGrid>
                <a:gridCol w="568325"/>
                <a:gridCol w="565150"/>
                <a:gridCol w="568325"/>
                <a:gridCol w="568325"/>
                <a:gridCol w="565150"/>
                <a:gridCol w="568325"/>
                <a:gridCol w="568325"/>
                <a:gridCol w="565150"/>
                <a:gridCol w="5683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549" marB="455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9" name="Line 30"/>
          <p:cNvSpPr>
            <a:spLocks noChangeShapeType="1"/>
          </p:cNvSpPr>
          <p:nvPr/>
        </p:nvSpPr>
        <p:spPr bwMode="auto">
          <a:xfrm flipH="1" flipV="1">
            <a:off x="2438400" y="1658938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524750" y="1412875"/>
            <a:ext cx="1008063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8E8F3A7-2B5B-4441-A223-A1C62749B2E9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96950"/>
            <a:ext cx="7772400" cy="6248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cs typeface="Times New Roman" pitchFamily="18" charset="0"/>
              </a:rPr>
              <a:t>The finite control can be described by a </a:t>
            </a:r>
            <a:r>
              <a:rPr lang="en-US" altLang="zh-CN" sz="2000" u="sng" dirty="0" smtClean="0">
                <a:cs typeface="Times New Roman" pitchFamily="18" charset="0"/>
              </a:rPr>
              <a:t>transition diagram</a:t>
            </a:r>
            <a:r>
              <a:rPr lang="en-US" altLang="zh-CN" sz="2000" dirty="0" smtClean="0"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endParaRPr lang="en-US" altLang="zh-CN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cs typeface="Times New Roman" pitchFamily="18" charset="0"/>
              </a:rPr>
              <a:t>Example #1:</a:t>
            </a:r>
          </a:p>
          <a:p>
            <a:pPr>
              <a:lnSpc>
                <a:spcPct val="90000"/>
              </a:lnSpc>
              <a:defRPr/>
            </a:pPr>
            <a:endParaRPr lang="en-US" altLang="zh-CN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>
                <a:cs typeface="Times New Roman" pitchFamily="18" charset="0"/>
              </a:rPr>
              <a:t>		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>
                <a:cs typeface="Times New Roman" pitchFamily="18" charset="0"/>
              </a:rPr>
              <a:t>		               1              0	0           1	            1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>
                <a:cs typeface="Times New Roman" pitchFamily="18" charset="0"/>
              </a:rPr>
              <a:t>		        q</a:t>
            </a:r>
            <a:r>
              <a:rPr lang="en-US" altLang="zh-CN" sz="2000" baseline="-25000" dirty="0" smtClean="0">
                <a:cs typeface="Times New Roman" pitchFamily="18" charset="0"/>
              </a:rPr>
              <a:t>0	          </a:t>
            </a:r>
            <a:r>
              <a:rPr lang="en-US" altLang="zh-CN" sz="2000" dirty="0" err="1" smtClean="0">
                <a:cs typeface="Times New Roman" pitchFamily="18" charset="0"/>
              </a:rPr>
              <a:t>q</a:t>
            </a:r>
            <a:r>
              <a:rPr lang="en-US" altLang="zh-CN" sz="2000" baseline="-25000" dirty="0" err="1" smtClean="0">
                <a:cs typeface="Times New Roman" pitchFamily="18" charset="0"/>
              </a:rPr>
              <a:t>0</a:t>
            </a:r>
            <a:r>
              <a:rPr lang="en-US" altLang="zh-CN" sz="2000" baseline="-25000" dirty="0" smtClean="0">
                <a:cs typeface="Times New Roman" pitchFamily="18" charset="0"/>
              </a:rPr>
              <a:t>	         </a:t>
            </a:r>
            <a:r>
              <a:rPr lang="en-US" altLang="zh-CN" sz="2000" dirty="0" smtClean="0">
                <a:cs typeface="Times New Roman" pitchFamily="18" charset="0"/>
              </a:rPr>
              <a:t>q</a:t>
            </a:r>
            <a:r>
              <a:rPr lang="en-US" altLang="zh-CN" sz="2000" baseline="-25000" dirty="0" smtClean="0">
                <a:cs typeface="Times New Roman" pitchFamily="18" charset="0"/>
              </a:rPr>
              <a:t>1	          </a:t>
            </a:r>
            <a:r>
              <a:rPr lang="en-US" altLang="zh-CN" sz="2000" dirty="0" smtClean="0">
                <a:cs typeface="Times New Roman" pitchFamily="18" charset="0"/>
              </a:rPr>
              <a:t>q</a:t>
            </a:r>
            <a:r>
              <a:rPr lang="en-US" altLang="zh-CN" sz="2000" baseline="-25000" dirty="0" smtClean="0">
                <a:cs typeface="Times New Roman" pitchFamily="18" charset="0"/>
              </a:rPr>
              <a:t>0	          </a:t>
            </a:r>
            <a:r>
              <a:rPr lang="en-US" altLang="zh-CN" sz="2000" dirty="0" err="1" smtClean="0">
                <a:cs typeface="Times New Roman" pitchFamily="18" charset="0"/>
              </a:rPr>
              <a:t>q</a:t>
            </a:r>
            <a:r>
              <a:rPr lang="en-US" altLang="zh-CN" sz="2000" baseline="-25000" dirty="0" err="1" smtClean="0">
                <a:cs typeface="Times New Roman" pitchFamily="18" charset="0"/>
              </a:rPr>
              <a:t>0</a:t>
            </a:r>
            <a:r>
              <a:rPr lang="en-US" altLang="zh-CN" sz="2000" baseline="-25000" dirty="0" smtClean="0">
                <a:cs typeface="Times New Roman" pitchFamily="18" charset="0"/>
              </a:rPr>
              <a:t>	   </a:t>
            </a:r>
            <a:r>
              <a:rPr lang="en-US" altLang="zh-CN" sz="2000" dirty="0" err="1" smtClean="0">
                <a:cs typeface="Times New Roman" pitchFamily="18" charset="0"/>
              </a:rPr>
              <a:t>q</a:t>
            </a:r>
            <a:r>
              <a:rPr lang="en-US" altLang="zh-CN" sz="2000" baseline="-25000" dirty="0" err="1" smtClean="0">
                <a:cs typeface="Times New Roman" pitchFamily="18" charset="0"/>
              </a:rPr>
              <a:t>0</a:t>
            </a:r>
            <a:endParaRPr lang="en-US" altLang="zh-CN" sz="2000" baseline="-25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000" baseline="-25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cs typeface="Times New Roman" pitchFamily="18" charset="0"/>
              </a:rPr>
              <a:t>One state is final/accepting, all others are rejecting.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cs typeface="Times New Roman" pitchFamily="18" charset="0"/>
              </a:rPr>
              <a:t>The above DFA accepts those strings that contain an </a:t>
            </a:r>
            <a:r>
              <a:rPr lang="en-US" altLang="zh-CN" sz="2000" dirty="0" smtClean="0">
                <a:solidFill>
                  <a:srgbClr val="00B0F0"/>
                </a:solidFill>
                <a:cs typeface="Times New Roman" pitchFamily="18" charset="0"/>
              </a:rPr>
              <a:t>even number of 0’s</a:t>
            </a:r>
          </a:p>
        </p:txBody>
      </p:sp>
      <p:grpSp>
        <p:nvGrpSpPr>
          <p:cNvPr id="50179" name="Group 33"/>
          <p:cNvGrpSpPr>
            <a:grpSpLocks/>
          </p:cNvGrpSpPr>
          <p:nvPr/>
        </p:nvGrpSpPr>
        <p:grpSpPr bwMode="auto">
          <a:xfrm>
            <a:off x="1752600" y="1878013"/>
            <a:ext cx="4713288" cy="1844675"/>
            <a:chOff x="1008" y="1305"/>
            <a:chExt cx="3228" cy="1162"/>
          </a:xfrm>
        </p:grpSpPr>
        <p:sp>
          <p:nvSpPr>
            <p:cNvPr id="50180" name="Oval 7"/>
            <p:cNvSpPr>
              <a:spLocks noChangeArrowheads="1"/>
            </p:cNvSpPr>
            <p:nvPr/>
          </p:nvSpPr>
          <p:spPr bwMode="auto">
            <a:xfrm>
              <a:off x="1536" y="1872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0</a:t>
              </a:r>
            </a:p>
          </p:txBody>
        </p:sp>
        <p:sp>
          <p:nvSpPr>
            <p:cNvPr id="50181" name="Oval 9"/>
            <p:cNvSpPr>
              <a:spLocks noChangeArrowheads="1"/>
            </p:cNvSpPr>
            <p:nvPr/>
          </p:nvSpPr>
          <p:spPr bwMode="auto">
            <a:xfrm>
              <a:off x="1488" y="1824"/>
              <a:ext cx="57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0182" name="Oval 10"/>
            <p:cNvSpPr>
              <a:spLocks noChangeArrowheads="1"/>
            </p:cNvSpPr>
            <p:nvPr/>
          </p:nvSpPr>
          <p:spPr bwMode="auto">
            <a:xfrm>
              <a:off x="3120" y="182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50183" name="Line 17"/>
            <p:cNvSpPr>
              <a:spLocks noChangeShapeType="1"/>
            </p:cNvSpPr>
            <p:nvPr/>
          </p:nvSpPr>
          <p:spPr bwMode="auto">
            <a:xfrm flipV="1">
              <a:off x="2064" y="201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Line 18"/>
            <p:cNvSpPr>
              <a:spLocks noChangeShapeType="1"/>
            </p:cNvSpPr>
            <p:nvPr/>
          </p:nvSpPr>
          <p:spPr bwMode="auto">
            <a:xfrm flipH="1">
              <a:off x="2016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20"/>
            <p:cNvSpPr>
              <a:spLocks noChangeShapeType="1"/>
            </p:cNvSpPr>
            <p:nvPr/>
          </p:nvSpPr>
          <p:spPr bwMode="auto">
            <a:xfrm>
              <a:off x="1008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Text Box 21"/>
            <p:cNvSpPr txBox="1">
              <a:spLocks noChangeArrowheads="1"/>
            </p:cNvSpPr>
            <p:nvPr/>
          </p:nvSpPr>
          <p:spPr bwMode="auto">
            <a:xfrm>
              <a:off x="2544" y="1711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</a:t>
              </a:r>
            </a:p>
          </p:txBody>
        </p:sp>
        <p:sp>
          <p:nvSpPr>
            <p:cNvPr id="50187" name="Text Box 22"/>
            <p:cNvSpPr txBox="1">
              <a:spLocks noChangeArrowheads="1"/>
            </p:cNvSpPr>
            <p:nvPr/>
          </p:nvSpPr>
          <p:spPr bwMode="auto">
            <a:xfrm>
              <a:off x="2534" y="2217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</a:t>
              </a:r>
            </a:p>
          </p:txBody>
        </p:sp>
        <p:cxnSp>
          <p:nvCxnSpPr>
            <p:cNvPr id="50188" name="AutoShape 26"/>
            <p:cNvCxnSpPr>
              <a:cxnSpLocks noChangeShapeType="1"/>
              <a:stCxn id="50181" idx="1"/>
              <a:endCxn id="50181" idx="7"/>
            </p:cNvCxnSpPr>
            <p:nvPr/>
          </p:nvCxnSpPr>
          <p:spPr bwMode="auto">
            <a:xfrm rot="5400000" flipV="1">
              <a:off x="1775" y="1698"/>
              <a:ext cx="1" cy="408"/>
            </a:xfrm>
            <a:prstGeom prst="curvedConnector3">
              <a:avLst>
                <a:gd name="adj1" fmla="val -348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189" name="Text Box 27"/>
            <p:cNvSpPr txBox="1">
              <a:spLocks noChangeArrowheads="1"/>
            </p:cNvSpPr>
            <p:nvPr/>
          </p:nvSpPr>
          <p:spPr bwMode="auto">
            <a:xfrm>
              <a:off x="1718" y="1305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cxnSp>
          <p:nvCxnSpPr>
            <p:cNvPr id="50190" name="AutoShape 30"/>
            <p:cNvCxnSpPr>
              <a:cxnSpLocks noChangeShapeType="1"/>
              <a:stCxn id="50182" idx="7"/>
              <a:endCxn id="50182" idx="5"/>
            </p:cNvCxnSpPr>
            <p:nvPr/>
          </p:nvCxnSpPr>
          <p:spPr bwMode="auto">
            <a:xfrm rot="5400000" flipV="1">
              <a:off x="3402" y="2063"/>
              <a:ext cx="340" cy="1"/>
            </a:xfrm>
            <a:prstGeom prst="curvedConnector5">
              <a:avLst>
                <a:gd name="adj1" fmla="val -21472"/>
                <a:gd name="adj2" fmla="val 41199986"/>
                <a:gd name="adj3" fmla="val 10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191" name="Text Box 31"/>
            <p:cNvSpPr txBox="1">
              <a:spLocks noChangeArrowheads="1"/>
            </p:cNvSpPr>
            <p:nvPr/>
          </p:nvSpPr>
          <p:spPr bwMode="auto">
            <a:xfrm>
              <a:off x="4023" y="1929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9CC0624-862D-4783-AF65-D2BB81CDAAC1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248400"/>
          </a:xfrm>
        </p:spPr>
        <p:txBody>
          <a:bodyPr/>
          <a:lstStyle/>
          <a:p>
            <a:pPr>
              <a:defRPr/>
            </a:pPr>
            <a:r>
              <a:rPr lang="en-US" altLang="zh-CN" sz="2000" smtClean="0">
                <a:cs typeface="Times New Roman" pitchFamily="18" charset="0"/>
              </a:rPr>
              <a:t>Example #2:</a:t>
            </a:r>
          </a:p>
          <a:p>
            <a:pPr>
              <a:defRPr/>
            </a:pPr>
            <a:endParaRPr lang="en-US" altLang="zh-CN" sz="2000" smtClean="0">
              <a:cs typeface="Times New Roman" pitchFamily="18" charset="0"/>
            </a:endParaRPr>
          </a:p>
          <a:p>
            <a:pPr>
              <a:defRPr/>
            </a:pPr>
            <a:endParaRPr lang="en-US" altLang="zh-CN" sz="200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000" smtClean="0">
                <a:cs typeface="Times New Roman" pitchFamily="18" charset="0"/>
              </a:rPr>
              <a:t>			</a:t>
            </a:r>
          </a:p>
          <a:p>
            <a:pPr>
              <a:buFontTx/>
              <a:buNone/>
              <a:defRPr/>
            </a:pPr>
            <a:r>
              <a:rPr lang="en-US" altLang="zh-CN" sz="2000" smtClean="0">
                <a:cs typeface="Times New Roman" pitchFamily="18" charset="0"/>
              </a:rPr>
              <a:t>	</a:t>
            </a:r>
          </a:p>
          <a:p>
            <a:pPr>
              <a:buFontTx/>
              <a:buNone/>
              <a:defRPr/>
            </a:pPr>
            <a:endParaRPr lang="en-US" altLang="zh-CN" sz="200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altLang="zh-CN" sz="200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altLang="zh-CN" sz="200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000" smtClean="0">
                <a:cs typeface="Times New Roman" pitchFamily="18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altLang="zh-CN" sz="2000" smtClean="0">
                <a:cs typeface="Times New Roman" pitchFamily="18" charset="0"/>
              </a:rPr>
              <a:t>		        a	       c	      c	       c	       b	</a:t>
            </a:r>
            <a:r>
              <a:rPr lang="en-US" altLang="zh-CN" sz="2000" baseline="-25000" smtClean="0">
                <a:cs typeface="Times New Roman" pitchFamily="18" charset="0"/>
              </a:rPr>
              <a:t>	</a:t>
            </a:r>
            <a:r>
              <a:rPr lang="en-US" altLang="zh-CN" sz="2000" u="sng" smtClean="0">
                <a:cs typeface="Times New Roman" pitchFamily="18" charset="0"/>
              </a:rPr>
              <a:t>accepted</a:t>
            </a:r>
            <a:endParaRPr lang="en-US" altLang="zh-CN" sz="200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000" smtClean="0">
                <a:cs typeface="Times New Roman" pitchFamily="18" charset="0"/>
              </a:rPr>
              <a:t>		 q</a:t>
            </a:r>
            <a:r>
              <a:rPr lang="en-US" altLang="zh-CN" sz="2000" baseline="-25000" smtClean="0">
                <a:cs typeface="Times New Roman" pitchFamily="18" charset="0"/>
              </a:rPr>
              <a:t>0	</a:t>
            </a:r>
            <a:r>
              <a:rPr lang="en-US" altLang="zh-CN" sz="2000" smtClean="0">
                <a:cs typeface="Times New Roman" pitchFamily="18" charset="0"/>
              </a:rPr>
              <a:t>q</a:t>
            </a:r>
            <a:r>
              <a:rPr lang="en-US" altLang="zh-CN" sz="2000" baseline="-25000" smtClean="0">
                <a:cs typeface="Times New Roman" pitchFamily="18" charset="0"/>
              </a:rPr>
              <a:t>0	</a:t>
            </a:r>
            <a:r>
              <a:rPr lang="en-US" altLang="zh-CN" sz="2000" smtClean="0">
                <a:cs typeface="Times New Roman" pitchFamily="18" charset="0"/>
              </a:rPr>
              <a:t>q</a:t>
            </a:r>
            <a:r>
              <a:rPr lang="en-US" altLang="zh-CN" sz="2000" baseline="-25000" smtClean="0">
                <a:cs typeface="Times New Roman" pitchFamily="18" charset="0"/>
              </a:rPr>
              <a:t>1	</a:t>
            </a:r>
            <a:r>
              <a:rPr lang="en-US" altLang="zh-CN" sz="2000" smtClean="0">
                <a:cs typeface="Times New Roman" pitchFamily="18" charset="0"/>
              </a:rPr>
              <a:t>q</a:t>
            </a:r>
            <a:r>
              <a:rPr lang="en-US" altLang="zh-CN" sz="2000" baseline="-25000" smtClean="0">
                <a:cs typeface="Times New Roman" pitchFamily="18" charset="0"/>
              </a:rPr>
              <a:t>2	</a:t>
            </a:r>
            <a:r>
              <a:rPr lang="en-US" altLang="zh-CN" sz="2000" smtClean="0">
                <a:cs typeface="Times New Roman" pitchFamily="18" charset="0"/>
              </a:rPr>
              <a:t>q</a:t>
            </a:r>
            <a:r>
              <a:rPr lang="en-US" altLang="zh-CN" sz="2000" baseline="-25000" smtClean="0">
                <a:cs typeface="Times New Roman" pitchFamily="18" charset="0"/>
              </a:rPr>
              <a:t>2	</a:t>
            </a:r>
            <a:r>
              <a:rPr lang="en-US" altLang="zh-CN" sz="2000" smtClean="0">
                <a:cs typeface="Times New Roman" pitchFamily="18" charset="0"/>
              </a:rPr>
              <a:t>q</a:t>
            </a:r>
            <a:r>
              <a:rPr lang="en-US" altLang="zh-CN" sz="2000" baseline="-25000" smtClean="0">
                <a:cs typeface="Times New Roman" pitchFamily="18" charset="0"/>
              </a:rPr>
              <a:t>2</a:t>
            </a:r>
          </a:p>
          <a:p>
            <a:pPr>
              <a:buFontTx/>
              <a:buNone/>
              <a:defRPr/>
            </a:pPr>
            <a:endParaRPr lang="en-US" altLang="zh-CN" sz="2000" baseline="-2500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000" baseline="-25000" smtClean="0">
                <a:cs typeface="Times New Roman" pitchFamily="18" charset="0"/>
              </a:rPr>
              <a:t>		</a:t>
            </a:r>
            <a:r>
              <a:rPr lang="en-US" altLang="zh-CN" sz="2000" smtClean="0">
                <a:cs typeface="Times New Roman" pitchFamily="18" charset="0"/>
              </a:rPr>
              <a:t>        a	       a	      c</a:t>
            </a:r>
            <a:r>
              <a:rPr lang="en-US" altLang="zh-CN" sz="2000" baseline="-25000" smtClean="0">
                <a:cs typeface="Times New Roman" pitchFamily="18" charset="0"/>
              </a:rPr>
              <a:t>				</a:t>
            </a:r>
            <a:r>
              <a:rPr lang="en-US" altLang="zh-CN" sz="2000" u="sng" smtClean="0">
                <a:cs typeface="Times New Roman" pitchFamily="18" charset="0"/>
              </a:rPr>
              <a:t>rejected</a:t>
            </a:r>
            <a:endParaRPr lang="en-US" altLang="zh-CN" sz="200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000" smtClean="0">
                <a:cs typeface="Times New Roman" pitchFamily="18" charset="0"/>
              </a:rPr>
              <a:t>		 q</a:t>
            </a:r>
            <a:r>
              <a:rPr lang="en-US" altLang="zh-CN" sz="2000" baseline="-25000" smtClean="0">
                <a:cs typeface="Times New Roman" pitchFamily="18" charset="0"/>
              </a:rPr>
              <a:t>0	</a:t>
            </a:r>
            <a:r>
              <a:rPr lang="en-US" altLang="zh-CN" sz="2000" smtClean="0">
                <a:cs typeface="Times New Roman" pitchFamily="18" charset="0"/>
              </a:rPr>
              <a:t>q</a:t>
            </a:r>
            <a:r>
              <a:rPr lang="en-US" altLang="zh-CN" sz="2000" baseline="-25000" smtClean="0">
                <a:cs typeface="Times New Roman" pitchFamily="18" charset="0"/>
              </a:rPr>
              <a:t>0	</a:t>
            </a:r>
            <a:r>
              <a:rPr lang="en-US" altLang="zh-CN" sz="2000" smtClean="0">
                <a:cs typeface="Times New Roman" pitchFamily="18" charset="0"/>
              </a:rPr>
              <a:t>q</a:t>
            </a:r>
            <a:r>
              <a:rPr lang="en-US" altLang="zh-CN" sz="2000" baseline="-25000" smtClean="0">
                <a:cs typeface="Times New Roman" pitchFamily="18" charset="0"/>
              </a:rPr>
              <a:t>0	</a:t>
            </a:r>
            <a:r>
              <a:rPr lang="en-US" altLang="zh-CN" sz="2000" smtClean="0">
                <a:cs typeface="Times New Roman" pitchFamily="18" charset="0"/>
              </a:rPr>
              <a:t>q</a:t>
            </a:r>
            <a:r>
              <a:rPr lang="en-US" altLang="zh-CN" sz="2000" baseline="-25000" smtClean="0">
                <a:cs typeface="Times New Roman" pitchFamily="18" charset="0"/>
              </a:rPr>
              <a:t>1             	</a:t>
            </a:r>
            <a:endParaRPr lang="en-US" altLang="zh-CN" sz="2000" smtClean="0">
              <a:cs typeface="Times New Roman" pitchFamily="18" charset="0"/>
            </a:endParaRPr>
          </a:p>
          <a:p>
            <a:pPr>
              <a:defRPr/>
            </a:pPr>
            <a:endParaRPr lang="en-US" altLang="zh-CN" sz="2000" smtClean="0"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smtClean="0">
                <a:cs typeface="Times New Roman" pitchFamily="18" charset="0"/>
              </a:rPr>
              <a:t>Accepts those strings that contain </a:t>
            </a:r>
            <a:r>
              <a:rPr lang="en-US" altLang="zh-CN" sz="2000" u="sng" smtClean="0">
                <a:cs typeface="Times New Roman" pitchFamily="18" charset="0"/>
              </a:rPr>
              <a:t>at least</a:t>
            </a:r>
            <a:r>
              <a:rPr lang="en-US" altLang="zh-CN" sz="2000" smtClean="0">
                <a:cs typeface="Times New Roman" pitchFamily="18" charset="0"/>
              </a:rPr>
              <a:t> two c’s</a:t>
            </a:r>
          </a:p>
        </p:txBody>
      </p:sp>
      <p:grpSp>
        <p:nvGrpSpPr>
          <p:cNvPr id="51203" name="Group 39"/>
          <p:cNvGrpSpPr>
            <a:grpSpLocks/>
          </p:cNvGrpSpPr>
          <p:nvPr/>
        </p:nvGrpSpPr>
        <p:grpSpPr bwMode="auto">
          <a:xfrm>
            <a:off x="1295400" y="990600"/>
            <a:ext cx="5765800" cy="1955800"/>
            <a:chOff x="384" y="1065"/>
            <a:chExt cx="3632" cy="1232"/>
          </a:xfrm>
        </p:grpSpPr>
        <p:sp>
          <p:nvSpPr>
            <p:cNvPr id="51204" name="Oval 6"/>
            <p:cNvSpPr>
              <a:spLocks noChangeArrowheads="1"/>
            </p:cNvSpPr>
            <p:nvPr/>
          </p:nvSpPr>
          <p:spPr bwMode="auto">
            <a:xfrm>
              <a:off x="2064" y="1488"/>
              <a:ext cx="409" cy="39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51205" name="Line 9"/>
            <p:cNvSpPr>
              <a:spLocks noChangeShapeType="1"/>
            </p:cNvSpPr>
            <p:nvPr/>
          </p:nvSpPr>
          <p:spPr bwMode="auto">
            <a:xfrm>
              <a:off x="384" y="1658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6" name="Oval 5"/>
            <p:cNvSpPr>
              <a:spLocks noChangeArrowheads="1"/>
            </p:cNvSpPr>
            <p:nvPr/>
          </p:nvSpPr>
          <p:spPr bwMode="auto">
            <a:xfrm>
              <a:off x="755" y="1461"/>
              <a:ext cx="446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51207" name="AutoShape 12"/>
            <p:cNvCxnSpPr>
              <a:cxnSpLocks noChangeShapeType="1"/>
              <a:stCxn id="51206" idx="1"/>
              <a:endCxn id="51206" idx="7"/>
            </p:cNvCxnSpPr>
            <p:nvPr/>
          </p:nvCxnSpPr>
          <p:spPr bwMode="auto">
            <a:xfrm rot="5400000" flipV="1">
              <a:off x="977" y="1368"/>
              <a:ext cx="1" cy="316"/>
            </a:xfrm>
            <a:prstGeom prst="curvedConnector3">
              <a:avLst>
                <a:gd name="adj1" fmla="val -20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51208" name="Group 18"/>
            <p:cNvGrpSpPr>
              <a:grpSpLocks/>
            </p:cNvGrpSpPr>
            <p:nvPr/>
          </p:nvGrpSpPr>
          <p:grpSpPr bwMode="auto">
            <a:xfrm>
              <a:off x="3456" y="1440"/>
              <a:ext cx="446" cy="434"/>
              <a:chOff x="755" y="1461"/>
              <a:chExt cx="446" cy="434"/>
            </a:xfrm>
          </p:grpSpPr>
          <p:grpSp>
            <p:nvGrpSpPr>
              <p:cNvPr id="51221" name="Group 19"/>
              <p:cNvGrpSpPr>
                <a:grpSpLocks/>
              </p:cNvGrpSpPr>
              <p:nvPr/>
            </p:nvGrpSpPr>
            <p:grpSpPr bwMode="auto"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51223" name="Oval 20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>
                      <a:cs typeface="Times New Roman" pitchFamily="18" charset="0"/>
                    </a:rPr>
                    <a:t>q</a:t>
                  </a:r>
                  <a:r>
                    <a:rPr lang="en-US" altLang="zh-CN" sz="2000" baseline="-25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51224" name="Oval 21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cxnSp>
            <p:nvCxnSpPr>
              <p:cNvPr id="51222" name="AutoShape 22"/>
              <p:cNvCxnSpPr>
                <a:cxnSpLocks noChangeShapeType="1"/>
                <a:stCxn id="51224" idx="1"/>
                <a:endCxn id="51224" idx="7"/>
              </p:cNvCxnSpPr>
              <p:nvPr/>
            </p:nvCxnSpPr>
            <p:spPr bwMode="auto">
              <a:xfrm rot="5400000" flipV="1">
                <a:off x="977" y="1368"/>
                <a:ext cx="1" cy="316"/>
              </a:xfrm>
              <a:prstGeom prst="curvedConnector3">
                <a:avLst>
                  <a:gd name="adj1" fmla="val -208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1209" name="Line 23"/>
            <p:cNvSpPr>
              <a:spLocks noChangeShapeType="1"/>
            </p:cNvSpPr>
            <p:nvPr/>
          </p:nvSpPr>
          <p:spPr bwMode="auto">
            <a:xfrm>
              <a:off x="1200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25"/>
            <p:cNvSpPr>
              <a:spLocks noChangeShapeType="1"/>
            </p:cNvSpPr>
            <p:nvPr/>
          </p:nvSpPr>
          <p:spPr bwMode="auto">
            <a:xfrm>
              <a:off x="2448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1211" name="AutoShape 26"/>
            <p:cNvCxnSpPr>
              <a:cxnSpLocks noChangeShapeType="1"/>
              <a:stCxn id="51206" idx="3"/>
              <a:endCxn id="51206" idx="5"/>
            </p:cNvCxnSpPr>
            <p:nvPr/>
          </p:nvCxnSpPr>
          <p:spPr bwMode="auto">
            <a:xfrm rot="16200000" flipH="1">
              <a:off x="977" y="1674"/>
              <a:ext cx="1" cy="316"/>
            </a:xfrm>
            <a:prstGeom prst="curvedConnector3">
              <a:avLst>
                <a:gd name="adj1" fmla="val 20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212" name="AutoShape 28"/>
            <p:cNvCxnSpPr>
              <a:cxnSpLocks noChangeShapeType="1"/>
            </p:cNvCxnSpPr>
            <p:nvPr/>
          </p:nvCxnSpPr>
          <p:spPr bwMode="auto">
            <a:xfrm rot="16200000" flipH="1">
              <a:off x="2269" y="1667"/>
              <a:ext cx="1" cy="316"/>
            </a:xfrm>
            <a:prstGeom prst="curvedConnector3">
              <a:avLst>
                <a:gd name="adj1" fmla="val 20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213" name="AutoShape 29"/>
            <p:cNvCxnSpPr>
              <a:cxnSpLocks noChangeShapeType="1"/>
            </p:cNvCxnSpPr>
            <p:nvPr/>
          </p:nvCxnSpPr>
          <p:spPr bwMode="auto">
            <a:xfrm rot="5400000" flipV="1">
              <a:off x="2269" y="1379"/>
              <a:ext cx="1" cy="316"/>
            </a:xfrm>
            <a:prstGeom prst="curvedConnector3">
              <a:avLst>
                <a:gd name="adj1" fmla="val -20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1214" name="Text Box 30"/>
            <p:cNvSpPr txBox="1">
              <a:spLocks noChangeArrowheads="1"/>
            </p:cNvSpPr>
            <p:nvPr/>
          </p:nvSpPr>
          <p:spPr bwMode="auto">
            <a:xfrm>
              <a:off x="902" y="1065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51215" name="Text Box 31"/>
            <p:cNvSpPr txBox="1">
              <a:spLocks noChangeArrowheads="1"/>
            </p:cNvSpPr>
            <p:nvPr/>
          </p:nvSpPr>
          <p:spPr bwMode="auto">
            <a:xfrm>
              <a:off x="864" y="20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51216" name="Text Box 32"/>
            <p:cNvSpPr txBox="1">
              <a:spLocks noChangeArrowheads="1"/>
            </p:cNvSpPr>
            <p:nvPr/>
          </p:nvSpPr>
          <p:spPr bwMode="auto">
            <a:xfrm>
              <a:off x="2198" y="111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51217" name="Text Box 33"/>
            <p:cNvSpPr txBox="1">
              <a:spLocks noChangeArrowheads="1"/>
            </p:cNvSpPr>
            <p:nvPr/>
          </p:nvSpPr>
          <p:spPr bwMode="auto">
            <a:xfrm>
              <a:off x="2246" y="20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51218" name="Text Box 34"/>
            <p:cNvSpPr txBox="1">
              <a:spLocks noChangeArrowheads="1"/>
            </p:cNvSpPr>
            <p:nvPr/>
          </p:nvSpPr>
          <p:spPr bwMode="auto">
            <a:xfrm>
              <a:off x="1526" y="1401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51219" name="Text Box 35"/>
            <p:cNvSpPr txBox="1">
              <a:spLocks noChangeArrowheads="1"/>
            </p:cNvSpPr>
            <p:nvPr/>
          </p:nvSpPr>
          <p:spPr bwMode="auto">
            <a:xfrm>
              <a:off x="2870" y="1449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51220" name="Text Box 36"/>
            <p:cNvSpPr txBox="1">
              <a:spLocks noChangeArrowheads="1"/>
            </p:cNvSpPr>
            <p:nvPr/>
          </p:nvSpPr>
          <p:spPr bwMode="auto">
            <a:xfrm>
              <a:off x="3590" y="1065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a/b/c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4073C-7224-4EC2-B4AF-38CAB46EB5AF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Finite Automata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/>
              <a:t>A </a:t>
            </a:r>
            <a:r>
              <a:rPr lang="en-US" altLang="zh-CN" i="1">
                <a:solidFill>
                  <a:srgbClr val="3333FF"/>
                </a:solidFill>
              </a:rPr>
              <a:t>finite automaton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/>
              <a:t> is a </a:t>
            </a:r>
            <a:r>
              <a:rPr lang="en-US" altLang="zh-CN">
                <a:solidFill>
                  <a:srgbClr val="3333FF"/>
                </a:solidFill>
              </a:rPr>
              <a:t>5-tuple (</a:t>
            </a:r>
            <a:r>
              <a:rPr lang="en-US" altLang="zh-CN" i="1">
                <a:solidFill>
                  <a:srgbClr val="3333FF"/>
                </a:solidFill>
              </a:rPr>
              <a:t>Q</a:t>
            </a:r>
            <a:r>
              <a:rPr lang="en-US" altLang="zh-CN">
                <a:solidFill>
                  <a:srgbClr val="3333FF"/>
                </a:solidFill>
              </a:rPr>
              <a:t>, </a:t>
            </a:r>
            <a:r>
              <a:rPr lang="en-US" altLang="zh-CN" i="1">
                <a:solidFill>
                  <a:srgbClr val="3333FF"/>
                </a:solidFill>
              </a:rPr>
              <a:t>q</a:t>
            </a:r>
            <a:r>
              <a:rPr lang="en-US" altLang="zh-CN" baseline="-25000">
                <a:solidFill>
                  <a:srgbClr val="3333FF"/>
                </a:solidFill>
              </a:rPr>
              <a:t>0</a:t>
            </a:r>
            <a:r>
              <a:rPr lang="en-US" altLang="zh-CN">
                <a:solidFill>
                  <a:srgbClr val="3333FF"/>
                </a:solidFill>
              </a:rPr>
              <a:t>, </a:t>
            </a:r>
            <a:r>
              <a:rPr lang="en-US" altLang="zh-CN" i="1">
                <a:solidFill>
                  <a:srgbClr val="3333FF"/>
                </a:solidFill>
              </a:rPr>
              <a:t>A</a:t>
            </a:r>
            <a:r>
              <a:rPr lang="en-US" altLang="zh-CN">
                <a:solidFill>
                  <a:srgbClr val="3333FF"/>
                </a:solidFill>
              </a:rPr>
              <a:t>, </a:t>
            </a:r>
            <a:r>
              <a:rPr lang="en-US" altLang="zh-CN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,</a:t>
            </a:r>
            <a:r>
              <a:rPr lang="en-US" altLang="zh-CN" b="1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l-GR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)</a:t>
            </a:r>
            <a:r>
              <a:rPr lang="en-US" altLang="zh-CN">
                <a:sym typeface="Symbol" pitchFamily="18" charset="2"/>
              </a:rPr>
              <a:t>, where</a:t>
            </a:r>
          </a:p>
          <a:p>
            <a:pPr marL="990600" lvl="1" indent="-533400">
              <a:defRPr/>
            </a:pPr>
            <a:r>
              <a:rPr lang="en-US" altLang="zh-CN" i="1"/>
              <a:t>Q</a:t>
            </a:r>
            <a:r>
              <a:rPr lang="en-US" altLang="zh-CN">
                <a:sym typeface="Symbol" pitchFamily="18" charset="2"/>
              </a:rPr>
              <a:t> is a finite set of </a:t>
            </a:r>
            <a:r>
              <a:rPr lang="en-US" altLang="zh-CN" i="1">
                <a:solidFill>
                  <a:srgbClr val="3333FF"/>
                </a:solidFill>
                <a:sym typeface="Symbol" pitchFamily="18" charset="2"/>
              </a:rPr>
              <a:t>states</a:t>
            </a:r>
          </a:p>
          <a:p>
            <a:pPr marL="990600" lvl="1" indent="-533400">
              <a:defRPr/>
            </a:pPr>
            <a:r>
              <a:rPr lang="en-US" altLang="zh-CN" i="1"/>
              <a:t>q</a:t>
            </a:r>
            <a:r>
              <a:rPr lang="en-US" altLang="zh-CN" baseline="-25000"/>
              <a:t>0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l-GR">
                <a:cs typeface="Arial" charset="0"/>
                <a:sym typeface="Symbol" pitchFamily="18" charset="2"/>
              </a:rPr>
              <a:t>ε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/>
              <a:t>Q</a:t>
            </a:r>
            <a:r>
              <a:rPr lang="en-US" altLang="zh-CN">
                <a:sym typeface="Symbol" pitchFamily="18" charset="2"/>
              </a:rPr>
              <a:t> is the </a:t>
            </a:r>
            <a:r>
              <a:rPr lang="en-US" altLang="zh-CN" i="1">
                <a:solidFill>
                  <a:srgbClr val="3333FF"/>
                </a:solidFill>
                <a:sym typeface="Symbol" pitchFamily="18" charset="2"/>
              </a:rPr>
              <a:t>start state</a:t>
            </a:r>
          </a:p>
          <a:p>
            <a:pPr marL="990600" lvl="1" indent="-533400">
              <a:defRPr/>
            </a:pP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  </a:t>
            </a:r>
            <a:r>
              <a:rPr lang="en-US" altLang="zh-CN" i="1"/>
              <a:t>Q </a:t>
            </a:r>
            <a:r>
              <a:rPr lang="en-US" altLang="zh-CN"/>
              <a:t>is a set of </a:t>
            </a:r>
            <a:r>
              <a:rPr lang="en-US" altLang="zh-CN" i="1">
                <a:solidFill>
                  <a:srgbClr val="3333FF"/>
                </a:solidFill>
              </a:rPr>
              <a:t>accepting states</a:t>
            </a:r>
          </a:p>
          <a:p>
            <a:pPr marL="990600" lvl="1" indent="-533400">
              <a:defRPr/>
            </a:pPr>
            <a:r>
              <a:rPr lang="en-US" altLang="zh-CN">
                <a:sym typeface="Symbol" pitchFamily="18" charset="2"/>
              </a:rPr>
              <a:t> is a finite </a:t>
            </a:r>
            <a:r>
              <a:rPr lang="en-US" altLang="zh-CN" i="1">
                <a:solidFill>
                  <a:srgbClr val="3333FF"/>
                </a:solidFill>
                <a:sym typeface="Symbol" pitchFamily="18" charset="2"/>
              </a:rPr>
              <a:t>input alphabet</a:t>
            </a:r>
          </a:p>
          <a:p>
            <a:pPr marL="990600" lvl="1" indent="-533400">
              <a:defRPr/>
            </a:pPr>
            <a:r>
              <a:rPr lang="el-GR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>
                <a:sym typeface="Symbol" pitchFamily="18" charset="2"/>
              </a:rPr>
              <a:t> is the </a:t>
            </a:r>
            <a:r>
              <a:rPr lang="en-US" altLang="zh-CN" i="1">
                <a:solidFill>
                  <a:srgbClr val="3333FF"/>
                </a:solidFill>
                <a:sym typeface="Symbol" pitchFamily="18" charset="2"/>
              </a:rPr>
              <a:t>transition function</a:t>
            </a:r>
            <a:r>
              <a:rPr lang="en-US" altLang="zh-CN">
                <a:sym typeface="Symbol" pitchFamily="18" charset="2"/>
              </a:rPr>
              <a:t> that gives the next state for a given current state and input</a:t>
            </a:r>
            <a:endParaRPr lang="el-GR"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65C9E-80BE-4E71-B1AC-71E2E4F1C78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305800" cy="5135563"/>
          </a:xfrm>
        </p:spPr>
        <p:txBody>
          <a:bodyPr/>
          <a:lstStyle/>
          <a:p>
            <a:pPr marL="609600" indent="-609600" algn="ctr">
              <a:lnSpc>
                <a:spcPct val="90000"/>
              </a:lnSpc>
              <a:buFontTx/>
              <a:buNone/>
              <a:defRPr/>
            </a:pPr>
            <a:endParaRPr lang="en-US" altLang="zh-CN" b="1" dirty="0"/>
          </a:p>
          <a:p>
            <a:pPr marL="609600" indent="-609600" algn="ctr">
              <a:lnSpc>
                <a:spcPct val="90000"/>
              </a:lnSpc>
              <a:buFontTx/>
              <a:buNone/>
              <a:defRPr/>
            </a:pPr>
            <a:endParaRPr lang="en-US" altLang="zh-CN" sz="2800" b="1" dirty="0"/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800" dirty="0"/>
              <a:t>Introduction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800" dirty="0"/>
              <a:t>Naïve Algorithm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800" dirty="0"/>
              <a:t>Rabin-Karp Algorithm			</a:t>
            </a:r>
            <a:endParaRPr lang="en-US" altLang="zh-CN" sz="2400" b="1" dirty="0">
              <a:solidFill>
                <a:srgbClr val="3333FF"/>
              </a:solidFill>
            </a:endParaRP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800" dirty="0"/>
              <a:t>String Matching using Finite Automata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800" dirty="0"/>
              <a:t>Knuth-Morris-Pratt (KMP) Algorithm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altLang="zh-CN" sz="2800" dirty="0"/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1800" dirty="0"/>
              <a:t>Literature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CN" sz="1600" dirty="0" err="1"/>
              <a:t>Cormen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Leiserson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Rivest</a:t>
            </a:r>
            <a:r>
              <a:rPr lang="en-US" altLang="zh-CN" sz="1600" dirty="0"/>
              <a:t>, “Introduction to Algorithms”, chapter 32, string matching, The MIT Press, 2001, 906-932</a:t>
            </a:r>
            <a:r>
              <a:rPr lang="en-US" altLang="zh-CN" sz="2400" dirty="0"/>
              <a:t>.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altLang="zh-CN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1D9CB-D6C2-44FF-B7F3-0C217DBD3281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How a Finite Automaton Works  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/>
              <a:t>The finite automaton </a:t>
            </a:r>
            <a:r>
              <a:rPr lang="en-US" altLang="zh-CN" i="1"/>
              <a:t>M</a:t>
            </a:r>
            <a:r>
              <a:rPr lang="en-US" altLang="zh-CN"/>
              <a:t> begins in state </a:t>
            </a:r>
            <a:r>
              <a:rPr lang="en-US" altLang="zh-CN" i="1"/>
              <a:t>q</a:t>
            </a:r>
            <a:r>
              <a:rPr lang="en-US" altLang="zh-CN" baseline="-25000"/>
              <a:t>0</a:t>
            </a:r>
          </a:p>
          <a:p>
            <a:pPr marL="609600" indent="-609600">
              <a:defRPr/>
            </a:pPr>
            <a:r>
              <a:rPr lang="en-US" altLang="zh-CN"/>
              <a:t>Reads characters from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/>
              <a:t> one at a time</a:t>
            </a:r>
          </a:p>
          <a:p>
            <a:pPr marL="609600" indent="-609600">
              <a:defRPr/>
            </a:pPr>
            <a:r>
              <a:rPr lang="en-US" altLang="zh-CN"/>
              <a:t>If </a:t>
            </a:r>
            <a:r>
              <a:rPr lang="en-US" altLang="zh-CN" i="1"/>
              <a:t>M</a:t>
            </a:r>
            <a:r>
              <a:rPr lang="en-US" altLang="zh-CN"/>
              <a:t> is in state </a:t>
            </a:r>
            <a:r>
              <a:rPr lang="en-US" altLang="zh-CN" i="1"/>
              <a:t>q</a:t>
            </a:r>
            <a:r>
              <a:rPr lang="en-US" altLang="zh-CN"/>
              <a:t> and reads input character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M</a:t>
            </a:r>
            <a:r>
              <a:rPr lang="en-US" altLang="zh-CN"/>
              <a:t> moves to state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q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)</a:t>
            </a:r>
            <a:endParaRPr lang="en-US" altLang="zh-CN"/>
          </a:p>
          <a:p>
            <a:pPr marL="609600" indent="-609600">
              <a:defRPr/>
            </a:pPr>
            <a:r>
              <a:rPr lang="en-US" altLang="zh-CN"/>
              <a:t>If its current state </a:t>
            </a:r>
            <a:r>
              <a:rPr lang="en-US" altLang="zh-CN" i="1"/>
              <a:t>q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is in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M</a:t>
            </a:r>
            <a:r>
              <a:rPr lang="en-US" altLang="zh-CN"/>
              <a:t> is said to have </a:t>
            </a:r>
            <a:r>
              <a:rPr lang="en-US" altLang="zh-CN" i="1">
                <a:solidFill>
                  <a:srgbClr val="3333FF"/>
                </a:solidFill>
              </a:rPr>
              <a:t>accepted </a:t>
            </a:r>
            <a:r>
              <a:rPr lang="en-US" altLang="zh-CN"/>
              <a:t>the string read so far</a:t>
            </a:r>
          </a:p>
          <a:p>
            <a:pPr marL="609600" indent="-609600">
              <a:defRPr/>
            </a:pPr>
            <a:r>
              <a:rPr lang="en-US" altLang="zh-CN"/>
              <a:t>An input string that is not accepted is said to be </a:t>
            </a:r>
            <a:r>
              <a:rPr lang="en-US" altLang="zh-CN" i="1">
                <a:solidFill>
                  <a:srgbClr val="3333FF"/>
                </a:solidFill>
              </a:rPr>
              <a:t>rejected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9EED76D-301E-41CE-B8C5-B78AB7418755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2484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cs typeface="Times New Roman" pitchFamily="18" charset="0"/>
              </a:rPr>
              <a:t>For example #1:</a:t>
            </a:r>
          </a:p>
          <a:p>
            <a:pPr>
              <a:defRPr/>
            </a:pPr>
            <a:endParaRPr lang="en-US" altLang="zh-CN" sz="2400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Q = {q</a:t>
            </a:r>
            <a:r>
              <a:rPr lang="en-US" altLang="zh-CN" sz="2400" baseline="-25000" dirty="0" smtClean="0">
                <a:cs typeface="Times New Roman" pitchFamily="18" charset="0"/>
              </a:rPr>
              <a:t>0</a:t>
            </a:r>
            <a:r>
              <a:rPr lang="en-US" altLang="zh-CN" sz="2400" dirty="0" smtClean="0">
                <a:cs typeface="Times New Roman" pitchFamily="18" charset="0"/>
              </a:rPr>
              <a:t>, q</a:t>
            </a:r>
            <a:r>
              <a:rPr lang="en-US" altLang="zh-CN" sz="2400" baseline="-25000" dirty="0" smtClean="0">
                <a:cs typeface="Times New Roman" pitchFamily="18" charset="0"/>
              </a:rPr>
              <a:t>1</a:t>
            </a:r>
            <a:r>
              <a:rPr lang="en-US" altLang="zh-CN" sz="2400" dirty="0" smtClean="0">
                <a:cs typeface="Times New Roman" pitchFamily="18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Σ = {0, 1}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Start state is q</a:t>
            </a:r>
            <a:r>
              <a:rPr lang="en-US" altLang="zh-CN" sz="2400" baseline="-25000" dirty="0" smtClean="0">
                <a:cs typeface="Times New Roman" pitchFamily="18" charset="0"/>
              </a:rPr>
              <a:t>0</a:t>
            </a:r>
          </a:p>
          <a:p>
            <a:pPr>
              <a:buFontTx/>
              <a:buNone/>
              <a:defRPr/>
            </a:pPr>
            <a:r>
              <a:rPr lang="en-US" altLang="zh-CN" sz="2400" baseline="-25000" dirty="0" smtClean="0">
                <a:cs typeface="Times New Roman" pitchFamily="18" charset="0"/>
              </a:rPr>
              <a:t>	</a:t>
            </a:r>
            <a:r>
              <a:rPr lang="en-US" altLang="zh-CN" sz="2400" dirty="0" smtClean="0">
                <a:cs typeface="Times New Roman" pitchFamily="18" charset="0"/>
              </a:rPr>
              <a:t>F = {q</a:t>
            </a:r>
            <a:r>
              <a:rPr lang="en-US" altLang="zh-CN" sz="2400" baseline="-25000" dirty="0" smtClean="0">
                <a:cs typeface="Times New Roman" pitchFamily="18" charset="0"/>
              </a:rPr>
              <a:t>0</a:t>
            </a:r>
            <a:r>
              <a:rPr lang="en-US" altLang="zh-CN" sz="2400" dirty="0" smtClean="0">
                <a:cs typeface="Times New Roman" pitchFamily="18" charset="0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2400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δ: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		0	1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	 q</a:t>
            </a:r>
            <a:r>
              <a:rPr lang="en-US" altLang="zh-CN" sz="2400" baseline="-25000" dirty="0" smtClean="0">
                <a:cs typeface="Times New Roman" pitchFamily="18" charset="0"/>
              </a:rPr>
              <a:t>0	 </a:t>
            </a:r>
            <a:r>
              <a:rPr lang="en-US" altLang="zh-CN" sz="2400" dirty="0" smtClean="0">
                <a:cs typeface="Times New Roman" pitchFamily="18" charset="0"/>
              </a:rPr>
              <a:t>q</a:t>
            </a:r>
            <a:r>
              <a:rPr lang="en-US" altLang="zh-CN" sz="2400" baseline="-25000" dirty="0" smtClean="0">
                <a:cs typeface="Times New Roman" pitchFamily="18" charset="0"/>
              </a:rPr>
              <a:t>1 	 </a:t>
            </a:r>
            <a:r>
              <a:rPr lang="en-US" altLang="zh-CN" sz="2400" dirty="0" smtClean="0">
                <a:cs typeface="Times New Roman" pitchFamily="18" charset="0"/>
              </a:rPr>
              <a:t>q</a:t>
            </a:r>
            <a:r>
              <a:rPr lang="en-US" altLang="zh-CN" sz="2400" baseline="-25000" dirty="0" smtClean="0">
                <a:cs typeface="Times New Roman" pitchFamily="18" charset="0"/>
              </a:rPr>
              <a:t>0</a:t>
            </a:r>
          </a:p>
          <a:p>
            <a:pPr>
              <a:buFontTx/>
              <a:buNone/>
              <a:defRPr/>
            </a:pPr>
            <a:endParaRPr lang="en-US" altLang="zh-CN" sz="2400" baseline="-25000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400" baseline="-25000" dirty="0" smtClean="0">
                <a:cs typeface="Times New Roman" pitchFamily="18" charset="0"/>
              </a:rPr>
              <a:t>		 </a:t>
            </a:r>
            <a:r>
              <a:rPr lang="en-US" altLang="zh-CN" sz="2400" dirty="0" smtClean="0">
                <a:cs typeface="Times New Roman" pitchFamily="18" charset="0"/>
              </a:rPr>
              <a:t>q</a:t>
            </a:r>
            <a:r>
              <a:rPr lang="en-US" altLang="zh-CN" sz="2400" baseline="-25000" dirty="0" smtClean="0">
                <a:cs typeface="Times New Roman" pitchFamily="18" charset="0"/>
              </a:rPr>
              <a:t>1 	 </a:t>
            </a:r>
            <a:r>
              <a:rPr lang="en-US" altLang="zh-CN" sz="2400" dirty="0" smtClean="0">
                <a:cs typeface="Times New Roman" pitchFamily="18" charset="0"/>
              </a:rPr>
              <a:t>q</a:t>
            </a:r>
            <a:r>
              <a:rPr lang="en-US" altLang="zh-CN" sz="2400" baseline="-25000" dirty="0" smtClean="0">
                <a:cs typeface="Times New Roman" pitchFamily="18" charset="0"/>
              </a:rPr>
              <a:t>0	 </a:t>
            </a:r>
            <a:r>
              <a:rPr lang="en-US" altLang="zh-CN" sz="2400" dirty="0" smtClean="0">
                <a:cs typeface="Times New Roman" pitchFamily="18" charset="0"/>
              </a:rPr>
              <a:t>q</a:t>
            </a:r>
            <a:r>
              <a:rPr lang="en-US" altLang="zh-CN" sz="2400" baseline="-25000" dirty="0" smtClean="0">
                <a:cs typeface="Times New Roman" pitchFamily="18" charset="0"/>
              </a:rPr>
              <a:t>1</a:t>
            </a:r>
          </a:p>
        </p:txBody>
      </p:sp>
      <p:graphicFrame>
        <p:nvGraphicFramePr>
          <p:cNvPr id="14387" name="Group 51"/>
          <p:cNvGraphicFramePr>
            <a:graphicFrameLocks noGrp="1"/>
          </p:cNvGraphicFramePr>
          <p:nvPr/>
        </p:nvGraphicFramePr>
        <p:xfrm>
          <a:off x="2238375" y="4378325"/>
          <a:ext cx="1828800" cy="1066800"/>
        </p:xfrm>
        <a:graphic>
          <a:graphicData uri="http://schemas.openxmlformats.org/drawingml/2006/table">
            <a:tbl>
              <a:tblPr/>
              <a:tblGrid>
                <a:gridCol w="952500"/>
                <a:gridCol w="8763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4286" name="Group 52"/>
          <p:cNvGrpSpPr>
            <a:grpSpLocks/>
          </p:cNvGrpSpPr>
          <p:nvPr/>
        </p:nvGrpSpPr>
        <p:grpSpPr bwMode="auto">
          <a:xfrm>
            <a:off x="3505200" y="1152525"/>
            <a:ext cx="4713288" cy="1844675"/>
            <a:chOff x="1008" y="1305"/>
            <a:chExt cx="3228" cy="1162"/>
          </a:xfrm>
        </p:grpSpPr>
        <p:sp>
          <p:nvSpPr>
            <p:cNvPr id="54287" name="Oval 53"/>
            <p:cNvSpPr>
              <a:spLocks noChangeArrowheads="1"/>
            </p:cNvSpPr>
            <p:nvPr/>
          </p:nvSpPr>
          <p:spPr bwMode="auto">
            <a:xfrm>
              <a:off x="1536" y="1872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0</a:t>
              </a:r>
            </a:p>
          </p:txBody>
        </p:sp>
        <p:sp>
          <p:nvSpPr>
            <p:cNvPr id="54288" name="Oval 54"/>
            <p:cNvSpPr>
              <a:spLocks noChangeArrowheads="1"/>
            </p:cNvSpPr>
            <p:nvPr/>
          </p:nvSpPr>
          <p:spPr bwMode="auto">
            <a:xfrm>
              <a:off x="1488" y="1824"/>
              <a:ext cx="57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289" name="Oval 55"/>
            <p:cNvSpPr>
              <a:spLocks noChangeArrowheads="1"/>
            </p:cNvSpPr>
            <p:nvPr/>
          </p:nvSpPr>
          <p:spPr bwMode="auto">
            <a:xfrm>
              <a:off x="3120" y="182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54290" name="Line 56"/>
            <p:cNvSpPr>
              <a:spLocks noChangeShapeType="1"/>
            </p:cNvSpPr>
            <p:nvPr/>
          </p:nvSpPr>
          <p:spPr bwMode="auto">
            <a:xfrm flipV="1">
              <a:off x="2064" y="201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57"/>
            <p:cNvSpPr>
              <a:spLocks noChangeShapeType="1"/>
            </p:cNvSpPr>
            <p:nvPr/>
          </p:nvSpPr>
          <p:spPr bwMode="auto">
            <a:xfrm flipH="1">
              <a:off x="2016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58"/>
            <p:cNvSpPr>
              <a:spLocks noChangeShapeType="1"/>
            </p:cNvSpPr>
            <p:nvPr/>
          </p:nvSpPr>
          <p:spPr bwMode="auto">
            <a:xfrm>
              <a:off x="1008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Text Box 59"/>
            <p:cNvSpPr txBox="1">
              <a:spLocks noChangeArrowheads="1"/>
            </p:cNvSpPr>
            <p:nvPr/>
          </p:nvSpPr>
          <p:spPr bwMode="auto">
            <a:xfrm>
              <a:off x="2544" y="1711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</a:t>
              </a:r>
            </a:p>
          </p:txBody>
        </p:sp>
        <p:sp>
          <p:nvSpPr>
            <p:cNvPr id="54294" name="Text Box 60"/>
            <p:cNvSpPr txBox="1">
              <a:spLocks noChangeArrowheads="1"/>
            </p:cNvSpPr>
            <p:nvPr/>
          </p:nvSpPr>
          <p:spPr bwMode="auto">
            <a:xfrm>
              <a:off x="2534" y="2217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</a:t>
              </a:r>
            </a:p>
          </p:txBody>
        </p:sp>
        <p:cxnSp>
          <p:nvCxnSpPr>
            <p:cNvPr id="54295" name="AutoShape 61"/>
            <p:cNvCxnSpPr>
              <a:cxnSpLocks noChangeShapeType="1"/>
              <a:stCxn id="54288" idx="1"/>
              <a:endCxn id="54288" idx="7"/>
            </p:cNvCxnSpPr>
            <p:nvPr/>
          </p:nvCxnSpPr>
          <p:spPr bwMode="auto">
            <a:xfrm rot="5400000" flipV="1">
              <a:off x="1775" y="1698"/>
              <a:ext cx="1" cy="408"/>
            </a:xfrm>
            <a:prstGeom prst="curvedConnector3">
              <a:avLst>
                <a:gd name="adj1" fmla="val -348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4296" name="Text Box 62"/>
            <p:cNvSpPr txBox="1">
              <a:spLocks noChangeArrowheads="1"/>
            </p:cNvSpPr>
            <p:nvPr/>
          </p:nvSpPr>
          <p:spPr bwMode="auto">
            <a:xfrm>
              <a:off x="1718" y="1305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cxnSp>
          <p:nvCxnSpPr>
            <p:cNvPr id="54297" name="AutoShape 63"/>
            <p:cNvCxnSpPr>
              <a:cxnSpLocks noChangeShapeType="1"/>
              <a:stCxn id="54289" idx="7"/>
              <a:endCxn id="54289" idx="5"/>
            </p:cNvCxnSpPr>
            <p:nvPr/>
          </p:nvCxnSpPr>
          <p:spPr bwMode="auto">
            <a:xfrm rot="5400000" flipV="1">
              <a:off x="3402" y="2063"/>
              <a:ext cx="340" cy="1"/>
            </a:xfrm>
            <a:prstGeom prst="curvedConnector5">
              <a:avLst>
                <a:gd name="adj1" fmla="val -21472"/>
                <a:gd name="adj2" fmla="val 41199986"/>
                <a:gd name="adj3" fmla="val 10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4298" name="Text Box 64"/>
            <p:cNvSpPr txBox="1">
              <a:spLocks noChangeArrowheads="1"/>
            </p:cNvSpPr>
            <p:nvPr/>
          </p:nvSpPr>
          <p:spPr bwMode="auto">
            <a:xfrm>
              <a:off x="4023" y="1929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43438" y="342900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接受偶数个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673A9D0-A6A3-4E30-AEEE-71A75D1219F8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2484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cs typeface="Times New Roman" pitchFamily="18" charset="0"/>
              </a:rPr>
              <a:t>For example #2:</a:t>
            </a:r>
          </a:p>
          <a:p>
            <a:pPr>
              <a:defRPr/>
            </a:pPr>
            <a:endParaRPr lang="en-US" altLang="zh-CN" sz="2400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Q = {q</a:t>
            </a:r>
            <a:r>
              <a:rPr lang="en-US" altLang="zh-CN" sz="2400" baseline="-25000" dirty="0" smtClean="0">
                <a:cs typeface="Times New Roman" pitchFamily="18" charset="0"/>
              </a:rPr>
              <a:t>0</a:t>
            </a:r>
            <a:r>
              <a:rPr lang="en-US" altLang="zh-CN" sz="2400" dirty="0" smtClean="0">
                <a:cs typeface="Times New Roman" pitchFamily="18" charset="0"/>
              </a:rPr>
              <a:t>, q</a:t>
            </a:r>
            <a:r>
              <a:rPr lang="en-US" altLang="zh-CN" sz="2400" baseline="-25000" dirty="0" smtClean="0">
                <a:cs typeface="Times New Roman" pitchFamily="18" charset="0"/>
              </a:rPr>
              <a:t>1</a:t>
            </a:r>
            <a:r>
              <a:rPr lang="en-US" altLang="zh-CN" sz="2400" dirty="0" smtClean="0">
                <a:cs typeface="Times New Roman" pitchFamily="18" charset="0"/>
              </a:rPr>
              <a:t>, q</a:t>
            </a:r>
            <a:r>
              <a:rPr lang="en-US" altLang="zh-CN" sz="2400" baseline="-25000" dirty="0" smtClean="0">
                <a:cs typeface="Times New Roman" pitchFamily="18" charset="0"/>
              </a:rPr>
              <a:t>2</a:t>
            </a:r>
            <a:r>
              <a:rPr lang="en-US" altLang="zh-CN" sz="2400" dirty="0" smtClean="0">
                <a:cs typeface="Times New Roman" pitchFamily="18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Σ = {a, b, c}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Start state is q</a:t>
            </a:r>
            <a:r>
              <a:rPr lang="en-US" altLang="zh-CN" sz="2400" baseline="-25000" dirty="0" smtClean="0">
                <a:cs typeface="Times New Roman" pitchFamily="18" charset="0"/>
              </a:rPr>
              <a:t>0</a:t>
            </a:r>
          </a:p>
          <a:p>
            <a:pPr>
              <a:buFontTx/>
              <a:buNone/>
              <a:defRPr/>
            </a:pPr>
            <a:r>
              <a:rPr lang="en-US" altLang="zh-CN" sz="2400" baseline="-25000" dirty="0" smtClean="0">
                <a:cs typeface="Times New Roman" pitchFamily="18" charset="0"/>
              </a:rPr>
              <a:t>	</a:t>
            </a:r>
            <a:r>
              <a:rPr lang="en-US" altLang="zh-CN" sz="2400" dirty="0" smtClean="0">
                <a:cs typeface="Times New Roman" pitchFamily="18" charset="0"/>
              </a:rPr>
              <a:t>F = {q</a:t>
            </a:r>
            <a:r>
              <a:rPr lang="en-US" altLang="zh-CN" sz="2400" baseline="-25000" dirty="0" smtClean="0">
                <a:cs typeface="Times New Roman" pitchFamily="18" charset="0"/>
              </a:rPr>
              <a:t>2</a:t>
            </a:r>
            <a:r>
              <a:rPr lang="en-US" altLang="zh-CN" sz="2400" dirty="0" smtClean="0">
                <a:cs typeface="Times New Roman" pitchFamily="18" charset="0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2400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δ:		a	b	c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		 q</a:t>
            </a:r>
            <a:r>
              <a:rPr lang="en-US" altLang="zh-CN" sz="2400" baseline="-25000" dirty="0" smtClean="0">
                <a:cs typeface="Times New Roman" pitchFamily="18" charset="0"/>
              </a:rPr>
              <a:t>0	 </a:t>
            </a:r>
            <a:r>
              <a:rPr lang="en-US" altLang="zh-CN" sz="2400" dirty="0" err="1" smtClean="0">
                <a:cs typeface="Times New Roman" pitchFamily="18" charset="0"/>
              </a:rPr>
              <a:t>q</a:t>
            </a:r>
            <a:r>
              <a:rPr lang="en-US" altLang="zh-CN" sz="2400" baseline="-25000" dirty="0" err="1" smtClean="0">
                <a:cs typeface="Times New Roman" pitchFamily="18" charset="0"/>
              </a:rPr>
              <a:t>0</a:t>
            </a:r>
            <a:r>
              <a:rPr lang="en-US" altLang="zh-CN" sz="2400" baseline="-25000" dirty="0" smtClean="0">
                <a:cs typeface="Times New Roman" pitchFamily="18" charset="0"/>
              </a:rPr>
              <a:t> 	 </a:t>
            </a:r>
            <a:r>
              <a:rPr lang="en-US" altLang="zh-CN" sz="2400" dirty="0" err="1" smtClean="0">
                <a:cs typeface="Times New Roman" pitchFamily="18" charset="0"/>
              </a:rPr>
              <a:t>q</a:t>
            </a:r>
            <a:r>
              <a:rPr lang="en-US" altLang="zh-CN" sz="2400" baseline="-25000" dirty="0" err="1" smtClean="0">
                <a:cs typeface="Times New Roman" pitchFamily="18" charset="0"/>
              </a:rPr>
              <a:t>0</a:t>
            </a:r>
            <a:r>
              <a:rPr lang="en-US" altLang="zh-CN" sz="2400" baseline="-25000" dirty="0" smtClean="0">
                <a:cs typeface="Times New Roman" pitchFamily="18" charset="0"/>
              </a:rPr>
              <a:t>	 </a:t>
            </a:r>
            <a:r>
              <a:rPr lang="en-US" altLang="zh-CN" sz="2400" dirty="0" smtClean="0">
                <a:cs typeface="Times New Roman" pitchFamily="18" charset="0"/>
              </a:rPr>
              <a:t>q</a:t>
            </a:r>
            <a:r>
              <a:rPr lang="en-US" altLang="zh-CN" sz="2400" baseline="-25000" dirty="0" smtClean="0">
                <a:cs typeface="Times New Roman" pitchFamily="18" charset="0"/>
              </a:rPr>
              <a:t>1</a:t>
            </a:r>
          </a:p>
          <a:p>
            <a:pPr>
              <a:buFontTx/>
              <a:buNone/>
              <a:defRPr/>
            </a:pPr>
            <a:endParaRPr lang="en-US" altLang="zh-CN" sz="2400" baseline="-25000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400" baseline="-25000" dirty="0" smtClean="0">
                <a:cs typeface="Times New Roman" pitchFamily="18" charset="0"/>
              </a:rPr>
              <a:t>		 </a:t>
            </a:r>
            <a:r>
              <a:rPr lang="en-US" altLang="zh-CN" sz="2400" dirty="0" smtClean="0">
                <a:cs typeface="Times New Roman" pitchFamily="18" charset="0"/>
              </a:rPr>
              <a:t>q</a:t>
            </a:r>
            <a:r>
              <a:rPr lang="en-US" altLang="zh-CN" sz="2400" baseline="-25000" dirty="0" smtClean="0">
                <a:cs typeface="Times New Roman" pitchFamily="18" charset="0"/>
              </a:rPr>
              <a:t>1 	 </a:t>
            </a:r>
            <a:r>
              <a:rPr lang="en-US" altLang="zh-CN" sz="2400" dirty="0" err="1" smtClean="0">
                <a:cs typeface="Times New Roman" pitchFamily="18" charset="0"/>
              </a:rPr>
              <a:t>q</a:t>
            </a:r>
            <a:r>
              <a:rPr lang="en-US" altLang="zh-CN" sz="2400" baseline="-25000" dirty="0" err="1" smtClean="0">
                <a:cs typeface="Times New Roman" pitchFamily="18" charset="0"/>
              </a:rPr>
              <a:t>1</a:t>
            </a:r>
            <a:r>
              <a:rPr lang="en-US" altLang="zh-CN" sz="2400" baseline="-25000" dirty="0" smtClean="0">
                <a:cs typeface="Times New Roman" pitchFamily="18" charset="0"/>
              </a:rPr>
              <a:t>	 </a:t>
            </a:r>
            <a:r>
              <a:rPr lang="en-US" altLang="zh-CN" sz="2400" dirty="0" err="1" smtClean="0">
                <a:cs typeface="Times New Roman" pitchFamily="18" charset="0"/>
              </a:rPr>
              <a:t>q</a:t>
            </a:r>
            <a:r>
              <a:rPr lang="en-US" altLang="zh-CN" sz="2400" baseline="-25000" dirty="0" err="1" smtClean="0">
                <a:cs typeface="Times New Roman" pitchFamily="18" charset="0"/>
              </a:rPr>
              <a:t>1</a:t>
            </a:r>
            <a:r>
              <a:rPr lang="en-US" altLang="zh-CN" sz="2400" baseline="-25000" dirty="0" smtClean="0">
                <a:cs typeface="Times New Roman" pitchFamily="18" charset="0"/>
              </a:rPr>
              <a:t>	 </a:t>
            </a:r>
            <a:r>
              <a:rPr lang="en-US" altLang="zh-CN" sz="2400" dirty="0" smtClean="0">
                <a:cs typeface="Times New Roman" pitchFamily="18" charset="0"/>
              </a:rPr>
              <a:t>q</a:t>
            </a:r>
            <a:r>
              <a:rPr lang="en-US" altLang="zh-CN" sz="2400" baseline="-25000" dirty="0" smtClean="0">
                <a:cs typeface="Times New Roman" pitchFamily="18" charset="0"/>
              </a:rPr>
              <a:t>2</a:t>
            </a:r>
          </a:p>
          <a:p>
            <a:pPr>
              <a:buFontTx/>
              <a:buNone/>
              <a:defRPr/>
            </a:pPr>
            <a:endParaRPr lang="en-US" altLang="zh-CN" sz="2400" baseline="-25000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400" baseline="-25000" dirty="0" smtClean="0">
                <a:cs typeface="Times New Roman" pitchFamily="18" charset="0"/>
              </a:rPr>
              <a:t>		 </a:t>
            </a:r>
            <a:r>
              <a:rPr lang="en-US" altLang="zh-CN" sz="2400" dirty="0" smtClean="0">
                <a:cs typeface="Times New Roman" pitchFamily="18" charset="0"/>
              </a:rPr>
              <a:t>q</a:t>
            </a:r>
            <a:r>
              <a:rPr lang="en-US" altLang="zh-CN" sz="2400" baseline="-25000" dirty="0" smtClean="0">
                <a:cs typeface="Times New Roman" pitchFamily="18" charset="0"/>
              </a:rPr>
              <a:t>2	 </a:t>
            </a:r>
            <a:r>
              <a:rPr lang="en-US" altLang="zh-CN" sz="2400" dirty="0" err="1" smtClean="0">
                <a:cs typeface="Times New Roman" pitchFamily="18" charset="0"/>
              </a:rPr>
              <a:t>q</a:t>
            </a:r>
            <a:r>
              <a:rPr lang="en-US" altLang="zh-CN" sz="2400" baseline="-25000" dirty="0" err="1" smtClean="0">
                <a:cs typeface="Times New Roman" pitchFamily="18" charset="0"/>
              </a:rPr>
              <a:t>2</a:t>
            </a:r>
            <a:r>
              <a:rPr lang="en-US" altLang="zh-CN" sz="2400" baseline="-25000" dirty="0" smtClean="0">
                <a:cs typeface="Times New Roman" pitchFamily="18" charset="0"/>
              </a:rPr>
              <a:t>	 </a:t>
            </a:r>
            <a:r>
              <a:rPr lang="en-US" altLang="zh-CN" sz="2400" dirty="0" err="1" smtClean="0">
                <a:cs typeface="Times New Roman" pitchFamily="18" charset="0"/>
              </a:rPr>
              <a:t>q</a:t>
            </a:r>
            <a:r>
              <a:rPr lang="en-US" altLang="zh-CN" sz="2400" baseline="-25000" dirty="0" err="1" smtClean="0">
                <a:cs typeface="Times New Roman" pitchFamily="18" charset="0"/>
              </a:rPr>
              <a:t>2</a:t>
            </a:r>
            <a:r>
              <a:rPr lang="en-US" altLang="zh-CN" sz="2400" baseline="-25000" dirty="0" smtClean="0">
                <a:cs typeface="Times New Roman" pitchFamily="18" charset="0"/>
              </a:rPr>
              <a:t>	 </a:t>
            </a:r>
            <a:r>
              <a:rPr lang="en-US" altLang="zh-CN" sz="2400" dirty="0" err="1" smtClean="0">
                <a:cs typeface="Times New Roman" pitchFamily="18" charset="0"/>
              </a:rPr>
              <a:t>q</a:t>
            </a:r>
            <a:r>
              <a:rPr lang="en-US" altLang="zh-CN" sz="2400" baseline="-25000" dirty="0" err="1" smtClean="0">
                <a:cs typeface="Times New Roman" pitchFamily="18" charset="0"/>
              </a:rPr>
              <a:t>2</a:t>
            </a:r>
            <a:endParaRPr lang="en-US" altLang="zh-CN" sz="2400" baseline="-25000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cs typeface="Times New Roman" pitchFamily="18" charset="0"/>
              </a:rPr>
              <a:t>Since δ is a function, at each step M has exactly one option.</a:t>
            </a:r>
          </a:p>
        </p:txBody>
      </p:sp>
      <p:graphicFrame>
        <p:nvGraphicFramePr>
          <p:cNvPr id="15385" name="Group 25"/>
          <p:cNvGraphicFramePr>
            <a:graphicFrameLocks noGrp="1"/>
          </p:cNvGraphicFramePr>
          <p:nvPr/>
        </p:nvGraphicFramePr>
        <p:xfrm>
          <a:off x="2195513" y="3913188"/>
          <a:ext cx="2795363" cy="1820415"/>
        </p:xfrm>
        <a:graphic>
          <a:graphicData uri="http://schemas.openxmlformats.org/drawingml/2006/table">
            <a:tbl>
              <a:tblPr/>
              <a:tblGrid>
                <a:gridCol w="984283"/>
                <a:gridCol w="905540"/>
                <a:gridCol w="905540"/>
              </a:tblGrid>
              <a:tr h="606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5317" name="Group 26"/>
          <p:cNvGrpSpPr>
            <a:grpSpLocks/>
          </p:cNvGrpSpPr>
          <p:nvPr/>
        </p:nvGrpSpPr>
        <p:grpSpPr bwMode="auto">
          <a:xfrm>
            <a:off x="3733800" y="1058863"/>
            <a:ext cx="5092700" cy="1793875"/>
            <a:chOff x="384" y="1065"/>
            <a:chExt cx="3697" cy="1261"/>
          </a:xfrm>
        </p:grpSpPr>
        <p:sp>
          <p:nvSpPr>
            <p:cNvPr id="55318" name="Oval 27"/>
            <p:cNvSpPr>
              <a:spLocks noChangeArrowheads="1"/>
            </p:cNvSpPr>
            <p:nvPr/>
          </p:nvSpPr>
          <p:spPr bwMode="auto">
            <a:xfrm>
              <a:off x="2064" y="1488"/>
              <a:ext cx="409" cy="39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55319" name="Line 28"/>
            <p:cNvSpPr>
              <a:spLocks noChangeShapeType="1"/>
            </p:cNvSpPr>
            <p:nvPr/>
          </p:nvSpPr>
          <p:spPr bwMode="auto">
            <a:xfrm>
              <a:off x="384" y="1658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Oval 29"/>
            <p:cNvSpPr>
              <a:spLocks noChangeArrowheads="1"/>
            </p:cNvSpPr>
            <p:nvPr/>
          </p:nvSpPr>
          <p:spPr bwMode="auto">
            <a:xfrm>
              <a:off x="755" y="1461"/>
              <a:ext cx="446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55321" name="AutoShape 30"/>
            <p:cNvCxnSpPr>
              <a:cxnSpLocks noChangeShapeType="1"/>
              <a:stCxn id="55320" idx="1"/>
              <a:endCxn id="55320" idx="7"/>
            </p:cNvCxnSpPr>
            <p:nvPr/>
          </p:nvCxnSpPr>
          <p:spPr bwMode="auto">
            <a:xfrm rot="5400000" flipV="1">
              <a:off x="977" y="1368"/>
              <a:ext cx="1" cy="316"/>
            </a:xfrm>
            <a:prstGeom prst="curvedConnector3">
              <a:avLst>
                <a:gd name="adj1" fmla="val -20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55322" name="Group 31"/>
            <p:cNvGrpSpPr>
              <a:grpSpLocks/>
            </p:cNvGrpSpPr>
            <p:nvPr/>
          </p:nvGrpSpPr>
          <p:grpSpPr bwMode="auto">
            <a:xfrm>
              <a:off x="3456" y="1440"/>
              <a:ext cx="446" cy="434"/>
              <a:chOff x="755" y="1461"/>
              <a:chExt cx="446" cy="434"/>
            </a:xfrm>
          </p:grpSpPr>
          <p:grpSp>
            <p:nvGrpSpPr>
              <p:cNvPr id="55335" name="Group 32"/>
              <p:cNvGrpSpPr>
                <a:grpSpLocks/>
              </p:cNvGrpSpPr>
              <p:nvPr/>
            </p:nvGrpSpPr>
            <p:grpSpPr bwMode="auto"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55337" name="Oval 33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>
                      <a:cs typeface="Times New Roman" pitchFamily="18" charset="0"/>
                    </a:rPr>
                    <a:t>q</a:t>
                  </a:r>
                  <a:r>
                    <a:rPr lang="en-US" altLang="zh-CN" sz="2000" baseline="-25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55338" name="Oval 34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cxnSp>
            <p:nvCxnSpPr>
              <p:cNvPr id="55336" name="AutoShape 35"/>
              <p:cNvCxnSpPr>
                <a:cxnSpLocks noChangeShapeType="1"/>
                <a:stCxn id="55338" idx="1"/>
                <a:endCxn id="55338" idx="7"/>
              </p:cNvCxnSpPr>
              <p:nvPr/>
            </p:nvCxnSpPr>
            <p:spPr bwMode="auto">
              <a:xfrm rot="5400000" flipV="1">
                <a:off x="977" y="1368"/>
                <a:ext cx="1" cy="316"/>
              </a:xfrm>
              <a:prstGeom prst="curvedConnector3">
                <a:avLst>
                  <a:gd name="adj1" fmla="val -208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5323" name="Line 36"/>
            <p:cNvSpPr>
              <a:spLocks noChangeShapeType="1"/>
            </p:cNvSpPr>
            <p:nvPr/>
          </p:nvSpPr>
          <p:spPr bwMode="auto">
            <a:xfrm>
              <a:off x="1200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Line 37"/>
            <p:cNvSpPr>
              <a:spLocks noChangeShapeType="1"/>
            </p:cNvSpPr>
            <p:nvPr/>
          </p:nvSpPr>
          <p:spPr bwMode="auto">
            <a:xfrm>
              <a:off x="2448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325" name="AutoShape 38"/>
            <p:cNvCxnSpPr>
              <a:cxnSpLocks noChangeShapeType="1"/>
              <a:stCxn id="55320" idx="3"/>
              <a:endCxn id="55320" idx="5"/>
            </p:cNvCxnSpPr>
            <p:nvPr/>
          </p:nvCxnSpPr>
          <p:spPr bwMode="auto">
            <a:xfrm rot="16200000" flipH="1">
              <a:off x="977" y="1674"/>
              <a:ext cx="1" cy="316"/>
            </a:xfrm>
            <a:prstGeom prst="curvedConnector3">
              <a:avLst>
                <a:gd name="adj1" fmla="val 20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26" name="AutoShape 39"/>
            <p:cNvCxnSpPr>
              <a:cxnSpLocks noChangeShapeType="1"/>
            </p:cNvCxnSpPr>
            <p:nvPr/>
          </p:nvCxnSpPr>
          <p:spPr bwMode="auto">
            <a:xfrm rot="16200000" flipH="1">
              <a:off x="2269" y="1667"/>
              <a:ext cx="1" cy="316"/>
            </a:xfrm>
            <a:prstGeom prst="curvedConnector3">
              <a:avLst>
                <a:gd name="adj1" fmla="val 20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27" name="AutoShape 40"/>
            <p:cNvCxnSpPr>
              <a:cxnSpLocks noChangeShapeType="1"/>
            </p:cNvCxnSpPr>
            <p:nvPr/>
          </p:nvCxnSpPr>
          <p:spPr bwMode="auto">
            <a:xfrm rot="5400000" flipV="1">
              <a:off x="2269" y="1379"/>
              <a:ext cx="1" cy="316"/>
            </a:xfrm>
            <a:prstGeom prst="curvedConnector3">
              <a:avLst>
                <a:gd name="adj1" fmla="val -20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5328" name="Text Box 41"/>
            <p:cNvSpPr txBox="1">
              <a:spLocks noChangeArrowheads="1"/>
            </p:cNvSpPr>
            <p:nvPr/>
          </p:nvSpPr>
          <p:spPr bwMode="auto">
            <a:xfrm>
              <a:off x="901" y="1065"/>
              <a:ext cx="2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55329" name="Text Box 42"/>
            <p:cNvSpPr txBox="1">
              <a:spLocks noChangeArrowheads="1"/>
            </p:cNvSpPr>
            <p:nvPr/>
          </p:nvSpPr>
          <p:spPr bwMode="auto">
            <a:xfrm>
              <a:off x="865" y="2047"/>
              <a:ext cx="22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55330" name="Text Box 43"/>
            <p:cNvSpPr txBox="1">
              <a:spLocks noChangeArrowheads="1"/>
            </p:cNvSpPr>
            <p:nvPr/>
          </p:nvSpPr>
          <p:spPr bwMode="auto">
            <a:xfrm>
              <a:off x="2198" y="1113"/>
              <a:ext cx="21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55331" name="Text Box 44"/>
            <p:cNvSpPr txBox="1">
              <a:spLocks noChangeArrowheads="1"/>
            </p:cNvSpPr>
            <p:nvPr/>
          </p:nvSpPr>
          <p:spPr bwMode="auto">
            <a:xfrm>
              <a:off x="2246" y="2025"/>
              <a:ext cx="22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55332" name="Text Box 45"/>
            <p:cNvSpPr txBox="1">
              <a:spLocks noChangeArrowheads="1"/>
            </p:cNvSpPr>
            <p:nvPr/>
          </p:nvSpPr>
          <p:spPr bwMode="auto">
            <a:xfrm>
              <a:off x="1526" y="1401"/>
              <a:ext cx="2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55333" name="Text Box 46"/>
            <p:cNvSpPr txBox="1">
              <a:spLocks noChangeArrowheads="1"/>
            </p:cNvSpPr>
            <p:nvPr/>
          </p:nvSpPr>
          <p:spPr bwMode="auto">
            <a:xfrm>
              <a:off x="2870" y="1449"/>
              <a:ext cx="21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55334" name="Text Box 47"/>
            <p:cNvSpPr txBox="1">
              <a:spLocks noChangeArrowheads="1"/>
            </p:cNvSpPr>
            <p:nvPr/>
          </p:nvSpPr>
          <p:spPr bwMode="auto">
            <a:xfrm>
              <a:off x="3590" y="1065"/>
              <a:ext cx="4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a/b/c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43438" y="342900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接受至少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29704-6460-4109-988F-AD3535F2C25B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9445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Example 3</a:t>
            </a:r>
            <a:endParaRPr lang="en-US" altLang="zh-CN" dirty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3716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/>
              <a:t>1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/>
              <a:t>0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371600" y="518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/>
              <a:t>0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/>
              <a:t>0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371600" y="3886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04800" y="4343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9900"/>
                </a:solidFill>
              </a:rPr>
              <a:t>state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334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33400" y="5181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398588" y="4267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855788" y="4267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838200" y="5791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/>
              <a:t>transition table</a:t>
            </a:r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5410200" y="4724400"/>
            <a:ext cx="914400" cy="914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/>
              <a:t>0</a:t>
            </a:r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7543800" y="47244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/>
              <a:t>1</a:t>
            </a:r>
          </a:p>
        </p:txBody>
      </p:sp>
      <p:cxnSp>
        <p:nvCxnSpPr>
          <p:cNvPr id="56336" name="AutoShape 16"/>
          <p:cNvCxnSpPr>
            <a:cxnSpLocks noChangeShapeType="1"/>
            <a:stCxn id="56334" idx="1"/>
            <a:endCxn id="56334" idx="3"/>
          </p:cNvCxnSpPr>
          <p:nvPr/>
        </p:nvCxnSpPr>
        <p:spPr bwMode="auto">
          <a:xfrm rot="5400000" flipV="1">
            <a:off x="5220494" y="5180806"/>
            <a:ext cx="647700" cy="1588"/>
          </a:xfrm>
          <a:prstGeom prst="curvedConnector5">
            <a:avLst>
              <a:gd name="adj1" fmla="val -55884"/>
              <a:gd name="adj2" fmla="val -63600014"/>
              <a:gd name="adj3" fmla="val 1558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6337" name="AutoShape 17"/>
          <p:cNvCxnSpPr>
            <a:cxnSpLocks noChangeShapeType="1"/>
            <a:stCxn id="56335" idx="3"/>
            <a:endCxn id="56334" idx="5"/>
          </p:cNvCxnSpPr>
          <p:nvPr/>
        </p:nvCxnSpPr>
        <p:spPr bwMode="auto">
          <a:xfrm rot="5400000">
            <a:off x="6933406" y="4763294"/>
            <a:ext cx="1588" cy="1485900"/>
          </a:xfrm>
          <a:prstGeom prst="curvedConnector3">
            <a:avLst>
              <a:gd name="adj1" fmla="val 228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6338" name="AutoShape 18"/>
          <p:cNvCxnSpPr>
            <a:cxnSpLocks noChangeShapeType="1"/>
            <a:stCxn id="56335" idx="4"/>
            <a:endCxn id="56334" idx="4"/>
          </p:cNvCxnSpPr>
          <p:nvPr/>
        </p:nvCxnSpPr>
        <p:spPr bwMode="auto">
          <a:xfrm rot="5400000">
            <a:off x="6933406" y="4572794"/>
            <a:ext cx="1588" cy="2133600"/>
          </a:xfrm>
          <a:prstGeom prst="curvedConnector3">
            <a:avLst>
              <a:gd name="adj1" fmla="val 358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6339" name="AutoShape 19"/>
          <p:cNvCxnSpPr>
            <a:cxnSpLocks noChangeShapeType="1"/>
            <a:stCxn id="56334" idx="0"/>
            <a:endCxn id="56335" idx="0"/>
          </p:cNvCxnSpPr>
          <p:nvPr/>
        </p:nvCxnSpPr>
        <p:spPr bwMode="auto">
          <a:xfrm rot="5400000" flipV="1">
            <a:off x="6933406" y="3658394"/>
            <a:ext cx="1588" cy="2133600"/>
          </a:xfrm>
          <a:prstGeom prst="curvedConnector3">
            <a:avLst>
              <a:gd name="adj1" fmla="val -31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732588" y="38100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6705600" y="5410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6808788" y="6172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4495800" y="495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7308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86000"/>
          </a:xfrm>
        </p:spPr>
        <p:txBody>
          <a:bodyPr/>
          <a:lstStyle/>
          <a:p>
            <a:pPr marL="609600" indent="-609600">
              <a:defRPr/>
            </a:pPr>
            <a:r>
              <a:rPr lang="en-US" altLang="zh-CN" sz="2800" i="1" dirty="0">
                <a:sym typeface="Symbol" pitchFamily="18" charset="2"/>
              </a:rPr>
              <a:t>Q</a:t>
            </a:r>
            <a:r>
              <a:rPr lang="en-US" altLang="zh-CN" sz="2800" dirty="0">
                <a:sym typeface="Symbol" pitchFamily="18" charset="2"/>
              </a:rPr>
              <a:t> = {0,1}, </a:t>
            </a:r>
            <a:r>
              <a:rPr lang="en-US" altLang="zh-CN" sz="2800" i="1" dirty="0"/>
              <a:t>q</a:t>
            </a:r>
            <a:r>
              <a:rPr lang="en-US" altLang="zh-CN" sz="2800" baseline="-25000" dirty="0"/>
              <a:t>0</a:t>
            </a:r>
            <a:r>
              <a:rPr lang="en-US" altLang="zh-CN" sz="2800" dirty="0">
                <a:sym typeface="Symbol" pitchFamily="18" charset="2"/>
              </a:rPr>
              <a:t> = 0, A={1},  = {a, b}</a:t>
            </a:r>
          </a:p>
          <a:p>
            <a:pPr marL="609600" indent="-609600">
              <a:defRPr/>
            </a:pP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800" dirty="0">
                <a:cs typeface="Arial" charset="0"/>
                <a:sym typeface="Symbol" pitchFamily="18" charset="2"/>
              </a:rPr>
              <a:t>(</a:t>
            </a:r>
            <a:r>
              <a:rPr lang="en-US" altLang="zh-CN" sz="2800" i="1" dirty="0" err="1">
                <a:cs typeface="Arial" charset="0"/>
                <a:sym typeface="Symbol" pitchFamily="18" charset="2"/>
              </a:rPr>
              <a:t>q</a:t>
            </a:r>
            <a:r>
              <a:rPr lang="en-US" altLang="zh-CN" sz="2800" dirty="0" err="1">
                <a:cs typeface="Arial" charset="0"/>
                <a:sym typeface="Symbol" pitchFamily="18" charset="2"/>
              </a:rPr>
              <a:t>,</a:t>
            </a:r>
            <a:r>
              <a:rPr lang="en-US" altLang="zh-CN" sz="2800" i="1" dirty="0" err="1">
                <a:cs typeface="Arial" charset="0"/>
                <a:sym typeface="Symbol" pitchFamily="18" charset="2"/>
              </a:rPr>
              <a:t>a</a:t>
            </a:r>
            <a:r>
              <a:rPr lang="en-US" altLang="zh-CN" sz="2800" dirty="0">
                <a:cs typeface="Arial" charset="0"/>
                <a:sym typeface="Symbol" pitchFamily="18" charset="2"/>
              </a:rPr>
              <a:t>) shown in the transition table/diagram</a:t>
            </a:r>
            <a:endParaRPr lang="en-US" altLang="zh-CN" sz="2800" dirty="0"/>
          </a:p>
          <a:p>
            <a:pPr marL="609600" indent="-609600">
              <a:defRPr/>
            </a:pPr>
            <a:r>
              <a:rPr lang="en-US" altLang="zh-CN" sz="2800" dirty="0">
                <a:sym typeface="Symbol" pitchFamily="18" charset="2"/>
              </a:rPr>
              <a:t>This accepts strings that end in an </a:t>
            </a:r>
            <a:r>
              <a:rPr lang="en-US" altLang="zh-CN" sz="2800" dirty="0">
                <a:solidFill>
                  <a:srgbClr val="00B0F0"/>
                </a:solidFill>
                <a:sym typeface="Symbol" pitchFamily="18" charset="2"/>
              </a:rPr>
              <a:t>odd number of </a:t>
            </a:r>
            <a:r>
              <a:rPr lang="en-US" altLang="zh-CN" sz="2800" dirty="0" err="1">
                <a:solidFill>
                  <a:srgbClr val="00B0F0"/>
                </a:solidFill>
                <a:sym typeface="Symbol" pitchFamily="18" charset="2"/>
              </a:rPr>
              <a:t>a’s</a:t>
            </a:r>
            <a:r>
              <a:rPr lang="en-US" altLang="zh-CN" sz="2800" dirty="0">
                <a:sym typeface="Symbol" pitchFamily="18" charset="2"/>
              </a:rPr>
              <a:t>; e.g., </a:t>
            </a:r>
            <a:r>
              <a:rPr lang="en-US" altLang="zh-CN" sz="2800" dirty="0" err="1">
                <a:sym typeface="Symbol" pitchFamily="18" charset="2"/>
              </a:rPr>
              <a:t>abbaaa</a:t>
            </a:r>
            <a:r>
              <a:rPr lang="en-US" altLang="zh-CN" sz="2800" dirty="0">
                <a:sym typeface="Symbol" pitchFamily="18" charset="2"/>
              </a:rPr>
              <a:t> is accepted, </a:t>
            </a:r>
            <a:r>
              <a:rPr lang="en-US" altLang="zh-CN" sz="2800" dirty="0" err="1">
                <a:sym typeface="Symbol" pitchFamily="18" charset="2"/>
              </a:rPr>
              <a:t>aa</a:t>
            </a:r>
            <a:r>
              <a:rPr lang="en-US" altLang="zh-CN" sz="2800" dirty="0">
                <a:sym typeface="Symbol" pitchFamily="18" charset="2"/>
              </a:rPr>
              <a:t> is rejected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38862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/>
              <a:t>transition diagram</a:t>
            </a: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7448550" y="4635500"/>
            <a:ext cx="1079500" cy="10795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5DEF081-DBF5-45D4-BC7C-BEE061E96A4F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995862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cs typeface="Times New Roman" pitchFamily="18" charset="0"/>
              </a:rPr>
              <a:t>Give a DFA M to accept all strings of </a:t>
            </a:r>
            <a:r>
              <a:rPr lang="en-US" altLang="zh-CN" sz="2800" dirty="0" err="1" smtClean="0">
                <a:cs typeface="Times New Roman" pitchFamily="18" charset="0"/>
              </a:rPr>
              <a:t>a’s</a:t>
            </a:r>
            <a:r>
              <a:rPr lang="en-US" altLang="zh-CN" sz="2800" dirty="0" smtClean="0"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cs typeface="Times New Roman" pitchFamily="18" charset="0"/>
              </a:rPr>
              <a:t>b’s</a:t>
            </a:r>
            <a:r>
              <a:rPr lang="en-US" altLang="zh-CN" sz="2800" dirty="0" smtClean="0">
                <a:cs typeface="Times New Roman" pitchFamily="18" charset="0"/>
              </a:rPr>
              <a:t> and </a:t>
            </a:r>
            <a:r>
              <a:rPr lang="en-US" altLang="zh-CN" sz="2800" dirty="0" err="1" smtClean="0">
                <a:cs typeface="Times New Roman" pitchFamily="18" charset="0"/>
              </a:rPr>
              <a:t>c’s</a:t>
            </a:r>
            <a:r>
              <a:rPr lang="en-US" altLang="zh-CN" sz="2800" dirty="0" smtClean="0">
                <a:cs typeface="Times New Roman" pitchFamily="18" charset="0"/>
              </a:rPr>
              <a:t> which contain the </a:t>
            </a:r>
            <a:r>
              <a:rPr lang="en-US" altLang="zh-CN" sz="2800" u="sng" dirty="0" smtClean="0">
                <a:cs typeface="Times New Roman" pitchFamily="18" charset="0"/>
              </a:rPr>
              <a:t>substring </a:t>
            </a:r>
            <a:r>
              <a:rPr lang="en-US" altLang="zh-CN" sz="2800" i="1" u="sng" dirty="0" err="1" smtClean="0">
                <a:cs typeface="Times New Roman" pitchFamily="18" charset="0"/>
              </a:rPr>
              <a:t>abac</a:t>
            </a:r>
            <a:endParaRPr lang="en-US" altLang="zh-CN" sz="2800" u="sng" dirty="0" smtClean="0">
              <a:cs typeface="Times New Roman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171575" y="3068638"/>
            <a:ext cx="7821613" cy="2879725"/>
            <a:chOff x="480" y="1440"/>
            <a:chExt cx="4927" cy="1814"/>
          </a:xfrm>
        </p:grpSpPr>
        <p:sp>
          <p:nvSpPr>
            <p:cNvPr id="57356" name="Line 4"/>
            <p:cNvSpPr>
              <a:spLocks noChangeShapeType="1"/>
            </p:cNvSpPr>
            <p:nvPr/>
          </p:nvSpPr>
          <p:spPr bwMode="auto">
            <a:xfrm>
              <a:off x="480" y="2067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Oval 5"/>
            <p:cNvSpPr>
              <a:spLocks noChangeArrowheads="1"/>
            </p:cNvSpPr>
            <p:nvPr/>
          </p:nvSpPr>
          <p:spPr bwMode="auto">
            <a:xfrm>
              <a:off x="3168" y="187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2</a:t>
              </a:r>
            </a:p>
          </p:txBody>
        </p:sp>
        <p:sp>
          <p:nvSpPr>
            <p:cNvPr id="57358" name="Oval 8"/>
            <p:cNvSpPr>
              <a:spLocks noChangeArrowheads="1"/>
            </p:cNvSpPr>
            <p:nvPr/>
          </p:nvSpPr>
          <p:spPr bwMode="auto">
            <a:xfrm>
              <a:off x="816" y="187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57359" name="AutoShape 9"/>
            <p:cNvCxnSpPr>
              <a:cxnSpLocks noChangeShapeType="1"/>
              <a:stCxn id="57358" idx="1"/>
              <a:endCxn id="57358" idx="7"/>
            </p:cNvCxnSpPr>
            <p:nvPr/>
          </p:nvCxnSpPr>
          <p:spPr bwMode="auto">
            <a:xfrm rot="5400000" flipV="1">
              <a:off x="1009" y="1793"/>
              <a:ext cx="1" cy="273"/>
            </a:xfrm>
            <a:prstGeom prst="curvedConnector3">
              <a:avLst>
                <a:gd name="adj1" fmla="val -201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7360" name="Line 10"/>
            <p:cNvSpPr>
              <a:spLocks noChangeShapeType="1"/>
            </p:cNvSpPr>
            <p:nvPr/>
          </p:nvSpPr>
          <p:spPr bwMode="auto">
            <a:xfrm>
              <a:off x="1200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11"/>
            <p:cNvSpPr>
              <a:spLocks noChangeShapeType="1"/>
            </p:cNvSpPr>
            <p:nvPr/>
          </p:nvSpPr>
          <p:spPr bwMode="auto">
            <a:xfrm>
              <a:off x="2304" y="206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Text Box 12"/>
            <p:cNvSpPr txBox="1">
              <a:spLocks noChangeArrowheads="1"/>
            </p:cNvSpPr>
            <p:nvPr/>
          </p:nvSpPr>
          <p:spPr bwMode="auto">
            <a:xfrm>
              <a:off x="1440" y="172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57363" name="Text Box 13"/>
            <p:cNvSpPr txBox="1">
              <a:spLocks noChangeArrowheads="1"/>
            </p:cNvSpPr>
            <p:nvPr/>
          </p:nvSpPr>
          <p:spPr bwMode="auto">
            <a:xfrm>
              <a:off x="4981" y="2551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a/b/c</a:t>
              </a:r>
            </a:p>
          </p:txBody>
        </p:sp>
        <p:sp>
          <p:nvSpPr>
            <p:cNvPr id="57364" name="Text Box 14"/>
            <p:cNvSpPr txBox="1">
              <a:spLocks noChangeArrowheads="1"/>
            </p:cNvSpPr>
            <p:nvPr/>
          </p:nvSpPr>
          <p:spPr bwMode="auto">
            <a:xfrm>
              <a:off x="2592" y="182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57365" name="Oval 17"/>
            <p:cNvSpPr>
              <a:spLocks noChangeArrowheads="1"/>
            </p:cNvSpPr>
            <p:nvPr/>
          </p:nvSpPr>
          <p:spPr bwMode="auto">
            <a:xfrm>
              <a:off x="1920" y="187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cs typeface="Times New Roman" pitchFamily="18" charset="0"/>
                </a:rPr>
                <a:t>q</a:t>
              </a:r>
              <a:r>
                <a:rPr lang="en-US" altLang="zh-CN" sz="2000" baseline="-25000">
                  <a:cs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57366" name="Line 18"/>
            <p:cNvSpPr>
              <a:spLocks noChangeShapeType="1"/>
            </p:cNvSpPr>
            <p:nvPr/>
          </p:nvSpPr>
          <p:spPr bwMode="auto">
            <a:xfrm flipH="1">
              <a:off x="1200" y="21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Text Box 19"/>
            <p:cNvSpPr txBox="1">
              <a:spLocks noChangeArrowheads="1"/>
            </p:cNvSpPr>
            <p:nvPr/>
          </p:nvSpPr>
          <p:spPr bwMode="auto">
            <a:xfrm>
              <a:off x="1632" y="2064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57368" name="Text Box 20"/>
            <p:cNvSpPr txBox="1">
              <a:spLocks noChangeArrowheads="1"/>
            </p:cNvSpPr>
            <p:nvPr/>
          </p:nvSpPr>
          <p:spPr bwMode="auto">
            <a:xfrm>
              <a:off x="912" y="1440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b/c</a:t>
              </a:r>
            </a:p>
          </p:txBody>
        </p:sp>
        <p:cxnSp>
          <p:nvCxnSpPr>
            <p:cNvPr id="57369" name="AutoShape 23"/>
            <p:cNvCxnSpPr>
              <a:cxnSpLocks noChangeShapeType="1"/>
            </p:cNvCxnSpPr>
            <p:nvPr/>
          </p:nvCxnSpPr>
          <p:spPr bwMode="auto">
            <a:xfrm rot="5400000" flipV="1">
              <a:off x="2105" y="1783"/>
              <a:ext cx="1" cy="275"/>
            </a:xfrm>
            <a:prstGeom prst="curvedConnector3">
              <a:avLst>
                <a:gd name="adj1" fmla="val -208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7370" name="Text Box 24"/>
            <p:cNvSpPr txBox="1">
              <a:spLocks noChangeArrowheads="1"/>
            </p:cNvSpPr>
            <p:nvPr/>
          </p:nvSpPr>
          <p:spPr bwMode="auto">
            <a:xfrm>
              <a:off x="2016" y="144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cxnSp>
          <p:nvCxnSpPr>
            <p:cNvPr id="57371" name="AutoShape 25"/>
            <p:cNvCxnSpPr>
              <a:cxnSpLocks noChangeShapeType="1"/>
              <a:stCxn id="57357" idx="4"/>
              <a:endCxn id="57358" idx="5"/>
            </p:cNvCxnSpPr>
            <p:nvPr/>
          </p:nvCxnSpPr>
          <p:spPr bwMode="auto">
            <a:xfrm rot="16200000" flipV="1">
              <a:off x="2225" y="1125"/>
              <a:ext cx="57" cy="2216"/>
            </a:xfrm>
            <a:prstGeom prst="curvedConnector3">
              <a:avLst>
                <a:gd name="adj1" fmla="val -25263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7372" name="Text Box 26"/>
            <p:cNvSpPr txBox="1">
              <a:spLocks noChangeArrowheads="1"/>
            </p:cNvSpPr>
            <p:nvPr/>
          </p:nvSpPr>
          <p:spPr bwMode="auto">
            <a:xfrm>
              <a:off x="2256" y="2448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b/c</a:t>
              </a:r>
            </a:p>
          </p:txBody>
        </p:sp>
        <p:grpSp>
          <p:nvGrpSpPr>
            <p:cNvPr id="57373" name="Group 27"/>
            <p:cNvGrpSpPr>
              <a:grpSpLocks/>
            </p:cNvGrpSpPr>
            <p:nvPr/>
          </p:nvGrpSpPr>
          <p:grpSpPr bwMode="auto">
            <a:xfrm>
              <a:off x="4326" y="1909"/>
              <a:ext cx="652" cy="1345"/>
              <a:chOff x="649" y="1500"/>
              <a:chExt cx="751" cy="1496"/>
            </a:xfrm>
          </p:grpSpPr>
          <p:sp>
            <p:nvSpPr>
              <p:cNvPr id="57377" name="Oval 28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cs typeface="Times New Roman" pitchFamily="18" charset="0"/>
                  </a:rPr>
                  <a:t>q</a:t>
                </a:r>
                <a:r>
                  <a:rPr lang="en-US" altLang="zh-CN" sz="2000" baseline="-25000"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57378" name="Oval 29"/>
              <p:cNvSpPr>
                <a:spLocks noChangeArrowheads="1"/>
              </p:cNvSpPr>
              <p:nvPr/>
            </p:nvSpPr>
            <p:spPr bwMode="auto">
              <a:xfrm>
                <a:off x="649" y="2362"/>
                <a:ext cx="751" cy="6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7374" name="Line 32"/>
            <p:cNvSpPr>
              <a:spLocks noChangeShapeType="1"/>
            </p:cNvSpPr>
            <p:nvPr/>
          </p:nvSpPr>
          <p:spPr bwMode="auto">
            <a:xfrm>
              <a:off x="3552" y="206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5" name="Text Box 33"/>
            <p:cNvSpPr txBox="1">
              <a:spLocks noChangeArrowheads="1"/>
            </p:cNvSpPr>
            <p:nvPr/>
          </p:nvSpPr>
          <p:spPr bwMode="auto">
            <a:xfrm>
              <a:off x="3840" y="1803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cxnSp>
          <p:nvCxnSpPr>
            <p:cNvPr id="57376" name="AutoShape 34"/>
            <p:cNvCxnSpPr>
              <a:cxnSpLocks noChangeShapeType="1"/>
            </p:cNvCxnSpPr>
            <p:nvPr/>
          </p:nvCxnSpPr>
          <p:spPr bwMode="auto">
            <a:xfrm rot="10800000" flipV="1">
              <a:off x="4980" y="2843"/>
              <a:ext cx="1" cy="275"/>
            </a:xfrm>
            <a:prstGeom prst="curvedConnector3">
              <a:avLst>
                <a:gd name="adj1" fmla="val -1908124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9445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Example 4</a:t>
            </a:r>
            <a:endParaRPr lang="en-US" altLang="zh-CN" dirty="0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7486650" y="5187950"/>
            <a:ext cx="614363" cy="617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cs typeface="Times New Roman" pitchFamily="18" charset="0"/>
              </a:rPr>
              <a:t>q</a:t>
            </a:r>
            <a:r>
              <a:rPr lang="en-US" altLang="zh-CN" sz="2000" baseline="-25000">
                <a:cs typeface="Times New Roman" pitchFamily="18" charset="0"/>
              </a:rPr>
              <a:t>4</a:t>
            </a:r>
          </a:p>
        </p:txBody>
      </p:sp>
      <p:sp>
        <p:nvSpPr>
          <p:cNvPr id="57350" name="Line 10"/>
          <p:cNvSpPr>
            <a:spLocks noChangeShapeType="1"/>
          </p:cNvSpPr>
          <p:nvPr/>
        </p:nvSpPr>
        <p:spPr bwMode="auto">
          <a:xfrm>
            <a:off x="7740650" y="42926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1" name="Text Box 13"/>
          <p:cNvSpPr txBox="1">
            <a:spLocks noChangeArrowheads="1"/>
          </p:cNvSpPr>
          <p:nvPr/>
        </p:nvSpPr>
        <p:spPr bwMode="auto">
          <a:xfrm>
            <a:off x="7740650" y="4468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</a:t>
            </a:r>
          </a:p>
        </p:txBody>
      </p:sp>
      <p:cxnSp>
        <p:nvCxnSpPr>
          <p:cNvPr id="57352" name="AutoShape 25"/>
          <p:cNvCxnSpPr>
            <a:cxnSpLocks noChangeShapeType="1"/>
          </p:cNvCxnSpPr>
          <p:nvPr/>
        </p:nvCxnSpPr>
        <p:spPr bwMode="auto">
          <a:xfrm rot="16200000" flipV="1">
            <a:off x="5780881" y="2056607"/>
            <a:ext cx="90487" cy="3517900"/>
          </a:xfrm>
          <a:prstGeom prst="curvedConnector3">
            <a:avLst>
              <a:gd name="adj1" fmla="val 44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353" name="Text Box 33"/>
          <p:cNvSpPr txBox="1">
            <a:spLocks noChangeArrowheads="1"/>
          </p:cNvSpPr>
          <p:nvPr/>
        </p:nvSpPr>
        <p:spPr bwMode="auto">
          <a:xfrm>
            <a:off x="5651500" y="3032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a</a:t>
            </a:r>
          </a:p>
        </p:txBody>
      </p:sp>
      <p:cxnSp>
        <p:nvCxnSpPr>
          <p:cNvPr id="57354" name="AutoShape 25"/>
          <p:cNvCxnSpPr>
            <a:cxnSpLocks noChangeShapeType="1"/>
          </p:cNvCxnSpPr>
          <p:nvPr/>
        </p:nvCxnSpPr>
        <p:spPr bwMode="auto">
          <a:xfrm rot="16200000" flipV="1">
            <a:off x="6789738" y="3568700"/>
            <a:ext cx="90487" cy="1357313"/>
          </a:xfrm>
          <a:prstGeom prst="curvedConnector3">
            <a:avLst>
              <a:gd name="adj1" fmla="val -25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355" name="Text Box 14"/>
          <p:cNvSpPr txBox="1">
            <a:spLocks noChangeArrowheads="1"/>
          </p:cNvSpPr>
          <p:nvPr/>
        </p:nvSpPr>
        <p:spPr bwMode="auto">
          <a:xfrm>
            <a:off x="6783388" y="4545013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4517-0127-4CB3-A893-CC6EEC67D639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String-Matching Automata  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 dirty="0">
                <a:solidFill>
                  <a:srgbClr val="FF0000"/>
                </a:solidFill>
              </a:rPr>
              <a:t>Given the pattern </a:t>
            </a:r>
            <a:r>
              <a:rPr lang="en-US" altLang="zh-CN" i="1" dirty="0">
                <a:solidFill>
                  <a:srgbClr val="FF0000"/>
                </a:solidFill>
              </a:rPr>
              <a:t>P </a:t>
            </a:r>
            <a:r>
              <a:rPr lang="en-US" altLang="zh-CN" dirty="0">
                <a:solidFill>
                  <a:srgbClr val="FF0000"/>
                </a:solidFill>
              </a:rPr>
              <a:t>[1..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], build a finite automaton 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endParaRPr lang="en-US" altLang="zh-CN" dirty="0">
              <a:solidFill>
                <a:srgbClr val="FF0000"/>
              </a:solidFill>
            </a:endParaRPr>
          </a:p>
          <a:p>
            <a:pPr marL="990600" lvl="1" indent="-533400">
              <a:defRPr/>
            </a:pPr>
            <a:r>
              <a:rPr lang="en-US" altLang="zh-CN" dirty="0"/>
              <a:t>The state set is </a:t>
            </a:r>
            <a:r>
              <a:rPr lang="en-US" altLang="zh-CN" i="1" dirty="0"/>
              <a:t>Q</a:t>
            </a:r>
            <a:r>
              <a:rPr lang="en-US" altLang="zh-CN" dirty="0"/>
              <a:t>={0, 1, 2, …, </a:t>
            </a:r>
            <a:r>
              <a:rPr lang="en-US" altLang="zh-CN" i="1" dirty="0"/>
              <a:t>m</a:t>
            </a:r>
            <a:r>
              <a:rPr lang="en-US" altLang="zh-CN" dirty="0"/>
              <a:t>}</a:t>
            </a:r>
          </a:p>
          <a:p>
            <a:pPr marL="990600" lvl="1" indent="-533400">
              <a:defRPr/>
            </a:pPr>
            <a:r>
              <a:rPr lang="en-US" altLang="zh-CN" dirty="0"/>
              <a:t>The start state is 0</a:t>
            </a:r>
          </a:p>
          <a:p>
            <a:pPr marL="990600" lvl="1" indent="-533400">
              <a:defRPr/>
            </a:pPr>
            <a:r>
              <a:rPr lang="en-US" altLang="zh-CN" dirty="0"/>
              <a:t>The only accepting state is </a:t>
            </a:r>
            <a:r>
              <a:rPr lang="en-US" altLang="zh-CN" i="1" dirty="0"/>
              <a:t>m</a:t>
            </a:r>
          </a:p>
          <a:p>
            <a:pPr marL="990600" lvl="1" indent="-533400">
              <a:defRPr/>
            </a:pPr>
            <a:endParaRPr lang="en-US" altLang="zh-CN" dirty="0"/>
          </a:p>
          <a:p>
            <a:pPr marL="609600" indent="-609600">
              <a:defRPr/>
            </a:pPr>
            <a:r>
              <a:rPr lang="en-US" altLang="zh-CN" dirty="0"/>
              <a:t>Time to build </a:t>
            </a:r>
            <a:r>
              <a:rPr lang="en-US" altLang="zh-CN" i="1" dirty="0"/>
              <a:t>M</a:t>
            </a:r>
            <a:r>
              <a:rPr lang="en-US" altLang="zh-CN" dirty="0"/>
              <a:t> can be large if </a:t>
            </a:r>
            <a:r>
              <a:rPr altLang="en-US" dirty="0" smtClean="0"/>
              <a:t>字母表</a:t>
            </a:r>
            <a:r>
              <a:rPr lang="en-US" altLang="zh-CN" dirty="0" smtClean="0">
                <a:sym typeface="Symbol" pitchFamily="18" charset="2"/>
              </a:rPr>
              <a:t></a:t>
            </a:r>
            <a:r>
              <a:rPr lang="en-US" altLang="zh-CN" dirty="0" smtClean="0"/>
              <a:t> </a:t>
            </a:r>
            <a:r>
              <a:rPr lang="en-US" altLang="zh-CN" dirty="0"/>
              <a:t>is large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3DDEC-D1FF-4AFE-8D74-903E86ADF34E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String-Matching Automata   </a:t>
            </a:r>
            <a:r>
              <a:rPr lang="en-US" altLang="zh-CN" sz="2400"/>
              <a:t>…contd</a:t>
            </a:r>
            <a:r>
              <a:rPr lang="en-US" altLang="zh-CN"/>
              <a:t>   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 dirty="0"/>
              <a:t>Scan the text string </a:t>
            </a:r>
            <a:r>
              <a:rPr lang="en-US" altLang="zh-CN" i="1" dirty="0"/>
              <a:t>T </a:t>
            </a:r>
            <a:r>
              <a:rPr lang="en-US" altLang="zh-CN" dirty="0"/>
              <a:t>[1..</a:t>
            </a:r>
            <a:r>
              <a:rPr lang="en-US" altLang="zh-CN" i="1" dirty="0"/>
              <a:t>n</a:t>
            </a:r>
            <a:r>
              <a:rPr lang="en-US" altLang="zh-CN" dirty="0"/>
              <a:t>] to find all occurrences of the pattern </a:t>
            </a:r>
            <a:r>
              <a:rPr lang="en-US" altLang="zh-CN" i="1" dirty="0"/>
              <a:t>P </a:t>
            </a:r>
            <a:r>
              <a:rPr lang="en-US" altLang="zh-CN" dirty="0"/>
              <a:t>[1..</a:t>
            </a:r>
            <a:r>
              <a:rPr lang="en-US" altLang="zh-CN" i="1" dirty="0"/>
              <a:t>m</a:t>
            </a:r>
            <a:r>
              <a:rPr lang="en-US" altLang="zh-CN" dirty="0"/>
              <a:t>]</a:t>
            </a:r>
          </a:p>
          <a:p>
            <a:pPr marL="609600" indent="-609600">
              <a:defRPr/>
            </a:pPr>
            <a:endParaRPr lang="en-US" altLang="zh-CN" dirty="0"/>
          </a:p>
          <a:p>
            <a:pPr marL="609600" indent="-609600">
              <a:defRPr/>
            </a:pPr>
            <a:r>
              <a:rPr lang="en-US" altLang="zh-CN" dirty="0"/>
              <a:t>String matching is efficient: </a:t>
            </a:r>
            <a:r>
              <a:rPr lang="el-GR" dirty="0">
                <a:cs typeface="Arial" charset="0"/>
              </a:rPr>
              <a:t>Θ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</a:t>
            </a:r>
            <a:endParaRPr lang="el-GR" dirty="0">
              <a:cs typeface="Arial" charset="0"/>
            </a:endParaRPr>
          </a:p>
          <a:p>
            <a:pPr marL="990600" lvl="1" indent="-533400">
              <a:defRPr/>
            </a:pPr>
            <a:r>
              <a:rPr lang="en-US" altLang="zh-CN" dirty="0"/>
              <a:t>Each character is examined exactly once</a:t>
            </a:r>
          </a:p>
          <a:p>
            <a:pPr marL="990600" lvl="1" indent="-533400">
              <a:defRPr/>
            </a:pPr>
            <a:r>
              <a:rPr lang="en-US" altLang="zh-CN" dirty="0"/>
              <a:t>Constant time for each character</a:t>
            </a:r>
          </a:p>
          <a:p>
            <a:pPr marL="609600" indent="-609600">
              <a:defRPr/>
            </a:pPr>
            <a:r>
              <a:rPr lang="en-US" altLang="zh-CN" dirty="0"/>
              <a:t>But …time to compute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alt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转换关系</a:t>
            </a:r>
            <a:r>
              <a:rPr lang="en-US" altLang="zh-CN" dirty="0" smtClean="0"/>
              <a:t> </a:t>
            </a:r>
            <a:r>
              <a:rPr lang="en-US" altLang="zh-CN" dirty="0"/>
              <a:t>is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 |</a:t>
            </a:r>
            <a:r>
              <a:rPr lang="en-US" altLang="zh-CN" dirty="0">
                <a:sym typeface="Symbol" pitchFamily="18" charset="2"/>
              </a:rPr>
              <a:t></a:t>
            </a:r>
            <a:r>
              <a:rPr lang="en-US" altLang="zh-CN" dirty="0"/>
              <a:t>|)</a:t>
            </a:r>
          </a:p>
          <a:p>
            <a:pPr marL="990600" lvl="1" indent="-533400">
              <a:defRPr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dirty="0"/>
              <a:t> Has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m </a:t>
            </a:r>
            <a:r>
              <a:rPr lang="en-US" altLang="zh-CN" dirty="0"/>
              <a:t>|</a:t>
            </a:r>
            <a:r>
              <a:rPr lang="en-US" altLang="zh-CN" dirty="0">
                <a:sym typeface="Symbol" pitchFamily="18" charset="2"/>
              </a:rPr>
              <a:t></a:t>
            </a:r>
            <a:r>
              <a:rPr lang="en-US" altLang="zh-CN" dirty="0"/>
              <a:t>| ) entries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FE592B-B0E4-4E72-9810-9CC58AE115CE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Algorithm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Input</a:t>
            </a:r>
            <a:r>
              <a:rPr lang="en-US" altLang="zh-CN" sz="2800" dirty="0">
                <a:latin typeface="Times New Roman" pitchFamily="18" charset="0"/>
              </a:rPr>
              <a:t>: Text string </a:t>
            </a:r>
            <a:r>
              <a:rPr lang="en-US" altLang="zh-CN" sz="2800" i="1" dirty="0">
                <a:latin typeface="Times New Roman" pitchFamily="18" charset="0"/>
              </a:rPr>
              <a:t>T </a:t>
            </a:r>
            <a:r>
              <a:rPr lang="en-US" altLang="zh-CN" sz="2800" dirty="0">
                <a:latin typeface="Times New Roman" pitchFamily="18" charset="0"/>
              </a:rPr>
              <a:t>[1..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</a:rPr>
              <a:t>], 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800" dirty="0">
                <a:latin typeface="Times New Roman" pitchFamily="18" charset="0"/>
              </a:rPr>
              <a:t> and </a:t>
            </a:r>
            <a:r>
              <a:rPr lang="en-US" altLang="zh-CN" sz="2800" i="1" dirty="0">
                <a:latin typeface="Times New Roman" pitchFamily="18" charset="0"/>
              </a:rPr>
              <a:t>m</a:t>
            </a:r>
            <a:endParaRPr lang="en-US" altLang="zh-CN" sz="2800" dirty="0">
              <a:latin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Result</a:t>
            </a:r>
            <a:r>
              <a:rPr lang="en-US" altLang="zh-CN" sz="2800" dirty="0">
                <a:latin typeface="Times New Roman" pitchFamily="18" charset="0"/>
              </a:rPr>
              <a:t>: All valid shifts displayed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FINITE-AUTOMATON-MATCHER</a:t>
            </a:r>
            <a:r>
              <a:rPr lang="en-US" altLang="zh-CN" sz="2800" dirty="0">
                <a:latin typeface="Times New Roman" pitchFamily="18" charset="0"/>
              </a:rPr>
              <a:t> (</a:t>
            </a:r>
            <a:r>
              <a:rPr lang="en-US" altLang="zh-CN" sz="2800" i="1" dirty="0">
                <a:latin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</a:rPr>
              <a:t>m, 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>
                <a:latin typeface="Times New Roman" pitchFamily="18" charset="0"/>
              </a:rPr>
              <a:t>	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</a:rPr>
              <a:t>length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]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 ← 0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i="1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 ← 1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itchFamily="18" charset="0"/>
              </a:rPr>
              <a:t>n </a:t>
            </a:r>
            <a:r>
              <a:rPr lang="en-US" altLang="zh-CN" sz="2800" i="1" dirty="0" smtClean="0">
                <a:solidFill>
                  <a:srgbClr val="92D050"/>
                </a:solidFill>
                <a:latin typeface="Times New Roman" pitchFamily="18" charset="0"/>
              </a:rPr>
              <a:t>shift</a:t>
            </a:r>
            <a:r>
              <a:rPr altLang="en-US" sz="2800" i="1" dirty="0" smtClean="0">
                <a:solidFill>
                  <a:srgbClr val="92D050"/>
                </a:solidFill>
                <a:latin typeface="Times New Roman" pitchFamily="18" charset="0"/>
              </a:rPr>
              <a:t>偏移长度</a:t>
            </a:r>
            <a:endParaRPr lang="en-US" altLang="zh-CN" sz="2800" i="1" dirty="0">
              <a:solidFill>
                <a:srgbClr val="92D050"/>
              </a:solidFill>
              <a:latin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</a:rPr>
              <a:t>		q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])</a:t>
            </a:r>
            <a:r>
              <a:rPr altLang="en-US" sz="28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状态转换过程</a:t>
            </a:r>
            <a:endParaRPr lang="en-US" altLang="zh-CN" sz="2800" i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altLang="en-US" sz="2000" i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终态恰好是自动机接受态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			print “pattern occurs with shift” </a:t>
            </a:r>
            <a:r>
              <a:rPr lang="en-US" altLang="zh-CN" sz="2800" i="1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</a:rPr>
              <a:t>-m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7DE62-ACE3-490C-BF02-959393EFA3CE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000">
                <a:solidFill>
                  <a:srgbClr val="3333FF"/>
                </a:solidFill>
              </a:rPr>
              <a:t>Example</a:t>
            </a:r>
          </a:p>
        </p:txBody>
      </p:sp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809625"/>
            <a:ext cx="7791450" cy="5667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</p:pic>
      <p:cxnSp>
        <p:nvCxnSpPr>
          <p:cNvPr id="7" name="直接箭头连接符 6"/>
          <p:cNvCxnSpPr/>
          <p:nvPr/>
        </p:nvCxnSpPr>
        <p:spPr>
          <a:xfrm flipV="1">
            <a:off x="2357438" y="5929313"/>
            <a:ext cx="357187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607469" y="6036469"/>
            <a:ext cx="214313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57500" y="5929313"/>
            <a:ext cx="357188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3036094" y="6036469"/>
            <a:ext cx="214313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8" name="Line 10"/>
          <p:cNvSpPr>
            <a:spLocks noChangeShapeType="1"/>
          </p:cNvSpPr>
          <p:nvPr/>
        </p:nvSpPr>
        <p:spPr bwMode="auto">
          <a:xfrm>
            <a:off x="5651500" y="3068638"/>
            <a:ext cx="0" cy="18002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571875" y="6000750"/>
            <a:ext cx="2857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482EB-300C-43D8-A7DF-16ADBFE5B3B1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/>
              <a:t>Knuth-Morris-Pratt (KMP) Method  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smtClean="0">
                <a:solidFill>
                  <a:srgbClr val="474747"/>
                </a:solidFill>
              </a:rPr>
              <a:t>Avoids computing </a:t>
            </a:r>
            <a:r>
              <a:rPr lang="el-GR" altLang="zh-CN" smtClean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mtClean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474747"/>
                </a:solidFill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E71903"/>
                </a:solidFill>
                <a:cs typeface="Times New Roman" pitchFamily="18" charset="0"/>
              </a:rPr>
              <a:t>transition function</a:t>
            </a:r>
            <a:r>
              <a:rPr lang="en-US" altLang="zh-CN" smtClean="0">
                <a:solidFill>
                  <a:srgbClr val="474747"/>
                </a:solidFill>
                <a:cs typeface="Times New Roman" pitchFamily="18" charset="0"/>
              </a:rPr>
              <a:t>)</a:t>
            </a:r>
          </a:p>
          <a:p>
            <a:pPr marL="609600" indent="-609600"/>
            <a:r>
              <a:rPr lang="en-US" altLang="zh-CN" smtClean="0">
                <a:solidFill>
                  <a:srgbClr val="474747"/>
                </a:solidFill>
                <a:cs typeface="Times New Roman" pitchFamily="18" charset="0"/>
              </a:rPr>
              <a:t>Instead computes a </a:t>
            </a:r>
            <a:r>
              <a:rPr lang="en-US" altLang="zh-CN" i="1" smtClean="0">
                <a:solidFill>
                  <a:srgbClr val="3333FF"/>
                </a:solidFill>
                <a:cs typeface="Times New Roman" pitchFamily="18" charset="0"/>
              </a:rPr>
              <a:t>prefix function</a:t>
            </a:r>
            <a:r>
              <a:rPr lang="en-US" altLang="zh-CN" smtClean="0">
                <a:solidFill>
                  <a:srgbClr val="474747"/>
                </a:solidFill>
                <a:cs typeface="Times New Roman" pitchFamily="18" charset="0"/>
              </a:rPr>
              <a:t> </a:t>
            </a:r>
            <a:r>
              <a:rPr lang="el-GR" altLang="zh-CN" smtClean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smtClean="0">
                <a:solidFill>
                  <a:srgbClr val="474747"/>
                </a:solidFill>
                <a:latin typeface="Times New Roman" pitchFamily="18" charset="0"/>
              </a:rPr>
              <a:t> </a:t>
            </a:r>
            <a:r>
              <a:rPr lang="en-US" altLang="zh-CN" smtClean="0">
                <a:solidFill>
                  <a:srgbClr val="474747"/>
                </a:solidFill>
              </a:rPr>
              <a:t>in </a:t>
            </a:r>
            <a:r>
              <a:rPr lang="en-US" altLang="zh-CN" i="1" smtClean="0">
                <a:solidFill>
                  <a:srgbClr val="474747"/>
                </a:solidFill>
              </a:rPr>
              <a:t>O</a:t>
            </a:r>
            <a:r>
              <a:rPr lang="en-US" altLang="zh-CN" smtClean="0">
                <a:solidFill>
                  <a:srgbClr val="474747"/>
                </a:solidFill>
              </a:rPr>
              <a:t>(</a:t>
            </a:r>
            <a:r>
              <a:rPr lang="en-US" altLang="zh-CN" i="1" smtClean="0">
                <a:solidFill>
                  <a:srgbClr val="474747"/>
                </a:solidFill>
              </a:rPr>
              <a:t>m</a:t>
            </a:r>
            <a:r>
              <a:rPr lang="en-US" altLang="zh-CN" smtClean="0">
                <a:solidFill>
                  <a:srgbClr val="474747"/>
                </a:solidFill>
              </a:rPr>
              <a:t>) time</a:t>
            </a:r>
          </a:p>
          <a:p>
            <a:pPr marL="990600" lvl="1" indent="-533400"/>
            <a:r>
              <a:rPr lang="el-GR" altLang="zh-CN" smtClean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smtClean="0">
                <a:solidFill>
                  <a:srgbClr val="474747"/>
                </a:solidFill>
              </a:rPr>
              <a:t> has only </a:t>
            </a:r>
            <a:r>
              <a:rPr lang="en-US" altLang="zh-CN" i="1" smtClean="0">
                <a:solidFill>
                  <a:srgbClr val="474747"/>
                </a:solidFill>
              </a:rPr>
              <a:t>m</a:t>
            </a:r>
            <a:r>
              <a:rPr lang="en-US" altLang="zh-CN" smtClean="0">
                <a:solidFill>
                  <a:srgbClr val="474747"/>
                </a:solidFill>
              </a:rPr>
              <a:t> entries</a:t>
            </a:r>
          </a:p>
          <a:p>
            <a:pPr marL="609600" indent="-609600"/>
            <a:endParaRPr lang="en-US" altLang="zh-CN" smtClean="0">
              <a:solidFill>
                <a:srgbClr val="474747"/>
              </a:solidFill>
            </a:endParaRPr>
          </a:p>
          <a:p>
            <a:pPr marL="609600" indent="-609600"/>
            <a:r>
              <a:rPr lang="en-US" altLang="zh-CN" smtClean="0">
                <a:solidFill>
                  <a:srgbClr val="474747"/>
                </a:solidFill>
              </a:rPr>
              <a:t>Prefix function stores info about how the </a:t>
            </a:r>
            <a:r>
              <a:rPr lang="en-US" altLang="zh-CN" smtClean="0">
                <a:solidFill>
                  <a:srgbClr val="92D050"/>
                </a:solidFill>
              </a:rPr>
              <a:t>pattern matches against shifts of itself</a:t>
            </a:r>
          </a:p>
          <a:p>
            <a:pPr marL="990600" lvl="1" indent="-533400"/>
            <a:r>
              <a:rPr lang="en-US" altLang="zh-CN" smtClean="0">
                <a:solidFill>
                  <a:srgbClr val="474747"/>
                </a:solidFill>
              </a:rPr>
              <a:t>Can avoid testing </a:t>
            </a:r>
            <a:r>
              <a:rPr lang="en-US" altLang="zh-CN" smtClean="0">
                <a:solidFill>
                  <a:schemeClr val="accent2"/>
                </a:solidFill>
              </a:rPr>
              <a:t>useless shifts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FECA3-57CB-4CE2-AF4A-92AD59197E1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Introduction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altLang="zh-CN"/>
              <a:t>What is </a:t>
            </a:r>
            <a:r>
              <a:rPr lang="en-US" altLang="zh-CN" i="1">
                <a:solidFill>
                  <a:srgbClr val="3333FF"/>
                </a:solidFill>
              </a:rPr>
              <a:t>string matching</a:t>
            </a:r>
            <a:r>
              <a:rPr lang="en-US" altLang="zh-CN"/>
              <a:t>?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CN"/>
              <a:t>Finding all occurrences of a </a:t>
            </a:r>
            <a:r>
              <a:rPr lang="en-US" altLang="zh-CN" i="1">
                <a:solidFill>
                  <a:srgbClr val="3333FF"/>
                </a:solidFill>
              </a:rPr>
              <a:t>pattern </a:t>
            </a:r>
            <a:r>
              <a:rPr lang="en-US" altLang="zh-CN"/>
              <a:t>in a given </a:t>
            </a:r>
            <a:r>
              <a:rPr lang="en-US" altLang="zh-CN" i="1">
                <a:solidFill>
                  <a:srgbClr val="3333FF"/>
                </a:solidFill>
              </a:rPr>
              <a:t>text </a:t>
            </a:r>
            <a:r>
              <a:rPr lang="en-US" altLang="zh-CN"/>
              <a:t>(or</a:t>
            </a:r>
            <a:r>
              <a:rPr lang="en-US" altLang="zh-CN" i="1">
                <a:solidFill>
                  <a:srgbClr val="3333FF"/>
                </a:solidFill>
              </a:rPr>
              <a:t> body of text</a:t>
            </a:r>
            <a:r>
              <a:rPr lang="en-US" altLang="zh-CN"/>
              <a:t>)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/>
              <a:t>Many applications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CN"/>
              <a:t>While using editor/word processor/browser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CN"/>
              <a:t>Login name &amp; password checking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CN"/>
              <a:t>Virus detection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CN"/>
              <a:t>Header analysis in data communications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CN"/>
              <a:t>DNA sequence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1FD52-A8BC-418B-8009-31112D1448A5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Terminology/Notations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smtClean="0">
                <a:solidFill>
                  <a:srgbClr val="474747"/>
                </a:solidFill>
              </a:rPr>
              <a:t>String </a:t>
            </a:r>
            <a:r>
              <a:rPr lang="en-US" altLang="zh-CN" i="1" smtClean="0">
                <a:solidFill>
                  <a:srgbClr val="474747"/>
                </a:solidFill>
              </a:rPr>
              <a:t>w</a:t>
            </a:r>
            <a:r>
              <a:rPr lang="en-US" altLang="zh-CN" smtClean="0">
                <a:solidFill>
                  <a:srgbClr val="474747"/>
                </a:solidFill>
              </a:rPr>
              <a:t> is a </a:t>
            </a:r>
            <a:r>
              <a:rPr lang="en-US" altLang="zh-CN" i="1" smtClean="0">
                <a:solidFill>
                  <a:srgbClr val="3333FF"/>
                </a:solidFill>
              </a:rPr>
              <a:t>prefix</a:t>
            </a:r>
            <a:r>
              <a:rPr lang="en-US" altLang="zh-CN" smtClean="0">
                <a:solidFill>
                  <a:srgbClr val="474747"/>
                </a:solidFill>
              </a:rPr>
              <a:t> of string </a:t>
            </a:r>
            <a:r>
              <a:rPr lang="en-US" altLang="zh-CN" i="1" smtClean="0">
                <a:solidFill>
                  <a:srgbClr val="474747"/>
                </a:solidFill>
              </a:rPr>
              <a:t>x</a:t>
            </a:r>
            <a:r>
              <a:rPr lang="en-US" altLang="zh-CN" smtClean="0">
                <a:solidFill>
                  <a:srgbClr val="474747"/>
                </a:solidFill>
              </a:rPr>
              <a:t>, if </a:t>
            </a:r>
            <a:r>
              <a:rPr lang="en-US" altLang="zh-CN" i="1" smtClean="0">
                <a:solidFill>
                  <a:srgbClr val="474747"/>
                </a:solidFill>
              </a:rPr>
              <a:t>x=wy</a:t>
            </a:r>
            <a:r>
              <a:rPr lang="en-US" altLang="zh-CN" smtClean="0">
                <a:solidFill>
                  <a:srgbClr val="474747"/>
                </a:solidFill>
              </a:rPr>
              <a:t> for some string </a:t>
            </a:r>
            <a:r>
              <a:rPr lang="en-US" altLang="zh-CN" i="1" smtClean="0">
                <a:solidFill>
                  <a:srgbClr val="474747"/>
                </a:solidFill>
              </a:rPr>
              <a:t>y </a:t>
            </a:r>
            <a:r>
              <a:rPr lang="en-US" altLang="zh-CN" smtClean="0">
                <a:solidFill>
                  <a:srgbClr val="474747"/>
                </a:solidFill>
              </a:rPr>
              <a:t>(e.g., “srilan” of “srilanka”)</a:t>
            </a:r>
          </a:p>
          <a:p>
            <a:pPr marL="609600" indent="-609600"/>
            <a:r>
              <a:rPr lang="en-US" altLang="zh-CN" smtClean="0">
                <a:solidFill>
                  <a:srgbClr val="474747"/>
                </a:solidFill>
              </a:rPr>
              <a:t>String </a:t>
            </a:r>
            <a:r>
              <a:rPr lang="en-US" altLang="zh-CN" i="1" smtClean="0">
                <a:solidFill>
                  <a:srgbClr val="474747"/>
                </a:solidFill>
              </a:rPr>
              <a:t>w</a:t>
            </a:r>
            <a:r>
              <a:rPr lang="en-US" altLang="zh-CN" smtClean="0">
                <a:solidFill>
                  <a:srgbClr val="474747"/>
                </a:solidFill>
              </a:rPr>
              <a:t> is a </a:t>
            </a:r>
            <a:r>
              <a:rPr lang="en-US" altLang="zh-CN" i="1" smtClean="0">
                <a:solidFill>
                  <a:srgbClr val="3333FF"/>
                </a:solidFill>
              </a:rPr>
              <a:t>suffix</a:t>
            </a:r>
            <a:r>
              <a:rPr altLang="en-US" i="1" smtClean="0">
                <a:solidFill>
                  <a:srgbClr val="3333FF"/>
                </a:solidFill>
                <a:ea typeface="宋体" charset="-122"/>
              </a:rPr>
              <a:t>后缀</a:t>
            </a:r>
            <a:r>
              <a:rPr altLang="en-US" smtClean="0">
                <a:solidFill>
                  <a:srgbClr val="47474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474747"/>
                </a:solidFill>
              </a:rPr>
              <a:t>of string </a:t>
            </a:r>
            <a:r>
              <a:rPr lang="en-US" altLang="zh-CN" i="1" smtClean="0">
                <a:solidFill>
                  <a:srgbClr val="474747"/>
                </a:solidFill>
              </a:rPr>
              <a:t>x</a:t>
            </a:r>
            <a:r>
              <a:rPr lang="en-US" altLang="zh-CN" smtClean="0">
                <a:solidFill>
                  <a:srgbClr val="474747"/>
                </a:solidFill>
              </a:rPr>
              <a:t>, if </a:t>
            </a:r>
            <a:r>
              <a:rPr lang="en-US" altLang="zh-CN" i="1" smtClean="0">
                <a:solidFill>
                  <a:srgbClr val="474747"/>
                </a:solidFill>
              </a:rPr>
              <a:t>x=yw</a:t>
            </a:r>
            <a:r>
              <a:rPr lang="en-US" altLang="zh-CN" smtClean="0">
                <a:solidFill>
                  <a:srgbClr val="474747"/>
                </a:solidFill>
              </a:rPr>
              <a:t> for some string </a:t>
            </a:r>
            <a:r>
              <a:rPr lang="en-US" altLang="zh-CN" i="1" smtClean="0">
                <a:solidFill>
                  <a:srgbClr val="474747"/>
                </a:solidFill>
              </a:rPr>
              <a:t>y </a:t>
            </a:r>
            <a:r>
              <a:rPr lang="en-US" altLang="zh-CN" smtClean="0">
                <a:solidFill>
                  <a:srgbClr val="474747"/>
                </a:solidFill>
              </a:rPr>
              <a:t>(e.g., “anka” of “srilanka”)</a:t>
            </a:r>
          </a:p>
          <a:p>
            <a:pPr marL="609600" indent="-609600"/>
            <a:r>
              <a:rPr lang="en-US" altLang="zh-CN" smtClean="0">
                <a:solidFill>
                  <a:srgbClr val="474747"/>
                </a:solidFill>
              </a:rPr>
              <a:t>The </a:t>
            </a:r>
            <a:r>
              <a:rPr lang="en-US" altLang="zh-CN" i="1" smtClean="0">
                <a:solidFill>
                  <a:schemeClr val="accent2"/>
                </a:solidFill>
              </a:rPr>
              <a:t>k</a:t>
            </a:r>
            <a:r>
              <a:rPr lang="en-US" altLang="zh-CN" smtClean="0">
                <a:solidFill>
                  <a:schemeClr val="accent2"/>
                </a:solidFill>
              </a:rPr>
              <a:t>-character prefix</a:t>
            </a:r>
            <a:r>
              <a:rPr lang="en-US" altLang="zh-CN" smtClean="0">
                <a:solidFill>
                  <a:srgbClr val="474747"/>
                </a:solidFill>
              </a:rPr>
              <a:t> of the pattern       </a:t>
            </a:r>
            <a:r>
              <a:rPr lang="en-US" altLang="zh-CN" i="1" smtClean="0">
                <a:solidFill>
                  <a:srgbClr val="474747"/>
                </a:solidFill>
              </a:rPr>
              <a:t>P </a:t>
            </a:r>
            <a:r>
              <a:rPr lang="en-US" altLang="zh-CN" smtClean="0">
                <a:solidFill>
                  <a:srgbClr val="474747"/>
                </a:solidFill>
              </a:rPr>
              <a:t>[1..</a:t>
            </a:r>
            <a:r>
              <a:rPr lang="en-US" altLang="zh-CN" i="1" smtClean="0">
                <a:solidFill>
                  <a:srgbClr val="474747"/>
                </a:solidFill>
              </a:rPr>
              <a:t>m</a:t>
            </a:r>
            <a:r>
              <a:rPr lang="en-US" altLang="zh-CN" smtClean="0">
                <a:solidFill>
                  <a:srgbClr val="474747"/>
                </a:solidFill>
              </a:rPr>
              <a:t>] denoted by </a:t>
            </a:r>
            <a:r>
              <a:rPr lang="en-US" altLang="zh-CN" i="1" smtClean="0">
                <a:solidFill>
                  <a:srgbClr val="474747"/>
                </a:solidFill>
              </a:rPr>
              <a:t>P</a:t>
            </a:r>
            <a:r>
              <a:rPr lang="en-US" altLang="zh-CN" i="1" baseline="-25000" smtClean="0">
                <a:solidFill>
                  <a:srgbClr val="474747"/>
                </a:solidFill>
              </a:rPr>
              <a:t>k</a:t>
            </a:r>
          </a:p>
          <a:p>
            <a:pPr marL="990600" lvl="1" indent="-533400"/>
            <a:r>
              <a:rPr lang="en-US" altLang="zh-CN" smtClean="0">
                <a:solidFill>
                  <a:srgbClr val="474747"/>
                </a:solidFill>
              </a:rPr>
              <a:t>E.g., </a:t>
            </a:r>
            <a:r>
              <a:rPr lang="en-US" altLang="zh-CN" i="1" smtClean="0">
                <a:solidFill>
                  <a:srgbClr val="474747"/>
                </a:solidFill>
              </a:rPr>
              <a:t>P</a:t>
            </a:r>
            <a:r>
              <a:rPr lang="en-US" altLang="zh-CN" baseline="-25000" smtClean="0">
                <a:solidFill>
                  <a:srgbClr val="474747"/>
                </a:solidFill>
              </a:rPr>
              <a:t>0</a:t>
            </a:r>
            <a:r>
              <a:rPr lang="en-US" altLang="zh-CN" smtClean="0">
                <a:solidFill>
                  <a:srgbClr val="474747"/>
                </a:solidFill>
              </a:rPr>
              <a:t>= </a:t>
            </a:r>
            <a:r>
              <a:rPr lang="el-GR" altLang="zh-CN" smtClean="0">
                <a:solidFill>
                  <a:srgbClr val="474747"/>
                </a:solidFill>
                <a:cs typeface="Arial" charset="0"/>
                <a:sym typeface="Symbol" pitchFamily="18" charset="2"/>
              </a:rPr>
              <a:t>ε</a:t>
            </a:r>
            <a:r>
              <a:rPr lang="en-US" altLang="zh-CN" smtClean="0">
                <a:solidFill>
                  <a:srgbClr val="474747"/>
                </a:solidFill>
              </a:rPr>
              <a:t>, </a:t>
            </a:r>
            <a:r>
              <a:rPr lang="en-US" altLang="zh-CN" i="1" smtClean="0">
                <a:solidFill>
                  <a:srgbClr val="474747"/>
                </a:solidFill>
              </a:rPr>
              <a:t>P</a:t>
            </a:r>
            <a:r>
              <a:rPr lang="en-US" altLang="zh-CN" i="1" baseline="-25000" smtClean="0">
                <a:solidFill>
                  <a:srgbClr val="474747"/>
                </a:solidFill>
              </a:rPr>
              <a:t>m</a:t>
            </a:r>
            <a:r>
              <a:rPr lang="en-US" altLang="zh-CN" smtClean="0">
                <a:solidFill>
                  <a:srgbClr val="474747"/>
                </a:solidFill>
              </a:rPr>
              <a:t> = </a:t>
            </a:r>
            <a:r>
              <a:rPr lang="en-US" altLang="zh-CN" i="1" smtClean="0">
                <a:solidFill>
                  <a:srgbClr val="474747"/>
                </a:solidFill>
              </a:rPr>
              <a:t>P</a:t>
            </a:r>
            <a:r>
              <a:rPr lang="en-US" altLang="zh-CN" smtClean="0">
                <a:solidFill>
                  <a:srgbClr val="474747"/>
                </a:solidFill>
              </a:rPr>
              <a:t> =</a:t>
            </a:r>
            <a:r>
              <a:rPr lang="en-US" altLang="zh-CN" i="1" smtClean="0">
                <a:solidFill>
                  <a:srgbClr val="474747"/>
                </a:solidFill>
              </a:rPr>
              <a:t>P </a:t>
            </a:r>
            <a:r>
              <a:rPr lang="en-US" altLang="zh-CN" smtClean="0">
                <a:solidFill>
                  <a:srgbClr val="474747"/>
                </a:solidFill>
              </a:rPr>
              <a:t>[1..</a:t>
            </a:r>
            <a:r>
              <a:rPr lang="en-US" altLang="zh-CN" i="1" smtClean="0">
                <a:solidFill>
                  <a:srgbClr val="474747"/>
                </a:solidFill>
              </a:rPr>
              <a:t>m</a:t>
            </a:r>
            <a:r>
              <a:rPr lang="en-US" altLang="zh-CN" smtClean="0">
                <a:solidFill>
                  <a:srgbClr val="474747"/>
                </a:solidFill>
              </a:rPr>
              <a:t>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201B3-122F-45D0-B0CF-28EE3C2E0A38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Prefix Function for a Pattern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 smtClean="0">
                <a:solidFill>
                  <a:srgbClr val="474747"/>
                </a:solidFill>
              </a:rPr>
              <a:t>Given that pattern prefix </a:t>
            </a:r>
            <a:r>
              <a:rPr lang="en-US" altLang="zh-CN" i="1" smtClean="0">
                <a:solidFill>
                  <a:srgbClr val="474747"/>
                </a:solidFill>
              </a:rPr>
              <a:t>P</a:t>
            </a:r>
            <a:r>
              <a:rPr lang="en-US" altLang="zh-CN" smtClean="0">
                <a:solidFill>
                  <a:srgbClr val="474747"/>
                </a:solidFill>
              </a:rPr>
              <a:t> [1..</a:t>
            </a:r>
            <a:r>
              <a:rPr lang="en-US" altLang="zh-CN" i="1" smtClean="0">
                <a:solidFill>
                  <a:srgbClr val="474747"/>
                </a:solidFill>
              </a:rPr>
              <a:t>q</a:t>
            </a:r>
            <a:r>
              <a:rPr lang="en-US" altLang="zh-CN" smtClean="0">
                <a:solidFill>
                  <a:srgbClr val="474747"/>
                </a:solidFill>
              </a:rPr>
              <a:t>] matches text characters </a:t>
            </a:r>
            <a:r>
              <a:rPr lang="en-US" altLang="zh-CN" i="1" smtClean="0">
                <a:solidFill>
                  <a:srgbClr val="474747"/>
                </a:solidFill>
              </a:rPr>
              <a:t>T</a:t>
            </a:r>
            <a:r>
              <a:rPr lang="en-US" altLang="zh-CN" smtClean="0">
                <a:solidFill>
                  <a:srgbClr val="474747"/>
                </a:solidFill>
              </a:rPr>
              <a:t> [(</a:t>
            </a:r>
            <a:r>
              <a:rPr lang="en-US" altLang="zh-CN" i="1" smtClean="0">
                <a:solidFill>
                  <a:srgbClr val="474747"/>
                </a:solidFill>
              </a:rPr>
              <a:t>s</a:t>
            </a:r>
            <a:r>
              <a:rPr lang="en-US" altLang="zh-CN" smtClean="0">
                <a:solidFill>
                  <a:srgbClr val="474747"/>
                </a:solidFill>
              </a:rPr>
              <a:t>+1)..(</a:t>
            </a:r>
            <a:r>
              <a:rPr lang="en-US" altLang="zh-CN" i="1" smtClean="0">
                <a:solidFill>
                  <a:srgbClr val="474747"/>
                </a:solidFill>
              </a:rPr>
              <a:t>s</a:t>
            </a:r>
            <a:r>
              <a:rPr lang="en-US" altLang="zh-CN" smtClean="0">
                <a:solidFill>
                  <a:srgbClr val="474747"/>
                </a:solidFill>
              </a:rPr>
              <a:t>+</a:t>
            </a:r>
            <a:r>
              <a:rPr lang="en-US" altLang="zh-CN" i="1" smtClean="0">
                <a:solidFill>
                  <a:srgbClr val="474747"/>
                </a:solidFill>
              </a:rPr>
              <a:t>q</a:t>
            </a:r>
            <a:r>
              <a:rPr lang="en-US" altLang="zh-CN" smtClean="0">
                <a:solidFill>
                  <a:srgbClr val="474747"/>
                </a:solidFill>
              </a:rPr>
              <a:t>)], what is the </a:t>
            </a:r>
            <a:r>
              <a:rPr lang="en-US" altLang="zh-CN" smtClean="0">
                <a:solidFill>
                  <a:schemeClr val="accent1"/>
                </a:solidFill>
              </a:rPr>
              <a:t>least shift </a:t>
            </a:r>
            <a:r>
              <a:rPr lang="en-US" altLang="zh-CN" i="1" smtClean="0">
                <a:solidFill>
                  <a:schemeClr val="accent1"/>
                </a:solidFill>
              </a:rPr>
              <a:t>s</a:t>
            </a:r>
            <a:r>
              <a:rPr lang="en-US" altLang="zh-CN" smtClean="0">
                <a:solidFill>
                  <a:schemeClr val="accent1"/>
                </a:solidFill>
              </a:rPr>
              <a:t>’</a:t>
            </a:r>
            <a:r>
              <a:rPr lang="en-US" altLang="zh-CN" smtClean="0">
                <a:solidFill>
                  <a:srgbClr val="474747"/>
                </a:solidFill>
              </a:rPr>
              <a:t> &gt; </a:t>
            </a:r>
            <a:r>
              <a:rPr lang="en-US" altLang="zh-CN" i="1" smtClean="0">
                <a:solidFill>
                  <a:srgbClr val="474747"/>
                </a:solidFill>
              </a:rPr>
              <a:t>s</a:t>
            </a:r>
            <a:r>
              <a:rPr lang="en-US" altLang="zh-CN" smtClean="0">
                <a:solidFill>
                  <a:srgbClr val="474747"/>
                </a:solidFill>
              </a:rPr>
              <a:t> such that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474747"/>
                </a:solidFill>
              </a:rPr>
              <a:t>	</a:t>
            </a:r>
            <a:r>
              <a:rPr lang="en-US" altLang="zh-CN" i="1" smtClean="0">
                <a:solidFill>
                  <a:schemeClr val="accent2"/>
                </a:solidFill>
              </a:rPr>
              <a:t>P</a:t>
            </a:r>
            <a:r>
              <a:rPr lang="en-US" altLang="zh-CN" smtClean="0">
                <a:solidFill>
                  <a:schemeClr val="accent2"/>
                </a:solidFill>
              </a:rPr>
              <a:t> [1..</a:t>
            </a:r>
            <a:r>
              <a:rPr lang="en-US" altLang="zh-CN" i="1" smtClean="0">
                <a:solidFill>
                  <a:schemeClr val="accent2"/>
                </a:solidFill>
              </a:rPr>
              <a:t>k</a:t>
            </a:r>
            <a:r>
              <a:rPr lang="en-US" altLang="zh-CN" smtClean="0">
                <a:solidFill>
                  <a:schemeClr val="accent2"/>
                </a:solidFill>
              </a:rPr>
              <a:t>] =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 [(</a:t>
            </a:r>
            <a:r>
              <a:rPr lang="en-US" altLang="zh-CN" i="1" smtClean="0">
                <a:solidFill>
                  <a:schemeClr val="accent2"/>
                </a:solidFill>
              </a:rPr>
              <a:t>s</a:t>
            </a:r>
            <a:r>
              <a:rPr lang="en-US" altLang="zh-CN" smtClean="0">
                <a:solidFill>
                  <a:schemeClr val="accent2"/>
                </a:solidFill>
              </a:rPr>
              <a:t>’+1)..(</a:t>
            </a:r>
            <a:r>
              <a:rPr lang="en-US" altLang="zh-CN" i="1" smtClean="0">
                <a:solidFill>
                  <a:schemeClr val="accent2"/>
                </a:solidFill>
              </a:rPr>
              <a:t>s</a:t>
            </a:r>
            <a:r>
              <a:rPr lang="en-US" altLang="zh-CN" smtClean="0">
                <a:solidFill>
                  <a:schemeClr val="accent2"/>
                </a:solidFill>
              </a:rPr>
              <a:t>’+</a:t>
            </a:r>
            <a:r>
              <a:rPr lang="en-US" altLang="zh-CN" i="1" smtClean="0">
                <a:solidFill>
                  <a:schemeClr val="accent2"/>
                </a:solidFill>
              </a:rPr>
              <a:t>k</a:t>
            </a:r>
            <a:r>
              <a:rPr lang="en-US" altLang="zh-CN" smtClean="0">
                <a:solidFill>
                  <a:schemeClr val="accent2"/>
                </a:solidFill>
              </a:rPr>
              <a:t>)]</a:t>
            </a:r>
            <a:r>
              <a:rPr lang="en-US" altLang="zh-CN" smtClean="0">
                <a:solidFill>
                  <a:srgbClr val="474747"/>
                </a:solidFill>
              </a:rPr>
              <a:t> where </a:t>
            </a:r>
            <a:r>
              <a:rPr lang="en-US" altLang="zh-CN" i="1" smtClean="0">
                <a:solidFill>
                  <a:srgbClr val="E71903"/>
                </a:solidFill>
              </a:rPr>
              <a:t>s</a:t>
            </a:r>
            <a:r>
              <a:rPr lang="en-US" altLang="zh-CN" smtClean="0">
                <a:solidFill>
                  <a:srgbClr val="E71903"/>
                </a:solidFill>
              </a:rPr>
              <a:t>’+</a:t>
            </a:r>
            <a:r>
              <a:rPr lang="en-US" altLang="zh-CN" i="1" smtClean="0">
                <a:solidFill>
                  <a:srgbClr val="E71903"/>
                </a:solidFill>
              </a:rPr>
              <a:t>k</a:t>
            </a:r>
            <a:r>
              <a:rPr lang="en-US" altLang="zh-CN" smtClean="0">
                <a:solidFill>
                  <a:srgbClr val="E71903"/>
                </a:solidFill>
              </a:rPr>
              <a:t>=</a:t>
            </a:r>
            <a:r>
              <a:rPr lang="en-US" altLang="zh-CN" i="1" smtClean="0">
                <a:solidFill>
                  <a:srgbClr val="E71903"/>
                </a:solidFill>
              </a:rPr>
              <a:t>s</a:t>
            </a:r>
            <a:r>
              <a:rPr lang="en-US" altLang="zh-CN" smtClean="0">
                <a:solidFill>
                  <a:srgbClr val="E71903"/>
                </a:solidFill>
              </a:rPr>
              <a:t>+</a:t>
            </a:r>
            <a:r>
              <a:rPr lang="en-US" altLang="zh-CN" i="1" smtClean="0">
                <a:solidFill>
                  <a:srgbClr val="E71903"/>
                </a:solidFill>
              </a:rPr>
              <a:t>q</a:t>
            </a:r>
            <a:r>
              <a:rPr lang="en-US" altLang="zh-CN" smtClean="0">
                <a:solidFill>
                  <a:srgbClr val="474747"/>
                </a:solidFill>
              </a:rPr>
              <a:t>?</a:t>
            </a:r>
          </a:p>
          <a:p>
            <a:pPr marL="990600" lvl="1" indent="-533400">
              <a:lnSpc>
                <a:spcPct val="90000"/>
              </a:lnSpc>
            </a:pPr>
            <a:endParaRPr lang="en-US" altLang="zh-CN" smtClean="0">
              <a:solidFill>
                <a:srgbClr val="474747"/>
              </a:solidFill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mtClean="0">
                <a:solidFill>
                  <a:srgbClr val="474747"/>
                </a:solidFill>
              </a:rPr>
              <a:t>At the new shift </a:t>
            </a:r>
            <a:r>
              <a:rPr lang="en-US" altLang="zh-CN" i="1" smtClean="0">
                <a:solidFill>
                  <a:srgbClr val="474747"/>
                </a:solidFill>
              </a:rPr>
              <a:t>s</a:t>
            </a:r>
            <a:r>
              <a:rPr lang="en-US" altLang="zh-CN" smtClean="0">
                <a:solidFill>
                  <a:srgbClr val="474747"/>
                </a:solidFill>
              </a:rPr>
              <a:t>’, </a:t>
            </a:r>
            <a:r>
              <a:rPr lang="en-US" altLang="zh-CN" smtClean="0">
                <a:solidFill>
                  <a:schemeClr val="accent1"/>
                </a:solidFill>
              </a:rPr>
              <a:t>no need to compare the first </a:t>
            </a:r>
            <a:r>
              <a:rPr lang="en-US" altLang="zh-CN" i="1" smtClean="0">
                <a:solidFill>
                  <a:schemeClr val="accent1"/>
                </a:solidFill>
              </a:rPr>
              <a:t>k</a:t>
            </a:r>
            <a:r>
              <a:rPr lang="en-US" altLang="zh-CN" smtClean="0">
                <a:solidFill>
                  <a:schemeClr val="accent1"/>
                </a:solidFill>
              </a:rPr>
              <a:t> characters</a:t>
            </a:r>
            <a:r>
              <a:rPr lang="en-US" altLang="zh-CN" smtClean="0">
                <a:solidFill>
                  <a:srgbClr val="474747"/>
                </a:solidFill>
              </a:rPr>
              <a:t> of </a:t>
            </a:r>
            <a:r>
              <a:rPr lang="en-US" altLang="zh-CN" i="1" smtClean="0">
                <a:solidFill>
                  <a:srgbClr val="474747"/>
                </a:solidFill>
              </a:rPr>
              <a:t>P</a:t>
            </a:r>
            <a:r>
              <a:rPr lang="en-US" altLang="zh-CN" smtClean="0">
                <a:solidFill>
                  <a:srgbClr val="474747"/>
                </a:solidFill>
              </a:rPr>
              <a:t> with corresponding characters of </a:t>
            </a:r>
            <a:r>
              <a:rPr lang="en-US" altLang="zh-CN" i="1" smtClean="0">
                <a:solidFill>
                  <a:srgbClr val="474747"/>
                </a:solidFill>
              </a:rPr>
              <a:t>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Since we know that they match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CABA0-9D2D-4A56-9993-159EA3469A60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/>
              <a:t>Prefix Function: Example 1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838200" y="914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371600" y="914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05000" y="914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c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438400" y="914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2971800" y="914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3505200" y="914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4038600" y="914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4572000" y="914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5105400" y="914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5638800" y="914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6172200" y="914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6705600" y="914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c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7239000" y="914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7772400" y="914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2971800" y="1828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3505200" y="1828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4038600" y="1828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4572000" y="1828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57" name="Rectangle 21"/>
          <p:cNvSpPr>
            <a:spLocks noChangeArrowheads="1"/>
          </p:cNvSpPr>
          <p:nvPr/>
        </p:nvSpPr>
        <p:spPr bwMode="auto">
          <a:xfrm>
            <a:off x="5105400" y="1828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5638800" y="1828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c</a:t>
            </a:r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6172200" y="1828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8382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61" name="Rectangle 25"/>
          <p:cNvSpPr>
            <a:spLocks noChangeArrowheads="1"/>
          </p:cNvSpPr>
          <p:nvPr/>
        </p:nvSpPr>
        <p:spPr bwMode="auto">
          <a:xfrm>
            <a:off x="13716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19050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c</a:t>
            </a:r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24384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auto">
          <a:xfrm>
            <a:off x="29718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65" name="Rectangle 29"/>
          <p:cNvSpPr>
            <a:spLocks noChangeArrowheads="1"/>
          </p:cNvSpPr>
          <p:nvPr/>
        </p:nvSpPr>
        <p:spPr bwMode="auto">
          <a:xfrm>
            <a:off x="35052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4038600" y="3124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67" name="Rectangle 31"/>
          <p:cNvSpPr>
            <a:spLocks noChangeArrowheads="1"/>
          </p:cNvSpPr>
          <p:nvPr/>
        </p:nvSpPr>
        <p:spPr bwMode="auto">
          <a:xfrm>
            <a:off x="4572000" y="3124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5105400" y="3124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69" name="Rectangle 33"/>
          <p:cNvSpPr>
            <a:spLocks noChangeArrowheads="1"/>
          </p:cNvSpPr>
          <p:nvPr/>
        </p:nvSpPr>
        <p:spPr bwMode="auto">
          <a:xfrm>
            <a:off x="56388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70" name="Rectangle 34"/>
          <p:cNvSpPr>
            <a:spLocks noChangeArrowheads="1"/>
          </p:cNvSpPr>
          <p:nvPr/>
        </p:nvSpPr>
        <p:spPr bwMode="auto">
          <a:xfrm>
            <a:off x="61722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67056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c</a:t>
            </a:r>
          </a:p>
        </p:txBody>
      </p:sp>
      <p:sp>
        <p:nvSpPr>
          <p:cNvPr id="65572" name="Rectangle 36"/>
          <p:cNvSpPr>
            <a:spLocks noChangeArrowheads="1"/>
          </p:cNvSpPr>
          <p:nvPr/>
        </p:nvSpPr>
        <p:spPr bwMode="auto">
          <a:xfrm>
            <a:off x="72390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73" name="Rectangle 37"/>
          <p:cNvSpPr>
            <a:spLocks noChangeArrowheads="1"/>
          </p:cNvSpPr>
          <p:nvPr/>
        </p:nvSpPr>
        <p:spPr bwMode="auto">
          <a:xfrm>
            <a:off x="7772400" y="3124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74" name="Rectangle 38"/>
          <p:cNvSpPr>
            <a:spLocks noChangeArrowheads="1"/>
          </p:cNvSpPr>
          <p:nvPr/>
        </p:nvSpPr>
        <p:spPr bwMode="auto">
          <a:xfrm>
            <a:off x="4038600" y="40386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75" name="Rectangle 39"/>
          <p:cNvSpPr>
            <a:spLocks noChangeArrowheads="1"/>
          </p:cNvSpPr>
          <p:nvPr/>
        </p:nvSpPr>
        <p:spPr bwMode="auto">
          <a:xfrm>
            <a:off x="4572000" y="40386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76" name="Rectangle 40"/>
          <p:cNvSpPr>
            <a:spLocks noChangeArrowheads="1"/>
          </p:cNvSpPr>
          <p:nvPr/>
        </p:nvSpPr>
        <p:spPr bwMode="auto">
          <a:xfrm>
            <a:off x="5105400" y="40386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77" name="Rectangle 41"/>
          <p:cNvSpPr>
            <a:spLocks noChangeArrowheads="1"/>
          </p:cNvSpPr>
          <p:nvPr/>
        </p:nvSpPr>
        <p:spPr bwMode="auto">
          <a:xfrm>
            <a:off x="5638800" y="4038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65578" name="Rectangle 42"/>
          <p:cNvSpPr>
            <a:spLocks noChangeArrowheads="1"/>
          </p:cNvSpPr>
          <p:nvPr/>
        </p:nvSpPr>
        <p:spPr bwMode="auto">
          <a:xfrm>
            <a:off x="6172200" y="4038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79" name="Rectangle 43"/>
          <p:cNvSpPr>
            <a:spLocks noChangeArrowheads="1"/>
          </p:cNvSpPr>
          <p:nvPr/>
        </p:nvSpPr>
        <p:spPr bwMode="auto">
          <a:xfrm>
            <a:off x="6705600" y="4038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c</a:t>
            </a:r>
          </a:p>
        </p:txBody>
      </p:sp>
      <p:sp>
        <p:nvSpPr>
          <p:cNvPr id="65580" name="Rectangle 44"/>
          <p:cNvSpPr>
            <a:spLocks noChangeArrowheads="1"/>
          </p:cNvSpPr>
          <p:nvPr/>
        </p:nvSpPr>
        <p:spPr bwMode="auto">
          <a:xfrm>
            <a:off x="7239000" y="4038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65581" name="Line 45"/>
          <p:cNvSpPr>
            <a:spLocks noChangeShapeType="1"/>
          </p:cNvSpPr>
          <p:nvPr/>
        </p:nvSpPr>
        <p:spPr bwMode="auto">
          <a:xfrm>
            <a:off x="32766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>
            <a:off x="38100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83" name="Line 47"/>
          <p:cNvSpPr>
            <a:spLocks noChangeShapeType="1"/>
          </p:cNvSpPr>
          <p:nvPr/>
        </p:nvSpPr>
        <p:spPr bwMode="auto">
          <a:xfrm>
            <a:off x="43434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84" name="Line 48"/>
          <p:cNvSpPr>
            <a:spLocks noChangeShapeType="1"/>
          </p:cNvSpPr>
          <p:nvPr/>
        </p:nvSpPr>
        <p:spPr bwMode="auto">
          <a:xfrm>
            <a:off x="48768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85" name="Line 49"/>
          <p:cNvSpPr>
            <a:spLocks noChangeShapeType="1"/>
          </p:cNvSpPr>
          <p:nvPr/>
        </p:nvSpPr>
        <p:spPr bwMode="auto">
          <a:xfrm>
            <a:off x="54102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86" name="Freeform 50"/>
          <p:cNvSpPr>
            <a:spLocks/>
          </p:cNvSpPr>
          <p:nvPr/>
        </p:nvSpPr>
        <p:spPr bwMode="auto">
          <a:xfrm>
            <a:off x="5867400" y="1447800"/>
            <a:ext cx="190500" cy="381000"/>
          </a:xfrm>
          <a:custGeom>
            <a:avLst/>
            <a:gdLst>
              <a:gd name="T0" fmla="*/ 87116711 w 216"/>
              <a:gd name="T1" fmla="*/ 0 h 576"/>
              <a:gd name="T2" fmla="*/ 12445118 w 216"/>
              <a:gd name="T3" fmla="*/ 105006507 h 576"/>
              <a:gd name="T4" fmla="*/ 161787426 w 216"/>
              <a:gd name="T5" fmla="*/ 126007800 h 576"/>
              <a:gd name="T6" fmla="*/ 49780472 w 216"/>
              <a:gd name="T7" fmla="*/ 189011721 h 576"/>
              <a:gd name="T8" fmla="*/ 161787426 w 216"/>
              <a:gd name="T9" fmla="*/ 210013015 h 576"/>
              <a:gd name="T10" fmla="*/ 49780472 w 216"/>
              <a:gd name="T11" fmla="*/ 252015601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"/>
              <a:gd name="T19" fmla="*/ 0 h 576"/>
              <a:gd name="T20" fmla="*/ 216 w 21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" h="576">
                <a:moveTo>
                  <a:pt x="112" y="0"/>
                </a:moveTo>
                <a:cubicBezTo>
                  <a:pt x="56" y="96"/>
                  <a:pt x="0" y="192"/>
                  <a:pt x="16" y="240"/>
                </a:cubicBezTo>
                <a:cubicBezTo>
                  <a:pt x="32" y="288"/>
                  <a:pt x="200" y="256"/>
                  <a:pt x="208" y="288"/>
                </a:cubicBezTo>
                <a:cubicBezTo>
                  <a:pt x="216" y="320"/>
                  <a:pt x="64" y="400"/>
                  <a:pt x="64" y="432"/>
                </a:cubicBezTo>
                <a:cubicBezTo>
                  <a:pt x="64" y="464"/>
                  <a:pt x="208" y="456"/>
                  <a:pt x="208" y="480"/>
                </a:cubicBezTo>
                <a:cubicBezTo>
                  <a:pt x="208" y="504"/>
                  <a:pt x="88" y="560"/>
                  <a:pt x="64" y="5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87" name="Text Box 51"/>
          <p:cNvSpPr txBox="1">
            <a:spLocks noChangeArrowheads="1"/>
          </p:cNvSpPr>
          <p:nvPr/>
        </p:nvSpPr>
        <p:spPr bwMode="auto">
          <a:xfrm>
            <a:off x="8382000" y="91440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6705600" y="18430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65589" name="Line 53"/>
          <p:cNvSpPr>
            <a:spLocks noChangeShapeType="1"/>
          </p:cNvSpPr>
          <p:nvPr/>
        </p:nvSpPr>
        <p:spPr bwMode="auto">
          <a:xfrm>
            <a:off x="838200" y="2133600"/>
            <a:ext cx="213360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1524000" y="16144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3333FF"/>
                </a:solidFill>
              </a:rPr>
              <a:t>s</a:t>
            </a:r>
          </a:p>
        </p:txBody>
      </p:sp>
      <p:sp>
        <p:nvSpPr>
          <p:cNvPr id="65591" name="Line 55"/>
          <p:cNvSpPr>
            <a:spLocks noChangeShapeType="1"/>
          </p:cNvSpPr>
          <p:nvPr/>
        </p:nvSpPr>
        <p:spPr bwMode="auto">
          <a:xfrm>
            <a:off x="42672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92" name="Line 56"/>
          <p:cNvSpPr>
            <a:spLocks noChangeShapeType="1"/>
          </p:cNvSpPr>
          <p:nvPr/>
        </p:nvSpPr>
        <p:spPr bwMode="auto">
          <a:xfrm>
            <a:off x="4800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93" name="Line 57"/>
          <p:cNvSpPr>
            <a:spLocks noChangeShapeType="1"/>
          </p:cNvSpPr>
          <p:nvPr/>
        </p:nvSpPr>
        <p:spPr bwMode="auto">
          <a:xfrm>
            <a:off x="53340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94" name="Line 58"/>
          <p:cNvSpPr>
            <a:spLocks noChangeShapeType="1"/>
          </p:cNvSpPr>
          <p:nvPr/>
        </p:nvSpPr>
        <p:spPr bwMode="auto">
          <a:xfrm>
            <a:off x="838200" y="4343400"/>
            <a:ext cx="320040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95" name="Text Box 59"/>
          <p:cNvSpPr txBox="1">
            <a:spLocks noChangeArrowheads="1"/>
          </p:cNvSpPr>
          <p:nvPr/>
        </p:nvSpPr>
        <p:spPr bwMode="auto">
          <a:xfrm>
            <a:off x="1676400" y="38242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3333FF"/>
                </a:solidFill>
              </a:rPr>
              <a:t>s</a:t>
            </a:r>
            <a:r>
              <a:rPr lang="en-US" altLang="zh-CN" sz="2800">
                <a:solidFill>
                  <a:srgbClr val="3333FF"/>
                </a:solidFill>
              </a:rPr>
              <a:t>’</a:t>
            </a:r>
          </a:p>
        </p:txBody>
      </p:sp>
      <p:sp>
        <p:nvSpPr>
          <p:cNvPr id="65596" name="Text Box 60"/>
          <p:cNvSpPr txBox="1">
            <a:spLocks noChangeArrowheads="1"/>
          </p:cNvSpPr>
          <p:nvPr/>
        </p:nvSpPr>
        <p:spPr bwMode="auto">
          <a:xfrm>
            <a:off x="8305800" y="3138488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5597" name="Text Box 61"/>
          <p:cNvSpPr txBox="1">
            <a:spLocks noChangeArrowheads="1"/>
          </p:cNvSpPr>
          <p:nvPr/>
        </p:nvSpPr>
        <p:spPr bwMode="auto">
          <a:xfrm>
            <a:off x="7848600" y="40528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65598" name="Line 62"/>
          <p:cNvSpPr>
            <a:spLocks noChangeShapeType="1"/>
          </p:cNvSpPr>
          <p:nvPr/>
        </p:nvSpPr>
        <p:spPr bwMode="auto">
          <a:xfrm>
            <a:off x="2971800" y="2514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99" name="Text Box 63"/>
          <p:cNvSpPr txBox="1">
            <a:spLocks noChangeArrowheads="1"/>
          </p:cNvSpPr>
          <p:nvPr/>
        </p:nvSpPr>
        <p:spPr bwMode="auto">
          <a:xfrm>
            <a:off x="4038600" y="2362200"/>
            <a:ext cx="168592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3333FF"/>
                </a:solidFill>
              </a:rPr>
              <a:t>q</a:t>
            </a:r>
            <a:r>
              <a:rPr lang="zh-CN" altLang="en-US" sz="1400" i="1">
                <a:solidFill>
                  <a:srgbClr val="E71903"/>
                </a:solidFill>
              </a:rPr>
              <a:t>已匹配前缀长度</a:t>
            </a:r>
          </a:p>
        </p:txBody>
      </p:sp>
      <p:sp>
        <p:nvSpPr>
          <p:cNvPr id="65600" name="Line 64"/>
          <p:cNvSpPr>
            <a:spLocks noChangeShapeType="1"/>
          </p:cNvSpPr>
          <p:nvPr/>
        </p:nvSpPr>
        <p:spPr bwMode="auto">
          <a:xfrm>
            <a:off x="40386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01" name="Text Box 65"/>
          <p:cNvSpPr txBox="1">
            <a:spLocks noChangeArrowheads="1"/>
          </p:cNvSpPr>
          <p:nvPr/>
        </p:nvSpPr>
        <p:spPr bwMode="auto">
          <a:xfrm>
            <a:off x="4648200" y="46624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3333FF"/>
                </a:solidFill>
              </a:rPr>
              <a:t>k</a:t>
            </a:r>
          </a:p>
        </p:txBody>
      </p:sp>
      <p:sp>
        <p:nvSpPr>
          <p:cNvPr id="180290" name="Rectangle 66"/>
          <p:cNvSpPr>
            <a:spLocks noChangeArrowheads="1"/>
          </p:cNvSpPr>
          <p:nvPr/>
        </p:nvSpPr>
        <p:spPr bwMode="auto">
          <a:xfrm>
            <a:off x="609600" y="5105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180291" name="Rectangle 67"/>
          <p:cNvSpPr>
            <a:spLocks noChangeArrowheads="1"/>
          </p:cNvSpPr>
          <p:nvPr/>
        </p:nvSpPr>
        <p:spPr bwMode="auto">
          <a:xfrm>
            <a:off x="1143000" y="5105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180292" name="Rectangle 68"/>
          <p:cNvSpPr>
            <a:spLocks noChangeArrowheads="1"/>
          </p:cNvSpPr>
          <p:nvPr/>
        </p:nvSpPr>
        <p:spPr bwMode="auto">
          <a:xfrm>
            <a:off x="1676400" y="51054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180293" name="Rectangle 69"/>
          <p:cNvSpPr>
            <a:spLocks noChangeArrowheads="1"/>
          </p:cNvSpPr>
          <p:nvPr/>
        </p:nvSpPr>
        <p:spPr bwMode="auto">
          <a:xfrm>
            <a:off x="2209800" y="51054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180294" name="Rectangle 70"/>
          <p:cNvSpPr>
            <a:spLocks noChangeArrowheads="1"/>
          </p:cNvSpPr>
          <p:nvPr/>
        </p:nvSpPr>
        <p:spPr bwMode="auto">
          <a:xfrm>
            <a:off x="2743200" y="51054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180295" name="Rectangle 71"/>
          <p:cNvSpPr>
            <a:spLocks noChangeArrowheads="1"/>
          </p:cNvSpPr>
          <p:nvPr/>
        </p:nvSpPr>
        <p:spPr bwMode="auto">
          <a:xfrm>
            <a:off x="1676400" y="60198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180296" name="Rectangle 72"/>
          <p:cNvSpPr>
            <a:spLocks noChangeArrowheads="1"/>
          </p:cNvSpPr>
          <p:nvPr/>
        </p:nvSpPr>
        <p:spPr bwMode="auto">
          <a:xfrm>
            <a:off x="2209800" y="60198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b</a:t>
            </a:r>
          </a:p>
        </p:txBody>
      </p:sp>
      <p:sp>
        <p:nvSpPr>
          <p:cNvPr id="180297" name="Rectangle 73"/>
          <p:cNvSpPr>
            <a:spLocks noChangeArrowheads="1"/>
          </p:cNvSpPr>
          <p:nvPr/>
        </p:nvSpPr>
        <p:spPr bwMode="auto">
          <a:xfrm>
            <a:off x="2743200" y="60198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800"/>
              <a:t>a</a:t>
            </a:r>
          </a:p>
        </p:txBody>
      </p:sp>
      <p:sp>
        <p:nvSpPr>
          <p:cNvPr id="180298" name="Line 74"/>
          <p:cNvSpPr>
            <a:spLocks noChangeShapeType="1"/>
          </p:cNvSpPr>
          <p:nvPr/>
        </p:nvSpPr>
        <p:spPr bwMode="auto">
          <a:xfrm>
            <a:off x="19050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99" name="Line 75"/>
          <p:cNvSpPr>
            <a:spLocks noChangeShapeType="1"/>
          </p:cNvSpPr>
          <p:nvPr/>
        </p:nvSpPr>
        <p:spPr bwMode="auto">
          <a:xfrm>
            <a:off x="24384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00" name="Line 76"/>
          <p:cNvSpPr>
            <a:spLocks noChangeShapeType="1"/>
          </p:cNvSpPr>
          <p:nvPr/>
        </p:nvSpPr>
        <p:spPr bwMode="auto">
          <a:xfrm>
            <a:off x="29718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01" name="Text Box 77"/>
          <p:cNvSpPr txBox="1">
            <a:spLocks noChangeArrowheads="1"/>
          </p:cNvSpPr>
          <p:nvPr/>
        </p:nvSpPr>
        <p:spPr bwMode="auto">
          <a:xfrm>
            <a:off x="3276600" y="5105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</a:rPr>
              <a:t>P</a:t>
            </a:r>
            <a:r>
              <a:rPr lang="en-US" altLang="zh-CN" sz="2800" i="1" baseline="-2500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80302" name="Text Box 78"/>
          <p:cNvSpPr txBox="1">
            <a:spLocks noChangeArrowheads="1"/>
          </p:cNvSpPr>
          <p:nvPr/>
        </p:nvSpPr>
        <p:spPr bwMode="auto">
          <a:xfrm>
            <a:off x="3276600" y="59578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</a:rPr>
              <a:t>P</a:t>
            </a:r>
            <a:r>
              <a:rPr lang="en-US" altLang="zh-CN" sz="2800" i="1" baseline="-250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80303" name="Text Box 79"/>
          <p:cNvSpPr txBox="1">
            <a:spLocks noChangeArrowheads="1"/>
          </p:cNvSpPr>
          <p:nvPr/>
        </p:nvSpPr>
        <p:spPr bwMode="auto">
          <a:xfrm>
            <a:off x="4284663" y="5229225"/>
            <a:ext cx="4572000" cy="15696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 dirty="0"/>
              <a:t>Compare pattern against itself; </a:t>
            </a:r>
            <a:r>
              <a:rPr lang="en-US" altLang="zh-CN" sz="2400" u="sng" dirty="0">
                <a:solidFill>
                  <a:schemeClr val="accent1"/>
                </a:solidFill>
              </a:rPr>
              <a:t>longest prefix of </a:t>
            </a:r>
            <a:r>
              <a:rPr lang="en-US" altLang="zh-CN" sz="2400" i="1" u="sng" dirty="0">
                <a:solidFill>
                  <a:schemeClr val="accent1"/>
                </a:solidFill>
              </a:rPr>
              <a:t>P</a:t>
            </a:r>
            <a:r>
              <a:rPr lang="en-US" altLang="zh-CN" sz="2400" u="sng" dirty="0"/>
              <a:t> that is </a:t>
            </a:r>
            <a:r>
              <a:rPr lang="en-US" altLang="zh-CN" sz="2400" u="sng" dirty="0">
                <a:solidFill>
                  <a:srgbClr val="0070C0"/>
                </a:solidFill>
              </a:rPr>
              <a:t>also a suffix</a:t>
            </a:r>
            <a:r>
              <a:rPr lang="en-US" altLang="zh-CN" sz="2400" u="sng" dirty="0"/>
              <a:t> of </a:t>
            </a:r>
            <a:r>
              <a:rPr lang="en-US" altLang="zh-CN" sz="2400" i="1" u="sng" dirty="0"/>
              <a:t>P</a:t>
            </a:r>
            <a:r>
              <a:rPr lang="en-US" altLang="zh-CN" sz="2400" u="sng" baseline="-25000" dirty="0"/>
              <a:t>5</a:t>
            </a:r>
            <a:r>
              <a:rPr lang="en-US" altLang="zh-CN" sz="2400" u="sng" dirty="0"/>
              <a:t> is </a:t>
            </a:r>
            <a:r>
              <a:rPr lang="en-US" altLang="zh-CN" sz="2400" i="1" u="sng" dirty="0"/>
              <a:t>P</a:t>
            </a:r>
            <a:r>
              <a:rPr lang="en-US" altLang="zh-CN" sz="2400" u="sng" baseline="-25000" dirty="0"/>
              <a:t>3</a:t>
            </a:r>
            <a:r>
              <a:rPr lang="en-US" altLang="zh-CN" sz="2400" u="sng" dirty="0"/>
              <a:t>; so </a:t>
            </a:r>
            <a:r>
              <a:rPr lang="el-GR" altLang="zh-CN" sz="2400" u="sng" dirty="0">
                <a:latin typeface="Times New Roman" pitchFamily="18" charset="0"/>
              </a:rPr>
              <a:t>π</a:t>
            </a:r>
            <a:r>
              <a:rPr lang="en-US" altLang="zh-CN" sz="2400" u="sng" dirty="0"/>
              <a:t>[5]= </a:t>
            </a:r>
            <a:r>
              <a:rPr lang="en-US" altLang="zh-CN" sz="2400" u="sng" dirty="0" smtClean="0"/>
              <a:t>3</a:t>
            </a:r>
          </a:p>
          <a:p>
            <a:r>
              <a:rPr lang="zh-CN" altLang="en-US" sz="2400" u="sng" dirty="0" smtClean="0">
                <a:solidFill>
                  <a:srgbClr val="FF0000"/>
                </a:solidFill>
              </a:rPr>
              <a:t>后位对其（</a:t>
            </a:r>
            <a:r>
              <a:rPr lang="zh-CN" altLang="en-US" sz="2400" u="sng" dirty="0" smtClean="0">
                <a:solidFill>
                  <a:srgbClr val="7030A0"/>
                </a:solidFill>
              </a:rPr>
              <a:t>从前数</a:t>
            </a:r>
            <a:r>
              <a:rPr lang="en-US" altLang="zh-CN" sz="2400" u="sng" dirty="0" smtClean="0">
                <a:solidFill>
                  <a:srgbClr val="7030A0"/>
                </a:solidFill>
              </a:rPr>
              <a:t>3</a:t>
            </a:r>
            <a:r>
              <a:rPr lang="zh-CN" altLang="en-US" sz="2400" u="sng" dirty="0" smtClean="0">
                <a:solidFill>
                  <a:srgbClr val="7030A0"/>
                </a:solidFill>
              </a:rPr>
              <a:t>从后数</a:t>
            </a:r>
            <a:r>
              <a:rPr lang="en-US" altLang="zh-CN" sz="2400" u="sng" dirty="0" smtClean="0">
                <a:solidFill>
                  <a:srgbClr val="7030A0"/>
                </a:solidFill>
              </a:rPr>
              <a:t>3</a:t>
            </a:r>
            <a:r>
              <a:rPr lang="zh-CN" altLang="en-US" sz="2400" u="sng" dirty="0" smtClean="0">
                <a:solidFill>
                  <a:srgbClr val="7030A0"/>
                </a:solidFill>
              </a:rPr>
              <a:t>一样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）</a:t>
            </a:r>
            <a:endParaRPr lang="en-US" altLang="zh-CN" sz="2400" u="sng" dirty="0">
              <a:solidFill>
                <a:srgbClr val="FF0000"/>
              </a:solidFill>
            </a:endParaRPr>
          </a:p>
        </p:txBody>
      </p:sp>
      <p:sp>
        <p:nvSpPr>
          <p:cNvPr id="180304" name="AutoShape 80"/>
          <p:cNvSpPr>
            <a:spLocks/>
          </p:cNvSpPr>
          <p:nvPr/>
        </p:nvSpPr>
        <p:spPr bwMode="auto">
          <a:xfrm>
            <a:off x="3886200" y="54102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7" name="Text Box 82"/>
          <p:cNvSpPr txBox="1">
            <a:spLocks noChangeArrowheads="1"/>
          </p:cNvSpPr>
          <p:nvPr/>
        </p:nvSpPr>
        <p:spPr bwMode="auto">
          <a:xfrm>
            <a:off x="5867400" y="4581525"/>
            <a:ext cx="2665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往后移动保证黄色部分对其，黄色最长长度</a:t>
            </a:r>
          </a:p>
        </p:txBody>
      </p:sp>
      <p:sp>
        <p:nvSpPr>
          <p:cNvPr id="65618" name="Text Box 83"/>
          <p:cNvSpPr txBox="1">
            <a:spLocks noChangeArrowheads="1"/>
          </p:cNvSpPr>
          <p:nvPr/>
        </p:nvSpPr>
        <p:spPr bwMode="auto">
          <a:xfrm>
            <a:off x="5940425" y="2492375"/>
            <a:ext cx="2879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直接后移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位因为知道不足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位移动肯定无法匹配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90" grpId="0" animBg="1"/>
      <p:bldP spid="180291" grpId="0" animBg="1"/>
      <p:bldP spid="180292" grpId="0" animBg="1"/>
      <p:bldP spid="180293" grpId="0" animBg="1"/>
      <p:bldP spid="180294" grpId="0" animBg="1"/>
      <p:bldP spid="180295" grpId="0" animBg="1"/>
      <p:bldP spid="180296" grpId="0" animBg="1"/>
      <p:bldP spid="180297" grpId="0" animBg="1"/>
      <p:bldP spid="180298" grpId="0" animBg="1"/>
      <p:bldP spid="180299" grpId="0" animBg="1"/>
      <p:bldP spid="180300" grpId="0" animBg="1"/>
      <p:bldP spid="180301" grpId="0"/>
      <p:bldP spid="180302" grpId="0"/>
      <p:bldP spid="180303" grpId="0" animBg="1"/>
      <p:bldP spid="18030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C1B3C-6713-4690-9B59-BAFFAA26DCA9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Prefix Function: Example 2</a:t>
            </a:r>
          </a:p>
        </p:txBody>
      </p:sp>
      <p:graphicFrame>
        <p:nvGraphicFramePr>
          <p:cNvPr id="181251" name="Group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620000" cy="3200400"/>
        </p:xfrm>
        <a:graphic>
          <a:graphicData uri="http://schemas.openxmlformats.org/drawingml/2006/table">
            <a:tbl>
              <a:tblPr/>
              <a:tblGrid>
                <a:gridCol w="855663"/>
                <a:gridCol w="592137"/>
                <a:gridCol w="630238"/>
                <a:gridCol w="695325"/>
                <a:gridCol w="692150"/>
                <a:gridCol w="692150"/>
                <a:gridCol w="692150"/>
                <a:gridCol w="693737"/>
                <a:gridCol w="692150"/>
                <a:gridCol w="692150"/>
                <a:gridCol w="69215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1301" name="Text Box 53"/>
          <p:cNvSpPr txBox="1">
            <a:spLocks noChangeArrowheads="1"/>
          </p:cNvSpPr>
          <p:nvPr/>
        </p:nvSpPr>
        <p:spPr bwMode="auto">
          <a:xfrm>
            <a:off x="1600200" y="5324475"/>
            <a:ext cx="657225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</a:rPr>
              <a:t>π</a:t>
            </a:r>
            <a:r>
              <a:rPr lang="en-US" altLang="zh-CN" sz="2400"/>
              <a:t>[q] = max { k | k&lt;q and P</a:t>
            </a:r>
            <a:r>
              <a:rPr lang="en-US" altLang="zh-CN" sz="2400" baseline="-25000"/>
              <a:t>k</a:t>
            </a:r>
            <a:r>
              <a:rPr lang="en-US" altLang="zh-CN" sz="2400"/>
              <a:t> is a suffix of P</a:t>
            </a:r>
            <a:r>
              <a:rPr lang="en-US" altLang="zh-CN" sz="2400" baseline="-25000"/>
              <a:t>q</a:t>
            </a:r>
            <a:r>
              <a:rPr lang="en-US" altLang="zh-CN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0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6A5DC-C7DE-4A0D-B1BD-A1108CCA574C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3333FF"/>
                </a:solidFill>
              </a:rPr>
              <a:t>Illustration:</a:t>
            </a:r>
            <a:r>
              <a:rPr lang="en-US" altLang="zh-CN" sz="2800" smtClean="0"/>
              <a:t> given a String ‘S’ and pattern ‘p’ as follows: </a:t>
            </a:r>
          </a:p>
          <a:p>
            <a:pPr eaLnBrk="1" hangingPunct="1">
              <a:buFontTx/>
              <a:buNone/>
            </a:pP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          S                 </a:t>
            </a:r>
          </a:p>
        </p:txBody>
      </p:sp>
      <p:graphicFrame>
        <p:nvGraphicFramePr>
          <p:cNvPr id="199683" name="Group 3"/>
          <p:cNvGraphicFramePr>
            <a:graphicFrameLocks noGrp="1"/>
          </p:cNvGraphicFramePr>
          <p:nvPr>
            <p:ph sz="quarter" idx="2"/>
          </p:nvPr>
        </p:nvGraphicFramePr>
        <p:xfrm>
          <a:off x="2819400" y="1676400"/>
          <a:ext cx="5410200" cy="609600"/>
        </p:xfrm>
        <a:graphic>
          <a:graphicData uri="http://schemas.openxmlformats.org/drawingml/2006/table">
            <a:tbl>
              <a:tblPr/>
              <a:tblGrid>
                <a:gridCol w="360363"/>
                <a:gridCol w="360362"/>
                <a:gridCol w="361950"/>
                <a:gridCol w="360363"/>
                <a:gridCol w="360362"/>
                <a:gridCol w="360363"/>
                <a:gridCol w="360362"/>
                <a:gridCol w="361950"/>
                <a:gridCol w="360363"/>
                <a:gridCol w="360362"/>
                <a:gridCol w="360363"/>
                <a:gridCol w="360362"/>
                <a:gridCol w="361950"/>
                <a:gridCol w="360363"/>
                <a:gridCol w="3603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1447800" y="26670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67622" name="Text Box 38"/>
          <p:cNvSpPr txBox="1">
            <a:spLocks noChangeArrowheads="1"/>
          </p:cNvSpPr>
          <p:nvPr/>
        </p:nvSpPr>
        <p:spPr bwMode="auto">
          <a:xfrm>
            <a:off x="2514600" y="2779713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99719" name="Group 39"/>
          <p:cNvGraphicFramePr>
            <a:graphicFrameLocks noGrp="1"/>
          </p:cNvGraphicFramePr>
          <p:nvPr>
            <p:ph sz="quarter" idx="3"/>
          </p:nvPr>
        </p:nvGraphicFramePr>
        <p:xfrm>
          <a:off x="2819400" y="2743200"/>
          <a:ext cx="2895600" cy="518160"/>
        </p:xfrm>
        <a:graphic>
          <a:graphicData uri="http://schemas.openxmlformats.org/drawingml/2006/table">
            <a:tbl>
              <a:tblPr/>
              <a:tblGrid>
                <a:gridCol w="414338"/>
                <a:gridCol w="412750"/>
                <a:gridCol w="414337"/>
                <a:gridCol w="412750"/>
                <a:gridCol w="414338"/>
                <a:gridCol w="412750"/>
                <a:gridCol w="4143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41" name="Text Box 57"/>
          <p:cNvSpPr txBox="1">
            <a:spLocks noChangeArrowheads="1"/>
          </p:cNvSpPr>
          <p:nvPr/>
        </p:nvSpPr>
        <p:spPr bwMode="auto">
          <a:xfrm>
            <a:off x="685800" y="3200400"/>
            <a:ext cx="7410450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Let us execute the KMP algorithm to find whether ‘p’ occurs in ‘S’. </a:t>
            </a:r>
            <a:endParaRPr lang="en-US" altLang="zh-CN" sz="1600"/>
          </a:p>
          <a:p>
            <a:endParaRPr lang="en-US" altLang="zh-CN" sz="2800"/>
          </a:p>
          <a:p>
            <a:r>
              <a:rPr lang="en-US" altLang="zh-CN" sz="1600" i="1"/>
              <a:t>For ‘p’ the prefix function, </a:t>
            </a:r>
            <a:r>
              <a:rPr lang="el-GR" altLang="zh-CN" sz="1600" i="1">
                <a:solidFill>
                  <a:srgbClr val="E71903"/>
                </a:solidFill>
              </a:rPr>
              <a:t>Π</a:t>
            </a:r>
            <a:r>
              <a:rPr lang="en-US" altLang="zh-CN" sz="1600" i="1">
                <a:solidFill>
                  <a:srgbClr val="E71903"/>
                </a:solidFill>
              </a:rPr>
              <a:t> was computed previously</a:t>
            </a:r>
            <a:r>
              <a:rPr lang="en-US" altLang="zh-CN" sz="1600" i="1"/>
              <a:t> and is as follows:</a:t>
            </a:r>
          </a:p>
        </p:txBody>
      </p:sp>
      <p:graphicFrame>
        <p:nvGraphicFramePr>
          <p:cNvPr id="67681" name="Group 97"/>
          <p:cNvGraphicFramePr>
            <a:graphicFrameLocks noGrp="1"/>
          </p:cNvGraphicFramePr>
          <p:nvPr/>
        </p:nvGraphicFramePr>
        <p:xfrm>
          <a:off x="1828800" y="4876800"/>
          <a:ext cx="4343400" cy="1524000"/>
        </p:xfrm>
        <a:graphic>
          <a:graphicData uri="http://schemas.openxmlformats.org/drawingml/2006/table">
            <a:tbl>
              <a:tblPr/>
              <a:tblGrid>
                <a:gridCol w="542925"/>
                <a:gridCol w="542925"/>
                <a:gridCol w="542925"/>
                <a:gridCol w="542925"/>
                <a:gridCol w="500063"/>
                <a:gridCol w="585787"/>
                <a:gridCol w="542925"/>
                <a:gridCol w="5429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Π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A9AD3-1A3A-4193-BC2E-DFE6B677824E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200706" name="Group 2"/>
          <p:cNvGraphicFramePr>
            <a:graphicFrameLocks noGrp="1"/>
          </p:cNvGraphicFramePr>
          <p:nvPr>
            <p:ph sz="half" idx="1"/>
          </p:nvPr>
        </p:nvGraphicFramePr>
        <p:xfrm>
          <a:off x="1143000" y="1844675"/>
          <a:ext cx="7848600" cy="518160"/>
        </p:xfrm>
        <a:graphic>
          <a:graphicData uri="http://schemas.openxmlformats.org/drawingml/2006/table">
            <a:tbl>
              <a:tblPr/>
              <a:tblGrid>
                <a:gridCol w="523875"/>
                <a:gridCol w="522288"/>
                <a:gridCol w="523875"/>
                <a:gridCol w="522287"/>
                <a:gridCol w="523875"/>
                <a:gridCol w="523875"/>
                <a:gridCol w="522288"/>
                <a:gridCol w="523875"/>
                <a:gridCol w="522287"/>
                <a:gridCol w="523875"/>
                <a:gridCol w="523875"/>
                <a:gridCol w="522288"/>
                <a:gridCol w="523875"/>
                <a:gridCol w="522287"/>
                <a:gridCol w="5238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0740" name="Group 36"/>
          <p:cNvGraphicFramePr>
            <a:graphicFrameLocks noGrp="1"/>
          </p:cNvGraphicFramePr>
          <p:nvPr>
            <p:ph sz="quarter" idx="2"/>
          </p:nvPr>
        </p:nvGraphicFramePr>
        <p:xfrm>
          <a:off x="1371600" y="4587875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0774" name="Group 70"/>
          <p:cNvGraphicFramePr>
            <a:graphicFrameLocks noGrp="1"/>
          </p:cNvGraphicFramePr>
          <p:nvPr/>
        </p:nvGraphicFramePr>
        <p:xfrm>
          <a:off x="1143000" y="2743200"/>
          <a:ext cx="3657600" cy="518160"/>
        </p:xfrm>
        <a:graphic>
          <a:graphicData uri="http://schemas.openxmlformats.org/drawingml/2006/table">
            <a:tbl>
              <a:tblPr/>
              <a:tblGrid>
                <a:gridCol w="523875"/>
                <a:gridCol w="520700"/>
                <a:gridCol w="522288"/>
                <a:gridCol w="523875"/>
                <a:gridCol w="522287"/>
                <a:gridCol w="520700"/>
                <a:gridCol w="523875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96" name="Text Box 88"/>
          <p:cNvSpPr txBox="1">
            <a:spLocks noChangeArrowheads="1"/>
          </p:cNvSpPr>
          <p:nvPr/>
        </p:nvSpPr>
        <p:spPr bwMode="auto">
          <a:xfrm>
            <a:off x="746125" y="265113"/>
            <a:ext cx="36385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Initially: n = size of S = 15; </a:t>
            </a:r>
          </a:p>
          <a:p>
            <a:r>
              <a:rPr lang="en-US" altLang="zh-CN"/>
              <a:t>             m = size of p = 7</a:t>
            </a:r>
          </a:p>
          <a:p>
            <a:endParaRPr lang="en-US" altLang="zh-CN"/>
          </a:p>
          <a:p>
            <a:r>
              <a:rPr lang="en-US" altLang="zh-CN"/>
              <a:t>Step 1: i = 1, q = 0</a:t>
            </a:r>
          </a:p>
          <a:p>
            <a:r>
              <a:rPr lang="en-US" altLang="zh-CN"/>
              <a:t>             comparing p[1] with S[1]</a:t>
            </a:r>
          </a:p>
        </p:txBody>
      </p:sp>
      <p:sp>
        <p:nvSpPr>
          <p:cNvPr id="68697" name="Text Box 89"/>
          <p:cNvSpPr txBox="1">
            <a:spLocks noChangeArrowheads="1"/>
          </p:cNvSpPr>
          <p:nvPr/>
        </p:nvSpPr>
        <p:spPr bwMode="auto">
          <a:xfrm>
            <a:off x="365125" y="18430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381000" y="27432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200795" name="Line 91"/>
          <p:cNvSpPr>
            <a:spLocks noChangeShapeType="1"/>
          </p:cNvSpPr>
          <p:nvPr/>
        </p:nvSpPr>
        <p:spPr bwMode="auto">
          <a:xfrm flipV="1">
            <a:off x="1371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700" name="Text Box 92"/>
          <p:cNvSpPr txBox="1">
            <a:spLocks noChangeArrowheads="1"/>
          </p:cNvSpPr>
          <p:nvPr/>
        </p:nvSpPr>
        <p:spPr bwMode="auto">
          <a:xfrm>
            <a:off x="2651125" y="4913313"/>
            <a:ext cx="701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0797" name="Text Box 93"/>
          <p:cNvSpPr txBox="1">
            <a:spLocks noChangeArrowheads="1"/>
          </p:cNvSpPr>
          <p:nvPr/>
        </p:nvSpPr>
        <p:spPr bwMode="auto">
          <a:xfrm>
            <a:off x="990600" y="32766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P[1] does not match with S[1].  ‘p’ will be shifted one position to the right.</a:t>
            </a: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200798" name="Text Box 94"/>
          <p:cNvSpPr txBox="1">
            <a:spLocks noChangeArrowheads="1"/>
          </p:cNvSpPr>
          <p:nvPr/>
        </p:nvSpPr>
        <p:spPr bwMode="auto">
          <a:xfrm>
            <a:off x="517525" y="45862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200799" name="Text Box 95"/>
          <p:cNvSpPr txBox="1">
            <a:spLocks noChangeArrowheads="1"/>
          </p:cNvSpPr>
          <p:nvPr/>
        </p:nvSpPr>
        <p:spPr bwMode="auto">
          <a:xfrm>
            <a:off x="517525" y="5529263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graphicFrame>
        <p:nvGraphicFramePr>
          <p:cNvPr id="200800" name="Group 96"/>
          <p:cNvGraphicFramePr>
            <a:graphicFrameLocks noGrp="1"/>
          </p:cNvGraphicFramePr>
          <p:nvPr>
            <p:ph sz="quarter" idx="3"/>
          </p:nvPr>
        </p:nvGraphicFramePr>
        <p:xfrm>
          <a:off x="1905000" y="5486400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09587"/>
                <a:gridCol w="511175"/>
                <a:gridCol w="514350"/>
                <a:gridCol w="511175"/>
                <a:gridCol w="509588"/>
                <a:gridCol w="512762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0818" name="Text Box 114"/>
          <p:cNvSpPr txBox="1">
            <a:spLocks noChangeArrowheads="1"/>
          </p:cNvSpPr>
          <p:nvPr/>
        </p:nvSpPr>
        <p:spPr bwMode="auto">
          <a:xfrm>
            <a:off x="844550" y="3976688"/>
            <a:ext cx="339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Step 2: i = 2, q = 0</a:t>
            </a:r>
          </a:p>
          <a:p>
            <a:r>
              <a:rPr lang="en-US" altLang="zh-CN"/>
              <a:t>            comparing p[1] with S[2]</a:t>
            </a:r>
          </a:p>
        </p:txBody>
      </p:sp>
      <p:sp>
        <p:nvSpPr>
          <p:cNvPr id="200819" name="Line 115"/>
          <p:cNvSpPr>
            <a:spLocks noChangeShapeType="1"/>
          </p:cNvSpPr>
          <p:nvPr/>
        </p:nvSpPr>
        <p:spPr bwMode="auto">
          <a:xfrm flipV="1">
            <a:off x="213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820" name="Text Box 116"/>
          <p:cNvSpPr txBox="1">
            <a:spLocks noChangeArrowheads="1"/>
          </p:cNvSpPr>
          <p:nvPr/>
        </p:nvSpPr>
        <p:spPr bwMode="auto">
          <a:xfrm>
            <a:off x="1143000" y="6248400"/>
            <a:ext cx="603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P[1] matches S[2]. Since there is a match, p is not shifted.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0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0.00439 L 0.05833 -0.004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0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95" grpId="0" animBg="1"/>
      <p:bldP spid="200797" grpId="0"/>
      <p:bldP spid="200798" grpId="0"/>
      <p:bldP spid="200799" grpId="0"/>
      <p:bldP spid="200818" grpId="0"/>
      <p:bldP spid="200819" grpId="0" animBg="1"/>
      <p:bldP spid="2008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BB6F4-80FE-4DB0-B2AB-D7561869FD11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40386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smtClean="0"/>
              <a:t>Step 3: i = 3, </a:t>
            </a:r>
            <a:r>
              <a:rPr lang="en-US" altLang="zh-CN" sz="1800" smtClean="0">
                <a:solidFill>
                  <a:schemeClr val="accent1"/>
                </a:solidFill>
              </a:rPr>
              <a:t>q = 1</a:t>
            </a: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>
            <p:ph sz="quarter" idx="2"/>
          </p:nvPr>
        </p:nvGraphicFramePr>
        <p:xfrm>
          <a:off x="1295400" y="5313363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1428750" y="457200"/>
            <a:ext cx="268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Comparing p[2] with S[3]</a:t>
            </a:r>
          </a:p>
        </p:txBody>
      </p: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17525" y="7508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2574925" y="950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01768" name="Group 40"/>
          <p:cNvGraphicFramePr>
            <a:graphicFrameLocks noGrp="1"/>
          </p:cNvGraphicFramePr>
          <p:nvPr>
            <p:ph sz="quarter" idx="3"/>
          </p:nvPr>
        </p:nvGraphicFramePr>
        <p:xfrm>
          <a:off x="3352800" y="6151563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/>
                <a:gridCol w="500063"/>
                <a:gridCol w="500062"/>
                <a:gridCol w="501650"/>
                <a:gridCol w="500063"/>
                <a:gridCol w="500062"/>
                <a:gridCol w="501650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1786" name="Group 58"/>
          <p:cNvGraphicFramePr>
            <a:graphicFrameLocks noGrp="1"/>
          </p:cNvGraphicFramePr>
          <p:nvPr/>
        </p:nvGraphicFramePr>
        <p:xfrm>
          <a:off x="1219200" y="3408363"/>
          <a:ext cx="7696200" cy="518160"/>
        </p:xfrm>
        <a:graphic>
          <a:graphicData uri="http://schemas.openxmlformats.org/drawingml/2006/table">
            <a:tbl>
              <a:tblPr/>
              <a:tblGrid>
                <a:gridCol w="514350"/>
                <a:gridCol w="511175"/>
                <a:gridCol w="514350"/>
                <a:gridCol w="511175"/>
                <a:gridCol w="514350"/>
                <a:gridCol w="514350"/>
                <a:gridCol w="511175"/>
                <a:gridCol w="514350"/>
                <a:gridCol w="511175"/>
                <a:gridCol w="514350"/>
                <a:gridCol w="514350"/>
                <a:gridCol w="511175"/>
                <a:gridCol w="514350"/>
                <a:gridCol w="511175"/>
                <a:gridCol w="51435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1820" name="Group 92"/>
          <p:cNvGraphicFramePr>
            <a:graphicFrameLocks noGrp="1"/>
          </p:cNvGraphicFramePr>
          <p:nvPr/>
        </p:nvGraphicFramePr>
        <p:xfrm>
          <a:off x="1295400" y="762000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1854" name="Group 126"/>
          <p:cNvGraphicFramePr>
            <a:graphicFrameLocks noGrp="1"/>
          </p:cNvGraphicFramePr>
          <p:nvPr/>
        </p:nvGraphicFramePr>
        <p:xfrm>
          <a:off x="2743200" y="4246563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11175"/>
                <a:gridCol w="511175"/>
                <a:gridCol w="511175"/>
                <a:gridCol w="511175"/>
                <a:gridCol w="511175"/>
                <a:gridCol w="5127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1872" name="Group 144"/>
          <p:cNvGraphicFramePr>
            <a:graphicFrameLocks noGrp="1"/>
          </p:cNvGraphicFramePr>
          <p:nvPr/>
        </p:nvGraphicFramePr>
        <p:xfrm>
          <a:off x="1828800" y="1676400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11175"/>
                <a:gridCol w="511175"/>
                <a:gridCol w="511175"/>
                <a:gridCol w="511175"/>
                <a:gridCol w="511175"/>
                <a:gridCol w="512762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94" name="Text Box 162"/>
          <p:cNvSpPr txBox="1">
            <a:spLocks noChangeArrowheads="1"/>
          </p:cNvSpPr>
          <p:nvPr/>
        </p:nvSpPr>
        <p:spPr bwMode="auto">
          <a:xfrm>
            <a:off x="531813" y="16144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201891" name="Text Box 163"/>
          <p:cNvSpPr txBox="1">
            <a:spLocks noChangeArrowheads="1"/>
          </p:cNvSpPr>
          <p:nvPr/>
        </p:nvSpPr>
        <p:spPr bwMode="auto">
          <a:xfrm>
            <a:off x="609600" y="343535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201892" name="Text Box 164"/>
          <p:cNvSpPr txBox="1">
            <a:spLocks noChangeArrowheads="1"/>
          </p:cNvSpPr>
          <p:nvPr/>
        </p:nvSpPr>
        <p:spPr bwMode="auto">
          <a:xfrm>
            <a:off x="593725" y="416877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201893" name="Text Box 165"/>
          <p:cNvSpPr txBox="1">
            <a:spLocks noChangeArrowheads="1"/>
          </p:cNvSpPr>
          <p:nvPr/>
        </p:nvSpPr>
        <p:spPr bwMode="auto">
          <a:xfrm>
            <a:off x="593725" y="5387975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201894" name="Text Box 166"/>
          <p:cNvSpPr txBox="1">
            <a:spLocks noChangeArrowheads="1"/>
          </p:cNvSpPr>
          <p:nvPr/>
        </p:nvSpPr>
        <p:spPr bwMode="auto">
          <a:xfrm>
            <a:off x="609600" y="607377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201895" name="Line 167"/>
          <p:cNvSpPr>
            <a:spLocks noChangeShapeType="1"/>
          </p:cNvSpPr>
          <p:nvPr/>
        </p:nvSpPr>
        <p:spPr bwMode="auto">
          <a:xfrm flipV="1">
            <a:off x="25908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896" name="Text Box 168"/>
          <p:cNvSpPr txBox="1">
            <a:spLocks noChangeArrowheads="1"/>
          </p:cNvSpPr>
          <p:nvPr/>
        </p:nvSpPr>
        <p:spPr bwMode="auto">
          <a:xfrm>
            <a:off x="4184650" y="457200"/>
            <a:ext cx="313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p[2] does not match with S[3]</a:t>
            </a:r>
          </a:p>
        </p:txBody>
      </p:sp>
      <p:sp>
        <p:nvSpPr>
          <p:cNvPr id="201897" name="Text Box 169"/>
          <p:cNvSpPr txBox="1">
            <a:spLocks noChangeArrowheads="1"/>
          </p:cNvSpPr>
          <p:nvPr/>
        </p:nvSpPr>
        <p:spPr bwMode="auto">
          <a:xfrm>
            <a:off x="250825" y="2209800"/>
            <a:ext cx="892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Backtracking on p, </a:t>
            </a:r>
            <a:r>
              <a:rPr lang="en-US" altLang="zh-CN">
                <a:solidFill>
                  <a:srgbClr val="E71903"/>
                </a:solidFill>
              </a:rPr>
              <a:t>q = </a:t>
            </a:r>
            <a:r>
              <a:rPr lang="el-GR" altLang="zh-CN">
                <a:solidFill>
                  <a:srgbClr val="E71903"/>
                </a:solidFill>
              </a:rPr>
              <a:t>Π</a:t>
            </a:r>
            <a:r>
              <a:rPr lang="en-US" altLang="zh-CN">
                <a:solidFill>
                  <a:srgbClr val="E71903"/>
                </a:solidFill>
              </a:rPr>
              <a:t>[q]</a:t>
            </a:r>
            <a:r>
              <a:rPr lang="en-US" altLang="zh-CN"/>
              <a:t> </a:t>
            </a:r>
            <a:r>
              <a:rPr lang="en-US" altLang="zh-CN">
                <a:solidFill>
                  <a:srgbClr val="E71903"/>
                </a:solidFill>
              </a:rPr>
              <a:t>=</a:t>
            </a:r>
            <a:r>
              <a:rPr lang="el-GR" altLang="zh-CN">
                <a:solidFill>
                  <a:srgbClr val="E71903"/>
                </a:solidFill>
              </a:rPr>
              <a:t>Π</a:t>
            </a:r>
            <a:r>
              <a:rPr lang="en-US" altLang="zh-CN">
                <a:solidFill>
                  <a:srgbClr val="E71903"/>
                </a:solidFill>
              </a:rPr>
              <a:t>[1] = 0</a:t>
            </a:r>
            <a:r>
              <a:rPr lang="zh-CN" altLang="en-US">
                <a:solidFill>
                  <a:schemeClr val="hlink"/>
                </a:solidFill>
              </a:rPr>
              <a:t>后位对其</a:t>
            </a:r>
            <a:r>
              <a:rPr lang="zh-CN" altLang="en-US"/>
              <a:t> ，</a:t>
            </a:r>
            <a:r>
              <a:rPr lang="en-US" altLang="zh-CN">
                <a:solidFill>
                  <a:schemeClr val="hlink"/>
                </a:solidFill>
              </a:rPr>
              <a:t>comparing p[1] and S[3]</a:t>
            </a:r>
            <a:r>
              <a:rPr lang="zh-CN" altLang="en-US"/>
              <a:t>，</a:t>
            </a:r>
            <a:r>
              <a:rPr lang="en-US" altLang="zh-CN"/>
              <a:t>not match</a:t>
            </a:r>
          </a:p>
        </p:txBody>
      </p:sp>
      <p:sp>
        <p:nvSpPr>
          <p:cNvPr id="201898" name="Text Box 170"/>
          <p:cNvSpPr txBox="1">
            <a:spLocks noChangeArrowheads="1"/>
          </p:cNvSpPr>
          <p:nvPr/>
        </p:nvSpPr>
        <p:spPr bwMode="auto">
          <a:xfrm>
            <a:off x="609600" y="2971800"/>
            <a:ext cx="211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Step 4: i = 4, q = 0 </a:t>
            </a:r>
          </a:p>
        </p:txBody>
      </p:sp>
      <p:sp>
        <p:nvSpPr>
          <p:cNvPr id="201899" name="Text Box 171"/>
          <p:cNvSpPr txBox="1">
            <a:spLocks noChangeArrowheads="1"/>
          </p:cNvSpPr>
          <p:nvPr/>
        </p:nvSpPr>
        <p:spPr bwMode="auto">
          <a:xfrm>
            <a:off x="2165350" y="3101975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comparing p[1] with S[4]</a:t>
            </a:r>
          </a:p>
        </p:txBody>
      </p:sp>
      <p:sp>
        <p:nvSpPr>
          <p:cNvPr id="201900" name="Line 172"/>
          <p:cNvSpPr>
            <a:spLocks noChangeShapeType="1"/>
          </p:cNvSpPr>
          <p:nvPr/>
        </p:nvSpPr>
        <p:spPr bwMode="auto">
          <a:xfrm flipV="1">
            <a:off x="2971800" y="3925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901" name="Text Box 173"/>
          <p:cNvSpPr txBox="1">
            <a:spLocks noChangeArrowheads="1"/>
          </p:cNvSpPr>
          <p:nvPr/>
        </p:nvSpPr>
        <p:spPr bwMode="auto">
          <a:xfrm>
            <a:off x="4876800" y="3101975"/>
            <a:ext cx="313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p[1] does not match with S[4]</a:t>
            </a:r>
          </a:p>
        </p:txBody>
      </p:sp>
      <p:sp>
        <p:nvSpPr>
          <p:cNvPr id="201902" name="Text Box 174"/>
          <p:cNvSpPr txBox="1">
            <a:spLocks noChangeArrowheads="1"/>
          </p:cNvSpPr>
          <p:nvPr/>
        </p:nvSpPr>
        <p:spPr bwMode="auto">
          <a:xfrm>
            <a:off x="685800" y="4854575"/>
            <a:ext cx="211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Step 5: i = 5, q = 0 </a:t>
            </a:r>
          </a:p>
        </p:txBody>
      </p:sp>
      <p:sp>
        <p:nvSpPr>
          <p:cNvPr id="201903" name="Line 175"/>
          <p:cNvSpPr>
            <a:spLocks noChangeShapeType="1"/>
          </p:cNvSpPr>
          <p:nvPr/>
        </p:nvSpPr>
        <p:spPr bwMode="auto">
          <a:xfrm flipV="1">
            <a:off x="3581400" y="5830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904" name="Text Box 176"/>
          <p:cNvSpPr txBox="1">
            <a:spLocks noChangeArrowheads="1"/>
          </p:cNvSpPr>
          <p:nvPr/>
        </p:nvSpPr>
        <p:spPr bwMode="auto">
          <a:xfrm>
            <a:off x="2209800" y="5006975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comparing p[1] with S[5]</a:t>
            </a:r>
          </a:p>
        </p:txBody>
      </p:sp>
      <p:sp>
        <p:nvSpPr>
          <p:cNvPr id="201905" name="Text Box 177"/>
          <p:cNvSpPr txBox="1">
            <a:spLocks noChangeArrowheads="1"/>
          </p:cNvSpPr>
          <p:nvPr/>
        </p:nvSpPr>
        <p:spPr bwMode="auto">
          <a:xfrm>
            <a:off x="5105400" y="4992688"/>
            <a:ext cx="243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p[1] matches with S[5]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0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3 2.89017E-7 L 0.05417 -0.0043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1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5" grpId="0"/>
      <p:bldP spid="201891" grpId="0"/>
      <p:bldP spid="201892" grpId="0"/>
      <p:bldP spid="201893" grpId="0"/>
      <p:bldP spid="201894" grpId="0"/>
      <p:bldP spid="201895" grpId="0" animBg="1"/>
      <p:bldP spid="201895" grpId="1" animBg="1"/>
      <p:bldP spid="201895" grpId="2" animBg="1"/>
      <p:bldP spid="201896" grpId="0"/>
      <p:bldP spid="201897" grpId="0"/>
      <p:bldP spid="201898" grpId="0"/>
      <p:bldP spid="201899" grpId="0"/>
      <p:bldP spid="201900" grpId="0" animBg="1"/>
      <p:bldP spid="201901" grpId="0"/>
      <p:bldP spid="201902" grpId="0"/>
      <p:bldP spid="201903" grpId="0" animBg="1"/>
      <p:bldP spid="201904" grpId="0"/>
      <p:bldP spid="20190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F011E-4288-4523-B1EF-A6EE47D4EB3F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graphicFrame>
        <p:nvGraphicFramePr>
          <p:cNvPr id="202754" name="Group 2"/>
          <p:cNvGraphicFramePr>
            <a:graphicFrameLocks noGrp="1"/>
          </p:cNvGraphicFramePr>
          <p:nvPr>
            <p:ph sz="quarter" idx="1"/>
          </p:nvPr>
        </p:nvGraphicFramePr>
        <p:xfrm>
          <a:off x="1371600" y="2971800"/>
          <a:ext cx="7620000" cy="5181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788" name="Group 36"/>
          <p:cNvGraphicFramePr>
            <a:graphicFrameLocks noGrp="1"/>
          </p:cNvGraphicFramePr>
          <p:nvPr>
            <p:ph sz="quarter" idx="2"/>
          </p:nvPr>
        </p:nvGraphicFramePr>
        <p:xfrm>
          <a:off x="1295400" y="762000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22" name="Group 70"/>
          <p:cNvGraphicFramePr>
            <a:graphicFrameLocks noGrp="1"/>
          </p:cNvGraphicFramePr>
          <p:nvPr>
            <p:ph sz="quarter" idx="3"/>
          </p:nvPr>
        </p:nvGraphicFramePr>
        <p:xfrm>
          <a:off x="1371600" y="5081588"/>
          <a:ext cx="7620000" cy="557213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488950"/>
                <a:gridCol w="527050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56" name="Group 104"/>
          <p:cNvGraphicFramePr>
            <a:graphicFrameLocks noGrp="1"/>
          </p:cNvGraphicFramePr>
          <p:nvPr>
            <p:ph sz="quarter" idx="4"/>
          </p:nvPr>
        </p:nvGraphicFramePr>
        <p:xfrm>
          <a:off x="3352800" y="1600200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/>
                <a:gridCol w="500063"/>
                <a:gridCol w="500062"/>
                <a:gridCol w="501650"/>
                <a:gridCol w="500063"/>
                <a:gridCol w="500062"/>
                <a:gridCol w="501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74" name="Group 122"/>
          <p:cNvGraphicFramePr>
            <a:graphicFrameLocks noGrp="1"/>
          </p:cNvGraphicFramePr>
          <p:nvPr/>
        </p:nvGraphicFramePr>
        <p:xfrm>
          <a:off x="3429000" y="3810000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11175"/>
                <a:gridCol w="511175"/>
                <a:gridCol w="511175"/>
                <a:gridCol w="511175"/>
                <a:gridCol w="511175"/>
                <a:gridCol w="512762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92" name="Group 140"/>
          <p:cNvGraphicFramePr>
            <a:graphicFrameLocks noGrp="1"/>
          </p:cNvGraphicFramePr>
          <p:nvPr/>
        </p:nvGraphicFramePr>
        <p:xfrm>
          <a:off x="3429000" y="5959475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11175"/>
                <a:gridCol w="511175"/>
                <a:gridCol w="511175"/>
                <a:gridCol w="511175"/>
                <a:gridCol w="511175"/>
                <a:gridCol w="512762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14" name="Rectangle 158"/>
          <p:cNvSpPr>
            <a:spLocks noChangeArrowheads="1"/>
          </p:cNvSpPr>
          <p:nvPr/>
        </p:nvSpPr>
        <p:spPr bwMode="auto">
          <a:xfrm>
            <a:off x="457200" y="2286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Step 6: i = 6, q = 1</a:t>
            </a:r>
          </a:p>
        </p:txBody>
      </p:sp>
      <p:sp>
        <p:nvSpPr>
          <p:cNvPr id="70815" name="Text Box 159"/>
          <p:cNvSpPr txBox="1">
            <a:spLocks noChangeArrowheads="1"/>
          </p:cNvSpPr>
          <p:nvPr/>
        </p:nvSpPr>
        <p:spPr bwMode="auto">
          <a:xfrm>
            <a:off x="517525" y="7508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70816" name="Text Box 160"/>
          <p:cNvSpPr txBox="1">
            <a:spLocks noChangeArrowheads="1"/>
          </p:cNvSpPr>
          <p:nvPr/>
        </p:nvSpPr>
        <p:spPr bwMode="auto">
          <a:xfrm>
            <a:off x="531813" y="16144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202913" name="Line 161"/>
          <p:cNvSpPr>
            <a:spLocks noChangeShapeType="1"/>
          </p:cNvSpPr>
          <p:nvPr/>
        </p:nvSpPr>
        <p:spPr bwMode="auto">
          <a:xfrm flipV="1">
            <a:off x="41148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914" name="Text Box 162"/>
          <p:cNvSpPr txBox="1">
            <a:spLocks noChangeArrowheads="1"/>
          </p:cNvSpPr>
          <p:nvPr/>
        </p:nvSpPr>
        <p:spPr bwMode="auto">
          <a:xfrm>
            <a:off x="1581150" y="457200"/>
            <a:ext cx="268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Comparing p[2] with S[6]</a:t>
            </a:r>
          </a:p>
        </p:txBody>
      </p:sp>
      <p:sp>
        <p:nvSpPr>
          <p:cNvPr id="202915" name="Text Box 163"/>
          <p:cNvSpPr txBox="1">
            <a:spLocks noChangeArrowheads="1"/>
          </p:cNvSpPr>
          <p:nvPr/>
        </p:nvSpPr>
        <p:spPr bwMode="auto">
          <a:xfrm>
            <a:off x="4343400" y="457200"/>
            <a:ext cx="243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p[2] matches with S[6]</a:t>
            </a:r>
          </a:p>
        </p:txBody>
      </p:sp>
      <p:sp>
        <p:nvSpPr>
          <p:cNvPr id="202916" name="Text Box 164"/>
          <p:cNvSpPr txBox="1">
            <a:spLocks noChangeArrowheads="1"/>
          </p:cNvSpPr>
          <p:nvPr/>
        </p:nvSpPr>
        <p:spPr bwMode="auto">
          <a:xfrm>
            <a:off x="533400" y="30622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202917" name="Text Box 165"/>
          <p:cNvSpPr txBox="1">
            <a:spLocks noChangeArrowheads="1"/>
          </p:cNvSpPr>
          <p:nvPr/>
        </p:nvSpPr>
        <p:spPr bwMode="auto">
          <a:xfrm>
            <a:off x="609600" y="38100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202918" name="Line 166"/>
          <p:cNvSpPr>
            <a:spLocks noChangeShapeType="1"/>
          </p:cNvSpPr>
          <p:nvPr/>
        </p:nvSpPr>
        <p:spPr bwMode="auto">
          <a:xfrm flipV="1">
            <a:off x="47244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919" name="Rectangle 167"/>
          <p:cNvSpPr>
            <a:spLocks noChangeArrowheads="1"/>
          </p:cNvSpPr>
          <p:nvPr/>
        </p:nvSpPr>
        <p:spPr bwMode="auto">
          <a:xfrm>
            <a:off x="609600" y="24384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Step 7: i = 7, q = 2</a:t>
            </a:r>
          </a:p>
        </p:txBody>
      </p:sp>
      <p:sp>
        <p:nvSpPr>
          <p:cNvPr id="202920" name="Text Box 168"/>
          <p:cNvSpPr txBox="1">
            <a:spLocks noChangeArrowheads="1"/>
          </p:cNvSpPr>
          <p:nvPr/>
        </p:nvSpPr>
        <p:spPr bwMode="auto">
          <a:xfrm>
            <a:off x="1733550" y="2667000"/>
            <a:ext cx="268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Comparing p[3] with S[7]</a:t>
            </a:r>
          </a:p>
        </p:txBody>
      </p:sp>
      <p:sp>
        <p:nvSpPr>
          <p:cNvPr id="202921" name="Text Box 169"/>
          <p:cNvSpPr txBox="1">
            <a:spLocks noChangeArrowheads="1"/>
          </p:cNvSpPr>
          <p:nvPr/>
        </p:nvSpPr>
        <p:spPr bwMode="auto">
          <a:xfrm>
            <a:off x="4495800" y="2667000"/>
            <a:ext cx="243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p[3] matches with S[7]</a:t>
            </a:r>
          </a:p>
        </p:txBody>
      </p:sp>
      <p:sp>
        <p:nvSpPr>
          <p:cNvPr id="202922" name="Rectangle 170"/>
          <p:cNvSpPr>
            <a:spLocks noChangeArrowheads="1"/>
          </p:cNvSpPr>
          <p:nvPr/>
        </p:nvSpPr>
        <p:spPr bwMode="auto">
          <a:xfrm>
            <a:off x="762000" y="44958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Step 8: i = 8, q = 3</a:t>
            </a:r>
          </a:p>
        </p:txBody>
      </p:sp>
      <p:sp>
        <p:nvSpPr>
          <p:cNvPr id="202923" name="Text Box 171"/>
          <p:cNvSpPr txBox="1">
            <a:spLocks noChangeArrowheads="1"/>
          </p:cNvSpPr>
          <p:nvPr/>
        </p:nvSpPr>
        <p:spPr bwMode="auto">
          <a:xfrm>
            <a:off x="1885950" y="4738688"/>
            <a:ext cx="268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Comparing p[4] with S[8]</a:t>
            </a:r>
          </a:p>
        </p:txBody>
      </p:sp>
      <p:sp>
        <p:nvSpPr>
          <p:cNvPr id="202924" name="Text Box 172"/>
          <p:cNvSpPr txBox="1">
            <a:spLocks noChangeArrowheads="1"/>
          </p:cNvSpPr>
          <p:nvPr/>
        </p:nvSpPr>
        <p:spPr bwMode="auto">
          <a:xfrm>
            <a:off x="4648200" y="4738688"/>
            <a:ext cx="243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p[4] matches with S[8]</a:t>
            </a:r>
          </a:p>
        </p:txBody>
      </p:sp>
      <p:sp>
        <p:nvSpPr>
          <p:cNvPr id="202925" name="Line 173"/>
          <p:cNvSpPr>
            <a:spLocks noChangeShapeType="1"/>
          </p:cNvSpPr>
          <p:nvPr/>
        </p:nvSpPr>
        <p:spPr bwMode="auto">
          <a:xfrm flipV="1">
            <a:off x="51816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926" name="Text Box 174"/>
          <p:cNvSpPr txBox="1">
            <a:spLocks noChangeArrowheads="1"/>
          </p:cNvSpPr>
          <p:nvPr/>
        </p:nvSpPr>
        <p:spPr bwMode="auto">
          <a:xfrm>
            <a:off x="533400" y="51196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202927" name="Text Box 175"/>
          <p:cNvSpPr txBox="1">
            <a:spLocks noChangeArrowheads="1"/>
          </p:cNvSpPr>
          <p:nvPr/>
        </p:nvSpPr>
        <p:spPr bwMode="auto">
          <a:xfrm>
            <a:off x="609600" y="58816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913" grpId="0" animBg="1"/>
      <p:bldP spid="202914" grpId="0" autoUpdateAnimBg="0"/>
      <p:bldP spid="202915" grpId="0" autoUpdateAnimBg="0"/>
      <p:bldP spid="202916" grpId="0" autoUpdateAnimBg="0"/>
      <p:bldP spid="202917" grpId="0" autoUpdateAnimBg="0"/>
      <p:bldP spid="202918" grpId="0" animBg="1"/>
      <p:bldP spid="202919" grpId="0" autoUpdateAnimBg="0"/>
      <p:bldP spid="202920" grpId="0" autoUpdateAnimBg="0"/>
      <p:bldP spid="202921" grpId="0" autoUpdateAnimBg="0"/>
      <p:bldP spid="202922" grpId="0" autoUpdateAnimBg="0"/>
      <p:bldP spid="202923" grpId="0" autoUpdateAnimBg="0"/>
      <p:bldP spid="202924" grpId="0" autoUpdateAnimBg="0"/>
      <p:bldP spid="202925" grpId="0" animBg="1"/>
      <p:bldP spid="202926" grpId="0" autoUpdateAnimBg="0"/>
      <p:bldP spid="20292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16299-39C9-45C3-AECB-A6FF780C22DB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457200" y="1524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Step 9: i = 9, q = 4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581150" y="457200"/>
            <a:ext cx="268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Comparing p[5] with S[9]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733550" y="2757488"/>
            <a:ext cx="281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Comparing p[6] with S[10]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885950" y="5029200"/>
            <a:ext cx="281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Comparing p[5] with S[11]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609600" y="2514600"/>
            <a:ext cx="259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Step 10: i = 10, </a:t>
            </a:r>
            <a:r>
              <a:rPr lang="en-US" altLang="zh-CN">
                <a:solidFill>
                  <a:schemeClr val="accent1"/>
                </a:solidFill>
              </a:rPr>
              <a:t>q = 5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685800" y="48006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Step 11: i = 11, q = 4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517525" y="7508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493713" y="3138488"/>
            <a:ext cx="420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533400" y="55006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31813" y="15382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531813" y="39004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533400" y="61102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graphicFrame>
        <p:nvGraphicFramePr>
          <p:cNvPr id="203790" name="Group 14"/>
          <p:cNvGraphicFramePr>
            <a:graphicFrameLocks noGrp="1"/>
          </p:cNvGraphicFramePr>
          <p:nvPr>
            <p:ph sz="quarter" idx="1"/>
          </p:nvPr>
        </p:nvGraphicFramePr>
        <p:xfrm>
          <a:off x="1371600" y="762000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24" name="Group 48"/>
          <p:cNvGraphicFramePr>
            <a:graphicFrameLocks noGrp="1"/>
          </p:cNvGraphicFramePr>
          <p:nvPr>
            <p:ph sz="quarter" idx="2"/>
          </p:nvPr>
        </p:nvGraphicFramePr>
        <p:xfrm>
          <a:off x="1447800" y="3063875"/>
          <a:ext cx="7543800" cy="518160"/>
        </p:xfrm>
        <a:graphic>
          <a:graphicData uri="http://schemas.openxmlformats.org/drawingml/2006/table">
            <a:tbl>
              <a:tblPr/>
              <a:tblGrid>
                <a:gridCol w="504825"/>
                <a:gridCol w="500063"/>
                <a:gridCol w="504825"/>
                <a:gridCol w="500062"/>
                <a:gridCol w="504825"/>
                <a:gridCol w="504825"/>
                <a:gridCol w="500063"/>
                <a:gridCol w="504825"/>
                <a:gridCol w="500062"/>
                <a:gridCol w="504825"/>
                <a:gridCol w="504825"/>
                <a:gridCol w="500063"/>
                <a:gridCol w="504825"/>
                <a:gridCol w="500062"/>
                <a:gridCol w="5048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58" name="Group 82"/>
          <p:cNvGraphicFramePr>
            <a:graphicFrameLocks noGrp="1"/>
          </p:cNvGraphicFramePr>
          <p:nvPr>
            <p:ph sz="quarter" idx="3"/>
          </p:nvPr>
        </p:nvGraphicFramePr>
        <p:xfrm>
          <a:off x="1524000" y="5334000"/>
          <a:ext cx="7467600" cy="518160"/>
        </p:xfrm>
        <a:graphic>
          <a:graphicData uri="http://schemas.openxmlformats.org/drawingml/2006/table">
            <a:tbl>
              <a:tblPr/>
              <a:tblGrid>
                <a:gridCol w="498475"/>
                <a:gridCol w="496888"/>
                <a:gridCol w="498475"/>
                <a:gridCol w="496887"/>
                <a:gridCol w="498475"/>
                <a:gridCol w="498475"/>
                <a:gridCol w="496888"/>
                <a:gridCol w="498475"/>
                <a:gridCol w="496887"/>
                <a:gridCol w="498475"/>
                <a:gridCol w="498475"/>
                <a:gridCol w="496888"/>
                <a:gridCol w="498475"/>
                <a:gridCol w="496887"/>
                <a:gridCol w="498475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7190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7190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7190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92" name="Group 116"/>
          <p:cNvGraphicFramePr>
            <a:graphicFrameLocks noGrp="1"/>
          </p:cNvGraphicFramePr>
          <p:nvPr>
            <p:ph sz="quarter" idx="4"/>
          </p:nvPr>
        </p:nvGraphicFramePr>
        <p:xfrm>
          <a:off x="4495800" y="6172200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/>
                <a:gridCol w="500063"/>
                <a:gridCol w="500062"/>
                <a:gridCol w="501650"/>
                <a:gridCol w="500063"/>
                <a:gridCol w="500062"/>
                <a:gridCol w="501650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7190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7190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7190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910" name="Group 134"/>
          <p:cNvGraphicFramePr>
            <a:graphicFrameLocks noGrp="1"/>
          </p:cNvGraphicFramePr>
          <p:nvPr/>
        </p:nvGraphicFramePr>
        <p:xfrm>
          <a:off x="3505200" y="3902075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/>
                <a:gridCol w="500063"/>
                <a:gridCol w="500062"/>
                <a:gridCol w="501650"/>
                <a:gridCol w="500063"/>
                <a:gridCol w="500062"/>
                <a:gridCol w="501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928" name="Group 152"/>
          <p:cNvGraphicFramePr>
            <a:graphicFrameLocks noGrp="1"/>
          </p:cNvGraphicFramePr>
          <p:nvPr/>
        </p:nvGraphicFramePr>
        <p:xfrm>
          <a:off x="3429000" y="1616075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11175"/>
                <a:gridCol w="511175"/>
                <a:gridCol w="511175"/>
                <a:gridCol w="511175"/>
                <a:gridCol w="511175"/>
                <a:gridCol w="5127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3946" name="Line 170"/>
          <p:cNvSpPr>
            <a:spLocks noChangeShapeType="1"/>
          </p:cNvSpPr>
          <p:nvPr/>
        </p:nvSpPr>
        <p:spPr bwMode="auto">
          <a:xfrm flipV="1">
            <a:off x="57150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947" name="Line 171"/>
          <p:cNvSpPr>
            <a:spLocks noChangeShapeType="1"/>
          </p:cNvSpPr>
          <p:nvPr/>
        </p:nvSpPr>
        <p:spPr bwMode="auto">
          <a:xfrm flipV="1">
            <a:off x="6248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948" name="Text Box 172"/>
          <p:cNvSpPr txBox="1">
            <a:spLocks noChangeArrowheads="1"/>
          </p:cNvSpPr>
          <p:nvPr/>
        </p:nvSpPr>
        <p:spPr bwMode="auto">
          <a:xfrm>
            <a:off x="4648200" y="27432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p[6] doesn’t match with S[10]</a:t>
            </a:r>
          </a:p>
        </p:txBody>
      </p:sp>
      <p:sp>
        <p:nvSpPr>
          <p:cNvPr id="203949" name="Text Box 173"/>
          <p:cNvSpPr txBox="1">
            <a:spLocks noChangeArrowheads="1"/>
          </p:cNvSpPr>
          <p:nvPr/>
        </p:nvSpPr>
        <p:spPr bwMode="auto">
          <a:xfrm>
            <a:off x="971550" y="4387850"/>
            <a:ext cx="8172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/>
              <a:t>Backtracking on p, </a:t>
            </a:r>
            <a:r>
              <a:rPr lang="en-US" altLang="zh-CN" sz="1400" dirty="0">
                <a:solidFill>
                  <a:srgbClr val="E71903"/>
                </a:solidFill>
              </a:rPr>
              <a:t>comparing p[4] with S[10] because after mismatch q = </a:t>
            </a:r>
            <a:r>
              <a:rPr lang="el-GR" altLang="zh-CN" dirty="0">
                <a:solidFill>
                  <a:srgbClr val="E71903"/>
                </a:solidFill>
              </a:rPr>
              <a:t>Π</a:t>
            </a:r>
            <a:r>
              <a:rPr lang="en-US" altLang="zh-CN" dirty="0">
                <a:solidFill>
                  <a:srgbClr val="E71903"/>
                </a:solidFill>
              </a:rPr>
              <a:t>[</a:t>
            </a:r>
            <a:r>
              <a:rPr lang="en-US" altLang="zh-CN" dirty="0">
                <a:solidFill>
                  <a:schemeClr val="accent2"/>
                </a:solidFill>
              </a:rPr>
              <a:t>q</a:t>
            </a:r>
            <a:r>
              <a:rPr lang="en-US" altLang="zh-CN" dirty="0">
                <a:solidFill>
                  <a:srgbClr val="E71903"/>
                </a:solidFill>
              </a:rPr>
              <a:t>]</a:t>
            </a:r>
            <a:r>
              <a:rPr lang="en-US" altLang="zh-CN" dirty="0"/>
              <a:t> =</a:t>
            </a:r>
            <a:r>
              <a:rPr lang="el-GR" altLang="zh-CN" sz="1400" dirty="0">
                <a:solidFill>
                  <a:srgbClr val="E71903"/>
                </a:solidFill>
              </a:rPr>
              <a:t>Π</a:t>
            </a:r>
            <a:r>
              <a:rPr lang="en-US" altLang="zh-CN" sz="1400" dirty="0">
                <a:solidFill>
                  <a:srgbClr val="E71903"/>
                </a:solidFill>
              </a:rPr>
              <a:t>[5] = 3</a:t>
            </a:r>
            <a:r>
              <a:rPr lang="zh-CN" altLang="en-US" sz="1400" dirty="0">
                <a:solidFill>
                  <a:srgbClr val="0070C0"/>
                </a:solidFill>
              </a:rPr>
              <a:t>后位对齐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en-US" altLang="zh-CN" sz="1400" dirty="0"/>
              <a:t> </a:t>
            </a:r>
          </a:p>
        </p:txBody>
      </p:sp>
      <p:sp>
        <p:nvSpPr>
          <p:cNvPr id="203950" name="Text Box 174"/>
          <p:cNvSpPr txBox="1">
            <a:spLocks noChangeArrowheads="1"/>
          </p:cNvSpPr>
          <p:nvPr/>
        </p:nvSpPr>
        <p:spPr bwMode="auto">
          <a:xfrm>
            <a:off x="4343400" y="471488"/>
            <a:ext cx="243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p[5] matches with S[9]</a:t>
            </a:r>
          </a:p>
        </p:txBody>
      </p:sp>
      <p:sp>
        <p:nvSpPr>
          <p:cNvPr id="203951" name="Text Box 175"/>
          <p:cNvSpPr txBox="1">
            <a:spLocks noChangeArrowheads="1"/>
          </p:cNvSpPr>
          <p:nvPr/>
        </p:nvSpPr>
        <p:spPr bwMode="auto">
          <a:xfrm>
            <a:off x="4883150" y="5029200"/>
            <a:ext cx="255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p[5] matches with S[11]</a:t>
            </a:r>
          </a:p>
        </p:txBody>
      </p:sp>
      <p:sp>
        <p:nvSpPr>
          <p:cNvPr id="203952" name="Line 176"/>
          <p:cNvSpPr>
            <a:spLocks noChangeShapeType="1"/>
          </p:cNvSpPr>
          <p:nvPr/>
        </p:nvSpPr>
        <p:spPr bwMode="auto">
          <a:xfrm flipV="1">
            <a:off x="6705600" y="586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03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1.56069E-6 L 0.10833 0.0043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3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utoUpdateAnimBg="0"/>
      <p:bldP spid="203780" grpId="0"/>
      <p:bldP spid="203781" grpId="0"/>
      <p:bldP spid="203782" grpId="0" autoUpdateAnimBg="0"/>
      <p:bldP spid="203783" grpId="0"/>
      <p:bldP spid="203785" grpId="0" autoUpdateAnimBg="0"/>
      <p:bldP spid="203786" grpId="0"/>
      <p:bldP spid="203788" grpId="0" autoUpdateAnimBg="0"/>
      <p:bldP spid="203789" grpId="0"/>
      <p:bldP spid="203946" grpId="0" animBg="1"/>
      <p:bldP spid="203947" grpId="0" animBg="1"/>
      <p:bldP spid="203947" grpId="1" animBg="1"/>
      <p:bldP spid="203947" grpId="2" animBg="1"/>
      <p:bldP spid="203948" grpId="0"/>
      <p:bldP spid="203949" grpId="0"/>
      <p:bldP spid="203950" grpId="0" autoUpdateAnimBg="0"/>
      <p:bldP spid="203951" grpId="0"/>
      <p:bldP spid="20395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D6D09-6AEA-4260-AADC-DC28BE2E5178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204802" name="Group 2"/>
          <p:cNvGraphicFramePr>
            <a:graphicFrameLocks noGrp="1"/>
          </p:cNvGraphicFramePr>
          <p:nvPr>
            <p:ph sz="quarter" idx="2"/>
          </p:nvPr>
        </p:nvGraphicFramePr>
        <p:xfrm>
          <a:off x="1143000" y="762000"/>
          <a:ext cx="7848600" cy="518160"/>
        </p:xfrm>
        <a:graphic>
          <a:graphicData uri="http://schemas.openxmlformats.org/drawingml/2006/table">
            <a:tbl>
              <a:tblPr/>
              <a:tblGrid>
                <a:gridCol w="523875"/>
                <a:gridCol w="522288"/>
                <a:gridCol w="523875"/>
                <a:gridCol w="522287"/>
                <a:gridCol w="523875"/>
                <a:gridCol w="523875"/>
                <a:gridCol w="522288"/>
                <a:gridCol w="523875"/>
                <a:gridCol w="522287"/>
                <a:gridCol w="523875"/>
                <a:gridCol w="523875"/>
                <a:gridCol w="522288"/>
                <a:gridCol w="523875"/>
                <a:gridCol w="522287"/>
                <a:gridCol w="52387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836" name="Group 36"/>
          <p:cNvGraphicFramePr>
            <a:graphicFrameLocks noGrp="1"/>
          </p:cNvGraphicFramePr>
          <p:nvPr>
            <p:ph sz="quarter" idx="3"/>
          </p:nvPr>
        </p:nvGraphicFramePr>
        <p:xfrm>
          <a:off x="1219200" y="3352800"/>
          <a:ext cx="7696200" cy="518160"/>
        </p:xfrm>
        <a:graphic>
          <a:graphicData uri="http://schemas.openxmlformats.org/drawingml/2006/table">
            <a:tbl>
              <a:tblPr/>
              <a:tblGrid>
                <a:gridCol w="514350"/>
                <a:gridCol w="511175"/>
                <a:gridCol w="514350"/>
                <a:gridCol w="511175"/>
                <a:gridCol w="514350"/>
                <a:gridCol w="514350"/>
                <a:gridCol w="511175"/>
                <a:gridCol w="514350"/>
                <a:gridCol w="511175"/>
                <a:gridCol w="514350"/>
                <a:gridCol w="514350"/>
                <a:gridCol w="511175"/>
                <a:gridCol w="514350"/>
                <a:gridCol w="511175"/>
                <a:gridCol w="514350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870" name="Group 70"/>
          <p:cNvGraphicFramePr>
            <a:graphicFrameLocks noGrp="1"/>
          </p:cNvGraphicFramePr>
          <p:nvPr>
            <p:ph sz="quarter" idx="4"/>
          </p:nvPr>
        </p:nvGraphicFramePr>
        <p:xfrm>
          <a:off x="4343400" y="1600200"/>
          <a:ext cx="3657600" cy="518160"/>
        </p:xfrm>
        <a:graphic>
          <a:graphicData uri="http://schemas.openxmlformats.org/drawingml/2006/table">
            <a:tbl>
              <a:tblPr/>
              <a:tblGrid>
                <a:gridCol w="523875"/>
                <a:gridCol w="520700"/>
                <a:gridCol w="522288"/>
                <a:gridCol w="523875"/>
                <a:gridCol w="522287"/>
                <a:gridCol w="520700"/>
                <a:gridCol w="523875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888" name="Group 88"/>
          <p:cNvGraphicFramePr>
            <a:graphicFrameLocks noGrp="1"/>
          </p:cNvGraphicFramePr>
          <p:nvPr/>
        </p:nvGraphicFramePr>
        <p:xfrm>
          <a:off x="4419600" y="4267200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/>
                <a:gridCol w="500063"/>
                <a:gridCol w="500062"/>
                <a:gridCol w="501650"/>
                <a:gridCol w="500063"/>
                <a:gridCol w="500062"/>
                <a:gridCol w="50165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810" name="Rectangle 106"/>
          <p:cNvSpPr>
            <a:spLocks noChangeArrowheads="1"/>
          </p:cNvSpPr>
          <p:nvPr/>
        </p:nvSpPr>
        <p:spPr bwMode="auto">
          <a:xfrm>
            <a:off x="457200" y="1524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Step 12: i = 12, q = 5</a:t>
            </a:r>
          </a:p>
        </p:txBody>
      </p:sp>
      <p:sp>
        <p:nvSpPr>
          <p:cNvPr id="204907" name="Text Box 107"/>
          <p:cNvSpPr txBox="1">
            <a:spLocks noChangeArrowheads="1"/>
          </p:cNvSpPr>
          <p:nvPr/>
        </p:nvSpPr>
        <p:spPr bwMode="auto">
          <a:xfrm>
            <a:off x="1581150" y="457200"/>
            <a:ext cx="281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Comparing p[6] with S[12]</a:t>
            </a:r>
          </a:p>
        </p:txBody>
      </p:sp>
      <p:sp>
        <p:nvSpPr>
          <p:cNvPr id="204908" name="Text Box 108"/>
          <p:cNvSpPr txBox="1">
            <a:spLocks noChangeArrowheads="1"/>
          </p:cNvSpPr>
          <p:nvPr/>
        </p:nvSpPr>
        <p:spPr bwMode="auto">
          <a:xfrm>
            <a:off x="1066800" y="2986088"/>
            <a:ext cx="281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Comparing p[7] with S[13]</a:t>
            </a:r>
          </a:p>
        </p:txBody>
      </p:sp>
      <p:sp>
        <p:nvSpPr>
          <p:cNvPr id="72813" name="Text Box 109"/>
          <p:cNvSpPr txBox="1">
            <a:spLocks noChangeArrowheads="1"/>
          </p:cNvSpPr>
          <p:nvPr/>
        </p:nvSpPr>
        <p:spPr bwMode="auto">
          <a:xfrm>
            <a:off x="304800" y="7620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204910" name="Text Box 110"/>
          <p:cNvSpPr txBox="1">
            <a:spLocks noChangeArrowheads="1"/>
          </p:cNvSpPr>
          <p:nvPr/>
        </p:nvSpPr>
        <p:spPr bwMode="auto">
          <a:xfrm>
            <a:off x="341313" y="3352800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</a:t>
            </a:r>
          </a:p>
        </p:txBody>
      </p:sp>
      <p:sp>
        <p:nvSpPr>
          <p:cNvPr id="204911" name="Text Box 111"/>
          <p:cNvSpPr txBox="1">
            <a:spLocks noChangeArrowheads="1"/>
          </p:cNvSpPr>
          <p:nvPr/>
        </p:nvSpPr>
        <p:spPr bwMode="auto">
          <a:xfrm>
            <a:off x="379413" y="4191000"/>
            <a:ext cx="382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72816" name="Text Box 112"/>
          <p:cNvSpPr txBox="1">
            <a:spLocks noChangeArrowheads="1"/>
          </p:cNvSpPr>
          <p:nvPr/>
        </p:nvSpPr>
        <p:spPr bwMode="auto">
          <a:xfrm>
            <a:off x="303213" y="15382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</a:t>
            </a:r>
          </a:p>
        </p:txBody>
      </p:sp>
      <p:sp>
        <p:nvSpPr>
          <p:cNvPr id="204913" name="Line 113"/>
          <p:cNvSpPr>
            <a:spLocks noChangeShapeType="1"/>
          </p:cNvSpPr>
          <p:nvPr/>
        </p:nvSpPr>
        <p:spPr bwMode="auto">
          <a:xfrm flipV="1">
            <a:off x="71628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4" name="Rectangle 114"/>
          <p:cNvSpPr>
            <a:spLocks noChangeArrowheads="1"/>
          </p:cNvSpPr>
          <p:nvPr/>
        </p:nvSpPr>
        <p:spPr bwMode="auto">
          <a:xfrm>
            <a:off x="609600" y="26670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Step 13: i = 13, q = 6</a:t>
            </a:r>
          </a:p>
        </p:txBody>
      </p:sp>
      <p:sp>
        <p:nvSpPr>
          <p:cNvPr id="204915" name="Line 115"/>
          <p:cNvSpPr>
            <a:spLocks noChangeShapeType="1"/>
          </p:cNvSpPr>
          <p:nvPr/>
        </p:nvSpPr>
        <p:spPr bwMode="auto">
          <a:xfrm flipV="1">
            <a:off x="7696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6" name="Text Box 116"/>
          <p:cNvSpPr txBox="1">
            <a:spLocks noChangeArrowheads="1"/>
          </p:cNvSpPr>
          <p:nvPr/>
        </p:nvSpPr>
        <p:spPr bwMode="auto">
          <a:xfrm>
            <a:off x="4654550" y="471488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p[6] matches with S[12]</a:t>
            </a:r>
          </a:p>
        </p:txBody>
      </p:sp>
      <p:sp>
        <p:nvSpPr>
          <p:cNvPr id="204917" name="Text Box 117"/>
          <p:cNvSpPr txBox="1">
            <a:spLocks noChangeArrowheads="1"/>
          </p:cNvSpPr>
          <p:nvPr/>
        </p:nvSpPr>
        <p:spPr bwMode="auto">
          <a:xfrm>
            <a:off x="4495800" y="2986088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p[7] matches with S[13]</a:t>
            </a:r>
          </a:p>
        </p:txBody>
      </p:sp>
      <p:sp>
        <p:nvSpPr>
          <p:cNvPr id="204918" name="Text Box 118"/>
          <p:cNvSpPr txBox="1">
            <a:spLocks noChangeArrowheads="1"/>
          </p:cNvSpPr>
          <p:nvPr/>
        </p:nvSpPr>
        <p:spPr bwMode="auto">
          <a:xfrm>
            <a:off x="184150" y="5334000"/>
            <a:ext cx="890506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Pattern ‘p’ has been found to completely occur in string ‘S’. The total number of shifts </a:t>
            </a:r>
          </a:p>
          <a:p>
            <a:r>
              <a:rPr lang="en-US" altLang="zh-CN" dirty="0"/>
              <a:t>that took place for the match to be found are: </a:t>
            </a:r>
            <a:r>
              <a:rPr lang="en-US" altLang="zh-CN" dirty="0" err="1"/>
              <a:t>i</a:t>
            </a:r>
            <a:r>
              <a:rPr lang="en-US" altLang="zh-CN" dirty="0"/>
              <a:t> – m = 13 – 7 = 6 shifts.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其实还有一部，算</a:t>
            </a:r>
            <a:r>
              <a:rPr lang="el-GR" altLang="zh-CN" dirty="0" smtClean="0">
                <a:solidFill>
                  <a:srgbClr val="E71903"/>
                </a:solidFill>
              </a:rPr>
              <a:t>Π</a:t>
            </a:r>
            <a:r>
              <a:rPr lang="en-US" altLang="zh-CN" dirty="0" smtClean="0">
                <a:solidFill>
                  <a:srgbClr val="E71903"/>
                </a:solidFill>
              </a:rPr>
              <a:t>[7] =1</a:t>
            </a:r>
            <a:r>
              <a:rPr lang="zh-CN" altLang="en-US" dirty="0" smtClean="0">
                <a:solidFill>
                  <a:schemeClr val="accent4"/>
                </a:solidFill>
              </a:rPr>
              <a:t>后位对其，但长度受限根本不行了</a:t>
            </a:r>
            <a:endParaRPr lang="en-US" altLang="zh-CN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7" grpId="0" autoUpdateAnimBg="0"/>
      <p:bldP spid="204908" grpId="0" autoUpdateAnimBg="0"/>
      <p:bldP spid="204910" grpId="0" autoUpdateAnimBg="0"/>
      <p:bldP spid="204911" grpId="0" autoUpdateAnimBg="0"/>
      <p:bldP spid="204913" grpId="0" animBg="1"/>
      <p:bldP spid="204914" grpId="0" autoUpdateAnimBg="0"/>
      <p:bldP spid="204915" grpId="0" animBg="1"/>
      <p:bldP spid="204916" grpId="0" autoUpdateAnimBg="0"/>
      <p:bldP spid="204917" grpId="0" autoUpdateAnimBg="0"/>
      <p:bldP spid="2049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9F250-F3AD-4A4D-9CCA-5CC36050843A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altLang="zh-CN"/>
              <a:t>History of String Search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6019800" cy="3429000"/>
          </a:xfrm>
        </p:spPr>
        <p:txBody>
          <a:bodyPr lIns="90488" tIns="44450" rIns="90488" bIns="44450"/>
          <a:lstStyle/>
          <a:p>
            <a:pPr marL="0" indent="1588">
              <a:defRPr/>
            </a:pPr>
            <a:r>
              <a:rPr lang="en-US" altLang="zh-CN" sz="2000"/>
              <a:t>The brute force algorithm:</a:t>
            </a:r>
          </a:p>
          <a:p>
            <a:pPr marL="906463" lvl="1">
              <a:defRPr/>
            </a:pPr>
            <a:r>
              <a:rPr lang="en-US" altLang="zh-CN" sz="1900"/>
              <a:t>invented in the dawn of computer history</a:t>
            </a:r>
          </a:p>
          <a:p>
            <a:pPr marL="906463" lvl="1">
              <a:defRPr/>
            </a:pPr>
            <a:r>
              <a:rPr lang="en-US" altLang="zh-CN" sz="1900"/>
              <a:t>re-invented many times, </a:t>
            </a:r>
            <a:r>
              <a:rPr lang="en-US" altLang="zh-CN" sz="1900" i="1"/>
              <a:t>still</a:t>
            </a:r>
            <a:r>
              <a:rPr lang="en-US" altLang="zh-CN" sz="1900"/>
              <a:t> common</a:t>
            </a:r>
          </a:p>
          <a:p>
            <a:pPr marL="0" indent="1588">
              <a:defRPr/>
            </a:pPr>
            <a:r>
              <a:rPr lang="en-US" altLang="zh-CN" sz="2000"/>
              <a:t>Knuth &amp; Pratt invented a better one in 1970</a:t>
            </a:r>
          </a:p>
          <a:p>
            <a:pPr marL="906463" lvl="1">
              <a:defRPr/>
            </a:pPr>
            <a:r>
              <a:rPr lang="en-US" altLang="zh-CN" sz="1900"/>
              <a:t>published 1976 as “Knuth-Morris-Pratt”</a:t>
            </a:r>
          </a:p>
          <a:p>
            <a:pPr marL="0" indent="1588">
              <a:defRPr/>
            </a:pPr>
            <a:r>
              <a:rPr lang="en-US" altLang="zh-CN" sz="2000"/>
              <a:t>Boyer &amp; Moore found a better one before 1976</a:t>
            </a:r>
          </a:p>
          <a:p>
            <a:pPr marL="906463" lvl="1">
              <a:defRPr/>
            </a:pPr>
            <a:r>
              <a:rPr lang="en-US" altLang="zh-CN" sz="1900"/>
              <a:t>Published 1977</a:t>
            </a:r>
          </a:p>
          <a:p>
            <a:pPr marL="0" indent="1588">
              <a:defRPr/>
            </a:pPr>
            <a:r>
              <a:rPr lang="en-US" altLang="zh-CN" sz="2000"/>
              <a:t>Karp &amp; Rabin found a “better” one in 1980</a:t>
            </a:r>
          </a:p>
          <a:p>
            <a:pPr marL="906463" lvl="1">
              <a:defRPr/>
            </a:pPr>
            <a:r>
              <a:rPr lang="en-US" altLang="zh-CN" sz="1900"/>
              <a:t>Published 1987</a:t>
            </a:r>
          </a:p>
          <a:p>
            <a:pPr marL="0" indent="1588">
              <a:defRPr/>
            </a:pPr>
            <a:endParaRPr altLang="en-US" sz="2000">
              <a:ea typeface="宋体" charset="-122"/>
            </a:endParaRPr>
          </a:p>
        </p:txBody>
      </p:sp>
      <p:pic>
        <p:nvPicPr>
          <p:cNvPr id="1966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72000"/>
            <a:ext cx="7439025" cy="17716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EBF2A-891F-42CA-B354-28FCAC194FAA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/>
              <a:t>Knuth-Morris-Pratt (KMP) Algorithm   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/>
              <a:t>Information stored in prefix function </a:t>
            </a:r>
          </a:p>
          <a:p>
            <a:pPr marL="990600" lvl="1" indent="-533400">
              <a:defRPr/>
            </a:pPr>
            <a:r>
              <a:rPr lang="en-US" altLang="zh-CN"/>
              <a:t>Can speed up both the naïve algorithm and the finite-automaton matcher</a:t>
            </a:r>
          </a:p>
          <a:p>
            <a:pPr marL="609600" indent="-609600">
              <a:defRPr/>
            </a:pPr>
            <a:r>
              <a:rPr lang="en-US" altLang="zh-CN"/>
              <a:t>KMP Algorithm</a:t>
            </a:r>
            <a:endParaRPr lang="en-US" altLang="zh-CN">
              <a:solidFill>
                <a:srgbClr val="3333FF"/>
              </a:solidFill>
            </a:endParaRPr>
          </a:p>
          <a:p>
            <a:pPr marL="990600" lvl="1" indent="-533400">
              <a:defRPr/>
            </a:pPr>
            <a:r>
              <a:rPr lang="en-US" altLang="zh-CN"/>
              <a:t>2 parts: KMP-MATCHER, PREFIX</a:t>
            </a:r>
          </a:p>
          <a:p>
            <a:pPr marL="609600" indent="-609600">
              <a:defRPr/>
            </a:pPr>
            <a:r>
              <a:rPr lang="en-US" altLang="zh-CN"/>
              <a:t>Running time</a:t>
            </a:r>
          </a:p>
          <a:p>
            <a:pPr marL="990600" lvl="1" indent="-533400">
              <a:defRPr/>
            </a:pPr>
            <a:r>
              <a:rPr lang="en-US" altLang="zh-CN"/>
              <a:t>PREFIX takes </a:t>
            </a:r>
            <a:r>
              <a:rPr lang="en-US" altLang="zh-CN" i="1"/>
              <a:t>O</a:t>
            </a:r>
            <a:r>
              <a:rPr lang="en-US" altLang="zh-CN"/>
              <a:t>(</a:t>
            </a:r>
            <a:r>
              <a:rPr lang="en-US" altLang="zh-CN" i="1"/>
              <a:t>m</a:t>
            </a:r>
            <a:r>
              <a:rPr lang="en-US" altLang="zh-CN"/>
              <a:t>)</a:t>
            </a:r>
          </a:p>
          <a:p>
            <a:pPr marL="990600" lvl="1" indent="-533400">
              <a:defRPr/>
            </a:pPr>
            <a:r>
              <a:rPr lang="en-US" altLang="zh-CN"/>
              <a:t>KMP-MATCHER takes </a:t>
            </a:r>
            <a:r>
              <a:rPr lang="en-US" altLang="zh-CN" i="1"/>
              <a:t>O</a:t>
            </a:r>
            <a:r>
              <a:rPr lang="en-US" altLang="zh-CN"/>
              <a:t>(</a:t>
            </a:r>
            <a:r>
              <a:rPr lang="en-US" altLang="zh-CN" i="1"/>
              <a:t>m</a:t>
            </a:r>
            <a:r>
              <a:rPr lang="en-US" altLang="zh-CN"/>
              <a:t>+</a:t>
            </a:r>
            <a:r>
              <a:rPr lang="en-US" altLang="zh-CN" i="1"/>
              <a:t>n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D170C-3947-4A19-8333-9EC789066576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/>
              <a:t>Knuth-Morris-Pratt (KMP) Algorithm   </a:t>
            </a: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12875"/>
            <a:ext cx="85026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00250" y="2786063"/>
            <a:ext cx="21431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4"/>
                </a:solidFill>
              </a:rPr>
              <a:t>已匹配子串长度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875" y="3630613"/>
            <a:ext cx="17859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4"/>
                </a:solidFill>
              </a:rPr>
              <a:t>计算跳跃后的下个</a:t>
            </a:r>
            <a:r>
              <a:rPr lang="en-US" altLang="zh-CN" dirty="0">
                <a:solidFill>
                  <a:schemeClr val="accent4"/>
                </a:solidFill>
              </a:rPr>
              <a:t>shift</a:t>
            </a:r>
            <a:r>
              <a:rPr lang="zh-CN" altLang="en-US" dirty="0">
                <a:solidFill>
                  <a:schemeClr val="accent4"/>
                </a:solidFill>
              </a:rPr>
              <a:t>位置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1813" y="5068888"/>
            <a:ext cx="1785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4"/>
                </a:solidFill>
              </a:rPr>
              <a:t>计算跳跃后的下个</a:t>
            </a:r>
            <a:r>
              <a:rPr lang="en-US" altLang="zh-CN" dirty="0">
                <a:solidFill>
                  <a:schemeClr val="accent4"/>
                </a:solidFill>
              </a:rPr>
              <a:t>shift</a:t>
            </a:r>
            <a:r>
              <a:rPr lang="zh-CN" altLang="en-US" dirty="0">
                <a:solidFill>
                  <a:schemeClr val="accent4"/>
                </a:solidFill>
              </a:rPr>
              <a:t>位置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5923F-8822-4626-80F0-560AB385C414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/>
              <a:t>Knuth-Morris-Pratt (KMP) Algorithm   </a:t>
            </a:r>
          </a:p>
        </p:txBody>
      </p:sp>
      <p:pic>
        <p:nvPicPr>
          <p:cNvPr id="757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557338"/>
            <a:ext cx="5778500" cy="424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43313" y="2571750"/>
            <a:ext cx="21431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4"/>
                </a:solidFill>
              </a:rPr>
              <a:t>长度为一的子串无合格的匹配后缀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768BB-7B37-45EC-935D-E8A36BDB488C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 dirty="0" smtClean="0"/>
              <a:t>Exercises </a:t>
            </a:r>
            <a:endParaRPr lang="en-US" altLang="zh-CN" sz="4000" dirty="0"/>
          </a:p>
        </p:txBody>
      </p:sp>
      <p:sp>
        <p:nvSpPr>
          <p:cNvPr id="76803" name="TextBox 4"/>
          <p:cNvSpPr txBox="1">
            <a:spLocks noChangeArrowheads="1"/>
          </p:cNvSpPr>
          <p:nvPr/>
        </p:nvSpPr>
        <p:spPr bwMode="auto">
          <a:xfrm>
            <a:off x="611188" y="1341438"/>
            <a:ext cx="43926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/>
              <a:t>Ch. 32 3-1</a:t>
            </a:r>
          </a:p>
          <a:p>
            <a:r>
              <a:rPr lang="en-US" altLang="zh-CN" sz="3200"/>
              <a:t>Ch. 32 4-1</a:t>
            </a:r>
            <a:endParaRPr lang="zh-CN" altLang="en-US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ECB48-A08B-450E-8C2A-DBB3C7B403AE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Boyer-Moore Algorithm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4294967295"/>
          </p:nvPr>
        </p:nvSpPr>
        <p:spPr>
          <a:xfrm>
            <a:off x="5334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Published in 1977</a:t>
            </a:r>
          </a:p>
          <a:p>
            <a:pPr eaLnBrk="1" hangingPunct="1"/>
            <a:r>
              <a:rPr lang="en-US" altLang="zh-CN" sz="2800" smtClean="0"/>
              <a:t>The longer the pattern is, the faster it works</a:t>
            </a:r>
          </a:p>
          <a:p>
            <a:pPr eaLnBrk="1" hangingPunct="1"/>
            <a:r>
              <a:rPr lang="en-US" altLang="zh-CN" sz="2800" smtClean="0"/>
              <a:t>Starts from the end of pattern, while KMP starts from the beginning</a:t>
            </a:r>
          </a:p>
          <a:p>
            <a:pPr eaLnBrk="1" hangingPunct="1"/>
            <a:r>
              <a:rPr lang="en-US" altLang="zh-CN" sz="2800" smtClean="0"/>
              <a:t>Works best for character string, while KMP works best for binary string</a:t>
            </a:r>
          </a:p>
          <a:p>
            <a:pPr eaLnBrk="1" hangingPunct="1"/>
            <a:r>
              <a:rPr lang="en-US" altLang="zh-CN" sz="2800" smtClean="0"/>
              <a:t>KMP and Boyer-Moore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	- Preprocessing existing patterns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	- Searching patterns in input strings</a:t>
            </a:r>
          </a:p>
          <a:p>
            <a:pPr eaLnBrk="1" hangingPunct="1">
              <a:buFontTx/>
              <a:buNone/>
            </a:pPr>
            <a:endParaRPr altLang="en-US" sz="280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182AA-83F5-4CC5-B1CC-84C9263F807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String-Matching Problem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/>
              <a:t>The </a:t>
            </a:r>
            <a:r>
              <a:rPr lang="en-US" altLang="zh-CN" i="1">
                <a:solidFill>
                  <a:srgbClr val="3333FF"/>
                </a:solidFill>
              </a:rPr>
              <a:t>text</a:t>
            </a:r>
            <a:r>
              <a:rPr lang="en-US" altLang="zh-CN"/>
              <a:t> is in an array </a:t>
            </a:r>
            <a:r>
              <a:rPr lang="en-US" altLang="zh-CN" i="1">
                <a:solidFill>
                  <a:srgbClr val="3333FF"/>
                </a:solidFill>
              </a:rPr>
              <a:t>T </a:t>
            </a:r>
            <a:r>
              <a:rPr lang="en-US" altLang="zh-CN">
                <a:solidFill>
                  <a:srgbClr val="3333FF"/>
                </a:solidFill>
              </a:rPr>
              <a:t>[1..</a:t>
            </a:r>
            <a:r>
              <a:rPr lang="en-US" altLang="zh-CN" i="1">
                <a:solidFill>
                  <a:srgbClr val="3333FF"/>
                </a:solidFill>
              </a:rPr>
              <a:t>n</a:t>
            </a:r>
            <a:r>
              <a:rPr lang="en-US" altLang="zh-CN">
                <a:solidFill>
                  <a:srgbClr val="3333FF"/>
                </a:solidFill>
              </a:rPr>
              <a:t>]</a:t>
            </a:r>
            <a:r>
              <a:rPr lang="en-US" altLang="zh-CN"/>
              <a:t> of length </a:t>
            </a:r>
            <a:r>
              <a:rPr lang="en-US" altLang="zh-CN" i="1"/>
              <a:t>n</a:t>
            </a:r>
          </a:p>
          <a:p>
            <a:pPr marL="609600" indent="-609600">
              <a:defRPr/>
            </a:pPr>
            <a:r>
              <a:rPr lang="en-US" altLang="zh-CN"/>
              <a:t>The </a:t>
            </a:r>
            <a:r>
              <a:rPr lang="en-US" altLang="zh-CN" i="1">
                <a:solidFill>
                  <a:srgbClr val="3333FF"/>
                </a:solidFill>
              </a:rPr>
              <a:t>pattern</a:t>
            </a:r>
            <a:r>
              <a:rPr lang="en-US" altLang="zh-CN"/>
              <a:t> is in an array </a:t>
            </a:r>
            <a:r>
              <a:rPr lang="en-US" altLang="zh-CN" i="1">
                <a:solidFill>
                  <a:srgbClr val="3333FF"/>
                </a:solidFill>
              </a:rPr>
              <a:t>P </a:t>
            </a:r>
            <a:r>
              <a:rPr lang="en-US" altLang="zh-CN">
                <a:solidFill>
                  <a:srgbClr val="3333FF"/>
                </a:solidFill>
              </a:rPr>
              <a:t>[1..</a:t>
            </a:r>
            <a:r>
              <a:rPr lang="en-US" altLang="zh-CN" i="1">
                <a:solidFill>
                  <a:srgbClr val="3333FF"/>
                </a:solidFill>
              </a:rPr>
              <a:t>m</a:t>
            </a:r>
            <a:r>
              <a:rPr lang="en-US" altLang="zh-CN">
                <a:solidFill>
                  <a:srgbClr val="3333FF"/>
                </a:solidFill>
              </a:rPr>
              <a:t>]</a:t>
            </a:r>
            <a:r>
              <a:rPr lang="en-US" altLang="zh-CN"/>
              <a:t> of length </a:t>
            </a:r>
            <a:r>
              <a:rPr lang="en-US" altLang="zh-CN" i="1"/>
              <a:t>m</a:t>
            </a:r>
          </a:p>
          <a:p>
            <a:pPr marL="609600" indent="-609600">
              <a:defRPr/>
            </a:pPr>
            <a:r>
              <a:rPr lang="en-US" altLang="zh-CN"/>
              <a:t>Elements of </a:t>
            </a:r>
            <a:r>
              <a:rPr lang="en-US" altLang="zh-CN" i="1"/>
              <a:t>T</a:t>
            </a:r>
            <a:r>
              <a:rPr lang="en-US" altLang="zh-CN"/>
              <a:t> and </a:t>
            </a:r>
            <a:r>
              <a:rPr lang="en-US" altLang="zh-CN" i="1"/>
              <a:t>P</a:t>
            </a:r>
            <a:r>
              <a:rPr lang="en-US" altLang="zh-CN"/>
              <a:t> are characters from a </a:t>
            </a:r>
            <a:r>
              <a:rPr lang="en-US" altLang="zh-CN" i="1">
                <a:solidFill>
                  <a:srgbClr val="3333FF"/>
                </a:solidFill>
              </a:rPr>
              <a:t>finite alphabet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</a:t>
            </a:r>
          </a:p>
          <a:p>
            <a:pPr marL="990600" lvl="1" indent="-533400">
              <a:defRPr/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E.g., </a:t>
            </a:r>
            <a:r>
              <a:rPr lang="en-US" altLang="zh-CN" b="1"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= {0,1} or </a:t>
            </a:r>
            <a:r>
              <a:rPr lang="en-US" altLang="zh-CN" b="1"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= {a, b, </a:t>
            </a:r>
            <a:r>
              <a:rPr lang="en-US" altLang="zh-CN">
                <a:latin typeface="Times New Roman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, z}</a:t>
            </a:r>
          </a:p>
          <a:p>
            <a:pPr marL="609600" indent="-609600">
              <a:defRPr/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Usually 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are called </a:t>
            </a:r>
            <a:r>
              <a:rPr lang="en-US" altLang="zh-CN" i="1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strings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of characters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E70CA-F060-4120-A093-EEAB1EA8E2EC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String-Matching Problem   </a:t>
            </a:r>
            <a:r>
              <a:rPr lang="en-US" altLang="zh-CN" sz="2400"/>
              <a:t>…contd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We say that pattern 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occurs with shift s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in text 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T 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if:	</a:t>
            </a:r>
          </a:p>
          <a:p>
            <a:pPr marL="990600" lvl="1" indent="-533400">
              <a:buClr>
                <a:schemeClr val="tx1"/>
              </a:buClr>
              <a:buFontTx/>
              <a:buAutoNum type="alphaLcParenR"/>
              <a:defRPr/>
            </a:pP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0 ≤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≤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        and </a:t>
            </a:r>
          </a:p>
          <a:p>
            <a:pPr marL="990600" lvl="1" indent="-533400">
              <a:buClr>
                <a:schemeClr val="tx1"/>
              </a:buClr>
              <a:buFontTx/>
              <a:buAutoNum type="alphaLcParenR"/>
              <a:defRPr/>
            </a:pP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[(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+1)..(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)] =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P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[1..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]</a:t>
            </a:r>
          </a:p>
          <a:p>
            <a:pPr marL="609600" indent="-609600">
              <a:defRPr/>
            </a:pPr>
            <a:r>
              <a:rPr lang="en-US" altLang="zh-CN">
                <a:cs typeface="Arial" charset="0"/>
                <a:sym typeface="Symbol" pitchFamily="18" charset="2"/>
              </a:rPr>
              <a:t>If </a:t>
            </a:r>
            <a:r>
              <a:rPr lang="en-US" altLang="zh-CN" i="1">
                <a:cs typeface="Arial" charset="0"/>
                <a:sym typeface="Symbol" pitchFamily="18" charset="2"/>
              </a:rPr>
              <a:t>P</a:t>
            </a:r>
            <a:r>
              <a:rPr lang="en-US" altLang="zh-CN">
                <a:cs typeface="Arial" charset="0"/>
                <a:sym typeface="Symbol" pitchFamily="18" charset="2"/>
              </a:rPr>
              <a:t> occurs with shift </a:t>
            </a:r>
            <a:r>
              <a:rPr lang="en-US" altLang="zh-CN" i="1">
                <a:cs typeface="Arial" charset="0"/>
                <a:sym typeface="Symbol" pitchFamily="18" charset="2"/>
              </a:rPr>
              <a:t>s</a:t>
            </a:r>
            <a:r>
              <a:rPr lang="en-US" altLang="zh-CN">
                <a:cs typeface="Arial" charset="0"/>
                <a:sym typeface="Symbol" pitchFamily="18" charset="2"/>
              </a:rPr>
              <a:t> in </a:t>
            </a:r>
            <a:r>
              <a:rPr lang="en-US" altLang="zh-CN" i="1">
                <a:cs typeface="Arial" charset="0"/>
                <a:sym typeface="Symbol" pitchFamily="18" charset="2"/>
              </a:rPr>
              <a:t>T</a:t>
            </a:r>
            <a:r>
              <a:rPr lang="en-US" altLang="zh-CN">
                <a:cs typeface="Arial" charset="0"/>
                <a:sym typeface="Symbol" pitchFamily="18" charset="2"/>
              </a:rPr>
              <a:t>, then </a:t>
            </a:r>
            <a:r>
              <a:rPr lang="en-US" altLang="zh-CN" i="1">
                <a:cs typeface="Arial" charset="0"/>
                <a:sym typeface="Symbol" pitchFamily="18" charset="2"/>
              </a:rPr>
              <a:t>s</a:t>
            </a:r>
            <a:r>
              <a:rPr lang="en-US" altLang="zh-CN">
                <a:cs typeface="Arial" charset="0"/>
                <a:sym typeface="Symbol" pitchFamily="18" charset="2"/>
              </a:rPr>
              <a:t> is a </a:t>
            </a:r>
            <a:r>
              <a:rPr lang="en-US" altLang="zh-CN" i="1">
                <a:solidFill>
                  <a:srgbClr val="3333FF"/>
                </a:solidFill>
                <a:cs typeface="Arial" charset="0"/>
                <a:sym typeface="Symbol" pitchFamily="18" charset="2"/>
              </a:rPr>
              <a:t>valid shift</a:t>
            </a:r>
            <a:r>
              <a:rPr lang="en-US" altLang="zh-CN">
                <a:cs typeface="Arial" charset="0"/>
                <a:sym typeface="Symbol" pitchFamily="18" charset="2"/>
              </a:rPr>
              <a:t>, otherwise </a:t>
            </a:r>
            <a:r>
              <a:rPr lang="en-US" altLang="zh-CN" i="1">
                <a:cs typeface="Arial" charset="0"/>
                <a:sym typeface="Symbol" pitchFamily="18" charset="2"/>
              </a:rPr>
              <a:t>s</a:t>
            </a:r>
            <a:r>
              <a:rPr lang="en-US" altLang="zh-CN">
                <a:cs typeface="Arial" charset="0"/>
                <a:sym typeface="Symbol" pitchFamily="18" charset="2"/>
              </a:rPr>
              <a:t> is an </a:t>
            </a:r>
            <a:r>
              <a:rPr lang="en-US" altLang="zh-CN" i="1">
                <a:solidFill>
                  <a:srgbClr val="3333FF"/>
                </a:solidFill>
                <a:cs typeface="Arial" charset="0"/>
                <a:sym typeface="Symbol" pitchFamily="18" charset="2"/>
              </a:rPr>
              <a:t>invalid shift</a:t>
            </a:r>
          </a:p>
          <a:p>
            <a:pPr marL="609600" indent="-609600">
              <a:defRPr/>
            </a:pPr>
            <a:r>
              <a:rPr lang="en-US" altLang="zh-CN">
                <a:cs typeface="Arial" charset="0"/>
                <a:sym typeface="Symbol" pitchFamily="18" charset="2"/>
              </a:rPr>
              <a:t>String-matching problem: finding all valid shifts for a given </a:t>
            </a:r>
            <a:r>
              <a:rPr lang="en-US" altLang="zh-CN" i="1">
                <a:cs typeface="Arial" charset="0"/>
                <a:sym typeface="Symbol" pitchFamily="18" charset="2"/>
              </a:rPr>
              <a:t>T</a:t>
            </a:r>
            <a:r>
              <a:rPr lang="en-US" altLang="zh-CN">
                <a:cs typeface="Arial" charset="0"/>
                <a:sym typeface="Symbol" pitchFamily="18" charset="2"/>
              </a:rPr>
              <a:t> and </a:t>
            </a:r>
            <a:r>
              <a:rPr lang="en-US" altLang="zh-CN" i="1">
                <a:cs typeface="Arial" charset="0"/>
                <a:sym typeface="Symbol" pitchFamily="18" charset="2"/>
              </a:rPr>
              <a:t>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3BFB2-140C-4236-AD01-4E6BBE208869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067550" cy="838200"/>
          </a:xfrm>
        </p:spPr>
        <p:txBody>
          <a:bodyPr/>
          <a:lstStyle/>
          <a:p>
            <a:r>
              <a:rPr lang="en-US" altLang="zh-CN" smtClean="0"/>
              <a:t>Example 1</a:t>
            </a:r>
            <a:endParaRPr lang="en-US" altLang="zh-CN" sz="2400" smtClean="0"/>
          </a:p>
        </p:txBody>
      </p:sp>
      <p:graphicFrame>
        <p:nvGraphicFramePr>
          <p:cNvPr id="193539" name="Group 3"/>
          <p:cNvGraphicFramePr>
            <a:graphicFrameLocks noGrp="1"/>
          </p:cNvGraphicFramePr>
          <p:nvPr>
            <p:ph sz="half" idx="1"/>
          </p:nvPr>
        </p:nvGraphicFramePr>
        <p:xfrm>
          <a:off x="1905000" y="1981200"/>
          <a:ext cx="6477000" cy="609600"/>
        </p:xfrm>
        <a:graphic>
          <a:graphicData uri="http://schemas.openxmlformats.org/drawingml/2006/table">
            <a:tbl>
              <a:tblPr/>
              <a:tblGrid>
                <a:gridCol w="496888"/>
                <a:gridCol w="500062"/>
                <a:gridCol w="496888"/>
                <a:gridCol w="500062"/>
                <a:gridCol w="496888"/>
                <a:gridCol w="498475"/>
                <a:gridCol w="498475"/>
                <a:gridCol w="498475"/>
                <a:gridCol w="496887"/>
                <a:gridCol w="500063"/>
                <a:gridCol w="496887"/>
                <a:gridCol w="500063"/>
                <a:gridCol w="496887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3569" name="Group 33"/>
          <p:cNvGraphicFramePr>
            <a:graphicFrameLocks noGrp="1"/>
          </p:cNvGraphicFramePr>
          <p:nvPr>
            <p:ph sz="half" idx="2"/>
          </p:nvPr>
        </p:nvGraphicFramePr>
        <p:xfrm>
          <a:off x="3429000" y="3505200"/>
          <a:ext cx="1981200" cy="60960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338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41910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46482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51054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685800" y="2009775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text </a:t>
            </a:r>
            <a:r>
              <a:rPr lang="en-US" altLang="zh-CN" sz="2800" i="1"/>
              <a:t>T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276225" y="3505200"/>
            <a:ext cx="16287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pattern </a:t>
            </a:r>
            <a:r>
              <a:rPr lang="en-US" altLang="zh-CN" sz="2800" i="1"/>
              <a:t>P</a:t>
            </a:r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1905000" y="3810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2311400" y="3352800"/>
            <a:ext cx="9652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800" i="1"/>
              <a:t>s</a:t>
            </a:r>
            <a:r>
              <a:rPr lang="en-US" altLang="zh-CN" sz="2800"/>
              <a:t> = 3</a:t>
            </a:r>
            <a:endParaRPr lang="en-US" altLang="zh-CN" sz="2800" i="1"/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1905000" y="5348288"/>
            <a:ext cx="6096000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/>
              <a:t>shift </a:t>
            </a:r>
            <a:r>
              <a:rPr lang="en-US" altLang="zh-CN" sz="2800" i="1"/>
              <a:t>s </a:t>
            </a:r>
            <a:r>
              <a:rPr lang="en-US" altLang="zh-CN" sz="2800"/>
              <a:t>= 3</a:t>
            </a:r>
            <a:r>
              <a:rPr lang="en-US" altLang="zh-CN" sz="2800" i="1"/>
              <a:t> </a:t>
            </a:r>
            <a:r>
              <a:rPr lang="en-US" altLang="zh-CN" sz="2800"/>
              <a:t>is a valid shift</a:t>
            </a:r>
          </a:p>
          <a:p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=13, </a:t>
            </a:r>
            <a:r>
              <a:rPr lang="en-US" altLang="zh-CN" sz="2800" i="1"/>
              <a:t>m</a:t>
            </a:r>
            <a:r>
              <a:rPr lang="en-US" altLang="zh-CN" sz="2800"/>
              <a:t>=4 and </a:t>
            </a:r>
            <a:r>
              <a:rPr lang="en-US" altLang="zh-CN" sz="2800">
                <a:sym typeface="Symbol" pitchFamily="18" charset="2"/>
              </a:rPr>
              <a:t>0 ≤ </a:t>
            </a:r>
            <a:r>
              <a:rPr lang="en-US" altLang="zh-CN" sz="2800" i="1">
                <a:sym typeface="Symbol" pitchFamily="18" charset="2"/>
              </a:rPr>
              <a:t>s</a:t>
            </a:r>
            <a:r>
              <a:rPr lang="en-US" altLang="zh-CN" sz="2800">
                <a:sym typeface="Symbol" pitchFamily="18" charset="2"/>
              </a:rPr>
              <a:t> ≤ </a:t>
            </a:r>
            <a:r>
              <a:rPr lang="en-US" altLang="zh-CN" sz="2800" i="1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-</a:t>
            </a:r>
            <a:r>
              <a:rPr lang="en-US" altLang="zh-CN" sz="2800" i="1">
                <a:sym typeface="Symbol" pitchFamily="18" charset="2"/>
              </a:rPr>
              <a:t>m </a:t>
            </a:r>
            <a:r>
              <a:rPr lang="en-US" altLang="zh-CN" sz="2800">
                <a:sym typeface="Symbol" pitchFamily="18" charset="2"/>
              </a:rPr>
              <a:t>holds)</a:t>
            </a:r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1954213" y="15240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24384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297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35052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754" name="Text Box 58"/>
          <p:cNvSpPr txBox="1">
            <a:spLocks noChangeArrowheads="1"/>
          </p:cNvSpPr>
          <p:nvPr/>
        </p:nvSpPr>
        <p:spPr bwMode="auto">
          <a:xfrm>
            <a:off x="39624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4495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756" name="Text Box 60"/>
          <p:cNvSpPr txBox="1">
            <a:spLocks noChangeArrowheads="1"/>
          </p:cNvSpPr>
          <p:nvPr/>
        </p:nvSpPr>
        <p:spPr bwMode="auto">
          <a:xfrm>
            <a:off x="49530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54864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758" name="Text Box 62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759" name="Text Box 63"/>
          <p:cNvSpPr txBox="1">
            <a:spLocks noChangeArrowheads="1"/>
          </p:cNvSpPr>
          <p:nvPr/>
        </p:nvSpPr>
        <p:spPr bwMode="auto">
          <a:xfrm>
            <a:off x="6324600" y="1524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9760" name="Text Box 64"/>
          <p:cNvSpPr txBox="1">
            <a:spLocks noChangeArrowheads="1"/>
          </p:cNvSpPr>
          <p:nvPr/>
        </p:nvSpPr>
        <p:spPr bwMode="auto">
          <a:xfrm>
            <a:off x="6858000" y="1524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9761" name="Text Box 65"/>
          <p:cNvSpPr txBox="1">
            <a:spLocks noChangeArrowheads="1"/>
          </p:cNvSpPr>
          <p:nvPr/>
        </p:nvSpPr>
        <p:spPr bwMode="auto">
          <a:xfrm>
            <a:off x="7324725" y="1524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9762" name="Text Box 66"/>
          <p:cNvSpPr txBox="1">
            <a:spLocks noChangeArrowheads="1"/>
          </p:cNvSpPr>
          <p:nvPr/>
        </p:nvSpPr>
        <p:spPr bwMode="auto">
          <a:xfrm>
            <a:off x="7858125" y="1524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9763" name="Text Box 67"/>
          <p:cNvSpPr txBox="1">
            <a:spLocks noChangeArrowheads="1"/>
          </p:cNvSpPr>
          <p:nvPr/>
        </p:nvSpPr>
        <p:spPr bwMode="auto">
          <a:xfrm>
            <a:off x="35052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764" name="Text Box 68"/>
          <p:cNvSpPr txBox="1">
            <a:spLocks noChangeArrowheads="1"/>
          </p:cNvSpPr>
          <p:nvPr/>
        </p:nvSpPr>
        <p:spPr bwMode="auto">
          <a:xfrm>
            <a:off x="3989388" y="41148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765" name="Text Box 69"/>
          <p:cNvSpPr txBox="1">
            <a:spLocks noChangeArrowheads="1"/>
          </p:cNvSpPr>
          <p:nvPr/>
        </p:nvSpPr>
        <p:spPr bwMode="auto">
          <a:xfrm>
            <a:off x="4522788" y="41148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66" name="Text Box 70"/>
          <p:cNvSpPr txBox="1">
            <a:spLocks noChangeArrowheads="1"/>
          </p:cNvSpPr>
          <p:nvPr/>
        </p:nvSpPr>
        <p:spPr bwMode="auto">
          <a:xfrm>
            <a:off x="5056188" y="41148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5450A-724D-4A55-B6CB-79FAAB9D8E65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884238"/>
          </a:xfrm>
        </p:spPr>
        <p:txBody>
          <a:bodyPr/>
          <a:lstStyle/>
          <a:p>
            <a:r>
              <a:rPr lang="en-US" altLang="zh-CN" smtClean="0"/>
              <a:t>Example 2</a:t>
            </a:r>
            <a:endParaRPr lang="en-US" altLang="zh-CN" sz="2400" smtClean="0"/>
          </a:p>
        </p:txBody>
      </p:sp>
      <p:graphicFrame>
        <p:nvGraphicFramePr>
          <p:cNvPr id="155702" name="Group 54"/>
          <p:cNvGraphicFramePr>
            <a:graphicFrameLocks noGrp="1"/>
          </p:cNvGraphicFramePr>
          <p:nvPr>
            <p:ph sz="half" idx="1"/>
          </p:nvPr>
        </p:nvGraphicFramePr>
        <p:xfrm>
          <a:off x="1905000" y="2667000"/>
          <a:ext cx="6477000" cy="609600"/>
        </p:xfrm>
        <a:graphic>
          <a:graphicData uri="http://schemas.openxmlformats.org/drawingml/2006/table">
            <a:tbl>
              <a:tblPr/>
              <a:tblGrid>
                <a:gridCol w="496888"/>
                <a:gridCol w="500062"/>
                <a:gridCol w="496888"/>
                <a:gridCol w="500062"/>
                <a:gridCol w="496888"/>
                <a:gridCol w="498475"/>
                <a:gridCol w="498475"/>
                <a:gridCol w="498475"/>
                <a:gridCol w="496887"/>
                <a:gridCol w="500063"/>
                <a:gridCol w="496887"/>
                <a:gridCol w="500063"/>
                <a:gridCol w="496887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681" name="Group 33"/>
          <p:cNvGraphicFramePr>
            <a:graphicFrameLocks noGrp="1"/>
          </p:cNvGraphicFramePr>
          <p:nvPr>
            <p:ph sz="half" idx="2"/>
          </p:nvPr>
        </p:nvGraphicFramePr>
        <p:xfrm>
          <a:off x="3429000" y="4343400"/>
          <a:ext cx="1981200" cy="60960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0765" name="Text Box 49"/>
          <p:cNvSpPr txBox="1">
            <a:spLocks noChangeArrowheads="1"/>
          </p:cNvSpPr>
          <p:nvPr/>
        </p:nvSpPr>
        <p:spPr bwMode="auto">
          <a:xfrm>
            <a:off x="685800" y="2695575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text </a:t>
            </a:r>
            <a:r>
              <a:rPr lang="en-US" altLang="zh-CN" sz="2800" i="1"/>
              <a:t>T</a:t>
            </a:r>
          </a:p>
        </p:txBody>
      </p:sp>
      <p:sp>
        <p:nvSpPr>
          <p:cNvPr id="30766" name="Text Box 50"/>
          <p:cNvSpPr txBox="1">
            <a:spLocks noChangeArrowheads="1"/>
          </p:cNvSpPr>
          <p:nvPr/>
        </p:nvSpPr>
        <p:spPr bwMode="auto">
          <a:xfrm>
            <a:off x="200025" y="1600200"/>
            <a:ext cx="16287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pattern </a:t>
            </a:r>
            <a:r>
              <a:rPr lang="en-US" altLang="zh-CN" sz="2800" i="1"/>
              <a:t>P</a:t>
            </a:r>
          </a:p>
        </p:txBody>
      </p:sp>
      <p:sp>
        <p:nvSpPr>
          <p:cNvPr id="155700" name="Text Box 52"/>
          <p:cNvSpPr txBox="1">
            <a:spLocks noChangeArrowheads="1"/>
          </p:cNvSpPr>
          <p:nvPr/>
        </p:nvSpPr>
        <p:spPr bwMode="auto">
          <a:xfrm>
            <a:off x="2362200" y="4419600"/>
            <a:ext cx="9652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800" i="1"/>
              <a:t>s</a:t>
            </a:r>
            <a:r>
              <a:rPr lang="en-US" altLang="zh-CN" sz="2800"/>
              <a:t> = 3</a:t>
            </a:r>
            <a:endParaRPr lang="en-US" altLang="zh-CN" sz="2800" i="1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400800" y="5867400"/>
            <a:ext cx="1981200" cy="533400"/>
            <a:chOff x="2160" y="2688"/>
            <a:chExt cx="1248" cy="336"/>
          </a:xfrm>
        </p:grpSpPr>
        <p:sp>
          <p:nvSpPr>
            <p:cNvPr id="30801" name="Rectangle 55"/>
            <p:cNvSpPr>
              <a:spLocks noChangeArrowheads="1"/>
            </p:cNvSpPr>
            <p:nvPr/>
          </p:nvSpPr>
          <p:spPr bwMode="auto">
            <a:xfrm>
              <a:off x="2160" y="268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30802" name="Rectangle 57"/>
            <p:cNvSpPr>
              <a:spLocks noChangeArrowheads="1"/>
            </p:cNvSpPr>
            <p:nvPr/>
          </p:nvSpPr>
          <p:spPr bwMode="auto">
            <a:xfrm>
              <a:off x="2496" y="268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30803" name="Rectangle 58"/>
            <p:cNvSpPr>
              <a:spLocks noChangeArrowheads="1"/>
            </p:cNvSpPr>
            <p:nvPr/>
          </p:nvSpPr>
          <p:spPr bwMode="auto">
            <a:xfrm>
              <a:off x="2784" y="268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30804" name="Rectangle 59"/>
            <p:cNvSpPr>
              <a:spLocks noChangeArrowheads="1"/>
            </p:cNvSpPr>
            <p:nvPr/>
          </p:nvSpPr>
          <p:spPr bwMode="auto">
            <a:xfrm>
              <a:off x="3120" y="268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30805" name="Rectangle 60"/>
            <p:cNvSpPr>
              <a:spLocks noChangeArrowheads="1"/>
            </p:cNvSpPr>
            <p:nvPr/>
          </p:nvSpPr>
          <p:spPr bwMode="auto">
            <a:xfrm>
              <a:off x="2160" y="2688"/>
              <a:ext cx="124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711" name="Line 63"/>
          <p:cNvSpPr>
            <a:spLocks noChangeShapeType="1"/>
          </p:cNvSpPr>
          <p:nvPr/>
        </p:nvSpPr>
        <p:spPr bwMode="auto">
          <a:xfrm>
            <a:off x="6629400" y="3276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70" name="Group 67"/>
          <p:cNvGrpSpPr>
            <a:grpSpLocks/>
          </p:cNvGrpSpPr>
          <p:nvPr/>
        </p:nvGrpSpPr>
        <p:grpSpPr bwMode="auto">
          <a:xfrm>
            <a:off x="1905000" y="1600200"/>
            <a:ext cx="1981200" cy="533400"/>
            <a:chOff x="2160" y="2688"/>
            <a:chExt cx="1248" cy="336"/>
          </a:xfrm>
        </p:grpSpPr>
        <p:sp>
          <p:nvSpPr>
            <p:cNvPr id="30796" name="Rectangle 68"/>
            <p:cNvSpPr>
              <a:spLocks noChangeArrowheads="1"/>
            </p:cNvSpPr>
            <p:nvPr/>
          </p:nvSpPr>
          <p:spPr bwMode="auto">
            <a:xfrm>
              <a:off x="2160" y="268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30797" name="Rectangle 69"/>
            <p:cNvSpPr>
              <a:spLocks noChangeArrowheads="1"/>
            </p:cNvSpPr>
            <p:nvPr/>
          </p:nvSpPr>
          <p:spPr bwMode="auto">
            <a:xfrm>
              <a:off x="2496" y="268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30798" name="Rectangle 70"/>
            <p:cNvSpPr>
              <a:spLocks noChangeArrowheads="1"/>
            </p:cNvSpPr>
            <p:nvPr/>
          </p:nvSpPr>
          <p:spPr bwMode="auto">
            <a:xfrm>
              <a:off x="2784" y="268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30799" name="Rectangle 71"/>
            <p:cNvSpPr>
              <a:spLocks noChangeArrowheads="1"/>
            </p:cNvSpPr>
            <p:nvPr/>
          </p:nvSpPr>
          <p:spPr bwMode="auto">
            <a:xfrm>
              <a:off x="3120" y="268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30800" name="Rectangle 72"/>
            <p:cNvSpPr>
              <a:spLocks noChangeArrowheads="1"/>
            </p:cNvSpPr>
            <p:nvPr/>
          </p:nvSpPr>
          <p:spPr bwMode="auto">
            <a:xfrm>
              <a:off x="2160" y="2688"/>
              <a:ext cx="124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721" name="Text Box 73"/>
          <p:cNvSpPr txBox="1">
            <a:spLocks noChangeArrowheads="1"/>
          </p:cNvSpPr>
          <p:nvPr/>
        </p:nvSpPr>
        <p:spPr bwMode="auto">
          <a:xfrm>
            <a:off x="5257800" y="5867400"/>
            <a:ext cx="9652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800" i="1"/>
              <a:t>s</a:t>
            </a:r>
            <a:r>
              <a:rPr lang="en-US" altLang="zh-CN" sz="2800"/>
              <a:t> = 9</a:t>
            </a:r>
            <a:endParaRPr lang="en-US" altLang="zh-CN" sz="2800" i="1"/>
          </a:p>
        </p:txBody>
      </p:sp>
      <p:sp>
        <p:nvSpPr>
          <p:cNvPr id="155722" name="Line 74"/>
          <p:cNvSpPr>
            <a:spLocks noChangeShapeType="1"/>
          </p:cNvSpPr>
          <p:nvPr/>
        </p:nvSpPr>
        <p:spPr bwMode="auto">
          <a:xfrm>
            <a:off x="3657600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723" name="Line 75"/>
          <p:cNvSpPr>
            <a:spLocks noChangeShapeType="1"/>
          </p:cNvSpPr>
          <p:nvPr/>
        </p:nvSpPr>
        <p:spPr bwMode="auto">
          <a:xfrm>
            <a:off x="4191000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724" name="Line 76"/>
          <p:cNvSpPr>
            <a:spLocks noChangeShapeType="1"/>
          </p:cNvSpPr>
          <p:nvPr/>
        </p:nvSpPr>
        <p:spPr bwMode="auto">
          <a:xfrm>
            <a:off x="4648200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725" name="Line 77"/>
          <p:cNvSpPr>
            <a:spLocks noChangeShapeType="1"/>
          </p:cNvSpPr>
          <p:nvPr/>
        </p:nvSpPr>
        <p:spPr bwMode="auto">
          <a:xfrm>
            <a:off x="5105400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726" name="Line 78"/>
          <p:cNvSpPr>
            <a:spLocks noChangeShapeType="1"/>
          </p:cNvSpPr>
          <p:nvPr/>
        </p:nvSpPr>
        <p:spPr bwMode="auto">
          <a:xfrm>
            <a:off x="7162800" y="3276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727" name="Line 79"/>
          <p:cNvSpPr>
            <a:spLocks noChangeShapeType="1"/>
          </p:cNvSpPr>
          <p:nvPr/>
        </p:nvSpPr>
        <p:spPr bwMode="auto">
          <a:xfrm>
            <a:off x="7620000" y="3276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728" name="Line 80"/>
          <p:cNvSpPr>
            <a:spLocks noChangeShapeType="1"/>
          </p:cNvSpPr>
          <p:nvPr/>
        </p:nvSpPr>
        <p:spPr bwMode="auto">
          <a:xfrm>
            <a:off x="8153400" y="3276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9" name="Text Box 81"/>
          <p:cNvSpPr txBox="1">
            <a:spLocks noChangeArrowheads="1"/>
          </p:cNvSpPr>
          <p:nvPr/>
        </p:nvSpPr>
        <p:spPr bwMode="auto">
          <a:xfrm>
            <a:off x="1954213" y="22860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780" name="Text Box 82"/>
          <p:cNvSpPr txBox="1">
            <a:spLocks noChangeArrowheads="1"/>
          </p:cNvSpPr>
          <p:nvPr/>
        </p:nvSpPr>
        <p:spPr bwMode="auto">
          <a:xfrm>
            <a:off x="2438400" y="2286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781" name="Text Box 83"/>
          <p:cNvSpPr txBox="1">
            <a:spLocks noChangeArrowheads="1"/>
          </p:cNvSpPr>
          <p:nvPr/>
        </p:nvSpPr>
        <p:spPr bwMode="auto">
          <a:xfrm>
            <a:off x="2971800" y="2286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782" name="Text Box 84"/>
          <p:cNvSpPr txBox="1">
            <a:spLocks noChangeArrowheads="1"/>
          </p:cNvSpPr>
          <p:nvPr/>
        </p:nvSpPr>
        <p:spPr bwMode="auto">
          <a:xfrm>
            <a:off x="3505200" y="2286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783" name="Text Box 85"/>
          <p:cNvSpPr txBox="1">
            <a:spLocks noChangeArrowheads="1"/>
          </p:cNvSpPr>
          <p:nvPr/>
        </p:nvSpPr>
        <p:spPr bwMode="auto">
          <a:xfrm>
            <a:off x="3962400" y="2286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784" name="Text Box 86"/>
          <p:cNvSpPr txBox="1">
            <a:spLocks noChangeArrowheads="1"/>
          </p:cNvSpPr>
          <p:nvPr/>
        </p:nvSpPr>
        <p:spPr bwMode="auto">
          <a:xfrm>
            <a:off x="4495800" y="2286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0785" name="Text Box 87"/>
          <p:cNvSpPr txBox="1">
            <a:spLocks noChangeArrowheads="1"/>
          </p:cNvSpPr>
          <p:nvPr/>
        </p:nvSpPr>
        <p:spPr bwMode="auto">
          <a:xfrm>
            <a:off x="4953000" y="2286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0786" name="Text Box 88"/>
          <p:cNvSpPr txBox="1">
            <a:spLocks noChangeArrowheads="1"/>
          </p:cNvSpPr>
          <p:nvPr/>
        </p:nvSpPr>
        <p:spPr bwMode="auto">
          <a:xfrm>
            <a:off x="5486400" y="2286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787" name="Text Box 89"/>
          <p:cNvSpPr txBox="1">
            <a:spLocks noChangeArrowheads="1"/>
          </p:cNvSpPr>
          <p:nvPr/>
        </p:nvSpPr>
        <p:spPr bwMode="auto">
          <a:xfrm>
            <a:off x="5943600" y="2286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0788" name="Text Box 90"/>
          <p:cNvSpPr txBox="1">
            <a:spLocks noChangeArrowheads="1"/>
          </p:cNvSpPr>
          <p:nvPr/>
        </p:nvSpPr>
        <p:spPr bwMode="auto">
          <a:xfrm>
            <a:off x="6324600" y="2286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0789" name="Text Box 91"/>
          <p:cNvSpPr txBox="1">
            <a:spLocks noChangeArrowheads="1"/>
          </p:cNvSpPr>
          <p:nvPr/>
        </p:nvSpPr>
        <p:spPr bwMode="auto">
          <a:xfrm>
            <a:off x="6858000" y="2286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0790" name="Text Box 92"/>
          <p:cNvSpPr txBox="1">
            <a:spLocks noChangeArrowheads="1"/>
          </p:cNvSpPr>
          <p:nvPr/>
        </p:nvSpPr>
        <p:spPr bwMode="auto">
          <a:xfrm>
            <a:off x="7324725" y="2286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0791" name="Text Box 93"/>
          <p:cNvSpPr txBox="1">
            <a:spLocks noChangeArrowheads="1"/>
          </p:cNvSpPr>
          <p:nvPr/>
        </p:nvSpPr>
        <p:spPr bwMode="auto">
          <a:xfrm>
            <a:off x="7858125" y="2286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0792" name="Text Box 94"/>
          <p:cNvSpPr txBox="1">
            <a:spLocks noChangeArrowheads="1"/>
          </p:cNvSpPr>
          <p:nvPr/>
        </p:nvSpPr>
        <p:spPr bwMode="auto">
          <a:xfrm>
            <a:off x="1981200" y="1219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793" name="Text Box 95"/>
          <p:cNvSpPr txBox="1">
            <a:spLocks noChangeArrowheads="1"/>
          </p:cNvSpPr>
          <p:nvPr/>
        </p:nvSpPr>
        <p:spPr bwMode="auto">
          <a:xfrm>
            <a:off x="2465388" y="1219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794" name="Text Box 96"/>
          <p:cNvSpPr txBox="1">
            <a:spLocks noChangeArrowheads="1"/>
          </p:cNvSpPr>
          <p:nvPr/>
        </p:nvSpPr>
        <p:spPr bwMode="auto">
          <a:xfrm>
            <a:off x="2998788" y="1219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795" name="Text Box 97"/>
          <p:cNvSpPr txBox="1">
            <a:spLocks noChangeArrowheads="1"/>
          </p:cNvSpPr>
          <p:nvPr/>
        </p:nvSpPr>
        <p:spPr bwMode="auto">
          <a:xfrm>
            <a:off x="3532188" y="1219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0" grpId="0"/>
      <p:bldP spid="155711" grpId="0" animBg="1"/>
      <p:bldP spid="155721" grpId="0"/>
      <p:bldP spid="155722" grpId="0" animBg="1"/>
      <p:bldP spid="155723" grpId="0" animBg="1"/>
      <p:bldP spid="155724" grpId="0" animBg="1"/>
      <p:bldP spid="155725" grpId="0" animBg="1"/>
      <p:bldP spid="155726" grpId="0" animBg="1"/>
      <p:bldP spid="155727" grpId="0" animBg="1"/>
      <p:bldP spid="155728" grpId="0" animBg="1"/>
    </p:bldLst>
  </p:timing>
</p:sld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3059</Words>
  <Application>Microsoft Office PowerPoint</Application>
  <PresentationFormat>全屏显示(4:3)</PresentationFormat>
  <Paragraphs>1153</Paragraphs>
  <Slides>54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PowerPoint 2010 简介</vt:lpstr>
      <vt:lpstr>Algorithm Analysis &amp; Design  Introduction to Algorithm</vt:lpstr>
      <vt:lpstr>String Matching</vt:lpstr>
      <vt:lpstr>幻灯片 3</vt:lpstr>
      <vt:lpstr>Introduction</vt:lpstr>
      <vt:lpstr>History of String Search</vt:lpstr>
      <vt:lpstr>String-Matching Problem</vt:lpstr>
      <vt:lpstr>String-Matching Problem   …contd</vt:lpstr>
      <vt:lpstr>Example 1</vt:lpstr>
      <vt:lpstr>Example 2</vt:lpstr>
      <vt:lpstr>Naïve String-Matching Algorithm</vt:lpstr>
      <vt:lpstr>Example</vt:lpstr>
      <vt:lpstr>Worst-case Analysis</vt:lpstr>
      <vt:lpstr>Reflection Question</vt:lpstr>
      <vt:lpstr>Excercise</vt:lpstr>
      <vt:lpstr>Rabin-Karp Algorithm</vt:lpstr>
      <vt:lpstr>Modulo Equivalence</vt:lpstr>
      <vt:lpstr>Rabin-Karp Approach</vt:lpstr>
      <vt:lpstr>Rabin-Karp Approach   …contd</vt:lpstr>
      <vt:lpstr>Rabin-Karp Approach   …contd</vt:lpstr>
      <vt:lpstr>Rabin-Karp Approach   …contd</vt:lpstr>
      <vt:lpstr>How values modulo 13 are computed</vt:lpstr>
      <vt:lpstr>Problem of Spurious Hits</vt:lpstr>
      <vt:lpstr>Example</vt:lpstr>
      <vt:lpstr>Rabin-Karp Algorithm</vt:lpstr>
      <vt:lpstr>Excercise</vt:lpstr>
      <vt:lpstr>Deterministic Finite State Automata (DFA)</vt:lpstr>
      <vt:lpstr>幻灯片 27</vt:lpstr>
      <vt:lpstr>幻灯片 28</vt:lpstr>
      <vt:lpstr>Finite Automata</vt:lpstr>
      <vt:lpstr>How a Finite Automaton Works   </vt:lpstr>
      <vt:lpstr>幻灯片 31</vt:lpstr>
      <vt:lpstr>幻灯片 32</vt:lpstr>
      <vt:lpstr>Example 3</vt:lpstr>
      <vt:lpstr>Example 4</vt:lpstr>
      <vt:lpstr>String-Matching Automata   </vt:lpstr>
      <vt:lpstr>String-Matching Automata   …contd   </vt:lpstr>
      <vt:lpstr>Algorithm</vt:lpstr>
      <vt:lpstr>幻灯片 38</vt:lpstr>
      <vt:lpstr>Knuth-Morris-Pratt (KMP) Method   </vt:lpstr>
      <vt:lpstr>Terminology/Notations</vt:lpstr>
      <vt:lpstr>Prefix Function for a Pattern</vt:lpstr>
      <vt:lpstr>Prefix Function: Example 1</vt:lpstr>
      <vt:lpstr>Prefix Function: Example 2</vt:lpstr>
      <vt:lpstr>幻灯片 44</vt:lpstr>
      <vt:lpstr>幻灯片 45</vt:lpstr>
      <vt:lpstr>幻灯片 46</vt:lpstr>
      <vt:lpstr>幻灯片 47</vt:lpstr>
      <vt:lpstr>幻灯片 48</vt:lpstr>
      <vt:lpstr>幻灯片 49</vt:lpstr>
      <vt:lpstr>Knuth-Morris-Pratt (KMP) Algorithm   </vt:lpstr>
      <vt:lpstr>Knuth-Morris-Pratt (KMP) Algorithm   </vt:lpstr>
      <vt:lpstr>Knuth-Morris-Pratt (KMP) Algorithm   </vt:lpstr>
      <vt:lpstr>Exercises </vt:lpstr>
      <vt:lpstr>Boyer-Moore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/>
  <cp:lastModifiedBy/>
  <cp:revision>18</cp:revision>
  <dcterms:created xsi:type="dcterms:W3CDTF">2010-11-18T06:31:59Z</dcterms:created>
  <dcterms:modified xsi:type="dcterms:W3CDTF">2016-11-30T05:44:48Z</dcterms:modified>
</cp:coreProperties>
</file>