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82"/>
  </p:notesMasterIdLst>
  <p:handoutMasterIdLst>
    <p:handoutMasterId r:id="rId83"/>
  </p:handoutMasterIdLst>
  <p:sldIdLst>
    <p:sldId id="270" r:id="rId2"/>
    <p:sldId id="440" r:id="rId3"/>
    <p:sldId id="371" r:id="rId4"/>
    <p:sldId id="439" r:id="rId5"/>
    <p:sldId id="432" r:id="rId6"/>
    <p:sldId id="372" r:id="rId7"/>
    <p:sldId id="373" r:id="rId8"/>
    <p:sldId id="374" r:id="rId9"/>
    <p:sldId id="375" r:id="rId10"/>
    <p:sldId id="376" r:id="rId11"/>
    <p:sldId id="377" r:id="rId12"/>
    <p:sldId id="378" r:id="rId13"/>
    <p:sldId id="379" r:id="rId14"/>
    <p:sldId id="380" r:id="rId15"/>
    <p:sldId id="381" r:id="rId16"/>
    <p:sldId id="382" r:id="rId17"/>
    <p:sldId id="427" r:id="rId18"/>
    <p:sldId id="436" r:id="rId19"/>
    <p:sldId id="383" r:id="rId20"/>
    <p:sldId id="384" r:id="rId21"/>
    <p:sldId id="385"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18" r:id="rId54"/>
    <p:sldId id="419" r:id="rId55"/>
    <p:sldId id="420" r:id="rId56"/>
    <p:sldId id="421" r:id="rId57"/>
    <p:sldId id="433" r:id="rId58"/>
    <p:sldId id="310" r:id="rId59"/>
    <p:sldId id="311" r:id="rId60"/>
    <p:sldId id="312" r:id="rId61"/>
    <p:sldId id="319" r:id="rId62"/>
    <p:sldId id="320" r:id="rId63"/>
    <p:sldId id="321" r:id="rId64"/>
    <p:sldId id="313" r:id="rId65"/>
    <p:sldId id="425" r:id="rId66"/>
    <p:sldId id="426" r:id="rId67"/>
    <p:sldId id="424" r:id="rId68"/>
    <p:sldId id="275" r:id="rId69"/>
    <p:sldId id="314" r:id="rId70"/>
    <p:sldId id="323" r:id="rId71"/>
    <p:sldId id="324" r:id="rId72"/>
    <p:sldId id="316" r:id="rId73"/>
    <p:sldId id="317" r:id="rId74"/>
    <p:sldId id="330" r:id="rId75"/>
    <p:sldId id="331" r:id="rId76"/>
    <p:sldId id="326" r:id="rId77"/>
    <p:sldId id="322" r:id="rId78"/>
    <p:sldId id="318" r:id="rId79"/>
    <p:sldId id="333" r:id="rId80"/>
    <p:sldId id="370" r:id="rId81"/>
  </p:sldIdLst>
  <p:sldSz cx="9144000" cy="6858000" type="screen4x3"/>
  <p:notesSz cx="7099300" cy="10234613"/>
  <p:defaultTextStyle>
    <a:defPPr>
      <a:defRPr lang="en-AU"/>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钟将" initials="jz" lastIdx="1" clrIdx="0">
    <p:extLst>
      <p:ext uri="{19B8F6BF-5375-455C-9EA6-DF929625EA0E}">
        <p15:presenceInfo xmlns:p15="http://schemas.microsoft.com/office/powerpoint/2012/main" userId="钟将"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9900"/>
    <a:srgbClr val="CC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75854" autoAdjust="0"/>
  </p:normalViewPr>
  <p:slideViewPr>
    <p:cSldViewPr>
      <p:cViewPr varScale="1">
        <p:scale>
          <a:sx n="92" d="100"/>
          <a:sy n="92" d="100"/>
        </p:scale>
        <p:origin x="1758" y="84"/>
      </p:cViewPr>
      <p:guideLst>
        <p:guide orient="horz" pos="2160"/>
        <p:guide pos="2880"/>
      </p:guideLst>
    </p:cSldViewPr>
  </p:slideViewPr>
  <p:outlineViewPr>
    <p:cViewPr>
      <p:scale>
        <a:sx n="33" d="100"/>
        <a:sy n="33" d="100"/>
      </p:scale>
      <p:origin x="0" y="-39154"/>
    </p:cViewPr>
  </p:outlineViewPr>
  <p:notesTextViewPr>
    <p:cViewPr>
      <p:scale>
        <a:sx n="100" d="100"/>
        <a:sy n="100" d="100"/>
      </p:scale>
      <p:origin x="0" y="0"/>
    </p:cViewPr>
  </p:notesTextViewPr>
  <p:sorterViewPr>
    <p:cViewPr>
      <p:scale>
        <a:sx n="75" d="100"/>
        <a:sy n="75" d="100"/>
      </p:scale>
      <p:origin x="0" y="-709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AU"/>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231B80F3-473D-4DE6-924D-D274C80E0847}" type="datetime3">
              <a:rPr lang="en-AU" altLang="zh-CN"/>
              <a:pPr/>
              <a:t>8 October, 2019</a:t>
            </a:fld>
            <a:endParaRPr lang="en-AU" altLang="zh-CN"/>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AU"/>
              <a:t>Chapter 3 — Arithmetic for Computers</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B70742B4-EA10-406A-82BE-F3D322135400}" type="slidenum">
              <a:rPr lang="en-AU" altLang="zh-CN"/>
              <a:pPr/>
              <a:t>‹#›</a:t>
            </a:fld>
            <a:endParaRPr lang="en-AU" altLang="zh-CN"/>
          </a:p>
        </p:txBody>
      </p:sp>
    </p:spTree>
    <p:extLst>
      <p:ext uri="{BB962C8B-B14F-4D97-AF65-F5344CB8AC3E}">
        <p14:creationId xmlns:p14="http://schemas.microsoft.com/office/powerpoint/2010/main" val="317617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AU"/>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94B2A7C1-738B-40AB-801E-9D2313C08075}" type="datetime3">
              <a:rPr lang="en-AU" altLang="zh-CN"/>
              <a:pPr/>
              <a:t>8 October, 2019</a:t>
            </a:fld>
            <a:endParaRPr lang="en-AU" altLang="zh-CN"/>
          </a:p>
        </p:txBody>
      </p:sp>
      <p:sp>
        <p:nvSpPr>
          <p:cNvPr id="583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AU"/>
              <a:t>Chapter 3 — Arithmetic for Computers</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2372D2EF-E9A4-443D-991B-B354B7392F9A}" type="slidenum">
              <a:rPr lang="en-AU" altLang="zh-CN"/>
              <a:pPr/>
              <a:t>‹#›</a:t>
            </a:fld>
            <a:endParaRPr lang="en-AU" altLang="zh-CN"/>
          </a:p>
        </p:txBody>
      </p:sp>
    </p:spTree>
    <p:extLst>
      <p:ext uri="{BB962C8B-B14F-4D97-AF65-F5344CB8AC3E}">
        <p14:creationId xmlns:p14="http://schemas.microsoft.com/office/powerpoint/2010/main" val="78551359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3A241F5-C736-4583-B22B-C7CDE47C7FBF}" type="datetime3">
              <a:rPr lang="en-AU" altLang="zh-CN">
                <a:latin typeface="Times New Roman" pitchFamily="18" charset="0"/>
              </a:rPr>
              <a:pPr/>
              <a:t>8 October, 2019</a:t>
            </a:fld>
            <a:endParaRPr lang="en-AU" altLang="zh-CN">
              <a:latin typeface="Times New Roman" pitchFamily="18" charset="0"/>
            </a:endParaRPr>
          </a:p>
        </p:txBody>
      </p:sp>
      <p:sp>
        <p:nvSpPr>
          <p:cNvPr id="593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593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BF8FC176-5F8E-4AC6-B3D8-6F6EC68B0BA4}" type="slidenum">
              <a:rPr lang="en-AU" altLang="zh-CN">
                <a:latin typeface="Times New Roman" pitchFamily="18" charset="0"/>
              </a:rPr>
              <a:pPr/>
              <a:t>1</a:t>
            </a:fld>
            <a:endParaRPr lang="en-AU" altLang="zh-CN">
              <a:latin typeface="Times New Roman" pitchFamily="18" charset="0"/>
            </a:endParaRPr>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前面两章我们学习了</a:t>
            </a:r>
            <a:r>
              <a:rPr lang="en-US" altLang="zh-CN" dirty="0" smtClean="0"/>
              <a:t>MIPS</a:t>
            </a:r>
            <a:r>
              <a:rPr lang="zh-CN" altLang="en-US" dirty="0" smtClean="0"/>
              <a:t>指令集的常见的指令和设计的原则，我们知道算术逻辑运算时计算机中最常见的指令以及编码方式，那么这些指令如何实现的，是基于什么样的硬件实现的呢？ 本章主要以算数逻辑运算指令的实现算法和硬件实现为例子说明</a:t>
            </a:r>
            <a:r>
              <a:rPr lang="en-US" altLang="zh-CN" dirty="0" smtClean="0"/>
              <a:t>CPU</a:t>
            </a:r>
            <a:r>
              <a:rPr lang="zh-CN" altLang="en-US" dirty="0" smtClean="0"/>
              <a:t>内部的工作原理。</a:t>
            </a:r>
            <a:endParaRPr lang="en-US" altLang="zh-CN" dirty="0" smtClean="0"/>
          </a:p>
          <a:p>
            <a:r>
              <a:rPr lang="zh-CN" altLang="en-US" dirty="0" smtClean="0"/>
              <a:t>在学习这些内容之前，我们对</a:t>
            </a:r>
            <a:r>
              <a:rPr lang="en-US" altLang="zh-CN" dirty="0" smtClean="0"/>
              <a:t>MIPS</a:t>
            </a:r>
            <a:r>
              <a:rPr lang="zh-CN" altLang="en-US" dirty="0" smtClean="0"/>
              <a:t>指令集设计的原则和数据的表示进行简要回顾。</a:t>
            </a:r>
            <a:endParaRPr lang="en-US" dirty="0" smtClean="0"/>
          </a:p>
        </p:txBody>
      </p:sp>
    </p:spTree>
    <p:extLst>
      <p:ext uri="{BB962C8B-B14F-4D97-AF65-F5344CB8AC3E}">
        <p14:creationId xmlns:p14="http://schemas.microsoft.com/office/powerpoint/2010/main" val="3740744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确定了数据的表示方法，那么就可以分析其基本表示范围</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19</a:t>
            </a:fld>
            <a:endParaRPr lang="en-AU" altLang="zh-CN"/>
          </a:p>
        </p:txBody>
      </p:sp>
    </p:spTree>
    <p:extLst>
      <p:ext uri="{BB962C8B-B14F-4D97-AF65-F5344CB8AC3E}">
        <p14:creationId xmlns:p14="http://schemas.microsoft.com/office/powerpoint/2010/main" val="1855126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前面给出来来了浮点数的表示，那么浮点数如何运算呢？由于</a:t>
            </a:r>
            <a:r>
              <a:rPr lang="en-US" altLang="zh-CN" dirty="0" smtClean="0"/>
              <a:t>IEEE754</a:t>
            </a:r>
            <a:r>
              <a:rPr lang="zh-CN" altLang="en-US" dirty="0" smtClean="0"/>
              <a:t>的表示方法，数据分为尾数和阶码两部分</a:t>
            </a:r>
            <a:endParaRPr lang="en-US" altLang="zh-CN" dirty="0" smtClean="0"/>
          </a:p>
          <a:p>
            <a:r>
              <a:rPr lang="zh-CN" altLang="en-US" baseline="0" dirty="0" smtClean="0"/>
              <a:t>显然不能像补码和原码的方式直接进行。</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21</a:t>
            </a:fld>
            <a:endParaRPr lang="en-AU" altLang="zh-CN"/>
          </a:p>
        </p:txBody>
      </p:sp>
    </p:spTree>
    <p:extLst>
      <p:ext uri="{BB962C8B-B14F-4D97-AF65-F5344CB8AC3E}">
        <p14:creationId xmlns:p14="http://schemas.microsoft.com/office/powerpoint/2010/main" val="2600062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我们再次观察一下</a:t>
            </a:r>
            <a:r>
              <a:rPr lang="en-US" altLang="zh-CN" dirty="0" smtClean="0"/>
              <a:t>IEEE 754</a:t>
            </a:r>
            <a:r>
              <a:rPr lang="zh-CN" altLang="en-US" dirty="0" smtClean="0"/>
              <a:t>中浮点数的表示问题</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22</a:t>
            </a:fld>
            <a:endParaRPr lang="en-AU" altLang="zh-CN"/>
          </a:p>
        </p:txBody>
      </p:sp>
    </p:spTree>
    <p:extLst>
      <p:ext uri="{BB962C8B-B14F-4D97-AF65-F5344CB8AC3E}">
        <p14:creationId xmlns:p14="http://schemas.microsoft.com/office/powerpoint/2010/main" val="3566180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首先我们考虑加、减运算的规则。由于科学计数方式中阶码表示的是权重。要进行加法运算需要权值相同，结果才正确，</a:t>
            </a:r>
            <a:endParaRPr lang="en-US" altLang="zh-CN" dirty="0" smtClean="0"/>
          </a:p>
          <a:p>
            <a:r>
              <a:rPr lang="zh-CN" altLang="en-US" dirty="0" smtClean="0"/>
              <a:t>例如</a:t>
            </a:r>
            <a:r>
              <a:rPr lang="zh-CN" altLang="en-US" baseline="0" dirty="0" smtClean="0"/>
              <a:t> </a:t>
            </a:r>
            <a:r>
              <a:rPr lang="en-US" altLang="zh-CN" baseline="0" dirty="0" smtClean="0"/>
              <a:t>100</a:t>
            </a:r>
            <a:r>
              <a:rPr lang="zh-CN" altLang="en-US" baseline="0" dirty="0" smtClean="0"/>
              <a:t>公斤</a:t>
            </a:r>
            <a:r>
              <a:rPr lang="en-US" altLang="zh-CN" baseline="0" dirty="0" smtClean="0"/>
              <a:t>+100</a:t>
            </a:r>
            <a:r>
              <a:rPr lang="zh-CN" altLang="en-US" baseline="0" dirty="0" smtClean="0"/>
              <a:t>克如何相加呢？</a:t>
            </a:r>
            <a:endParaRPr lang="en-US" altLang="zh-CN" dirty="0" smtClean="0"/>
          </a:p>
          <a:p>
            <a:r>
              <a:rPr lang="en-US" altLang="zh-CN" dirty="0" smtClean="0"/>
              <a:t> </a:t>
            </a:r>
            <a:r>
              <a:rPr lang="zh-CN" altLang="en-US" dirty="0" smtClean="0"/>
              <a:t>如何保证权重相同，通过对阶操作来完成</a:t>
            </a:r>
            <a:endParaRPr lang="en-US" altLang="zh-CN" dirty="0" smtClean="0"/>
          </a:p>
          <a:p>
            <a:r>
              <a:rPr lang="en-US" altLang="zh-CN" dirty="0" smtClean="0"/>
              <a:t> </a:t>
            </a:r>
            <a:r>
              <a:rPr lang="zh-CN" altLang="en-US" dirty="0" smtClean="0"/>
              <a:t>为什么是阶码小的向阶码大的对阶？</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23</a:t>
            </a:fld>
            <a:endParaRPr lang="en-AU" altLang="zh-CN"/>
          </a:p>
        </p:txBody>
      </p:sp>
    </p:spTree>
    <p:extLst>
      <p:ext uri="{BB962C8B-B14F-4D97-AF65-F5344CB8AC3E}">
        <p14:creationId xmlns:p14="http://schemas.microsoft.com/office/powerpoint/2010/main" val="50706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a:t>
            </a:r>
            <a:endParaRPr lang="en-US" altLang="zh-CN" dirty="0" smtClean="0"/>
          </a:p>
          <a:p>
            <a:r>
              <a:rPr lang="en-US" altLang="zh-CN" dirty="0" smtClean="0"/>
              <a:t>1.11111</a:t>
            </a:r>
          </a:p>
          <a:p>
            <a:r>
              <a:rPr lang="zh-CN" altLang="en-US" dirty="0" smtClean="0"/>
              <a:t>高阶数字再向左规格化，将超出表示分范围，另外可能会损失精度</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25</a:t>
            </a:fld>
            <a:endParaRPr lang="en-AU" altLang="zh-CN"/>
          </a:p>
        </p:txBody>
      </p:sp>
    </p:spTree>
    <p:extLst>
      <p:ext uri="{BB962C8B-B14F-4D97-AF65-F5344CB8AC3E}">
        <p14:creationId xmlns:p14="http://schemas.microsoft.com/office/powerpoint/2010/main" val="3127367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为了便于计算，以下我们使用两个尾数和阶码较小的数来演示如何进行浮点数的运算。</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26</a:t>
            </a:fld>
            <a:endParaRPr lang="en-AU" altLang="zh-CN"/>
          </a:p>
        </p:txBody>
      </p:sp>
    </p:spTree>
    <p:extLst>
      <p:ext uri="{BB962C8B-B14F-4D97-AF65-F5344CB8AC3E}">
        <p14:creationId xmlns:p14="http://schemas.microsoft.com/office/powerpoint/2010/main" val="362875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最后，由于运算器计算的结果需要存入</a:t>
            </a:r>
            <a:r>
              <a:rPr lang="en-US" altLang="zh-CN" dirty="0" smtClean="0"/>
              <a:t>23</a:t>
            </a:r>
            <a:r>
              <a:rPr lang="zh-CN" altLang="en-US" dirty="0" smtClean="0"/>
              <a:t>位或者</a:t>
            </a:r>
            <a:r>
              <a:rPr lang="en-US" altLang="zh-CN" dirty="0" smtClean="0"/>
              <a:t>52</a:t>
            </a:r>
            <a:r>
              <a:rPr lang="zh-CN" altLang="en-US" dirty="0" smtClean="0"/>
              <a:t>位的尾数中，可能存在舍入的过程。</a:t>
            </a:r>
            <a:endParaRPr lang="en-US" altLang="zh-CN" dirty="0" smtClean="0"/>
          </a:p>
          <a:p>
            <a:r>
              <a:rPr lang="zh-CN" altLang="en-US" dirty="0" smtClean="0"/>
              <a:t>因为单精度数可能采用</a:t>
            </a:r>
            <a:r>
              <a:rPr lang="en-US" altLang="zh-CN" dirty="0" smtClean="0"/>
              <a:t>32</a:t>
            </a:r>
            <a:r>
              <a:rPr lang="zh-CN" altLang="en-US" dirty="0" smtClean="0"/>
              <a:t>位的运算器，双精度数则需要</a:t>
            </a:r>
            <a:r>
              <a:rPr lang="en-US" altLang="zh-CN" dirty="0" smtClean="0"/>
              <a:t>64</a:t>
            </a:r>
            <a:r>
              <a:rPr lang="zh-CN" altLang="en-US" dirty="0" smtClean="0"/>
              <a:t>位的运算器</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31</a:t>
            </a:fld>
            <a:endParaRPr lang="en-AU" altLang="zh-CN"/>
          </a:p>
        </p:txBody>
      </p:sp>
    </p:spTree>
    <p:extLst>
      <p:ext uri="{BB962C8B-B14F-4D97-AF65-F5344CB8AC3E}">
        <p14:creationId xmlns:p14="http://schemas.microsoft.com/office/powerpoint/2010/main" val="3351339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在规格化过程中可能超出了阶码表示的范围，可能存在溢出的风险</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32</a:t>
            </a:fld>
            <a:endParaRPr lang="en-AU" altLang="zh-CN"/>
          </a:p>
        </p:txBody>
      </p:sp>
    </p:spTree>
    <p:extLst>
      <p:ext uri="{BB962C8B-B14F-4D97-AF65-F5344CB8AC3E}">
        <p14:creationId xmlns:p14="http://schemas.microsoft.com/office/powerpoint/2010/main" val="890610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下面我们用下图来分析溢出的几种情形</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33</a:t>
            </a:fld>
            <a:endParaRPr lang="en-AU" altLang="zh-CN"/>
          </a:p>
        </p:txBody>
      </p:sp>
    </p:spTree>
    <p:extLst>
      <p:ext uri="{BB962C8B-B14F-4D97-AF65-F5344CB8AC3E}">
        <p14:creationId xmlns:p14="http://schemas.microsoft.com/office/powerpoint/2010/main" val="3769421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我们将浮点数的计算过程总结一下，浮点数的加减法的算法流程图如下图所示</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38</a:t>
            </a:fld>
            <a:endParaRPr lang="en-AU" altLang="zh-CN"/>
          </a:p>
        </p:txBody>
      </p:sp>
    </p:spTree>
    <p:extLst>
      <p:ext uri="{BB962C8B-B14F-4D97-AF65-F5344CB8AC3E}">
        <p14:creationId xmlns:p14="http://schemas.microsoft.com/office/powerpoint/2010/main" val="62631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前面介绍了整数运算的算法，那么分数和浮点数如何来计算。</a:t>
            </a:r>
            <a:endParaRPr lang="en-US" altLang="zh-CN" dirty="0" smtClean="0"/>
          </a:p>
          <a:p>
            <a:r>
              <a:rPr lang="zh-CN" altLang="en-US" dirty="0" smtClean="0"/>
              <a:t>在介绍计算机中浮点数的表示之前，我们观察一下科学计数法。</a:t>
            </a:r>
            <a:endParaRPr lang="en-US" altLang="zh-CN" dirty="0" smtClean="0"/>
          </a:p>
          <a:p>
            <a:r>
              <a:rPr lang="zh-CN" altLang="en-US" dirty="0" smtClean="0"/>
              <a:t>采用十进制的表示形式如，我们能否将十进制推广到任意进制呢？显然是可行的</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a:t>
            </a:fld>
            <a:endParaRPr lang="en-AU" altLang="zh-CN"/>
          </a:p>
        </p:txBody>
      </p:sp>
    </p:spTree>
    <p:extLst>
      <p:ext uri="{BB962C8B-B14F-4D97-AF65-F5344CB8AC3E}">
        <p14:creationId xmlns:p14="http://schemas.microsoft.com/office/powerpoint/2010/main" val="3013295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课堂练习：两个浮点数的计算</a:t>
            </a:r>
            <a:endParaRPr lang="en-US" altLang="zh-CN" dirty="0" smtClean="0"/>
          </a:p>
          <a:p>
            <a:r>
              <a:rPr lang="en-US" altLang="zh-CN" dirty="0" smtClean="0"/>
              <a:t> </a:t>
            </a:r>
            <a:r>
              <a:rPr lang="zh-CN" altLang="en-US" dirty="0" smtClean="0"/>
              <a:t>保护位的作用，就是在运算过程中，可以多保留几位有效位数据，运算完成之后进行截取</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41</a:t>
            </a:fld>
            <a:endParaRPr lang="en-AU" altLang="zh-CN"/>
          </a:p>
        </p:txBody>
      </p:sp>
    </p:spTree>
    <p:extLst>
      <p:ext uri="{BB962C8B-B14F-4D97-AF65-F5344CB8AC3E}">
        <p14:creationId xmlns:p14="http://schemas.microsoft.com/office/powerpoint/2010/main" val="889499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zh-CN" altLang="en-US" sz="1200" dirty="0" smtClean="0">
                <a:latin typeface="宋体" panose="02010600030101010101" pitchFamily="2" charset="-122"/>
              </a:rPr>
              <a:t>阶码比较是通过Ｅ</a:t>
            </a:r>
            <a:r>
              <a:rPr lang="en-US" altLang="zh-CN" sz="1200" dirty="0" smtClean="0">
                <a:latin typeface="宋体" panose="02010600030101010101" pitchFamily="2" charset="-122"/>
              </a:rPr>
              <a:t>1</a:t>
            </a:r>
            <a:r>
              <a:rPr lang="zh-CN" altLang="en-US" sz="1200" dirty="0" smtClean="0">
                <a:latin typeface="宋体" panose="02010600030101010101" pitchFamily="2" charset="-122"/>
              </a:rPr>
              <a:t>－Ｅ</a:t>
            </a:r>
            <a:r>
              <a:rPr lang="en-US" altLang="zh-CN" sz="1200" dirty="0" smtClean="0">
                <a:latin typeface="宋体" panose="02010600030101010101" pitchFamily="2" charset="-122"/>
              </a:rPr>
              <a:t>2</a:t>
            </a:r>
            <a:r>
              <a:rPr lang="zh-CN" altLang="en-US" sz="1200" dirty="0" smtClean="0">
                <a:latin typeface="宋体" panose="02010600030101010101" pitchFamily="2" charset="-122"/>
              </a:rPr>
              <a:t>来实现的，相减结果放在计数器阶码差△Ｅ中。</a:t>
            </a:r>
            <a:endParaRPr lang="en-US" altLang="zh-CN" sz="1200" dirty="0" smtClean="0">
              <a:latin typeface="宋体" panose="02010600030101010101" pitchFamily="2" charset="-122"/>
            </a:endParaRP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zh-CN" altLang="en-US" sz="1200" dirty="0" smtClean="0">
                <a:latin typeface="宋体" panose="02010600030101010101" pitchFamily="2" charset="-122"/>
              </a:rPr>
              <a:t>按△Ｅ符号决定哪个阶码大，并用△Ｅ控制其中一个尾数移位次数。△Ｅ每递减１次，相应的尾数右移一位，直到Ｅ＝０为止。</a:t>
            </a:r>
            <a:endParaRPr lang="en-US" altLang="zh-CN" sz="1200" dirty="0" smtClean="0">
              <a:latin typeface="宋体" panose="02010600030101010101" pitchFamily="2" charset="-122"/>
            </a:endParaRP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zh-CN" altLang="en-US" sz="1200" dirty="0" smtClean="0">
                <a:latin typeface="宋体" panose="02010600030101010101" pitchFamily="2" charset="-122"/>
              </a:rPr>
              <a:t>一旦尾数调整完毕，就可按通常的加、减方法处理，并将其结果的阶码放入Ｅ寄存器中。 </a:t>
            </a:r>
            <a:endParaRPr lang="en-US" altLang="zh-CN" sz="1200" dirty="0" smtClean="0">
              <a:latin typeface="宋体" panose="02010600030101010101" pitchFamily="2" charset="-122"/>
            </a:endParaRP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zh-CN" altLang="en-US" sz="1200" dirty="0" smtClean="0">
                <a:latin typeface="宋体" panose="02010600030101010101" pitchFamily="2" charset="-122"/>
              </a:rPr>
              <a:t>中间黄色控制电路负责控制绿色的多路选择器的取值，以及规格化和对阶过程中移位操作。其中</a:t>
            </a:r>
            <a:r>
              <a:rPr lang="en-US" altLang="zh-CN" sz="1200" dirty="0" smtClean="0">
                <a:latin typeface="宋体" panose="02010600030101010101" pitchFamily="2" charset="-122"/>
              </a:rPr>
              <a:t>MUX1</a:t>
            </a:r>
            <a:r>
              <a:rPr lang="zh-CN" altLang="en-US" sz="1200" dirty="0" smtClean="0">
                <a:latin typeface="宋体" panose="02010600030101010101" pitchFamily="2" charset="-122"/>
              </a:rPr>
              <a:t>选择阶码大的值输出到规格化部件；</a:t>
            </a:r>
            <a:r>
              <a:rPr lang="en-US" altLang="zh-CN" sz="1200" dirty="0" smtClean="0">
                <a:latin typeface="宋体" panose="02010600030101010101" pitchFamily="2" charset="-122"/>
              </a:rPr>
              <a:t>MUX2</a:t>
            </a:r>
            <a:r>
              <a:rPr lang="zh-CN" altLang="en-US" sz="1200" dirty="0" smtClean="0">
                <a:latin typeface="宋体" panose="02010600030101010101" pitchFamily="2" charset="-122"/>
              </a:rPr>
              <a:t>负责选择阶码小的数据进行移位操作；</a:t>
            </a:r>
            <a:r>
              <a:rPr lang="en-US" altLang="zh-CN" sz="1200" dirty="0" smtClean="0">
                <a:latin typeface="宋体" panose="02010600030101010101" pitchFamily="2" charset="-122"/>
              </a:rPr>
              <a:t>MUX3</a:t>
            </a:r>
            <a:r>
              <a:rPr lang="zh-CN" altLang="en-US" sz="1200" dirty="0" smtClean="0">
                <a:latin typeface="宋体" panose="02010600030101010101" pitchFamily="2" charset="-122"/>
              </a:rPr>
              <a:t>负责选择不需要对阶的尾数部分进入加法器运算（包含符号位）。</a:t>
            </a:r>
            <a:endParaRPr lang="en-US" altLang="zh-CN" sz="1200" dirty="0" smtClean="0">
              <a:latin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宋体" panose="02010600030101010101" pitchFamily="2" charset="-122"/>
              </a:rPr>
              <a:t>例如当△Ｅ为负，那多路选择器</a:t>
            </a:r>
            <a:r>
              <a:rPr lang="en-US" altLang="zh-CN" sz="1200" dirty="0" smtClean="0">
                <a:latin typeface="宋体" panose="02010600030101010101" pitchFamily="2" charset="-122"/>
              </a:rPr>
              <a:t>MUX2</a:t>
            </a:r>
            <a:r>
              <a:rPr lang="zh-CN" altLang="en-US" sz="1200" dirty="0" smtClean="0">
                <a:latin typeface="宋体" panose="02010600030101010101" pitchFamily="2" charset="-122"/>
              </a:rPr>
              <a:t>和</a:t>
            </a:r>
            <a:r>
              <a:rPr lang="en-US" altLang="zh-CN" sz="1200" dirty="0" smtClean="0">
                <a:latin typeface="宋体" panose="02010600030101010101" pitchFamily="2" charset="-122"/>
              </a:rPr>
              <a:t>MUX3</a:t>
            </a:r>
            <a:r>
              <a:rPr lang="zh-CN" altLang="en-US" sz="1200" dirty="0" smtClean="0">
                <a:latin typeface="宋体" panose="02010600030101010101" pitchFamily="2" charset="-122"/>
              </a:rPr>
              <a:t>的取值分别是什么？  </a:t>
            </a:r>
            <a:endParaRPr lang="en-US" altLang="zh-CN" sz="1200" dirty="0" smtClean="0">
              <a:latin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宋体" panose="02010600030101010101" pitchFamily="2" charset="-122"/>
              </a:rPr>
              <a:t> </a:t>
            </a:r>
            <a:r>
              <a:rPr lang="zh-CN" altLang="en-US" sz="1200" dirty="0" smtClean="0">
                <a:latin typeface="宋体" panose="02010600030101010101" pitchFamily="2" charset="-122"/>
              </a:rPr>
              <a:t>最后需要注意的是，运算器没有考虑解码和尾数的编码问题，可以在补码运算器的基础上实现运算，只需要在输入端口进行一定的编码转换。</a:t>
            </a:r>
            <a:endParaRPr lang="en-US" altLang="zh-CN" sz="1200" dirty="0" smtClean="0">
              <a:latin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宋体" panose="02010600030101010101" pitchFamily="2" charset="-122"/>
              </a:rPr>
              <a:t>   </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42</a:t>
            </a:fld>
            <a:endParaRPr lang="en-AU" altLang="zh-CN"/>
          </a:p>
        </p:txBody>
      </p:sp>
    </p:spTree>
    <p:extLst>
      <p:ext uri="{BB962C8B-B14F-4D97-AF65-F5344CB8AC3E}">
        <p14:creationId xmlns:p14="http://schemas.microsoft.com/office/powerpoint/2010/main" val="1775111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solidFill>
                  <a:srgbClr val="FF0000"/>
                </a:solidFill>
                <a:latin typeface="Times New Roman" pitchFamily="18" charset="0"/>
              </a:rPr>
              <a:t>(1)  0 </a:t>
            </a:r>
            <a:r>
              <a:rPr lang="zh-CN" altLang="en-US" dirty="0" smtClean="0">
                <a:solidFill>
                  <a:srgbClr val="FF0000"/>
                </a:solidFill>
                <a:latin typeface="Times New Roman" pitchFamily="18" charset="0"/>
              </a:rPr>
              <a:t>操作数检查，比较简单，我们先介绍阶码的加减操作</a:t>
            </a: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44</a:t>
            </a:fld>
            <a:endParaRPr lang="en-AU" altLang="zh-CN"/>
          </a:p>
        </p:txBody>
      </p:sp>
    </p:spTree>
    <p:extLst>
      <p:ext uri="{BB962C8B-B14F-4D97-AF65-F5344CB8AC3E}">
        <p14:creationId xmlns:p14="http://schemas.microsoft.com/office/powerpoint/2010/main" val="1095582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移码的计算可以直接根据移码进行。</a:t>
            </a:r>
            <a:endParaRPr lang="en-US" altLang="zh-CN" dirty="0" smtClean="0"/>
          </a:p>
          <a:p>
            <a:r>
              <a:rPr lang="zh-CN" altLang="en-US" dirty="0" smtClean="0"/>
              <a:t>上述计算均不考虑符号位，即符号位直接参与运算</a:t>
            </a:r>
            <a:endParaRPr lang="en-US" altLang="zh-CN" dirty="0" smtClean="0"/>
          </a:p>
          <a:p>
            <a:r>
              <a:rPr lang="en-US" altLang="zh-CN" dirty="0" smtClean="0">
                <a:solidFill>
                  <a:srgbClr val="0000FF"/>
                </a:solidFill>
                <a:latin typeface="Times New Roman" pitchFamily="18" charset="0"/>
              </a:rPr>
              <a:t>[x]</a:t>
            </a:r>
            <a:r>
              <a:rPr lang="zh-CN" altLang="en-US" baseline="-30000" dirty="0" smtClean="0">
                <a:solidFill>
                  <a:srgbClr val="0000FF"/>
                </a:solidFill>
                <a:latin typeface="Times New Roman" pitchFamily="18" charset="0"/>
              </a:rPr>
              <a:t>移</a:t>
            </a:r>
            <a:r>
              <a:rPr lang="en-US" altLang="zh-CN" dirty="0" smtClean="0">
                <a:solidFill>
                  <a:srgbClr val="0000FF"/>
                </a:solidFill>
                <a:latin typeface="Times New Roman" pitchFamily="18" charset="0"/>
              </a:rPr>
              <a:t>+ [y]</a:t>
            </a:r>
            <a:r>
              <a:rPr lang="zh-CN" altLang="en-US" baseline="-30000" dirty="0" smtClean="0">
                <a:solidFill>
                  <a:srgbClr val="0000FF"/>
                </a:solidFill>
                <a:latin typeface="Times New Roman" pitchFamily="18" charset="0"/>
              </a:rPr>
              <a:t>移  </a:t>
            </a:r>
            <a:r>
              <a:rPr lang="zh-CN" altLang="en-US" sz="2400" baseline="0" dirty="0" smtClean="0">
                <a:solidFill>
                  <a:srgbClr val="0000FF"/>
                </a:solidFill>
                <a:latin typeface="Times New Roman" pitchFamily="18" charset="0"/>
              </a:rPr>
              <a:t>是指知直接按照二进制的运算规则进行，符号位直接参与运算。</a:t>
            </a:r>
            <a:endParaRPr lang="zh-CN" altLang="en-US" baseline="0"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45</a:t>
            </a:fld>
            <a:endParaRPr lang="en-AU" altLang="zh-CN"/>
          </a:p>
        </p:txBody>
      </p:sp>
    </p:spTree>
    <p:extLst>
      <p:ext uri="{BB962C8B-B14F-4D97-AF65-F5344CB8AC3E}">
        <p14:creationId xmlns:p14="http://schemas.microsoft.com/office/powerpoint/2010/main" val="4082744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zh-CN" altLang="en-US" dirty="0" smtClean="0">
                <a:solidFill>
                  <a:srgbClr val="FF0000"/>
                </a:solidFill>
                <a:latin typeface="Times New Roman" pitchFamily="18" charset="0"/>
              </a:rPr>
              <a:t>阶码采用的是移码的形式，那么如何实现移码的加减运算呢？下面我们简要介绍一种运算方法</a:t>
            </a:r>
            <a:endParaRPr lang="en-US" altLang="zh-CN" dirty="0" smtClean="0"/>
          </a:p>
          <a:p>
            <a:r>
              <a:rPr lang="zh-CN" altLang="en-US" dirty="0" smtClean="0"/>
              <a:t>也可以利用移码和补码之间的关系来进行。</a:t>
            </a:r>
            <a:endParaRPr lang="en-US" altLang="zh-CN" dirty="0" smtClean="0"/>
          </a:p>
          <a:p>
            <a:r>
              <a:rPr lang="zh-CN" altLang="en-US" dirty="0" smtClean="0"/>
              <a:t>因此移码运算可以利用，根据运算法则，只需要将相应编码送入到加法器（包含符号位）部件中即可实现。</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46</a:t>
            </a:fld>
            <a:endParaRPr lang="en-AU" altLang="zh-CN"/>
          </a:p>
        </p:txBody>
      </p:sp>
    </p:spTree>
    <p:extLst>
      <p:ext uri="{BB962C8B-B14F-4D97-AF65-F5344CB8AC3E}">
        <p14:creationId xmlns:p14="http://schemas.microsoft.com/office/powerpoint/2010/main" val="1754961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b="1">
                <a:solidFill>
                  <a:schemeClr val="tx1"/>
                </a:solidFill>
                <a:latin typeface="Tahoma" pitchFamily="34" charset="0"/>
                <a:ea typeface="宋体" charset="-122"/>
              </a:defRPr>
            </a:lvl1pPr>
            <a:lvl2pPr marL="804763" indent="-309524" eaLnBrk="0" hangingPunct="0">
              <a:defRPr kumimoji="1" sz="2600" b="1">
                <a:solidFill>
                  <a:schemeClr val="tx1"/>
                </a:solidFill>
                <a:latin typeface="Tahoma" pitchFamily="34" charset="0"/>
                <a:ea typeface="宋体" charset="-122"/>
              </a:defRPr>
            </a:lvl2pPr>
            <a:lvl3pPr marL="1238098" indent="-247620" eaLnBrk="0" hangingPunct="0">
              <a:defRPr kumimoji="1" sz="2600" b="1">
                <a:solidFill>
                  <a:schemeClr val="tx1"/>
                </a:solidFill>
                <a:latin typeface="Tahoma" pitchFamily="34" charset="0"/>
                <a:ea typeface="宋体" charset="-122"/>
              </a:defRPr>
            </a:lvl3pPr>
            <a:lvl4pPr marL="1733337" indent="-247620" eaLnBrk="0" hangingPunct="0">
              <a:defRPr kumimoji="1" sz="2600" b="1">
                <a:solidFill>
                  <a:schemeClr val="tx1"/>
                </a:solidFill>
                <a:latin typeface="Tahoma" pitchFamily="34" charset="0"/>
                <a:ea typeface="宋体" charset="-122"/>
              </a:defRPr>
            </a:lvl4pPr>
            <a:lvl5pPr marL="2228576" indent="-247620" eaLnBrk="0" hangingPunct="0">
              <a:defRPr kumimoji="1" sz="2600" b="1">
                <a:solidFill>
                  <a:schemeClr val="tx1"/>
                </a:solidFill>
                <a:latin typeface="Tahoma" pitchFamily="34" charset="0"/>
                <a:ea typeface="宋体" charset="-122"/>
              </a:defRPr>
            </a:lvl5pPr>
            <a:lvl6pPr marL="2723815" indent="-247620" eaLnBrk="0" fontAlgn="base" hangingPunct="0">
              <a:spcBef>
                <a:spcPct val="0"/>
              </a:spcBef>
              <a:spcAft>
                <a:spcPct val="0"/>
              </a:spcAft>
              <a:defRPr kumimoji="1" sz="2600" b="1">
                <a:solidFill>
                  <a:schemeClr val="tx1"/>
                </a:solidFill>
                <a:latin typeface="Tahoma" pitchFamily="34" charset="0"/>
                <a:ea typeface="宋体" charset="-122"/>
              </a:defRPr>
            </a:lvl6pPr>
            <a:lvl7pPr marL="3219054" indent="-247620" eaLnBrk="0" fontAlgn="base" hangingPunct="0">
              <a:spcBef>
                <a:spcPct val="0"/>
              </a:spcBef>
              <a:spcAft>
                <a:spcPct val="0"/>
              </a:spcAft>
              <a:defRPr kumimoji="1" sz="2600" b="1">
                <a:solidFill>
                  <a:schemeClr val="tx1"/>
                </a:solidFill>
                <a:latin typeface="Tahoma" pitchFamily="34" charset="0"/>
                <a:ea typeface="宋体" charset="-122"/>
              </a:defRPr>
            </a:lvl7pPr>
            <a:lvl8pPr marL="3714293" indent="-247620" eaLnBrk="0" fontAlgn="base" hangingPunct="0">
              <a:spcBef>
                <a:spcPct val="0"/>
              </a:spcBef>
              <a:spcAft>
                <a:spcPct val="0"/>
              </a:spcAft>
              <a:defRPr kumimoji="1" sz="2600" b="1">
                <a:solidFill>
                  <a:schemeClr val="tx1"/>
                </a:solidFill>
                <a:latin typeface="Tahoma" pitchFamily="34" charset="0"/>
                <a:ea typeface="宋体" charset="-122"/>
              </a:defRPr>
            </a:lvl8pPr>
            <a:lvl9pPr marL="4209532" indent="-247620" eaLnBrk="0" fontAlgn="base" hangingPunct="0">
              <a:spcBef>
                <a:spcPct val="0"/>
              </a:spcBef>
              <a:spcAft>
                <a:spcPct val="0"/>
              </a:spcAft>
              <a:defRPr kumimoji="1" sz="2600" b="1">
                <a:solidFill>
                  <a:schemeClr val="tx1"/>
                </a:solidFill>
                <a:latin typeface="Tahoma" pitchFamily="34" charset="0"/>
                <a:ea typeface="宋体" charset="-122"/>
              </a:defRPr>
            </a:lvl9pPr>
          </a:lstStyle>
          <a:p>
            <a:pPr eaLnBrk="1" hangingPunct="1"/>
            <a:fld id="{7AE1191F-4B6F-424B-BEDB-359806AF4B6B}" type="slidenum">
              <a:rPr lang="en-US" altLang="zh-CN" sz="1300" b="0">
                <a:solidFill>
                  <a:prstClr val="black"/>
                </a:solidFill>
              </a:rPr>
              <a:pPr eaLnBrk="1" hangingPunct="1"/>
              <a:t>49</a:t>
            </a:fld>
            <a:endParaRPr lang="en-US" altLang="zh-CN" sz="1300" b="0">
              <a:solidFill>
                <a:prstClr val="black"/>
              </a:solidFill>
            </a:endParaRPr>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dirty="0" smtClean="0">
                <a:ea typeface="宋体" charset="-122"/>
              </a:rPr>
              <a:t>乘法</a:t>
            </a:r>
            <a:r>
              <a:rPr lang="en-US" altLang="zh-CN" dirty="0" smtClean="0">
                <a:ea typeface="宋体" charset="-122"/>
              </a:rPr>
              <a:t>/</a:t>
            </a:r>
            <a:r>
              <a:rPr lang="zh-CN" altLang="en-US" dirty="0" smtClean="0">
                <a:ea typeface="宋体" charset="-122"/>
              </a:rPr>
              <a:t>除法运算的结果显然是比原来的尾数长，例如单精度数，</a:t>
            </a:r>
            <a:r>
              <a:rPr lang="en-US" altLang="zh-CN" dirty="0" smtClean="0">
                <a:ea typeface="宋体" charset="-122"/>
              </a:rPr>
              <a:t>23</a:t>
            </a:r>
            <a:r>
              <a:rPr lang="zh-CN" altLang="en-US" dirty="0" smtClean="0">
                <a:ea typeface="宋体" charset="-122"/>
              </a:rPr>
              <a:t>位</a:t>
            </a:r>
            <a:r>
              <a:rPr lang="en-US" altLang="zh-CN" dirty="0" smtClean="0">
                <a:ea typeface="宋体" charset="-122"/>
              </a:rPr>
              <a:t>*23</a:t>
            </a:r>
            <a:r>
              <a:rPr lang="zh-CN" altLang="en-US" dirty="0" smtClean="0">
                <a:ea typeface="宋体" charset="-122"/>
              </a:rPr>
              <a:t>位的尾数相乘，结果应该位</a:t>
            </a:r>
            <a:r>
              <a:rPr lang="en-US" altLang="zh-CN" dirty="0" smtClean="0">
                <a:ea typeface="宋体" charset="-122"/>
              </a:rPr>
              <a:t>46</a:t>
            </a:r>
            <a:r>
              <a:rPr lang="zh-CN" altLang="en-US" dirty="0" smtClean="0">
                <a:ea typeface="宋体" charset="-122"/>
              </a:rPr>
              <a:t>位的，因此必须进行舍入处理</a:t>
            </a:r>
            <a:endParaRPr lang="zh-CN" altLang="zh-CN" dirty="0" smtClean="0">
              <a:ea typeface="宋体" charset="-122"/>
            </a:endParaRPr>
          </a:p>
        </p:txBody>
      </p:sp>
    </p:spTree>
    <p:extLst>
      <p:ext uri="{BB962C8B-B14F-4D97-AF65-F5344CB8AC3E}">
        <p14:creationId xmlns:p14="http://schemas.microsoft.com/office/powerpoint/2010/main" val="3748388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注意对于补码的舍入处理时，与原码的方式不同</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51</a:t>
            </a:fld>
            <a:endParaRPr lang="en-AU" altLang="zh-CN"/>
          </a:p>
        </p:txBody>
      </p:sp>
    </p:spTree>
    <p:extLst>
      <p:ext uri="{BB962C8B-B14F-4D97-AF65-F5344CB8AC3E}">
        <p14:creationId xmlns:p14="http://schemas.microsoft.com/office/powerpoint/2010/main" val="1352382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lnSpc>
                <a:spcPct val="150000"/>
              </a:lnSpc>
              <a:spcBef>
                <a:spcPct val="50000"/>
              </a:spcBef>
              <a:spcAft>
                <a:spcPts val="0"/>
              </a:spcAft>
            </a:pPr>
            <a:r>
              <a:rPr lang="zh-CN" altLang="en-US" dirty="0" smtClean="0">
                <a:solidFill>
                  <a:srgbClr val="000000"/>
                </a:solidFill>
                <a:latin typeface="Times New Roman" pitchFamily="18" charset="0"/>
              </a:rPr>
              <a:t>对</a:t>
            </a:r>
            <a:r>
              <a:rPr lang="zh-CN" altLang="en-US" dirty="0" smtClean="0">
                <a:solidFill>
                  <a:srgbClr val="FF0000"/>
                </a:solidFill>
                <a:latin typeface="Times New Roman" pitchFamily="18" charset="0"/>
              </a:rPr>
              <a:t>负数</a:t>
            </a:r>
            <a:r>
              <a:rPr lang="zh-CN" altLang="en-US" dirty="0" smtClean="0">
                <a:solidFill>
                  <a:srgbClr val="000000"/>
                </a:solidFill>
                <a:latin typeface="Times New Roman" pitchFamily="18" charset="0"/>
              </a:rPr>
              <a:t>可采用如下规则进行舍入处理：</a:t>
            </a:r>
          </a:p>
          <a:p>
            <a:pPr eaLnBrk="1" fontAlgn="auto" hangingPunct="1">
              <a:lnSpc>
                <a:spcPct val="150000"/>
              </a:lnSpc>
              <a:spcBef>
                <a:spcPct val="50000"/>
              </a:spcBef>
              <a:spcAft>
                <a:spcPts val="0"/>
              </a:spcAft>
            </a:pPr>
            <a:r>
              <a:rPr lang="zh-CN" altLang="en-US" dirty="0" smtClean="0">
                <a:solidFill>
                  <a:srgbClr val="FF0080"/>
                </a:solidFill>
                <a:latin typeface="Times New Roman" pitchFamily="18" charset="0"/>
              </a:rPr>
              <a:t>　    </a:t>
            </a:r>
            <a:r>
              <a:rPr lang="zh-CN" altLang="en-US" dirty="0" smtClean="0">
                <a:solidFill>
                  <a:srgbClr val="0000FF"/>
                </a:solidFill>
                <a:latin typeface="Times New Roman" pitchFamily="18" charset="0"/>
              </a:rPr>
              <a:t>当丢失的各位均为</a:t>
            </a:r>
            <a:r>
              <a:rPr lang="en-US" altLang="zh-CN" dirty="0" smtClean="0">
                <a:solidFill>
                  <a:srgbClr val="0000FF"/>
                </a:solidFill>
                <a:latin typeface="Times New Roman" pitchFamily="18" charset="0"/>
              </a:rPr>
              <a:t>0</a:t>
            </a:r>
            <a:r>
              <a:rPr lang="zh-CN" altLang="en-US" dirty="0" smtClean="0">
                <a:solidFill>
                  <a:srgbClr val="0000FF"/>
                </a:solidFill>
                <a:latin typeface="Times New Roman" pitchFamily="18" charset="0"/>
              </a:rPr>
              <a:t>时</a:t>
            </a:r>
            <a:r>
              <a:rPr lang="en-US" altLang="zh-CN" dirty="0" smtClean="0">
                <a:solidFill>
                  <a:srgbClr val="0000FF"/>
                </a:solidFill>
                <a:latin typeface="Times New Roman" pitchFamily="18" charset="0"/>
              </a:rPr>
              <a:t>,  </a:t>
            </a:r>
            <a:r>
              <a:rPr lang="zh-CN" altLang="en-US" dirty="0" smtClean="0">
                <a:solidFill>
                  <a:srgbClr val="0000FF"/>
                </a:solidFill>
                <a:latin typeface="Times New Roman" pitchFamily="18" charset="0"/>
              </a:rPr>
              <a:t>不必舍入； 当丢失的最高位为</a:t>
            </a:r>
            <a:r>
              <a:rPr lang="en-US" altLang="zh-CN" dirty="0" smtClean="0">
                <a:solidFill>
                  <a:srgbClr val="0000FF"/>
                </a:solidFill>
                <a:latin typeface="Times New Roman" pitchFamily="18" charset="0"/>
              </a:rPr>
              <a:t>0 ,  </a:t>
            </a:r>
            <a:r>
              <a:rPr lang="zh-CN" altLang="en-US" dirty="0" smtClean="0">
                <a:solidFill>
                  <a:srgbClr val="0000FF"/>
                </a:solidFill>
                <a:latin typeface="Times New Roman" pitchFamily="18" charset="0"/>
              </a:rPr>
              <a:t>以下各位不全为</a:t>
            </a:r>
            <a:r>
              <a:rPr lang="en-US" altLang="zh-CN" dirty="0" smtClean="0">
                <a:solidFill>
                  <a:srgbClr val="0000FF"/>
                </a:solidFill>
                <a:latin typeface="Times New Roman" pitchFamily="18" charset="0"/>
              </a:rPr>
              <a:t>0 </a:t>
            </a:r>
            <a:r>
              <a:rPr lang="zh-CN" altLang="en-US" dirty="0" smtClean="0">
                <a:solidFill>
                  <a:srgbClr val="0000FF"/>
                </a:solidFill>
                <a:latin typeface="Times New Roman" pitchFamily="18" charset="0"/>
              </a:rPr>
              <a:t>时</a:t>
            </a:r>
            <a:r>
              <a:rPr lang="en-US" altLang="zh-CN" dirty="0" smtClean="0">
                <a:solidFill>
                  <a:srgbClr val="0000FF"/>
                </a:solidFill>
                <a:latin typeface="Times New Roman" pitchFamily="18" charset="0"/>
              </a:rPr>
              <a:t>,  </a:t>
            </a:r>
            <a:r>
              <a:rPr lang="zh-CN" altLang="en-US" dirty="0" smtClean="0">
                <a:solidFill>
                  <a:srgbClr val="0000FF"/>
                </a:solidFill>
                <a:latin typeface="Times New Roman" pitchFamily="18" charset="0"/>
              </a:rPr>
              <a:t>或者丢失的最高位为</a:t>
            </a:r>
            <a:r>
              <a:rPr lang="en-US" altLang="zh-CN" dirty="0" smtClean="0">
                <a:solidFill>
                  <a:srgbClr val="0000FF"/>
                </a:solidFill>
                <a:latin typeface="Times New Roman" pitchFamily="18" charset="0"/>
              </a:rPr>
              <a:t>1,  </a:t>
            </a:r>
            <a:r>
              <a:rPr lang="zh-CN" altLang="en-US" dirty="0" smtClean="0">
                <a:solidFill>
                  <a:srgbClr val="0000FF"/>
                </a:solidFill>
                <a:latin typeface="Times New Roman" pitchFamily="18" charset="0"/>
              </a:rPr>
              <a:t>以下各位均为</a:t>
            </a:r>
            <a:r>
              <a:rPr lang="en-US" altLang="zh-CN" dirty="0" smtClean="0">
                <a:solidFill>
                  <a:srgbClr val="0000FF"/>
                </a:solidFill>
                <a:latin typeface="Times New Roman" pitchFamily="18" charset="0"/>
              </a:rPr>
              <a:t>0</a:t>
            </a:r>
            <a:r>
              <a:rPr lang="zh-CN" altLang="en-US" dirty="0" smtClean="0">
                <a:solidFill>
                  <a:srgbClr val="0000FF"/>
                </a:solidFill>
                <a:latin typeface="Times New Roman" pitchFamily="18" charset="0"/>
              </a:rPr>
              <a:t>时</a:t>
            </a:r>
            <a:r>
              <a:rPr lang="en-US" altLang="zh-CN" dirty="0" smtClean="0">
                <a:solidFill>
                  <a:srgbClr val="0000FF"/>
                </a:solidFill>
                <a:latin typeface="Times New Roman" pitchFamily="18" charset="0"/>
              </a:rPr>
              <a:t>,  </a:t>
            </a:r>
            <a:r>
              <a:rPr lang="zh-CN" altLang="en-US" dirty="0" smtClean="0">
                <a:solidFill>
                  <a:srgbClr val="0000FF"/>
                </a:solidFill>
                <a:latin typeface="Times New Roman" pitchFamily="18" charset="0"/>
              </a:rPr>
              <a:t>则舍去丢失位上的值； 当丢失的最高位为</a:t>
            </a:r>
            <a:r>
              <a:rPr lang="en-US" altLang="zh-CN" dirty="0" smtClean="0">
                <a:solidFill>
                  <a:srgbClr val="0000FF"/>
                </a:solidFill>
                <a:latin typeface="Times New Roman" pitchFamily="18" charset="0"/>
              </a:rPr>
              <a:t>1,</a:t>
            </a:r>
            <a:r>
              <a:rPr lang="zh-CN" altLang="en-US" dirty="0" smtClean="0">
                <a:solidFill>
                  <a:srgbClr val="0000FF"/>
                </a:solidFill>
                <a:latin typeface="Times New Roman" pitchFamily="18" charset="0"/>
              </a:rPr>
              <a:t>以下各位不全为</a:t>
            </a:r>
            <a:r>
              <a:rPr lang="en-US" altLang="zh-CN" dirty="0" smtClean="0">
                <a:solidFill>
                  <a:srgbClr val="0000FF"/>
                </a:solidFill>
                <a:latin typeface="Times New Roman" pitchFamily="18" charset="0"/>
              </a:rPr>
              <a:t>0 </a:t>
            </a:r>
            <a:r>
              <a:rPr lang="zh-CN" altLang="en-US" dirty="0" smtClean="0">
                <a:solidFill>
                  <a:srgbClr val="0000FF"/>
                </a:solidFill>
                <a:latin typeface="Times New Roman" pitchFamily="18" charset="0"/>
              </a:rPr>
              <a:t>时</a:t>
            </a:r>
            <a:r>
              <a:rPr lang="en-US" altLang="zh-CN" dirty="0" smtClean="0">
                <a:solidFill>
                  <a:srgbClr val="0000FF"/>
                </a:solidFill>
                <a:latin typeface="Times New Roman" pitchFamily="18" charset="0"/>
              </a:rPr>
              <a:t>,</a:t>
            </a:r>
            <a:r>
              <a:rPr lang="zh-CN" altLang="en-US" dirty="0" smtClean="0">
                <a:solidFill>
                  <a:srgbClr val="0000FF"/>
                </a:solidFill>
                <a:latin typeface="Times New Roman" pitchFamily="18" charset="0"/>
              </a:rPr>
              <a:t>则执行在尾数最低位入</a:t>
            </a:r>
            <a:r>
              <a:rPr lang="en-US" altLang="zh-CN" dirty="0" smtClean="0">
                <a:solidFill>
                  <a:srgbClr val="0000FF"/>
                </a:solidFill>
                <a:latin typeface="Times New Roman" pitchFamily="18" charset="0"/>
              </a:rPr>
              <a:t>1</a:t>
            </a:r>
            <a:r>
              <a:rPr lang="zh-CN" altLang="en-US" dirty="0" smtClean="0">
                <a:solidFill>
                  <a:srgbClr val="0000FF"/>
                </a:solidFill>
                <a:latin typeface="Times New Roman" pitchFamily="18" charset="0"/>
              </a:rPr>
              <a:t>的修正操作。</a:t>
            </a:r>
            <a:endParaRPr lang="en-US" altLang="zh-CN" dirty="0" smtClean="0">
              <a:solidFill>
                <a:srgbClr val="0000FF"/>
              </a:solidFill>
              <a:latin typeface="Times New Roman" pitchFamily="18" charset="0"/>
            </a:endParaRPr>
          </a:p>
          <a:p>
            <a:pPr eaLnBrk="1" fontAlgn="auto" hangingPunct="1">
              <a:lnSpc>
                <a:spcPct val="150000"/>
              </a:lnSpc>
              <a:spcBef>
                <a:spcPct val="50000"/>
              </a:spcBef>
              <a:spcAft>
                <a:spcPts val="0"/>
              </a:spcAft>
            </a:pPr>
            <a:r>
              <a:rPr lang="zh-CN" altLang="en-US" dirty="0" smtClean="0">
                <a:solidFill>
                  <a:srgbClr val="0000FF"/>
                </a:solidFill>
                <a:latin typeface="Times New Roman" pitchFamily="18" charset="0"/>
              </a:rPr>
              <a:t>以上内容仅供参考，不要求掌握。</a:t>
            </a: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52</a:t>
            </a:fld>
            <a:endParaRPr lang="en-AU" altLang="zh-CN"/>
          </a:p>
        </p:txBody>
      </p:sp>
    </p:spTree>
    <p:extLst>
      <p:ext uri="{BB962C8B-B14F-4D97-AF65-F5344CB8AC3E}">
        <p14:creationId xmlns:p14="http://schemas.microsoft.com/office/powerpoint/2010/main" val="4012679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注意上述值并不是规格化的数据</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53</a:t>
            </a:fld>
            <a:endParaRPr lang="en-AU" altLang="zh-CN"/>
          </a:p>
        </p:txBody>
      </p:sp>
    </p:spTree>
    <p:extLst>
      <p:ext uri="{BB962C8B-B14F-4D97-AF65-F5344CB8AC3E}">
        <p14:creationId xmlns:p14="http://schemas.microsoft.com/office/powerpoint/2010/main" val="1218729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56</a:t>
            </a:fld>
            <a:endParaRPr lang="en-AU" altLang="zh-CN"/>
          </a:p>
        </p:txBody>
      </p:sp>
    </p:spTree>
    <p:extLst>
      <p:ext uri="{BB962C8B-B14F-4D97-AF65-F5344CB8AC3E}">
        <p14:creationId xmlns:p14="http://schemas.microsoft.com/office/powerpoint/2010/main" val="88641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333399"/>
                </a:solidFill>
                <a:latin typeface="微软雅黑" panose="020B0503020204020204" pitchFamily="34" charset="-122"/>
                <a:ea typeface="微软雅黑" panose="020B0503020204020204" pitchFamily="34" charset="-122"/>
              </a:rPr>
              <a:t>，请分析原因</a:t>
            </a:r>
            <a:endParaRPr lang="zh-CN" altLang="en-US" sz="12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a:t>
            </a:fld>
            <a:endParaRPr lang="en-AU" altLang="zh-CN"/>
          </a:p>
        </p:txBody>
      </p:sp>
    </p:spTree>
    <p:extLst>
      <p:ext uri="{BB962C8B-B14F-4D97-AF65-F5344CB8AC3E}">
        <p14:creationId xmlns:p14="http://schemas.microsoft.com/office/powerpoint/2010/main" val="3890230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2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2F2FDE36-8C74-4C22-8C55-1E0F8874722D}" type="datetime3">
              <a:rPr lang="en-AU" altLang="zh-CN">
                <a:latin typeface="Times New Roman" pitchFamily="18" charset="0"/>
              </a:rPr>
              <a:pPr/>
              <a:t>8 October, 2019</a:t>
            </a:fld>
            <a:endParaRPr lang="en-AU" altLang="zh-CN">
              <a:latin typeface="Times New Roman" pitchFamily="18" charset="0"/>
            </a:endParaRPr>
          </a:p>
        </p:txBody>
      </p:sp>
      <p:sp>
        <p:nvSpPr>
          <p:cNvPr id="92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2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C73657AE-7AD4-4CD7-83DF-2FF28F65B1A7}" type="slidenum">
              <a:rPr lang="en-AU" altLang="zh-CN">
                <a:latin typeface="Times New Roman" pitchFamily="18" charset="0"/>
              </a:rPr>
              <a:pPr/>
              <a:t>58</a:t>
            </a:fld>
            <a:endParaRPr lang="en-AU" altLang="zh-CN">
              <a:latin typeface="Times New Roman" pitchFamily="18" charset="0"/>
            </a:endParaRPr>
          </a:p>
        </p:txBody>
      </p:sp>
      <p:sp>
        <p:nvSpPr>
          <p:cNvPr id="92166" name="Rectangle 2"/>
          <p:cNvSpPr>
            <a:spLocks noGrp="1" noRot="1" noChangeAspect="1" noChangeArrowheads="1" noTextEdit="1"/>
          </p:cNvSpPr>
          <p:nvPr>
            <p:ph type="sldImg"/>
          </p:nvPr>
        </p:nvSpPr>
        <p:spPr>
          <a:ln/>
        </p:spPr>
      </p:sp>
      <p:sp>
        <p:nvSpPr>
          <p:cNvPr id="92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dirty="0" smtClean="0"/>
              <a:t>以上介绍了</a:t>
            </a:r>
            <a:r>
              <a:rPr lang="en-US" altLang="zh-CN" sz="1200" dirty="0" smtClean="0"/>
              <a:t>IEEE754</a:t>
            </a:r>
            <a:r>
              <a:rPr lang="zh-CN" altLang="en-US" sz="1200" dirty="0" smtClean="0"/>
              <a:t>中浮点数的表示问题，那么在实际的</a:t>
            </a:r>
            <a:r>
              <a:rPr lang="en-US" altLang="zh-CN" sz="1200" dirty="0" smtClean="0"/>
              <a:t>MIPS</a:t>
            </a:r>
            <a:r>
              <a:rPr lang="zh-CN" altLang="en-US" sz="1200" dirty="0" smtClean="0"/>
              <a:t>计算机中浮点运算功能有哪些指令呢？</a:t>
            </a:r>
            <a:endParaRPr lang="en-US" altLang="zh-CN" sz="1200" dirty="0" smtClean="0"/>
          </a:p>
          <a:p>
            <a:r>
              <a:rPr lang="en-US" altLang="zh-CN" sz="1200" dirty="0" smtClean="0"/>
              <a:t>Adjunct  </a:t>
            </a:r>
            <a:r>
              <a:rPr lang="zh-CN" altLang="en-US" sz="1200" dirty="0" smtClean="0"/>
              <a:t>附属的处理器</a:t>
            </a:r>
            <a:endParaRPr lang="en-US" altLang="zh-CN" sz="1200" dirty="0" smtClean="0"/>
          </a:p>
          <a:p>
            <a:r>
              <a:rPr lang="zh-CN" altLang="en-US" sz="1200" dirty="0" smtClean="0"/>
              <a:t>通常情况，浮点运算器由单独的附加处理器来完成，称为协处理器。</a:t>
            </a:r>
            <a:endParaRPr lang="en-US" altLang="zh-CN" sz="1200" dirty="0" smtClean="0"/>
          </a:p>
          <a:p>
            <a:r>
              <a:rPr lang="zh-CN" altLang="en-US" sz="1200" dirty="0" smtClean="0"/>
              <a:t>采用独立的寄存器，</a:t>
            </a:r>
            <a:r>
              <a:rPr lang="en-US" altLang="zh-CN" sz="1200" dirty="0" smtClean="0"/>
              <a:t>0-31</a:t>
            </a:r>
            <a:r>
              <a:rPr lang="zh-CN" altLang="en-US" sz="1200" dirty="0" smtClean="0"/>
              <a:t>共</a:t>
            </a:r>
            <a:r>
              <a:rPr lang="en-US" altLang="zh-CN" sz="1200" dirty="0" smtClean="0"/>
              <a:t>32</a:t>
            </a:r>
            <a:r>
              <a:rPr lang="zh-CN" altLang="en-US" sz="1200" dirty="0" smtClean="0"/>
              <a:t>个单精度寄存器，</a:t>
            </a:r>
            <a:r>
              <a:rPr lang="en-US" altLang="zh-CN" sz="1200" dirty="0" smtClean="0"/>
              <a:t>16</a:t>
            </a:r>
            <a:r>
              <a:rPr lang="zh-CN" altLang="en-US" sz="1200" dirty="0" smtClean="0"/>
              <a:t>个双精度寄存器</a:t>
            </a:r>
            <a:endParaRPr lang="en-US" altLang="zh-CN" sz="1200" dirty="0" smtClean="0"/>
          </a:p>
          <a:p>
            <a:r>
              <a:rPr lang="en-US" sz="1200" dirty="0" smtClean="0"/>
              <a:t>FP</a:t>
            </a:r>
            <a:r>
              <a:rPr lang="zh-CN" altLang="en-US" sz="1200" dirty="0" smtClean="0"/>
              <a:t>指令中有专门进行数据加载和保存浮点运算寄存器的指令</a:t>
            </a:r>
            <a:endParaRPr lang="en-US" dirty="0" smtClean="0"/>
          </a:p>
        </p:txBody>
      </p:sp>
    </p:spTree>
    <p:extLst>
      <p:ext uri="{BB962C8B-B14F-4D97-AF65-F5344CB8AC3E}">
        <p14:creationId xmlns:p14="http://schemas.microsoft.com/office/powerpoint/2010/main" val="2003834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3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D2D5280-91C2-4DBC-AF5A-F70D7D755F33}" type="datetime3">
              <a:rPr lang="en-AU" altLang="zh-CN">
                <a:latin typeface="Times New Roman" pitchFamily="18" charset="0"/>
              </a:rPr>
              <a:pPr/>
              <a:t>8 October, 2019</a:t>
            </a:fld>
            <a:endParaRPr lang="en-AU" altLang="zh-CN">
              <a:latin typeface="Times New Roman" pitchFamily="18" charset="0"/>
            </a:endParaRPr>
          </a:p>
        </p:txBody>
      </p:sp>
      <p:sp>
        <p:nvSpPr>
          <p:cNvPr id="93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3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3DC77C1-0FA8-4E28-936E-4D890A97F47A}" type="slidenum">
              <a:rPr lang="en-AU" altLang="zh-CN">
                <a:latin typeface="Times New Roman" pitchFamily="18" charset="0"/>
              </a:rPr>
              <a:pPr/>
              <a:t>59</a:t>
            </a:fld>
            <a:endParaRPr lang="en-AU" altLang="zh-CN">
              <a:latin typeface="Times New Roman" pitchFamily="18" charset="0"/>
            </a:endParaRPr>
          </a:p>
        </p:txBody>
      </p:sp>
      <p:sp>
        <p:nvSpPr>
          <p:cNvPr id="93190" name="Rectangle 2"/>
          <p:cNvSpPr>
            <a:spLocks noGrp="1" noRot="1" noChangeAspect="1" noChangeArrowheads="1" noTextEdit="1"/>
          </p:cNvSpPr>
          <p:nvPr>
            <p:ph type="sldImg"/>
          </p:nvPr>
        </p:nvSpPr>
        <p:spPr>
          <a:ln/>
        </p:spPr>
      </p:sp>
      <p:sp>
        <p:nvSpPr>
          <p:cNvPr id="93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浮点数的加减、乘除运算</a:t>
            </a:r>
            <a:endParaRPr lang="en-US" altLang="zh-CN" dirty="0" smtClean="0"/>
          </a:p>
          <a:p>
            <a:r>
              <a:rPr lang="zh-CN" altLang="en-US" dirty="0" smtClean="0"/>
              <a:t>单精度算法、双精度指令、单精度和双精度数的比较，根据浮点处理器比较结果跳转指令</a:t>
            </a:r>
            <a:endParaRPr lang="en-US" dirty="0" smtClean="0"/>
          </a:p>
        </p:txBody>
      </p:sp>
    </p:spTree>
    <p:extLst>
      <p:ext uri="{BB962C8B-B14F-4D97-AF65-F5344CB8AC3E}">
        <p14:creationId xmlns:p14="http://schemas.microsoft.com/office/powerpoint/2010/main" val="561675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4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01D9E49-523D-499B-9662-28EE7709B143}" type="datetime3">
              <a:rPr lang="en-AU" altLang="zh-CN">
                <a:latin typeface="Times New Roman" pitchFamily="18" charset="0"/>
              </a:rPr>
              <a:pPr/>
              <a:t>8 October, 2019</a:t>
            </a:fld>
            <a:endParaRPr lang="en-AU" altLang="zh-CN">
              <a:latin typeface="Times New Roman" pitchFamily="18" charset="0"/>
            </a:endParaRPr>
          </a:p>
        </p:txBody>
      </p:sp>
      <p:sp>
        <p:nvSpPr>
          <p:cNvPr id="94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4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19C73A6C-DCC0-42CE-8527-FE310522685B}" type="slidenum">
              <a:rPr lang="en-AU" altLang="zh-CN">
                <a:latin typeface="Times New Roman" pitchFamily="18" charset="0"/>
              </a:rPr>
              <a:pPr/>
              <a:t>60</a:t>
            </a:fld>
            <a:endParaRPr lang="en-AU" altLang="zh-CN">
              <a:latin typeface="Times New Roman" pitchFamily="18" charset="0"/>
            </a:endParaRPr>
          </a:p>
        </p:txBody>
      </p:sp>
      <p:sp>
        <p:nvSpPr>
          <p:cNvPr id="94214" name="Rectangle 2"/>
          <p:cNvSpPr>
            <a:spLocks noGrp="1" noRot="1" noChangeAspect="1" noChangeArrowheads="1" noTextEdit="1"/>
          </p:cNvSpPr>
          <p:nvPr>
            <p:ph type="sldImg"/>
          </p:nvPr>
        </p:nvSpPr>
        <p:spPr>
          <a:ln/>
        </p:spPr>
      </p:sp>
      <p:sp>
        <p:nvSpPr>
          <p:cNvPr id="94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 load </a:t>
            </a:r>
            <a:r>
              <a:rPr lang="en-US" dirty="0" err="1" smtClean="0"/>
              <a:t>immediates</a:t>
            </a:r>
            <a:r>
              <a:rPr lang="en-US" dirty="0" smtClean="0"/>
              <a:t> in floating point instructions; Floating point </a:t>
            </a:r>
            <a:r>
              <a:rPr lang="en-US" dirty="0" err="1" smtClean="0"/>
              <a:t>immediates</a:t>
            </a:r>
            <a:r>
              <a:rPr lang="en-US" dirty="0" smtClean="0"/>
              <a:t> are used but only for offset calculations in loads and stores</a:t>
            </a:r>
          </a:p>
        </p:txBody>
      </p:sp>
    </p:spTree>
    <p:extLst>
      <p:ext uri="{BB962C8B-B14F-4D97-AF65-F5344CB8AC3E}">
        <p14:creationId xmlns:p14="http://schemas.microsoft.com/office/powerpoint/2010/main" val="1425182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5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94EFD029-83BB-4CC8-B870-7C257E4F6302}" type="datetime3">
              <a:rPr lang="en-AU" altLang="zh-CN">
                <a:latin typeface="Times New Roman" pitchFamily="18" charset="0"/>
              </a:rPr>
              <a:pPr/>
              <a:t>8 October, 2019</a:t>
            </a:fld>
            <a:endParaRPr lang="en-AU" altLang="zh-CN">
              <a:latin typeface="Times New Roman" pitchFamily="18" charset="0"/>
            </a:endParaRPr>
          </a:p>
        </p:txBody>
      </p:sp>
      <p:sp>
        <p:nvSpPr>
          <p:cNvPr id="95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5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9AD64FF9-3F5C-4639-BD93-54249E3FE7A4}" type="slidenum">
              <a:rPr lang="en-AU" altLang="zh-CN">
                <a:latin typeface="Times New Roman" pitchFamily="18" charset="0"/>
              </a:rPr>
              <a:pPr/>
              <a:t>61</a:t>
            </a:fld>
            <a:endParaRPr lang="en-AU" altLang="zh-CN">
              <a:latin typeface="Times New Roman" pitchFamily="18" charset="0"/>
            </a:endParaRPr>
          </a:p>
        </p:txBody>
      </p:sp>
      <p:sp>
        <p:nvSpPr>
          <p:cNvPr id="95238" name="Rectangle 2"/>
          <p:cNvSpPr>
            <a:spLocks noGrp="1" noRot="1" noChangeAspect="1" noChangeArrowheads="1" noTextEdit="1"/>
          </p:cNvSpPr>
          <p:nvPr>
            <p:ph type="sldImg"/>
          </p:nvPr>
        </p:nvSpPr>
        <p:spPr>
          <a:ln/>
        </p:spPr>
      </p:sp>
      <p:sp>
        <p:nvSpPr>
          <p:cNvPr id="95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57755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6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52F1E524-6564-4E47-8E6F-B20C5BCB8AD0}" type="datetime3">
              <a:rPr lang="en-AU" altLang="zh-CN">
                <a:latin typeface="Times New Roman" pitchFamily="18" charset="0"/>
              </a:rPr>
              <a:pPr/>
              <a:t>8 October, 2019</a:t>
            </a:fld>
            <a:endParaRPr lang="en-AU" altLang="zh-CN">
              <a:latin typeface="Times New Roman" pitchFamily="18" charset="0"/>
            </a:endParaRPr>
          </a:p>
        </p:txBody>
      </p:sp>
      <p:sp>
        <p:nvSpPr>
          <p:cNvPr id="96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6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308D4C1-BF2A-4761-82DB-2C5DAB37B3A4}" type="slidenum">
              <a:rPr lang="en-AU" altLang="zh-CN">
                <a:latin typeface="Times New Roman" pitchFamily="18" charset="0"/>
              </a:rPr>
              <a:pPr/>
              <a:t>62</a:t>
            </a:fld>
            <a:endParaRPr lang="en-AU" altLang="zh-CN">
              <a:latin typeface="Times New Roman" pitchFamily="18" charset="0"/>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05122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7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E2F0EAE1-3492-4BD0-AEEF-BBC27E48FAD1}" type="datetime3">
              <a:rPr lang="en-AU" altLang="zh-CN">
                <a:latin typeface="Times New Roman" pitchFamily="18" charset="0"/>
              </a:rPr>
              <a:pPr/>
              <a:t>8 October, 2019</a:t>
            </a:fld>
            <a:endParaRPr lang="en-AU" altLang="zh-CN">
              <a:latin typeface="Times New Roman" pitchFamily="18" charset="0"/>
            </a:endParaRPr>
          </a:p>
        </p:txBody>
      </p:sp>
      <p:sp>
        <p:nvSpPr>
          <p:cNvPr id="97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7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4CA5090E-7264-49DF-B98F-8836BBEFCE63}" type="slidenum">
              <a:rPr lang="en-AU" altLang="zh-CN">
                <a:latin typeface="Times New Roman" pitchFamily="18" charset="0"/>
              </a:rPr>
              <a:pPr/>
              <a:t>63</a:t>
            </a:fld>
            <a:endParaRPr lang="en-AU" altLang="zh-CN">
              <a:latin typeface="Times New Roman" pitchFamily="18" charset="0"/>
            </a:endParaRPr>
          </a:p>
        </p:txBody>
      </p:sp>
      <p:sp>
        <p:nvSpPr>
          <p:cNvPr id="97286" name="Rectangle 2"/>
          <p:cNvSpPr>
            <a:spLocks noGrp="1" noRot="1" noChangeAspect="1" noChangeArrowheads="1" noTextEdit="1"/>
          </p:cNvSpPr>
          <p:nvPr>
            <p:ph type="sldImg"/>
          </p:nvPr>
        </p:nvSpPr>
        <p:spPr>
          <a:ln/>
        </p:spPr>
      </p:sp>
      <p:sp>
        <p:nvSpPr>
          <p:cNvPr id="97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14750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8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8B36861-A23E-4F66-8F22-E2D05C5C8C1B}" type="datetime3">
              <a:rPr lang="en-AU" altLang="zh-CN">
                <a:latin typeface="Times New Roman" pitchFamily="18" charset="0"/>
              </a:rPr>
              <a:pPr/>
              <a:t>8 October, 2019</a:t>
            </a:fld>
            <a:endParaRPr lang="en-AU" altLang="zh-CN">
              <a:latin typeface="Times New Roman" pitchFamily="18" charset="0"/>
            </a:endParaRPr>
          </a:p>
        </p:txBody>
      </p:sp>
      <p:sp>
        <p:nvSpPr>
          <p:cNvPr id="98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8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C140251E-82C0-46AE-A482-C3C947D279B1}" type="slidenum">
              <a:rPr lang="en-AU" altLang="zh-CN">
                <a:latin typeface="Times New Roman" pitchFamily="18" charset="0"/>
              </a:rPr>
              <a:pPr/>
              <a:t>64</a:t>
            </a:fld>
            <a:endParaRPr lang="en-AU" altLang="zh-CN">
              <a:latin typeface="Times New Roman" pitchFamily="18" charset="0"/>
            </a:endParaRPr>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1 </a:t>
            </a:r>
            <a:r>
              <a:rPr lang="en-US" dirty="0" err="1" smtClean="0"/>
              <a:t>Ieee</a:t>
            </a:r>
            <a:r>
              <a:rPr lang="en-US" dirty="0" smtClean="0"/>
              <a:t> 754</a:t>
            </a:r>
            <a:r>
              <a:rPr lang="zh-CN" altLang="en-US" baseline="0" dirty="0" smtClean="0"/>
              <a:t>定义了附加的截取控制</a:t>
            </a:r>
            <a:endParaRPr lang="en-US" altLang="zh-CN" baseline="0" dirty="0" smtClean="0"/>
          </a:p>
          <a:p>
            <a:r>
              <a:rPr lang="en-US" baseline="0" dirty="0" smtClean="0"/>
              <a:t>   </a:t>
            </a:r>
            <a:r>
              <a:rPr lang="zh-CN" altLang="en-US" baseline="0" dirty="0" smtClean="0"/>
              <a:t>利用额外的数据位来控制控制精度（</a:t>
            </a:r>
            <a:r>
              <a:rPr lang="en-US" altLang="zh-CN" baseline="0" dirty="0" err="1" smtClean="0"/>
              <a:t>gard</a:t>
            </a:r>
            <a:r>
              <a:rPr lang="en-US" altLang="zh-CN" baseline="0" dirty="0" smtClean="0"/>
              <a:t>\round \stick</a:t>
            </a:r>
            <a:r>
              <a:rPr lang="zh-CN" altLang="en-US" baseline="0" dirty="0" smtClean="0"/>
              <a:t>），其中保护位和舍入位是用来在保护右移和中间结果的精度</a:t>
            </a:r>
            <a:endParaRPr lang="en-US" altLang="zh-CN" baseline="0" dirty="0" smtClean="0"/>
          </a:p>
          <a:p>
            <a:r>
              <a:rPr lang="en-US" altLang="zh-CN" baseline="0" dirty="0" smtClean="0"/>
              <a:t>   </a:t>
            </a:r>
            <a:r>
              <a:rPr lang="zh-CN" altLang="en-US" baseline="0" dirty="0" smtClean="0"/>
              <a:t>当舍入位后面非零，则将</a:t>
            </a:r>
            <a:r>
              <a:rPr lang="en-US" altLang="zh-CN" baseline="0" dirty="0" smtClean="0"/>
              <a:t>stick</a:t>
            </a:r>
            <a:r>
              <a:rPr lang="zh-CN" altLang="en-US" baseline="0" dirty="0" smtClean="0"/>
              <a:t>设置为</a:t>
            </a:r>
            <a:r>
              <a:rPr lang="en-US" altLang="zh-CN" baseline="0" dirty="0" smtClean="0"/>
              <a:t>1,</a:t>
            </a:r>
            <a:r>
              <a:rPr lang="zh-CN" altLang="en-US" baseline="0" dirty="0" smtClean="0"/>
              <a:t>当向右规格化时，含有</a:t>
            </a:r>
            <a:r>
              <a:rPr lang="en-US" altLang="zh-CN" baseline="0" dirty="0" smtClean="0"/>
              <a:t>1</a:t>
            </a:r>
            <a:r>
              <a:rPr lang="zh-CN" altLang="en-US" baseline="0" dirty="0" smtClean="0"/>
              <a:t>的位从取整位移除时</a:t>
            </a:r>
            <a:r>
              <a:rPr lang="en-US" altLang="zh-CN" baseline="0" dirty="0" smtClean="0"/>
              <a:t> </a:t>
            </a:r>
          </a:p>
          <a:p>
            <a:r>
              <a:rPr lang="en-US" altLang="zh-CN" baseline="0" dirty="0" smtClean="0"/>
              <a:t>2 </a:t>
            </a:r>
            <a:r>
              <a:rPr lang="zh-CN" altLang="en-US" baseline="0" dirty="0" smtClean="0"/>
              <a:t>不是所有的浮点运算器都实现了</a:t>
            </a:r>
            <a:r>
              <a:rPr lang="en-US" altLang="zh-CN" baseline="0" dirty="0" smtClean="0"/>
              <a:t>IEEE754</a:t>
            </a:r>
            <a:r>
              <a:rPr lang="zh-CN" altLang="en-US" baseline="0" dirty="0" smtClean="0"/>
              <a:t>的上述各种选项</a:t>
            </a:r>
            <a:endParaRPr lang="en-US" altLang="zh-CN" baseline="0" dirty="0" smtClean="0"/>
          </a:p>
          <a:p>
            <a:r>
              <a:rPr lang="en-US" altLang="zh-CN" baseline="0" dirty="0" smtClean="0"/>
              <a:t>    </a:t>
            </a:r>
            <a:r>
              <a:rPr lang="zh-CN" altLang="en-US" baseline="0" dirty="0" smtClean="0"/>
              <a:t>大多数编程语言和浮点库只是实现了缺省的选项</a:t>
            </a:r>
            <a:r>
              <a:rPr lang="en-US" altLang="zh-CN" baseline="0" dirty="0" smtClean="0"/>
              <a:t>   </a:t>
            </a:r>
          </a:p>
          <a:p>
            <a:r>
              <a:rPr lang="en-US" altLang="zh-CN" baseline="0" dirty="0" smtClean="0"/>
              <a:t>3 </a:t>
            </a:r>
            <a:r>
              <a:rPr lang="zh-CN" altLang="en-US" baseline="0" dirty="0" smtClean="0"/>
              <a:t>需要在运算精度和硬件复杂度之间的折中</a:t>
            </a:r>
            <a:endParaRPr lang="en-US" altLang="zh-CN" baseline="0" dirty="0" smtClean="0"/>
          </a:p>
          <a:p>
            <a:r>
              <a:rPr lang="en-US" altLang="zh-CN" baseline="0" dirty="0" smtClean="0"/>
              <a:t> </a:t>
            </a:r>
            <a:r>
              <a:rPr lang="zh-CN" altLang="en-US" baseline="0" dirty="0" smtClean="0"/>
              <a:t>采用附加位的目的是提高计算精度，对运算器的位数就有了更高的要求</a:t>
            </a:r>
            <a:r>
              <a:rPr lang="en-US" altLang="zh-CN" baseline="0" dirty="0" smtClean="0"/>
              <a:t>  </a:t>
            </a:r>
          </a:p>
          <a:p>
            <a:r>
              <a:rPr lang="en-US" baseline="0" dirty="0" smtClean="0"/>
              <a:t>  </a:t>
            </a:r>
            <a:endParaRPr lang="en-US" dirty="0" smtClean="0"/>
          </a:p>
        </p:txBody>
      </p:sp>
    </p:spTree>
    <p:extLst>
      <p:ext uri="{BB962C8B-B14F-4D97-AF65-F5344CB8AC3E}">
        <p14:creationId xmlns:p14="http://schemas.microsoft.com/office/powerpoint/2010/main" val="2907756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所谓的附加位：是在最终的有效位基础上扩展的数字位。</a:t>
            </a:r>
            <a:endParaRPr lang="en-US" altLang="zh-CN" dirty="0" smtClean="0"/>
          </a:p>
          <a:p>
            <a:r>
              <a:rPr lang="zh-CN" altLang="en-US" dirty="0" smtClean="0"/>
              <a:t>规格化的表示 </a:t>
            </a:r>
            <a:r>
              <a:rPr lang="en-US" altLang="zh-CN" dirty="0" smtClean="0"/>
              <a:t>2.34</a:t>
            </a:r>
            <a:r>
              <a:rPr lang="zh-CN" altLang="en-US" dirty="0" smtClean="0"/>
              <a:t>*</a:t>
            </a:r>
            <a:r>
              <a:rPr lang="en-US" altLang="zh-CN" dirty="0" smtClean="0"/>
              <a:t>10^2+</a:t>
            </a:r>
            <a:r>
              <a:rPr lang="zh-CN" altLang="en-US" dirty="0" smtClean="0"/>
              <a:t> </a:t>
            </a:r>
            <a:r>
              <a:rPr lang="en-US" altLang="zh-CN" dirty="0" smtClean="0"/>
              <a:t>2.53</a:t>
            </a:r>
            <a:r>
              <a:rPr lang="zh-CN" altLang="en-US" dirty="0" smtClean="0"/>
              <a:t>*</a:t>
            </a:r>
            <a:r>
              <a:rPr lang="en-US" altLang="zh-CN" dirty="0" smtClean="0"/>
              <a:t>10^0,</a:t>
            </a:r>
            <a:r>
              <a:rPr lang="zh-CN" altLang="en-US" dirty="0" smtClean="0"/>
              <a:t>对阶后的表示如图所示，</a:t>
            </a:r>
            <a:endParaRPr lang="en-US" altLang="zh-CN" dirty="0" smtClean="0"/>
          </a:p>
          <a:p>
            <a:r>
              <a:rPr lang="zh-CN" altLang="en-US" dirty="0" smtClean="0"/>
              <a:t>如果利用附加位，可以提高最后运算的精度。应为没有附加位的化，直接执行</a:t>
            </a:r>
            <a:r>
              <a:rPr lang="en-US" altLang="zh-CN" dirty="0" smtClean="0"/>
              <a:t>2.34</a:t>
            </a:r>
            <a:r>
              <a:rPr lang="zh-CN" altLang="en-US" dirty="0" smtClean="0"/>
              <a:t>*</a:t>
            </a:r>
            <a:r>
              <a:rPr lang="en-US" altLang="zh-CN" dirty="0" smtClean="0"/>
              <a:t>10^2+</a:t>
            </a:r>
            <a:r>
              <a:rPr lang="zh-CN" altLang="en-US" dirty="0" smtClean="0"/>
              <a:t> </a:t>
            </a:r>
            <a:r>
              <a:rPr lang="en-US" altLang="zh-CN" dirty="0" smtClean="0"/>
              <a:t>0.02</a:t>
            </a:r>
            <a:r>
              <a:rPr lang="zh-CN" altLang="en-US" dirty="0" smtClean="0"/>
              <a:t>（</a:t>
            </a:r>
            <a:r>
              <a:rPr lang="en-US" altLang="zh-CN" dirty="0" smtClean="0"/>
              <a:t>53</a:t>
            </a:r>
            <a:r>
              <a:rPr lang="zh-CN" altLang="en-US" dirty="0" smtClean="0"/>
              <a:t>）*</a:t>
            </a:r>
            <a:r>
              <a:rPr lang="en-US" altLang="zh-CN" dirty="0" smtClean="0"/>
              <a:t>10^2</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65</a:t>
            </a:fld>
            <a:endParaRPr lang="en-AU" altLang="zh-CN"/>
          </a:p>
        </p:txBody>
      </p:sp>
    </p:spTree>
    <p:extLst>
      <p:ext uri="{BB962C8B-B14F-4D97-AF65-F5344CB8AC3E}">
        <p14:creationId xmlns:p14="http://schemas.microsoft.com/office/powerpoint/2010/main" val="2947973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IEEE754</a:t>
            </a:r>
            <a:r>
              <a:rPr lang="zh-CN" altLang="en-US" dirty="0" smtClean="0"/>
              <a:t>中的舍入处理有四种可选方式：  就近舍入、向</a:t>
            </a:r>
            <a:r>
              <a:rPr lang="en-US" altLang="zh-CN" dirty="0" smtClean="0"/>
              <a:t>+</a:t>
            </a:r>
            <a:r>
              <a:rPr lang="zh-CN" altLang="en-US" dirty="0" smtClean="0"/>
              <a:t>无穷，向</a:t>
            </a:r>
            <a:r>
              <a:rPr lang="en-US" altLang="zh-CN" dirty="0" smtClean="0"/>
              <a:t>-</a:t>
            </a:r>
            <a:r>
              <a:rPr lang="zh-CN" altLang="en-US" dirty="0" smtClean="0"/>
              <a:t>无穷或者零舍入</a:t>
            </a:r>
            <a:endParaRPr lang="en-US" altLang="zh-CN" dirty="0" smtClean="0"/>
          </a:p>
          <a:p>
            <a:r>
              <a:rPr lang="en-US" altLang="zh-CN" dirty="0" smtClean="0"/>
              <a:t> </a:t>
            </a:r>
            <a:r>
              <a:rPr lang="zh-CN" altLang="en-US" dirty="0" smtClean="0"/>
              <a:t>采用比较复杂的机制，例如附加位的值为</a:t>
            </a:r>
            <a:r>
              <a:rPr lang="en-US" altLang="zh-CN" dirty="0" smtClean="0"/>
              <a:t>01</a:t>
            </a:r>
            <a:r>
              <a:rPr lang="zh-CN" altLang="en-US" dirty="0" smtClean="0"/>
              <a:t>时舍，</a:t>
            </a:r>
            <a:r>
              <a:rPr lang="en-US" altLang="zh-CN" dirty="0" smtClean="0"/>
              <a:t>11</a:t>
            </a:r>
            <a:r>
              <a:rPr lang="zh-CN" altLang="en-US" dirty="0" smtClean="0"/>
              <a:t>时入，</a:t>
            </a:r>
            <a:r>
              <a:rPr lang="en-US" altLang="zh-CN" dirty="0" smtClean="0"/>
              <a:t>10</a:t>
            </a:r>
            <a:r>
              <a:rPr lang="zh-CN" altLang="en-US" dirty="0" smtClean="0"/>
              <a:t>时将结果恒置</a:t>
            </a:r>
            <a:r>
              <a:rPr lang="en-US" altLang="zh-CN" dirty="0" smtClean="0"/>
              <a:t>1.</a:t>
            </a: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66</a:t>
            </a:fld>
            <a:endParaRPr lang="en-AU" altLang="zh-CN"/>
          </a:p>
        </p:txBody>
      </p:sp>
    </p:spTree>
    <p:extLst>
      <p:ext uri="{BB962C8B-B14F-4D97-AF65-F5344CB8AC3E}">
        <p14:creationId xmlns:p14="http://schemas.microsoft.com/office/powerpoint/2010/main" val="1135116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IEEE 754</a:t>
            </a:r>
            <a:r>
              <a:rPr lang="zh-CN" altLang="en-US" dirty="0" smtClean="0"/>
              <a:t>还可以引入粘位来增强精度。</a:t>
            </a:r>
            <a:endParaRPr lang="en-US" altLang="zh-CN" dirty="0" smtClean="0"/>
          </a:p>
          <a:p>
            <a:r>
              <a:rPr lang="en-US" altLang="zh-CN" dirty="0" smtClean="0"/>
              <a:t>1.010 </a:t>
            </a:r>
            <a:r>
              <a:rPr lang="zh-CN" altLang="en-US" dirty="0" smtClean="0"/>
              <a:t>* </a:t>
            </a:r>
            <a:r>
              <a:rPr lang="en-US" altLang="zh-CN" dirty="0" smtClean="0"/>
              <a:t>2^1</a:t>
            </a:r>
            <a:r>
              <a:rPr lang="en-US" altLang="zh-CN" baseline="0" dirty="0" smtClean="0"/>
              <a:t> = </a:t>
            </a:r>
            <a:r>
              <a:rPr lang="en-US" altLang="zh-CN" dirty="0" smtClean="0"/>
              <a:t>0.000</a:t>
            </a:r>
            <a:r>
              <a:rPr lang="en-US" altLang="zh-CN" b="1" dirty="0" smtClean="0"/>
              <a:t>10</a:t>
            </a:r>
            <a:r>
              <a:rPr lang="en-US" altLang="zh-CN" dirty="0" smtClean="0"/>
              <a:t>10 </a:t>
            </a:r>
            <a:r>
              <a:rPr lang="zh-CN" altLang="en-US" dirty="0" smtClean="0"/>
              <a:t>* </a:t>
            </a:r>
            <a:r>
              <a:rPr lang="en-US" altLang="zh-CN" dirty="0" smtClean="0"/>
              <a:t>2^5</a:t>
            </a:r>
            <a:r>
              <a:rPr lang="en-US" altLang="zh-CN" baseline="0" dirty="0" smtClean="0"/>
              <a:t> </a:t>
            </a:r>
          </a:p>
          <a:p>
            <a:r>
              <a:rPr lang="zh-CN" altLang="en-US" baseline="0" dirty="0" smtClean="0"/>
              <a:t>如果只有两位附加位</a:t>
            </a:r>
            <a:endParaRPr lang="en-US" altLang="zh-CN" baseline="0" dirty="0" smtClean="0"/>
          </a:p>
          <a:p>
            <a:r>
              <a:rPr lang="en-US" altLang="zh-CN" dirty="0" smtClean="0"/>
              <a:t>1.110</a:t>
            </a:r>
            <a:r>
              <a:rPr lang="zh-CN" altLang="en-US" dirty="0" smtClean="0"/>
              <a:t>* </a:t>
            </a:r>
            <a:r>
              <a:rPr lang="en-US" altLang="zh-CN" dirty="0" smtClean="0"/>
              <a:t>2^5+</a:t>
            </a:r>
            <a:r>
              <a:rPr lang="en-US" altLang="zh-CN" baseline="0" dirty="0" smtClean="0"/>
              <a:t> = </a:t>
            </a:r>
            <a:r>
              <a:rPr lang="en-US" altLang="zh-CN" dirty="0" smtClean="0"/>
              <a:t>0.000</a:t>
            </a:r>
            <a:r>
              <a:rPr lang="en-US" altLang="zh-CN" b="1" dirty="0" smtClean="0"/>
              <a:t>10</a:t>
            </a:r>
            <a:r>
              <a:rPr lang="zh-CN" altLang="en-US" dirty="0" smtClean="0"/>
              <a:t>* </a:t>
            </a:r>
            <a:r>
              <a:rPr lang="en-US" altLang="zh-CN" dirty="0" smtClean="0"/>
              <a:t>2^5 =1.110</a:t>
            </a:r>
            <a:r>
              <a:rPr lang="en-US" altLang="zh-CN" b="1" dirty="0" smtClean="0"/>
              <a:t>10</a:t>
            </a:r>
            <a:r>
              <a:rPr lang="en-US" altLang="zh-CN" dirty="0" smtClean="0"/>
              <a:t> </a:t>
            </a:r>
            <a:r>
              <a:rPr lang="zh-CN" altLang="en-US" dirty="0" smtClean="0"/>
              <a:t>* </a:t>
            </a:r>
            <a:r>
              <a:rPr lang="en-US" altLang="zh-CN" dirty="0" smtClean="0"/>
              <a:t>2^5</a:t>
            </a:r>
          </a:p>
          <a:p>
            <a:r>
              <a:rPr lang="zh-CN" altLang="en-US" dirty="0" smtClean="0"/>
              <a:t>使用</a:t>
            </a:r>
            <a:r>
              <a:rPr lang="en-US" altLang="zh-CN" dirty="0" smtClean="0"/>
              <a:t>sticky</a:t>
            </a:r>
            <a:r>
              <a:rPr lang="zh-CN" altLang="en-US" dirty="0" smtClean="0"/>
              <a:t>位来进行辅助进位。</a:t>
            </a:r>
            <a:r>
              <a:rPr lang="en-US" altLang="zh-CN" dirty="0" smtClean="0"/>
              <a:t>1.110</a:t>
            </a:r>
            <a:r>
              <a:rPr lang="en-US" altLang="zh-CN" b="1" dirty="0" smtClean="0"/>
              <a:t>101</a:t>
            </a:r>
            <a:r>
              <a:rPr lang="zh-CN" altLang="en-US" b="1" dirty="0" smtClean="0"/>
              <a:t>，采用四舍五入的原则，结果应该为</a:t>
            </a:r>
            <a:r>
              <a:rPr lang="en-US" altLang="zh-CN" b="1" dirty="0" smtClean="0"/>
              <a:t>1.111</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67</a:t>
            </a:fld>
            <a:endParaRPr lang="en-AU" altLang="zh-CN"/>
          </a:p>
        </p:txBody>
      </p:sp>
    </p:spTree>
    <p:extLst>
      <p:ext uri="{BB962C8B-B14F-4D97-AF65-F5344CB8AC3E}">
        <p14:creationId xmlns:p14="http://schemas.microsoft.com/office/powerpoint/2010/main" val="246317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前面介绍了整数运算的算法，那么分数和浮点数如何来计算。</a:t>
            </a:r>
            <a:endParaRPr lang="en-US" altLang="zh-CN" dirty="0" smtClean="0"/>
          </a:p>
          <a:p>
            <a:r>
              <a:rPr lang="zh-CN" altLang="en-US" dirty="0" smtClean="0"/>
              <a:t>在介绍计算机中浮点数的表示之前，我们观察一下科学计数法。</a:t>
            </a:r>
            <a:endParaRPr lang="en-US" altLang="zh-CN" dirty="0" smtClean="0"/>
          </a:p>
          <a:p>
            <a:r>
              <a:rPr lang="zh-CN" altLang="en-US" dirty="0" smtClean="0"/>
              <a:t>采用十进制的表示形式如，我们能否将十进制推广到任意进制呢？显然是可行的</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a:t>
            </a:fld>
            <a:endParaRPr lang="en-AU" altLang="zh-CN"/>
          </a:p>
        </p:txBody>
      </p:sp>
    </p:spTree>
    <p:extLst>
      <p:ext uri="{BB962C8B-B14F-4D97-AF65-F5344CB8AC3E}">
        <p14:creationId xmlns:p14="http://schemas.microsoft.com/office/powerpoint/2010/main" val="418283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0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3A9BC968-DD5D-43B5-8B34-8759CAB5E809}" type="datetime3">
              <a:rPr lang="en-AU" altLang="zh-CN">
                <a:latin typeface="Times New Roman" pitchFamily="18" charset="0"/>
              </a:rPr>
              <a:pPr/>
              <a:t>8 October, 2019</a:t>
            </a:fld>
            <a:endParaRPr lang="en-AU" altLang="zh-CN">
              <a:latin typeface="Times New Roman" pitchFamily="18" charset="0"/>
            </a:endParaRPr>
          </a:p>
        </p:txBody>
      </p:sp>
      <p:sp>
        <p:nvSpPr>
          <p:cNvPr id="100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0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6B781DF-5BAE-462E-929E-75E2E4916C13}" type="slidenum">
              <a:rPr lang="en-AU" altLang="zh-CN">
                <a:latin typeface="Times New Roman" pitchFamily="18" charset="0"/>
              </a:rPr>
              <a:pPr/>
              <a:t>68</a:t>
            </a:fld>
            <a:endParaRPr lang="en-AU" altLang="zh-CN">
              <a:latin typeface="Times New Roman" pitchFamily="18" charset="0"/>
            </a:endParaRPr>
          </a:p>
        </p:txBody>
      </p:sp>
      <p:sp>
        <p:nvSpPr>
          <p:cNvPr id="100358" name="Rectangle 2"/>
          <p:cNvSpPr>
            <a:spLocks noGrp="1" noRot="1" noChangeAspect="1" noChangeArrowheads="1" noTextEdit="1"/>
          </p:cNvSpPr>
          <p:nvPr>
            <p:ph type="sldImg"/>
          </p:nvPr>
        </p:nvSpPr>
        <p:spPr>
          <a:ln/>
        </p:spPr>
      </p:sp>
      <p:sp>
        <p:nvSpPr>
          <p:cNvPr id="100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结合律 和并行化的问题</a:t>
            </a:r>
            <a:endParaRPr lang="en-US" altLang="zh-CN" dirty="0" smtClean="0"/>
          </a:p>
          <a:p>
            <a:r>
              <a:rPr lang="zh-CN" altLang="en-US" dirty="0" smtClean="0"/>
              <a:t>浮点数在不同的执行顺序，可能的的结果是不同的</a:t>
            </a:r>
            <a:endParaRPr lang="en-US" altLang="zh-CN" dirty="0" smtClean="0"/>
          </a:p>
          <a:p>
            <a:r>
              <a:rPr lang="zh-CN" altLang="en-US" dirty="0" smtClean="0"/>
              <a:t>对于整数运算的加法结合律是成立的（乘除法呢？）</a:t>
            </a:r>
            <a:endParaRPr lang="en-US" altLang="zh-CN" dirty="0" smtClean="0"/>
          </a:p>
          <a:p>
            <a:r>
              <a:rPr lang="zh-CN" altLang="en-US" dirty="0" smtClean="0"/>
              <a:t>但是浮点数有可能会出错，这是由于浮点数实数的近似表示，因此不满足结合律的性质（乘法元算呢）</a:t>
            </a:r>
            <a:endParaRPr lang="en-US" altLang="zh-CN" dirty="0" smtClean="0"/>
          </a:p>
          <a:p>
            <a:r>
              <a:rPr lang="zh-CN" altLang="en-US" dirty="0" smtClean="0"/>
              <a:t>需要在不同层面验证并行化程序的正确性（例如在应用层考察是否存在破坏结合律的情况发生）</a:t>
            </a:r>
            <a:endParaRPr lang="en-US" dirty="0" smtClean="0"/>
          </a:p>
        </p:txBody>
      </p:sp>
    </p:spTree>
    <p:extLst>
      <p:ext uri="{BB962C8B-B14F-4D97-AF65-F5344CB8AC3E}">
        <p14:creationId xmlns:p14="http://schemas.microsoft.com/office/powerpoint/2010/main" val="3887659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13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35E3A920-2135-41C7-8C3F-048613141F2C}" type="datetime3">
              <a:rPr lang="en-AU" altLang="zh-CN">
                <a:latin typeface="Times New Roman" pitchFamily="18" charset="0"/>
              </a:rPr>
              <a:pPr/>
              <a:t>8 October, 2019</a:t>
            </a:fld>
            <a:endParaRPr lang="en-AU" altLang="zh-CN">
              <a:latin typeface="Times New Roman" pitchFamily="18" charset="0"/>
            </a:endParaRPr>
          </a:p>
        </p:txBody>
      </p:sp>
      <p:sp>
        <p:nvSpPr>
          <p:cNvPr id="1013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13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283CFC62-57A6-446A-8A79-E6BC23B8BF36}" type="slidenum">
              <a:rPr lang="en-AU" altLang="zh-CN">
                <a:latin typeface="Times New Roman" pitchFamily="18" charset="0"/>
              </a:rPr>
              <a:pPr/>
              <a:t>69</a:t>
            </a:fld>
            <a:endParaRPr lang="en-AU" altLang="zh-CN">
              <a:latin typeface="Times New Roman" pitchFamily="18" charset="0"/>
            </a:endParaRPr>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754147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24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E87926DA-E45F-4CC9-BCFA-1A560ADBD250}" type="datetime3">
              <a:rPr lang="en-AU" altLang="zh-CN">
                <a:latin typeface="Times New Roman" pitchFamily="18" charset="0"/>
              </a:rPr>
              <a:pPr/>
              <a:t>8 October, 2019</a:t>
            </a:fld>
            <a:endParaRPr lang="en-AU" altLang="zh-CN">
              <a:latin typeface="Times New Roman" pitchFamily="18" charset="0"/>
            </a:endParaRPr>
          </a:p>
        </p:txBody>
      </p:sp>
      <p:sp>
        <p:nvSpPr>
          <p:cNvPr id="1024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24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3AAC3F2-36BD-48B7-906A-B8B1A55BD4A4}" type="slidenum">
              <a:rPr lang="en-AU" altLang="zh-CN">
                <a:latin typeface="Times New Roman" pitchFamily="18" charset="0"/>
              </a:rPr>
              <a:pPr/>
              <a:t>70</a:t>
            </a:fld>
            <a:endParaRPr lang="en-AU" altLang="zh-CN">
              <a:latin typeface="Times New Roman" pitchFamily="18" charset="0"/>
            </a:endParaRPr>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52512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34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89575818-5B69-46B9-97DD-D0043FD8EA04}" type="datetime3">
              <a:rPr lang="en-AU" altLang="zh-CN">
                <a:latin typeface="Times New Roman" pitchFamily="18" charset="0"/>
              </a:rPr>
              <a:pPr/>
              <a:t>8 October, 2019</a:t>
            </a:fld>
            <a:endParaRPr lang="en-AU" altLang="zh-CN">
              <a:latin typeface="Times New Roman" pitchFamily="18" charset="0"/>
            </a:endParaRPr>
          </a:p>
        </p:txBody>
      </p:sp>
      <p:sp>
        <p:nvSpPr>
          <p:cNvPr id="1034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34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81E22A4B-219B-452A-B9FE-26D15F9F53D2}" type="slidenum">
              <a:rPr lang="en-AU" altLang="zh-CN">
                <a:latin typeface="Times New Roman" pitchFamily="18" charset="0"/>
              </a:rPr>
              <a:pPr/>
              <a:t>71</a:t>
            </a:fld>
            <a:endParaRPr lang="en-AU" altLang="zh-CN">
              <a:latin typeface="Times New Roman" pitchFamily="18" charset="0"/>
            </a:endParaRPr>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416811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44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AC94EA86-6587-451D-8247-1C492435B6A7}" type="datetime3">
              <a:rPr lang="en-AU" altLang="zh-CN">
                <a:latin typeface="Times New Roman" pitchFamily="18" charset="0"/>
              </a:rPr>
              <a:pPr/>
              <a:t>8 October, 2019</a:t>
            </a:fld>
            <a:endParaRPr lang="en-AU" altLang="zh-CN">
              <a:latin typeface="Times New Roman" pitchFamily="18" charset="0"/>
            </a:endParaRPr>
          </a:p>
        </p:txBody>
      </p:sp>
      <p:sp>
        <p:nvSpPr>
          <p:cNvPr id="1044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44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437F38F4-E3C3-48C7-B281-B60AFFE95477}" type="slidenum">
              <a:rPr lang="en-AU" altLang="zh-CN">
                <a:latin typeface="Times New Roman" pitchFamily="18" charset="0"/>
              </a:rPr>
              <a:pPr/>
              <a:t>72</a:t>
            </a:fld>
            <a:endParaRPr lang="en-AU" altLang="zh-CN">
              <a:latin typeface="Times New Roman" pitchFamily="18" charset="0"/>
            </a:endParaRPr>
          </a:p>
        </p:txBody>
      </p:sp>
      <p:sp>
        <p:nvSpPr>
          <p:cNvPr id="104454" name="Rectangle 2"/>
          <p:cNvSpPr>
            <a:spLocks noGrp="1" noRot="1" noChangeAspect="1" noChangeArrowheads="1" noTextEdit="1"/>
          </p:cNvSpPr>
          <p:nvPr>
            <p:ph type="sldImg"/>
          </p:nvPr>
        </p:nvSpPr>
        <p:spPr>
          <a:ln/>
        </p:spPr>
      </p:sp>
      <p:sp>
        <p:nvSpPr>
          <p:cNvPr id="1044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数据的右移操作与除法之间的关系</a:t>
            </a:r>
            <a:endParaRPr lang="en-US" altLang="zh-CN" dirty="0" smtClean="0"/>
          </a:p>
          <a:p>
            <a:r>
              <a:rPr lang="en-US" baseline="0" dirty="0" smtClean="0"/>
              <a:t>  </a:t>
            </a:r>
            <a:r>
              <a:rPr lang="zh-CN" altLang="en-US" baseline="0" dirty="0" smtClean="0"/>
              <a:t>对于无符号数据 右移等价于除</a:t>
            </a:r>
            <a:r>
              <a:rPr lang="en-US" altLang="zh-CN" baseline="0" dirty="0" smtClean="0"/>
              <a:t>2</a:t>
            </a:r>
          </a:p>
          <a:p>
            <a:r>
              <a:rPr lang="en-US" baseline="0" dirty="0" smtClean="0"/>
              <a:t> </a:t>
            </a:r>
            <a:r>
              <a:rPr lang="zh-CN" altLang="en-US" baseline="0" dirty="0" smtClean="0"/>
              <a:t>对于有符号数  逻辑右移 结果可能是错的</a:t>
            </a:r>
            <a:endParaRPr lang="en-US" altLang="zh-CN" baseline="0" dirty="0" smtClean="0"/>
          </a:p>
          <a:p>
            <a:r>
              <a:rPr lang="en-US" altLang="zh-CN" baseline="0" dirty="0" smtClean="0"/>
              <a:t>                        </a:t>
            </a:r>
            <a:r>
              <a:rPr lang="zh-CN" altLang="en-US" baseline="0" dirty="0" smtClean="0"/>
              <a:t>算术右移 可能结果准确（为什么？）</a:t>
            </a:r>
            <a:endParaRPr lang="en-US" altLang="zh-CN" baseline="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  </a:t>
            </a:r>
            <a:r>
              <a:rPr lang="en-US" altLang="zh-CN" dirty="0" smtClean="0">
                <a:solidFill>
                  <a:srgbClr val="FF0000"/>
                </a:solidFill>
              </a:rPr>
              <a:t>close, but no cigar</a:t>
            </a:r>
            <a:r>
              <a:rPr lang="zh-CN" altLang="en-US" dirty="0" smtClean="0">
                <a:solidFill>
                  <a:srgbClr val="FF0000"/>
                </a:solidFill>
              </a:rPr>
              <a:t>，接近了但是不准确</a:t>
            </a:r>
            <a:endParaRPr lang="en-US" altLang="zh-CN" dirty="0" smtClean="0">
              <a:solidFill>
                <a:srgbClr val="FF0000"/>
              </a:solidFill>
            </a:endParaRPr>
          </a:p>
          <a:p>
            <a:endParaRPr lang="en-US" altLang="zh-CN" baseline="0" dirty="0" smtClean="0"/>
          </a:p>
          <a:p>
            <a:r>
              <a:rPr lang="en-US" baseline="0" dirty="0" smtClean="0"/>
              <a:t>   </a:t>
            </a:r>
            <a:endParaRPr lang="en-US" dirty="0" smtClean="0"/>
          </a:p>
        </p:txBody>
      </p:sp>
    </p:spTree>
    <p:extLst>
      <p:ext uri="{BB962C8B-B14F-4D97-AF65-F5344CB8AC3E}">
        <p14:creationId xmlns:p14="http://schemas.microsoft.com/office/powerpoint/2010/main" val="3998068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54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240150E-B0B9-45D7-8110-B72BA8902B0E}" type="datetime3">
              <a:rPr lang="en-AU" altLang="zh-CN">
                <a:latin typeface="Times New Roman" pitchFamily="18" charset="0"/>
              </a:rPr>
              <a:pPr/>
              <a:t>8 October, 2019</a:t>
            </a:fld>
            <a:endParaRPr lang="en-AU" altLang="zh-CN">
              <a:latin typeface="Times New Roman" pitchFamily="18" charset="0"/>
            </a:endParaRPr>
          </a:p>
        </p:txBody>
      </p:sp>
      <p:sp>
        <p:nvSpPr>
          <p:cNvPr id="1054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54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4B4D0708-993B-4650-989A-6A28F703F4EA}" type="slidenum">
              <a:rPr lang="en-AU" altLang="zh-CN">
                <a:latin typeface="Times New Roman" pitchFamily="18" charset="0"/>
              </a:rPr>
              <a:pPr/>
              <a:t>73</a:t>
            </a:fld>
            <a:endParaRPr lang="en-AU" altLang="zh-CN">
              <a:latin typeface="Times New Roman" pitchFamily="18" charset="0"/>
            </a:endParaRPr>
          </a:p>
        </p:txBody>
      </p:sp>
      <p:sp>
        <p:nvSpPr>
          <p:cNvPr id="105478" name="Rectangle 2"/>
          <p:cNvSpPr>
            <a:spLocks noGrp="1" noRot="1" noChangeAspect="1" noChangeArrowheads="1" noTextEdit="1"/>
          </p:cNvSpPr>
          <p:nvPr>
            <p:ph type="sldImg"/>
          </p:nvPr>
        </p:nvSpPr>
        <p:spPr>
          <a:ln/>
        </p:spPr>
      </p:sp>
      <p:sp>
        <p:nvSpPr>
          <p:cNvPr id="1054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   </a:t>
            </a:r>
            <a:r>
              <a:rPr lang="zh-CN" altLang="en-US" dirty="0" smtClean="0"/>
              <a:t>快速除法</a:t>
            </a:r>
            <a:r>
              <a:rPr lang="en-US" altLang="zh-CN" dirty="0" err="1" smtClean="0"/>
              <a:t>SRT</a:t>
            </a:r>
            <a:r>
              <a:rPr lang="zh-CN" altLang="en-US" dirty="0" smtClean="0"/>
              <a:t>算法在实现上的错误</a:t>
            </a:r>
            <a:endParaRPr lang="en-US" altLang="zh-CN" dirty="0" smtClean="0"/>
          </a:p>
          <a:p>
            <a:r>
              <a:rPr lang="en-US" altLang="zh-CN" dirty="0" smtClean="0"/>
              <a:t> 1994</a:t>
            </a:r>
            <a:r>
              <a:rPr lang="zh-CN" altLang="en-US" dirty="0" smtClean="0"/>
              <a:t>年</a:t>
            </a:r>
            <a:r>
              <a:rPr lang="en-US" altLang="zh-CN" dirty="0" smtClean="0"/>
              <a:t>10</a:t>
            </a:r>
            <a:r>
              <a:rPr lang="zh-CN" altLang="en-US" dirty="0" smtClean="0"/>
              <a:t>月，美国弗吉尼亚州</a:t>
            </a:r>
            <a:r>
              <a:rPr lang="en-US" altLang="zh-CN" dirty="0" smtClean="0"/>
              <a:t>Lynchburg College</a:t>
            </a:r>
            <a:r>
              <a:rPr lang="zh-CN" altLang="en-US" dirty="0" smtClean="0"/>
              <a:t>数学系教授</a:t>
            </a:r>
            <a:r>
              <a:rPr lang="en-US" altLang="zh-CN" dirty="0" smtClean="0"/>
              <a:t>Thomas Nicely</a:t>
            </a:r>
            <a:r>
              <a:rPr lang="zh-CN" altLang="en-US" dirty="0" smtClean="0"/>
              <a:t>发现用电脑处理长除法时一直出错。他用一个数字去除以</a:t>
            </a:r>
            <a:r>
              <a:rPr lang="en-US" altLang="zh-CN" dirty="0" smtClean="0"/>
              <a:t>824,633,702,441</a:t>
            </a:r>
            <a:r>
              <a:rPr lang="zh-CN" altLang="en-US" dirty="0" smtClean="0"/>
              <a:t>时，答案一直是错误的。事后发现原因是英特尔为了加速运算，将整个乘法表烧录在处理器上面，但是</a:t>
            </a:r>
            <a:r>
              <a:rPr lang="en-US" altLang="zh-CN" dirty="0" smtClean="0"/>
              <a:t>2048</a:t>
            </a:r>
            <a:r>
              <a:rPr lang="zh-CN" altLang="en-US" dirty="0" smtClean="0"/>
              <a:t>个乘法数字中，有</a:t>
            </a:r>
            <a:r>
              <a:rPr lang="en-US" altLang="zh-CN" dirty="0" smtClean="0"/>
              <a:t>5</a:t>
            </a:r>
            <a:r>
              <a:rPr lang="zh-CN" altLang="en-US" dirty="0" smtClean="0"/>
              <a:t>个输入错误。这些错误其实不容易显现，在运算过程中，它会自动修复错误，只有几个二进制的数字组，才会造成完全错误的结果。</a:t>
            </a:r>
            <a:endParaRPr lang="en-US" altLang="zh-CN" dirty="0" smtClean="0"/>
          </a:p>
          <a:p>
            <a:r>
              <a:rPr lang="en-US" altLang="zh-CN" dirty="0" smtClean="0"/>
              <a:t>    </a:t>
            </a:r>
            <a:r>
              <a:rPr lang="zh-CN" altLang="en-US" dirty="0" smtClean="0"/>
              <a:t>根据</a:t>
            </a:r>
            <a:r>
              <a:rPr lang="en-US" altLang="zh-CN" dirty="0" smtClean="0"/>
              <a:t>Intel</a:t>
            </a:r>
            <a:r>
              <a:rPr lang="zh-CN" altLang="en-US" dirty="0" smtClean="0"/>
              <a:t>工程师指出，大约</a:t>
            </a:r>
            <a:r>
              <a:rPr lang="en-US" altLang="zh-CN" dirty="0" smtClean="0"/>
              <a:t>90</a:t>
            </a:r>
            <a:r>
              <a:rPr lang="zh-CN" altLang="en-US" dirty="0" smtClean="0"/>
              <a:t>亿个长除法中会有一个错误。依照计算，那个</a:t>
            </a:r>
            <a:r>
              <a:rPr lang="en-US" altLang="zh-CN" dirty="0" err="1" smtClean="0"/>
              <a:t>MTBF</a:t>
            </a:r>
            <a:r>
              <a:rPr lang="zh-CN" altLang="en-US" dirty="0" smtClean="0"/>
              <a:t>（平均故障间隔）时间，大概是七百年发生一次，所以几乎是不可能发生。但是同样有人声称实际上遭遇到这个错误的频率要高得多。特别是</a:t>
            </a:r>
            <a:r>
              <a:rPr lang="en-US" altLang="zh-CN" dirty="0" smtClean="0"/>
              <a:t>IBM</a:t>
            </a:r>
            <a:r>
              <a:rPr lang="zh-CN" altLang="en-US" dirty="0" smtClean="0"/>
              <a:t>通过新闻发布：英特尔不重视浮点瑕一此的影响，</a:t>
            </a:r>
            <a:r>
              <a:rPr lang="en-US" altLang="zh-CN" dirty="0" smtClean="0"/>
              <a:t>IBM</a:t>
            </a:r>
            <a:r>
              <a:rPr lang="zh-CN" altLang="en-US" dirty="0" smtClean="0"/>
              <a:t>基于保护用户的立场，宣布停止所有</a:t>
            </a:r>
            <a:r>
              <a:rPr lang="en-US" altLang="zh-CN" dirty="0" smtClean="0"/>
              <a:t>Pentium</a:t>
            </a:r>
            <a:r>
              <a:rPr lang="zh-CN" altLang="en-US" dirty="0" smtClean="0"/>
              <a:t>电脑的出货。  面对如此重大的压力，经过数天的与公众舆论的斗争，以及对电话和抵毁文章的处理，英特尔决定进行重大变动：为所有要求更换部件的用户更换部件，无论他们是用机器做统计分析，还是玩游戏。英特尔为此耗费了</a:t>
            </a:r>
            <a:r>
              <a:rPr lang="en-US" altLang="zh-CN" dirty="0" smtClean="0"/>
              <a:t>4.75</a:t>
            </a:r>
            <a:r>
              <a:rPr lang="zh-CN" altLang="en-US" dirty="0" smtClean="0"/>
              <a:t>亿美元之多。</a:t>
            </a:r>
            <a:endParaRPr lang="en-US" altLang="zh-CN" dirty="0" smtClean="0"/>
          </a:p>
        </p:txBody>
      </p:sp>
    </p:spTree>
    <p:extLst>
      <p:ext uri="{BB962C8B-B14F-4D97-AF65-F5344CB8AC3E}">
        <p14:creationId xmlns:p14="http://schemas.microsoft.com/office/powerpoint/2010/main" val="7566118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9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8DC4FAB5-D451-4B5E-BBFC-943EA919C47D}" type="datetime3">
              <a:rPr lang="en-AU" altLang="zh-CN">
                <a:latin typeface="Times New Roman" pitchFamily="18" charset="0"/>
              </a:rPr>
              <a:pPr/>
              <a:t>8 October, 2019</a:t>
            </a:fld>
            <a:endParaRPr lang="en-AU" altLang="zh-CN">
              <a:latin typeface="Times New Roman" pitchFamily="18" charset="0"/>
            </a:endParaRPr>
          </a:p>
        </p:txBody>
      </p:sp>
      <p:sp>
        <p:nvSpPr>
          <p:cNvPr id="99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9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C61F2906-EEBC-4169-B790-E18514F91906}" type="slidenum">
              <a:rPr lang="en-AU" altLang="zh-CN">
                <a:latin typeface="Times New Roman" pitchFamily="18" charset="0"/>
              </a:rPr>
              <a:pPr/>
              <a:t>77</a:t>
            </a:fld>
            <a:endParaRPr lang="en-AU" altLang="zh-CN">
              <a:latin typeface="Times New Roman" pitchFamily="18" charset="0"/>
            </a:endParaRPr>
          </a:p>
        </p:txBody>
      </p:sp>
      <p:sp>
        <p:nvSpPr>
          <p:cNvPr id="99334" name="Rectangle 2"/>
          <p:cNvSpPr>
            <a:spLocks noGrp="1" noRot="1" noChangeAspect="1" noChangeArrowheads="1" noTextEdit="1"/>
          </p:cNvSpPr>
          <p:nvPr>
            <p:ph type="sldImg"/>
          </p:nvPr>
        </p:nvSpPr>
        <p:spPr>
          <a:ln/>
        </p:spPr>
      </p:sp>
      <p:sp>
        <p:nvSpPr>
          <p:cNvPr id="99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关于数据的说明</a:t>
            </a:r>
            <a:endParaRPr lang="en-US" altLang="zh-CN" dirty="0" smtClean="0"/>
          </a:p>
          <a:p>
            <a:r>
              <a:rPr lang="en-US" dirty="0" smtClean="0"/>
              <a:t> 1 bit </a:t>
            </a:r>
            <a:r>
              <a:rPr lang="zh-CN" altLang="en-US" dirty="0" smtClean="0"/>
              <a:t>没有天生的含义</a:t>
            </a:r>
            <a:endParaRPr lang="en-US" altLang="zh-CN" dirty="0" smtClean="0"/>
          </a:p>
          <a:p>
            <a:r>
              <a:rPr lang="en-US" baseline="0" dirty="0" smtClean="0"/>
              <a:t> </a:t>
            </a:r>
            <a:r>
              <a:rPr lang="zh-CN" altLang="en-US" baseline="0" dirty="0" smtClean="0"/>
              <a:t>其代表的数据取决于应用在上面的指令</a:t>
            </a:r>
            <a:endParaRPr lang="en-US" altLang="zh-CN" baseline="0" dirty="0" smtClean="0"/>
          </a:p>
          <a:p>
            <a:r>
              <a:rPr lang="en-US" dirty="0" smtClean="0"/>
              <a:t> 2 </a:t>
            </a:r>
            <a:r>
              <a:rPr lang="zh-CN" altLang="en-US" dirty="0" smtClean="0"/>
              <a:t>计算机中数据的表示问题</a:t>
            </a:r>
            <a:endParaRPr lang="en-US" altLang="zh-CN" dirty="0" smtClean="0"/>
          </a:p>
          <a:p>
            <a:r>
              <a:rPr lang="en-US" altLang="zh-CN" dirty="0" smtClean="0"/>
              <a:t>    </a:t>
            </a:r>
            <a:r>
              <a:rPr lang="zh-CN" altLang="en-US" dirty="0" smtClean="0"/>
              <a:t>有限的范围和精度，程序员、计算机系统必须消除计算机算法与真实算法之间的鸿沟</a:t>
            </a:r>
            <a:endParaRPr lang="en-US" altLang="zh-CN" dirty="0" smtClean="0"/>
          </a:p>
          <a:p>
            <a:r>
              <a:rPr lang="en-US" altLang="zh-CN" dirty="0" smtClean="0"/>
              <a:t>     </a:t>
            </a:r>
          </a:p>
          <a:p>
            <a:r>
              <a:rPr lang="en-US" altLang="zh-CN" dirty="0" smtClean="0"/>
              <a:t> </a:t>
            </a:r>
          </a:p>
          <a:p>
            <a:pPr marL="0" indent="0">
              <a:buNone/>
            </a:pPr>
            <a:r>
              <a:rPr lang="en-US" altLang="zh-CN" sz="1200" dirty="0" smtClean="0"/>
              <a:t>1 </a:t>
            </a:r>
            <a:r>
              <a:rPr lang="zh-CN" altLang="en-US" sz="1200" dirty="0" smtClean="0"/>
              <a:t>布尔和香农的见解</a:t>
            </a:r>
            <a:endParaRPr lang="en-US" altLang="zh-CN" sz="1200" dirty="0" smtClean="0"/>
          </a:p>
          <a:p>
            <a:pPr marL="0" indent="0">
              <a:buNone/>
            </a:pPr>
            <a:r>
              <a:rPr lang="en-US" altLang="zh-CN" sz="1200" dirty="0" smtClean="0"/>
              <a:t>    </a:t>
            </a:r>
            <a:r>
              <a:rPr lang="zh-CN" altLang="en-US" sz="1200" dirty="0" smtClean="0"/>
              <a:t>任何可计算问题的一切信息都可以用两个名词来表征“</a:t>
            </a:r>
            <a:r>
              <a:rPr lang="en-US" altLang="zh-CN" sz="1200" dirty="0" smtClean="0"/>
              <a:t>0</a:t>
            </a:r>
            <a:r>
              <a:rPr lang="zh-CN" altLang="en-US" sz="1200" dirty="0" smtClean="0"/>
              <a:t>”和“</a:t>
            </a:r>
            <a:r>
              <a:rPr lang="en-US" altLang="zh-CN" sz="1200" dirty="0" smtClean="0"/>
              <a:t>1</a:t>
            </a:r>
            <a:r>
              <a:rPr lang="zh-CN" altLang="en-US" sz="1200" dirty="0" smtClean="0"/>
              <a:t>”</a:t>
            </a:r>
            <a:endParaRPr lang="en-US" altLang="zh-CN" sz="1200" dirty="0" smtClean="0"/>
          </a:p>
          <a:p>
            <a:pPr marL="0" indent="0">
              <a:buNone/>
            </a:pPr>
            <a:r>
              <a:rPr lang="en-US" altLang="zh-CN" sz="1200" dirty="0" smtClean="0"/>
              <a:t> 2 </a:t>
            </a:r>
            <a:r>
              <a:rPr lang="zh-CN" altLang="en-US" sz="1200" dirty="0" smtClean="0"/>
              <a:t>图灵的见解</a:t>
            </a:r>
            <a:endParaRPr lang="en-US" altLang="zh-CN" sz="1200" dirty="0" smtClean="0"/>
          </a:p>
          <a:p>
            <a:pPr marL="0" indent="0">
              <a:buNone/>
            </a:pPr>
            <a:r>
              <a:rPr lang="en-US" altLang="zh-CN" sz="1200" dirty="0" smtClean="0"/>
              <a:t>    </a:t>
            </a:r>
            <a:r>
              <a:rPr lang="zh-CN" altLang="en-US" sz="1200" dirty="0" smtClean="0"/>
              <a:t>每一个算法都可以用图灵机语言来表达，这个图灵机有划分为方格的任意长的纸带组成，带有读写头，其名词只有“</a:t>
            </a:r>
            <a:r>
              <a:rPr lang="en-US" altLang="zh-CN" sz="1200" dirty="0" smtClean="0"/>
              <a:t>0</a:t>
            </a:r>
            <a:r>
              <a:rPr lang="zh-CN" altLang="en-US" sz="1200" dirty="0" smtClean="0"/>
              <a:t>”和“</a:t>
            </a:r>
            <a:r>
              <a:rPr lang="en-US" altLang="zh-CN" sz="1200" dirty="0" smtClean="0"/>
              <a:t>1</a:t>
            </a:r>
            <a:r>
              <a:rPr lang="zh-CN" altLang="en-US" sz="1200" dirty="0" smtClean="0"/>
              <a:t>”，动词只有以下</a:t>
            </a:r>
            <a:r>
              <a:rPr lang="en-US" altLang="zh-CN" sz="1200" dirty="0" smtClean="0"/>
              <a:t>5</a:t>
            </a:r>
            <a:r>
              <a:rPr lang="zh-CN" altLang="en-US" sz="1200" dirty="0" smtClean="0"/>
              <a:t>个。</a:t>
            </a:r>
            <a:endParaRPr lang="en-US" altLang="zh-CN" sz="1200" dirty="0" smtClean="0"/>
          </a:p>
          <a:p>
            <a:pPr marL="514350" indent="-514350">
              <a:buFont typeface="+mj-ea"/>
              <a:buAutoNum type="circleNumDbPlain"/>
            </a:pPr>
            <a:r>
              <a:rPr lang="zh-CN" altLang="en-US" sz="1200" dirty="0" smtClean="0"/>
              <a:t>向左移动一个方格</a:t>
            </a:r>
            <a:endParaRPr lang="en-US" altLang="zh-CN" sz="1200" dirty="0" smtClean="0"/>
          </a:p>
          <a:p>
            <a:pPr marL="514350" indent="-514350">
              <a:buFont typeface="+mj-ea"/>
              <a:buAutoNum type="circleNumDbPlain"/>
            </a:pPr>
            <a:r>
              <a:rPr lang="zh-CN" altLang="en-US" sz="1200" dirty="0" smtClean="0"/>
              <a:t>向右移动一个方格</a:t>
            </a:r>
            <a:endParaRPr lang="en-US" altLang="zh-CN" sz="1200" dirty="0" smtClean="0"/>
          </a:p>
          <a:p>
            <a:pPr marL="514350" indent="-514350">
              <a:buFont typeface="+mj-ea"/>
              <a:buAutoNum type="circleNumDbPlain"/>
            </a:pPr>
            <a:r>
              <a:rPr lang="zh-CN" altLang="en-US" sz="1200" dirty="0" smtClean="0"/>
              <a:t>在当前方格中打印</a:t>
            </a:r>
            <a:r>
              <a:rPr lang="en-US" altLang="zh-CN" sz="1200" dirty="0" smtClean="0"/>
              <a:t>0</a:t>
            </a:r>
          </a:p>
          <a:p>
            <a:pPr marL="514350" indent="-514350">
              <a:buFont typeface="+mj-ea"/>
              <a:buAutoNum type="circleNumDbPlain"/>
            </a:pPr>
            <a:r>
              <a:rPr lang="zh-CN" altLang="en-US" sz="1200" dirty="0" smtClean="0"/>
              <a:t>在当前方格中打印</a:t>
            </a:r>
            <a:r>
              <a:rPr lang="en-US" altLang="zh-CN" sz="1200" dirty="0" smtClean="0"/>
              <a:t>1</a:t>
            </a:r>
          </a:p>
          <a:p>
            <a:pPr marL="514350" indent="-514350">
              <a:buFont typeface="+mj-ea"/>
              <a:buAutoNum type="circleNumDbPlain"/>
            </a:pPr>
            <a:r>
              <a:rPr lang="zh-CN" altLang="en-US" sz="1200" dirty="0" smtClean="0"/>
              <a:t>擦出当前方格</a:t>
            </a:r>
          </a:p>
          <a:p>
            <a:endParaRPr lang="en-US" dirty="0" smtClean="0"/>
          </a:p>
        </p:txBody>
      </p:sp>
    </p:spTree>
    <p:extLst>
      <p:ext uri="{BB962C8B-B14F-4D97-AF65-F5344CB8AC3E}">
        <p14:creationId xmlns:p14="http://schemas.microsoft.com/office/powerpoint/2010/main" val="3270501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64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D72AE607-9E3F-4A87-B24B-CBA235C8C8BF}" type="datetime3">
              <a:rPr lang="en-AU" altLang="zh-CN">
                <a:latin typeface="Times New Roman" pitchFamily="18" charset="0"/>
              </a:rPr>
              <a:pPr/>
              <a:t>8 October, 2019</a:t>
            </a:fld>
            <a:endParaRPr lang="en-AU" altLang="zh-CN">
              <a:latin typeface="Times New Roman" pitchFamily="18" charset="0"/>
            </a:endParaRPr>
          </a:p>
        </p:txBody>
      </p:sp>
      <p:sp>
        <p:nvSpPr>
          <p:cNvPr id="1065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65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50192B59-79E8-441A-9DAA-5C18829979F5}" type="slidenum">
              <a:rPr lang="en-AU" altLang="zh-CN">
                <a:latin typeface="Times New Roman" pitchFamily="18" charset="0"/>
              </a:rPr>
              <a:pPr/>
              <a:t>78</a:t>
            </a:fld>
            <a:endParaRPr lang="en-AU" altLang="zh-CN">
              <a:latin typeface="Times New Roman" pitchFamily="18" charset="0"/>
            </a:endParaRPr>
          </a:p>
        </p:txBody>
      </p:sp>
      <p:sp>
        <p:nvSpPr>
          <p:cNvPr id="106502" name="Rectangle 2"/>
          <p:cNvSpPr>
            <a:spLocks noGrp="1" noRot="1" noChangeAspect="1" noChangeArrowheads="1" noTextEdit="1"/>
          </p:cNvSpPr>
          <p:nvPr>
            <p:ph type="sldImg"/>
          </p:nvPr>
        </p:nvSpPr>
        <p:spPr>
          <a:ln/>
        </p:spPr>
      </p:sp>
      <p:sp>
        <p:nvSpPr>
          <p:cNvPr id="1065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1181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如何在计算机中采用二进制串来表示科学计数的数据</a:t>
            </a:r>
            <a:endParaRPr kumimoji="1" lang="en-US" altLang="zh-CN" sz="1200" b="1" dirty="0" smtClean="0">
              <a:solidFill>
                <a:srgbClr val="FF0000"/>
              </a:solidFill>
              <a:latin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可以将二进制串，表示为有结构的数据</a:t>
            </a:r>
            <a:endParaRPr kumimoji="1" lang="en-US" altLang="zh-CN" sz="1200" b="1" dirty="0" smtClean="0">
              <a:solidFill>
                <a:srgbClr val="FF0000"/>
              </a:solidFill>
              <a:latin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为什么</a:t>
            </a:r>
            <a:r>
              <a:rPr kumimoji="1" lang="zh-CN" altLang="en-US" sz="1200" b="1" baseline="0" dirty="0" smtClean="0">
                <a:solidFill>
                  <a:srgbClr val="FF0000"/>
                </a:solidFill>
                <a:latin typeface="宋体" charset="-122"/>
              </a:rPr>
              <a:t> </a:t>
            </a:r>
            <a:r>
              <a:rPr kumimoji="1" lang="en-US" altLang="zh-CN" sz="1200" b="1" dirty="0" smtClean="0">
                <a:solidFill>
                  <a:srgbClr val="FF0000"/>
                </a:solidFill>
                <a:latin typeface="宋体" charset="-122"/>
              </a:rPr>
              <a:t>IEEE754 </a:t>
            </a:r>
            <a:r>
              <a:rPr kumimoji="1" lang="zh-CN" altLang="zh-CN" sz="1200" b="1" dirty="0" smtClean="0">
                <a:solidFill>
                  <a:srgbClr val="0000FF"/>
                </a:solidFill>
                <a:latin typeface="宋体" charset="-122"/>
              </a:rPr>
              <a:t>标准</a:t>
            </a:r>
            <a:r>
              <a:rPr kumimoji="1" lang="zh-CN" altLang="zh-CN" sz="1200" b="1" dirty="0" smtClean="0">
                <a:solidFill>
                  <a:srgbClr val="FF0000"/>
                </a:solidFill>
                <a:latin typeface="宋体" charset="-122"/>
              </a:rPr>
              <a:t>：尾数用</a:t>
            </a:r>
            <a:r>
              <a:rPr kumimoji="1" lang="zh-CN" altLang="zh-CN" sz="1200" b="1" dirty="0" smtClean="0">
                <a:solidFill>
                  <a:srgbClr val="0000FF"/>
                </a:solidFill>
                <a:latin typeface="宋体" charset="-122"/>
              </a:rPr>
              <a:t>原码；</a:t>
            </a:r>
            <a:r>
              <a:rPr kumimoji="1" lang="zh-CN" altLang="zh-CN" sz="1200" b="1" dirty="0" smtClean="0">
                <a:solidFill>
                  <a:srgbClr val="FF0000"/>
                </a:solidFill>
                <a:latin typeface="宋体" charset="-122"/>
              </a:rPr>
              <a:t>阶码用</a:t>
            </a:r>
            <a:r>
              <a:rPr kumimoji="1" lang="zh-CN" altLang="zh-CN" sz="1200" b="1" dirty="0" smtClean="0">
                <a:solidFill>
                  <a:srgbClr val="0000FF"/>
                </a:solidFill>
                <a:latin typeface="宋体" charset="-122"/>
              </a:rPr>
              <a:t>移码；</a:t>
            </a:r>
            <a:r>
              <a:rPr kumimoji="1" lang="zh-CN" altLang="zh-CN" sz="1200" b="1" dirty="0" smtClean="0">
                <a:solidFill>
                  <a:srgbClr val="FF0000"/>
                </a:solidFill>
                <a:latin typeface="宋体" charset="-122"/>
              </a:rPr>
              <a:t>基为</a:t>
            </a:r>
            <a:r>
              <a:rPr kumimoji="1" lang="zh-CN" altLang="en-US" sz="1200" b="1" dirty="0" smtClean="0">
                <a:solidFill>
                  <a:srgbClr val="FF0000"/>
                </a:solidFill>
                <a:latin typeface="宋体" charset="-122"/>
              </a:rPr>
              <a:t>2</a:t>
            </a:r>
            <a:endParaRPr kumimoji="1" lang="en-US" altLang="zh-CN" sz="1200" b="1" dirty="0" smtClean="0">
              <a:solidFill>
                <a:srgbClr val="FF0000"/>
              </a:solidFill>
              <a:latin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原码有利于 乘除运算</a:t>
            </a:r>
            <a:endParaRPr kumimoji="1" lang="en-US" altLang="zh-CN" sz="1200" b="1" dirty="0" smtClean="0">
              <a:solidFill>
                <a:srgbClr val="FF0000"/>
              </a:solidFill>
              <a:latin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移码有利于对阶操作</a:t>
            </a: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6</a:t>
            </a:fld>
            <a:endParaRPr lang="en-AU" altLang="zh-CN"/>
          </a:p>
        </p:txBody>
      </p:sp>
    </p:spTree>
    <p:extLst>
      <p:ext uri="{BB962C8B-B14F-4D97-AF65-F5344CB8AC3E}">
        <p14:creationId xmlns:p14="http://schemas.microsoft.com/office/powerpoint/2010/main" val="277583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科学计数，已经解决了数的存储和表示的问题，但是还有一个问题，同一个数字有多种形式，其表示方法具有二义性。</a:t>
            </a:r>
            <a:endParaRPr lang="en-US" altLang="zh-CN" dirty="0" smtClean="0"/>
          </a:p>
          <a:p>
            <a:r>
              <a:rPr lang="zh-CN" altLang="en-US" dirty="0" smtClean="0"/>
              <a:t>为什么要规格化？ 规格化可以提高表示的精度（为什么？）</a:t>
            </a:r>
            <a:endParaRPr lang="en-US" altLang="zh-CN" dirty="0" smtClean="0"/>
          </a:p>
          <a:p>
            <a:r>
              <a:rPr lang="zh-CN" altLang="en-US" dirty="0" smtClean="0"/>
              <a:t>计算机中书的存储空间有效，规格化可以尽可能保留计算过程中的有效位。</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8</a:t>
            </a:fld>
            <a:endParaRPr lang="en-AU" altLang="zh-CN"/>
          </a:p>
        </p:txBody>
      </p:sp>
    </p:spTree>
    <p:extLst>
      <p:ext uri="{BB962C8B-B14F-4D97-AF65-F5344CB8AC3E}">
        <p14:creationId xmlns:p14="http://schemas.microsoft.com/office/powerpoint/2010/main" val="167721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为什么要隐藏位呢，可以多保留</a:t>
            </a:r>
            <a:r>
              <a:rPr lang="en-US" altLang="zh-CN" dirty="0" smtClean="0"/>
              <a:t>1</a:t>
            </a:r>
            <a:r>
              <a:rPr lang="zh-CN" altLang="en-US" dirty="0" smtClean="0"/>
              <a:t>位有效数字，提高运算的精度（通常运算器的字长位</a:t>
            </a:r>
            <a:r>
              <a:rPr lang="en-US" altLang="zh-CN" dirty="0" smtClean="0"/>
              <a:t>32</a:t>
            </a:r>
            <a:r>
              <a:rPr lang="zh-CN" altLang="en-US" dirty="0" smtClean="0"/>
              <a:t>位或者</a:t>
            </a:r>
            <a:r>
              <a:rPr lang="en-US" altLang="zh-CN" dirty="0" smtClean="0"/>
              <a:t>64</a:t>
            </a:r>
            <a:r>
              <a:rPr lang="zh-CN" altLang="en-US" dirty="0" smtClean="0"/>
              <a:t>位）</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11</a:t>
            </a:fld>
            <a:endParaRPr lang="en-AU" altLang="zh-CN"/>
          </a:p>
        </p:txBody>
      </p:sp>
    </p:spTree>
    <p:extLst>
      <p:ext uri="{BB962C8B-B14F-4D97-AF65-F5344CB8AC3E}">
        <p14:creationId xmlns:p14="http://schemas.microsoft.com/office/powerpoint/2010/main" val="95491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注意为什么是（</a:t>
            </a:r>
            <a:r>
              <a:rPr lang="en-US" altLang="zh-CN" dirty="0" smtClean="0"/>
              <a:t>1.M</a:t>
            </a:r>
            <a:r>
              <a:rPr lang="zh-CN" altLang="en-US" dirty="0" smtClean="0"/>
              <a:t>）</a:t>
            </a:r>
            <a:r>
              <a:rPr lang="en-US" altLang="zh-CN" dirty="0" smtClean="0"/>
              <a:t>* 2E-127</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12</a:t>
            </a:fld>
            <a:endParaRPr lang="en-AU" altLang="zh-CN"/>
          </a:p>
        </p:txBody>
      </p:sp>
    </p:spTree>
    <p:extLst>
      <p:ext uri="{BB962C8B-B14F-4D97-AF65-F5344CB8AC3E}">
        <p14:creationId xmlns:p14="http://schemas.microsoft.com/office/powerpoint/2010/main" val="2647765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前面我们给出了实数的单精度表示形式，如果是采用其它形式的浮点数如何表示呢？</a:t>
            </a:r>
            <a:endParaRPr lang="en-US" altLang="zh-CN" dirty="0" smtClean="0"/>
          </a:p>
          <a:p>
            <a:r>
              <a:rPr lang="zh-CN" altLang="en-US" dirty="0" smtClean="0"/>
              <a:t>最后，请大家思考一下，补码表示的尾数是否可以采用隐藏位表示的方案？为什么？</a:t>
            </a:r>
            <a:endParaRPr lang="en-US" altLang="zh-CN" dirty="0" smtClean="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8 October,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17</a:t>
            </a:fld>
            <a:endParaRPr lang="en-AU" altLang="zh-CN"/>
          </a:p>
        </p:txBody>
      </p:sp>
    </p:spTree>
    <p:extLst>
      <p:ext uri="{BB962C8B-B14F-4D97-AF65-F5344CB8AC3E}">
        <p14:creationId xmlns:p14="http://schemas.microsoft.com/office/powerpoint/2010/main" val="137539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Rectangle 38"/>
          <p:cNvSpPr>
            <a:spLocks noChangeArrowheads="1"/>
          </p:cNvSpPr>
          <p:nvPr/>
        </p:nvSpPr>
        <p:spPr bwMode="auto">
          <a:xfrm>
            <a:off x="0" y="0"/>
            <a:ext cx="9144000" cy="11255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75592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B12DB09B-0E6A-494D-AF65-656BBBB0202D}" type="slidenum">
              <a:rPr lang="en-AU" altLang="zh-CN"/>
              <a:pPr/>
              <a:t>‹#›</a:t>
            </a:fld>
            <a:endParaRPr lang="en-AU" altLang="zh-CN"/>
          </a:p>
        </p:txBody>
      </p:sp>
    </p:spTree>
    <p:extLst>
      <p:ext uri="{BB962C8B-B14F-4D97-AF65-F5344CB8AC3E}">
        <p14:creationId xmlns:p14="http://schemas.microsoft.com/office/powerpoint/2010/main" val="20434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1B8113FB-10C4-41E2-83DB-6500E69684E1}" type="slidenum">
              <a:rPr lang="en-AU" altLang="zh-CN"/>
              <a:pPr/>
              <a:t>‹#›</a:t>
            </a:fld>
            <a:endParaRPr lang="en-AU" altLang="zh-CN"/>
          </a:p>
        </p:txBody>
      </p:sp>
    </p:spTree>
    <p:extLst>
      <p:ext uri="{BB962C8B-B14F-4D97-AF65-F5344CB8AC3E}">
        <p14:creationId xmlns:p14="http://schemas.microsoft.com/office/powerpoint/2010/main" val="362551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9ED5DF9C-31E0-4D77-A353-E0C904335272}" type="slidenum">
              <a:rPr lang="en-AU" altLang="zh-CN"/>
              <a:pPr/>
              <a:t>‹#›</a:t>
            </a:fld>
            <a:endParaRPr lang="en-AU" altLang="zh-CN"/>
          </a:p>
        </p:txBody>
      </p:sp>
    </p:spTree>
    <p:extLst>
      <p:ext uri="{BB962C8B-B14F-4D97-AF65-F5344CB8AC3E}">
        <p14:creationId xmlns:p14="http://schemas.microsoft.com/office/powerpoint/2010/main" val="125058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BA1D98FD-2411-4ACC-B262-8D403C05603F}" type="slidenum">
              <a:rPr lang="en-AU" altLang="zh-CN"/>
              <a:pPr/>
              <a:t>‹#›</a:t>
            </a:fld>
            <a:endParaRPr lang="en-AU" altLang="zh-CN"/>
          </a:p>
        </p:txBody>
      </p:sp>
    </p:spTree>
    <p:extLst>
      <p:ext uri="{BB962C8B-B14F-4D97-AF65-F5344CB8AC3E}">
        <p14:creationId xmlns:p14="http://schemas.microsoft.com/office/powerpoint/2010/main" val="277967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D18DD79B-0485-49D9-AD32-D381BBA509ED}" type="slidenum">
              <a:rPr lang="en-AU" altLang="zh-CN"/>
              <a:pPr/>
              <a:t>‹#›</a:t>
            </a:fld>
            <a:endParaRPr lang="en-AU" altLang="zh-CN"/>
          </a:p>
        </p:txBody>
      </p:sp>
    </p:spTree>
    <p:extLst>
      <p:ext uri="{BB962C8B-B14F-4D97-AF65-F5344CB8AC3E}">
        <p14:creationId xmlns:p14="http://schemas.microsoft.com/office/powerpoint/2010/main" val="392190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3D5A97E7-237A-4811-9D1A-8E7D0E9112EB}" type="slidenum">
              <a:rPr lang="en-AU" altLang="zh-CN"/>
              <a:pPr/>
              <a:t>‹#›</a:t>
            </a:fld>
            <a:endParaRPr lang="en-AU" altLang="zh-CN"/>
          </a:p>
        </p:txBody>
      </p:sp>
    </p:spTree>
    <p:extLst>
      <p:ext uri="{BB962C8B-B14F-4D97-AF65-F5344CB8AC3E}">
        <p14:creationId xmlns:p14="http://schemas.microsoft.com/office/powerpoint/2010/main" val="76608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B663B431-F4E0-47C6-8550-B22268306A2F}" type="slidenum">
              <a:rPr lang="en-AU" altLang="zh-CN"/>
              <a:pPr/>
              <a:t>‹#›</a:t>
            </a:fld>
            <a:endParaRPr lang="en-AU" altLang="zh-CN"/>
          </a:p>
        </p:txBody>
      </p:sp>
    </p:spTree>
    <p:extLst>
      <p:ext uri="{BB962C8B-B14F-4D97-AF65-F5344CB8AC3E}">
        <p14:creationId xmlns:p14="http://schemas.microsoft.com/office/powerpoint/2010/main" val="347947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E52C7137-9F11-4612-BE2B-20DA99B54AF7}" type="slidenum">
              <a:rPr lang="en-AU" altLang="zh-CN"/>
              <a:pPr/>
              <a:t>‹#›</a:t>
            </a:fld>
            <a:endParaRPr lang="en-AU" altLang="zh-CN"/>
          </a:p>
        </p:txBody>
      </p:sp>
    </p:spTree>
    <p:extLst>
      <p:ext uri="{BB962C8B-B14F-4D97-AF65-F5344CB8AC3E}">
        <p14:creationId xmlns:p14="http://schemas.microsoft.com/office/powerpoint/2010/main" val="186700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F831D04B-7809-413D-9E4F-58B7B9AAE99E}" type="slidenum">
              <a:rPr lang="en-AU" altLang="zh-CN"/>
              <a:pPr/>
              <a:t>‹#›</a:t>
            </a:fld>
            <a:endParaRPr lang="en-AU" altLang="zh-CN"/>
          </a:p>
        </p:txBody>
      </p:sp>
    </p:spTree>
    <p:extLst>
      <p:ext uri="{BB962C8B-B14F-4D97-AF65-F5344CB8AC3E}">
        <p14:creationId xmlns:p14="http://schemas.microsoft.com/office/powerpoint/2010/main" val="357414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A9CC5877-D9C0-4356-B9DB-C1A770EADFDD}" type="slidenum">
              <a:rPr lang="en-AU" altLang="zh-CN"/>
              <a:pPr/>
              <a:t>‹#›</a:t>
            </a:fld>
            <a:endParaRPr lang="en-AU" altLang="zh-CN"/>
          </a:p>
        </p:txBody>
      </p:sp>
    </p:spTree>
    <p:extLst>
      <p:ext uri="{BB962C8B-B14F-4D97-AF65-F5344CB8AC3E}">
        <p14:creationId xmlns:p14="http://schemas.microsoft.com/office/powerpoint/2010/main" val="6397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7"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zh-CN" smtClean="0"/>
              <a:t>Click to edit Master title style</a:t>
            </a:r>
          </a:p>
        </p:txBody>
      </p:sp>
      <p:sp>
        <p:nvSpPr>
          <p:cNvPr id="1028"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zh-CN" smtClean="0"/>
              <a:t>Click to edit Master text styles</a:t>
            </a:r>
          </a:p>
          <a:p>
            <a:pPr lvl="1"/>
            <a:r>
              <a:rPr lang="en-AU" altLang="zh-CN" smtClean="0"/>
              <a:t>Second level</a:t>
            </a:r>
          </a:p>
          <a:p>
            <a:pPr lvl="2"/>
            <a:r>
              <a:rPr lang="en-AU" altLang="zh-CN" smtClean="0"/>
              <a:t>Third level</a:t>
            </a:r>
          </a:p>
          <a:p>
            <a:pPr lvl="3"/>
            <a:r>
              <a:rPr lang="en-AU" altLang="zh-CN" smtClean="0"/>
              <a:t>Fourth level</a:t>
            </a:r>
          </a:p>
          <a:p>
            <a:pPr lvl="4"/>
            <a:r>
              <a:rPr lang="en-AU" altLang="zh-CN" smtClean="0"/>
              <a:t>Fifth level</a:t>
            </a:r>
          </a:p>
        </p:txBody>
      </p:sp>
      <p:sp>
        <p:nvSpPr>
          <p:cNvPr id="40979" name="Rectangle 19"/>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宋体" pitchFamily="2" charset="-122"/>
              </a:defRPr>
            </a:lvl1pPr>
          </a:lstStyle>
          <a:p>
            <a:r>
              <a:rPr lang="en-AU" altLang="zh-CN"/>
              <a:t>Chapter 3 — Arithmetic for Computers — </a:t>
            </a:r>
            <a:fld id="{2B7D68B7-917C-4E95-9866-4DACA907D628}" type="slidenum">
              <a:rPr lang="en-AU" altLang="zh-CN"/>
              <a:pPr/>
              <a:t>‹#›</a:t>
            </a:fld>
            <a:endParaRPr lang="en-AU" altLang="zh-CN"/>
          </a:p>
        </p:txBody>
      </p:sp>
      <p:sp>
        <p:nvSpPr>
          <p:cNvPr id="1030" name="Rectangle 25"/>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66"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tmp"/><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Layout" Target="../slideLayouts/slideLayout7.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subTitle" idx="1"/>
          </p:nvPr>
        </p:nvSpPr>
        <p:spPr/>
        <p:txBody>
          <a:bodyPr/>
          <a:lstStyle/>
          <a:p>
            <a:pPr eaLnBrk="1" hangingPunct="1"/>
            <a:r>
              <a:rPr lang="en-AU" altLang="zh-CN" smtClean="0">
                <a:ea typeface="宋体" pitchFamily="2" charset="-122"/>
              </a:rPr>
              <a:t>Arithmetic for Computers</a:t>
            </a:r>
          </a:p>
        </p:txBody>
      </p:sp>
      <p:sp>
        <p:nvSpPr>
          <p:cNvPr id="4" name="Rectangle 5"/>
          <p:cNvSpPr txBox="1">
            <a:spLocks noChangeArrowheads="1"/>
          </p:cNvSpPr>
          <p:nvPr/>
        </p:nvSpPr>
        <p:spPr bwMode="auto">
          <a:xfrm>
            <a:off x="1643063" y="4500563"/>
            <a:ext cx="5857875" cy="1040285"/>
          </a:xfrm>
          <a:prstGeom prst="rect">
            <a:avLst/>
          </a:prstGeom>
          <a:noFill/>
          <a:ln w="9525">
            <a:noFill/>
            <a:miter lim="800000"/>
            <a:headEnd/>
            <a:tailEnd/>
          </a:ln>
          <a:effectLst/>
        </p:spPr>
        <p:txBody>
          <a:bodyPr>
            <a:spAutoFit/>
          </a:bodyPr>
          <a:lstStyle/>
          <a:p>
            <a:pPr algn="ctr" eaLnBrk="1" hangingPunct="1">
              <a:spcBef>
                <a:spcPct val="20000"/>
              </a:spcBef>
              <a:buClr>
                <a:schemeClr val="folHlink"/>
              </a:buClr>
              <a:buSzPct val="60000"/>
              <a:defRPr/>
            </a:pPr>
            <a:r>
              <a:rPr lang="en-US" sz="2800" b="1" kern="0" dirty="0" smtClean="0">
                <a:latin typeface="+mj-lt"/>
              </a:rPr>
              <a:t>Jiang </a:t>
            </a:r>
            <a:r>
              <a:rPr lang="en-US" sz="2800" b="1" kern="0" dirty="0" err="1" smtClean="0">
                <a:latin typeface="+mj-lt"/>
              </a:rPr>
              <a:t>Zhong</a:t>
            </a:r>
            <a:endParaRPr lang="en-US" sz="2800" b="1" kern="0" dirty="0" smtClean="0">
              <a:latin typeface="+mj-lt"/>
            </a:endParaRPr>
          </a:p>
          <a:p>
            <a:pPr algn="ctr" eaLnBrk="1" hangingPunct="1">
              <a:spcBef>
                <a:spcPct val="20000"/>
              </a:spcBef>
              <a:buClr>
                <a:schemeClr val="folHlink"/>
              </a:buClr>
              <a:buSzPct val="60000"/>
              <a:defRPr/>
            </a:pPr>
            <a:r>
              <a:rPr lang="en-US" sz="2800" b="1" kern="0" smtClean="0">
                <a:latin typeface="+mj-lt"/>
              </a:rPr>
              <a:t>zhongjiang@cqu.edu.cn</a:t>
            </a:r>
            <a:endParaRPr lang="en-US" sz="2000" kern="0" dirty="0">
              <a:latin typeface="+mj-lt"/>
            </a:endParaRPr>
          </a:p>
        </p:txBody>
      </p:sp>
      <p:sp>
        <p:nvSpPr>
          <p:cNvPr id="5" name="Rectangle 4"/>
          <p:cNvSpPr txBox="1">
            <a:spLocks noChangeArrowheads="1"/>
          </p:cNvSpPr>
          <p:nvPr/>
        </p:nvSpPr>
        <p:spPr bwMode="auto">
          <a:xfrm>
            <a:off x="0" y="0"/>
            <a:ext cx="9144000" cy="646331"/>
          </a:xfrm>
          <a:prstGeom prst="rect">
            <a:avLst/>
          </a:prstGeom>
          <a:noFill/>
          <a:ln w="9525">
            <a:noFill/>
            <a:miter lim="800000"/>
            <a:headEnd/>
            <a:tailEnd/>
          </a:ln>
          <a:effectLst/>
        </p:spPr>
        <p:txBody>
          <a:bodyPr>
            <a:spAutoFit/>
          </a:bodyPr>
          <a:lstStyle/>
          <a:p>
            <a:pPr eaLnBrk="1" hangingPunct="1">
              <a:defRPr/>
            </a:pPr>
            <a:r>
              <a:rPr lang="en-US" sz="3600" kern="0" dirty="0">
                <a:solidFill>
                  <a:srgbClr val="FFC000"/>
                </a:solidFill>
                <a:latin typeface="Arial Black" pitchFamily="34" charset="0"/>
                <a:ea typeface="+mj-ea"/>
                <a:cs typeface="+mj-cs"/>
              </a:rPr>
              <a:t>Computer Organization and </a:t>
            </a:r>
            <a:r>
              <a:rPr lang="en-US" sz="3600" kern="0" dirty="0" smtClean="0">
                <a:solidFill>
                  <a:srgbClr val="FFC000"/>
                </a:solidFill>
                <a:latin typeface="Arial Black" pitchFamily="34" charset="0"/>
                <a:ea typeface="+mj-ea"/>
                <a:cs typeface="+mj-cs"/>
              </a:rPr>
              <a:t>Design</a:t>
            </a:r>
            <a:endParaRPr lang="en-US" sz="3600" kern="0" dirty="0">
              <a:solidFill>
                <a:srgbClr val="FFC000"/>
              </a:solidFill>
              <a:latin typeface="Arial Black" pitchFamily="34"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026"/>
          <p:cNvSpPr txBox="1">
            <a:spLocks noChangeArrowheads="1"/>
          </p:cNvSpPr>
          <p:nvPr/>
        </p:nvSpPr>
        <p:spPr bwMode="auto">
          <a:xfrm>
            <a:off x="451296" y="3783013"/>
            <a:ext cx="8585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dirty="0">
                <a:solidFill>
                  <a:srgbClr val="000000"/>
                </a:solidFill>
                <a:latin typeface="宋体" charset="-122"/>
              </a:rPr>
              <a:t>   </a:t>
            </a:r>
            <a:r>
              <a:rPr lang="zh-CN" altLang="en-US" b="1" dirty="0" smtClean="0">
                <a:solidFill>
                  <a:srgbClr val="000000"/>
                </a:solidFill>
                <a:latin typeface="宋体" charset="-122"/>
              </a:rPr>
              <a:t>把</a:t>
            </a:r>
            <a:r>
              <a:rPr lang="zh-CN" altLang="en-US" b="1" dirty="0">
                <a:solidFill>
                  <a:srgbClr val="000000"/>
                </a:solidFill>
                <a:latin typeface="宋体" charset="-122"/>
              </a:rPr>
              <a:t>不满足这一表示要求的尾数，变成满足这一要求的尾数的操作过程，叫作浮点数的</a:t>
            </a:r>
            <a:r>
              <a:rPr lang="zh-CN" altLang="en-US" b="1" dirty="0">
                <a:solidFill>
                  <a:srgbClr val="0000FF"/>
                </a:solidFill>
                <a:latin typeface="宋体" charset="-122"/>
              </a:rPr>
              <a:t>规格化处理</a:t>
            </a:r>
            <a:r>
              <a:rPr lang="zh-CN" altLang="en-US" b="1" dirty="0">
                <a:solidFill>
                  <a:srgbClr val="000000"/>
                </a:solidFill>
                <a:latin typeface="宋体" charset="-122"/>
              </a:rPr>
              <a:t>，通过</a:t>
            </a:r>
            <a:r>
              <a:rPr lang="zh-CN" altLang="en-US" b="1" dirty="0">
                <a:solidFill>
                  <a:srgbClr val="0000FF"/>
                </a:solidFill>
                <a:latin typeface="宋体" charset="-122"/>
              </a:rPr>
              <a:t>尾数移位和修改阶码实现</a:t>
            </a:r>
            <a:r>
              <a:rPr lang="zh-CN" altLang="en-US" b="1" dirty="0">
                <a:solidFill>
                  <a:srgbClr val="000000"/>
                </a:solidFill>
                <a:latin typeface="宋体" charset="-122"/>
              </a:rPr>
              <a:t>。</a:t>
            </a:r>
          </a:p>
        </p:txBody>
      </p:sp>
      <p:sp>
        <p:nvSpPr>
          <p:cNvPr id="58371" name="Rectangle 1027"/>
          <p:cNvSpPr>
            <a:spLocks noChangeArrowheads="1"/>
          </p:cNvSpPr>
          <p:nvPr/>
        </p:nvSpPr>
        <p:spPr bwMode="auto">
          <a:xfrm>
            <a:off x="451296" y="1231900"/>
            <a:ext cx="84582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kumimoji="1" lang="zh-CN" altLang="en-US" sz="2400" b="1" dirty="0">
                <a:solidFill>
                  <a:srgbClr val="000000"/>
                </a:solidFill>
                <a:latin typeface="宋体" charset="-122"/>
              </a:rPr>
              <a:t>   在计算机内，其纯小数部分被称为浮点数的尾数，对非 0 值的浮点数，要求尾数的绝对值</a:t>
            </a:r>
            <a:r>
              <a:rPr kumimoji="1" lang="zh-CN" altLang="en-US" sz="2400" b="1" dirty="0">
                <a:solidFill>
                  <a:srgbClr val="0000FF"/>
                </a:solidFill>
                <a:latin typeface="宋体" charset="-122"/>
              </a:rPr>
              <a:t>必须 &gt;= 1/2</a:t>
            </a:r>
            <a:r>
              <a:rPr kumimoji="1" lang="zh-CN" altLang="en-US" sz="2400" b="1" dirty="0">
                <a:solidFill>
                  <a:srgbClr val="000000"/>
                </a:solidFill>
                <a:latin typeface="宋体" charset="-122"/>
              </a:rPr>
              <a:t>，即尾数域的最高有效位应为1,称满足这种表示要求的浮点数为</a:t>
            </a:r>
            <a:r>
              <a:rPr kumimoji="1" lang="zh-CN" altLang="en-US" sz="2400" b="1" dirty="0">
                <a:solidFill>
                  <a:srgbClr val="0000FF"/>
                </a:solidFill>
                <a:latin typeface="宋体" charset="-122"/>
              </a:rPr>
              <a:t>规格化表示</a:t>
            </a:r>
            <a:r>
              <a:rPr kumimoji="1" lang="zh-CN" altLang="en-US" sz="2400" b="1" dirty="0">
                <a:solidFill>
                  <a:srgbClr val="000000"/>
                </a:solidFill>
                <a:latin typeface="宋体" charset="-122"/>
              </a:rPr>
              <a:t>:</a:t>
            </a:r>
          </a:p>
          <a:p>
            <a:pPr eaLnBrk="1" hangingPunct="1">
              <a:lnSpc>
                <a:spcPct val="90000"/>
              </a:lnSpc>
              <a:spcBef>
                <a:spcPct val="50000"/>
              </a:spcBef>
            </a:pPr>
            <a:r>
              <a:rPr kumimoji="1" lang="zh-CN" altLang="en-US" sz="2400" b="1" dirty="0">
                <a:solidFill>
                  <a:srgbClr val="000000"/>
                </a:solidFill>
                <a:latin typeface="宋体" charset="-122"/>
              </a:rPr>
              <a:t>                 0.1000101010</a:t>
            </a:r>
          </a:p>
        </p:txBody>
      </p:sp>
      <p:sp>
        <p:nvSpPr>
          <p:cNvPr id="58372" name="Rectangle 1031"/>
          <p:cNvSpPr>
            <a:spLocks noChangeArrowheads="1"/>
          </p:cNvSpPr>
          <p:nvPr/>
        </p:nvSpPr>
        <p:spPr bwMode="auto">
          <a:xfrm>
            <a:off x="539552" y="379412"/>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chemeClr val="tx2"/>
                </a:solidFill>
                <a:latin typeface="+mj-lt"/>
                <a:ea typeface="+mj-ea"/>
                <a:cs typeface="+mj-cs"/>
              </a:rPr>
              <a:t>规格化</a:t>
            </a:r>
            <a:r>
              <a:rPr lang="zh-CN" altLang="en-US" sz="3200" b="1" dirty="0" smtClean="0">
                <a:solidFill>
                  <a:schemeClr val="tx2"/>
                </a:solidFill>
                <a:latin typeface="+mj-lt"/>
                <a:ea typeface="+mj-ea"/>
                <a:cs typeface="+mj-cs"/>
              </a:rPr>
              <a:t>处理</a:t>
            </a:r>
            <a:endParaRPr lang="zh-CN" altLang="en-US" sz="3200" b="1" dirty="0">
              <a:solidFill>
                <a:schemeClr val="tx2"/>
              </a:solidFill>
              <a:latin typeface="+mj-lt"/>
              <a:ea typeface="+mj-ea"/>
              <a:cs typeface="+mj-cs"/>
            </a:endParaRPr>
          </a:p>
        </p:txBody>
      </p:sp>
    </p:spTree>
    <p:extLst>
      <p:ext uri="{BB962C8B-B14F-4D97-AF65-F5344CB8AC3E}">
        <p14:creationId xmlns:p14="http://schemas.microsoft.com/office/powerpoint/2010/main" val="143517186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ChangeArrowheads="1"/>
          </p:cNvSpPr>
          <p:nvPr/>
        </p:nvSpPr>
        <p:spPr bwMode="auto">
          <a:xfrm>
            <a:off x="431800" y="1155700"/>
            <a:ext cx="82296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5000"/>
              </a:lnSpc>
              <a:spcBef>
                <a:spcPct val="50000"/>
              </a:spcBef>
            </a:pPr>
            <a:r>
              <a:rPr kumimoji="1" lang="zh-CN" altLang="en-US" sz="2400" b="1" dirty="0">
                <a:solidFill>
                  <a:srgbClr val="000000"/>
                </a:solidFill>
                <a:latin typeface="宋体" charset="-122"/>
              </a:rPr>
              <a:t>   </a:t>
            </a:r>
            <a:r>
              <a:rPr kumimoji="1" lang="zh-CN" altLang="en-US" sz="2400" b="1" dirty="0" smtClean="0">
                <a:solidFill>
                  <a:srgbClr val="000000"/>
                </a:solidFill>
                <a:latin typeface="宋体" charset="-122"/>
              </a:rPr>
              <a:t>既然</a:t>
            </a:r>
            <a:r>
              <a:rPr kumimoji="1" lang="zh-CN" altLang="en-US" sz="2400" b="1" dirty="0">
                <a:solidFill>
                  <a:srgbClr val="000000"/>
                </a:solidFill>
                <a:latin typeface="宋体" charset="-122"/>
              </a:rPr>
              <a:t>非 0 值浮点数的尾数数值最高位必定为 1，则在保存浮点数到内存前，通过尾数左移,  强行把该位去掉, 用同样多的尾数位就能多存一位二进制数，有利于提高数据表示精度，称这种处理方案使用了</a:t>
            </a:r>
            <a:r>
              <a:rPr kumimoji="1" lang="zh-CN" altLang="en-US" sz="2400" b="1" dirty="0">
                <a:solidFill>
                  <a:srgbClr val="FF0000"/>
                </a:solidFill>
                <a:latin typeface="宋体" charset="-122"/>
              </a:rPr>
              <a:t>隐藏位</a:t>
            </a:r>
            <a:r>
              <a:rPr kumimoji="1" lang="zh-CN" altLang="en-US" sz="2400" b="1" dirty="0">
                <a:solidFill>
                  <a:srgbClr val="000000"/>
                </a:solidFill>
                <a:latin typeface="宋体" charset="-122"/>
              </a:rPr>
              <a:t>技术。        </a:t>
            </a:r>
          </a:p>
        </p:txBody>
      </p:sp>
      <p:sp>
        <p:nvSpPr>
          <p:cNvPr id="59395" name="Text Box 1028"/>
          <p:cNvSpPr txBox="1">
            <a:spLocks noChangeArrowheads="1"/>
          </p:cNvSpPr>
          <p:nvPr/>
        </p:nvSpPr>
        <p:spPr bwMode="auto">
          <a:xfrm>
            <a:off x="2286000" y="3200400"/>
            <a:ext cx="5448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sz="3200" b="1">
                <a:solidFill>
                  <a:srgbClr val="0000FF"/>
                </a:solidFill>
                <a:latin typeface="宋体" charset="-122"/>
              </a:rPr>
              <a:t>0.1100010  </a:t>
            </a:r>
            <a:r>
              <a:rPr lang="zh-CN" altLang="en-US" sz="3200" b="1">
                <a:solidFill>
                  <a:srgbClr val="0000FF"/>
                </a:solidFill>
                <a:latin typeface="宋体" charset="-122"/>
                <a:sym typeface="Symbol" pitchFamily="18" charset="2"/>
              </a:rPr>
              <a:t>  1.100010</a:t>
            </a:r>
            <a:endParaRPr lang="zh-CN" altLang="en-US" sz="3200" b="1">
              <a:solidFill>
                <a:srgbClr val="0000FF"/>
              </a:solidFill>
              <a:latin typeface="宋体" charset="-122"/>
            </a:endParaRPr>
          </a:p>
        </p:txBody>
      </p:sp>
      <p:sp>
        <p:nvSpPr>
          <p:cNvPr id="59396" name="Text Box 1029"/>
          <p:cNvSpPr txBox="1">
            <a:spLocks noChangeArrowheads="1"/>
          </p:cNvSpPr>
          <p:nvPr/>
        </p:nvSpPr>
        <p:spPr bwMode="auto">
          <a:xfrm>
            <a:off x="373063" y="4133850"/>
            <a:ext cx="8483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15000"/>
              </a:lnSpc>
              <a:spcBef>
                <a:spcPct val="50000"/>
              </a:spcBef>
            </a:pPr>
            <a:r>
              <a:rPr lang="zh-CN" altLang="en-US" b="1" dirty="0">
                <a:solidFill>
                  <a:srgbClr val="000000"/>
                </a:solidFill>
                <a:latin typeface="宋体" charset="-122"/>
              </a:rPr>
              <a:t>  </a:t>
            </a:r>
            <a:r>
              <a:rPr lang="zh-CN" altLang="en-US" b="1" dirty="0" smtClean="0">
                <a:solidFill>
                  <a:srgbClr val="000000"/>
                </a:solidFill>
                <a:latin typeface="宋体" charset="-122"/>
              </a:rPr>
              <a:t> 当然</a:t>
            </a:r>
            <a:r>
              <a:rPr lang="zh-CN" altLang="en-US" b="1" dirty="0">
                <a:solidFill>
                  <a:srgbClr val="000000"/>
                </a:solidFill>
                <a:latin typeface="宋体" charset="-122"/>
              </a:rPr>
              <a:t>，在取回这样的浮点数到运算器执行运算时，必须先恢复该隐藏位。</a:t>
            </a:r>
          </a:p>
        </p:txBody>
      </p:sp>
      <p:sp>
        <p:nvSpPr>
          <p:cNvPr id="59397" name="Rectangle 1032"/>
          <p:cNvSpPr>
            <a:spLocks noChangeArrowheads="1"/>
          </p:cNvSpPr>
          <p:nvPr/>
        </p:nvSpPr>
        <p:spPr bwMode="auto">
          <a:xfrm>
            <a:off x="484783" y="431800"/>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chemeClr val="tx2"/>
                </a:solidFill>
                <a:latin typeface="+mj-lt"/>
                <a:ea typeface="+mj-ea"/>
                <a:cs typeface="+mj-cs"/>
              </a:rPr>
              <a:t>隐藏位</a:t>
            </a:r>
            <a:r>
              <a:rPr lang="zh-CN" altLang="en-US" sz="3200" b="1" dirty="0" smtClean="0">
                <a:solidFill>
                  <a:schemeClr val="tx2"/>
                </a:solidFill>
                <a:latin typeface="+mj-lt"/>
                <a:ea typeface="+mj-ea"/>
                <a:cs typeface="+mj-cs"/>
              </a:rPr>
              <a:t>技术</a:t>
            </a:r>
            <a:endParaRPr lang="zh-CN" altLang="en-US" sz="3200" b="1" dirty="0">
              <a:solidFill>
                <a:schemeClr val="tx2"/>
              </a:solidFill>
              <a:latin typeface="+mj-lt"/>
              <a:ea typeface="+mj-ea"/>
              <a:cs typeface="+mj-cs"/>
            </a:endParaRPr>
          </a:p>
        </p:txBody>
      </p:sp>
    </p:spTree>
    <p:extLst>
      <p:ext uri="{BB962C8B-B14F-4D97-AF65-F5344CB8AC3E}">
        <p14:creationId xmlns:p14="http://schemas.microsoft.com/office/powerpoint/2010/main" val="20289382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96329" y="304800"/>
            <a:ext cx="3903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800" b="1">
                <a:solidFill>
                  <a:srgbClr val="FF0000"/>
                </a:solidFill>
                <a:latin typeface="Times New Roman" pitchFamily="18" charset="0"/>
              </a:rPr>
              <a:t>(4) 规格化浮点数的真值</a:t>
            </a:r>
          </a:p>
        </p:txBody>
      </p:sp>
      <p:sp>
        <p:nvSpPr>
          <p:cNvPr id="60419" name="Rectangle 3"/>
          <p:cNvSpPr>
            <a:spLocks noChangeArrowheads="1"/>
          </p:cNvSpPr>
          <p:nvPr/>
        </p:nvSpPr>
        <p:spPr bwMode="auto">
          <a:xfrm>
            <a:off x="533400" y="3505200"/>
            <a:ext cx="8153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kumimoji="1" lang="en-US" altLang="zh-CN" sz="2800" b="1" i="1">
                <a:solidFill>
                  <a:srgbClr val="CC0000"/>
                </a:solidFill>
                <a:latin typeface="Times New Roman" pitchFamily="18" charset="0"/>
              </a:rPr>
              <a:t>        x</a:t>
            </a:r>
            <a:r>
              <a:rPr kumimoji="1" lang="en-US" altLang="zh-CN" sz="2800" b="1">
                <a:solidFill>
                  <a:srgbClr val="CC0000"/>
                </a:solidFill>
                <a:latin typeface="Times New Roman" pitchFamily="18" charset="0"/>
              </a:rPr>
              <a:t> =</a:t>
            </a:r>
            <a:r>
              <a:rPr kumimoji="1" lang="en-US" altLang="zh-CN" sz="2800" b="1">
                <a:solidFill>
                  <a:srgbClr val="6600FF"/>
                </a:solidFill>
                <a:latin typeface="Times New Roman" pitchFamily="18" charset="0"/>
              </a:rPr>
              <a:t> </a:t>
            </a:r>
            <a:r>
              <a:rPr kumimoji="1" lang="en-US" altLang="zh-CN" sz="2800" b="1">
                <a:solidFill>
                  <a:srgbClr val="CC0000"/>
                </a:solidFill>
                <a:latin typeface="Times New Roman" pitchFamily="18" charset="0"/>
              </a:rPr>
              <a:t>(</a:t>
            </a:r>
            <a:r>
              <a:rPr kumimoji="1" lang="en-US" altLang="zh-CN" sz="2800" b="1">
                <a:solidFill>
                  <a:srgbClr val="CC0000"/>
                </a:solidFill>
                <a:latin typeface="宋体" charset="-122"/>
              </a:rPr>
              <a:t>-1</a:t>
            </a:r>
            <a:r>
              <a:rPr kumimoji="1" lang="en-US" altLang="zh-CN" sz="2800" b="1">
                <a:solidFill>
                  <a:srgbClr val="CC0000"/>
                </a:solidFill>
                <a:latin typeface="Times New Roman" pitchFamily="18" charset="0"/>
              </a:rPr>
              <a:t>)</a:t>
            </a:r>
            <a:r>
              <a:rPr kumimoji="1" lang="en-US" altLang="zh-CN" sz="2800" b="1" baseline="30000">
                <a:solidFill>
                  <a:srgbClr val="CC0000"/>
                </a:solidFill>
                <a:latin typeface="Times New Roman" pitchFamily="18" charset="0"/>
              </a:rPr>
              <a:t>s </a:t>
            </a:r>
            <a:r>
              <a:rPr kumimoji="1" lang="en-US" altLang="zh-CN" sz="2800" b="1">
                <a:solidFill>
                  <a:srgbClr val="CC0000"/>
                </a:solidFill>
                <a:latin typeface="Times New Roman" pitchFamily="18" charset="0"/>
                <a:sym typeface="Symbol" pitchFamily="18" charset="2"/>
              </a:rPr>
              <a:t></a:t>
            </a:r>
            <a:r>
              <a:rPr kumimoji="1" lang="en-US" altLang="zh-CN" sz="2800" b="1">
                <a:solidFill>
                  <a:srgbClr val="6600FF"/>
                </a:solidFill>
                <a:latin typeface="Times New Roman" pitchFamily="18" charset="0"/>
                <a:sym typeface="Symbol" pitchFamily="18" charset="2"/>
              </a:rPr>
              <a:t> </a:t>
            </a:r>
            <a:r>
              <a:rPr kumimoji="1" lang="en-US" altLang="zh-CN" sz="2800" b="1">
                <a:solidFill>
                  <a:srgbClr val="CC0000"/>
                </a:solidFill>
                <a:latin typeface="Times New Roman" pitchFamily="18" charset="0"/>
              </a:rPr>
              <a:t>(1.</a:t>
            </a:r>
            <a:r>
              <a:rPr kumimoji="1" lang="zh-CN" altLang="en-US" sz="2800" b="1" i="1">
                <a:solidFill>
                  <a:srgbClr val="CC0000"/>
                </a:solidFill>
                <a:latin typeface="Times New Roman" pitchFamily="18" charset="0"/>
              </a:rPr>
              <a:t>Ｍ</a:t>
            </a:r>
            <a:r>
              <a:rPr kumimoji="1" lang="zh-CN" altLang="en-US" sz="2800" b="1">
                <a:solidFill>
                  <a:srgbClr val="CC0000"/>
                </a:solidFill>
                <a:latin typeface="Times New Roman" pitchFamily="18" charset="0"/>
              </a:rPr>
              <a:t>) </a:t>
            </a:r>
            <a:r>
              <a:rPr kumimoji="1" lang="en-US" altLang="zh-CN" sz="2800" b="1">
                <a:solidFill>
                  <a:srgbClr val="CC0000"/>
                </a:solidFill>
                <a:latin typeface="Times New Roman" pitchFamily="18" charset="0"/>
                <a:sym typeface="Symbol" pitchFamily="18" charset="2"/>
              </a:rPr>
              <a:t></a:t>
            </a:r>
            <a:r>
              <a:rPr kumimoji="1" lang="zh-CN" altLang="en-US" sz="2800" b="1">
                <a:solidFill>
                  <a:srgbClr val="CC0000"/>
                </a:solidFill>
                <a:latin typeface="Times New Roman" pitchFamily="18" charset="0"/>
              </a:rPr>
              <a:t> 2</a:t>
            </a:r>
            <a:r>
              <a:rPr kumimoji="1" lang="zh-CN" altLang="en-US" sz="2800" b="1" i="1" baseline="30000">
                <a:solidFill>
                  <a:srgbClr val="CC0000"/>
                </a:solidFill>
                <a:latin typeface="Times New Roman" pitchFamily="18" charset="0"/>
              </a:rPr>
              <a:t>Ｅ－127                  </a:t>
            </a:r>
            <a:r>
              <a:rPr kumimoji="1" lang="en-US" altLang="zh-CN" sz="2800" b="1" i="1">
                <a:solidFill>
                  <a:srgbClr val="6600FF"/>
                </a:solidFill>
                <a:latin typeface="Times New Roman" pitchFamily="18" charset="0"/>
              </a:rPr>
              <a:t>e </a:t>
            </a:r>
            <a:r>
              <a:rPr kumimoji="1" lang="en-US" altLang="zh-CN" sz="2800" b="1">
                <a:solidFill>
                  <a:srgbClr val="6600FF"/>
                </a:solidFill>
                <a:latin typeface="Times New Roman" pitchFamily="18" charset="0"/>
              </a:rPr>
              <a:t>=</a:t>
            </a:r>
            <a:r>
              <a:rPr kumimoji="1" lang="zh-CN" altLang="en-US" sz="2800" b="1" i="1">
                <a:solidFill>
                  <a:srgbClr val="6600FF"/>
                </a:solidFill>
                <a:latin typeface="Times New Roman" pitchFamily="18" charset="0"/>
              </a:rPr>
              <a:t>Ｅ </a:t>
            </a:r>
            <a:r>
              <a:rPr kumimoji="1" lang="zh-CN" altLang="en-US" sz="2800" b="1">
                <a:solidFill>
                  <a:srgbClr val="0000FF"/>
                </a:solidFill>
                <a:latin typeface="Times New Roman" pitchFamily="18" charset="0"/>
              </a:rPr>
              <a:t>– </a:t>
            </a:r>
            <a:r>
              <a:rPr kumimoji="1" lang="zh-CN" altLang="en-US" sz="2800" b="1">
                <a:solidFill>
                  <a:srgbClr val="6600FF"/>
                </a:solidFill>
                <a:latin typeface="Times New Roman" pitchFamily="18" charset="0"/>
              </a:rPr>
              <a:t>127</a:t>
            </a:r>
          </a:p>
          <a:p>
            <a:pPr eaLnBrk="1" hangingPunct="1">
              <a:spcBef>
                <a:spcPct val="50000"/>
              </a:spcBef>
            </a:pPr>
            <a:endParaRPr kumimoji="1" lang="zh-CN" altLang="en-US" sz="2800" b="1">
              <a:solidFill>
                <a:srgbClr val="CC0000"/>
              </a:solidFill>
              <a:latin typeface="Times New Roman" pitchFamily="18" charset="0"/>
            </a:endParaRPr>
          </a:p>
        </p:txBody>
      </p:sp>
      <p:sp>
        <p:nvSpPr>
          <p:cNvPr id="60420" name="Rectangle 4"/>
          <p:cNvSpPr>
            <a:spLocks noChangeArrowheads="1"/>
          </p:cNvSpPr>
          <p:nvPr/>
        </p:nvSpPr>
        <p:spPr bwMode="auto">
          <a:xfrm>
            <a:off x="457200" y="3022600"/>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a:solidFill>
                  <a:srgbClr val="0000FF"/>
                </a:solidFill>
                <a:latin typeface="Times New Roman" pitchFamily="18" charset="0"/>
              </a:rPr>
              <a:t>一个规格化的32位浮点数</a:t>
            </a:r>
            <a:r>
              <a:rPr kumimoji="1" lang="zh-CN" altLang="en-US" sz="2400" b="1" i="1">
                <a:solidFill>
                  <a:srgbClr val="0000FF"/>
                </a:solidFill>
                <a:latin typeface="Times New Roman" pitchFamily="18" charset="0"/>
              </a:rPr>
              <a:t>ｘ</a:t>
            </a:r>
            <a:r>
              <a:rPr kumimoji="1" lang="zh-CN" altLang="en-US" sz="2400" b="1">
                <a:solidFill>
                  <a:srgbClr val="0000FF"/>
                </a:solidFill>
                <a:latin typeface="Times New Roman" pitchFamily="18" charset="0"/>
              </a:rPr>
              <a:t>的真值为：</a:t>
            </a:r>
            <a:r>
              <a:rPr kumimoji="1" lang="zh-CN" altLang="en-US" sz="2400" b="1">
                <a:solidFill>
                  <a:srgbClr val="000000"/>
                </a:solidFill>
                <a:latin typeface="Times New Roman" pitchFamily="18" charset="0"/>
              </a:rPr>
              <a:t> </a:t>
            </a:r>
          </a:p>
        </p:txBody>
      </p:sp>
      <p:grpSp>
        <p:nvGrpSpPr>
          <p:cNvPr id="60421" name="Group 24"/>
          <p:cNvGrpSpPr>
            <a:grpSpLocks/>
          </p:cNvGrpSpPr>
          <p:nvPr/>
        </p:nvGrpSpPr>
        <p:grpSpPr bwMode="auto">
          <a:xfrm>
            <a:off x="3595688" y="972269"/>
            <a:ext cx="3813175" cy="944563"/>
            <a:chOff x="2265" y="735"/>
            <a:chExt cx="2402" cy="595"/>
          </a:xfrm>
        </p:grpSpPr>
        <p:grpSp>
          <p:nvGrpSpPr>
            <p:cNvPr id="60431" name="Group 23"/>
            <p:cNvGrpSpPr>
              <a:grpSpLocks/>
            </p:cNvGrpSpPr>
            <p:nvPr/>
          </p:nvGrpSpPr>
          <p:grpSpPr bwMode="auto">
            <a:xfrm>
              <a:off x="2265" y="997"/>
              <a:ext cx="2360" cy="333"/>
              <a:chOff x="2265" y="997"/>
              <a:chExt cx="2360" cy="333"/>
            </a:xfrm>
          </p:grpSpPr>
          <p:sp>
            <p:nvSpPr>
              <p:cNvPr id="60434" name="Text Box 9"/>
              <p:cNvSpPr txBox="1">
                <a:spLocks noChangeArrowheads="1"/>
              </p:cNvSpPr>
              <p:nvPr/>
            </p:nvSpPr>
            <p:spPr bwMode="auto">
              <a:xfrm>
                <a:off x="2265" y="997"/>
                <a:ext cx="2360" cy="333"/>
              </a:xfrm>
              <a:prstGeom prst="rect">
                <a:avLst/>
              </a:prstGeom>
              <a:solidFill>
                <a:srgbClr val="CCFFFF"/>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sz="2800" b="1">
                    <a:solidFill>
                      <a:srgbClr val="000000"/>
                    </a:solidFill>
                    <a:latin typeface="Times New Roman" pitchFamily="18" charset="0"/>
                  </a:rPr>
                  <a:t> S        E              M</a:t>
                </a:r>
              </a:p>
            </p:txBody>
          </p:sp>
          <p:sp>
            <p:nvSpPr>
              <p:cNvPr id="60435" name="Line 10"/>
              <p:cNvSpPr>
                <a:spLocks noChangeShapeType="1"/>
              </p:cNvSpPr>
              <p:nvPr/>
            </p:nvSpPr>
            <p:spPr bwMode="auto">
              <a:xfrm>
                <a:off x="2610" y="997"/>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
          <p:nvSpPr>
            <p:cNvPr id="60432" name="Text Box 11"/>
            <p:cNvSpPr txBox="1">
              <a:spLocks noChangeArrowheads="1"/>
            </p:cNvSpPr>
            <p:nvPr/>
          </p:nvSpPr>
          <p:spPr bwMode="auto">
            <a:xfrm>
              <a:off x="2295" y="735"/>
              <a:ext cx="2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rgbClr val="0000FF"/>
                  </a:solidFill>
                  <a:latin typeface="Times New Roman" pitchFamily="18" charset="0"/>
                </a:rPr>
                <a:t>31  30      23 22                    0</a:t>
              </a:r>
            </a:p>
          </p:txBody>
        </p:sp>
        <p:sp>
          <p:nvSpPr>
            <p:cNvPr id="60433" name="Line 12"/>
            <p:cNvSpPr>
              <a:spLocks noChangeShapeType="1"/>
            </p:cNvSpPr>
            <p:nvPr/>
          </p:nvSpPr>
          <p:spPr bwMode="auto">
            <a:xfrm>
              <a:off x="3330" y="997"/>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grpSp>
        <p:nvGrpSpPr>
          <p:cNvPr id="60422" name="Group 13"/>
          <p:cNvGrpSpPr>
            <a:grpSpLocks/>
          </p:cNvGrpSpPr>
          <p:nvPr/>
        </p:nvGrpSpPr>
        <p:grpSpPr bwMode="auto">
          <a:xfrm>
            <a:off x="2819400" y="1981200"/>
            <a:ext cx="5308600" cy="1006475"/>
            <a:chOff x="2151" y="2363"/>
            <a:chExt cx="3344" cy="634"/>
          </a:xfrm>
        </p:grpSpPr>
        <p:sp>
          <p:nvSpPr>
            <p:cNvPr id="60428" name="Text Box 14"/>
            <p:cNvSpPr txBox="1">
              <a:spLocks noChangeArrowheads="1"/>
            </p:cNvSpPr>
            <p:nvPr/>
          </p:nvSpPr>
          <p:spPr bwMode="auto">
            <a:xfrm>
              <a:off x="2583" y="2670"/>
              <a:ext cx="8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b="1">
                  <a:solidFill>
                    <a:srgbClr val="0000FF"/>
                  </a:solidFill>
                  <a:latin typeface="Times New Roman" pitchFamily="18" charset="0"/>
                </a:rPr>
                <a:t> = 2</a:t>
              </a:r>
              <a:r>
                <a:rPr lang="en-US" altLang="zh-CN" sz="2800" b="1" baseline="30000">
                  <a:solidFill>
                    <a:srgbClr val="0000FF"/>
                  </a:solidFill>
                  <a:latin typeface="Times New Roman" pitchFamily="18" charset="0"/>
                </a:rPr>
                <a:t>n </a:t>
              </a:r>
              <a:r>
                <a:rPr lang="en-US" altLang="zh-CN" sz="2800" b="1">
                  <a:solidFill>
                    <a:srgbClr val="0000FF"/>
                  </a:solidFill>
                  <a:latin typeface="Times New Roman" pitchFamily="18" charset="0"/>
                </a:rPr>
                <a:t>+ </a:t>
              </a:r>
              <a:r>
                <a:rPr lang="en-US" altLang="zh-CN" sz="2800" b="1" i="1">
                  <a:solidFill>
                    <a:srgbClr val="0000FF"/>
                  </a:solidFill>
                  <a:latin typeface="Times New Roman" pitchFamily="18" charset="0"/>
                </a:rPr>
                <a:t>x</a:t>
              </a:r>
              <a:endParaRPr lang="en-US" altLang="zh-CN" sz="2800" b="1">
                <a:solidFill>
                  <a:srgbClr val="0000FF"/>
                </a:solidFill>
                <a:latin typeface="Times New Roman" pitchFamily="18" charset="0"/>
              </a:endParaRPr>
            </a:p>
          </p:txBody>
        </p:sp>
        <p:sp>
          <p:nvSpPr>
            <p:cNvPr id="60429" name="Text Box 15"/>
            <p:cNvSpPr txBox="1">
              <a:spLocks noChangeArrowheads="1"/>
            </p:cNvSpPr>
            <p:nvPr/>
          </p:nvSpPr>
          <p:spPr bwMode="auto">
            <a:xfrm>
              <a:off x="4055" y="2654"/>
              <a:ext cx="1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b="1">
                  <a:solidFill>
                    <a:srgbClr val="0000FF"/>
                  </a:solidFill>
                  <a:latin typeface="Times New Roman" pitchFamily="18" charset="0"/>
                </a:rPr>
                <a:t>  -2</a:t>
              </a:r>
              <a:r>
                <a:rPr lang="en-US" altLang="zh-CN" sz="2800" b="1" baseline="30000">
                  <a:solidFill>
                    <a:srgbClr val="0000FF"/>
                  </a:solidFill>
                  <a:latin typeface="Times New Roman" pitchFamily="18" charset="0"/>
                </a:rPr>
                <a:t>n</a:t>
              </a:r>
              <a:r>
                <a:rPr lang="en-US" altLang="zh-CN" sz="2800" b="1">
                  <a:solidFill>
                    <a:srgbClr val="0000FF"/>
                  </a:solidFill>
                  <a:latin typeface="Times New Roman" pitchFamily="18" charset="0"/>
                </a:rPr>
                <a:t> </a:t>
              </a:r>
              <a:r>
                <a:rPr lang="en-US" altLang="zh-CN" sz="2800" b="1">
                  <a:solidFill>
                    <a:srgbClr val="0000FF"/>
                  </a:solidFill>
                  <a:latin typeface="Times New Roman" pitchFamily="18" charset="0"/>
                  <a:ea typeface="楷体_GB2312" pitchFamily="49" charset="-122"/>
                  <a:sym typeface="Symbol" pitchFamily="18" charset="2"/>
                </a:rPr>
                <a:t></a:t>
              </a:r>
              <a:r>
                <a:rPr lang="en-US" altLang="zh-CN" sz="2800" b="1">
                  <a:solidFill>
                    <a:srgbClr val="0000FF"/>
                  </a:solidFill>
                  <a:latin typeface="Times New Roman" pitchFamily="18" charset="0"/>
                </a:rPr>
                <a:t> </a:t>
              </a:r>
              <a:r>
                <a:rPr lang="zh-CN" altLang="en-US" sz="2800" b="1">
                  <a:solidFill>
                    <a:srgbClr val="0000FF"/>
                  </a:solidFill>
                  <a:latin typeface="Times New Roman" pitchFamily="18" charset="0"/>
                </a:rPr>
                <a:t> </a:t>
              </a:r>
              <a:r>
                <a:rPr lang="en-US" altLang="zh-CN" sz="2800" b="1" i="1">
                  <a:solidFill>
                    <a:srgbClr val="0000FF"/>
                  </a:solidFill>
                  <a:latin typeface="Times New Roman" pitchFamily="18" charset="0"/>
                </a:rPr>
                <a:t>x</a:t>
              </a:r>
              <a:r>
                <a:rPr lang="en-US" altLang="zh-CN" sz="2800" b="1">
                  <a:solidFill>
                    <a:srgbClr val="0000FF"/>
                  </a:solidFill>
                  <a:latin typeface="Times New Roman" pitchFamily="18" charset="0"/>
                </a:rPr>
                <a:t> </a:t>
              </a:r>
              <a:r>
                <a:rPr lang="en-US" altLang="zh-CN" sz="2800" b="1">
                  <a:solidFill>
                    <a:srgbClr val="0000FF"/>
                  </a:solidFill>
                  <a:latin typeface="Times New Roman" pitchFamily="18" charset="0"/>
                  <a:ea typeface="楷体_GB2312" pitchFamily="49" charset="-122"/>
                  <a:sym typeface="Symbol" pitchFamily="18" charset="2"/>
                </a:rPr>
                <a:t></a:t>
              </a:r>
              <a:r>
                <a:rPr lang="en-US" altLang="zh-CN" sz="2800" b="1">
                  <a:solidFill>
                    <a:srgbClr val="0000FF"/>
                  </a:solidFill>
                  <a:latin typeface="Times New Roman" pitchFamily="18" charset="0"/>
                </a:rPr>
                <a:t> 2</a:t>
              </a:r>
              <a:r>
                <a:rPr lang="en-US" altLang="zh-CN" sz="2800" b="1" baseline="30000">
                  <a:solidFill>
                    <a:srgbClr val="0000FF"/>
                  </a:solidFill>
                  <a:latin typeface="Times New Roman" pitchFamily="18" charset="0"/>
                </a:rPr>
                <a:t>n</a:t>
              </a:r>
            </a:p>
          </p:txBody>
        </p:sp>
        <p:sp>
          <p:nvSpPr>
            <p:cNvPr id="60430" name="Rectangle 16"/>
            <p:cNvSpPr>
              <a:spLocks noChangeArrowheads="1"/>
            </p:cNvSpPr>
            <p:nvPr/>
          </p:nvSpPr>
          <p:spPr bwMode="auto">
            <a:xfrm>
              <a:off x="2151" y="2363"/>
              <a:ext cx="268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2800" b="1">
                  <a:solidFill>
                    <a:srgbClr val="0000FF"/>
                  </a:solidFill>
                  <a:latin typeface="Times New Roman" pitchFamily="18" charset="0"/>
                </a:rPr>
                <a:t>[</a:t>
              </a:r>
              <a:r>
                <a:rPr kumimoji="1" lang="en-US" altLang="zh-CN" sz="2800" b="1" i="1">
                  <a:solidFill>
                    <a:srgbClr val="0000FF"/>
                  </a:solidFill>
                  <a:latin typeface="Times New Roman" pitchFamily="18" charset="0"/>
                </a:rPr>
                <a:t>x</a:t>
              </a:r>
              <a:r>
                <a:rPr kumimoji="1" lang="en-US" altLang="zh-CN" sz="2800" b="1">
                  <a:solidFill>
                    <a:srgbClr val="0000FF"/>
                  </a:solidFill>
                  <a:latin typeface="Times New Roman" pitchFamily="18" charset="0"/>
                </a:rPr>
                <a:t>]</a:t>
              </a:r>
              <a:r>
                <a:rPr kumimoji="1" lang="zh-CN" altLang="en-US" sz="2800" b="1" baseline="-25000">
                  <a:solidFill>
                    <a:srgbClr val="0000FF"/>
                  </a:solidFill>
                  <a:latin typeface="Times New Roman" pitchFamily="18" charset="0"/>
                </a:rPr>
                <a:t>移</a:t>
              </a:r>
              <a:r>
                <a:rPr kumimoji="1" lang="zh-CN" altLang="en-US" sz="2800" b="1">
                  <a:solidFill>
                    <a:srgbClr val="0000FF"/>
                  </a:solidFill>
                  <a:latin typeface="Times New Roman" pitchFamily="18" charset="0"/>
                </a:rPr>
                <a:t> = </a:t>
              </a:r>
              <a:r>
                <a:rPr kumimoji="1" lang="en-US" altLang="zh-CN" sz="2800" b="1" i="1">
                  <a:solidFill>
                    <a:srgbClr val="0000FF"/>
                  </a:solidFill>
                  <a:latin typeface="Times New Roman" pitchFamily="18" charset="0"/>
                </a:rPr>
                <a:t>x0 x</a:t>
              </a:r>
              <a:r>
                <a:rPr kumimoji="1" lang="zh-CN" altLang="en-US" sz="2800" b="1" i="1">
                  <a:solidFill>
                    <a:srgbClr val="0000FF"/>
                  </a:solidFill>
                  <a:latin typeface="Times New Roman" pitchFamily="18" charset="0"/>
                </a:rPr>
                <a:t>1 </a:t>
              </a:r>
              <a:r>
                <a:rPr kumimoji="1" lang="en-US" altLang="zh-CN" sz="2800" b="1" i="1">
                  <a:solidFill>
                    <a:srgbClr val="0000FF"/>
                  </a:solidFill>
                  <a:latin typeface="Times New Roman" pitchFamily="18" charset="0"/>
                </a:rPr>
                <a:t>x2 </a:t>
              </a:r>
              <a:r>
                <a:rPr kumimoji="1" lang="en-US" altLang="zh-CN" sz="2800" b="1" i="1">
                  <a:solidFill>
                    <a:srgbClr val="0000FF"/>
                  </a:solidFill>
                  <a:latin typeface="Times New Roman" pitchFamily="18" charset="0"/>
                  <a:cs typeface="Times New Roman" pitchFamily="18" charset="0"/>
                </a:rPr>
                <a:t>··· </a:t>
              </a:r>
              <a:r>
                <a:rPr kumimoji="1" lang="en-US" altLang="zh-CN" sz="2800" b="1" i="1">
                  <a:solidFill>
                    <a:srgbClr val="0000FF"/>
                  </a:solidFill>
                  <a:latin typeface="Times New Roman" pitchFamily="18" charset="0"/>
                </a:rPr>
                <a:t>xn</a:t>
              </a:r>
              <a:endParaRPr kumimoji="1" lang="zh-CN" altLang="en-US" sz="2800" b="1" i="1">
                <a:solidFill>
                  <a:srgbClr val="0000FF"/>
                </a:solidFill>
                <a:latin typeface="Times New Roman" pitchFamily="18" charset="0"/>
              </a:endParaRPr>
            </a:p>
          </p:txBody>
        </p:sp>
      </p:grpSp>
      <p:sp>
        <p:nvSpPr>
          <p:cNvPr id="60423" name="Text Box 17"/>
          <p:cNvSpPr txBox="1">
            <a:spLocks noChangeArrowheads="1"/>
          </p:cNvSpPr>
          <p:nvPr/>
        </p:nvSpPr>
        <p:spPr bwMode="auto">
          <a:xfrm>
            <a:off x="685800" y="1429469"/>
            <a:ext cx="258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000000"/>
                </a:solidFill>
                <a:latin typeface="宋体" charset="-122"/>
              </a:rPr>
              <a:t>32位浮点数格式：</a:t>
            </a:r>
            <a:endParaRPr lang="en-US" altLang="zh-CN" b="1">
              <a:solidFill>
                <a:srgbClr val="000000"/>
              </a:solidFill>
              <a:latin typeface="宋体" charset="-122"/>
            </a:endParaRPr>
          </a:p>
        </p:txBody>
      </p:sp>
      <p:sp>
        <p:nvSpPr>
          <p:cNvPr id="60424" name="Text Box 18"/>
          <p:cNvSpPr txBox="1">
            <a:spLocks noChangeArrowheads="1"/>
          </p:cNvSpPr>
          <p:nvPr/>
        </p:nvSpPr>
        <p:spPr bwMode="auto">
          <a:xfrm>
            <a:off x="762000" y="2057400"/>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dirty="0">
                <a:solidFill>
                  <a:srgbClr val="000000"/>
                </a:solidFill>
                <a:latin typeface="宋体" charset="-122"/>
              </a:rPr>
              <a:t>移码定义：</a:t>
            </a:r>
            <a:endParaRPr lang="en-US" altLang="zh-CN" b="1" dirty="0">
              <a:solidFill>
                <a:srgbClr val="000000"/>
              </a:solidFill>
              <a:latin typeface="宋体" charset="-122"/>
            </a:endParaRPr>
          </a:p>
        </p:txBody>
      </p:sp>
      <p:sp>
        <p:nvSpPr>
          <p:cNvPr id="60425" name="Rectangle 19"/>
          <p:cNvSpPr>
            <a:spLocks noChangeArrowheads="1"/>
          </p:cNvSpPr>
          <p:nvPr/>
        </p:nvSpPr>
        <p:spPr bwMode="auto">
          <a:xfrm>
            <a:off x="838200" y="5181600"/>
            <a:ext cx="49450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35000"/>
              </a:lnSpc>
            </a:pPr>
            <a:r>
              <a:rPr kumimoji="1" lang="en-US" altLang="zh-CN" sz="2800" b="1" i="1">
                <a:solidFill>
                  <a:srgbClr val="6600FF"/>
                </a:solidFill>
                <a:latin typeface="Times New Roman" pitchFamily="18" charset="0"/>
              </a:rPr>
              <a:t>        </a:t>
            </a:r>
            <a:r>
              <a:rPr kumimoji="1" lang="en-US" altLang="zh-CN" sz="2800" b="1" i="1">
                <a:solidFill>
                  <a:srgbClr val="CC0000"/>
                </a:solidFill>
                <a:latin typeface="Times New Roman" pitchFamily="18" charset="0"/>
              </a:rPr>
              <a:t>x </a:t>
            </a:r>
            <a:r>
              <a:rPr kumimoji="1" lang="en-US" altLang="zh-CN" sz="2800" b="1">
                <a:solidFill>
                  <a:srgbClr val="CC0000"/>
                </a:solidFill>
                <a:latin typeface="Times New Roman" pitchFamily="18" charset="0"/>
              </a:rPr>
              <a:t>= ( </a:t>
            </a:r>
            <a:r>
              <a:rPr kumimoji="1" lang="zh-CN" altLang="en-US" sz="2800" b="1">
                <a:solidFill>
                  <a:srgbClr val="CC0000"/>
                </a:solidFill>
                <a:latin typeface="Times New Roman" pitchFamily="18" charset="0"/>
              </a:rPr>
              <a:t>–</a:t>
            </a:r>
            <a:r>
              <a:rPr kumimoji="1" lang="en-US" altLang="zh-CN" sz="2800" b="1">
                <a:solidFill>
                  <a:srgbClr val="CC0000"/>
                </a:solidFill>
                <a:latin typeface="Times New Roman" pitchFamily="18" charset="0"/>
              </a:rPr>
              <a:t>1)</a:t>
            </a:r>
            <a:r>
              <a:rPr kumimoji="1" lang="en-US" altLang="zh-CN" sz="2800" b="1" i="1" baseline="30000">
                <a:solidFill>
                  <a:srgbClr val="CC0000"/>
                </a:solidFill>
                <a:latin typeface="Times New Roman" pitchFamily="18" charset="0"/>
              </a:rPr>
              <a:t>s</a:t>
            </a:r>
            <a:r>
              <a:rPr kumimoji="1" lang="en-US" altLang="zh-CN" sz="2800" b="1">
                <a:solidFill>
                  <a:srgbClr val="CC0000"/>
                </a:solidFill>
                <a:latin typeface="Times New Roman" pitchFamily="18" charset="0"/>
              </a:rPr>
              <a:t>×(1.</a:t>
            </a:r>
            <a:r>
              <a:rPr kumimoji="1" lang="zh-CN" altLang="en-US" sz="2800" b="1" i="1">
                <a:solidFill>
                  <a:srgbClr val="CC0000"/>
                </a:solidFill>
                <a:latin typeface="Times New Roman" pitchFamily="18" charset="0"/>
              </a:rPr>
              <a:t>Ｍ</a:t>
            </a:r>
            <a:r>
              <a:rPr kumimoji="1" lang="zh-CN" altLang="en-US" sz="2800" b="1">
                <a:solidFill>
                  <a:srgbClr val="CC0000"/>
                </a:solidFill>
                <a:latin typeface="Times New Roman" pitchFamily="18" charset="0"/>
              </a:rPr>
              <a:t>)×2</a:t>
            </a:r>
            <a:r>
              <a:rPr kumimoji="1" lang="zh-CN" altLang="en-US" sz="2800" b="1" i="1" baseline="30000">
                <a:solidFill>
                  <a:srgbClr val="CC0000"/>
                </a:solidFill>
                <a:latin typeface="Times New Roman" pitchFamily="18" charset="0"/>
              </a:rPr>
              <a:t>Ｅ－1023</a:t>
            </a:r>
          </a:p>
        </p:txBody>
      </p:sp>
      <p:sp>
        <p:nvSpPr>
          <p:cNvPr id="60426" name="Rectangle 20"/>
          <p:cNvSpPr>
            <a:spLocks noChangeArrowheads="1"/>
          </p:cNvSpPr>
          <p:nvPr/>
        </p:nvSpPr>
        <p:spPr bwMode="auto">
          <a:xfrm>
            <a:off x="685800" y="4699000"/>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a:solidFill>
                  <a:srgbClr val="0000FF"/>
                </a:solidFill>
                <a:latin typeface="Times New Roman" pitchFamily="18" charset="0"/>
              </a:rPr>
              <a:t>一个规格化的64位浮点数</a:t>
            </a:r>
            <a:r>
              <a:rPr kumimoji="1" lang="zh-CN" altLang="en-US" sz="2400" b="1" i="1">
                <a:solidFill>
                  <a:srgbClr val="0000FF"/>
                </a:solidFill>
                <a:latin typeface="Times New Roman" pitchFamily="18" charset="0"/>
              </a:rPr>
              <a:t>ｘ</a:t>
            </a:r>
            <a:r>
              <a:rPr kumimoji="1" lang="zh-CN" altLang="en-US" sz="2400" b="1">
                <a:solidFill>
                  <a:srgbClr val="0000FF"/>
                </a:solidFill>
                <a:latin typeface="Times New Roman" pitchFamily="18" charset="0"/>
              </a:rPr>
              <a:t>的真值为： </a:t>
            </a:r>
          </a:p>
        </p:txBody>
      </p:sp>
      <p:sp>
        <p:nvSpPr>
          <p:cNvPr id="60427" name="Rectangle 25"/>
          <p:cNvSpPr>
            <a:spLocks noChangeArrowheads="1"/>
          </p:cNvSpPr>
          <p:nvPr/>
        </p:nvSpPr>
        <p:spPr bwMode="auto">
          <a:xfrm>
            <a:off x="990600" y="6070600"/>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a:solidFill>
                  <a:srgbClr val="6600FF"/>
                </a:solidFill>
                <a:latin typeface="Times New Roman" pitchFamily="18" charset="0"/>
              </a:rPr>
              <a:t>这里</a:t>
            </a:r>
            <a:r>
              <a:rPr kumimoji="1" lang="en-US" altLang="zh-CN" sz="2400" b="1">
                <a:solidFill>
                  <a:srgbClr val="FF0000"/>
                </a:solidFill>
                <a:latin typeface="Times New Roman" pitchFamily="18" charset="0"/>
              </a:rPr>
              <a:t>e</a:t>
            </a:r>
            <a:r>
              <a:rPr kumimoji="1" lang="zh-CN" altLang="en-US" sz="2400" b="1">
                <a:solidFill>
                  <a:srgbClr val="FF0000"/>
                </a:solidFill>
                <a:latin typeface="Times New Roman" pitchFamily="18" charset="0"/>
              </a:rPr>
              <a:t>是真值</a:t>
            </a:r>
            <a:r>
              <a:rPr kumimoji="1" lang="zh-CN" altLang="en-US" sz="2400" b="1">
                <a:solidFill>
                  <a:srgbClr val="0000FF"/>
                </a:solidFill>
                <a:latin typeface="Times New Roman" pitchFamily="18" charset="0"/>
              </a:rPr>
              <a:t>，Ｅ</a:t>
            </a:r>
            <a:r>
              <a:rPr kumimoji="1" lang="zh-CN" altLang="en-US" sz="2400" b="1">
                <a:solidFill>
                  <a:srgbClr val="000000"/>
                </a:solidFill>
                <a:latin typeface="Times New Roman" pitchFamily="18" charset="0"/>
              </a:rPr>
              <a:t>是</a:t>
            </a:r>
            <a:r>
              <a:rPr kumimoji="1" lang="zh-CN" altLang="en-US" sz="2400" b="1">
                <a:solidFill>
                  <a:srgbClr val="0000FF"/>
                </a:solidFill>
                <a:latin typeface="Times New Roman" pitchFamily="18" charset="0"/>
              </a:rPr>
              <a:t>机器数</a:t>
            </a:r>
          </a:p>
        </p:txBody>
      </p:sp>
    </p:spTree>
    <p:extLst>
      <p:ext uri="{BB962C8B-B14F-4D97-AF65-F5344CB8AC3E}">
        <p14:creationId xmlns:p14="http://schemas.microsoft.com/office/powerpoint/2010/main" val="9062677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61528" y="188640"/>
            <a:ext cx="876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solidFill>
                  <a:srgbClr val="FF0000"/>
                </a:solidFill>
                <a:latin typeface="Times New Roman" pitchFamily="18" charset="0"/>
              </a:rPr>
              <a:t>例：</a:t>
            </a:r>
            <a:r>
              <a:rPr kumimoji="1" lang="zh-CN" altLang="en-US" sz="2400" b="1" dirty="0">
                <a:solidFill>
                  <a:srgbClr val="006600"/>
                </a:solidFill>
                <a:latin typeface="Times New Roman" pitchFamily="18" charset="0"/>
              </a:rPr>
              <a:t>若浮点数 </a:t>
            </a:r>
            <a:r>
              <a:rPr kumimoji="1" lang="en-US" altLang="zh-CN" sz="2400" b="1" i="1" dirty="0">
                <a:solidFill>
                  <a:srgbClr val="006600"/>
                </a:solidFill>
                <a:latin typeface="Times New Roman" pitchFamily="18" charset="0"/>
                <a:ea typeface="隶书" pitchFamily="49" charset="-122"/>
              </a:rPr>
              <a:t>x </a:t>
            </a:r>
            <a:r>
              <a:rPr kumimoji="1" lang="zh-CN" altLang="en-US" sz="2400" b="1" dirty="0">
                <a:solidFill>
                  <a:srgbClr val="006600"/>
                </a:solidFill>
                <a:latin typeface="Times New Roman" pitchFamily="18" charset="0"/>
              </a:rPr>
              <a:t>的二进制存储格式为(41360000)</a:t>
            </a:r>
            <a:r>
              <a:rPr kumimoji="1" lang="zh-CN" altLang="en-US" sz="2400" b="1" baseline="-30000" dirty="0">
                <a:solidFill>
                  <a:srgbClr val="006600"/>
                </a:solidFill>
                <a:latin typeface="Times New Roman" pitchFamily="18" charset="0"/>
              </a:rPr>
              <a:t>16</a:t>
            </a:r>
            <a:r>
              <a:rPr kumimoji="1" lang="zh-CN" altLang="en-US" sz="2400" b="1" dirty="0">
                <a:solidFill>
                  <a:srgbClr val="006600"/>
                </a:solidFill>
                <a:latin typeface="Times New Roman" pitchFamily="18" charset="0"/>
              </a:rPr>
              <a:t>，求</a:t>
            </a:r>
          </a:p>
          <a:p>
            <a:pPr eaLnBrk="1" hangingPunct="1"/>
            <a:r>
              <a:rPr kumimoji="1" lang="zh-CN" altLang="en-US" sz="2400" b="1" dirty="0">
                <a:solidFill>
                  <a:srgbClr val="006600"/>
                </a:solidFill>
                <a:latin typeface="Times New Roman" pitchFamily="18" charset="0"/>
              </a:rPr>
              <a:t>          其32位浮点数的十进制值。</a:t>
            </a:r>
          </a:p>
        </p:txBody>
      </p:sp>
      <p:sp>
        <p:nvSpPr>
          <p:cNvPr id="61443" name="Text Box 4"/>
          <p:cNvSpPr txBox="1">
            <a:spLocks noChangeArrowheads="1"/>
          </p:cNvSpPr>
          <p:nvPr/>
        </p:nvSpPr>
        <p:spPr bwMode="auto">
          <a:xfrm>
            <a:off x="574104" y="1196752"/>
            <a:ext cx="853440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dirty="0">
                <a:solidFill>
                  <a:srgbClr val="FF0000"/>
                </a:solidFill>
                <a:latin typeface="Times New Roman" pitchFamily="18" charset="0"/>
              </a:rPr>
              <a:t>解</a:t>
            </a:r>
            <a:r>
              <a:rPr lang="zh-CN" altLang="en-US" b="1" dirty="0">
                <a:solidFill>
                  <a:srgbClr val="000000"/>
                </a:solidFill>
                <a:latin typeface="Times New Roman" pitchFamily="18" charset="0"/>
              </a:rPr>
              <a:t>： </a:t>
            </a:r>
            <a:r>
              <a:rPr lang="zh-CN" altLang="en-US" b="1" dirty="0">
                <a:solidFill>
                  <a:srgbClr val="FF0000"/>
                </a:solidFill>
                <a:latin typeface="Times New Roman" pitchFamily="18" charset="0"/>
              </a:rPr>
              <a:t>0</a:t>
            </a:r>
            <a:r>
              <a:rPr lang="zh-CN" altLang="en-US" b="1" dirty="0">
                <a:solidFill>
                  <a:srgbClr val="0000FF"/>
                </a:solidFill>
                <a:latin typeface="Times New Roman" pitchFamily="18" charset="0"/>
              </a:rPr>
              <a:t>100,0001</a:t>
            </a:r>
            <a:r>
              <a:rPr lang="zh-CN" altLang="en-US" b="1" dirty="0">
                <a:solidFill>
                  <a:srgbClr val="000000"/>
                </a:solidFill>
                <a:latin typeface="Times New Roman" pitchFamily="18" charset="0"/>
              </a:rPr>
              <a:t>,</a:t>
            </a:r>
            <a:r>
              <a:rPr lang="zh-CN" altLang="en-US" b="1" dirty="0">
                <a:solidFill>
                  <a:srgbClr val="0000FF"/>
                </a:solidFill>
                <a:latin typeface="Times New Roman" pitchFamily="18" charset="0"/>
              </a:rPr>
              <a:t>0</a:t>
            </a:r>
            <a:r>
              <a:rPr lang="zh-CN" altLang="en-US" b="1" dirty="0">
                <a:solidFill>
                  <a:srgbClr val="000000"/>
                </a:solidFill>
                <a:latin typeface="Times New Roman" pitchFamily="18" charset="0"/>
              </a:rPr>
              <a:t>011,0110,0000,0000,0000,0000</a:t>
            </a:r>
          </a:p>
          <a:p>
            <a:pPr eaLnBrk="1" hangingPunct="1">
              <a:lnSpc>
                <a:spcPct val="70000"/>
              </a:lnSpc>
              <a:spcBef>
                <a:spcPct val="50000"/>
              </a:spcBef>
            </a:pPr>
            <a:r>
              <a:rPr lang="zh-CN" altLang="en-US" b="1" dirty="0">
                <a:solidFill>
                  <a:srgbClr val="000000"/>
                </a:solidFill>
                <a:latin typeface="Times New Roman" pitchFamily="18" charset="0"/>
              </a:rPr>
              <a:t>      </a:t>
            </a:r>
            <a:r>
              <a:rPr lang="zh-CN" altLang="en-US" b="1" dirty="0">
                <a:solidFill>
                  <a:srgbClr val="FF0000"/>
                </a:solidFill>
                <a:latin typeface="Times New Roman" pitchFamily="18" charset="0"/>
              </a:rPr>
              <a:t>数符</a:t>
            </a:r>
            <a:r>
              <a:rPr lang="zh-CN" altLang="en-US" b="1" dirty="0">
                <a:solidFill>
                  <a:srgbClr val="000000"/>
                </a:solidFill>
                <a:latin typeface="Times New Roman" pitchFamily="18" charset="0"/>
              </a:rPr>
              <a:t>：0</a:t>
            </a:r>
          </a:p>
          <a:p>
            <a:pPr eaLnBrk="1" hangingPunct="1">
              <a:lnSpc>
                <a:spcPct val="45000"/>
              </a:lnSpc>
              <a:spcBef>
                <a:spcPct val="50000"/>
              </a:spcBef>
            </a:pPr>
            <a:r>
              <a:rPr lang="en-US" altLang="zh-CN" b="1" dirty="0">
                <a:solidFill>
                  <a:srgbClr val="000000"/>
                </a:solidFill>
                <a:latin typeface="Times New Roman" pitchFamily="18" charset="0"/>
              </a:rPr>
              <a:t>      </a:t>
            </a:r>
            <a:r>
              <a:rPr lang="zh-CN" altLang="en-US" b="1" dirty="0">
                <a:solidFill>
                  <a:srgbClr val="0000FF"/>
                </a:solidFill>
                <a:latin typeface="Times New Roman" pitchFamily="18" charset="0"/>
              </a:rPr>
              <a:t>阶码</a:t>
            </a:r>
            <a:r>
              <a:rPr lang="zh-CN" altLang="en-US" b="1" dirty="0">
                <a:solidFill>
                  <a:srgbClr val="000000"/>
                </a:solidFill>
                <a:latin typeface="Times New Roman" pitchFamily="18" charset="0"/>
              </a:rPr>
              <a:t>：1000,0010</a:t>
            </a:r>
          </a:p>
          <a:p>
            <a:pPr eaLnBrk="1" hangingPunct="1">
              <a:lnSpc>
                <a:spcPct val="45000"/>
              </a:lnSpc>
              <a:spcBef>
                <a:spcPct val="50000"/>
              </a:spcBef>
            </a:pPr>
            <a:r>
              <a:rPr lang="zh-CN" altLang="en-US" b="1" dirty="0">
                <a:solidFill>
                  <a:srgbClr val="000000"/>
                </a:solidFill>
                <a:latin typeface="Times New Roman" pitchFamily="18" charset="0"/>
              </a:rPr>
              <a:t>      尾数：011,0110,0000,0000,0000,0000</a:t>
            </a:r>
          </a:p>
          <a:p>
            <a:pPr eaLnBrk="1" hangingPunct="1">
              <a:lnSpc>
                <a:spcPct val="120000"/>
              </a:lnSpc>
              <a:spcBef>
                <a:spcPct val="50000"/>
              </a:spcBef>
            </a:pPr>
            <a:r>
              <a:rPr lang="zh-CN" altLang="en-US" b="1" dirty="0">
                <a:solidFill>
                  <a:srgbClr val="333399"/>
                </a:solidFill>
                <a:latin typeface="Times New Roman" pitchFamily="18" charset="0"/>
              </a:rPr>
              <a:t>      指数</a:t>
            </a:r>
            <a:r>
              <a:rPr lang="en-US" altLang="zh-CN" b="1" dirty="0">
                <a:solidFill>
                  <a:srgbClr val="333399"/>
                </a:solidFill>
                <a:latin typeface="Times New Roman" pitchFamily="18" charset="0"/>
              </a:rPr>
              <a:t>e＝</a:t>
            </a:r>
            <a:r>
              <a:rPr lang="zh-CN" altLang="en-US" b="1" dirty="0">
                <a:solidFill>
                  <a:srgbClr val="333399"/>
                </a:solidFill>
                <a:latin typeface="Times New Roman" pitchFamily="18" charset="0"/>
              </a:rPr>
              <a:t>阶码－127＝10000010－01111111 ＝00000011=(3)</a:t>
            </a:r>
            <a:r>
              <a:rPr lang="zh-CN" altLang="en-US" b="1" baseline="-30000" dirty="0">
                <a:solidFill>
                  <a:srgbClr val="333399"/>
                </a:solidFill>
                <a:latin typeface="Times New Roman" pitchFamily="18" charset="0"/>
              </a:rPr>
              <a:t>10</a:t>
            </a:r>
            <a:r>
              <a:rPr lang="zh-CN" altLang="en-US" b="1" dirty="0">
                <a:solidFill>
                  <a:srgbClr val="000000"/>
                </a:solidFill>
                <a:latin typeface="Times New Roman" pitchFamily="18" charset="0"/>
              </a:rPr>
              <a:t/>
            </a:r>
            <a:br>
              <a:rPr lang="zh-CN" altLang="en-US" b="1" dirty="0">
                <a:solidFill>
                  <a:srgbClr val="000000"/>
                </a:solidFill>
                <a:latin typeface="Times New Roman" pitchFamily="18" charset="0"/>
              </a:rPr>
            </a:br>
            <a:r>
              <a:rPr lang="zh-CN" altLang="en-US" b="1" dirty="0">
                <a:solidFill>
                  <a:srgbClr val="333399"/>
                </a:solidFill>
                <a:latin typeface="Times New Roman" pitchFamily="18" charset="0"/>
              </a:rPr>
              <a:t>　  包括隐藏位1的尾数：</a:t>
            </a:r>
          </a:p>
          <a:p>
            <a:pPr eaLnBrk="1" hangingPunct="1">
              <a:lnSpc>
                <a:spcPct val="50000"/>
              </a:lnSpc>
              <a:spcBef>
                <a:spcPct val="50000"/>
              </a:spcBef>
            </a:pPr>
            <a:r>
              <a:rPr lang="zh-CN" altLang="en-US" b="1" dirty="0">
                <a:solidFill>
                  <a:srgbClr val="333399"/>
                </a:solidFill>
                <a:latin typeface="Times New Roman" pitchFamily="18" charset="0"/>
              </a:rPr>
              <a:t>         1.</a:t>
            </a:r>
            <a:r>
              <a:rPr lang="en-US" altLang="zh-CN" b="1" i="1" dirty="0">
                <a:solidFill>
                  <a:srgbClr val="333399"/>
                </a:solidFill>
                <a:latin typeface="Times New Roman" pitchFamily="18" charset="0"/>
              </a:rPr>
              <a:t>M</a:t>
            </a:r>
            <a:r>
              <a:rPr lang="en-US" altLang="zh-CN" b="1" dirty="0">
                <a:solidFill>
                  <a:srgbClr val="333399"/>
                </a:solidFill>
                <a:latin typeface="Times New Roman" pitchFamily="18" charset="0"/>
              </a:rPr>
              <a:t>＝1.011 0110 0000 0000 0000 0000＝1.011011</a:t>
            </a:r>
            <a:r>
              <a:rPr lang="en-US" altLang="zh-CN" b="1" dirty="0">
                <a:solidFill>
                  <a:srgbClr val="000000"/>
                </a:solidFill>
                <a:latin typeface="Times New Roman" pitchFamily="18" charset="0"/>
              </a:rPr>
              <a:t/>
            </a:r>
            <a:br>
              <a:rPr lang="en-US" altLang="zh-CN" b="1" dirty="0">
                <a:solidFill>
                  <a:srgbClr val="000000"/>
                </a:solidFill>
                <a:latin typeface="Times New Roman" pitchFamily="18" charset="0"/>
              </a:rPr>
            </a:br>
            <a:endParaRPr lang="en-US" altLang="zh-CN" b="1" dirty="0">
              <a:solidFill>
                <a:srgbClr val="000000"/>
              </a:solidFill>
              <a:latin typeface="Times New Roman" pitchFamily="18" charset="0"/>
            </a:endParaRPr>
          </a:p>
          <a:p>
            <a:pPr eaLnBrk="1" hangingPunct="1">
              <a:lnSpc>
                <a:spcPct val="50000"/>
              </a:lnSpc>
              <a:spcBef>
                <a:spcPct val="50000"/>
              </a:spcBef>
            </a:pPr>
            <a:endParaRPr lang="en-US" altLang="zh-CN" b="1" dirty="0">
              <a:solidFill>
                <a:srgbClr val="000000"/>
              </a:solidFill>
              <a:latin typeface="Times New Roman" pitchFamily="18" charset="0"/>
            </a:endParaRPr>
          </a:p>
          <a:p>
            <a:pPr eaLnBrk="1" hangingPunct="1">
              <a:lnSpc>
                <a:spcPct val="30000"/>
              </a:lnSpc>
              <a:spcBef>
                <a:spcPct val="50000"/>
              </a:spcBef>
            </a:pPr>
            <a:r>
              <a:rPr lang="zh-CN" altLang="en-US" b="1" dirty="0">
                <a:solidFill>
                  <a:srgbClr val="FF0000"/>
                </a:solidFill>
                <a:latin typeface="Times New Roman" pitchFamily="18" charset="0"/>
              </a:rPr>
              <a:t>于是有  </a:t>
            </a:r>
            <a:r>
              <a:rPr lang="en-US" altLang="zh-CN" b="1" i="1" dirty="0">
                <a:solidFill>
                  <a:srgbClr val="FF0000"/>
                </a:solidFill>
                <a:latin typeface="Times New Roman" pitchFamily="18" charset="0"/>
              </a:rPr>
              <a:t>x</a:t>
            </a:r>
            <a:r>
              <a:rPr lang="en-US" altLang="zh-CN" b="1" dirty="0">
                <a:solidFill>
                  <a:srgbClr val="FF0000"/>
                </a:solidFill>
                <a:latin typeface="Times New Roman" pitchFamily="18" charset="0"/>
              </a:rPr>
              <a:t>＝(－1)</a:t>
            </a:r>
            <a:r>
              <a:rPr lang="en-US" altLang="zh-CN" b="1" baseline="30000" dirty="0">
                <a:solidFill>
                  <a:srgbClr val="FF0000"/>
                </a:solidFill>
                <a:latin typeface="Times New Roman" pitchFamily="18" charset="0"/>
              </a:rPr>
              <a:t>s</a:t>
            </a:r>
            <a:r>
              <a:rPr lang="en-US" altLang="zh-CN" b="1" dirty="0">
                <a:solidFill>
                  <a:srgbClr val="FF0000"/>
                </a:solidFill>
                <a:latin typeface="Times New Roman" pitchFamily="18" charset="0"/>
              </a:rPr>
              <a:t>×1.</a:t>
            </a:r>
            <a:r>
              <a:rPr lang="en-US" altLang="zh-CN" b="1" i="1" dirty="0">
                <a:solidFill>
                  <a:srgbClr val="0000FF"/>
                </a:solidFill>
                <a:latin typeface="Times New Roman" pitchFamily="18" charset="0"/>
              </a:rPr>
              <a:t>M</a:t>
            </a:r>
            <a:r>
              <a:rPr lang="en-US" altLang="zh-CN" b="1" dirty="0">
                <a:solidFill>
                  <a:srgbClr val="FF0000"/>
                </a:solidFill>
                <a:latin typeface="Times New Roman" pitchFamily="18" charset="0"/>
              </a:rPr>
              <a:t>×2</a:t>
            </a:r>
            <a:r>
              <a:rPr lang="en-US" altLang="zh-CN" b="1" baseline="30000" dirty="0">
                <a:solidFill>
                  <a:srgbClr val="0000FF"/>
                </a:solidFill>
                <a:latin typeface="Times New Roman" pitchFamily="18" charset="0"/>
              </a:rPr>
              <a:t>e</a:t>
            </a:r>
          </a:p>
          <a:p>
            <a:pPr eaLnBrk="1" hangingPunct="1">
              <a:lnSpc>
                <a:spcPct val="30000"/>
              </a:lnSpc>
              <a:spcBef>
                <a:spcPct val="50000"/>
              </a:spcBef>
            </a:pPr>
            <a:endParaRPr lang="en-US" altLang="zh-CN" b="1" baseline="30000" dirty="0">
              <a:solidFill>
                <a:srgbClr val="0000FF"/>
              </a:solidFill>
              <a:latin typeface="Times New Roman" pitchFamily="18" charset="0"/>
            </a:endParaRPr>
          </a:p>
          <a:p>
            <a:pPr eaLnBrk="1" hangingPunct="1">
              <a:lnSpc>
                <a:spcPct val="60000"/>
              </a:lnSpc>
              <a:spcBef>
                <a:spcPct val="50000"/>
              </a:spcBef>
            </a:pPr>
            <a:r>
              <a:rPr lang="en-US" altLang="zh-CN" b="1" dirty="0">
                <a:solidFill>
                  <a:srgbClr val="FF0000"/>
                </a:solidFill>
                <a:latin typeface="Times New Roman" pitchFamily="18" charset="0"/>
              </a:rPr>
              <a:t>     　       ＝＋(1.</a:t>
            </a:r>
            <a:r>
              <a:rPr lang="en-US" altLang="zh-CN" b="1" dirty="0">
                <a:solidFill>
                  <a:srgbClr val="0000FF"/>
                </a:solidFill>
                <a:latin typeface="Times New Roman" pitchFamily="18" charset="0"/>
              </a:rPr>
              <a:t>011011</a:t>
            </a:r>
            <a:r>
              <a:rPr lang="en-US" altLang="zh-CN" b="1" dirty="0">
                <a:solidFill>
                  <a:srgbClr val="FF0000"/>
                </a:solidFill>
                <a:latin typeface="Times New Roman" pitchFamily="18" charset="0"/>
              </a:rPr>
              <a:t>)×2</a:t>
            </a:r>
            <a:r>
              <a:rPr lang="en-US" altLang="zh-CN" b="1" baseline="30000" dirty="0">
                <a:solidFill>
                  <a:srgbClr val="0000FF"/>
                </a:solidFill>
                <a:latin typeface="Times New Roman" pitchFamily="18" charset="0"/>
              </a:rPr>
              <a:t>3</a:t>
            </a:r>
            <a:r>
              <a:rPr lang="en-US" altLang="zh-CN" b="1" dirty="0">
                <a:solidFill>
                  <a:srgbClr val="FF0000"/>
                </a:solidFill>
                <a:latin typeface="Times New Roman" pitchFamily="18" charset="0"/>
              </a:rPr>
              <a:t>＝＋1011.011＝(11.375)</a:t>
            </a:r>
            <a:r>
              <a:rPr lang="en-US" altLang="zh-CN" b="1" baseline="-30000" dirty="0">
                <a:solidFill>
                  <a:srgbClr val="FF0000"/>
                </a:solidFill>
                <a:latin typeface="Times New Roman" pitchFamily="18" charset="0"/>
              </a:rPr>
              <a:t>10</a:t>
            </a:r>
            <a:endParaRPr lang="zh-CN" altLang="en-US" b="1" dirty="0">
              <a:solidFill>
                <a:srgbClr val="FF0000"/>
              </a:solidFill>
              <a:latin typeface="Times New Roman" pitchFamily="18" charset="0"/>
            </a:endParaRPr>
          </a:p>
        </p:txBody>
      </p:sp>
    </p:spTree>
    <p:extLst>
      <p:ext uri="{BB962C8B-B14F-4D97-AF65-F5344CB8AC3E}">
        <p14:creationId xmlns:p14="http://schemas.microsoft.com/office/powerpoint/2010/main" val="28756987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481136" y="54868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solidFill>
                  <a:srgbClr val="FF0000"/>
                </a:solidFill>
                <a:latin typeface="Times New Roman" pitchFamily="18" charset="0"/>
              </a:rPr>
              <a:t>例:</a:t>
            </a:r>
            <a:r>
              <a:rPr kumimoji="1" lang="zh-CN" altLang="en-US" sz="2400" b="1">
                <a:solidFill>
                  <a:srgbClr val="006600"/>
                </a:solidFill>
                <a:latin typeface="Times New Roman" pitchFamily="18" charset="0"/>
              </a:rPr>
              <a:t> 将十进制数20.59375转换成32位浮点数的二进制格式来存储</a:t>
            </a:r>
          </a:p>
        </p:txBody>
      </p:sp>
      <p:sp>
        <p:nvSpPr>
          <p:cNvPr id="62467" name="Text Box 3"/>
          <p:cNvSpPr txBox="1">
            <a:spLocks noChangeArrowheads="1"/>
          </p:cNvSpPr>
          <p:nvPr/>
        </p:nvSpPr>
        <p:spPr bwMode="auto">
          <a:xfrm>
            <a:off x="493712" y="1295400"/>
            <a:ext cx="86868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dirty="0">
                <a:solidFill>
                  <a:srgbClr val="FF0000"/>
                </a:solidFill>
                <a:latin typeface="Times New Roman" pitchFamily="18" charset="0"/>
              </a:rPr>
              <a:t>解</a:t>
            </a:r>
            <a:r>
              <a:rPr lang="zh-CN" altLang="en-US" b="1" dirty="0">
                <a:solidFill>
                  <a:srgbClr val="333399"/>
                </a:solidFill>
                <a:latin typeface="Times New Roman" pitchFamily="18" charset="0"/>
              </a:rPr>
              <a:t>：首先分别将整数和分数部分转换成二进制数：</a:t>
            </a:r>
          </a:p>
          <a:p>
            <a:pPr eaLnBrk="1" hangingPunct="1">
              <a:lnSpc>
                <a:spcPct val="75000"/>
              </a:lnSpc>
              <a:spcBef>
                <a:spcPct val="50000"/>
              </a:spcBef>
            </a:pPr>
            <a:r>
              <a:rPr lang="zh-CN" altLang="en-US" b="1" dirty="0">
                <a:solidFill>
                  <a:srgbClr val="333399"/>
                </a:solidFill>
                <a:latin typeface="Times New Roman" pitchFamily="18" charset="0"/>
              </a:rPr>
              <a:t>             20.59375＝10100.10011</a:t>
            </a:r>
          </a:p>
          <a:p>
            <a:pPr eaLnBrk="1" hangingPunct="1">
              <a:lnSpc>
                <a:spcPct val="75000"/>
              </a:lnSpc>
              <a:spcBef>
                <a:spcPct val="50000"/>
              </a:spcBef>
            </a:pPr>
            <a:r>
              <a:rPr lang="zh-CN" altLang="en-US" b="1" dirty="0">
                <a:solidFill>
                  <a:srgbClr val="333399"/>
                </a:solidFill>
                <a:latin typeface="Times New Roman" pitchFamily="18" charset="0"/>
              </a:rPr>
              <a:t>　　然后移动小数点，使其在第1，2位之间</a:t>
            </a:r>
          </a:p>
          <a:p>
            <a:pPr eaLnBrk="1" hangingPunct="1">
              <a:lnSpc>
                <a:spcPct val="75000"/>
              </a:lnSpc>
              <a:spcBef>
                <a:spcPct val="50000"/>
              </a:spcBef>
            </a:pPr>
            <a:r>
              <a:rPr lang="zh-CN" altLang="en-US" b="1" dirty="0">
                <a:solidFill>
                  <a:srgbClr val="333399"/>
                </a:solidFill>
                <a:latin typeface="Times New Roman" pitchFamily="18" charset="0"/>
              </a:rPr>
              <a:t>　　  10100.10011＝1.010010011×2</a:t>
            </a:r>
            <a:r>
              <a:rPr lang="zh-CN" altLang="en-US" b="1" baseline="30000" dirty="0">
                <a:solidFill>
                  <a:srgbClr val="333399"/>
                </a:solidFill>
                <a:latin typeface="Times New Roman" pitchFamily="18" charset="0"/>
              </a:rPr>
              <a:t>4　　　　</a:t>
            </a:r>
            <a:r>
              <a:rPr lang="zh-CN" altLang="en-US" b="1" i="1" dirty="0">
                <a:solidFill>
                  <a:srgbClr val="333399"/>
                </a:solidFill>
                <a:latin typeface="Times New Roman" pitchFamily="18" charset="0"/>
              </a:rPr>
              <a:t>　</a:t>
            </a:r>
            <a:r>
              <a:rPr lang="en-US" altLang="zh-CN" b="1" i="1" dirty="0">
                <a:solidFill>
                  <a:srgbClr val="333399"/>
                </a:solidFill>
                <a:latin typeface="Times New Roman" pitchFamily="18" charset="0"/>
              </a:rPr>
              <a:t>e</a:t>
            </a:r>
            <a:r>
              <a:rPr lang="en-US" altLang="zh-CN" b="1" dirty="0">
                <a:solidFill>
                  <a:srgbClr val="333399"/>
                </a:solidFill>
                <a:latin typeface="Times New Roman" pitchFamily="18" charset="0"/>
              </a:rPr>
              <a:t>＝4</a:t>
            </a:r>
          </a:p>
          <a:p>
            <a:pPr eaLnBrk="1" hangingPunct="1">
              <a:lnSpc>
                <a:spcPct val="75000"/>
              </a:lnSpc>
              <a:spcBef>
                <a:spcPct val="50000"/>
              </a:spcBef>
            </a:pPr>
            <a:r>
              <a:rPr lang="en-US" altLang="zh-CN" b="1" dirty="0">
                <a:solidFill>
                  <a:srgbClr val="333399"/>
                </a:solidFill>
                <a:latin typeface="Times New Roman" pitchFamily="18" charset="0"/>
              </a:rPr>
              <a:t>　　</a:t>
            </a:r>
            <a:r>
              <a:rPr lang="zh-CN" altLang="en-US" b="1" dirty="0">
                <a:solidFill>
                  <a:srgbClr val="333399"/>
                </a:solidFill>
                <a:latin typeface="Times New Roman" pitchFamily="18" charset="0"/>
              </a:rPr>
              <a:t>于是得到： </a:t>
            </a:r>
            <a:r>
              <a:rPr lang="en-US" altLang="zh-CN" sz="2800" b="1" i="1" dirty="0">
                <a:solidFill>
                  <a:srgbClr val="6600FF"/>
                </a:solidFill>
                <a:latin typeface="Times New Roman" pitchFamily="18" charset="0"/>
              </a:rPr>
              <a:t>e </a:t>
            </a:r>
            <a:r>
              <a:rPr lang="en-US" altLang="zh-CN" sz="2800" b="1" dirty="0">
                <a:solidFill>
                  <a:srgbClr val="6600FF"/>
                </a:solidFill>
                <a:latin typeface="Times New Roman" pitchFamily="18" charset="0"/>
              </a:rPr>
              <a:t>=</a:t>
            </a:r>
            <a:r>
              <a:rPr lang="zh-CN" altLang="en-US" sz="2800" b="1" i="1" dirty="0">
                <a:solidFill>
                  <a:srgbClr val="6600FF"/>
                </a:solidFill>
                <a:latin typeface="Times New Roman" pitchFamily="18" charset="0"/>
              </a:rPr>
              <a:t>Ｅ </a:t>
            </a:r>
            <a:r>
              <a:rPr lang="zh-CN" altLang="en-US" sz="2800" b="1" dirty="0">
                <a:solidFill>
                  <a:srgbClr val="0000FF"/>
                </a:solidFill>
                <a:latin typeface="Times New Roman" pitchFamily="18" charset="0"/>
              </a:rPr>
              <a:t>– </a:t>
            </a:r>
            <a:r>
              <a:rPr lang="zh-CN" altLang="en-US" sz="2800" b="1" dirty="0">
                <a:solidFill>
                  <a:srgbClr val="6600FF"/>
                </a:solidFill>
                <a:latin typeface="Times New Roman" pitchFamily="18" charset="0"/>
              </a:rPr>
              <a:t>127</a:t>
            </a:r>
            <a:endParaRPr lang="zh-CN" altLang="en-US" b="1" dirty="0">
              <a:solidFill>
                <a:srgbClr val="333399"/>
              </a:solidFill>
              <a:latin typeface="Times New Roman" pitchFamily="18" charset="0"/>
            </a:endParaRPr>
          </a:p>
          <a:p>
            <a:pPr algn="ctr" eaLnBrk="1" hangingPunct="1">
              <a:lnSpc>
                <a:spcPct val="75000"/>
              </a:lnSpc>
              <a:spcBef>
                <a:spcPct val="50000"/>
              </a:spcBef>
            </a:pPr>
            <a:r>
              <a:rPr lang="en-US" altLang="zh-CN" b="1" i="1" dirty="0">
                <a:solidFill>
                  <a:srgbClr val="333399"/>
                </a:solidFill>
                <a:latin typeface="Times New Roman" pitchFamily="18" charset="0"/>
              </a:rPr>
              <a:t>S</a:t>
            </a:r>
            <a:r>
              <a:rPr lang="en-US" altLang="zh-CN" b="1" dirty="0">
                <a:solidFill>
                  <a:srgbClr val="333399"/>
                </a:solidFill>
                <a:latin typeface="Times New Roman" pitchFamily="18" charset="0"/>
              </a:rPr>
              <a:t>＝0，</a:t>
            </a:r>
            <a:r>
              <a:rPr lang="en-US" altLang="zh-CN" b="1" i="1" dirty="0">
                <a:solidFill>
                  <a:srgbClr val="333399"/>
                </a:solidFill>
                <a:latin typeface="Times New Roman" pitchFamily="18" charset="0"/>
              </a:rPr>
              <a:t>E</a:t>
            </a:r>
            <a:r>
              <a:rPr lang="en-US" altLang="zh-CN" b="1" dirty="0">
                <a:solidFill>
                  <a:srgbClr val="333399"/>
                </a:solidFill>
                <a:latin typeface="Times New Roman" pitchFamily="18" charset="0"/>
              </a:rPr>
              <a:t>＝4＋127＝131=1000,0011，</a:t>
            </a:r>
            <a:r>
              <a:rPr lang="en-US" altLang="zh-CN" b="1" i="1" dirty="0">
                <a:solidFill>
                  <a:srgbClr val="333399"/>
                </a:solidFill>
                <a:latin typeface="Times New Roman" pitchFamily="18" charset="0"/>
              </a:rPr>
              <a:t>M</a:t>
            </a:r>
            <a:r>
              <a:rPr lang="en-US" altLang="zh-CN" b="1" dirty="0">
                <a:solidFill>
                  <a:srgbClr val="333399"/>
                </a:solidFill>
                <a:latin typeface="Times New Roman" pitchFamily="18" charset="0"/>
              </a:rPr>
              <a:t>＝010010011</a:t>
            </a:r>
          </a:p>
          <a:p>
            <a:pPr eaLnBrk="1" hangingPunct="1">
              <a:lnSpc>
                <a:spcPct val="75000"/>
              </a:lnSpc>
              <a:spcBef>
                <a:spcPct val="50000"/>
              </a:spcBef>
            </a:pPr>
            <a:r>
              <a:rPr lang="en-US" altLang="zh-CN" b="1" dirty="0">
                <a:solidFill>
                  <a:srgbClr val="333399"/>
                </a:solidFill>
                <a:latin typeface="Times New Roman" pitchFamily="18" charset="0"/>
              </a:rPr>
              <a:t>　　</a:t>
            </a:r>
            <a:r>
              <a:rPr lang="zh-CN" altLang="en-US" b="1" dirty="0">
                <a:solidFill>
                  <a:srgbClr val="333399"/>
                </a:solidFill>
                <a:latin typeface="Times New Roman" pitchFamily="18" charset="0"/>
              </a:rPr>
              <a:t>最后得到32位浮点数的二进制存储格式为</a:t>
            </a:r>
          </a:p>
          <a:p>
            <a:pPr eaLnBrk="1" hangingPunct="1">
              <a:lnSpc>
                <a:spcPct val="115000"/>
              </a:lnSpc>
              <a:spcBef>
                <a:spcPct val="50000"/>
              </a:spcBef>
            </a:pPr>
            <a:r>
              <a:rPr lang="zh-CN" altLang="en-US" b="1" dirty="0">
                <a:solidFill>
                  <a:srgbClr val="333399"/>
                </a:solidFill>
                <a:latin typeface="Times New Roman" pitchFamily="18" charset="0"/>
              </a:rPr>
              <a:t>         </a:t>
            </a:r>
            <a:r>
              <a:rPr lang="zh-CN" altLang="en-US" b="1" dirty="0">
                <a:solidFill>
                  <a:srgbClr val="FF0000"/>
                </a:solidFill>
                <a:latin typeface="Times New Roman" pitchFamily="18" charset="0"/>
              </a:rPr>
              <a:t>0</a:t>
            </a:r>
            <a:r>
              <a:rPr lang="zh-CN" altLang="en-US" b="1" dirty="0">
                <a:solidFill>
                  <a:srgbClr val="0000FF"/>
                </a:solidFill>
                <a:latin typeface="Times New Roman" pitchFamily="18" charset="0"/>
              </a:rPr>
              <a:t>100 0001</a:t>
            </a:r>
            <a:r>
              <a:rPr lang="zh-CN" altLang="en-US" b="1" dirty="0">
                <a:solidFill>
                  <a:srgbClr val="333399"/>
                </a:solidFill>
                <a:latin typeface="Times New Roman" pitchFamily="18" charset="0"/>
              </a:rPr>
              <a:t> </a:t>
            </a:r>
            <a:r>
              <a:rPr lang="zh-CN" altLang="en-US" b="1" dirty="0">
                <a:solidFill>
                  <a:srgbClr val="0000FF"/>
                </a:solidFill>
                <a:latin typeface="Times New Roman" pitchFamily="18" charset="0"/>
              </a:rPr>
              <a:t>1</a:t>
            </a:r>
            <a:r>
              <a:rPr lang="zh-CN" altLang="en-US" b="1" dirty="0">
                <a:solidFill>
                  <a:srgbClr val="FF6600"/>
                </a:solidFill>
                <a:latin typeface="Times New Roman" pitchFamily="18" charset="0"/>
              </a:rPr>
              <a:t>010 0100 1100 0000 0000 0000</a:t>
            </a:r>
            <a:r>
              <a:rPr lang="zh-CN" altLang="en-US" b="1" dirty="0">
                <a:solidFill>
                  <a:srgbClr val="333399"/>
                </a:solidFill>
                <a:latin typeface="Times New Roman" pitchFamily="18" charset="0"/>
              </a:rPr>
              <a:t>＝ (41</a:t>
            </a:r>
            <a:r>
              <a:rPr lang="en-US" altLang="zh-CN" b="1" dirty="0">
                <a:solidFill>
                  <a:srgbClr val="333399"/>
                </a:solidFill>
                <a:latin typeface="Times New Roman" pitchFamily="18" charset="0"/>
              </a:rPr>
              <a:t>A4C000)</a:t>
            </a:r>
            <a:r>
              <a:rPr lang="en-US" altLang="zh-CN" b="1" baseline="-30000" dirty="0">
                <a:solidFill>
                  <a:srgbClr val="333399"/>
                </a:solidFill>
                <a:latin typeface="Times New Roman" pitchFamily="18" charset="0"/>
              </a:rPr>
              <a:t>16</a:t>
            </a:r>
            <a:r>
              <a:rPr lang="en-US" altLang="zh-CN" b="1" dirty="0">
                <a:solidFill>
                  <a:srgbClr val="333399"/>
                </a:solidFill>
                <a:latin typeface="Times New Roman" pitchFamily="18" charset="0"/>
              </a:rPr>
              <a:t> </a:t>
            </a:r>
          </a:p>
        </p:txBody>
      </p:sp>
    </p:spTree>
    <p:extLst>
      <p:ext uri="{BB962C8B-B14F-4D97-AF65-F5344CB8AC3E}">
        <p14:creationId xmlns:p14="http://schemas.microsoft.com/office/powerpoint/2010/main" val="373972713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497904" y="1306934"/>
            <a:ext cx="8610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2400" b="1" dirty="0">
                <a:solidFill>
                  <a:srgbClr val="FF0000"/>
                </a:solidFill>
                <a:latin typeface="宋体" charset="-122"/>
              </a:rPr>
              <a:t>解</a:t>
            </a:r>
            <a:r>
              <a:rPr kumimoji="1" lang="zh-CN" altLang="en-US" sz="2400" b="1" dirty="0">
                <a:solidFill>
                  <a:srgbClr val="000000"/>
                </a:solidFill>
                <a:latin typeface="宋体" charset="-122"/>
              </a:rPr>
              <a:t>：-0.75 = -3/4 = -0.11</a:t>
            </a:r>
            <a:r>
              <a:rPr kumimoji="1" lang="zh-CN" altLang="en-US" sz="2400" b="1" baseline="-25000" dirty="0">
                <a:solidFill>
                  <a:srgbClr val="000000"/>
                </a:solidFill>
                <a:latin typeface="宋体" charset="-122"/>
              </a:rPr>
              <a:t>2 </a:t>
            </a:r>
            <a:r>
              <a:rPr kumimoji="1" lang="zh-CN" altLang="en-US" sz="2400" b="1" dirty="0">
                <a:solidFill>
                  <a:srgbClr val="000000"/>
                </a:solidFill>
                <a:latin typeface="宋体" charset="-122"/>
              </a:rPr>
              <a:t>= -1.1×2</a:t>
            </a:r>
            <a:r>
              <a:rPr kumimoji="1" lang="zh-CN" altLang="en-US" sz="2400" b="1" baseline="30000" dirty="0">
                <a:solidFill>
                  <a:srgbClr val="000000"/>
                </a:solidFill>
                <a:latin typeface="宋体" charset="-122"/>
              </a:rPr>
              <a:t>-1</a:t>
            </a:r>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a:t>
            </a:r>
          </a:p>
          <a:p>
            <a:pPr algn="just" eaLnBrk="1" hangingPunct="1"/>
            <a:r>
              <a:rPr kumimoji="1" lang="zh-CN" altLang="en-US" sz="2400" b="1" dirty="0">
                <a:solidFill>
                  <a:srgbClr val="000000"/>
                </a:solidFill>
                <a:latin typeface="宋体" charset="-122"/>
              </a:rPr>
              <a:t>=(-1)</a:t>
            </a:r>
            <a:r>
              <a:rPr kumimoji="1" lang="zh-CN" altLang="en-US" sz="2400" b="1" baseline="30000" dirty="0">
                <a:solidFill>
                  <a:srgbClr val="000000"/>
                </a:solidFill>
                <a:latin typeface="宋体" charset="-122"/>
              </a:rPr>
              <a:t>1</a:t>
            </a:r>
            <a:r>
              <a:rPr kumimoji="1" lang="zh-CN" altLang="en-US" sz="2400" b="1" dirty="0">
                <a:solidFill>
                  <a:srgbClr val="000000"/>
                </a:solidFill>
                <a:latin typeface="宋体" charset="-122"/>
              </a:rPr>
              <a:t>×(1 + 0.1000 0000 0000 0000 0000 000)×2</a:t>
            </a:r>
            <a:r>
              <a:rPr kumimoji="1" lang="zh-CN" altLang="en-US" sz="2400" b="1" baseline="30000" dirty="0">
                <a:solidFill>
                  <a:srgbClr val="000000"/>
                </a:solidFill>
                <a:latin typeface="宋体" charset="-122"/>
              </a:rPr>
              <a:t>-1</a:t>
            </a:r>
          </a:p>
          <a:p>
            <a:pPr algn="just" eaLnBrk="1" hangingPunct="1"/>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=(-1)</a:t>
            </a:r>
            <a:r>
              <a:rPr kumimoji="1" lang="zh-CN" altLang="en-US" sz="2400" b="1" baseline="30000" dirty="0">
                <a:solidFill>
                  <a:srgbClr val="FF0000"/>
                </a:solidFill>
                <a:latin typeface="宋体" charset="-122"/>
              </a:rPr>
              <a:t>1</a:t>
            </a:r>
            <a:r>
              <a:rPr kumimoji="1" lang="zh-CN" altLang="en-US" sz="2400" b="1" dirty="0">
                <a:solidFill>
                  <a:srgbClr val="000000"/>
                </a:solidFill>
                <a:latin typeface="宋体" charset="-122"/>
              </a:rPr>
              <a:t>×(1 + </a:t>
            </a:r>
            <a:r>
              <a:rPr kumimoji="1" lang="zh-CN" altLang="en-US" sz="2400" b="1" dirty="0">
                <a:solidFill>
                  <a:srgbClr val="0000FF"/>
                </a:solidFill>
                <a:latin typeface="宋体" charset="-122"/>
              </a:rPr>
              <a:t>0.1000 0000 0000 0000 0000 000</a:t>
            </a:r>
            <a:r>
              <a:rPr kumimoji="1" lang="zh-CN" altLang="en-US" sz="2400" b="1" dirty="0">
                <a:solidFill>
                  <a:srgbClr val="000000"/>
                </a:solidFill>
                <a:latin typeface="宋体" charset="-122"/>
              </a:rPr>
              <a:t>)×2</a:t>
            </a:r>
            <a:r>
              <a:rPr kumimoji="1" lang="zh-CN" altLang="en-US" sz="2400" b="1" baseline="30000" dirty="0">
                <a:solidFill>
                  <a:srgbClr val="000000"/>
                </a:solidFill>
                <a:latin typeface="宋体" charset="-122"/>
              </a:rPr>
              <a:t>126-127</a:t>
            </a:r>
          </a:p>
          <a:p>
            <a:pPr algn="just" eaLnBrk="1" hangingPunct="1"/>
            <a:endParaRPr kumimoji="1" lang="zh-CN" altLang="en-US" sz="2400" b="1" baseline="30000" dirty="0">
              <a:solidFill>
                <a:srgbClr val="000000"/>
              </a:solidFill>
              <a:latin typeface="宋体" charset="-122"/>
            </a:endParaRPr>
          </a:p>
          <a:p>
            <a:pPr algn="just" eaLnBrk="1" hangingPunct="1"/>
            <a:r>
              <a:rPr kumimoji="1" lang="en-US" altLang="zh-CN" sz="2400" b="1" i="1" dirty="0">
                <a:solidFill>
                  <a:srgbClr val="000000"/>
                </a:solidFill>
                <a:latin typeface="宋体" charset="-122"/>
              </a:rPr>
              <a:t>s</a:t>
            </a:r>
            <a:r>
              <a:rPr kumimoji="1" lang="en-US" altLang="zh-CN" sz="2400" b="1" dirty="0">
                <a:solidFill>
                  <a:srgbClr val="000000"/>
                </a:solidFill>
                <a:latin typeface="宋体" charset="-122"/>
              </a:rPr>
              <a:t>=</a:t>
            </a:r>
            <a:r>
              <a:rPr kumimoji="1" lang="en-US" altLang="zh-CN" sz="2400" b="1" dirty="0">
                <a:solidFill>
                  <a:srgbClr val="FF0000"/>
                </a:solidFill>
                <a:latin typeface="宋体" charset="-122"/>
              </a:rPr>
              <a:t>1</a:t>
            </a:r>
            <a:r>
              <a:rPr kumimoji="1" lang="en-US" altLang="zh-CN" sz="2400" b="1" dirty="0">
                <a:solidFill>
                  <a:srgbClr val="000000"/>
                </a:solidFill>
                <a:latin typeface="宋体" charset="-122"/>
              </a:rPr>
              <a:t>，E= 126</a:t>
            </a:r>
            <a:r>
              <a:rPr kumimoji="1" lang="en-US" altLang="zh-CN" sz="2400" b="1" baseline="-25000" dirty="0">
                <a:solidFill>
                  <a:srgbClr val="000000"/>
                </a:solidFill>
                <a:latin typeface="宋体" charset="-122"/>
              </a:rPr>
              <a:t>10 </a:t>
            </a:r>
            <a:r>
              <a:rPr kumimoji="1" lang="en-US" altLang="zh-CN" sz="2400" b="1" dirty="0">
                <a:solidFill>
                  <a:srgbClr val="000000"/>
                </a:solidFill>
                <a:latin typeface="宋体" charset="-122"/>
              </a:rPr>
              <a:t>= 01111110</a:t>
            </a:r>
            <a:r>
              <a:rPr kumimoji="1" lang="en-US" altLang="zh-CN" sz="2400" b="1" baseline="-25000" dirty="0">
                <a:solidFill>
                  <a:srgbClr val="000000"/>
                </a:solidFill>
                <a:latin typeface="宋体" charset="-122"/>
              </a:rPr>
              <a:t>2</a:t>
            </a:r>
            <a:r>
              <a:rPr kumimoji="1" lang="en-US" altLang="zh-CN" sz="2400" b="1" dirty="0">
                <a:solidFill>
                  <a:srgbClr val="000000"/>
                </a:solidFill>
                <a:latin typeface="宋体" charset="-122"/>
              </a:rPr>
              <a:t>， F  = </a:t>
            </a:r>
            <a:r>
              <a:rPr kumimoji="1" lang="en-US" altLang="zh-CN" sz="2400" b="1" dirty="0">
                <a:solidFill>
                  <a:srgbClr val="0000FF"/>
                </a:solidFill>
                <a:latin typeface="宋体" charset="-122"/>
              </a:rPr>
              <a:t>1000 </a:t>
            </a:r>
            <a:r>
              <a:rPr kumimoji="1" lang="en-US" altLang="zh-CN" sz="2400" b="1" dirty="0">
                <a:solidFill>
                  <a:srgbClr val="0000FF"/>
                </a:solidFill>
                <a:latin typeface="Times New Roman" pitchFamily="18" charset="0"/>
              </a:rPr>
              <a:t>…</a:t>
            </a:r>
            <a:r>
              <a:rPr kumimoji="1" lang="en-US" altLang="zh-CN" sz="2400" b="1" dirty="0">
                <a:solidFill>
                  <a:srgbClr val="0000FF"/>
                </a:solidFill>
                <a:latin typeface="宋体" charset="-122"/>
              </a:rPr>
              <a:t> 000</a:t>
            </a:r>
            <a:r>
              <a:rPr kumimoji="1" lang="en-US" altLang="zh-CN" sz="2400" b="1" dirty="0">
                <a:solidFill>
                  <a:srgbClr val="000000"/>
                </a:solidFill>
                <a:latin typeface="宋体" charset="-122"/>
              </a:rPr>
              <a:t>。</a:t>
            </a:r>
          </a:p>
          <a:p>
            <a:pPr algn="just" eaLnBrk="1" hangingPunct="1"/>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a:t>
            </a:r>
            <a:r>
              <a:rPr kumimoji="1" lang="zh-CN" altLang="en-US" sz="2400" b="1" dirty="0">
                <a:solidFill>
                  <a:srgbClr val="FF0000"/>
                </a:solidFill>
                <a:latin typeface="宋体" charset="-122"/>
              </a:rPr>
              <a:t>1</a:t>
            </a:r>
            <a:r>
              <a:rPr kumimoji="1" lang="zh-CN" altLang="en-US" sz="2400" b="1" dirty="0">
                <a:solidFill>
                  <a:srgbClr val="000000"/>
                </a:solidFill>
                <a:latin typeface="宋体" charset="-122"/>
              </a:rPr>
              <a:t> 011,1111,0 </a:t>
            </a:r>
            <a:r>
              <a:rPr kumimoji="1" lang="zh-CN" altLang="en-US" sz="2400" b="1" dirty="0">
                <a:solidFill>
                  <a:srgbClr val="0000FF"/>
                </a:solidFill>
                <a:latin typeface="宋体" charset="-122"/>
              </a:rPr>
              <a:t>100,0000,0000,0000,0000,0000</a:t>
            </a:r>
          </a:p>
          <a:p>
            <a:pPr eaLnBrk="1" hangingPunct="1"/>
            <a:r>
              <a:rPr kumimoji="1" lang="zh-CN" altLang="en-US" sz="2400" b="1" dirty="0">
                <a:solidFill>
                  <a:srgbClr val="FF0000"/>
                </a:solidFill>
                <a:latin typeface="宋体" charset="-122"/>
              </a:rPr>
              <a:t>        </a:t>
            </a:r>
            <a:r>
              <a:rPr kumimoji="1" lang="en-US" altLang="zh-CN" sz="2400" b="1" dirty="0">
                <a:solidFill>
                  <a:srgbClr val="0000FF"/>
                </a:solidFill>
                <a:latin typeface="宋体" charset="-122"/>
              </a:rPr>
              <a:t>B     F    4    0    0    0    0    0 H</a:t>
            </a:r>
          </a:p>
        </p:txBody>
      </p:sp>
      <p:sp>
        <p:nvSpPr>
          <p:cNvPr id="63491" name="Rectangle 4"/>
          <p:cNvSpPr>
            <a:spLocks noChangeArrowheads="1"/>
          </p:cNvSpPr>
          <p:nvPr/>
        </p:nvSpPr>
        <p:spPr bwMode="auto">
          <a:xfrm>
            <a:off x="502096" y="476672"/>
            <a:ext cx="770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dirty="0">
                <a:solidFill>
                  <a:srgbClr val="FF0000"/>
                </a:solidFill>
                <a:latin typeface="宋体" charset="-122"/>
              </a:rPr>
              <a:t>例</a:t>
            </a:r>
            <a:r>
              <a:rPr kumimoji="1" lang="zh-CN" altLang="en-US" sz="2400" b="1" dirty="0">
                <a:solidFill>
                  <a:srgbClr val="000000"/>
                </a:solidFill>
                <a:latin typeface="宋体" charset="-122"/>
              </a:rPr>
              <a:t>：将十进制数-0.75表示成单精度的</a:t>
            </a:r>
            <a:r>
              <a:rPr kumimoji="1" lang="en-US" altLang="zh-CN" sz="2400" b="1" dirty="0">
                <a:solidFill>
                  <a:srgbClr val="000000"/>
                </a:solidFill>
                <a:latin typeface="宋体" charset="-122"/>
              </a:rPr>
              <a:t>IEEE 754</a:t>
            </a:r>
            <a:r>
              <a:rPr kumimoji="1" lang="zh-CN" altLang="en-US" sz="2400" b="1" dirty="0">
                <a:solidFill>
                  <a:srgbClr val="000000"/>
                </a:solidFill>
                <a:latin typeface="宋体" charset="-122"/>
              </a:rPr>
              <a:t>标准代码</a:t>
            </a:r>
          </a:p>
        </p:txBody>
      </p:sp>
    </p:spTree>
    <p:extLst>
      <p:ext uri="{BB962C8B-B14F-4D97-AF65-F5344CB8AC3E}">
        <p14:creationId xmlns:p14="http://schemas.microsoft.com/office/powerpoint/2010/main" val="2682415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fade">
                                      <p:cBhvr>
                                        <p:cTn id="7" dur="500"/>
                                        <p:tgtEl>
                                          <p:spTgt spid="6349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0">
                                            <p:txEl>
                                              <p:pRg st="1" end="1"/>
                                            </p:txEl>
                                          </p:spTgt>
                                        </p:tgtEl>
                                        <p:attrNameLst>
                                          <p:attrName>style.visibility</p:attrName>
                                        </p:attrNameLst>
                                      </p:cBhvr>
                                      <p:to>
                                        <p:strVal val="visible"/>
                                      </p:to>
                                    </p:set>
                                    <p:animEffect transition="in" filter="fade">
                                      <p:cBhvr>
                                        <p:cTn id="10" dur="500"/>
                                        <p:tgtEl>
                                          <p:spTgt spid="6349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3490">
                                            <p:txEl>
                                              <p:pRg st="2" end="2"/>
                                            </p:txEl>
                                          </p:spTgt>
                                        </p:tgtEl>
                                        <p:attrNameLst>
                                          <p:attrName>style.visibility</p:attrName>
                                        </p:attrNameLst>
                                      </p:cBhvr>
                                      <p:to>
                                        <p:strVal val="visible"/>
                                      </p:to>
                                    </p:set>
                                    <p:animEffect transition="in" filter="fade">
                                      <p:cBhvr>
                                        <p:cTn id="13" dur="500"/>
                                        <p:tgtEl>
                                          <p:spTgt spid="6349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3490">
                                            <p:txEl>
                                              <p:pRg st="4" end="4"/>
                                            </p:txEl>
                                          </p:spTgt>
                                        </p:tgtEl>
                                        <p:attrNameLst>
                                          <p:attrName>style.visibility</p:attrName>
                                        </p:attrNameLst>
                                      </p:cBhvr>
                                      <p:to>
                                        <p:strVal val="visible"/>
                                      </p:to>
                                    </p:set>
                                    <p:animEffect transition="in" filter="fade">
                                      <p:cBhvr>
                                        <p:cTn id="16" dur="500"/>
                                        <p:tgtEl>
                                          <p:spTgt spid="6349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animEffect transition="in" filter="fade">
                                      <p:cBhvr>
                                        <p:cTn id="19" dur="500"/>
                                        <p:tgtEl>
                                          <p:spTgt spid="6349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3490">
                                            <p:txEl>
                                              <p:pRg st="8" end="8"/>
                                            </p:txEl>
                                          </p:spTgt>
                                        </p:tgtEl>
                                        <p:attrNameLst>
                                          <p:attrName>style.visibility</p:attrName>
                                        </p:attrNameLst>
                                      </p:cBhvr>
                                      <p:to>
                                        <p:strVal val="visible"/>
                                      </p:to>
                                    </p:set>
                                    <p:animEffect transition="in" filter="fade">
                                      <p:cBhvr>
                                        <p:cTn id="22" dur="500"/>
                                        <p:tgtEl>
                                          <p:spTgt spid="63490">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3490">
                                            <p:txEl>
                                              <p:pRg st="9" end="9"/>
                                            </p:txEl>
                                          </p:spTgt>
                                        </p:tgtEl>
                                        <p:attrNameLst>
                                          <p:attrName>style.visibility</p:attrName>
                                        </p:attrNameLst>
                                      </p:cBhvr>
                                      <p:to>
                                        <p:strVal val="visible"/>
                                      </p:to>
                                    </p:set>
                                    <p:animEffect transition="in" filter="fade">
                                      <p:cBhvr>
                                        <p:cTn id="25" dur="500"/>
                                        <p:tgtEl>
                                          <p:spTgt spid="634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611891" y="2564904"/>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2400" b="1" dirty="0">
                <a:solidFill>
                  <a:srgbClr val="FF0000"/>
                </a:solidFill>
                <a:latin typeface="宋体" charset="-122"/>
              </a:rPr>
              <a:t>解：</a:t>
            </a:r>
            <a:r>
              <a:rPr kumimoji="1" lang="en-US" altLang="zh-CN" sz="2400" b="1" dirty="0">
                <a:solidFill>
                  <a:srgbClr val="000000"/>
                </a:solidFill>
                <a:latin typeface="宋体" charset="-122"/>
              </a:rPr>
              <a:t>S=1，</a:t>
            </a:r>
            <a:r>
              <a:rPr kumimoji="1" lang="en-US" altLang="zh-CN" sz="2400" b="1" i="1" dirty="0">
                <a:solidFill>
                  <a:srgbClr val="000000"/>
                </a:solidFill>
                <a:latin typeface="宋体" charset="-122"/>
              </a:rPr>
              <a:t>E</a:t>
            </a:r>
            <a:r>
              <a:rPr kumimoji="1" lang="en-US" altLang="zh-CN" sz="2400" b="1" dirty="0">
                <a:solidFill>
                  <a:srgbClr val="000000"/>
                </a:solidFill>
                <a:latin typeface="宋体" charset="-122"/>
              </a:rPr>
              <a:t>=129，F = 1/4 = 0.25，</a:t>
            </a:r>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(-1)</a:t>
            </a:r>
            <a:r>
              <a:rPr kumimoji="1" lang="zh-CN" altLang="en-US" sz="2400" b="1" baseline="30000" dirty="0">
                <a:solidFill>
                  <a:srgbClr val="000000"/>
                </a:solidFill>
                <a:latin typeface="宋体" charset="-122"/>
              </a:rPr>
              <a:t>1</a:t>
            </a:r>
            <a:r>
              <a:rPr kumimoji="1" lang="zh-CN" altLang="en-US" sz="2400" b="1" dirty="0">
                <a:solidFill>
                  <a:srgbClr val="000000"/>
                </a:solidFill>
                <a:latin typeface="宋体" charset="-122"/>
              </a:rPr>
              <a:t>×(1+0.25)×2</a:t>
            </a:r>
            <a:r>
              <a:rPr kumimoji="1" lang="zh-CN" altLang="en-US" sz="2400" b="1" baseline="30000" dirty="0">
                <a:solidFill>
                  <a:srgbClr val="000000"/>
                </a:solidFill>
                <a:latin typeface="宋体" charset="-122"/>
              </a:rPr>
              <a:t>129-127</a:t>
            </a:r>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-1×1.25×2</a:t>
            </a:r>
            <a:r>
              <a:rPr kumimoji="1" lang="zh-CN" altLang="en-US" sz="2400" b="1" baseline="30000" dirty="0">
                <a:solidFill>
                  <a:srgbClr val="000000"/>
                </a:solidFill>
                <a:latin typeface="宋体" charset="-122"/>
              </a:rPr>
              <a:t>2</a:t>
            </a:r>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-1.25×4</a:t>
            </a:r>
          </a:p>
          <a:p>
            <a:pPr algn="just" eaLnBrk="1" hangingPunct="1"/>
            <a:r>
              <a:rPr kumimoji="1" lang="zh-CN" altLang="en-US" sz="2400" b="1" dirty="0">
                <a:solidFill>
                  <a:srgbClr val="000000"/>
                </a:solidFill>
                <a:latin typeface="宋体" charset="-122"/>
              </a:rPr>
              <a:t>= -5.0</a:t>
            </a:r>
          </a:p>
          <a:p>
            <a:pPr eaLnBrk="1" hangingPunct="1"/>
            <a:endParaRPr kumimoji="1" lang="zh-CN" altLang="en-US" sz="2400" b="1" dirty="0">
              <a:solidFill>
                <a:srgbClr val="000000"/>
              </a:solidFill>
              <a:latin typeface="宋体" charset="-122"/>
            </a:endParaRPr>
          </a:p>
        </p:txBody>
      </p:sp>
      <p:sp>
        <p:nvSpPr>
          <p:cNvPr id="64515" name="Rectangle 4"/>
          <p:cNvSpPr>
            <a:spLocks noChangeArrowheads="1"/>
          </p:cNvSpPr>
          <p:nvPr/>
        </p:nvSpPr>
        <p:spPr bwMode="auto">
          <a:xfrm>
            <a:off x="600153" y="1052736"/>
            <a:ext cx="8458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kumimoji="1" lang="zh-CN" altLang="en-US" sz="2400" b="1" dirty="0">
                <a:solidFill>
                  <a:srgbClr val="FF0000"/>
                </a:solidFill>
                <a:latin typeface="宋体" charset="-122"/>
              </a:rPr>
              <a:t>例：</a:t>
            </a:r>
            <a:r>
              <a:rPr kumimoji="1" lang="zh-CN" altLang="en-US" sz="2400" b="1" dirty="0">
                <a:solidFill>
                  <a:srgbClr val="000000"/>
                </a:solidFill>
                <a:latin typeface="宋体" charset="-122"/>
              </a:rPr>
              <a:t>求如下</a:t>
            </a:r>
            <a:r>
              <a:rPr kumimoji="1" lang="en-US" altLang="zh-CN" sz="2400" b="1" dirty="0">
                <a:solidFill>
                  <a:srgbClr val="000000"/>
                </a:solidFill>
                <a:latin typeface="宋体" charset="-122"/>
              </a:rPr>
              <a:t>IEEE 754 </a:t>
            </a:r>
            <a:r>
              <a:rPr kumimoji="1" lang="zh-CN" altLang="en-US" sz="2400" b="1" dirty="0">
                <a:solidFill>
                  <a:srgbClr val="000000"/>
                </a:solidFill>
                <a:latin typeface="宋体" charset="-122"/>
              </a:rPr>
              <a:t>单精度浮点数的十进制数值：</a:t>
            </a:r>
          </a:p>
          <a:p>
            <a:pPr eaLnBrk="1" hangingPunct="1">
              <a:spcBef>
                <a:spcPct val="50000"/>
              </a:spcBef>
            </a:pPr>
            <a:r>
              <a:rPr kumimoji="1" lang="zh-CN" altLang="en-US" sz="2400" b="1" dirty="0">
                <a:solidFill>
                  <a:srgbClr val="000000"/>
                </a:solidFill>
                <a:latin typeface="宋体" charset="-122"/>
              </a:rPr>
              <a:t>	1</a:t>
            </a:r>
            <a:r>
              <a:rPr kumimoji="1" lang="zh-CN" altLang="en-US" sz="2400" b="1" dirty="0">
                <a:solidFill>
                  <a:srgbClr val="FF0000"/>
                </a:solidFill>
                <a:latin typeface="宋体" charset="-122"/>
              </a:rPr>
              <a:t> 10000001</a:t>
            </a:r>
            <a:r>
              <a:rPr kumimoji="1" lang="zh-CN" altLang="en-US" sz="2400" b="1" dirty="0">
                <a:solidFill>
                  <a:srgbClr val="000000"/>
                </a:solidFill>
                <a:latin typeface="宋体" charset="-122"/>
              </a:rPr>
              <a:t> 01000000000000000000000</a:t>
            </a:r>
          </a:p>
        </p:txBody>
      </p:sp>
    </p:spTree>
    <p:extLst>
      <p:ext uri="{BB962C8B-B14F-4D97-AF65-F5344CB8AC3E}">
        <p14:creationId xmlns:p14="http://schemas.microsoft.com/office/powerpoint/2010/main" val="526624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547687" y="1052736"/>
            <a:ext cx="8596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solidFill>
                  <a:srgbClr val="FF0000"/>
                </a:solidFill>
                <a:latin typeface="宋体" charset="-122"/>
              </a:rPr>
              <a:t>例：</a:t>
            </a:r>
            <a:r>
              <a:rPr kumimoji="1" lang="zh-CN" altLang="en-US" sz="2400" b="1" dirty="0">
                <a:solidFill>
                  <a:srgbClr val="000000"/>
                </a:solidFill>
                <a:latin typeface="宋体" charset="-122"/>
              </a:rPr>
              <a:t>对数据123</a:t>
            </a:r>
            <a:r>
              <a:rPr kumimoji="1" lang="zh-CN" altLang="en-US" sz="2400" b="1" baseline="-25000" dirty="0">
                <a:solidFill>
                  <a:srgbClr val="000000"/>
                </a:solidFill>
                <a:latin typeface="宋体" charset="-122"/>
              </a:rPr>
              <a:t>10</a:t>
            </a:r>
            <a:r>
              <a:rPr kumimoji="1" lang="zh-CN" altLang="en-US" sz="2400" b="1" dirty="0">
                <a:solidFill>
                  <a:srgbClr val="000000"/>
                </a:solidFill>
                <a:latin typeface="宋体" charset="-122"/>
              </a:rPr>
              <a:t>作规格化浮点数的编码，假定1位符号位，基数为2，阶码5位，采用移码，尾数10位，采用补码。</a:t>
            </a:r>
          </a:p>
        </p:txBody>
      </p:sp>
      <p:sp>
        <p:nvSpPr>
          <p:cNvPr id="3" name="Rectangle 5"/>
          <p:cNvSpPr>
            <a:spLocks noChangeArrowheads="1"/>
          </p:cNvSpPr>
          <p:nvPr/>
        </p:nvSpPr>
        <p:spPr bwMode="auto">
          <a:xfrm>
            <a:off x="616743" y="2204864"/>
            <a:ext cx="8458200"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2400" b="1" dirty="0">
                <a:solidFill>
                  <a:srgbClr val="FF0000"/>
                </a:solidFill>
                <a:latin typeface="宋体" charset="-122"/>
              </a:rPr>
              <a:t>解：</a:t>
            </a:r>
            <a:r>
              <a:rPr kumimoji="1" lang="zh-CN" altLang="en-US" sz="2400" b="1" dirty="0">
                <a:solidFill>
                  <a:srgbClr val="000000"/>
                </a:solidFill>
                <a:latin typeface="宋体" charset="-122"/>
              </a:rPr>
              <a:t>123</a:t>
            </a:r>
            <a:r>
              <a:rPr kumimoji="1" lang="zh-CN" altLang="en-US" sz="2400" b="1" baseline="-25000" dirty="0">
                <a:solidFill>
                  <a:srgbClr val="000000"/>
                </a:solidFill>
                <a:latin typeface="宋体" charset="-122"/>
              </a:rPr>
              <a:t>10</a:t>
            </a:r>
            <a:r>
              <a:rPr kumimoji="1" lang="zh-CN" altLang="en-US" sz="2400" b="1" dirty="0">
                <a:solidFill>
                  <a:srgbClr val="000000"/>
                </a:solidFill>
                <a:latin typeface="宋体" charset="-122"/>
              </a:rPr>
              <a:t>=1111011</a:t>
            </a:r>
            <a:r>
              <a:rPr kumimoji="1" lang="zh-CN" altLang="en-US" sz="2400" b="1" baseline="-25000" dirty="0">
                <a:solidFill>
                  <a:srgbClr val="000000"/>
                </a:solidFill>
                <a:latin typeface="宋体" charset="-122"/>
              </a:rPr>
              <a:t>2</a:t>
            </a:r>
            <a:r>
              <a:rPr kumimoji="1" lang="zh-CN" altLang="en-US" sz="2400" b="1" dirty="0">
                <a:solidFill>
                  <a:srgbClr val="000000"/>
                </a:solidFill>
                <a:latin typeface="宋体" charset="-122"/>
              </a:rPr>
              <a:t>= 0.1111011000</a:t>
            </a:r>
            <a:r>
              <a:rPr kumimoji="1" lang="zh-CN" altLang="en-US" sz="2400" b="1" baseline="-25000" dirty="0">
                <a:solidFill>
                  <a:srgbClr val="000000"/>
                </a:solidFill>
                <a:latin typeface="宋体" charset="-122"/>
              </a:rPr>
              <a:t>2</a:t>
            </a:r>
            <a:r>
              <a:rPr kumimoji="1" lang="zh-CN" altLang="en-US" sz="2400" b="1" dirty="0">
                <a:solidFill>
                  <a:srgbClr val="000000"/>
                </a:solidFill>
                <a:latin typeface="宋体" charset="-122"/>
              </a:rPr>
              <a:t>×2</a:t>
            </a:r>
            <a:r>
              <a:rPr kumimoji="1" lang="zh-CN" altLang="en-US" sz="2400" b="1" baseline="30000" dirty="0">
                <a:solidFill>
                  <a:srgbClr val="000000"/>
                </a:solidFill>
                <a:latin typeface="宋体" charset="-122"/>
              </a:rPr>
              <a:t>7</a:t>
            </a:r>
          </a:p>
          <a:p>
            <a:pPr algn="just" eaLnBrk="1" hangingPunct="1"/>
            <a:endParaRPr kumimoji="1" lang="zh-CN" altLang="en-US" sz="2400" b="1" baseline="30000" dirty="0">
              <a:solidFill>
                <a:srgbClr val="000000"/>
              </a:solidFill>
              <a:latin typeface="宋体" charset="-122"/>
            </a:endParaRPr>
          </a:p>
          <a:p>
            <a:pPr algn="just" eaLnBrk="1" hangingPunct="1"/>
            <a:r>
              <a:rPr kumimoji="1" lang="zh-CN" altLang="en-US" sz="2400" b="1" baseline="30000" dirty="0">
                <a:solidFill>
                  <a:srgbClr val="000000"/>
                </a:solidFill>
                <a:latin typeface="宋体" charset="-122"/>
              </a:rPr>
              <a:t>	</a:t>
            </a:r>
            <a:r>
              <a:rPr kumimoji="1" lang="zh-CN" altLang="en-US" sz="2400" b="1" dirty="0">
                <a:solidFill>
                  <a:srgbClr val="000000"/>
                </a:solidFill>
                <a:latin typeface="宋体" charset="-122"/>
              </a:rPr>
              <a:t> [7]</a:t>
            </a:r>
            <a:r>
              <a:rPr kumimoji="1" lang="zh-CN" altLang="en-US" sz="2400" b="1" baseline="-25000" dirty="0">
                <a:solidFill>
                  <a:srgbClr val="000000"/>
                </a:solidFill>
                <a:latin typeface="宋体" charset="-122"/>
              </a:rPr>
              <a:t>移</a:t>
            </a:r>
            <a:r>
              <a:rPr kumimoji="1" lang="zh-CN" altLang="en-US" sz="2400" b="1" dirty="0">
                <a:solidFill>
                  <a:srgbClr val="000000"/>
                </a:solidFill>
                <a:latin typeface="宋体" charset="-122"/>
              </a:rPr>
              <a:t>=10000+00111 = 10111</a:t>
            </a:r>
          </a:p>
          <a:p>
            <a:pPr algn="just" eaLnBrk="1" hangingPunct="1"/>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[0.1111011000]</a:t>
            </a:r>
            <a:r>
              <a:rPr kumimoji="1" lang="zh-CN" altLang="en-US" sz="2400" b="1" baseline="-25000" dirty="0">
                <a:solidFill>
                  <a:srgbClr val="000000"/>
                </a:solidFill>
                <a:latin typeface="宋体" charset="-122"/>
              </a:rPr>
              <a:t>补</a:t>
            </a:r>
            <a:r>
              <a:rPr kumimoji="1" lang="zh-CN" altLang="en-US" sz="2400" b="1" dirty="0">
                <a:solidFill>
                  <a:srgbClr val="000000"/>
                </a:solidFill>
                <a:latin typeface="宋体" charset="-122"/>
              </a:rPr>
              <a:t>=0.1111011000</a:t>
            </a:r>
          </a:p>
          <a:p>
            <a:pPr algn="just" eaLnBrk="1" hangingPunct="1"/>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[123]</a:t>
            </a:r>
            <a:r>
              <a:rPr kumimoji="1" lang="zh-CN" altLang="en-US" sz="2400" b="1" baseline="-25000" dirty="0">
                <a:solidFill>
                  <a:srgbClr val="000000"/>
                </a:solidFill>
                <a:latin typeface="宋体" charset="-122"/>
              </a:rPr>
              <a:t>浮</a:t>
            </a:r>
            <a:r>
              <a:rPr kumimoji="1" lang="zh-CN" altLang="en-US" sz="2400" b="1" dirty="0">
                <a:solidFill>
                  <a:srgbClr val="000000"/>
                </a:solidFill>
                <a:latin typeface="宋体" charset="-122"/>
              </a:rPr>
              <a:t>=0 10111 1111011000</a:t>
            </a:r>
          </a:p>
          <a:p>
            <a:pPr eaLnBrk="1" hangingPunct="1"/>
            <a:endParaRPr kumimoji="1" lang="zh-CN" altLang="en-US" sz="2400" b="1" dirty="0">
              <a:solidFill>
                <a:srgbClr val="000000"/>
              </a:solidFill>
              <a:latin typeface="宋体" charset="-122"/>
            </a:endParaRPr>
          </a:p>
        </p:txBody>
      </p:sp>
    </p:spTree>
    <p:extLst>
      <p:ext uri="{BB962C8B-B14F-4D97-AF65-F5344CB8AC3E}">
        <p14:creationId xmlns:p14="http://schemas.microsoft.com/office/powerpoint/2010/main" val="300455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749784"/>
            <a:ext cx="7315200" cy="2143125"/>
          </a:xfrm>
          <a:prstGeom prst="rect">
            <a:avLst/>
          </a:prstGeom>
          <a:noFill/>
        </p:spPr>
        <p:txBody>
          <a:bodyPr vert="horz" wrap="square" rtlCol="0" anchor="ctr" anchorCtr="0">
            <a:noAutofit/>
          </a:bodyPr>
          <a:lstStyle/>
          <a:p>
            <a:pPr eaLnBrk="1" hangingPunct="1">
              <a:lnSpc>
                <a:spcPct val="200000"/>
              </a:lnSpc>
            </a:pPr>
            <a:r>
              <a:rPr kumimoji="1" lang="zh-CN" altLang="en-US" sz="2800" b="1" dirty="0" smtClean="0">
                <a:solidFill>
                  <a:srgbClr val="000000"/>
                </a:solidFill>
                <a:latin typeface="宋体" charset="-122"/>
              </a:rPr>
              <a:t>   将</a:t>
            </a:r>
            <a:r>
              <a:rPr kumimoji="1" lang="zh-CN" altLang="en-US" sz="2800" b="1" dirty="0" smtClean="0">
                <a:solidFill>
                  <a:srgbClr val="000000"/>
                </a:solidFill>
                <a:latin typeface="宋体" charset="-122"/>
              </a:rPr>
              <a:t>十进制数</a:t>
            </a:r>
            <a:r>
              <a:rPr kumimoji="1" lang="en-US" altLang="zh-CN" sz="2800" b="1" dirty="0" smtClean="0">
                <a:solidFill>
                  <a:srgbClr val="000000"/>
                </a:solidFill>
                <a:latin typeface="宋体" charset="-122"/>
              </a:rPr>
              <a:t>-0.75</a:t>
            </a:r>
            <a:r>
              <a:rPr kumimoji="1" lang="zh-CN" altLang="en-US" sz="2800" b="1" dirty="0" smtClean="0">
                <a:solidFill>
                  <a:srgbClr val="000000"/>
                </a:solidFill>
                <a:latin typeface="宋体" charset="-122"/>
              </a:rPr>
              <a:t>表示</a:t>
            </a:r>
            <a:r>
              <a:rPr kumimoji="1" lang="zh-CN" altLang="en-US" sz="2800" b="1" dirty="0">
                <a:solidFill>
                  <a:srgbClr val="000000"/>
                </a:solidFill>
                <a:latin typeface="宋体" charset="-122"/>
              </a:rPr>
              <a:t>成单精度的</a:t>
            </a:r>
            <a:r>
              <a:rPr kumimoji="1" lang="en-US" altLang="zh-CN" sz="2800" b="1" dirty="0">
                <a:solidFill>
                  <a:srgbClr val="000000"/>
                </a:solidFill>
                <a:latin typeface="宋体" charset="-122"/>
              </a:rPr>
              <a:t>IEEE 754</a:t>
            </a:r>
            <a:r>
              <a:rPr kumimoji="1" lang="zh-CN" altLang="en-US" sz="2800" b="1" dirty="0">
                <a:solidFill>
                  <a:srgbClr val="000000"/>
                </a:solidFill>
                <a:latin typeface="宋体" charset="-122"/>
              </a:rPr>
              <a:t>标准代码</a:t>
            </a: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eaLnBrk="1" hangingPunct="1"/>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1" name="矩形 10"/>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6" name="文本框 15"/>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7"/>
            </p:custDataLst>
          </p:nvPr>
        </p:nvSpPr>
        <p:spPr>
          <a:xfrm>
            <a:off x="9779000" y="635000"/>
            <a:ext cx="3332480" cy="4914166"/>
          </a:xfrm>
          <a:prstGeom prst="rect">
            <a:avLst/>
          </a:prstGeom>
          <a:noFill/>
        </p:spPr>
        <p:txBody>
          <a:bodyPr vert="horz" rtlCol="0" anchor="t" anchorCtr="0">
            <a:spAutoFit/>
          </a:bodyPr>
          <a:lstStyle/>
          <a:p>
            <a:pPr algn="just" eaLnBrk="1" hangingPunct="1"/>
            <a:r>
              <a:rPr kumimoji="1" lang="zh-CN" altLang="en-US" sz="2000" b="1" dirty="0">
                <a:solidFill>
                  <a:srgbClr val="FF0000"/>
                </a:solidFill>
                <a:latin typeface="宋体" charset="-122"/>
              </a:rPr>
              <a:t>解</a:t>
            </a:r>
            <a:r>
              <a:rPr kumimoji="1" lang="zh-CN" altLang="en-US" sz="2000" b="1" dirty="0">
                <a:solidFill>
                  <a:srgbClr val="000000"/>
                </a:solidFill>
                <a:latin typeface="宋体" charset="-122"/>
              </a:rPr>
              <a:t>：-0.75 = -3/4 = -0.11</a:t>
            </a:r>
            <a:r>
              <a:rPr kumimoji="1" lang="zh-CN" altLang="en-US" sz="2000" b="1" baseline="-25000" dirty="0">
                <a:solidFill>
                  <a:srgbClr val="000000"/>
                </a:solidFill>
                <a:latin typeface="宋体" charset="-122"/>
              </a:rPr>
              <a:t>2 </a:t>
            </a:r>
            <a:r>
              <a:rPr kumimoji="1" lang="zh-CN" altLang="en-US" sz="2000" b="1" dirty="0">
                <a:solidFill>
                  <a:srgbClr val="000000"/>
                </a:solidFill>
                <a:latin typeface="宋体" charset="-122"/>
              </a:rPr>
              <a:t>= -1.1×2</a:t>
            </a:r>
            <a:r>
              <a:rPr kumimoji="1" lang="zh-CN" altLang="en-US" sz="2000" b="1" baseline="30000" dirty="0">
                <a:solidFill>
                  <a:srgbClr val="000000"/>
                </a:solidFill>
                <a:latin typeface="宋体" charset="-122"/>
              </a:rPr>
              <a:t>-1</a:t>
            </a:r>
            <a:endParaRPr kumimoji="1" lang="zh-CN" altLang="en-US" sz="2000" b="1" dirty="0">
              <a:solidFill>
                <a:srgbClr val="000000"/>
              </a:solidFill>
              <a:latin typeface="宋体" charset="-122"/>
            </a:endParaRPr>
          </a:p>
          <a:p>
            <a:pPr algn="just" eaLnBrk="1" hangingPunct="1"/>
            <a:r>
              <a:rPr kumimoji="1" lang="zh-CN" altLang="en-US" sz="2000" b="1" dirty="0">
                <a:solidFill>
                  <a:srgbClr val="000000"/>
                </a:solidFill>
                <a:latin typeface="宋体" charset="-122"/>
              </a:rPr>
              <a:t> </a:t>
            </a:r>
          </a:p>
          <a:p>
            <a:pPr algn="just" eaLnBrk="1" hangingPunct="1"/>
            <a:r>
              <a:rPr kumimoji="1" lang="zh-CN" altLang="en-US" sz="2000" b="1" dirty="0">
                <a:solidFill>
                  <a:srgbClr val="000000"/>
                </a:solidFill>
                <a:latin typeface="宋体" charset="-122"/>
              </a:rPr>
              <a:t>=(-1)</a:t>
            </a:r>
            <a:r>
              <a:rPr kumimoji="1" lang="zh-CN" altLang="en-US" sz="2000" b="1" baseline="30000" dirty="0">
                <a:solidFill>
                  <a:srgbClr val="000000"/>
                </a:solidFill>
                <a:latin typeface="宋体" charset="-122"/>
              </a:rPr>
              <a:t>1</a:t>
            </a:r>
            <a:r>
              <a:rPr kumimoji="1" lang="zh-CN" altLang="en-US" sz="2000" b="1" dirty="0">
                <a:solidFill>
                  <a:srgbClr val="000000"/>
                </a:solidFill>
                <a:latin typeface="宋体" charset="-122"/>
              </a:rPr>
              <a:t>×(1 + 0.1000 0000 0000 0000 0000 000)×2</a:t>
            </a:r>
            <a:r>
              <a:rPr kumimoji="1" lang="zh-CN" altLang="en-US" sz="2000" b="1" baseline="30000" dirty="0">
                <a:solidFill>
                  <a:srgbClr val="000000"/>
                </a:solidFill>
                <a:latin typeface="宋体" charset="-122"/>
              </a:rPr>
              <a:t>-1</a:t>
            </a:r>
          </a:p>
          <a:p>
            <a:pPr algn="just" eaLnBrk="1" hangingPunct="1"/>
            <a:endParaRPr kumimoji="1" lang="zh-CN" altLang="en-US" sz="2000" b="1" dirty="0">
              <a:solidFill>
                <a:srgbClr val="000000"/>
              </a:solidFill>
              <a:latin typeface="宋体" charset="-122"/>
            </a:endParaRPr>
          </a:p>
          <a:p>
            <a:pPr algn="just" eaLnBrk="1" hangingPunct="1"/>
            <a:r>
              <a:rPr kumimoji="1" lang="zh-CN" altLang="en-US" sz="2000" b="1" dirty="0">
                <a:solidFill>
                  <a:srgbClr val="000000"/>
                </a:solidFill>
                <a:latin typeface="宋体" charset="-122"/>
              </a:rPr>
              <a:t> =(-1)</a:t>
            </a:r>
            <a:r>
              <a:rPr kumimoji="1" lang="zh-CN" altLang="en-US" sz="2000" b="1" baseline="30000" dirty="0">
                <a:solidFill>
                  <a:srgbClr val="FF0000"/>
                </a:solidFill>
                <a:latin typeface="宋体" charset="-122"/>
              </a:rPr>
              <a:t>1</a:t>
            </a:r>
            <a:r>
              <a:rPr kumimoji="1" lang="zh-CN" altLang="en-US" sz="2000" b="1" dirty="0">
                <a:solidFill>
                  <a:srgbClr val="000000"/>
                </a:solidFill>
                <a:latin typeface="宋体" charset="-122"/>
              </a:rPr>
              <a:t>×(1 + </a:t>
            </a:r>
            <a:r>
              <a:rPr kumimoji="1" lang="zh-CN" altLang="en-US" sz="2000" b="1" dirty="0">
                <a:solidFill>
                  <a:srgbClr val="0000FF"/>
                </a:solidFill>
                <a:latin typeface="宋体" charset="-122"/>
              </a:rPr>
              <a:t>0.1000 0000 0000 0000 0000 000</a:t>
            </a:r>
            <a:r>
              <a:rPr kumimoji="1" lang="zh-CN" altLang="en-US" sz="2000" b="1" dirty="0">
                <a:solidFill>
                  <a:srgbClr val="000000"/>
                </a:solidFill>
                <a:latin typeface="宋体" charset="-122"/>
              </a:rPr>
              <a:t>)×2</a:t>
            </a:r>
            <a:r>
              <a:rPr kumimoji="1" lang="zh-CN" altLang="en-US" sz="2000" b="1" baseline="30000" dirty="0">
                <a:solidFill>
                  <a:srgbClr val="000000"/>
                </a:solidFill>
                <a:latin typeface="宋体" charset="-122"/>
              </a:rPr>
              <a:t>126-127</a:t>
            </a:r>
          </a:p>
          <a:p>
            <a:pPr algn="just" eaLnBrk="1" hangingPunct="1"/>
            <a:endParaRPr kumimoji="1" lang="zh-CN" altLang="en-US" sz="2000" b="1" baseline="30000" dirty="0">
              <a:solidFill>
                <a:srgbClr val="000000"/>
              </a:solidFill>
              <a:latin typeface="宋体" charset="-122"/>
            </a:endParaRPr>
          </a:p>
          <a:p>
            <a:pPr algn="just" eaLnBrk="1" hangingPunct="1"/>
            <a:r>
              <a:rPr kumimoji="1" lang="en-US" altLang="zh-CN" sz="2000" b="1" i="1" dirty="0">
                <a:solidFill>
                  <a:srgbClr val="000000"/>
                </a:solidFill>
                <a:latin typeface="宋体" charset="-122"/>
              </a:rPr>
              <a:t>s</a:t>
            </a:r>
            <a:r>
              <a:rPr kumimoji="1" lang="en-US" altLang="zh-CN" sz="2000" b="1" dirty="0">
                <a:solidFill>
                  <a:srgbClr val="000000"/>
                </a:solidFill>
                <a:latin typeface="宋体" charset="-122"/>
              </a:rPr>
              <a:t>=</a:t>
            </a:r>
            <a:r>
              <a:rPr kumimoji="1" lang="en-US" altLang="zh-CN" sz="2000" b="1" dirty="0">
                <a:solidFill>
                  <a:srgbClr val="FF0000"/>
                </a:solidFill>
                <a:latin typeface="宋体" charset="-122"/>
              </a:rPr>
              <a:t>1</a:t>
            </a:r>
            <a:r>
              <a:rPr kumimoji="1" lang="en-US" altLang="zh-CN" sz="2000" b="1" dirty="0">
                <a:solidFill>
                  <a:srgbClr val="000000"/>
                </a:solidFill>
                <a:latin typeface="宋体" charset="-122"/>
              </a:rPr>
              <a:t>，E= 126</a:t>
            </a:r>
            <a:r>
              <a:rPr kumimoji="1" lang="en-US" altLang="zh-CN" sz="2000" b="1" baseline="-25000" dirty="0">
                <a:solidFill>
                  <a:srgbClr val="000000"/>
                </a:solidFill>
                <a:latin typeface="宋体" charset="-122"/>
              </a:rPr>
              <a:t>10 </a:t>
            </a:r>
            <a:r>
              <a:rPr kumimoji="1" lang="en-US" altLang="zh-CN" sz="2000" b="1" dirty="0">
                <a:solidFill>
                  <a:srgbClr val="000000"/>
                </a:solidFill>
                <a:latin typeface="宋体" charset="-122"/>
              </a:rPr>
              <a:t>= 01111110</a:t>
            </a:r>
            <a:r>
              <a:rPr kumimoji="1" lang="en-US" altLang="zh-CN" sz="2000" b="1" baseline="-25000" dirty="0">
                <a:solidFill>
                  <a:srgbClr val="000000"/>
                </a:solidFill>
                <a:latin typeface="宋体" charset="-122"/>
              </a:rPr>
              <a:t>2</a:t>
            </a:r>
            <a:r>
              <a:rPr kumimoji="1" lang="en-US" altLang="zh-CN" sz="2000" b="1" dirty="0">
                <a:solidFill>
                  <a:srgbClr val="000000"/>
                </a:solidFill>
                <a:latin typeface="宋体" charset="-122"/>
              </a:rPr>
              <a:t>， F  = </a:t>
            </a:r>
            <a:r>
              <a:rPr kumimoji="1" lang="en-US" altLang="zh-CN" sz="2000" b="1" dirty="0">
                <a:solidFill>
                  <a:srgbClr val="0000FF"/>
                </a:solidFill>
                <a:latin typeface="宋体" charset="-122"/>
              </a:rPr>
              <a:t>1000 </a:t>
            </a:r>
            <a:r>
              <a:rPr kumimoji="1" lang="en-US" altLang="zh-CN" sz="2000" b="1" dirty="0">
                <a:solidFill>
                  <a:srgbClr val="0000FF"/>
                </a:solidFill>
                <a:latin typeface="Times New Roman" pitchFamily="18" charset="0"/>
              </a:rPr>
              <a:t>…</a:t>
            </a:r>
            <a:r>
              <a:rPr kumimoji="1" lang="en-US" altLang="zh-CN" sz="2000" b="1" dirty="0">
                <a:solidFill>
                  <a:srgbClr val="0000FF"/>
                </a:solidFill>
                <a:latin typeface="宋体" charset="-122"/>
              </a:rPr>
              <a:t> 000</a:t>
            </a:r>
            <a:r>
              <a:rPr kumimoji="1" lang="en-US" altLang="zh-CN" sz="2000" b="1" dirty="0">
                <a:solidFill>
                  <a:srgbClr val="000000"/>
                </a:solidFill>
                <a:latin typeface="宋体" charset="-122"/>
              </a:rPr>
              <a:t>。</a:t>
            </a:r>
          </a:p>
          <a:p>
            <a:pPr algn="just" eaLnBrk="1" hangingPunct="1"/>
            <a:endParaRPr kumimoji="1" lang="zh-CN" altLang="en-US" sz="2000" b="1" dirty="0">
              <a:solidFill>
                <a:srgbClr val="000000"/>
              </a:solidFill>
              <a:latin typeface="宋体" charset="-122"/>
            </a:endParaRPr>
          </a:p>
          <a:p>
            <a:pPr algn="just" eaLnBrk="1" hangingPunct="1"/>
            <a:r>
              <a:rPr kumimoji="1" lang="zh-CN" altLang="en-US" sz="2000" b="1" dirty="0" smtClean="0">
                <a:solidFill>
                  <a:srgbClr val="FF0000"/>
                </a:solidFill>
                <a:latin typeface="宋体" charset="-122"/>
              </a:rPr>
              <a:t>1</a:t>
            </a:r>
            <a:r>
              <a:rPr kumimoji="1" lang="zh-CN" altLang="en-US" sz="2000" b="1" dirty="0" smtClean="0">
                <a:solidFill>
                  <a:srgbClr val="000000"/>
                </a:solidFill>
                <a:latin typeface="宋体" charset="-122"/>
              </a:rPr>
              <a:t>011</a:t>
            </a:r>
            <a:r>
              <a:rPr kumimoji="1" lang="zh-CN" altLang="en-US" sz="2000" b="1" dirty="0">
                <a:solidFill>
                  <a:srgbClr val="000000"/>
                </a:solidFill>
                <a:latin typeface="宋体" charset="-122"/>
              </a:rPr>
              <a:t>,1111,</a:t>
            </a:r>
            <a:r>
              <a:rPr kumimoji="1" lang="zh-CN" altLang="en-US" sz="2000" b="1" dirty="0" smtClean="0">
                <a:solidFill>
                  <a:srgbClr val="000000"/>
                </a:solidFill>
                <a:latin typeface="宋体" charset="-122"/>
              </a:rPr>
              <a:t>0</a:t>
            </a:r>
            <a:r>
              <a:rPr kumimoji="1" lang="zh-CN" altLang="en-US" sz="2000" b="1" dirty="0" smtClean="0">
                <a:solidFill>
                  <a:srgbClr val="0000FF"/>
                </a:solidFill>
                <a:latin typeface="宋体" charset="-122"/>
              </a:rPr>
              <a:t>100</a:t>
            </a:r>
            <a:r>
              <a:rPr kumimoji="1" lang="zh-CN" altLang="en-US" sz="2000" b="1" dirty="0">
                <a:solidFill>
                  <a:srgbClr val="0000FF"/>
                </a:solidFill>
                <a:latin typeface="宋体" charset="-122"/>
              </a:rPr>
              <a:t>,0000,0000,0000,0000,0000</a:t>
            </a:r>
          </a:p>
          <a:p>
            <a:pPr eaLnBrk="1" hangingPunct="1"/>
            <a:r>
              <a:rPr kumimoji="1" lang="en-US" altLang="zh-CN" sz="2000" b="1" dirty="0" smtClean="0">
                <a:solidFill>
                  <a:srgbClr val="0000FF"/>
                </a:solidFill>
                <a:latin typeface="宋体" charset="-122"/>
              </a:rPr>
              <a:t>BF400000H</a:t>
            </a:r>
            <a:endParaRPr kumimoji="1" lang="en-US" altLang="zh-CN" sz="2000" b="1" dirty="0">
              <a:solidFill>
                <a:srgbClr val="0000FF"/>
              </a:solidFill>
              <a:latin typeface="宋体" charset="-122"/>
            </a:endParaRPr>
          </a:p>
        </p:txBody>
      </p:sp>
      <p:grpSp>
        <p:nvGrpSpPr>
          <p:cNvPr id="9" name="组合 8"/>
          <p:cNvGrpSpPr/>
          <p:nvPr>
            <p:custDataLst>
              <p:tags r:id="rId8"/>
            </p:custDataLst>
          </p:nvPr>
        </p:nvGrpSpPr>
        <p:grpSpPr>
          <a:xfrm>
            <a:off x="0" y="0"/>
            <a:ext cx="9144000" cy="635000"/>
            <a:chOff x="0" y="0"/>
            <a:chExt cx="9144000" cy="635000"/>
          </a:xfrm>
        </p:grpSpPr>
        <p:sp>
          <p:nvSpPr>
            <p:cNvPr id="5"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5" name="组合 14"/>
          <p:cNvGrpSpPr/>
          <p:nvPr>
            <p:custDataLst>
              <p:tags r:id="rId9"/>
            </p:custDataLst>
          </p:nvPr>
        </p:nvGrpSpPr>
        <p:grpSpPr>
          <a:xfrm>
            <a:off x="9537700" y="0"/>
            <a:ext cx="3815080" cy="647700"/>
            <a:chOff x="9537700" y="0"/>
            <a:chExt cx="3815080" cy="647700"/>
          </a:xfrm>
        </p:grpSpPr>
        <p:sp>
          <p:nvSpPr>
            <p:cNvPr id="12" name="RemarkBack"/>
            <p:cNvSpPr/>
            <p:nvPr>
              <p:custDataLst>
                <p:tags r:id="rId11"/>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RemarkBlock"/>
            <p:cNvSpPr/>
            <p:nvPr>
              <p:custDataLst>
                <p:tags r:id="rId12"/>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RemarkTitleText"/>
            <p:cNvSpPr txBox="1"/>
            <p:nvPr>
              <p:custDataLst>
                <p:tags r:id="rId13"/>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57265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69"/>
          <p:cNvSpPr>
            <a:spLocks noChangeArrowheads="1"/>
          </p:cNvSpPr>
          <p:nvPr/>
        </p:nvSpPr>
        <p:spPr bwMode="auto">
          <a:xfrm>
            <a:off x="762000" y="1905000"/>
            <a:ext cx="7620000" cy="2819400"/>
          </a:xfrm>
          <a:prstGeom prst="rect">
            <a:avLst/>
          </a:prstGeom>
          <a:solidFill>
            <a:srgbClr val="CCFFFF"/>
          </a:solidFill>
          <a:ln w="9525">
            <a:solidFill>
              <a:schemeClr val="tx1"/>
            </a:solidFill>
            <a:miter lim="800000"/>
            <a:headEnd/>
            <a:tailEnd/>
          </a:ln>
        </p:spPr>
        <p:txBody>
          <a:bodyPr wrap="none" anchor="ctr"/>
          <a:lstStyle/>
          <a:p>
            <a:pPr eaLnBrk="1" hangingPunct="1"/>
            <a:endParaRPr kumimoji="1" lang="zh-CN" altLang="en-US" sz="2400">
              <a:solidFill>
                <a:srgbClr val="000000"/>
              </a:solidFill>
              <a:latin typeface="Tahoma"/>
            </a:endParaRPr>
          </a:p>
        </p:txBody>
      </p:sp>
      <p:sp>
        <p:nvSpPr>
          <p:cNvPr id="65539" name="Rectangle 2"/>
          <p:cNvSpPr>
            <a:spLocks noGrp="1" noChangeArrowheads="1"/>
          </p:cNvSpPr>
          <p:nvPr>
            <p:ph type="title"/>
          </p:nvPr>
        </p:nvSpPr>
        <p:spPr>
          <a:xfrm>
            <a:off x="438150" y="116632"/>
            <a:ext cx="8382000" cy="810344"/>
          </a:xfrm>
        </p:spPr>
        <p:txBody>
          <a:bodyPr/>
          <a:lstStyle/>
          <a:p>
            <a:pPr eaLnBrk="1" hangingPunct="1"/>
            <a:r>
              <a:rPr lang="en-US" altLang="zh-CN" sz="4000" dirty="0" smtClean="0">
                <a:solidFill>
                  <a:srgbClr val="0000FF"/>
                </a:solidFill>
                <a:latin typeface="隶书" pitchFamily="49" charset="-122"/>
                <a:ea typeface="隶书" pitchFamily="49" charset="-122"/>
              </a:rPr>
              <a:t>IEEE754</a:t>
            </a:r>
            <a:r>
              <a:rPr lang="zh-CN" altLang="en-US" sz="4000" dirty="0" smtClean="0">
                <a:solidFill>
                  <a:srgbClr val="0000FF"/>
                </a:solidFill>
                <a:latin typeface="隶书" pitchFamily="49" charset="-122"/>
                <a:ea typeface="隶书" pitchFamily="49" charset="-122"/>
              </a:rPr>
              <a:t>浮点数的范围</a:t>
            </a:r>
          </a:p>
        </p:txBody>
      </p:sp>
      <p:grpSp>
        <p:nvGrpSpPr>
          <p:cNvPr id="65540" name="Group 168"/>
          <p:cNvGrpSpPr>
            <a:grpSpLocks/>
          </p:cNvGrpSpPr>
          <p:nvPr/>
        </p:nvGrpSpPr>
        <p:grpSpPr bwMode="auto">
          <a:xfrm>
            <a:off x="762000" y="1905000"/>
            <a:ext cx="7629525" cy="2833688"/>
            <a:chOff x="633" y="1248"/>
            <a:chExt cx="4806" cy="1785"/>
          </a:xfrm>
        </p:grpSpPr>
        <p:sp>
          <p:nvSpPr>
            <p:cNvPr id="65542" name="Rectangle 4"/>
            <p:cNvSpPr>
              <a:spLocks noChangeArrowheads="1"/>
            </p:cNvSpPr>
            <p:nvPr/>
          </p:nvSpPr>
          <p:spPr bwMode="auto">
            <a:xfrm>
              <a:off x="839" y="1289"/>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格式</a:t>
              </a:r>
              <a:endParaRPr kumimoji="1" lang="zh-CN" altLang="en-US" sz="2400">
                <a:solidFill>
                  <a:srgbClr val="000000"/>
                </a:solidFill>
                <a:latin typeface="Tahoma"/>
              </a:endParaRPr>
            </a:p>
          </p:txBody>
        </p:sp>
        <p:sp>
          <p:nvSpPr>
            <p:cNvPr id="65543" name="Rectangle 5"/>
            <p:cNvSpPr>
              <a:spLocks noChangeArrowheads="1"/>
            </p:cNvSpPr>
            <p:nvPr/>
          </p:nvSpPr>
          <p:spPr bwMode="auto">
            <a:xfrm>
              <a:off x="2034" y="1289"/>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最小值</a:t>
              </a:r>
              <a:endParaRPr kumimoji="1" lang="zh-CN" altLang="en-US" sz="2400">
                <a:solidFill>
                  <a:srgbClr val="000000"/>
                </a:solidFill>
                <a:latin typeface="Tahoma"/>
              </a:endParaRPr>
            </a:p>
          </p:txBody>
        </p:sp>
        <p:sp>
          <p:nvSpPr>
            <p:cNvPr id="65544" name="Rectangle 6"/>
            <p:cNvSpPr>
              <a:spLocks noChangeArrowheads="1"/>
            </p:cNvSpPr>
            <p:nvPr/>
          </p:nvSpPr>
          <p:spPr bwMode="auto">
            <a:xfrm>
              <a:off x="4052" y="1289"/>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最大值</a:t>
              </a:r>
              <a:endParaRPr kumimoji="1" lang="zh-CN" altLang="en-US" sz="2400">
                <a:solidFill>
                  <a:srgbClr val="000000"/>
                </a:solidFill>
                <a:latin typeface="Tahoma"/>
              </a:endParaRPr>
            </a:p>
          </p:txBody>
        </p:sp>
        <p:sp>
          <p:nvSpPr>
            <p:cNvPr id="65545" name="Rectangle 7"/>
            <p:cNvSpPr>
              <a:spLocks noChangeArrowheads="1"/>
            </p:cNvSpPr>
            <p:nvPr/>
          </p:nvSpPr>
          <p:spPr bwMode="auto">
            <a:xfrm>
              <a:off x="633"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46" name="Line 8"/>
            <p:cNvSpPr>
              <a:spLocks noChangeShapeType="1"/>
            </p:cNvSpPr>
            <p:nvPr/>
          </p:nvSpPr>
          <p:spPr bwMode="auto">
            <a:xfrm>
              <a:off x="633"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47" name="Line 9"/>
            <p:cNvSpPr>
              <a:spLocks noChangeShapeType="1"/>
            </p:cNvSpPr>
            <p:nvPr/>
          </p:nvSpPr>
          <p:spPr bwMode="auto">
            <a:xfrm>
              <a:off x="633"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48" name="Rectangle 10"/>
            <p:cNvSpPr>
              <a:spLocks noChangeArrowheads="1"/>
            </p:cNvSpPr>
            <p:nvPr/>
          </p:nvSpPr>
          <p:spPr bwMode="auto">
            <a:xfrm>
              <a:off x="633"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49" name="Line 11"/>
            <p:cNvSpPr>
              <a:spLocks noChangeShapeType="1"/>
            </p:cNvSpPr>
            <p:nvPr/>
          </p:nvSpPr>
          <p:spPr bwMode="auto">
            <a:xfrm>
              <a:off x="633"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0" name="Line 12"/>
            <p:cNvSpPr>
              <a:spLocks noChangeShapeType="1"/>
            </p:cNvSpPr>
            <p:nvPr/>
          </p:nvSpPr>
          <p:spPr bwMode="auto">
            <a:xfrm>
              <a:off x="633"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1" name="Rectangle 13"/>
            <p:cNvSpPr>
              <a:spLocks noChangeArrowheads="1"/>
            </p:cNvSpPr>
            <p:nvPr/>
          </p:nvSpPr>
          <p:spPr bwMode="auto">
            <a:xfrm>
              <a:off x="647" y="1248"/>
              <a:ext cx="7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52" name="Line 14"/>
            <p:cNvSpPr>
              <a:spLocks noChangeShapeType="1"/>
            </p:cNvSpPr>
            <p:nvPr/>
          </p:nvSpPr>
          <p:spPr bwMode="auto">
            <a:xfrm>
              <a:off x="647" y="1248"/>
              <a:ext cx="7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3" name="Rectangle 15"/>
            <p:cNvSpPr>
              <a:spLocks noChangeArrowheads="1"/>
            </p:cNvSpPr>
            <p:nvPr/>
          </p:nvSpPr>
          <p:spPr bwMode="auto">
            <a:xfrm>
              <a:off x="1402"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54" name="Line 16"/>
            <p:cNvSpPr>
              <a:spLocks noChangeShapeType="1"/>
            </p:cNvSpPr>
            <p:nvPr/>
          </p:nvSpPr>
          <p:spPr bwMode="auto">
            <a:xfrm>
              <a:off x="1402"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5" name="Line 17"/>
            <p:cNvSpPr>
              <a:spLocks noChangeShapeType="1"/>
            </p:cNvSpPr>
            <p:nvPr/>
          </p:nvSpPr>
          <p:spPr bwMode="auto">
            <a:xfrm>
              <a:off x="1402"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6" name="Rectangle 18"/>
            <p:cNvSpPr>
              <a:spLocks noChangeArrowheads="1"/>
            </p:cNvSpPr>
            <p:nvPr/>
          </p:nvSpPr>
          <p:spPr bwMode="auto">
            <a:xfrm>
              <a:off x="1416" y="1248"/>
              <a:ext cx="18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57" name="Line 19"/>
            <p:cNvSpPr>
              <a:spLocks noChangeShapeType="1"/>
            </p:cNvSpPr>
            <p:nvPr/>
          </p:nvSpPr>
          <p:spPr bwMode="auto">
            <a:xfrm>
              <a:off x="1416" y="1248"/>
              <a:ext cx="18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8" name="Rectangle 20"/>
            <p:cNvSpPr>
              <a:spLocks noChangeArrowheads="1"/>
            </p:cNvSpPr>
            <p:nvPr/>
          </p:nvSpPr>
          <p:spPr bwMode="auto">
            <a:xfrm>
              <a:off x="3228"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59" name="Line 21"/>
            <p:cNvSpPr>
              <a:spLocks noChangeShapeType="1"/>
            </p:cNvSpPr>
            <p:nvPr/>
          </p:nvSpPr>
          <p:spPr bwMode="auto">
            <a:xfrm>
              <a:off x="3228"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0" name="Line 22"/>
            <p:cNvSpPr>
              <a:spLocks noChangeShapeType="1"/>
            </p:cNvSpPr>
            <p:nvPr/>
          </p:nvSpPr>
          <p:spPr bwMode="auto">
            <a:xfrm>
              <a:off x="3228"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1" name="Rectangle 23"/>
            <p:cNvSpPr>
              <a:spLocks noChangeArrowheads="1"/>
            </p:cNvSpPr>
            <p:nvPr/>
          </p:nvSpPr>
          <p:spPr bwMode="auto">
            <a:xfrm>
              <a:off x="3242" y="1248"/>
              <a:ext cx="218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62" name="Line 24"/>
            <p:cNvSpPr>
              <a:spLocks noChangeShapeType="1"/>
            </p:cNvSpPr>
            <p:nvPr/>
          </p:nvSpPr>
          <p:spPr bwMode="auto">
            <a:xfrm>
              <a:off x="3242" y="1248"/>
              <a:ext cx="21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3" name="Rectangle 25"/>
            <p:cNvSpPr>
              <a:spLocks noChangeArrowheads="1"/>
            </p:cNvSpPr>
            <p:nvPr/>
          </p:nvSpPr>
          <p:spPr bwMode="auto">
            <a:xfrm>
              <a:off x="5425"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64" name="Line 26"/>
            <p:cNvSpPr>
              <a:spLocks noChangeShapeType="1"/>
            </p:cNvSpPr>
            <p:nvPr/>
          </p:nvSpPr>
          <p:spPr bwMode="auto">
            <a:xfrm>
              <a:off x="5425"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5" name="Line 27"/>
            <p:cNvSpPr>
              <a:spLocks noChangeShapeType="1"/>
            </p:cNvSpPr>
            <p:nvPr/>
          </p:nvSpPr>
          <p:spPr bwMode="auto">
            <a:xfrm>
              <a:off x="5425"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6" name="Rectangle 28"/>
            <p:cNvSpPr>
              <a:spLocks noChangeArrowheads="1"/>
            </p:cNvSpPr>
            <p:nvPr/>
          </p:nvSpPr>
          <p:spPr bwMode="auto">
            <a:xfrm>
              <a:off x="5425"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67" name="Line 29"/>
            <p:cNvSpPr>
              <a:spLocks noChangeShapeType="1"/>
            </p:cNvSpPr>
            <p:nvPr/>
          </p:nvSpPr>
          <p:spPr bwMode="auto">
            <a:xfrm>
              <a:off x="5425"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8" name="Line 30"/>
            <p:cNvSpPr>
              <a:spLocks noChangeShapeType="1"/>
            </p:cNvSpPr>
            <p:nvPr/>
          </p:nvSpPr>
          <p:spPr bwMode="auto">
            <a:xfrm>
              <a:off x="5425"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9" name="Rectangle 31"/>
            <p:cNvSpPr>
              <a:spLocks noChangeArrowheads="1"/>
            </p:cNvSpPr>
            <p:nvPr/>
          </p:nvSpPr>
          <p:spPr bwMode="auto">
            <a:xfrm>
              <a:off x="633" y="1262"/>
              <a:ext cx="14"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70" name="Line 32"/>
            <p:cNvSpPr>
              <a:spLocks noChangeShapeType="1"/>
            </p:cNvSpPr>
            <p:nvPr/>
          </p:nvSpPr>
          <p:spPr bwMode="auto">
            <a:xfrm>
              <a:off x="633" y="126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71" name="Rectangle 33"/>
            <p:cNvSpPr>
              <a:spLocks noChangeArrowheads="1"/>
            </p:cNvSpPr>
            <p:nvPr/>
          </p:nvSpPr>
          <p:spPr bwMode="auto">
            <a:xfrm>
              <a:off x="1402" y="1262"/>
              <a:ext cx="14"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72" name="Line 34"/>
            <p:cNvSpPr>
              <a:spLocks noChangeShapeType="1"/>
            </p:cNvSpPr>
            <p:nvPr/>
          </p:nvSpPr>
          <p:spPr bwMode="auto">
            <a:xfrm>
              <a:off x="1402" y="126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73" name="Rectangle 35"/>
            <p:cNvSpPr>
              <a:spLocks noChangeArrowheads="1"/>
            </p:cNvSpPr>
            <p:nvPr/>
          </p:nvSpPr>
          <p:spPr bwMode="auto">
            <a:xfrm>
              <a:off x="3228" y="1262"/>
              <a:ext cx="14"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74" name="Line 36"/>
            <p:cNvSpPr>
              <a:spLocks noChangeShapeType="1"/>
            </p:cNvSpPr>
            <p:nvPr/>
          </p:nvSpPr>
          <p:spPr bwMode="auto">
            <a:xfrm>
              <a:off x="3228" y="126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75" name="Rectangle 37"/>
            <p:cNvSpPr>
              <a:spLocks noChangeArrowheads="1"/>
            </p:cNvSpPr>
            <p:nvPr/>
          </p:nvSpPr>
          <p:spPr bwMode="auto">
            <a:xfrm>
              <a:off x="5425" y="1262"/>
              <a:ext cx="14"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76" name="Line 38"/>
            <p:cNvSpPr>
              <a:spLocks noChangeShapeType="1"/>
            </p:cNvSpPr>
            <p:nvPr/>
          </p:nvSpPr>
          <p:spPr bwMode="auto">
            <a:xfrm>
              <a:off x="5425" y="126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77" name="Rectangle 39"/>
            <p:cNvSpPr>
              <a:spLocks noChangeArrowheads="1"/>
            </p:cNvSpPr>
            <p:nvPr/>
          </p:nvSpPr>
          <p:spPr bwMode="auto">
            <a:xfrm>
              <a:off x="743" y="155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单精度</a:t>
              </a:r>
              <a:endParaRPr kumimoji="1" lang="zh-CN" altLang="en-US" sz="2400">
                <a:solidFill>
                  <a:srgbClr val="000000"/>
                </a:solidFill>
                <a:latin typeface="Tahoma"/>
              </a:endParaRPr>
            </a:p>
          </p:txBody>
        </p:sp>
        <p:sp>
          <p:nvSpPr>
            <p:cNvPr id="65578" name="Rectangle 40"/>
            <p:cNvSpPr>
              <a:spLocks noChangeArrowheads="1"/>
            </p:cNvSpPr>
            <p:nvPr/>
          </p:nvSpPr>
          <p:spPr bwMode="auto">
            <a:xfrm>
              <a:off x="1896" y="1536"/>
              <a:ext cx="8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a:solidFill>
                    <a:srgbClr val="000000"/>
                  </a:solidFill>
                  <a:latin typeface="Times New Roman" pitchFamily="18" charset="0"/>
                </a:rPr>
                <a:t>E=1, M=0,</a:t>
              </a:r>
              <a:endParaRPr kumimoji="1" lang="en-US" altLang="zh-CN" sz="2400">
                <a:solidFill>
                  <a:srgbClr val="000000"/>
                </a:solidFill>
                <a:latin typeface="Tahoma"/>
              </a:endParaRPr>
            </a:p>
          </p:txBody>
        </p:sp>
        <p:sp>
          <p:nvSpPr>
            <p:cNvPr id="65579" name="Rectangle 41"/>
            <p:cNvSpPr>
              <a:spLocks noChangeArrowheads="1"/>
            </p:cNvSpPr>
            <p:nvPr/>
          </p:nvSpPr>
          <p:spPr bwMode="auto">
            <a:xfrm>
              <a:off x="1635" y="177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1.0</a:t>
              </a:r>
              <a:endParaRPr kumimoji="1" lang="zh-CN" altLang="en-US" sz="2400">
                <a:solidFill>
                  <a:srgbClr val="000000"/>
                </a:solidFill>
                <a:latin typeface="Tahoma"/>
              </a:endParaRPr>
            </a:p>
          </p:txBody>
        </p:sp>
        <p:sp>
          <p:nvSpPr>
            <p:cNvPr id="65580" name="Rectangle 42"/>
            <p:cNvSpPr>
              <a:spLocks noChangeArrowheads="1"/>
            </p:cNvSpPr>
            <p:nvPr/>
          </p:nvSpPr>
          <p:spPr bwMode="auto">
            <a:xfrm>
              <a:off x="1883" y="1783"/>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581" name="Rectangle 43"/>
            <p:cNvSpPr>
              <a:spLocks noChangeArrowheads="1"/>
            </p:cNvSpPr>
            <p:nvPr/>
          </p:nvSpPr>
          <p:spPr bwMode="auto">
            <a:xfrm>
              <a:off x="2075" y="177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582" name="Rectangle 44"/>
            <p:cNvSpPr>
              <a:spLocks noChangeArrowheads="1"/>
            </p:cNvSpPr>
            <p:nvPr/>
          </p:nvSpPr>
          <p:spPr bwMode="auto">
            <a:xfrm>
              <a:off x="2171" y="1728"/>
              <a:ext cx="3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1-127 </a:t>
              </a:r>
              <a:endParaRPr kumimoji="1" lang="zh-CN" altLang="en-US" sz="2400">
                <a:solidFill>
                  <a:srgbClr val="000000"/>
                </a:solidFill>
                <a:latin typeface="Tahoma"/>
              </a:endParaRPr>
            </a:p>
          </p:txBody>
        </p:sp>
        <p:sp>
          <p:nvSpPr>
            <p:cNvPr id="65583" name="Rectangle 45"/>
            <p:cNvSpPr>
              <a:spLocks noChangeArrowheads="1"/>
            </p:cNvSpPr>
            <p:nvPr/>
          </p:nvSpPr>
          <p:spPr bwMode="auto">
            <a:xfrm>
              <a:off x="2514" y="1770"/>
              <a:ext cx="2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 2</a:t>
              </a:r>
              <a:endParaRPr kumimoji="1" lang="zh-CN" altLang="en-US" sz="2400">
                <a:solidFill>
                  <a:srgbClr val="000000"/>
                </a:solidFill>
                <a:latin typeface="Tahoma"/>
              </a:endParaRPr>
            </a:p>
          </p:txBody>
        </p:sp>
        <p:sp>
          <p:nvSpPr>
            <p:cNvPr id="65584" name="Rectangle 46"/>
            <p:cNvSpPr>
              <a:spLocks noChangeArrowheads="1"/>
            </p:cNvSpPr>
            <p:nvPr/>
          </p:nvSpPr>
          <p:spPr bwMode="auto">
            <a:xfrm>
              <a:off x="2775" y="1728"/>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-126</a:t>
              </a:r>
              <a:endParaRPr kumimoji="1" lang="zh-CN" altLang="en-US" sz="2400">
                <a:solidFill>
                  <a:srgbClr val="000000"/>
                </a:solidFill>
                <a:latin typeface="Tahoma"/>
              </a:endParaRPr>
            </a:p>
          </p:txBody>
        </p:sp>
        <p:sp>
          <p:nvSpPr>
            <p:cNvPr id="65585" name="Rectangle 47"/>
            <p:cNvSpPr>
              <a:spLocks noChangeArrowheads="1"/>
            </p:cNvSpPr>
            <p:nvPr/>
          </p:nvSpPr>
          <p:spPr bwMode="auto">
            <a:xfrm>
              <a:off x="3599" y="1536"/>
              <a:ext cx="12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a:solidFill>
                    <a:srgbClr val="000000"/>
                  </a:solidFill>
                  <a:latin typeface="Times New Roman" pitchFamily="18" charset="0"/>
                </a:rPr>
                <a:t>E=254, f=.1111</a:t>
              </a:r>
              <a:endParaRPr kumimoji="1" lang="en-US" altLang="zh-CN" sz="2400">
                <a:solidFill>
                  <a:srgbClr val="000000"/>
                </a:solidFill>
                <a:latin typeface="Tahoma"/>
              </a:endParaRPr>
            </a:p>
          </p:txBody>
        </p:sp>
        <p:sp>
          <p:nvSpPr>
            <p:cNvPr id="65586" name="Rectangle 48"/>
            <p:cNvSpPr>
              <a:spLocks noChangeArrowheads="1"/>
            </p:cNvSpPr>
            <p:nvPr/>
          </p:nvSpPr>
          <p:spPr bwMode="auto">
            <a:xfrm>
              <a:off x="4835" y="1550"/>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587" name="Rectangle 49"/>
            <p:cNvSpPr>
              <a:spLocks noChangeArrowheads="1"/>
            </p:cNvSpPr>
            <p:nvPr/>
          </p:nvSpPr>
          <p:spPr bwMode="auto">
            <a:xfrm>
              <a:off x="5027" y="153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588" name="Rectangle 50"/>
            <p:cNvSpPr>
              <a:spLocks noChangeArrowheads="1"/>
            </p:cNvSpPr>
            <p:nvPr/>
          </p:nvSpPr>
          <p:spPr bwMode="auto">
            <a:xfrm>
              <a:off x="3599" y="1783"/>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1.111</a:t>
              </a:r>
              <a:endParaRPr kumimoji="1" lang="zh-CN" altLang="en-US" sz="2400">
                <a:solidFill>
                  <a:srgbClr val="000000"/>
                </a:solidFill>
                <a:latin typeface="Tahoma"/>
              </a:endParaRPr>
            </a:p>
          </p:txBody>
        </p:sp>
        <p:sp>
          <p:nvSpPr>
            <p:cNvPr id="65589" name="Rectangle 51"/>
            <p:cNvSpPr>
              <a:spLocks noChangeArrowheads="1"/>
            </p:cNvSpPr>
            <p:nvPr/>
          </p:nvSpPr>
          <p:spPr bwMode="auto">
            <a:xfrm>
              <a:off x="4038" y="179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590" name="Rectangle 52"/>
            <p:cNvSpPr>
              <a:spLocks noChangeArrowheads="1"/>
            </p:cNvSpPr>
            <p:nvPr/>
          </p:nvSpPr>
          <p:spPr bwMode="auto">
            <a:xfrm>
              <a:off x="4231" y="178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a:t>
              </a:r>
              <a:endParaRPr kumimoji="1" lang="zh-CN" altLang="en-US" sz="2400">
                <a:solidFill>
                  <a:srgbClr val="000000"/>
                </a:solidFill>
                <a:latin typeface="Tahoma"/>
              </a:endParaRPr>
            </a:p>
          </p:txBody>
        </p:sp>
        <p:sp>
          <p:nvSpPr>
            <p:cNvPr id="65591" name="Rectangle 53"/>
            <p:cNvSpPr>
              <a:spLocks noChangeArrowheads="1"/>
            </p:cNvSpPr>
            <p:nvPr/>
          </p:nvSpPr>
          <p:spPr bwMode="auto">
            <a:xfrm>
              <a:off x="4327" y="179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592" name="Rectangle 54"/>
            <p:cNvSpPr>
              <a:spLocks noChangeArrowheads="1"/>
            </p:cNvSpPr>
            <p:nvPr/>
          </p:nvSpPr>
          <p:spPr bwMode="auto">
            <a:xfrm>
              <a:off x="4519" y="178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593" name="Rectangle 55"/>
            <p:cNvSpPr>
              <a:spLocks noChangeArrowheads="1"/>
            </p:cNvSpPr>
            <p:nvPr/>
          </p:nvSpPr>
          <p:spPr bwMode="auto">
            <a:xfrm>
              <a:off x="4615" y="1742"/>
              <a:ext cx="4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254-127</a:t>
              </a:r>
              <a:endParaRPr kumimoji="1" lang="zh-CN" altLang="en-US" sz="2400">
                <a:solidFill>
                  <a:srgbClr val="000000"/>
                </a:solidFill>
                <a:latin typeface="Tahoma"/>
              </a:endParaRPr>
            </a:p>
          </p:txBody>
        </p:sp>
        <p:sp>
          <p:nvSpPr>
            <p:cNvPr id="65594" name="Rectangle 56"/>
            <p:cNvSpPr>
              <a:spLocks noChangeArrowheads="1"/>
            </p:cNvSpPr>
            <p:nvPr/>
          </p:nvSpPr>
          <p:spPr bwMode="auto">
            <a:xfrm>
              <a:off x="3723" y="2030"/>
              <a:ext cx="2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 2</a:t>
              </a:r>
              <a:endParaRPr kumimoji="1" lang="zh-CN" altLang="en-US" sz="2400">
                <a:solidFill>
                  <a:srgbClr val="000000"/>
                </a:solidFill>
                <a:latin typeface="Tahoma"/>
              </a:endParaRPr>
            </a:p>
          </p:txBody>
        </p:sp>
        <p:sp>
          <p:nvSpPr>
            <p:cNvPr id="65595" name="Rectangle 57"/>
            <p:cNvSpPr>
              <a:spLocks noChangeArrowheads="1"/>
            </p:cNvSpPr>
            <p:nvPr/>
          </p:nvSpPr>
          <p:spPr bwMode="auto">
            <a:xfrm>
              <a:off x="3984" y="1989"/>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127</a:t>
              </a:r>
              <a:endParaRPr kumimoji="1" lang="zh-CN" altLang="en-US" sz="2400">
                <a:solidFill>
                  <a:srgbClr val="000000"/>
                </a:solidFill>
                <a:latin typeface="Tahoma"/>
              </a:endParaRPr>
            </a:p>
          </p:txBody>
        </p:sp>
        <p:sp>
          <p:nvSpPr>
            <p:cNvPr id="65596" name="Rectangle 58"/>
            <p:cNvSpPr>
              <a:spLocks noChangeArrowheads="1"/>
            </p:cNvSpPr>
            <p:nvPr/>
          </p:nvSpPr>
          <p:spPr bwMode="auto">
            <a:xfrm>
              <a:off x="4189" y="204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597" name="Rectangle 59"/>
            <p:cNvSpPr>
              <a:spLocks noChangeArrowheads="1"/>
            </p:cNvSpPr>
            <p:nvPr/>
          </p:nvSpPr>
          <p:spPr bwMode="auto">
            <a:xfrm>
              <a:off x="4382" y="2030"/>
              <a:ext cx="3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(2-2</a:t>
              </a:r>
              <a:endParaRPr kumimoji="1" lang="zh-CN" altLang="en-US" sz="2400">
                <a:solidFill>
                  <a:srgbClr val="000000"/>
                </a:solidFill>
                <a:latin typeface="Tahoma"/>
              </a:endParaRPr>
            </a:p>
          </p:txBody>
        </p:sp>
        <p:sp>
          <p:nvSpPr>
            <p:cNvPr id="65598" name="Rectangle 60"/>
            <p:cNvSpPr>
              <a:spLocks noChangeArrowheads="1"/>
            </p:cNvSpPr>
            <p:nvPr/>
          </p:nvSpPr>
          <p:spPr bwMode="auto">
            <a:xfrm>
              <a:off x="4711" y="1989"/>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-23</a:t>
              </a:r>
              <a:endParaRPr kumimoji="1" lang="zh-CN" altLang="en-US" sz="2400">
                <a:solidFill>
                  <a:srgbClr val="000000"/>
                </a:solidFill>
                <a:latin typeface="Tahoma"/>
              </a:endParaRPr>
            </a:p>
          </p:txBody>
        </p:sp>
        <p:sp>
          <p:nvSpPr>
            <p:cNvPr id="65599" name="Rectangle 61"/>
            <p:cNvSpPr>
              <a:spLocks noChangeArrowheads="1"/>
            </p:cNvSpPr>
            <p:nvPr/>
          </p:nvSpPr>
          <p:spPr bwMode="auto">
            <a:xfrm>
              <a:off x="4890" y="2030"/>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00" name="Rectangle 62"/>
            <p:cNvSpPr>
              <a:spLocks noChangeArrowheads="1"/>
            </p:cNvSpPr>
            <p:nvPr/>
          </p:nvSpPr>
          <p:spPr bwMode="auto">
            <a:xfrm>
              <a:off x="633" y="150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01" name="Line 63"/>
            <p:cNvSpPr>
              <a:spLocks noChangeShapeType="1"/>
            </p:cNvSpPr>
            <p:nvPr/>
          </p:nvSpPr>
          <p:spPr bwMode="auto">
            <a:xfrm>
              <a:off x="633" y="150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2" name="Line 64"/>
            <p:cNvSpPr>
              <a:spLocks noChangeShapeType="1"/>
            </p:cNvSpPr>
            <p:nvPr/>
          </p:nvSpPr>
          <p:spPr bwMode="auto">
            <a:xfrm>
              <a:off x="633" y="150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3" name="Rectangle 65"/>
            <p:cNvSpPr>
              <a:spLocks noChangeArrowheads="1"/>
            </p:cNvSpPr>
            <p:nvPr/>
          </p:nvSpPr>
          <p:spPr bwMode="auto">
            <a:xfrm>
              <a:off x="647" y="1509"/>
              <a:ext cx="7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04" name="Line 66"/>
            <p:cNvSpPr>
              <a:spLocks noChangeShapeType="1"/>
            </p:cNvSpPr>
            <p:nvPr/>
          </p:nvSpPr>
          <p:spPr bwMode="auto">
            <a:xfrm>
              <a:off x="647" y="1509"/>
              <a:ext cx="7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5" name="Rectangle 67"/>
            <p:cNvSpPr>
              <a:spLocks noChangeArrowheads="1"/>
            </p:cNvSpPr>
            <p:nvPr/>
          </p:nvSpPr>
          <p:spPr bwMode="auto">
            <a:xfrm>
              <a:off x="1402" y="150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06" name="Line 68"/>
            <p:cNvSpPr>
              <a:spLocks noChangeShapeType="1"/>
            </p:cNvSpPr>
            <p:nvPr/>
          </p:nvSpPr>
          <p:spPr bwMode="auto">
            <a:xfrm>
              <a:off x="1402" y="150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7" name="Line 69"/>
            <p:cNvSpPr>
              <a:spLocks noChangeShapeType="1"/>
            </p:cNvSpPr>
            <p:nvPr/>
          </p:nvSpPr>
          <p:spPr bwMode="auto">
            <a:xfrm>
              <a:off x="1402" y="150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8" name="Rectangle 70"/>
            <p:cNvSpPr>
              <a:spLocks noChangeArrowheads="1"/>
            </p:cNvSpPr>
            <p:nvPr/>
          </p:nvSpPr>
          <p:spPr bwMode="auto">
            <a:xfrm>
              <a:off x="1416" y="1509"/>
              <a:ext cx="18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09" name="Line 71"/>
            <p:cNvSpPr>
              <a:spLocks noChangeShapeType="1"/>
            </p:cNvSpPr>
            <p:nvPr/>
          </p:nvSpPr>
          <p:spPr bwMode="auto">
            <a:xfrm>
              <a:off x="1416" y="1509"/>
              <a:ext cx="18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0" name="Rectangle 72"/>
            <p:cNvSpPr>
              <a:spLocks noChangeArrowheads="1"/>
            </p:cNvSpPr>
            <p:nvPr/>
          </p:nvSpPr>
          <p:spPr bwMode="auto">
            <a:xfrm>
              <a:off x="3228" y="150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11" name="Line 73"/>
            <p:cNvSpPr>
              <a:spLocks noChangeShapeType="1"/>
            </p:cNvSpPr>
            <p:nvPr/>
          </p:nvSpPr>
          <p:spPr bwMode="auto">
            <a:xfrm>
              <a:off x="3228" y="150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2" name="Line 74"/>
            <p:cNvSpPr>
              <a:spLocks noChangeShapeType="1"/>
            </p:cNvSpPr>
            <p:nvPr/>
          </p:nvSpPr>
          <p:spPr bwMode="auto">
            <a:xfrm>
              <a:off x="3228" y="150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3" name="Rectangle 75"/>
            <p:cNvSpPr>
              <a:spLocks noChangeArrowheads="1"/>
            </p:cNvSpPr>
            <p:nvPr/>
          </p:nvSpPr>
          <p:spPr bwMode="auto">
            <a:xfrm>
              <a:off x="3242" y="1509"/>
              <a:ext cx="218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14" name="Line 76"/>
            <p:cNvSpPr>
              <a:spLocks noChangeShapeType="1"/>
            </p:cNvSpPr>
            <p:nvPr/>
          </p:nvSpPr>
          <p:spPr bwMode="auto">
            <a:xfrm>
              <a:off x="3242" y="1509"/>
              <a:ext cx="21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5" name="Rectangle 77"/>
            <p:cNvSpPr>
              <a:spLocks noChangeArrowheads="1"/>
            </p:cNvSpPr>
            <p:nvPr/>
          </p:nvSpPr>
          <p:spPr bwMode="auto">
            <a:xfrm>
              <a:off x="5425" y="150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16" name="Line 78"/>
            <p:cNvSpPr>
              <a:spLocks noChangeShapeType="1"/>
            </p:cNvSpPr>
            <p:nvPr/>
          </p:nvSpPr>
          <p:spPr bwMode="auto">
            <a:xfrm>
              <a:off x="5425" y="150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7" name="Line 79"/>
            <p:cNvSpPr>
              <a:spLocks noChangeShapeType="1"/>
            </p:cNvSpPr>
            <p:nvPr/>
          </p:nvSpPr>
          <p:spPr bwMode="auto">
            <a:xfrm>
              <a:off x="5425" y="150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8" name="Rectangle 80"/>
            <p:cNvSpPr>
              <a:spLocks noChangeArrowheads="1"/>
            </p:cNvSpPr>
            <p:nvPr/>
          </p:nvSpPr>
          <p:spPr bwMode="auto">
            <a:xfrm>
              <a:off x="633" y="1523"/>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19" name="Line 81"/>
            <p:cNvSpPr>
              <a:spLocks noChangeShapeType="1"/>
            </p:cNvSpPr>
            <p:nvPr/>
          </p:nvSpPr>
          <p:spPr bwMode="auto">
            <a:xfrm>
              <a:off x="633" y="1523"/>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20" name="Rectangle 82"/>
            <p:cNvSpPr>
              <a:spLocks noChangeArrowheads="1"/>
            </p:cNvSpPr>
            <p:nvPr/>
          </p:nvSpPr>
          <p:spPr bwMode="auto">
            <a:xfrm>
              <a:off x="1402" y="1523"/>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21" name="Line 83"/>
            <p:cNvSpPr>
              <a:spLocks noChangeShapeType="1"/>
            </p:cNvSpPr>
            <p:nvPr/>
          </p:nvSpPr>
          <p:spPr bwMode="auto">
            <a:xfrm>
              <a:off x="1402" y="1523"/>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22" name="Rectangle 84"/>
            <p:cNvSpPr>
              <a:spLocks noChangeArrowheads="1"/>
            </p:cNvSpPr>
            <p:nvPr/>
          </p:nvSpPr>
          <p:spPr bwMode="auto">
            <a:xfrm>
              <a:off x="3228" y="1523"/>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23" name="Line 85"/>
            <p:cNvSpPr>
              <a:spLocks noChangeShapeType="1"/>
            </p:cNvSpPr>
            <p:nvPr/>
          </p:nvSpPr>
          <p:spPr bwMode="auto">
            <a:xfrm>
              <a:off x="3228" y="1523"/>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24" name="Rectangle 86"/>
            <p:cNvSpPr>
              <a:spLocks noChangeArrowheads="1"/>
            </p:cNvSpPr>
            <p:nvPr/>
          </p:nvSpPr>
          <p:spPr bwMode="auto">
            <a:xfrm>
              <a:off x="5425" y="1523"/>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25" name="Line 87"/>
            <p:cNvSpPr>
              <a:spLocks noChangeShapeType="1"/>
            </p:cNvSpPr>
            <p:nvPr/>
          </p:nvSpPr>
          <p:spPr bwMode="auto">
            <a:xfrm>
              <a:off x="5425" y="1523"/>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26" name="Rectangle 88"/>
            <p:cNvSpPr>
              <a:spLocks noChangeArrowheads="1"/>
            </p:cNvSpPr>
            <p:nvPr/>
          </p:nvSpPr>
          <p:spPr bwMode="auto">
            <a:xfrm>
              <a:off x="743" y="2305"/>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双精度</a:t>
              </a:r>
              <a:endParaRPr kumimoji="1" lang="zh-CN" altLang="en-US" sz="2400">
                <a:solidFill>
                  <a:srgbClr val="000000"/>
                </a:solidFill>
                <a:latin typeface="Tahoma"/>
              </a:endParaRPr>
            </a:p>
          </p:txBody>
        </p:sp>
        <p:sp>
          <p:nvSpPr>
            <p:cNvPr id="65627" name="Rectangle 89"/>
            <p:cNvSpPr>
              <a:spLocks noChangeArrowheads="1"/>
            </p:cNvSpPr>
            <p:nvPr/>
          </p:nvSpPr>
          <p:spPr bwMode="auto">
            <a:xfrm>
              <a:off x="1896" y="2291"/>
              <a:ext cx="8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a:solidFill>
                    <a:srgbClr val="000000"/>
                  </a:solidFill>
                  <a:latin typeface="Times New Roman" pitchFamily="18" charset="0"/>
                </a:rPr>
                <a:t>E=1, M=0,</a:t>
              </a:r>
              <a:endParaRPr kumimoji="1" lang="en-US" altLang="zh-CN" sz="2400">
                <a:solidFill>
                  <a:srgbClr val="000000"/>
                </a:solidFill>
                <a:latin typeface="Tahoma"/>
              </a:endParaRPr>
            </a:p>
          </p:txBody>
        </p:sp>
        <p:sp>
          <p:nvSpPr>
            <p:cNvPr id="65628" name="Rectangle 90"/>
            <p:cNvSpPr>
              <a:spLocks noChangeArrowheads="1"/>
            </p:cNvSpPr>
            <p:nvPr/>
          </p:nvSpPr>
          <p:spPr bwMode="auto">
            <a:xfrm>
              <a:off x="1594" y="252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1.0</a:t>
              </a:r>
              <a:endParaRPr kumimoji="1" lang="zh-CN" altLang="en-US" sz="2400">
                <a:solidFill>
                  <a:srgbClr val="000000"/>
                </a:solidFill>
                <a:latin typeface="Tahoma"/>
              </a:endParaRPr>
            </a:p>
          </p:txBody>
        </p:sp>
        <p:sp>
          <p:nvSpPr>
            <p:cNvPr id="65629" name="Rectangle 91"/>
            <p:cNvSpPr>
              <a:spLocks noChangeArrowheads="1"/>
            </p:cNvSpPr>
            <p:nvPr/>
          </p:nvSpPr>
          <p:spPr bwMode="auto">
            <a:xfrm>
              <a:off x="1841" y="253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630" name="Rectangle 92"/>
            <p:cNvSpPr>
              <a:spLocks noChangeArrowheads="1"/>
            </p:cNvSpPr>
            <p:nvPr/>
          </p:nvSpPr>
          <p:spPr bwMode="auto">
            <a:xfrm>
              <a:off x="2034" y="252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631" name="Rectangle 93"/>
            <p:cNvSpPr>
              <a:spLocks noChangeArrowheads="1"/>
            </p:cNvSpPr>
            <p:nvPr/>
          </p:nvSpPr>
          <p:spPr bwMode="auto">
            <a:xfrm>
              <a:off x="2130" y="2483"/>
              <a:ext cx="3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1-1023 </a:t>
              </a:r>
              <a:endParaRPr kumimoji="1" lang="zh-CN" altLang="en-US" sz="2400">
                <a:solidFill>
                  <a:srgbClr val="000000"/>
                </a:solidFill>
                <a:latin typeface="Tahoma"/>
              </a:endParaRPr>
            </a:p>
          </p:txBody>
        </p:sp>
        <p:sp>
          <p:nvSpPr>
            <p:cNvPr id="65632" name="Rectangle 94"/>
            <p:cNvSpPr>
              <a:spLocks noChangeArrowheads="1"/>
            </p:cNvSpPr>
            <p:nvPr/>
          </p:nvSpPr>
          <p:spPr bwMode="auto">
            <a:xfrm>
              <a:off x="2542" y="2525"/>
              <a:ext cx="2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633" name="Rectangle 95"/>
            <p:cNvSpPr>
              <a:spLocks noChangeArrowheads="1"/>
            </p:cNvSpPr>
            <p:nvPr/>
          </p:nvSpPr>
          <p:spPr bwMode="auto">
            <a:xfrm>
              <a:off x="2748" y="2483"/>
              <a:ext cx="2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-1022</a:t>
              </a:r>
              <a:endParaRPr kumimoji="1" lang="zh-CN" altLang="en-US" sz="2400">
                <a:solidFill>
                  <a:srgbClr val="000000"/>
                </a:solidFill>
                <a:latin typeface="Tahoma"/>
              </a:endParaRPr>
            </a:p>
          </p:txBody>
        </p:sp>
        <p:sp>
          <p:nvSpPr>
            <p:cNvPr id="65634" name="Rectangle 96"/>
            <p:cNvSpPr>
              <a:spLocks noChangeArrowheads="1"/>
            </p:cNvSpPr>
            <p:nvPr/>
          </p:nvSpPr>
          <p:spPr bwMode="auto">
            <a:xfrm>
              <a:off x="3544" y="2291"/>
              <a:ext cx="13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a:solidFill>
                    <a:srgbClr val="000000"/>
                  </a:solidFill>
                  <a:latin typeface="Times New Roman" pitchFamily="18" charset="0"/>
                </a:rPr>
                <a:t>E=2046, f=.1111</a:t>
              </a:r>
              <a:endParaRPr kumimoji="1" lang="en-US" altLang="zh-CN" sz="2400">
                <a:solidFill>
                  <a:srgbClr val="000000"/>
                </a:solidFill>
                <a:latin typeface="Tahoma"/>
              </a:endParaRPr>
            </a:p>
          </p:txBody>
        </p:sp>
        <p:sp>
          <p:nvSpPr>
            <p:cNvPr id="65635" name="Rectangle 97"/>
            <p:cNvSpPr>
              <a:spLocks noChangeArrowheads="1"/>
            </p:cNvSpPr>
            <p:nvPr/>
          </p:nvSpPr>
          <p:spPr bwMode="auto">
            <a:xfrm>
              <a:off x="4876" y="230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36" name="Rectangle 98"/>
            <p:cNvSpPr>
              <a:spLocks noChangeArrowheads="1"/>
            </p:cNvSpPr>
            <p:nvPr/>
          </p:nvSpPr>
          <p:spPr bwMode="auto">
            <a:xfrm>
              <a:off x="5068" y="229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37" name="Rectangle 99"/>
            <p:cNvSpPr>
              <a:spLocks noChangeArrowheads="1"/>
            </p:cNvSpPr>
            <p:nvPr/>
          </p:nvSpPr>
          <p:spPr bwMode="auto">
            <a:xfrm>
              <a:off x="3530" y="2538"/>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1.111</a:t>
              </a:r>
              <a:endParaRPr kumimoji="1" lang="zh-CN" altLang="en-US" sz="2400">
                <a:solidFill>
                  <a:srgbClr val="000000"/>
                </a:solidFill>
                <a:latin typeface="Tahoma"/>
              </a:endParaRPr>
            </a:p>
          </p:txBody>
        </p:sp>
        <p:sp>
          <p:nvSpPr>
            <p:cNvPr id="65638" name="Rectangle 100"/>
            <p:cNvSpPr>
              <a:spLocks noChangeArrowheads="1"/>
            </p:cNvSpPr>
            <p:nvPr/>
          </p:nvSpPr>
          <p:spPr bwMode="auto">
            <a:xfrm>
              <a:off x="3970" y="2552"/>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39" name="Rectangle 101"/>
            <p:cNvSpPr>
              <a:spLocks noChangeArrowheads="1"/>
            </p:cNvSpPr>
            <p:nvPr/>
          </p:nvSpPr>
          <p:spPr bwMode="auto">
            <a:xfrm>
              <a:off x="4162" y="253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a:t>
              </a:r>
              <a:endParaRPr kumimoji="1" lang="zh-CN" altLang="en-US" sz="2400">
                <a:solidFill>
                  <a:srgbClr val="000000"/>
                </a:solidFill>
                <a:latin typeface="Tahoma"/>
              </a:endParaRPr>
            </a:p>
          </p:txBody>
        </p:sp>
        <p:sp>
          <p:nvSpPr>
            <p:cNvPr id="65640" name="Rectangle 102"/>
            <p:cNvSpPr>
              <a:spLocks noChangeArrowheads="1"/>
            </p:cNvSpPr>
            <p:nvPr/>
          </p:nvSpPr>
          <p:spPr bwMode="auto">
            <a:xfrm>
              <a:off x="4258" y="2552"/>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641" name="Rectangle 103"/>
            <p:cNvSpPr>
              <a:spLocks noChangeArrowheads="1"/>
            </p:cNvSpPr>
            <p:nvPr/>
          </p:nvSpPr>
          <p:spPr bwMode="auto">
            <a:xfrm>
              <a:off x="4450" y="253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642" name="Rectangle 104"/>
            <p:cNvSpPr>
              <a:spLocks noChangeArrowheads="1"/>
            </p:cNvSpPr>
            <p:nvPr/>
          </p:nvSpPr>
          <p:spPr bwMode="auto">
            <a:xfrm>
              <a:off x="4547" y="2497"/>
              <a:ext cx="5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2046-1023</a:t>
              </a:r>
              <a:endParaRPr kumimoji="1" lang="zh-CN" altLang="en-US" sz="2400">
                <a:solidFill>
                  <a:srgbClr val="000000"/>
                </a:solidFill>
                <a:latin typeface="Tahoma"/>
              </a:endParaRPr>
            </a:p>
          </p:txBody>
        </p:sp>
        <p:sp>
          <p:nvSpPr>
            <p:cNvPr id="65643" name="Rectangle 105"/>
            <p:cNvSpPr>
              <a:spLocks noChangeArrowheads="1"/>
            </p:cNvSpPr>
            <p:nvPr/>
          </p:nvSpPr>
          <p:spPr bwMode="auto">
            <a:xfrm>
              <a:off x="3709" y="2785"/>
              <a:ext cx="2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644" name="Rectangle 106"/>
            <p:cNvSpPr>
              <a:spLocks noChangeArrowheads="1"/>
            </p:cNvSpPr>
            <p:nvPr/>
          </p:nvSpPr>
          <p:spPr bwMode="auto">
            <a:xfrm>
              <a:off x="3915" y="2744"/>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1023</a:t>
              </a:r>
              <a:endParaRPr kumimoji="1" lang="zh-CN" altLang="en-US" sz="2400">
                <a:solidFill>
                  <a:srgbClr val="000000"/>
                </a:solidFill>
                <a:latin typeface="Tahoma"/>
              </a:endParaRPr>
            </a:p>
          </p:txBody>
        </p:sp>
        <p:sp>
          <p:nvSpPr>
            <p:cNvPr id="65645" name="Rectangle 107"/>
            <p:cNvSpPr>
              <a:spLocks noChangeArrowheads="1"/>
            </p:cNvSpPr>
            <p:nvPr/>
          </p:nvSpPr>
          <p:spPr bwMode="auto">
            <a:xfrm>
              <a:off x="4189" y="2799"/>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646" name="Rectangle 108"/>
            <p:cNvSpPr>
              <a:spLocks noChangeArrowheads="1"/>
            </p:cNvSpPr>
            <p:nvPr/>
          </p:nvSpPr>
          <p:spPr bwMode="auto">
            <a:xfrm>
              <a:off x="4382" y="2785"/>
              <a:ext cx="3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(2-2</a:t>
              </a:r>
              <a:endParaRPr kumimoji="1" lang="zh-CN" altLang="en-US" sz="2400">
                <a:solidFill>
                  <a:srgbClr val="000000"/>
                </a:solidFill>
                <a:latin typeface="Tahoma"/>
              </a:endParaRPr>
            </a:p>
          </p:txBody>
        </p:sp>
        <p:sp>
          <p:nvSpPr>
            <p:cNvPr id="65647" name="Rectangle 109"/>
            <p:cNvSpPr>
              <a:spLocks noChangeArrowheads="1"/>
            </p:cNvSpPr>
            <p:nvPr/>
          </p:nvSpPr>
          <p:spPr bwMode="auto">
            <a:xfrm>
              <a:off x="4711" y="2744"/>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-52</a:t>
              </a:r>
              <a:endParaRPr kumimoji="1" lang="zh-CN" altLang="en-US" sz="2400">
                <a:solidFill>
                  <a:srgbClr val="000000"/>
                </a:solidFill>
                <a:latin typeface="Tahoma"/>
              </a:endParaRPr>
            </a:p>
          </p:txBody>
        </p:sp>
        <p:sp>
          <p:nvSpPr>
            <p:cNvPr id="65648" name="Rectangle 110"/>
            <p:cNvSpPr>
              <a:spLocks noChangeArrowheads="1"/>
            </p:cNvSpPr>
            <p:nvPr/>
          </p:nvSpPr>
          <p:spPr bwMode="auto">
            <a:xfrm>
              <a:off x="4890" y="278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49" name="Rectangle 111"/>
            <p:cNvSpPr>
              <a:spLocks noChangeArrowheads="1"/>
            </p:cNvSpPr>
            <p:nvPr/>
          </p:nvSpPr>
          <p:spPr bwMode="auto">
            <a:xfrm>
              <a:off x="633" y="226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50" name="Line 112"/>
            <p:cNvSpPr>
              <a:spLocks noChangeShapeType="1"/>
            </p:cNvSpPr>
            <p:nvPr/>
          </p:nvSpPr>
          <p:spPr bwMode="auto">
            <a:xfrm>
              <a:off x="633" y="2264"/>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1" name="Line 113"/>
            <p:cNvSpPr>
              <a:spLocks noChangeShapeType="1"/>
            </p:cNvSpPr>
            <p:nvPr/>
          </p:nvSpPr>
          <p:spPr bwMode="auto">
            <a:xfrm>
              <a:off x="633" y="2264"/>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2" name="Rectangle 114"/>
            <p:cNvSpPr>
              <a:spLocks noChangeArrowheads="1"/>
            </p:cNvSpPr>
            <p:nvPr/>
          </p:nvSpPr>
          <p:spPr bwMode="auto">
            <a:xfrm>
              <a:off x="647" y="2264"/>
              <a:ext cx="7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53" name="Line 115"/>
            <p:cNvSpPr>
              <a:spLocks noChangeShapeType="1"/>
            </p:cNvSpPr>
            <p:nvPr/>
          </p:nvSpPr>
          <p:spPr bwMode="auto">
            <a:xfrm>
              <a:off x="647" y="2264"/>
              <a:ext cx="7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4" name="Rectangle 116"/>
            <p:cNvSpPr>
              <a:spLocks noChangeArrowheads="1"/>
            </p:cNvSpPr>
            <p:nvPr/>
          </p:nvSpPr>
          <p:spPr bwMode="auto">
            <a:xfrm>
              <a:off x="1402" y="226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55" name="Line 117"/>
            <p:cNvSpPr>
              <a:spLocks noChangeShapeType="1"/>
            </p:cNvSpPr>
            <p:nvPr/>
          </p:nvSpPr>
          <p:spPr bwMode="auto">
            <a:xfrm>
              <a:off x="1402" y="2264"/>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6" name="Line 118"/>
            <p:cNvSpPr>
              <a:spLocks noChangeShapeType="1"/>
            </p:cNvSpPr>
            <p:nvPr/>
          </p:nvSpPr>
          <p:spPr bwMode="auto">
            <a:xfrm>
              <a:off x="1402" y="2264"/>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7" name="Rectangle 119"/>
            <p:cNvSpPr>
              <a:spLocks noChangeArrowheads="1"/>
            </p:cNvSpPr>
            <p:nvPr/>
          </p:nvSpPr>
          <p:spPr bwMode="auto">
            <a:xfrm>
              <a:off x="1416" y="2264"/>
              <a:ext cx="18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58" name="Line 120"/>
            <p:cNvSpPr>
              <a:spLocks noChangeShapeType="1"/>
            </p:cNvSpPr>
            <p:nvPr/>
          </p:nvSpPr>
          <p:spPr bwMode="auto">
            <a:xfrm>
              <a:off x="1416" y="2264"/>
              <a:ext cx="18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9" name="Rectangle 121"/>
            <p:cNvSpPr>
              <a:spLocks noChangeArrowheads="1"/>
            </p:cNvSpPr>
            <p:nvPr/>
          </p:nvSpPr>
          <p:spPr bwMode="auto">
            <a:xfrm>
              <a:off x="3228" y="226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60" name="Line 122"/>
            <p:cNvSpPr>
              <a:spLocks noChangeShapeType="1"/>
            </p:cNvSpPr>
            <p:nvPr/>
          </p:nvSpPr>
          <p:spPr bwMode="auto">
            <a:xfrm>
              <a:off x="3228" y="2264"/>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1" name="Line 123"/>
            <p:cNvSpPr>
              <a:spLocks noChangeShapeType="1"/>
            </p:cNvSpPr>
            <p:nvPr/>
          </p:nvSpPr>
          <p:spPr bwMode="auto">
            <a:xfrm>
              <a:off x="3228" y="2264"/>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2" name="Rectangle 124"/>
            <p:cNvSpPr>
              <a:spLocks noChangeArrowheads="1"/>
            </p:cNvSpPr>
            <p:nvPr/>
          </p:nvSpPr>
          <p:spPr bwMode="auto">
            <a:xfrm>
              <a:off x="3242" y="2264"/>
              <a:ext cx="218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63" name="Line 125"/>
            <p:cNvSpPr>
              <a:spLocks noChangeShapeType="1"/>
            </p:cNvSpPr>
            <p:nvPr/>
          </p:nvSpPr>
          <p:spPr bwMode="auto">
            <a:xfrm>
              <a:off x="3242" y="2264"/>
              <a:ext cx="21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4" name="Rectangle 126"/>
            <p:cNvSpPr>
              <a:spLocks noChangeArrowheads="1"/>
            </p:cNvSpPr>
            <p:nvPr/>
          </p:nvSpPr>
          <p:spPr bwMode="auto">
            <a:xfrm>
              <a:off x="5425" y="226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65" name="Line 127"/>
            <p:cNvSpPr>
              <a:spLocks noChangeShapeType="1"/>
            </p:cNvSpPr>
            <p:nvPr/>
          </p:nvSpPr>
          <p:spPr bwMode="auto">
            <a:xfrm>
              <a:off x="5425" y="2264"/>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6" name="Line 128"/>
            <p:cNvSpPr>
              <a:spLocks noChangeShapeType="1"/>
            </p:cNvSpPr>
            <p:nvPr/>
          </p:nvSpPr>
          <p:spPr bwMode="auto">
            <a:xfrm>
              <a:off x="5425" y="2264"/>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7" name="Rectangle 129"/>
            <p:cNvSpPr>
              <a:spLocks noChangeArrowheads="1"/>
            </p:cNvSpPr>
            <p:nvPr/>
          </p:nvSpPr>
          <p:spPr bwMode="auto">
            <a:xfrm>
              <a:off x="633" y="2278"/>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68" name="Line 130"/>
            <p:cNvSpPr>
              <a:spLocks noChangeShapeType="1"/>
            </p:cNvSpPr>
            <p:nvPr/>
          </p:nvSpPr>
          <p:spPr bwMode="auto">
            <a:xfrm>
              <a:off x="633" y="2278"/>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9" name="Rectangle 131"/>
            <p:cNvSpPr>
              <a:spLocks noChangeArrowheads="1"/>
            </p:cNvSpPr>
            <p:nvPr/>
          </p:nvSpPr>
          <p:spPr bwMode="auto">
            <a:xfrm>
              <a:off x="633"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70" name="Line 132"/>
            <p:cNvSpPr>
              <a:spLocks noChangeShapeType="1"/>
            </p:cNvSpPr>
            <p:nvPr/>
          </p:nvSpPr>
          <p:spPr bwMode="auto">
            <a:xfrm>
              <a:off x="633"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1" name="Line 133"/>
            <p:cNvSpPr>
              <a:spLocks noChangeShapeType="1"/>
            </p:cNvSpPr>
            <p:nvPr/>
          </p:nvSpPr>
          <p:spPr bwMode="auto">
            <a:xfrm>
              <a:off x="633"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2" name="Rectangle 134"/>
            <p:cNvSpPr>
              <a:spLocks noChangeArrowheads="1"/>
            </p:cNvSpPr>
            <p:nvPr/>
          </p:nvSpPr>
          <p:spPr bwMode="auto">
            <a:xfrm>
              <a:off x="633"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73" name="Line 135"/>
            <p:cNvSpPr>
              <a:spLocks noChangeShapeType="1"/>
            </p:cNvSpPr>
            <p:nvPr/>
          </p:nvSpPr>
          <p:spPr bwMode="auto">
            <a:xfrm>
              <a:off x="633"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4" name="Line 136"/>
            <p:cNvSpPr>
              <a:spLocks noChangeShapeType="1"/>
            </p:cNvSpPr>
            <p:nvPr/>
          </p:nvSpPr>
          <p:spPr bwMode="auto">
            <a:xfrm>
              <a:off x="633"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5" name="Rectangle 137"/>
            <p:cNvSpPr>
              <a:spLocks noChangeArrowheads="1"/>
            </p:cNvSpPr>
            <p:nvPr/>
          </p:nvSpPr>
          <p:spPr bwMode="auto">
            <a:xfrm>
              <a:off x="647" y="3019"/>
              <a:ext cx="7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76" name="Line 138"/>
            <p:cNvSpPr>
              <a:spLocks noChangeShapeType="1"/>
            </p:cNvSpPr>
            <p:nvPr/>
          </p:nvSpPr>
          <p:spPr bwMode="auto">
            <a:xfrm>
              <a:off x="647" y="3019"/>
              <a:ext cx="7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7" name="Rectangle 139"/>
            <p:cNvSpPr>
              <a:spLocks noChangeArrowheads="1"/>
            </p:cNvSpPr>
            <p:nvPr/>
          </p:nvSpPr>
          <p:spPr bwMode="auto">
            <a:xfrm>
              <a:off x="1402" y="2278"/>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78" name="Line 140"/>
            <p:cNvSpPr>
              <a:spLocks noChangeShapeType="1"/>
            </p:cNvSpPr>
            <p:nvPr/>
          </p:nvSpPr>
          <p:spPr bwMode="auto">
            <a:xfrm>
              <a:off x="1402" y="2278"/>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9" name="Rectangle 141"/>
            <p:cNvSpPr>
              <a:spLocks noChangeArrowheads="1"/>
            </p:cNvSpPr>
            <p:nvPr/>
          </p:nvSpPr>
          <p:spPr bwMode="auto">
            <a:xfrm>
              <a:off x="1402"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80" name="Line 142"/>
            <p:cNvSpPr>
              <a:spLocks noChangeShapeType="1"/>
            </p:cNvSpPr>
            <p:nvPr/>
          </p:nvSpPr>
          <p:spPr bwMode="auto">
            <a:xfrm>
              <a:off x="1402"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1" name="Line 143"/>
            <p:cNvSpPr>
              <a:spLocks noChangeShapeType="1"/>
            </p:cNvSpPr>
            <p:nvPr/>
          </p:nvSpPr>
          <p:spPr bwMode="auto">
            <a:xfrm>
              <a:off x="1402"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2" name="Rectangle 144"/>
            <p:cNvSpPr>
              <a:spLocks noChangeArrowheads="1"/>
            </p:cNvSpPr>
            <p:nvPr/>
          </p:nvSpPr>
          <p:spPr bwMode="auto">
            <a:xfrm>
              <a:off x="1416" y="3019"/>
              <a:ext cx="18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83" name="Line 145"/>
            <p:cNvSpPr>
              <a:spLocks noChangeShapeType="1"/>
            </p:cNvSpPr>
            <p:nvPr/>
          </p:nvSpPr>
          <p:spPr bwMode="auto">
            <a:xfrm>
              <a:off x="1416" y="3019"/>
              <a:ext cx="18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4" name="Rectangle 146"/>
            <p:cNvSpPr>
              <a:spLocks noChangeArrowheads="1"/>
            </p:cNvSpPr>
            <p:nvPr/>
          </p:nvSpPr>
          <p:spPr bwMode="auto">
            <a:xfrm>
              <a:off x="3228" y="2278"/>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85" name="Line 147"/>
            <p:cNvSpPr>
              <a:spLocks noChangeShapeType="1"/>
            </p:cNvSpPr>
            <p:nvPr/>
          </p:nvSpPr>
          <p:spPr bwMode="auto">
            <a:xfrm>
              <a:off x="3228" y="2278"/>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6" name="Rectangle 148"/>
            <p:cNvSpPr>
              <a:spLocks noChangeArrowheads="1"/>
            </p:cNvSpPr>
            <p:nvPr/>
          </p:nvSpPr>
          <p:spPr bwMode="auto">
            <a:xfrm>
              <a:off x="3228"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87" name="Line 149"/>
            <p:cNvSpPr>
              <a:spLocks noChangeShapeType="1"/>
            </p:cNvSpPr>
            <p:nvPr/>
          </p:nvSpPr>
          <p:spPr bwMode="auto">
            <a:xfrm>
              <a:off x="3228"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8" name="Line 150"/>
            <p:cNvSpPr>
              <a:spLocks noChangeShapeType="1"/>
            </p:cNvSpPr>
            <p:nvPr/>
          </p:nvSpPr>
          <p:spPr bwMode="auto">
            <a:xfrm>
              <a:off x="3228"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9" name="Rectangle 151"/>
            <p:cNvSpPr>
              <a:spLocks noChangeArrowheads="1"/>
            </p:cNvSpPr>
            <p:nvPr/>
          </p:nvSpPr>
          <p:spPr bwMode="auto">
            <a:xfrm>
              <a:off x="3242" y="3019"/>
              <a:ext cx="218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90" name="Line 152"/>
            <p:cNvSpPr>
              <a:spLocks noChangeShapeType="1"/>
            </p:cNvSpPr>
            <p:nvPr/>
          </p:nvSpPr>
          <p:spPr bwMode="auto">
            <a:xfrm>
              <a:off x="3242" y="3019"/>
              <a:ext cx="21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1" name="Rectangle 153"/>
            <p:cNvSpPr>
              <a:spLocks noChangeArrowheads="1"/>
            </p:cNvSpPr>
            <p:nvPr/>
          </p:nvSpPr>
          <p:spPr bwMode="auto">
            <a:xfrm>
              <a:off x="5425" y="2278"/>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92" name="Line 154"/>
            <p:cNvSpPr>
              <a:spLocks noChangeShapeType="1"/>
            </p:cNvSpPr>
            <p:nvPr/>
          </p:nvSpPr>
          <p:spPr bwMode="auto">
            <a:xfrm>
              <a:off x="5425" y="2278"/>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3" name="Rectangle 155"/>
            <p:cNvSpPr>
              <a:spLocks noChangeArrowheads="1"/>
            </p:cNvSpPr>
            <p:nvPr/>
          </p:nvSpPr>
          <p:spPr bwMode="auto">
            <a:xfrm>
              <a:off x="5425"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94" name="Line 156"/>
            <p:cNvSpPr>
              <a:spLocks noChangeShapeType="1"/>
            </p:cNvSpPr>
            <p:nvPr/>
          </p:nvSpPr>
          <p:spPr bwMode="auto">
            <a:xfrm>
              <a:off x="5425"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5" name="Line 157"/>
            <p:cNvSpPr>
              <a:spLocks noChangeShapeType="1"/>
            </p:cNvSpPr>
            <p:nvPr/>
          </p:nvSpPr>
          <p:spPr bwMode="auto">
            <a:xfrm>
              <a:off x="5425"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6" name="Rectangle 158"/>
            <p:cNvSpPr>
              <a:spLocks noChangeArrowheads="1"/>
            </p:cNvSpPr>
            <p:nvPr/>
          </p:nvSpPr>
          <p:spPr bwMode="auto">
            <a:xfrm>
              <a:off x="5425"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97" name="Line 159"/>
            <p:cNvSpPr>
              <a:spLocks noChangeShapeType="1"/>
            </p:cNvSpPr>
            <p:nvPr/>
          </p:nvSpPr>
          <p:spPr bwMode="auto">
            <a:xfrm>
              <a:off x="5425"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8" name="Line 160"/>
            <p:cNvSpPr>
              <a:spLocks noChangeShapeType="1"/>
            </p:cNvSpPr>
            <p:nvPr/>
          </p:nvSpPr>
          <p:spPr bwMode="auto">
            <a:xfrm>
              <a:off x="5425"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
        <p:nvSpPr>
          <p:cNvPr id="65541" name="Rectangle 161"/>
          <p:cNvSpPr>
            <a:spLocks noChangeArrowheads="1"/>
          </p:cNvSpPr>
          <p:nvPr/>
        </p:nvSpPr>
        <p:spPr bwMode="auto">
          <a:xfrm>
            <a:off x="-215900" y="4922838"/>
            <a:ext cx="6540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800">
                <a:solidFill>
                  <a:srgbClr val="000000"/>
                </a:solidFill>
                <a:latin typeface="Times New Roman" pitchFamily="18" charset="0"/>
              </a:rPr>
              <a:t>      </a:t>
            </a:r>
            <a:endParaRPr kumimoji="1" lang="zh-CN" altLang="en-US" sz="2400">
              <a:solidFill>
                <a:srgbClr val="000000"/>
              </a:solidFill>
              <a:latin typeface="Tahoma"/>
            </a:endParaRPr>
          </a:p>
        </p:txBody>
      </p:sp>
    </p:spTree>
    <p:extLst>
      <p:ext uri="{BB962C8B-B14F-4D97-AF65-F5344CB8AC3E}">
        <p14:creationId xmlns:p14="http://schemas.microsoft.com/office/powerpoint/2010/main" val="32339362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23275"/>
            <a:ext cx="8259762" cy="584775"/>
          </a:xfrm>
        </p:spPr>
        <p:txBody>
          <a:bodyPr/>
          <a:lstStyle/>
          <a:p>
            <a:r>
              <a:rPr lang="zh-CN" altLang="en-US" sz="3200" dirty="0"/>
              <a:t>浮点数的表示与计算</a:t>
            </a:r>
            <a:endParaRPr lang="zh-CN" altLang="en-US" sz="3200" dirty="0"/>
          </a:p>
        </p:txBody>
      </p:sp>
      <p:sp>
        <p:nvSpPr>
          <p:cNvPr id="3" name="内容占位符 2"/>
          <p:cNvSpPr>
            <a:spLocks noGrp="1"/>
          </p:cNvSpPr>
          <p:nvPr>
            <p:ph idx="1"/>
          </p:nvPr>
        </p:nvSpPr>
        <p:spPr/>
        <p:txBody>
          <a:bodyPr/>
          <a:lstStyle/>
          <a:p>
            <a:r>
              <a:rPr lang="zh-CN" altLang="en-US" sz="2400" dirty="0" smtClean="0"/>
              <a:t>浮点数的表示</a:t>
            </a:r>
            <a:endParaRPr lang="en-US" altLang="zh-CN" sz="2400" dirty="0" smtClean="0"/>
          </a:p>
          <a:p>
            <a:r>
              <a:rPr lang="en-US" altLang="zh-CN" sz="2400" dirty="0" smtClean="0"/>
              <a:t>IEEE754</a:t>
            </a:r>
            <a:r>
              <a:rPr lang="zh-CN" altLang="en-US" sz="2400" dirty="0" smtClean="0"/>
              <a:t>标准</a:t>
            </a:r>
            <a:endParaRPr lang="en-US" altLang="zh-CN" sz="2400" dirty="0" smtClean="0"/>
          </a:p>
          <a:p>
            <a:r>
              <a:rPr lang="zh-CN" altLang="en-US" sz="2400" dirty="0" smtClean="0"/>
              <a:t>浮点数的加减法</a:t>
            </a:r>
            <a:endParaRPr lang="en-US" altLang="zh-CN" sz="2400" dirty="0" smtClean="0"/>
          </a:p>
          <a:p>
            <a:r>
              <a:rPr lang="zh-CN" altLang="en-US" sz="2400" dirty="0" smtClean="0"/>
              <a:t>浮点数的乘除法</a:t>
            </a:r>
            <a:endParaRPr lang="zh-CN" altLang="en-US" sz="2400" dirty="0"/>
          </a:p>
        </p:txBody>
      </p:sp>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2</a:t>
            </a:fld>
            <a:endParaRPr lang="en-AU" altLang="zh-CN"/>
          </a:p>
        </p:txBody>
      </p:sp>
    </p:spTree>
    <p:extLst>
      <p:ext uri="{BB962C8B-B14F-4D97-AF65-F5344CB8AC3E}">
        <p14:creationId xmlns:p14="http://schemas.microsoft.com/office/powerpoint/2010/main" val="3046079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59"/>
          <p:cNvSpPr>
            <a:spLocks noChangeArrowheads="1"/>
          </p:cNvSpPr>
          <p:nvPr/>
        </p:nvSpPr>
        <p:spPr bwMode="auto">
          <a:xfrm>
            <a:off x="1371600" y="2209800"/>
            <a:ext cx="5943600" cy="3429000"/>
          </a:xfrm>
          <a:prstGeom prst="rect">
            <a:avLst/>
          </a:prstGeom>
          <a:solidFill>
            <a:srgbClr val="CCFFFF"/>
          </a:solidFill>
          <a:ln w="9525">
            <a:solidFill>
              <a:schemeClr val="tx1"/>
            </a:solidFill>
            <a:miter lim="800000"/>
            <a:headEnd/>
            <a:tailEnd/>
          </a:ln>
        </p:spPr>
        <p:txBody>
          <a:bodyPr wrap="none" anchor="ctr"/>
          <a:lstStyle/>
          <a:p>
            <a:pPr eaLnBrk="1" hangingPunct="1"/>
            <a:endParaRPr kumimoji="1" lang="zh-CN" altLang="en-US" sz="2400">
              <a:solidFill>
                <a:srgbClr val="000000"/>
              </a:solidFill>
              <a:latin typeface="Tahoma"/>
            </a:endParaRPr>
          </a:p>
        </p:txBody>
      </p:sp>
      <p:sp>
        <p:nvSpPr>
          <p:cNvPr id="66563" name="Rectangle 2"/>
          <p:cNvSpPr>
            <a:spLocks noGrp="1" noChangeArrowheads="1"/>
          </p:cNvSpPr>
          <p:nvPr>
            <p:ph type="title"/>
          </p:nvPr>
        </p:nvSpPr>
        <p:spPr>
          <a:xfrm>
            <a:off x="539552" y="332656"/>
            <a:ext cx="8382000" cy="615280"/>
          </a:xfrm>
        </p:spPr>
        <p:txBody>
          <a:bodyPr/>
          <a:lstStyle/>
          <a:p>
            <a:pPr eaLnBrk="1" hangingPunct="1"/>
            <a:r>
              <a:rPr lang="zh-CN" altLang="en-US" sz="4000" dirty="0" smtClean="0">
                <a:solidFill>
                  <a:srgbClr val="0000FF"/>
                </a:solidFill>
                <a:latin typeface="隶书" pitchFamily="49" charset="-122"/>
                <a:ea typeface="隶书" pitchFamily="49" charset="-122"/>
              </a:rPr>
              <a:t>浮点数标准(</a:t>
            </a:r>
            <a:r>
              <a:rPr lang="en-US" altLang="zh-CN" sz="4000" dirty="0" smtClean="0">
                <a:solidFill>
                  <a:srgbClr val="0000FF"/>
                </a:solidFill>
                <a:latin typeface="隶书" pitchFamily="49" charset="-122"/>
                <a:ea typeface="隶书" pitchFamily="49" charset="-122"/>
              </a:rPr>
              <a:t>IEEE754)</a:t>
            </a:r>
            <a:endParaRPr lang="zh-CN" altLang="en-US" sz="4000" dirty="0" smtClean="0">
              <a:solidFill>
                <a:srgbClr val="0000FF"/>
              </a:solidFill>
              <a:latin typeface="隶书" pitchFamily="49" charset="-122"/>
              <a:ea typeface="隶书" pitchFamily="49" charset="-122"/>
            </a:endParaRPr>
          </a:p>
        </p:txBody>
      </p:sp>
      <p:grpSp>
        <p:nvGrpSpPr>
          <p:cNvPr id="66564" name="Group 358"/>
          <p:cNvGrpSpPr>
            <a:grpSpLocks/>
          </p:cNvGrpSpPr>
          <p:nvPr/>
        </p:nvGrpSpPr>
        <p:grpSpPr bwMode="auto">
          <a:xfrm>
            <a:off x="1370013" y="1801813"/>
            <a:ext cx="5938837" cy="3863975"/>
            <a:chOff x="863" y="1135"/>
            <a:chExt cx="3741" cy="2434"/>
          </a:xfrm>
        </p:grpSpPr>
        <p:grpSp>
          <p:nvGrpSpPr>
            <p:cNvPr id="66565" name="Group 204"/>
            <p:cNvGrpSpPr>
              <a:grpSpLocks/>
            </p:cNvGrpSpPr>
            <p:nvPr/>
          </p:nvGrpSpPr>
          <p:grpSpPr bwMode="auto">
            <a:xfrm>
              <a:off x="863" y="1135"/>
              <a:ext cx="3741" cy="1894"/>
              <a:chOff x="863" y="1135"/>
              <a:chExt cx="3741" cy="1894"/>
            </a:xfrm>
          </p:grpSpPr>
          <p:sp>
            <p:nvSpPr>
              <p:cNvPr id="66719" name="Rectangle 4"/>
              <p:cNvSpPr>
                <a:spLocks noChangeArrowheads="1"/>
              </p:cNvSpPr>
              <p:nvPr/>
            </p:nvSpPr>
            <p:spPr bwMode="auto">
              <a:xfrm>
                <a:off x="911" y="1167"/>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endParaRPr kumimoji="1" lang="zh-CN" altLang="en-US" sz="2400">
                  <a:solidFill>
                    <a:srgbClr val="000000"/>
                  </a:solidFill>
                  <a:latin typeface="Tahoma"/>
                </a:endParaRPr>
              </a:p>
            </p:txBody>
          </p:sp>
          <p:sp>
            <p:nvSpPr>
              <p:cNvPr id="66720" name="Rectangle 5"/>
              <p:cNvSpPr>
                <a:spLocks noChangeArrowheads="1"/>
              </p:cNvSpPr>
              <p:nvPr/>
            </p:nvSpPr>
            <p:spPr bwMode="auto">
              <a:xfrm>
                <a:off x="1150" y="1135"/>
                <a:ext cx="51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  </a:t>
                </a:r>
                <a:r>
                  <a:rPr kumimoji="1" lang="en-US" altLang="zh-CN" sz="2400">
                    <a:solidFill>
                      <a:srgbClr val="000000"/>
                    </a:solidFill>
                    <a:latin typeface="Times New Roman" pitchFamily="18" charset="0"/>
                  </a:rPr>
                  <a:t>IEEE</a:t>
                </a:r>
                <a:endParaRPr kumimoji="1" lang="en-US" altLang="zh-CN" sz="2400">
                  <a:solidFill>
                    <a:srgbClr val="000000"/>
                  </a:solidFill>
                  <a:latin typeface="Tahoma"/>
                </a:endParaRPr>
              </a:p>
            </p:txBody>
          </p:sp>
          <p:sp>
            <p:nvSpPr>
              <p:cNvPr id="66721" name="Rectangle 6"/>
              <p:cNvSpPr>
                <a:spLocks noChangeArrowheads="1"/>
              </p:cNvSpPr>
              <p:nvPr/>
            </p:nvSpPr>
            <p:spPr bwMode="auto">
              <a:xfrm>
                <a:off x="2041" y="1167"/>
                <a:ext cx="200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黑体" pitchFamily="2" charset="-122"/>
                    <a:ea typeface="黑体" pitchFamily="2" charset="-122"/>
                  </a:rPr>
                  <a:t>单精度浮点数编码格式</a:t>
                </a:r>
                <a:endParaRPr kumimoji="1" lang="zh-CN" altLang="en-US" sz="2400">
                  <a:solidFill>
                    <a:srgbClr val="000000"/>
                  </a:solidFill>
                  <a:latin typeface="Tahoma"/>
                </a:endParaRPr>
              </a:p>
            </p:txBody>
          </p:sp>
          <p:sp>
            <p:nvSpPr>
              <p:cNvPr id="66722" name="Rectangle 7"/>
              <p:cNvSpPr>
                <a:spLocks noChangeArrowheads="1"/>
              </p:cNvSpPr>
              <p:nvPr/>
            </p:nvSpPr>
            <p:spPr bwMode="auto">
              <a:xfrm>
                <a:off x="974" y="1469"/>
                <a:ext cx="55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符号位</a:t>
                </a:r>
                <a:endParaRPr kumimoji="1" lang="zh-CN" altLang="en-US" sz="2400">
                  <a:solidFill>
                    <a:srgbClr val="000000"/>
                  </a:solidFill>
                  <a:latin typeface="Tahoma"/>
                </a:endParaRPr>
              </a:p>
            </p:txBody>
          </p:sp>
          <p:sp>
            <p:nvSpPr>
              <p:cNvPr id="66723" name="Rectangle 8"/>
              <p:cNvSpPr>
                <a:spLocks noChangeArrowheads="1"/>
              </p:cNvSpPr>
              <p:nvPr/>
            </p:nvSpPr>
            <p:spPr bwMode="auto">
              <a:xfrm>
                <a:off x="1707" y="1469"/>
                <a:ext cx="3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阶码</a:t>
                </a:r>
                <a:endParaRPr kumimoji="1" lang="zh-CN" altLang="en-US" sz="2400">
                  <a:solidFill>
                    <a:srgbClr val="000000"/>
                  </a:solidFill>
                  <a:latin typeface="Tahoma"/>
                </a:endParaRPr>
              </a:p>
            </p:txBody>
          </p:sp>
          <p:sp>
            <p:nvSpPr>
              <p:cNvPr id="66724" name="Rectangle 9"/>
              <p:cNvSpPr>
                <a:spLocks noChangeArrowheads="1"/>
              </p:cNvSpPr>
              <p:nvPr/>
            </p:nvSpPr>
            <p:spPr bwMode="auto">
              <a:xfrm>
                <a:off x="2455" y="1469"/>
                <a:ext cx="3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尾数</a:t>
                </a:r>
                <a:endParaRPr kumimoji="1" lang="zh-CN" altLang="en-US" sz="2400">
                  <a:solidFill>
                    <a:srgbClr val="000000"/>
                  </a:solidFill>
                  <a:latin typeface="Tahoma"/>
                </a:endParaRPr>
              </a:p>
            </p:txBody>
          </p:sp>
          <p:sp>
            <p:nvSpPr>
              <p:cNvPr id="66725" name="Rectangle 10"/>
              <p:cNvSpPr>
                <a:spLocks noChangeArrowheads="1"/>
              </p:cNvSpPr>
              <p:nvPr/>
            </p:nvSpPr>
            <p:spPr bwMode="auto">
              <a:xfrm>
                <a:off x="3665" y="1469"/>
                <a:ext cx="3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表示</a:t>
                </a:r>
                <a:endParaRPr kumimoji="1" lang="zh-CN" altLang="en-US" sz="2400">
                  <a:solidFill>
                    <a:srgbClr val="000000"/>
                  </a:solidFill>
                  <a:latin typeface="Tahoma"/>
                </a:endParaRPr>
              </a:p>
            </p:txBody>
          </p:sp>
          <p:sp>
            <p:nvSpPr>
              <p:cNvPr id="66726" name="Rectangle 11"/>
              <p:cNvSpPr>
                <a:spLocks noChangeArrowheads="1"/>
              </p:cNvSpPr>
              <p:nvPr/>
            </p:nvSpPr>
            <p:spPr bwMode="auto">
              <a:xfrm>
                <a:off x="863"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27" name="Line 12"/>
              <p:cNvSpPr>
                <a:spLocks noChangeShapeType="1"/>
              </p:cNvSpPr>
              <p:nvPr/>
            </p:nvSpPr>
            <p:spPr bwMode="auto">
              <a:xfrm>
                <a:off x="863"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28" name="Line 13"/>
              <p:cNvSpPr>
                <a:spLocks noChangeShapeType="1"/>
              </p:cNvSpPr>
              <p:nvPr/>
            </p:nvSpPr>
            <p:spPr bwMode="auto">
              <a:xfrm>
                <a:off x="863"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29" name="Rectangle 14"/>
              <p:cNvSpPr>
                <a:spLocks noChangeArrowheads="1"/>
              </p:cNvSpPr>
              <p:nvPr/>
            </p:nvSpPr>
            <p:spPr bwMode="auto">
              <a:xfrm>
                <a:off x="863"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30" name="Line 15"/>
              <p:cNvSpPr>
                <a:spLocks noChangeShapeType="1"/>
              </p:cNvSpPr>
              <p:nvPr/>
            </p:nvSpPr>
            <p:spPr bwMode="auto">
              <a:xfrm>
                <a:off x="863"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1" name="Line 16"/>
              <p:cNvSpPr>
                <a:spLocks noChangeShapeType="1"/>
              </p:cNvSpPr>
              <p:nvPr/>
            </p:nvSpPr>
            <p:spPr bwMode="auto">
              <a:xfrm>
                <a:off x="863"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2" name="Rectangle 17"/>
              <p:cNvSpPr>
                <a:spLocks noChangeArrowheads="1"/>
              </p:cNvSpPr>
              <p:nvPr/>
            </p:nvSpPr>
            <p:spPr bwMode="auto">
              <a:xfrm>
                <a:off x="879" y="1390"/>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33" name="Line 18"/>
              <p:cNvSpPr>
                <a:spLocks noChangeShapeType="1"/>
              </p:cNvSpPr>
              <p:nvPr/>
            </p:nvSpPr>
            <p:spPr bwMode="auto">
              <a:xfrm>
                <a:off x="879" y="1390"/>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4" name="Rectangle 19"/>
              <p:cNvSpPr>
                <a:spLocks noChangeArrowheads="1"/>
              </p:cNvSpPr>
              <p:nvPr/>
            </p:nvSpPr>
            <p:spPr bwMode="auto">
              <a:xfrm>
                <a:off x="1532"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35" name="Line 20"/>
              <p:cNvSpPr>
                <a:spLocks noChangeShapeType="1"/>
              </p:cNvSpPr>
              <p:nvPr/>
            </p:nvSpPr>
            <p:spPr bwMode="auto">
              <a:xfrm>
                <a:off x="1532"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6" name="Line 21"/>
              <p:cNvSpPr>
                <a:spLocks noChangeShapeType="1"/>
              </p:cNvSpPr>
              <p:nvPr/>
            </p:nvSpPr>
            <p:spPr bwMode="auto">
              <a:xfrm>
                <a:off x="1532"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7" name="Rectangle 22"/>
              <p:cNvSpPr>
                <a:spLocks noChangeArrowheads="1"/>
              </p:cNvSpPr>
              <p:nvPr/>
            </p:nvSpPr>
            <p:spPr bwMode="auto">
              <a:xfrm>
                <a:off x="1548" y="1390"/>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38" name="Line 23"/>
              <p:cNvSpPr>
                <a:spLocks noChangeShapeType="1"/>
              </p:cNvSpPr>
              <p:nvPr/>
            </p:nvSpPr>
            <p:spPr bwMode="auto">
              <a:xfrm>
                <a:off x="1548" y="1390"/>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9" name="Rectangle 24"/>
              <p:cNvSpPr>
                <a:spLocks noChangeArrowheads="1"/>
              </p:cNvSpPr>
              <p:nvPr/>
            </p:nvSpPr>
            <p:spPr bwMode="auto">
              <a:xfrm>
                <a:off x="2184"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40" name="Line 25"/>
              <p:cNvSpPr>
                <a:spLocks noChangeShapeType="1"/>
              </p:cNvSpPr>
              <p:nvPr/>
            </p:nvSpPr>
            <p:spPr bwMode="auto">
              <a:xfrm>
                <a:off x="2184"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1" name="Line 26"/>
              <p:cNvSpPr>
                <a:spLocks noChangeShapeType="1"/>
              </p:cNvSpPr>
              <p:nvPr/>
            </p:nvSpPr>
            <p:spPr bwMode="auto">
              <a:xfrm>
                <a:off x="2184"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2" name="Rectangle 27"/>
              <p:cNvSpPr>
                <a:spLocks noChangeArrowheads="1"/>
              </p:cNvSpPr>
              <p:nvPr/>
            </p:nvSpPr>
            <p:spPr bwMode="auto">
              <a:xfrm>
                <a:off x="2200" y="1390"/>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43" name="Line 28"/>
              <p:cNvSpPr>
                <a:spLocks noChangeShapeType="1"/>
              </p:cNvSpPr>
              <p:nvPr/>
            </p:nvSpPr>
            <p:spPr bwMode="auto">
              <a:xfrm>
                <a:off x="2200" y="1390"/>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4" name="Rectangle 29"/>
              <p:cNvSpPr>
                <a:spLocks noChangeArrowheads="1"/>
              </p:cNvSpPr>
              <p:nvPr/>
            </p:nvSpPr>
            <p:spPr bwMode="auto">
              <a:xfrm>
                <a:off x="3028"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45" name="Line 30"/>
              <p:cNvSpPr>
                <a:spLocks noChangeShapeType="1"/>
              </p:cNvSpPr>
              <p:nvPr/>
            </p:nvSpPr>
            <p:spPr bwMode="auto">
              <a:xfrm>
                <a:off x="3028"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6" name="Line 31"/>
              <p:cNvSpPr>
                <a:spLocks noChangeShapeType="1"/>
              </p:cNvSpPr>
              <p:nvPr/>
            </p:nvSpPr>
            <p:spPr bwMode="auto">
              <a:xfrm>
                <a:off x="3028"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7" name="Rectangle 32"/>
              <p:cNvSpPr>
                <a:spLocks noChangeArrowheads="1"/>
              </p:cNvSpPr>
              <p:nvPr/>
            </p:nvSpPr>
            <p:spPr bwMode="auto">
              <a:xfrm>
                <a:off x="3044" y="1390"/>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48" name="Line 33"/>
              <p:cNvSpPr>
                <a:spLocks noChangeShapeType="1"/>
              </p:cNvSpPr>
              <p:nvPr/>
            </p:nvSpPr>
            <p:spPr bwMode="auto">
              <a:xfrm>
                <a:off x="3044" y="1390"/>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9" name="Rectangle 34"/>
              <p:cNvSpPr>
                <a:spLocks noChangeArrowheads="1"/>
              </p:cNvSpPr>
              <p:nvPr/>
            </p:nvSpPr>
            <p:spPr bwMode="auto">
              <a:xfrm>
                <a:off x="4588"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50" name="Line 35"/>
              <p:cNvSpPr>
                <a:spLocks noChangeShapeType="1"/>
              </p:cNvSpPr>
              <p:nvPr/>
            </p:nvSpPr>
            <p:spPr bwMode="auto">
              <a:xfrm>
                <a:off x="4588"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1" name="Line 36"/>
              <p:cNvSpPr>
                <a:spLocks noChangeShapeType="1"/>
              </p:cNvSpPr>
              <p:nvPr/>
            </p:nvSpPr>
            <p:spPr bwMode="auto">
              <a:xfrm>
                <a:off x="4588"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2" name="Rectangle 37"/>
              <p:cNvSpPr>
                <a:spLocks noChangeArrowheads="1"/>
              </p:cNvSpPr>
              <p:nvPr/>
            </p:nvSpPr>
            <p:spPr bwMode="auto">
              <a:xfrm>
                <a:off x="4588"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53" name="Line 38"/>
              <p:cNvSpPr>
                <a:spLocks noChangeShapeType="1"/>
              </p:cNvSpPr>
              <p:nvPr/>
            </p:nvSpPr>
            <p:spPr bwMode="auto">
              <a:xfrm>
                <a:off x="4588"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4" name="Line 39"/>
              <p:cNvSpPr>
                <a:spLocks noChangeShapeType="1"/>
              </p:cNvSpPr>
              <p:nvPr/>
            </p:nvSpPr>
            <p:spPr bwMode="auto">
              <a:xfrm>
                <a:off x="4588"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5" name="Rectangle 40"/>
              <p:cNvSpPr>
                <a:spLocks noChangeArrowheads="1"/>
              </p:cNvSpPr>
              <p:nvPr/>
            </p:nvSpPr>
            <p:spPr bwMode="auto">
              <a:xfrm>
                <a:off x="863"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56" name="Line 41"/>
              <p:cNvSpPr>
                <a:spLocks noChangeShapeType="1"/>
              </p:cNvSpPr>
              <p:nvPr/>
            </p:nvSpPr>
            <p:spPr bwMode="auto">
              <a:xfrm>
                <a:off x="863"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7" name="Rectangle 42"/>
              <p:cNvSpPr>
                <a:spLocks noChangeArrowheads="1"/>
              </p:cNvSpPr>
              <p:nvPr/>
            </p:nvSpPr>
            <p:spPr bwMode="auto">
              <a:xfrm>
                <a:off x="1532"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58" name="Line 43"/>
              <p:cNvSpPr>
                <a:spLocks noChangeShapeType="1"/>
              </p:cNvSpPr>
              <p:nvPr/>
            </p:nvSpPr>
            <p:spPr bwMode="auto">
              <a:xfrm>
                <a:off x="1532"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9" name="Rectangle 44"/>
              <p:cNvSpPr>
                <a:spLocks noChangeArrowheads="1"/>
              </p:cNvSpPr>
              <p:nvPr/>
            </p:nvSpPr>
            <p:spPr bwMode="auto">
              <a:xfrm>
                <a:off x="2184"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60" name="Line 45"/>
              <p:cNvSpPr>
                <a:spLocks noChangeShapeType="1"/>
              </p:cNvSpPr>
              <p:nvPr/>
            </p:nvSpPr>
            <p:spPr bwMode="auto">
              <a:xfrm>
                <a:off x="2184"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61" name="Rectangle 46"/>
              <p:cNvSpPr>
                <a:spLocks noChangeArrowheads="1"/>
              </p:cNvSpPr>
              <p:nvPr/>
            </p:nvSpPr>
            <p:spPr bwMode="auto">
              <a:xfrm>
                <a:off x="3028"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62" name="Line 47"/>
              <p:cNvSpPr>
                <a:spLocks noChangeShapeType="1"/>
              </p:cNvSpPr>
              <p:nvPr/>
            </p:nvSpPr>
            <p:spPr bwMode="auto">
              <a:xfrm>
                <a:off x="3028"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63" name="Rectangle 48"/>
              <p:cNvSpPr>
                <a:spLocks noChangeArrowheads="1"/>
              </p:cNvSpPr>
              <p:nvPr/>
            </p:nvSpPr>
            <p:spPr bwMode="auto">
              <a:xfrm>
                <a:off x="4588"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64" name="Line 49"/>
              <p:cNvSpPr>
                <a:spLocks noChangeShapeType="1"/>
              </p:cNvSpPr>
              <p:nvPr/>
            </p:nvSpPr>
            <p:spPr bwMode="auto">
              <a:xfrm>
                <a:off x="4588"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65" name="Rectangle 50"/>
              <p:cNvSpPr>
                <a:spLocks noChangeArrowheads="1"/>
              </p:cNvSpPr>
              <p:nvPr/>
            </p:nvSpPr>
            <p:spPr bwMode="auto">
              <a:xfrm>
                <a:off x="1102" y="1724"/>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766" name="Rectangle 51"/>
              <p:cNvSpPr>
                <a:spLocks noChangeArrowheads="1"/>
              </p:cNvSpPr>
              <p:nvPr/>
            </p:nvSpPr>
            <p:spPr bwMode="auto">
              <a:xfrm>
                <a:off x="1754" y="1724"/>
                <a:ext cx="3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255</a:t>
                </a:r>
                <a:endParaRPr kumimoji="1" lang="zh-CN" altLang="en-US" sz="2400">
                  <a:solidFill>
                    <a:srgbClr val="000000"/>
                  </a:solidFill>
                  <a:latin typeface="Tahoma"/>
                </a:endParaRPr>
              </a:p>
            </p:txBody>
          </p:sp>
          <p:sp>
            <p:nvSpPr>
              <p:cNvPr id="66767" name="Rectangle 52"/>
              <p:cNvSpPr>
                <a:spLocks noChangeArrowheads="1"/>
              </p:cNvSpPr>
              <p:nvPr/>
            </p:nvSpPr>
            <p:spPr bwMode="auto">
              <a:xfrm>
                <a:off x="2487" y="1740"/>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非</a:t>
                </a:r>
                <a:endParaRPr kumimoji="1" lang="zh-CN" altLang="en-US" sz="2400">
                  <a:solidFill>
                    <a:srgbClr val="000000"/>
                  </a:solidFill>
                  <a:latin typeface="Tahoma"/>
                </a:endParaRPr>
              </a:p>
            </p:txBody>
          </p:sp>
          <p:sp>
            <p:nvSpPr>
              <p:cNvPr id="66768" name="Rectangle 53"/>
              <p:cNvSpPr>
                <a:spLocks noChangeArrowheads="1"/>
              </p:cNvSpPr>
              <p:nvPr/>
            </p:nvSpPr>
            <p:spPr bwMode="auto">
              <a:xfrm>
                <a:off x="2678" y="1724"/>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769" name="Rectangle 54"/>
              <p:cNvSpPr>
                <a:spLocks noChangeArrowheads="1"/>
              </p:cNvSpPr>
              <p:nvPr/>
            </p:nvSpPr>
            <p:spPr bwMode="auto">
              <a:xfrm>
                <a:off x="3776" y="1724"/>
                <a:ext cx="3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a:solidFill>
                      <a:srgbClr val="000000"/>
                    </a:solidFill>
                    <a:latin typeface="Times New Roman" pitchFamily="18" charset="0"/>
                  </a:rPr>
                  <a:t>NaN</a:t>
                </a:r>
                <a:endParaRPr kumimoji="1" lang="en-US" altLang="zh-CN" sz="2400">
                  <a:solidFill>
                    <a:srgbClr val="000000"/>
                  </a:solidFill>
                  <a:latin typeface="Tahoma"/>
                </a:endParaRPr>
              </a:p>
            </p:txBody>
          </p:sp>
          <p:sp>
            <p:nvSpPr>
              <p:cNvPr id="66770" name="Rectangle 55"/>
              <p:cNvSpPr>
                <a:spLocks noChangeArrowheads="1"/>
              </p:cNvSpPr>
              <p:nvPr/>
            </p:nvSpPr>
            <p:spPr bwMode="auto">
              <a:xfrm>
                <a:off x="863"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71" name="Line 56"/>
              <p:cNvSpPr>
                <a:spLocks noChangeShapeType="1"/>
              </p:cNvSpPr>
              <p:nvPr/>
            </p:nvSpPr>
            <p:spPr bwMode="auto">
              <a:xfrm>
                <a:off x="863"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2" name="Line 57"/>
              <p:cNvSpPr>
                <a:spLocks noChangeShapeType="1"/>
              </p:cNvSpPr>
              <p:nvPr/>
            </p:nvSpPr>
            <p:spPr bwMode="auto">
              <a:xfrm>
                <a:off x="863"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3" name="Rectangle 58"/>
              <p:cNvSpPr>
                <a:spLocks noChangeArrowheads="1"/>
              </p:cNvSpPr>
              <p:nvPr/>
            </p:nvSpPr>
            <p:spPr bwMode="auto">
              <a:xfrm>
                <a:off x="879" y="1660"/>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74" name="Line 59"/>
              <p:cNvSpPr>
                <a:spLocks noChangeShapeType="1"/>
              </p:cNvSpPr>
              <p:nvPr/>
            </p:nvSpPr>
            <p:spPr bwMode="auto">
              <a:xfrm>
                <a:off x="879" y="1660"/>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5" name="Rectangle 60"/>
              <p:cNvSpPr>
                <a:spLocks noChangeArrowheads="1"/>
              </p:cNvSpPr>
              <p:nvPr/>
            </p:nvSpPr>
            <p:spPr bwMode="auto">
              <a:xfrm>
                <a:off x="1532"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76" name="Line 61"/>
              <p:cNvSpPr>
                <a:spLocks noChangeShapeType="1"/>
              </p:cNvSpPr>
              <p:nvPr/>
            </p:nvSpPr>
            <p:spPr bwMode="auto">
              <a:xfrm>
                <a:off x="1532"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7" name="Line 62"/>
              <p:cNvSpPr>
                <a:spLocks noChangeShapeType="1"/>
              </p:cNvSpPr>
              <p:nvPr/>
            </p:nvSpPr>
            <p:spPr bwMode="auto">
              <a:xfrm>
                <a:off x="1532"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8" name="Rectangle 63"/>
              <p:cNvSpPr>
                <a:spLocks noChangeArrowheads="1"/>
              </p:cNvSpPr>
              <p:nvPr/>
            </p:nvSpPr>
            <p:spPr bwMode="auto">
              <a:xfrm>
                <a:off x="1548" y="1660"/>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79" name="Line 64"/>
              <p:cNvSpPr>
                <a:spLocks noChangeShapeType="1"/>
              </p:cNvSpPr>
              <p:nvPr/>
            </p:nvSpPr>
            <p:spPr bwMode="auto">
              <a:xfrm>
                <a:off x="1548" y="1660"/>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0" name="Rectangle 65"/>
              <p:cNvSpPr>
                <a:spLocks noChangeArrowheads="1"/>
              </p:cNvSpPr>
              <p:nvPr/>
            </p:nvSpPr>
            <p:spPr bwMode="auto">
              <a:xfrm>
                <a:off x="2184"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81" name="Line 66"/>
              <p:cNvSpPr>
                <a:spLocks noChangeShapeType="1"/>
              </p:cNvSpPr>
              <p:nvPr/>
            </p:nvSpPr>
            <p:spPr bwMode="auto">
              <a:xfrm>
                <a:off x="2184"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2" name="Line 67"/>
              <p:cNvSpPr>
                <a:spLocks noChangeShapeType="1"/>
              </p:cNvSpPr>
              <p:nvPr/>
            </p:nvSpPr>
            <p:spPr bwMode="auto">
              <a:xfrm>
                <a:off x="2184"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3" name="Rectangle 68"/>
              <p:cNvSpPr>
                <a:spLocks noChangeArrowheads="1"/>
              </p:cNvSpPr>
              <p:nvPr/>
            </p:nvSpPr>
            <p:spPr bwMode="auto">
              <a:xfrm>
                <a:off x="2200" y="1660"/>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84" name="Line 69"/>
              <p:cNvSpPr>
                <a:spLocks noChangeShapeType="1"/>
              </p:cNvSpPr>
              <p:nvPr/>
            </p:nvSpPr>
            <p:spPr bwMode="auto">
              <a:xfrm>
                <a:off x="2200" y="1660"/>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5" name="Rectangle 70"/>
              <p:cNvSpPr>
                <a:spLocks noChangeArrowheads="1"/>
              </p:cNvSpPr>
              <p:nvPr/>
            </p:nvSpPr>
            <p:spPr bwMode="auto">
              <a:xfrm>
                <a:off x="3028"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86" name="Line 71"/>
              <p:cNvSpPr>
                <a:spLocks noChangeShapeType="1"/>
              </p:cNvSpPr>
              <p:nvPr/>
            </p:nvSpPr>
            <p:spPr bwMode="auto">
              <a:xfrm>
                <a:off x="3028"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7" name="Line 72"/>
              <p:cNvSpPr>
                <a:spLocks noChangeShapeType="1"/>
              </p:cNvSpPr>
              <p:nvPr/>
            </p:nvSpPr>
            <p:spPr bwMode="auto">
              <a:xfrm>
                <a:off x="3028"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8" name="Rectangle 73"/>
              <p:cNvSpPr>
                <a:spLocks noChangeArrowheads="1"/>
              </p:cNvSpPr>
              <p:nvPr/>
            </p:nvSpPr>
            <p:spPr bwMode="auto">
              <a:xfrm>
                <a:off x="3044" y="1660"/>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89" name="Line 74"/>
              <p:cNvSpPr>
                <a:spLocks noChangeShapeType="1"/>
              </p:cNvSpPr>
              <p:nvPr/>
            </p:nvSpPr>
            <p:spPr bwMode="auto">
              <a:xfrm>
                <a:off x="3044" y="1660"/>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0" name="Rectangle 75"/>
              <p:cNvSpPr>
                <a:spLocks noChangeArrowheads="1"/>
              </p:cNvSpPr>
              <p:nvPr/>
            </p:nvSpPr>
            <p:spPr bwMode="auto">
              <a:xfrm>
                <a:off x="4588"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91" name="Line 76"/>
              <p:cNvSpPr>
                <a:spLocks noChangeShapeType="1"/>
              </p:cNvSpPr>
              <p:nvPr/>
            </p:nvSpPr>
            <p:spPr bwMode="auto">
              <a:xfrm>
                <a:off x="4588"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2" name="Line 77"/>
              <p:cNvSpPr>
                <a:spLocks noChangeShapeType="1"/>
              </p:cNvSpPr>
              <p:nvPr/>
            </p:nvSpPr>
            <p:spPr bwMode="auto">
              <a:xfrm>
                <a:off x="4588"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3" name="Rectangle 78"/>
              <p:cNvSpPr>
                <a:spLocks noChangeArrowheads="1"/>
              </p:cNvSpPr>
              <p:nvPr/>
            </p:nvSpPr>
            <p:spPr bwMode="auto">
              <a:xfrm>
                <a:off x="863"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94" name="Line 79"/>
              <p:cNvSpPr>
                <a:spLocks noChangeShapeType="1"/>
              </p:cNvSpPr>
              <p:nvPr/>
            </p:nvSpPr>
            <p:spPr bwMode="auto">
              <a:xfrm>
                <a:off x="863"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5" name="Rectangle 80"/>
              <p:cNvSpPr>
                <a:spLocks noChangeArrowheads="1"/>
              </p:cNvSpPr>
              <p:nvPr/>
            </p:nvSpPr>
            <p:spPr bwMode="auto">
              <a:xfrm>
                <a:off x="1532"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96" name="Line 81"/>
              <p:cNvSpPr>
                <a:spLocks noChangeShapeType="1"/>
              </p:cNvSpPr>
              <p:nvPr/>
            </p:nvSpPr>
            <p:spPr bwMode="auto">
              <a:xfrm>
                <a:off x="1532"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7" name="Rectangle 82"/>
              <p:cNvSpPr>
                <a:spLocks noChangeArrowheads="1"/>
              </p:cNvSpPr>
              <p:nvPr/>
            </p:nvSpPr>
            <p:spPr bwMode="auto">
              <a:xfrm>
                <a:off x="2184"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98" name="Line 83"/>
              <p:cNvSpPr>
                <a:spLocks noChangeShapeType="1"/>
              </p:cNvSpPr>
              <p:nvPr/>
            </p:nvSpPr>
            <p:spPr bwMode="auto">
              <a:xfrm>
                <a:off x="2184"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9" name="Rectangle 84"/>
              <p:cNvSpPr>
                <a:spLocks noChangeArrowheads="1"/>
              </p:cNvSpPr>
              <p:nvPr/>
            </p:nvSpPr>
            <p:spPr bwMode="auto">
              <a:xfrm>
                <a:off x="3028"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00" name="Line 85"/>
              <p:cNvSpPr>
                <a:spLocks noChangeShapeType="1"/>
              </p:cNvSpPr>
              <p:nvPr/>
            </p:nvSpPr>
            <p:spPr bwMode="auto">
              <a:xfrm>
                <a:off x="3028"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01" name="Rectangle 86"/>
              <p:cNvSpPr>
                <a:spLocks noChangeArrowheads="1"/>
              </p:cNvSpPr>
              <p:nvPr/>
            </p:nvSpPr>
            <p:spPr bwMode="auto">
              <a:xfrm>
                <a:off x="4588"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02" name="Line 87"/>
              <p:cNvSpPr>
                <a:spLocks noChangeShapeType="1"/>
              </p:cNvSpPr>
              <p:nvPr/>
            </p:nvSpPr>
            <p:spPr bwMode="auto">
              <a:xfrm>
                <a:off x="4588"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03" name="Rectangle 88"/>
              <p:cNvSpPr>
                <a:spLocks noChangeArrowheads="1"/>
              </p:cNvSpPr>
              <p:nvPr/>
            </p:nvSpPr>
            <p:spPr bwMode="auto">
              <a:xfrm>
                <a:off x="1102" y="1994"/>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804" name="Rectangle 89"/>
              <p:cNvSpPr>
                <a:spLocks noChangeArrowheads="1"/>
              </p:cNvSpPr>
              <p:nvPr/>
            </p:nvSpPr>
            <p:spPr bwMode="auto">
              <a:xfrm>
                <a:off x="1754" y="1994"/>
                <a:ext cx="3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255</a:t>
                </a:r>
                <a:endParaRPr kumimoji="1" lang="zh-CN" altLang="en-US" sz="2400">
                  <a:solidFill>
                    <a:srgbClr val="000000"/>
                  </a:solidFill>
                  <a:latin typeface="Tahoma"/>
                </a:endParaRPr>
              </a:p>
            </p:txBody>
          </p:sp>
          <p:sp>
            <p:nvSpPr>
              <p:cNvPr id="66805" name="Rectangle 90"/>
              <p:cNvSpPr>
                <a:spLocks noChangeArrowheads="1"/>
              </p:cNvSpPr>
              <p:nvPr/>
            </p:nvSpPr>
            <p:spPr bwMode="auto">
              <a:xfrm>
                <a:off x="2487" y="2010"/>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非</a:t>
                </a:r>
                <a:endParaRPr kumimoji="1" lang="zh-CN" altLang="en-US" sz="2400">
                  <a:solidFill>
                    <a:srgbClr val="000000"/>
                  </a:solidFill>
                  <a:latin typeface="Tahoma"/>
                </a:endParaRPr>
              </a:p>
            </p:txBody>
          </p:sp>
          <p:sp>
            <p:nvSpPr>
              <p:cNvPr id="66806" name="Rectangle 91"/>
              <p:cNvSpPr>
                <a:spLocks noChangeArrowheads="1"/>
              </p:cNvSpPr>
              <p:nvPr/>
            </p:nvSpPr>
            <p:spPr bwMode="auto">
              <a:xfrm>
                <a:off x="2678" y="1994"/>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807" name="Rectangle 92"/>
              <p:cNvSpPr>
                <a:spLocks noChangeArrowheads="1"/>
              </p:cNvSpPr>
              <p:nvPr/>
            </p:nvSpPr>
            <p:spPr bwMode="auto">
              <a:xfrm>
                <a:off x="3760" y="1994"/>
                <a:ext cx="3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a:solidFill>
                      <a:srgbClr val="000000"/>
                    </a:solidFill>
                    <a:latin typeface="Times New Roman" pitchFamily="18" charset="0"/>
                  </a:rPr>
                  <a:t>NaN</a:t>
                </a:r>
                <a:endParaRPr kumimoji="1" lang="en-US" altLang="zh-CN" sz="2400">
                  <a:solidFill>
                    <a:srgbClr val="000000"/>
                  </a:solidFill>
                  <a:latin typeface="Tahoma"/>
                </a:endParaRPr>
              </a:p>
            </p:txBody>
          </p:sp>
          <p:sp>
            <p:nvSpPr>
              <p:cNvPr id="66808" name="Rectangle 93"/>
              <p:cNvSpPr>
                <a:spLocks noChangeArrowheads="1"/>
              </p:cNvSpPr>
              <p:nvPr/>
            </p:nvSpPr>
            <p:spPr bwMode="auto">
              <a:xfrm>
                <a:off x="863"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09" name="Line 94"/>
              <p:cNvSpPr>
                <a:spLocks noChangeShapeType="1"/>
              </p:cNvSpPr>
              <p:nvPr/>
            </p:nvSpPr>
            <p:spPr bwMode="auto">
              <a:xfrm>
                <a:off x="863"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0" name="Line 95"/>
              <p:cNvSpPr>
                <a:spLocks noChangeShapeType="1"/>
              </p:cNvSpPr>
              <p:nvPr/>
            </p:nvSpPr>
            <p:spPr bwMode="auto">
              <a:xfrm>
                <a:off x="863"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1" name="Rectangle 96"/>
              <p:cNvSpPr>
                <a:spLocks noChangeArrowheads="1"/>
              </p:cNvSpPr>
              <p:nvPr/>
            </p:nvSpPr>
            <p:spPr bwMode="auto">
              <a:xfrm>
                <a:off x="879" y="1931"/>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12" name="Line 97"/>
              <p:cNvSpPr>
                <a:spLocks noChangeShapeType="1"/>
              </p:cNvSpPr>
              <p:nvPr/>
            </p:nvSpPr>
            <p:spPr bwMode="auto">
              <a:xfrm>
                <a:off x="879" y="1931"/>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3" name="Rectangle 98"/>
              <p:cNvSpPr>
                <a:spLocks noChangeArrowheads="1"/>
              </p:cNvSpPr>
              <p:nvPr/>
            </p:nvSpPr>
            <p:spPr bwMode="auto">
              <a:xfrm>
                <a:off x="1532"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14" name="Line 99"/>
              <p:cNvSpPr>
                <a:spLocks noChangeShapeType="1"/>
              </p:cNvSpPr>
              <p:nvPr/>
            </p:nvSpPr>
            <p:spPr bwMode="auto">
              <a:xfrm>
                <a:off x="1532"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5" name="Line 100"/>
              <p:cNvSpPr>
                <a:spLocks noChangeShapeType="1"/>
              </p:cNvSpPr>
              <p:nvPr/>
            </p:nvSpPr>
            <p:spPr bwMode="auto">
              <a:xfrm>
                <a:off x="1532"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6" name="Rectangle 101"/>
              <p:cNvSpPr>
                <a:spLocks noChangeArrowheads="1"/>
              </p:cNvSpPr>
              <p:nvPr/>
            </p:nvSpPr>
            <p:spPr bwMode="auto">
              <a:xfrm>
                <a:off x="1548" y="1931"/>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17" name="Line 102"/>
              <p:cNvSpPr>
                <a:spLocks noChangeShapeType="1"/>
              </p:cNvSpPr>
              <p:nvPr/>
            </p:nvSpPr>
            <p:spPr bwMode="auto">
              <a:xfrm>
                <a:off x="1548" y="1931"/>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8" name="Rectangle 103"/>
              <p:cNvSpPr>
                <a:spLocks noChangeArrowheads="1"/>
              </p:cNvSpPr>
              <p:nvPr/>
            </p:nvSpPr>
            <p:spPr bwMode="auto">
              <a:xfrm>
                <a:off x="2184"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19" name="Line 104"/>
              <p:cNvSpPr>
                <a:spLocks noChangeShapeType="1"/>
              </p:cNvSpPr>
              <p:nvPr/>
            </p:nvSpPr>
            <p:spPr bwMode="auto">
              <a:xfrm>
                <a:off x="2184"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0" name="Line 105"/>
              <p:cNvSpPr>
                <a:spLocks noChangeShapeType="1"/>
              </p:cNvSpPr>
              <p:nvPr/>
            </p:nvSpPr>
            <p:spPr bwMode="auto">
              <a:xfrm>
                <a:off x="2184"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1" name="Rectangle 106"/>
              <p:cNvSpPr>
                <a:spLocks noChangeArrowheads="1"/>
              </p:cNvSpPr>
              <p:nvPr/>
            </p:nvSpPr>
            <p:spPr bwMode="auto">
              <a:xfrm>
                <a:off x="2200" y="1931"/>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22" name="Line 107"/>
              <p:cNvSpPr>
                <a:spLocks noChangeShapeType="1"/>
              </p:cNvSpPr>
              <p:nvPr/>
            </p:nvSpPr>
            <p:spPr bwMode="auto">
              <a:xfrm>
                <a:off x="2200" y="1931"/>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3" name="Rectangle 108"/>
              <p:cNvSpPr>
                <a:spLocks noChangeArrowheads="1"/>
              </p:cNvSpPr>
              <p:nvPr/>
            </p:nvSpPr>
            <p:spPr bwMode="auto">
              <a:xfrm>
                <a:off x="3028"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24" name="Line 109"/>
              <p:cNvSpPr>
                <a:spLocks noChangeShapeType="1"/>
              </p:cNvSpPr>
              <p:nvPr/>
            </p:nvSpPr>
            <p:spPr bwMode="auto">
              <a:xfrm>
                <a:off x="3028"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5" name="Line 110"/>
              <p:cNvSpPr>
                <a:spLocks noChangeShapeType="1"/>
              </p:cNvSpPr>
              <p:nvPr/>
            </p:nvSpPr>
            <p:spPr bwMode="auto">
              <a:xfrm>
                <a:off x="3028"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6" name="Rectangle 111"/>
              <p:cNvSpPr>
                <a:spLocks noChangeArrowheads="1"/>
              </p:cNvSpPr>
              <p:nvPr/>
            </p:nvSpPr>
            <p:spPr bwMode="auto">
              <a:xfrm>
                <a:off x="3044" y="1931"/>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27" name="Line 112"/>
              <p:cNvSpPr>
                <a:spLocks noChangeShapeType="1"/>
              </p:cNvSpPr>
              <p:nvPr/>
            </p:nvSpPr>
            <p:spPr bwMode="auto">
              <a:xfrm>
                <a:off x="3044" y="1931"/>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8" name="Rectangle 113"/>
              <p:cNvSpPr>
                <a:spLocks noChangeArrowheads="1"/>
              </p:cNvSpPr>
              <p:nvPr/>
            </p:nvSpPr>
            <p:spPr bwMode="auto">
              <a:xfrm>
                <a:off x="4588"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29" name="Line 114"/>
              <p:cNvSpPr>
                <a:spLocks noChangeShapeType="1"/>
              </p:cNvSpPr>
              <p:nvPr/>
            </p:nvSpPr>
            <p:spPr bwMode="auto">
              <a:xfrm>
                <a:off x="4588"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0" name="Line 115"/>
              <p:cNvSpPr>
                <a:spLocks noChangeShapeType="1"/>
              </p:cNvSpPr>
              <p:nvPr/>
            </p:nvSpPr>
            <p:spPr bwMode="auto">
              <a:xfrm>
                <a:off x="4588"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1" name="Rectangle 116"/>
              <p:cNvSpPr>
                <a:spLocks noChangeArrowheads="1"/>
              </p:cNvSpPr>
              <p:nvPr/>
            </p:nvSpPr>
            <p:spPr bwMode="auto">
              <a:xfrm>
                <a:off x="863"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32" name="Line 117"/>
              <p:cNvSpPr>
                <a:spLocks noChangeShapeType="1"/>
              </p:cNvSpPr>
              <p:nvPr/>
            </p:nvSpPr>
            <p:spPr bwMode="auto">
              <a:xfrm>
                <a:off x="863"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3" name="Rectangle 118"/>
              <p:cNvSpPr>
                <a:spLocks noChangeArrowheads="1"/>
              </p:cNvSpPr>
              <p:nvPr/>
            </p:nvSpPr>
            <p:spPr bwMode="auto">
              <a:xfrm>
                <a:off x="1532"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34" name="Line 119"/>
              <p:cNvSpPr>
                <a:spLocks noChangeShapeType="1"/>
              </p:cNvSpPr>
              <p:nvPr/>
            </p:nvSpPr>
            <p:spPr bwMode="auto">
              <a:xfrm>
                <a:off x="1532"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5" name="Rectangle 120"/>
              <p:cNvSpPr>
                <a:spLocks noChangeArrowheads="1"/>
              </p:cNvSpPr>
              <p:nvPr/>
            </p:nvSpPr>
            <p:spPr bwMode="auto">
              <a:xfrm>
                <a:off x="2184"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36" name="Line 121"/>
              <p:cNvSpPr>
                <a:spLocks noChangeShapeType="1"/>
              </p:cNvSpPr>
              <p:nvPr/>
            </p:nvSpPr>
            <p:spPr bwMode="auto">
              <a:xfrm>
                <a:off x="2184"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7" name="Rectangle 122"/>
              <p:cNvSpPr>
                <a:spLocks noChangeArrowheads="1"/>
              </p:cNvSpPr>
              <p:nvPr/>
            </p:nvSpPr>
            <p:spPr bwMode="auto">
              <a:xfrm>
                <a:off x="3028"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38" name="Line 123"/>
              <p:cNvSpPr>
                <a:spLocks noChangeShapeType="1"/>
              </p:cNvSpPr>
              <p:nvPr/>
            </p:nvSpPr>
            <p:spPr bwMode="auto">
              <a:xfrm>
                <a:off x="3028"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9" name="Rectangle 124"/>
              <p:cNvSpPr>
                <a:spLocks noChangeArrowheads="1"/>
              </p:cNvSpPr>
              <p:nvPr/>
            </p:nvSpPr>
            <p:spPr bwMode="auto">
              <a:xfrm>
                <a:off x="4588"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40" name="Line 125"/>
              <p:cNvSpPr>
                <a:spLocks noChangeShapeType="1"/>
              </p:cNvSpPr>
              <p:nvPr/>
            </p:nvSpPr>
            <p:spPr bwMode="auto">
              <a:xfrm>
                <a:off x="4588"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41" name="Rectangle 126"/>
              <p:cNvSpPr>
                <a:spLocks noChangeArrowheads="1"/>
              </p:cNvSpPr>
              <p:nvPr/>
            </p:nvSpPr>
            <p:spPr bwMode="auto">
              <a:xfrm>
                <a:off x="1165" y="2265"/>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842" name="Rectangle 127"/>
              <p:cNvSpPr>
                <a:spLocks noChangeArrowheads="1"/>
              </p:cNvSpPr>
              <p:nvPr/>
            </p:nvSpPr>
            <p:spPr bwMode="auto">
              <a:xfrm>
                <a:off x="1754" y="2265"/>
                <a:ext cx="3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255</a:t>
                </a:r>
                <a:endParaRPr kumimoji="1" lang="zh-CN" altLang="en-US" sz="2400">
                  <a:solidFill>
                    <a:srgbClr val="000000"/>
                  </a:solidFill>
                  <a:latin typeface="Tahoma"/>
                </a:endParaRPr>
              </a:p>
            </p:txBody>
          </p:sp>
          <p:sp>
            <p:nvSpPr>
              <p:cNvPr id="66843" name="Rectangle 128"/>
              <p:cNvSpPr>
                <a:spLocks noChangeArrowheads="1"/>
              </p:cNvSpPr>
              <p:nvPr/>
            </p:nvSpPr>
            <p:spPr bwMode="auto">
              <a:xfrm>
                <a:off x="2582" y="2265"/>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844" name="Rectangle 129"/>
              <p:cNvSpPr>
                <a:spLocks noChangeArrowheads="1"/>
              </p:cNvSpPr>
              <p:nvPr/>
            </p:nvSpPr>
            <p:spPr bwMode="auto">
              <a:xfrm>
                <a:off x="3649" y="2265"/>
                <a:ext cx="41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a:t>
                </a:r>
                <a:r>
                  <a:rPr kumimoji="1" lang="en-US" altLang="zh-CN" sz="2000">
                    <a:solidFill>
                      <a:srgbClr val="000000"/>
                    </a:solidFill>
                    <a:latin typeface="Times New Roman" pitchFamily="18" charset="0"/>
                  </a:rPr>
                  <a:t>INF</a:t>
                </a:r>
                <a:endParaRPr kumimoji="1" lang="en-US" altLang="zh-CN" sz="2400">
                  <a:solidFill>
                    <a:srgbClr val="000000"/>
                  </a:solidFill>
                  <a:latin typeface="Tahoma"/>
                </a:endParaRPr>
              </a:p>
            </p:txBody>
          </p:sp>
          <p:sp>
            <p:nvSpPr>
              <p:cNvPr id="66845" name="Rectangle 130"/>
              <p:cNvSpPr>
                <a:spLocks noChangeArrowheads="1"/>
              </p:cNvSpPr>
              <p:nvPr/>
            </p:nvSpPr>
            <p:spPr bwMode="auto">
              <a:xfrm>
                <a:off x="863"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46" name="Line 131"/>
              <p:cNvSpPr>
                <a:spLocks noChangeShapeType="1"/>
              </p:cNvSpPr>
              <p:nvPr/>
            </p:nvSpPr>
            <p:spPr bwMode="auto">
              <a:xfrm>
                <a:off x="863"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47" name="Line 132"/>
              <p:cNvSpPr>
                <a:spLocks noChangeShapeType="1"/>
              </p:cNvSpPr>
              <p:nvPr/>
            </p:nvSpPr>
            <p:spPr bwMode="auto">
              <a:xfrm>
                <a:off x="863"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48" name="Rectangle 133"/>
              <p:cNvSpPr>
                <a:spLocks noChangeArrowheads="1"/>
              </p:cNvSpPr>
              <p:nvPr/>
            </p:nvSpPr>
            <p:spPr bwMode="auto">
              <a:xfrm>
                <a:off x="879" y="2201"/>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49" name="Line 134"/>
              <p:cNvSpPr>
                <a:spLocks noChangeShapeType="1"/>
              </p:cNvSpPr>
              <p:nvPr/>
            </p:nvSpPr>
            <p:spPr bwMode="auto">
              <a:xfrm>
                <a:off x="879" y="2201"/>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0" name="Rectangle 135"/>
              <p:cNvSpPr>
                <a:spLocks noChangeArrowheads="1"/>
              </p:cNvSpPr>
              <p:nvPr/>
            </p:nvSpPr>
            <p:spPr bwMode="auto">
              <a:xfrm>
                <a:off x="1532"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51" name="Line 136"/>
              <p:cNvSpPr>
                <a:spLocks noChangeShapeType="1"/>
              </p:cNvSpPr>
              <p:nvPr/>
            </p:nvSpPr>
            <p:spPr bwMode="auto">
              <a:xfrm>
                <a:off x="1532"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2" name="Line 137"/>
              <p:cNvSpPr>
                <a:spLocks noChangeShapeType="1"/>
              </p:cNvSpPr>
              <p:nvPr/>
            </p:nvSpPr>
            <p:spPr bwMode="auto">
              <a:xfrm>
                <a:off x="1532"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3" name="Rectangle 138"/>
              <p:cNvSpPr>
                <a:spLocks noChangeArrowheads="1"/>
              </p:cNvSpPr>
              <p:nvPr/>
            </p:nvSpPr>
            <p:spPr bwMode="auto">
              <a:xfrm>
                <a:off x="1548" y="2201"/>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54" name="Line 139"/>
              <p:cNvSpPr>
                <a:spLocks noChangeShapeType="1"/>
              </p:cNvSpPr>
              <p:nvPr/>
            </p:nvSpPr>
            <p:spPr bwMode="auto">
              <a:xfrm>
                <a:off x="1548" y="2201"/>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5" name="Rectangle 140"/>
              <p:cNvSpPr>
                <a:spLocks noChangeArrowheads="1"/>
              </p:cNvSpPr>
              <p:nvPr/>
            </p:nvSpPr>
            <p:spPr bwMode="auto">
              <a:xfrm>
                <a:off x="2184"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56" name="Line 141"/>
              <p:cNvSpPr>
                <a:spLocks noChangeShapeType="1"/>
              </p:cNvSpPr>
              <p:nvPr/>
            </p:nvSpPr>
            <p:spPr bwMode="auto">
              <a:xfrm>
                <a:off x="2184"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7" name="Line 142"/>
              <p:cNvSpPr>
                <a:spLocks noChangeShapeType="1"/>
              </p:cNvSpPr>
              <p:nvPr/>
            </p:nvSpPr>
            <p:spPr bwMode="auto">
              <a:xfrm>
                <a:off x="2184"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8" name="Rectangle 143"/>
              <p:cNvSpPr>
                <a:spLocks noChangeArrowheads="1"/>
              </p:cNvSpPr>
              <p:nvPr/>
            </p:nvSpPr>
            <p:spPr bwMode="auto">
              <a:xfrm>
                <a:off x="2200" y="2201"/>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59" name="Line 144"/>
              <p:cNvSpPr>
                <a:spLocks noChangeShapeType="1"/>
              </p:cNvSpPr>
              <p:nvPr/>
            </p:nvSpPr>
            <p:spPr bwMode="auto">
              <a:xfrm>
                <a:off x="2200" y="2201"/>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0" name="Rectangle 145"/>
              <p:cNvSpPr>
                <a:spLocks noChangeArrowheads="1"/>
              </p:cNvSpPr>
              <p:nvPr/>
            </p:nvSpPr>
            <p:spPr bwMode="auto">
              <a:xfrm>
                <a:off x="3028"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61" name="Line 146"/>
              <p:cNvSpPr>
                <a:spLocks noChangeShapeType="1"/>
              </p:cNvSpPr>
              <p:nvPr/>
            </p:nvSpPr>
            <p:spPr bwMode="auto">
              <a:xfrm>
                <a:off x="3028"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2" name="Line 147"/>
              <p:cNvSpPr>
                <a:spLocks noChangeShapeType="1"/>
              </p:cNvSpPr>
              <p:nvPr/>
            </p:nvSpPr>
            <p:spPr bwMode="auto">
              <a:xfrm>
                <a:off x="3028"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3" name="Rectangle 148"/>
              <p:cNvSpPr>
                <a:spLocks noChangeArrowheads="1"/>
              </p:cNvSpPr>
              <p:nvPr/>
            </p:nvSpPr>
            <p:spPr bwMode="auto">
              <a:xfrm>
                <a:off x="3044" y="2201"/>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64" name="Line 149"/>
              <p:cNvSpPr>
                <a:spLocks noChangeShapeType="1"/>
              </p:cNvSpPr>
              <p:nvPr/>
            </p:nvSpPr>
            <p:spPr bwMode="auto">
              <a:xfrm>
                <a:off x="3044" y="2201"/>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5" name="Rectangle 150"/>
              <p:cNvSpPr>
                <a:spLocks noChangeArrowheads="1"/>
              </p:cNvSpPr>
              <p:nvPr/>
            </p:nvSpPr>
            <p:spPr bwMode="auto">
              <a:xfrm>
                <a:off x="4588"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66" name="Line 151"/>
              <p:cNvSpPr>
                <a:spLocks noChangeShapeType="1"/>
              </p:cNvSpPr>
              <p:nvPr/>
            </p:nvSpPr>
            <p:spPr bwMode="auto">
              <a:xfrm>
                <a:off x="4588"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7" name="Line 152"/>
              <p:cNvSpPr>
                <a:spLocks noChangeShapeType="1"/>
              </p:cNvSpPr>
              <p:nvPr/>
            </p:nvSpPr>
            <p:spPr bwMode="auto">
              <a:xfrm>
                <a:off x="4588"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8" name="Rectangle 153"/>
              <p:cNvSpPr>
                <a:spLocks noChangeArrowheads="1"/>
              </p:cNvSpPr>
              <p:nvPr/>
            </p:nvSpPr>
            <p:spPr bwMode="auto">
              <a:xfrm>
                <a:off x="863"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69" name="Line 154"/>
              <p:cNvSpPr>
                <a:spLocks noChangeShapeType="1"/>
              </p:cNvSpPr>
              <p:nvPr/>
            </p:nvSpPr>
            <p:spPr bwMode="auto">
              <a:xfrm>
                <a:off x="863"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0" name="Rectangle 155"/>
              <p:cNvSpPr>
                <a:spLocks noChangeArrowheads="1"/>
              </p:cNvSpPr>
              <p:nvPr/>
            </p:nvSpPr>
            <p:spPr bwMode="auto">
              <a:xfrm>
                <a:off x="1532"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71" name="Line 156"/>
              <p:cNvSpPr>
                <a:spLocks noChangeShapeType="1"/>
              </p:cNvSpPr>
              <p:nvPr/>
            </p:nvSpPr>
            <p:spPr bwMode="auto">
              <a:xfrm>
                <a:off x="1532"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2" name="Rectangle 157"/>
              <p:cNvSpPr>
                <a:spLocks noChangeArrowheads="1"/>
              </p:cNvSpPr>
              <p:nvPr/>
            </p:nvSpPr>
            <p:spPr bwMode="auto">
              <a:xfrm>
                <a:off x="2184"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73" name="Line 158"/>
              <p:cNvSpPr>
                <a:spLocks noChangeShapeType="1"/>
              </p:cNvSpPr>
              <p:nvPr/>
            </p:nvSpPr>
            <p:spPr bwMode="auto">
              <a:xfrm>
                <a:off x="2184"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4" name="Rectangle 159"/>
              <p:cNvSpPr>
                <a:spLocks noChangeArrowheads="1"/>
              </p:cNvSpPr>
              <p:nvPr/>
            </p:nvSpPr>
            <p:spPr bwMode="auto">
              <a:xfrm>
                <a:off x="3028"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75" name="Line 160"/>
              <p:cNvSpPr>
                <a:spLocks noChangeShapeType="1"/>
              </p:cNvSpPr>
              <p:nvPr/>
            </p:nvSpPr>
            <p:spPr bwMode="auto">
              <a:xfrm>
                <a:off x="3028"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6" name="Rectangle 161"/>
              <p:cNvSpPr>
                <a:spLocks noChangeArrowheads="1"/>
              </p:cNvSpPr>
              <p:nvPr/>
            </p:nvSpPr>
            <p:spPr bwMode="auto">
              <a:xfrm>
                <a:off x="4588"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77" name="Line 162"/>
              <p:cNvSpPr>
                <a:spLocks noChangeShapeType="1"/>
              </p:cNvSpPr>
              <p:nvPr/>
            </p:nvSpPr>
            <p:spPr bwMode="auto">
              <a:xfrm>
                <a:off x="4588"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8" name="Rectangle 163"/>
              <p:cNvSpPr>
                <a:spLocks noChangeArrowheads="1"/>
              </p:cNvSpPr>
              <p:nvPr/>
            </p:nvSpPr>
            <p:spPr bwMode="auto">
              <a:xfrm>
                <a:off x="1165" y="2535"/>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a:t>
                </a:r>
                <a:endParaRPr kumimoji="1" lang="zh-CN" altLang="en-US" sz="2400">
                  <a:solidFill>
                    <a:srgbClr val="000000"/>
                  </a:solidFill>
                  <a:latin typeface="Tahoma"/>
                </a:endParaRPr>
              </a:p>
            </p:txBody>
          </p:sp>
          <p:sp>
            <p:nvSpPr>
              <p:cNvPr id="66879" name="Rectangle 164"/>
              <p:cNvSpPr>
                <a:spLocks noChangeArrowheads="1"/>
              </p:cNvSpPr>
              <p:nvPr/>
            </p:nvSpPr>
            <p:spPr bwMode="auto">
              <a:xfrm>
                <a:off x="1754" y="2535"/>
                <a:ext cx="3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255</a:t>
                </a:r>
                <a:endParaRPr kumimoji="1" lang="zh-CN" altLang="en-US" sz="2400">
                  <a:solidFill>
                    <a:srgbClr val="000000"/>
                  </a:solidFill>
                  <a:latin typeface="Tahoma"/>
                </a:endParaRPr>
              </a:p>
            </p:txBody>
          </p:sp>
          <p:sp>
            <p:nvSpPr>
              <p:cNvPr id="66880" name="Rectangle 165"/>
              <p:cNvSpPr>
                <a:spLocks noChangeArrowheads="1"/>
              </p:cNvSpPr>
              <p:nvPr/>
            </p:nvSpPr>
            <p:spPr bwMode="auto">
              <a:xfrm>
                <a:off x="2582" y="2535"/>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881" name="Rectangle 166"/>
              <p:cNvSpPr>
                <a:spLocks noChangeArrowheads="1"/>
              </p:cNvSpPr>
              <p:nvPr/>
            </p:nvSpPr>
            <p:spPr bwMode="auto">
              <a:xfrm>
                <a:off x="3665" y="2535"/>
                <a:ext cx="36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a:t>
                </a:r>
                <a:r>
                  <a:rPr kumimoji="1" lang="en-US" altLang="zh-CN" sz="2000">
                    <a:solidFill>
                      <a:srgbClr val="000000"/>
                    </a:solidFill>
                    <a:latin typeface="Times New Roman" pitchFamily="18" charset="0"/>
                  </a:rPr>
                  <a:t>INF</a:t>
                </a:r>
                <a:endParaRPr kumimoji="1" lang="en-US" altLang="zh-CN" sz="2400">
                  <a:solidFill>
                    <a:srgbClr val="000000"/>
                  </a:solidFill>
                  <a:latin typeface="Tahoma"/>
                </a:endParaRPr>
              </a:p>
            </p:txBody>
          </p:sp>
          <p:sp>
            <p:nvSpPr>
              <p:cNvPr id="66882" name="Rectangle 167"/>
              <p:cNvSpPr>
                <a:spLocks noChangeArrowheads="1"/>
              </p:cNvSpPr>
              <p:nvPr/>
            </p:nvSpPr>
            <p:spPr bwMode="auto">
              <a:xfrm>
                <a:off x="863"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83" name="Line 168"/>
              <p:cNvSpPr>
                <a:spLocks noChangeShapeType="1"/>
              </p:cNvSpPr>
              <p:nvPr/>
            </p:nvSpPr>
            <p:spPr bwMode="auto">
              <a:xfrm>
                <a:off x="863"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84" name="Line 169"/>
              <p:cNvSpPr>
                <a:spLocks noChangeShapeType="1"/>
              </p:cNvSpPr>
              <p:nvPr/>
            </p:nvSpPr>
            <p:spPr bwMode="auto">
              <a:xfrm>
                <a:off x="863"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85" name="Rectangle 170"/>
              <p:cNvSpPr>
                <a:spLocks noChangeArrowheads="1"/>
              </p:cNvSpPr>
              <p:nvPr/>
            </p:nvSpPr>
            <p:spPr bwMode="auto">
              <a:xfrm>
                <a:off x="879" y="2472"/>
                <a:ext cx="653"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86" name="Line 171"/>
              <p:cNvSpPr>
                <a:spLocks noChangeShapeType="1"/>
              </p:cNvSpPr>
              <p:nvPr/>
            </p:nvSpPr>
            <p:spPr bwMode="auto">
              <a:xfrm>
                <a:off x="879" y="2472"/>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87" name="Rectangle 172"/>
              <p:cNvSpPr>
                <a:spLocks noChangeArrowheads="1"/>
              </p:cNvSpPr>
              <p:nvPr/>
            </p:nvSpPr>
            <p:spPr bwMode="auto">
              <a:xfrm>
                <a:off x="1532"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88" name="Line 173"/>
              <p:cNvSpPr>
                <a:spLocks noChangeShapeType="1"/>
              </p:cNvSpPr>
              <p:nvPr/>
            </p:nvSpPr>
            <p:spPr bwMode="auto">
              <a:xfrm>
                <a:off x="1532"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89" name="Line 174"/>
              <p:cNvSpPr>
                <a:spLocks noChangeShapeType="1"/>
              </p:cNvSpPr>
              <p:nvPr/>
            </p:nvSpPr>
            <p:spPr bwMode="auto">
              <a:xfrm>
                <a:off x="1532"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0" name="Rectangle 175"/>
              <p:cNvSpPr>
                <a:spLocks noChangeArrowheads="1"/>
              </p:cNvSpPr>
              <p:nvPr/>
            </p:nvSpPr>
            <p:spPr bwMode="auto">
              <a:xfrm>
                <a:off x="1548" y="2472"/>
                <a:ext cx="63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91" name="Line 176"/>
              <p:cNvSpPr>
                <a:spLocks noChangeShapeType="1"/>
              </p:cNvSpPr>
              <p:nvPr/>
            </p:nvSpPr>
            <p:spPr bwMode="auto">
              <a:xfrm>
                <a:off x="1548" y="2472"/>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2" name="Rectangle 177"/>
              <p:cNvSpPr>
                <a:spLocks noChangeArrowheads="1"/>
              </p:cNvSpPr>
              <p:nvPr/>
            </p:nvSpPr>
            <p:spPr bwMode="auto">
              <a:xfrm>
                <a:off x="2184"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93" name="Line 178"/>
              <p:cNvSpPr>
                <a:spLocks noChangeShapeType="1"/>
              </p:cNvSpPr>
              <p:nvPr/>
            </p:nvSpPr>
            <p:spPr bwMode="auto">
              <a:xfrm>
                <a:off x="2184"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4" name="Line 179"/>
              <p:cNvSpPr>
                <a:spLocks noChangeShapeType="1"/>
              </p:cNvSpPr>
              <p:nvPr/>
            </p:nvSpPr>
            <p:spPr bwMode="auto">
              <a:xfrm>
                <a:off x="2184"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5" name="Rectangle 180"/>
              <p:cNvSpPr>
                <a:spLocks noChangeArrowheads="1"/>
              </p:cNvSpPr>
              <p:nvPr/>
            </p:nvSpPr>
            <p:spPr bwMode="auto">
              <a:xfrm>
                <a:off x="2200" y="2472"/>
                <a:ext cx="82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96" name="Line 181"/>
              <p:cNvSpPr>
                <a:spLocks noChangeShapeType="1"/>
              </p:cNvSpPr>
              <p:nvPr/>
            </p:nvSpPr>
            <p:spPr bwMode="auto">
              <a:xfrm>
                <a:off x="2200" y="2472"/>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7" name="Rectangle 182"/>
              <p:cNvSpPr>
                <a:spLocks noChangeArrowheads="1"/>
              </p:cNvSpPr>
              <p:nvPr/>
            </p:nvSpPr>
            <p:spPr bwMode="auto">
              <a:xfrm>
                <a:off x="3028"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98" name="Line 183"/>
              <p:cNvSpPr>
                <a:spLocks noChangeShapeType="1"/>
              </p:cNvSpPr>
              <p:nvPr/>
            </p:nvSpPr>
            <p:spPr bwMode="auto">
              <a:xfrm>
                <a:off x="3028"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9" name="Line 184"/>
              <p:cNvSpPr>
                <a:spLocks noChangeShapeType="1"/>
              </p:cNvSpPr>
              <p:nvPr/>
            </p:nvSpPr>
            <p:spPr bwMode="auto">
              <a:xfrm>
                <a:off x="3028"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0" name="Rectangle 185"/>
              <p:cNvSpPr>
                <a:spLocks noChangeArrowheads="1"/>
              </p:cNvSpPr>
              <p:nvPr/>
            </p:nvSpPr>
            <p:spPr bwMode="auto">
              <a:xfrm>
                <a:off x="3044" y="2472"/>
                <a:ext cx="1544"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01" name="Line 186"/>
              <p:cNvSpPr>
                <a:spLocks noChangeShapeType="1"/>
              </p:cNvSpPr>
              <p:nvPr/>
            </p:nvSpPr>
            <p:spPr bwMode="auto">
              <a:xfrm>
                <a:off x="3044" y="2472"/>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2" name="Rectangle 187"/>
              <p:cNvSpPr>
                <a:spLocks noChangeArrowheads="1"/>
              </p:cNvSpPr>
              <p:nvPr/>
            </p:nvSpPr>
            <p:spPr bwMode="auto">
              <a:xfrm>
                <a:off x="4588"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03" name="Line 188"/>
              <p:cNvSpPr>
                <a:spLocks noChangeShapeType="1"/>
              </p:cNvSpPr>
              <p:nvPr/>
            </p:nvSpPr>
            <p:spPr bwMode="auto">
              <a:xfrm>
                <a:off x="4588"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4" name="Line 189"/>
              <p:cNvSpPr>
                <a:spLocks noChangeShapeType="1"/>
              </p:cNvSpPr>
              <p:nvPr/>
            </p:nvSpPr>
            <p:spPr bwMode="auto">
              <a:xfrm>
                <a:off x="4588"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5" name="Rectangle 190"/>
              <p:cNvSpPr>
                <a:spLocks noChangeArrowheads="1"/>
              </p:cNvSpPr>
              <p:nvPr/>
            </p:nvSpPr>
            <p:spPr bwMode="auto">
              <a:xfrm>
                <a:off x="863"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06" name="Line 191"/>
              <p:cNvSpPr>
                <a:spLocks noChangeShapeType="1"/>
              </p:cNvSpPr>
              <p:nvPr/>
            </p:nvSpPr>
            <p:spPr bwMode="auto">
              <a:xfrm>
                <a:off x="863"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7" name="Rectangle 192"/>
              <p:cNvSpPr>
                <a:spLocks noChangeArrowheads="1"/>
              </p:cNvSpPr>
              <p:nvPr/>
            </p:nvSpPr>
            <p:spPr bwMode="auto">
              <a:xfrm>
                <a:off x="1532"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08" name="Line 193"/>
              <p:cNvSpPr>
                <a:spLocks noChangeShapeType="1"/>
              </p:cNvSpPr>
              <p:nvPr/>
            </p:nvSpPr>
            <p:spPr bwMode="auto">
              <a:xfrm>
                <a:off x="1532"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9" name="Rectangle 194"/>
              <p:cNvSpPr>
                <a:spLocks noChangeArrowheads="1"/>
              </p:cNvSpPr>
              <p:nvPr/>
            </p:nvSpPr>
            <p:spPr bwMode="auto">
              <a:xfrm>
                <a:off x="2184"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10" name="Line 195"/>
              <p:cNvSpPr>
                <a:spLocks noChangeShapeType="1"/>
              </p:cNvSpPr>
              <p:nvPr/>
            </p:nvSpPr>
            <p:spPr bwMode="auto">
              <a:xfrm>
                <a:off x="2184"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11" name="Rectangle 196"/>
              <p:cNvSpPr>
                <a:spLocks noChangeArrowheads="1"/>
              </p:cNvSpPr>
              <p:nvPr/>
            </p:nvSpPr>
            <p:spPr bwMode="auto">
              <a:xfrm>
                <a:off x="3028"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12" name="Line 197"/>
              <p:cNvSpPr>
                <a:spLocks noChangeShapeType="1"/>
              </p:cNvSpPr>
              <p:nvPr/>
            </p:nvSpPr>
            <p:spPr bwMode="auto">
              <a:xfrm>
                <a:off x="3028"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13" name="Rectangle 198"/>
              <p:cNvSpPr>
                <a:spLocks noChangeArrowheads="1"/>
              </p:cNvSpPr>
              <p:nvPr/>
            </p:nvSpPr>
            <p:spPr bwMode="auto">
              <a:xfrm>
                <a:off x="4588"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14" name="Line 199"/>
              <p:cNvSpPr>
                <a:spLocks noChangeShapeType="1"/>
              </p:cNvSpPr>
              <p:nvPr/>
            </p:nvSpPr>
            <p:spPr bwMode="auto">
              <a:xfrm>
                <a:off x="4588"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15" name="Rectangle 200"/>
              <p:cNvSpPr>
                <a:spLocks noChangeArrowheads="1"/>
              </p:cNvSpPr>
              <p:nvPr/>
            </p:nvSpPr>
            <p:spPr bwMode="auto">
              <a:xfrm>
                <a:off x="1102" y="2806"/>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916" name="Rectangle 201"/>
              <p:cNvSpPr>
                <a:spLocks noChangeArrowheads="1"/>
              </p:cNvSpPr>
              <p:nvPr/>
            </p:nvSpPr>
            <p:spPr bwMode="auto">
              <a:xfrm>
                <a:off x="1691" y="2806"/>
                <a:ext cx="43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1-254</a:t>
                </a:r>
                <a:endParaRPr kumimoji="1" lang="zh-CN" altLang="en-US" sz="2400">
                  <a:solidFill>
                    <a:srgbClr val="000000"/>
                  </a:solidFill>
                  <a:latin typeface="Tahoma"/>
                </a:endParaRPr>
              </a:p>
            </p:txBody>
          </p:sp>
          <p:sp>
            <p:nvSpPr>
              <p:cNvPr id="66917" name="Rectangle 202"/>
              <p:cNvSpPr>
                <a:spLocks noChangeArrowheads="1"/>
              </p:cNvSpPr>
              <p:nvPr/>
            </p:nvSpPr>
            <p:spPr bwMode="auto">
              <a:xfrm>
                <a:off x="2598" y="280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i="1">
                    <a:solidFill>
                      <a:srgbClr val="000000"/>
                    </a:solidFill>
                    <a:latin typeface="Times New Roman" pitchFamily="18" charset="0"/>
                  </a:rPr>
                  <a:t>f</a:t>
                </a:r>
                <a:endParaRPr kumimoji="1" lang="en-US" altLang="zh-CN" sz="2400">
                  <a:solidFill>
                    <a:srgbClr val="000000"/>
                  </a:solidFill>
                  <a:latin typeface="Tahoma"/>
                </a:endParaRPr>
              </a:p>
            </p:txBody>
          </p:sp>
          <p:sp>
            <p:nvSpPr>
              <p:cNvPr id="66918" name="Rectangle 203"/>
              <p:cNvSpPr>
                <a:spLocks noChangeArrowheads="1"/>
              </p:cNvSpPr>
              <p:nvPr/>
            </p:nvSpPr>
            <p:spPr bwMode="auto">
              <a:xfrm>
                <a:off x="3299" y="2806"/>
                <a:ext cx="28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a:t>
                </a:r>
                <a:endParaRPr kumimoji="1" lang="zh-CN" altLang="en-US" sz="2400">
                  <a:solidFill>
                    <a:srgbClr val="000000"/>
                  </a:solidFill>
                  <a:latin typeface="Tahoma"/>
                </a:endParaRPr>
              </a:p>
            </p:txBody>
          </p:sp>
        </p:grpSp>
        <p:sp>
          <p:nvSpPr>
            <p:cNvPr id="66566" name="Rectangle 205"/>
            <p:cNvSpPr>
              <a:spLocks noChangeArrowheads="1"/>
            </p:cNvSpPr>
            <p:nvPr/>
          </p:nvSpPr>
          <p:spPr bwMode="auto">
            <a:xfrm>
              <a:off x="3521" y="2806"/>
              <a:ext cx="64"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200">
                  <a:solidFill>
                    <a:srgbClr val="000000"/>
                  </a:solidFill>
                  <a:latin typeface="Times New Roman" pitchFamily="18" charset="0"/>
                </a:rPr>
                <a:t>s</a:t>
              </a:r>
              <a:endParaRPr kumimoji="1" lang="en-US" altLang="zh-CN" sz="2400">
                <a:solidFill>
                  <a:srgbClr val="000000"/>
                </a:solidFill>
                <a:latin typeface="Tahoma"/>
              </a:endParaRPr>
            </a:p>
          </p:txBody>
        </p:sp>
        <p:sp>
          <p:nvSpPr>
            <p:cNvPr id="66567" name="Rectangle 206"/>
            <p:cNvSpPr>
              <a:spLocks noChangeArrowheads="1"/>
            </p:cNvSpPr>
            <p:nvPr/>
          </p:nvSpPr>
          <p:spPr bwMode="auto">
            <a:xfrm>
              <a:off x="3553" y="282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a:t>
              </a:r>
              <a:endParaRPr kumimoji="1" lang="zh-CN" altLang="en-US" sz="2400">
                <a:solidFill>
                  <a:srgbClr val="000000"/>
                </a:solidFill>
                <a:latin typeface="Tahoma"/>
              </a:endParaRPr>
            </a:p>
          </p:txBody>
        </p:sp>
        <p:sp>
          <p:nvSpPr>
            <p:cNvPr id="66568" name="Rectangle 207"/>
            <p:cNvSpPr>
              <a:spLocks noChangeArrowheads="1"/>
            </p:cNvSpPr>
            <p:nvPr/>
          </p:nvSpPr>
          <p:spPr bwMode="auto">
            <a:xfrm>
              <a:off x="3712" y="2806"/>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a:t>
              </a:r>
              <a:endParaRPr kumimoji="1" lang="zh-CN" altLang="en-US" sz="2400">
                <a:solidFill>
                  <a:srgbClr val="000000"/>
                </a:solidFill>
                <a:latin typeface="Tahoma"/>
              </a:endParaRPr>
            </a:p>
          </p:txBody>
        </p:sp>
        <p:sp>
          <p:nvSpPr>
            <p:cNvPr id="66569" name="Rectangle 208"/>
            <p:cNvSpPr>
              <a:spLocks noChangeArrowheads="1"/>
            </p:cNvSpPr>
            <p:nvPr/>
          </p:nvSpPr>
          <p:spPr bwMode="auto">
            <a:xfrm>
              <a:off x="3840" y="280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i="1">
                  <a:solidFill>
                    <a:srgbClr val="000000"/>
                  </a:solidFill>
                  <a:latin typeface="Times New Roman" pitchFamily="18" charset="0"/>
                </a:rPr>
                <a:t>f</a:t>
              </a:r>
              <a:endParaRPr kumimoji="1" lang="en-US" altLang="zh-CN" sz="2400">
                <a:solidFill>
                  <a:srgbClr val="000000"/>
                </a:solidFill>
                <a:latin typeface="Tahoma"/>
              </a:endParaRPr>
            </a:p>
          </p:txBody>
        </p:sp>
        <p:sp>
          <p:nvSpPr>
            <p:cNvPr id="66570" name="Rectangle 209"/>
            <p:cNvSpPr>
              <a:spLocks noChangeArrowheads="1"/>
            </p:cNvSpPr>
            <p:nvPr/>
          </p:nvSpPr>
          <p:spPr bwMode="auto">
            <a:xfrm>
              <a:off x="3888" y="282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a:t>
              </a:r>
              <a:endParaRPr kumimoji="1" lang="zh-CN" altLang="en-US" sz="2400">
                <a:solidFill>
                  <a:srgbClr val="000000"/>
                </a:solidFill>
                <a:latin typeface="Tahoma"/>
              </a:endParaRPr>
            </a:p>
          </p:txBody>
        </p:sp>
        <p:sp>
          <p:nvSpPr>
            <p:cNvPr id="66571" name="Rectangle 210"/>
            <p:cNvSpPr>
              <a:spLocks noChangeArrowheads="1"/>
            </p:cNvSpPr>
            <p:nvPr/>
          </p:nvSpPr>
          <p:spPr bwMode="auto">
            <a:xfrm>
              <a:off x="4047" y="280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a:t>
              </a:r>
              <a:endParaRPr kumimoji="1" lang="zh-CN" altLang="en-US" sz="2400">
                <a:solidFill>
                  <a:srgbClr val="000000"/>
                </a:solidFill>
                <a:latin typeface="Tahoma"/>
              </a:endParaRPr>
            </a:p>
          </p:txBody>
        </p:sp>
        <p:sp>
          <p:nvSpPr>
            <p:cNvPr id="66572" name="Rectangle 211"/>
            <p:cNvSpPr>
              <a:spLocks noChangeArrowheads="1"/>
            </p:cNvSpPr>
            <p:nvPr/>
          </p:nvSpPr>
          <p:spPr bwMode="auto">
            <a:xfrm>
              <a:off x="4126" y="2806"/>
              <a:ext cx="25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200">
                  <a:solidFill>
                    <a:srgbClr val="000000"/>
                  </a:solidFill>
                  <a:latin typeface="Times New Roman" pitchFamily="18" charset="0"/>
                </a:rPr>
                <a:t>e-127</a:t>
              </a:r>
              <a:endParaRPr kumimoji="1" lang="en-US" altLang="zh-CN" sz="2400">
                <a:solidFill>
                  <a:srgbClr val="000000"/>
                </a:solidFill>
                <a:latin typeface="Tahoma"/>
              </a:endParaRPr>
            </a:p>
          </p:txBody>
        </p:sp>
        <p:sp>
          <p:nvSpPr>
            <p:cNvPr id="66573" name="Rectangle 212"/>
            <p:cNvSpPr>
              <a:spLocks noChangeArrowheads="1"/>
            </p:cNvSpPr>
            <p:nvPr/>
          </p:nvSpPr>
          <p:spPr bwMode="auto">
            <a:xfrm>
              <a:off x="863"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74" name="Line 213"/>
            <p:cNvSpPr>
              <a:spLocks noChangeShapeType="1"/>
            </p:cNvSpPr>
            <p:nvPr/>
          </p:nvSpPr>
          <p:spPr bwMode="auto">
            <a:xfrm>
              <a:off x="863"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75" name="Line 214"/>
            <p:cNvSpPr>
              <a:spLocks noChangeShapeType="1"/>
            </p:cNvSpPr>
            <p:nvPr/>
          </p:nvSpPr>
          <p:spPr bwMode="auto">
            <a:xfrm>
              <a:off x="863"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76" name="Rectangle 215"/>
            <p:cNvSpPr>
              <a:spLocks noChangeArrowheads="1"/>
            </p:cNvSpPr>
            <p:nvPr/>
          </p:nvSpPr>
          <p:spPr bwMode="auto">
            <a:xfrm>
              <a:off x="879" y="2742"/>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77" name="Line 216"/>
            <p:cNvSpPr>
              <a:spLocks noChangeShapeType="1"/>
            </p:cNvSpPr>
            <p:nvPr/>
          </p:nvSpPr>
          <p:spPr bwMode="auto">
            <a:xfrm>
              <a:off x="879" y="2742"/>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78" name="Rectangle 217"/>
            <p:cNvSpPr>
              <a:spLocks noChangeArrowheads="1"/>
            </p:cNvSpPr>
            <p:nvPr/>
          </p:nvSpPr>
          <p:spPr bwMode="auto">
            <a:xfrm>
              <a:off x="1532"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79" name="Line 218"/>
            <p:cNvSpPr>
              <a:spLocks noChangeShapeType="1"/>
            </p:cNvSpPr>
            <p:nvPr/>
          </p:nvSpPr>
          <p:spPr bwMode="auto">
            <a:xfrm>
              <a:off x="1532"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0" name="Line 219"/>
            <p:cNvSpPr>
              <a:spLocks noChangeShapeType="1"/>
            </p:cNvSpPr>
            <p:nvPr/>
          </p:nvSpPr>
          <p:spPr bwMode="auto">
            <a:xfrm>
              <a:off x="1532"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1" name="Rectangle 220"/>
            <p:cNvSpPr>
              <a:spLocks noChangeArrowheads="1"/>
            </p:cNvSpPr>
            <p:nvPr/>
          </p:nvSpPr>
          <p:spPr bwMode="auto">
            <a:xfrm>
              <a:off x="1548" y="2742"/>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82" name="Line 221"/>
            <p:cNvSpPr>
              <a:spLocks noChangeShapeType="1"/>
            </p:cNvSpPr>
            <p:nvPr/>
          </p:nvSpPr>
          <p:spPr bwMode="auto">
            <a:xfrm>
              <a:off x="1548" y="2742"/>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3" name="Rectangle 222"/>
            <p:cNvSpPr>
              <a:spLocks noChangeArrowheads="1"/>
            </p:cNvSpPr>
            <p:nvPr/>
          </p:nvSpPr>
          <p:spPr bwMode="auto">
            <a:xfrm>
              <a:off x="2184"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84" name="Line 223"/>
            <p:cNvSpPr>
              <a:spLocks noChangeShapeType="1"/>
            </p:cNvSpPr>
            <p:nvPr/>
          </p:nvSpPr>
          <p:spPr bwMode="auto">
            <a:xfrm>
              <a:off x="2184"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5" name="Line 224"/>
            <p:cNvSpPr>
              <a:spLocks noChangeShapeType="1"/>
            </p:cNvSpPr>
            <p:nvPr/>
          </p:nvSpPr>
          <p:spPr bwMode="auto">
            <a:xfrm>
              <a:off x="2184"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6" name="Rectangle 225"/>
            <p:cNvSpPr>
              <a:spLocks noChangeArrowheads="1"/>
            </p:cNvSpPr>
            <p:nvPr/>
          </p:nvSpPr>
          <p:spPr bwMode="auto">
            <a:xfrm>
              <a:off x="2200" y="2742"/>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87" name="Line 226"/>
            <p:cNvSpPr>
              <a:spLocks noChangeShapeType="1"/>
            </p:cNvSpPr>
            <p:nvPr/>
          </p:nvSpPr>
          <p:spPr bwMode="auto">
            <a:xfrm>
              <a:off x="2200" y="2742"/>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8" name="Rectangle 227"/>
            <p:cNvSpPr>
              <a:spLocks noChangeArrowheads="1"/>
            </p:cNvSpPr>
            <p:nvPr/>
          </p:nvSpPr>
          <p:spPr bwMode="auto">
            <a:xfrm>
              <a:off x="3028"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89" name="Line 228"/>
            <p:cNvSpPr>
              <a:spLocks noChangeShapeType="1"/>
            </p:cNvSpPr>
            <p:nvPr/>
          </p:nvSpPr>
          <p:spPr bwMode="auto">
            <a:xfrm>
              <a:off x="3028"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0" name="Line 229"/>
            <p:cNvSpPr>
              <a:spLocks noChangeShapeType="1"/>
            </p:cNvSpPr>
            <p:nvPr/>
          </p:nvSpPr>
          <p:spPr bwMode="auto">
            <a:xfrm>
              <a:off x="3028"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1" name="Rectangle 230"/>
            <p:cNvSpPr>
              <a:spLocks noChangeArrowheads="1"/>
            </p:cNvSpPr>
            <p:nvPr/>
          </p:nvSpPr>
          <p:spPr bwMode="auto">
            <a:xfrm>
              <a:off x="3044" y="2742"/>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92" name="Line 231"/>
            <p:cNvSpPr>
              <a:spLocks noChangeShapeType="1"/>
            </p:cNvSpPr>
            <p:nvPr/>
          </p:nvSpPr>
          <p:spPr bwMode="auto">
            <a:xfrm>
              <a:off x="3044" y="2742"/>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3" name="Rectangle 232"/>
            <p:cNvSpPr>
              <a:spLocks noChangeArrowheads="1"/>
            </p:cNvSpPr>
            <p:nvPr/>
          </p:nvSpPr>
          <p:spPr bwMode="auto">
            <a:xfrm>
              <a:off x="4588"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94" name="Line 233"/>
            <p:cNvSpPr>
              <a:spLocks noChangeShapeType="1"/>
            </p:cNvSpPr>
            <p:nvPr/>
          </p:nvSpPr>
          <p:spPr bwMode="auto">
            <a:xfrm>
              <a:off x="4588"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5" name="Line 234"/>
            <p:cNvSpPr>
              <a:spLocks noChangeShapeType="1"/>
            </p:cNvSpPr>
            <p:nvPr/>
          </p:nvSpPr>
          <p:spPr bwMode="auto">
            <a:xfrm>
              <a:off x="4588"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6" name="Rectangle 235"/>
            <p:cNvSpPr>
              <a:spLocks noChangeArrowheads="1"/>
            </p:cNvSpPr>
            <p:nvPr/>
          </p:nvSpPr>
          <p:spPr bwMode="auto">
            <a:xfrm>
              <a:off x="863"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97" name="Line 236"/>
            <p:cNvSpPr>
              <a:spLocks noChangeShapeType="1"/>
            </p:cNvSpPr>
            <p:nvPr/>
          </p:nvSpPr>
          <p:spPr bwMode="auto">
            <a:xfrm>
              <a:off x="863"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8" name="Rectangle 237"/>
            <p:cNvSpPr>
              <a:spLocks noChangeArrowheads="1"/>
            </p:cNvSpPr>
            <p:nvPr/>
          </p:nvSpPr>
          <p:spPr bwMode="auto">
            <a:xfrm>
              <a:off x="1532"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99" name="Line 238"/>
            <p:cNvSpPr>
              <a:spLocks noChangeShapeType="1"/>
            </p:cNvSpPr>
            <p:nvPr/>
          </p:nvSpPr>
          <p:spPr bwMode="auto">
            <a:xfrm>
              <a:off x="1532"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00" name="Rectangle 239"/>
            <p:cNvSpPr>
              <a:spLocks noChangeArrowheads="1"/>
            </p:cNvSpPr>
            <p:nvPr/>
          </p:nvSpPr>
          <p:spPr bwMode="auto">
            <a:xfrm>
              <a:off x="2184"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01" name="Line 240"/>
            <p:cNvSpPr>
              <a:spLocks noChangeShapeType="1"/>
            </p:cNvSpPr>
            <p:nvPr/>
          </p:nvSpPr>
          <p:spPr bwMode="auto">
            <a:xfrm>
              <a:off x="2184"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02" name="Rectangle 241"/>
            <p:cNvSpPr>
              <a:spLocks noChangeArrowheads="1"/>
            </p:cNvSpPr>
            <p:nvPr/>
          </p:nvSpPr>
          <p:spPr bwMode="auto">
            <a:xfrm>
              <a:off x="3028"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03" name="Line 242"/>
            <p:cNvSpPr>
              <a:spLocks noChangeShapeType="1"/>
            </p:cNvSpPr>
            <p:nvPr/>
          </p:nvSpPr>
          <p:spPr bwMode="auto">
            <a:xfrm>
              <a:off x="3028"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04" name="Rectangle 243"/>
            <p:cNvSpPr>
              <a:spLocks noChangeArrowheads="1"/>
            </p:cNvSpPr>
            <p:nvPr/>
          </p:nvSpPr>
          <p:spPr bwMode="auto">
            <a:xfrm>
              <a:off x="4588"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05" name="Line 244"/>
            <p:cNvSpPr>
              <a:spLocks noChangeShapeType="1"/>
            </p:cNvSpPr>
            <p:nvPr/>
          </p:nvSpPr>
          <p:spPr bwMode="auto">
            <a:xfrm>
              <a:off x="4588"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06" name="Rectangle 245"/>
            <p:cNvSpPr>
              <a:spLocks noChangeArrowheads="1"/>
            </p:cNvSpPr>
            <p:nvPr/>
          </p:nvSpPr>
          <p:spPr bwMode="auto">
            <a:xfrm>
              <a:off x="1102" y="3076"/>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607" name="Rectangle 246"/>
            <p:cNvSpPr>
              <a:spLocks noChangeArrowheads="1"/>
            </p:cNvSpPr>
            <p:nvPr/>
          </p:nvSpPr>
          <p:spPr bwMode="auto">
            <a:xfrm>
              <a:off x="1834" y="307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08" name="Rectangle 247"/>
            <p:cNvSpPr>
              <a:spLocks noChangeArrowheads="1"/>
            </p:cNvSpPr>
            <p:nvPr/>
          </p:nvSpPr>
          <p:spPr bwMode="auto">
            <a:xfrm>
              <a:off x="2407" y="307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i="1">
                  <a:solidFill>
                    <a:srgbClr val="000000"/>
                  </a:solidFill>
                  <a:latin typeface="Times New Roman" pitchFamily="18" charset="0"/>
                </a:rPr>
                <a:t>f</a:t>
              </a:r>
              <a:endParaRPr kumimoji="1" lang="en-US" altLang="zh-CN" sz="2400">
                <a:solidFill>
                  <a:srgbClr val="000000"/>
                </a:solidFill>
                <a:latin typeface="Tahoma"/>
              </a:endParaRPr>
            </a:p>
          </p:txBody>
        </p:sp>
        <p:sp>
          <p:nvSpPr>
            <p:cNvPr id="66609" name="Rectangle 248"/>
            <p:cNvSpPr>
              <a:spLocks noChangeArrowheads="1"/>
            </p:cNvSpPr>
            <p:nvPr/>
          </p:nvSpPr>
          <p:spPr bwMode="auto">
            <a:xfrm>
              <a:off x="2455" y="307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a:t>
              </a:r>
              <a:endParaRPr kumimoji="1" lang="zh-CN" altLang="en-US" sz="2400">
                <a:solidFill>
                  <a:srgbClr val="000000"/>
                </a:solidFill>
                <a:latin typeface="Tahoma"/>
              </a:endParaRPr>
            </a:p>
          </p:txBody>
        </p:sp>
        <p:sp>
          <p:nvSpPr>
            <p:cNvPr id="66610" name="Rectangle 249"/>
            <p:cNvSpPr>
              <a:spLocks noChangeArrowheads="1"/>
            </p:cNvSpPr>
            <p:nvPr/>
          </p:nvSpPr>
          <p:spPr bwMode="auto">
            <a:xfrm>
              <a:off x="2503" y="309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非</a:t>
              </a:r>
              <a:endParaRPr kumimoji="1" lang="zh-CN" altLang="en-US" sz="2400">
                <a:solidFill>
                  <a:srgbClr val="000000"/>
                </a:solidFill>
                <a:latin typeface="Tahoma"/>
              </a:endParaRPr>
            </a:p>
          </p:txBody>
        </p:sp>
        <p:sp>
          <p:nvSpPr>
            <p:cNvPr id="66611" name="Rectangle 250"/>
            <p:cNvSpPr>
              <a:spLocks noChangeArrowheads="1"/>
            </p:cNvSpPr>
            <p:nvPr/>
          </p:nvSpPr>
          <p:spPr bwMode="auto">
            <a:xfrm>
              <a:off x="2694" y="3076"/>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12" name="Rectangle 251"/>
            <p:cNvSpPr>
              <a:spLocks noChangeArrowheads="1"/>
            </p:cNvSpPr>
            <p:nvPr/>
          </p:nvSpPr>
          <p:spPr bwMode="auto">
            <a:xfrm>
              <a:off x="3299" y="3076"/>
              <a:ext cx="28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a:t>
              </a:r>
              <a:endParaRPr kumimoji="1" lang="zh-CN" altLang="en-US" sz="2400">
                <a:solidFill>
                  <a:srgbClr val="000000"/>
                </a:solidFill>
                <a:latin typeface="Tahoma"/>
              </a:endParaRPr>
            </a:p>
          </p:txBody>
        </p:sp>
        <p:sp>
          <p:nvSpPr>
            <p:cNvPr id="66613" name="Rectangle 252"/>
            <p:cNvSpPr>
              <a:spLocks noChangeArrowheads="1"/>
            </p:cNvSpPr>
            <p:nvPr/>
          </p:nvSpPr>
          <p:spPr bwMode="auto">
            <a:xfrm>
              <a:off x="3521" y="3076"/>
              <a:ext cx="64"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200">
                  <a:solidFill>
                    <a:srgbClr val="000000"/>
                  </a:solidFill>
                  <a:latin typeface="Times New Roman" pitchFamily="18" charset="0"/>
                </a:rPr>
                <a:t>s</a:t>
              </a:r>
              <a:endParaRPr kumimoji="1" lang="en-US" altLang="zh-CN" sz="2400">
                <a:solidFill>
                  <a:srgbClr val="000000"/>
                </a:solidFill>
                <a:latin typeface="Tahoma"/>
              </a:endParaRPr>
            </a:p>
          </p:txBody>
        </p:sp>
        <p:sp>
          <p:nvSpPr>
            <p:cNvPr id="66614" name="Rectangle 253"/>
            <p:cNvSpPr>
              <a:spLocks noChangeArrowheads="1"/>
            </p:cNvSpPr>
            <p:nvPr/>
          </p:nvSpPr>
          <p:spPr bwMode="auto">
            <a:xfrm>
              <a:off x="3553" y="309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a:t>
              </a:r>
              <a:endParaRPr kumimoji="1" lang="zh-CN" altLang="en-US" sz="2400">
                <a:solidFill>
                  <a:srgbClr val="000000"/>
                </a:solidFill>
                <a:latin typeface="Tahoma"/>
              </a:endParaRPr>
            </a:p>
          </p:txBody>
        </p:sp>
        <p:sp>
          <p:nvSpPr>
            <p:cNvPr id="66615" name="Rectangle 254"/>
            <p:cNvSpPr>
              <a:spLocks noChangeArrowheads="1"/>
            </p:cNvSpPr>
            <p:nvPr/>
          </p:nvSpPr>
          <p:spPr bwMode="auto">
            <a:xfrm>
              <a:off x="3712" y="3076"/>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16" name="Rectangle 255"/>
            <p:cNvSpPr>
              <a:spLocks noChangeArrowheads="1"/>
            </p:cNvSpPr>
            <p:nvPr/>
          </p:nvSpPr>
          <p:spPr bwMode="auto">
            <a:xfrm>
              <a:off x="3840" y="307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i="1">
                  <a:solidFill>
                    <a:srgbClr val="000000"/>
                  </a:solidFill>
                  <a:latin typeface="Times New Roman" pitchFamily="18" charset="0"/>
                </a:rPr>
                <a:t>f</a:t>
              </a:r>
              <a:endParaRPr kumimoji="1" lang="en-US" altLang="zh-CN" sz="2400">
                <a:solidFill>
                  <a:srgbClr val="000000"/>
                </a:solidFill>
                <a:latin typeface="Tahoma"/>
              </a:endParaRPr>
            </a:p>
          </p:txBody>
        </p:sp>
        <p:sp>
          <p:nvSpPr>
            <p:cNvPr id="66617" name="Rectangle 256"/>
            <p:cNvSpPr>
              <a:spLocks noChangeArrowheads="1"/>
            </p:cNvSpPr>
            <p:nvPr/>
          </p:nvSpPr>
          <p:spPr bwMode="auto">
            <a:xfrm>
              <a:off x="3888" y="309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a:t>
              </a:r>
              <a:endParaRPr kumimoji="1" lang="zh-CN" altLang="en-US" sz="2400">
                <a:solidFill>
                  <a:srgbClr val="000000"/>
                </a:solidFill>
                <a:latin typeface="Tahoma"/>
              </a:endParaRPr>
            </a:p>
          </p:txBody>
        </p:sp>
        <p:sp>
          <p:nvSpPr>
            <p:cNvPr id="66618" name="Rectangle 257"/>
            <p:cNvSpPr>
              <a:spLocks noChangeArrowheads="1"/>
            </p:cNvSpPr>
            <p:nvPr/>
          </p:nvSpPr>
          <p:spPr bwMode="auto">
            <a:xfrm>
              <a:off x="4047" y="307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a:t>
              </a:r>
              <a:endParaRPr kumimoji="1" lang="zh-CN" altLang="en-US" sz="2400">
                <a:solidFill>
                  <a:srgbClr val="000000"/>
                </a:solidFill>
                <a:latin typeface="Tahoma"/>
              </a:endParaRPr>
            </a:p>
          </p:txBody>
        </p:sp>
        <p:sp>
          <p:nvSpPr>
            <p:cNvPr id="66619" name="Rectangle 258"/>
            <p:cNvSpPr>
              <a:spLocks noChangeArrowheads="1"/>
            </p:cNvSpPr>
            <p:nvPr/>
          </p:nvSpPr>
          <p:spPr bwMode="auto">
            <a:xfrm>
              <a:off x="4126" y="3076"/>
              <a:ext cx="25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200">
                  <a:solidFill>
                    <a:srgbClr val="000000"/>
                  </a:solidFill>
                  <a:latin typeface="Times New Roman" pitchFamily="18" charset="0"/>
                </a:rPr>
                <a:t>e-126</a:t>
              </a:r>
              <a:endParaRPr kumimoji="1" lang="en-US" altLang="zh-CN" sz="2400">
                <a:solidFill>
                  <a:srgbClr val="000000"/>
                </a:solidFill>
                <a:latin typeface="Tahoma"/>
              </a:endParaRPr>
            </a:p>
          </p:txBody>
        </p:sp>
        <p:sp>
          <p:nvSpPr>
            <p:cNvPr id="66620" name="Rectangle 259"/>
            <p:cNvSpPr>
              <a:spLocks noChangeArrowheads="1"/>
            </p:cNvSpPr>
            <p:nvPr/>
          </p:nvSpPr>
          <p:spPr bwMode="auto">
            <a:xfrm>
              <a:off x="863"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21" name="Line 260"/>
            <p:cNvSpPr>
              <a:spLocks noChangeShapeType="1"/>
            </p:cNvSpPr>
            <p:nvPr/>
          </p:nvSpPr>
          <p:spPr bwMode="auto">
            <a:xfrm>
              <a:off x="863"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2" name="Line 261"/>
            <p:cNvSpPr>
              <a:spLocks noChangeShapeType="1"/>
            </p:cNvSpPr>
            <p:nvPr/>
          </p:nvSpPr>
          <p:spPr bwMode="auto">
            <a:xfrm>
              <a:off x="863"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3" name="Rectangle 262"/>
            <p:cNvSpPr>
              <a:spLocks noChangeArrowheads="1"/>
            </p:cNvSpPr>
            <p:nvPr/>
          </p:nvSpPr>
          <p:spPr bwMode="auto">
            <a:xfrm>
              <a:off x="879" y="3012"/>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24" name="Line 263"/>
            <p:cNvSpPr>
              <a:spLocks noChangeShapeType="1"/>
            </p:cNvSpPr>
            <p:nvPr/>
          </p:nvSpPr>
          <p:spPr bwMode="auto">
            <a:xfrm>
              <a:off x="879" y="3012"/>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5" name="Rectangle 264"/>
            <p:cNvSpPr>
              <a:spLocks noChangeArrowheads="1"/>
            </p:cNvSpPr>
            <p:nvPr/>
          </p:nvSpPr>
          <p:spPr bwMode="auto">
            <a:xfrm>
              <a:off x="1532"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26" name="Line 265"/>
            <p:cNvSpPr>
              <a:spLocks noChangeShapeType="1"/>
            </p:cNvSpPr>
            <p:nvPr/>
          </p:nvSpPr>
          <p:spPr bwMode="auto">
            <a:xfrm>
              <a:off x="1532"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7" name="Line 266"/>
            <p:cNvSpPr>
              <a:spLocks noChangeShapeType="1"/>
            </p:cNvSpPr>
            <p:nvPr/>
          </p:nvSpPr>
          <p:spPr bwMode="auto">
            <a:xfrm>
              <a:off x="1532"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8" name="Rectangle 267"/>
            <p:cNvSpPr>
              <a:spLocks noChangeArrowheads="1"/>
            </p:cNvSpPr>
            <p:nvPr/>
          </p:nvSpPr>
          <p:spPr bwMode="auto">
            <a:xfrm>
              <a:off x="1548" y="3012"/>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29" name="Line 268"/>
            <p:cNvSpPr>
              <a:spLocks noChangeShapeType="1"/>
            </p:cNvSpPr>
            <p:nvPr/>
          </p:nvSpPr>
          <p:spPr bwMode="auto">
            <a:xfrm>
              <a:off x="1548" y="3012"/>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0" name="Rectangle 269"/>
            <p:cNvSpPr>
              <a:spLocks noChangeArrowheads="1"/>
            </p:cNvSpPr>
            <p:nvPr/>
          </p:nvSpPr>
          <p:spPr bwMode="auto">
            <a:xfrm>
              <a:off x="2184"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31" name="Line 270"/>
            <p:cNvSpPr>
              <a:spLocks noChangeShapeType="1"/>
            </p:cNvSpPr>
            <p:nvPr/>
          </p:nvSpPr>
          <p:spPr bwMode="auto">
            <a:xfrm>
              <a:off x="2184"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2" name="Line 271"/>
            <p:cNvSpPr>
              <a:spLocks noChangeShapeType="1"/>
            </p:cNvSpPr>
            <p:nvPr/>
          </p:nvSpPr>
          <p:spPr bwMode="auto">
            <a:xfrm>
              <a:off x="2184"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3" name="Rectangle 272"/>
            <p:cNvSpPr>
              <a:spLocks noChangeArrowheads="1"/>
            </p:cNvSpPr>
            <p:nvPr/>
          </p:nvSpPr>
          <p:spPr bwMode="auto">
            <a:xfrm>
              <a:off x="2200" y="3012"/>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34" name="Line 273"/>
            <p:cNvSpPr>
              <a:spLocks noChangeShapeType="1"/>
            </p:cNvSpPr>
            <p:nvPr/>
          </p:nvSpPr>
          <p:spPr bwMode="auto">
            <a:xfrm>
              <a:off x="2200" y="3012"/>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5" name="Rectangle 274"/>
            <p:cNvSpPr>
              <a:spLocks noChangeArrowheads="1"/>
            </p:cNvSpPr>
            <p:nvPr/>
          </p:nvSpPr>
          <p:spPr bwMode="auto">
            <a:xfrm>
              <a:off x="3028"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36" name="Line 275"/>
            <p:cNvSpPr>
              <a:spLocks noChangeShapeType="1"/>
            </p:cNvSpPr>
            <p:nvPr/>
          </p:nvSpPr>
          <p:spPr bwMode="auto">
            <a:xfrm>
              <a:off x="3028"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7" name="Line 276"/>
            <p:cNvSpPr>
              <a:spLocks noChangeShapeType="1"/>
            </p:cNvSpPr>
            <p:nvPr/>
          </p:nvSpPr>
          <p:spPr bwMode="auto">
            <a:xfrm>
              <a:off x="3028"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8" name="Rectangle 277"/>
            <p:cNvSpPr>
              <a:spLocks noChangeArrowheads="1"/>
            </p:cNvSpPr>
            <p:nvPr/>
          </p:nvSpPr>
          <p:spPr bwMode="auto">
            <a:xfrm>
              <a:off x="3044" y="3012"/>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39" name="Line 278"/>
            <p:cNvSpPr>
              <a:spLocks noChangeShapeType="1"/>
            </p:cNvSpPr>
            <p:nvPr/>
          </p:nvSpPr>
          <p:spPr bwMode="auto">
            <a:xfrm>
              <a:off x="3044" y="3012"/>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0" name="Rectangle 279"/>
            <p:cNvSpPr>
              <a:spLocks noChangeArrowheads="1"/>
            </p:cNvSpPr>
            <p:nvPr/>
          </p:nvSpPr>
          <p:spPr bwMode="auto">
            <a:xfrm>
              <a:off x="4588"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41" name="Line 280"/>
            <p:cNvSpPr>
              <a:spLocks noChangeShapeType="1"/>
            </p:cNvSpPr>
            <p:nvPr/>
          </p:nvSpPr>
          <p:spPr bwMode="auto">
            <a:xfrm>
              <a:off x="4588"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2" name="Line 281"/>
            <p:cNvSpPr>
              <a:spLocks noChangeShapeType="1"/>
            </p:cNvSpPr>
            <p:nvPr/>
          </p:nvSpPr>
          <p:spPr bwMode="auto">
            <a:xfrm>
              <a:off x="4588"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3" name="Rectangle 282"/>
            <p:cNvSpPr>
              <a:spLocks noChangeArrowheads="1"/>
            </p:cNvSpPr>
            <p:nvPr/>
          </p:nvSpPr>
          <p:spPr bwMode="auto">
            <a:xfrm>
              <a:off x="863"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44" name="Line 283"/>
            <p:cNvSpPr>
              <a:spLocks noChangeShapeType="1"/>
            </p:cNvSpPr>
            <p:nvPr/>
          </p:nvSpPr>
          <p:spPr bwMode="auto">
            <a:xfrm>
              <a:off x="863"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5" name="Rectangle 284"/>
            <p:cNvSpPr>
              <a:spLocks noChangeArrowheads="1"/>
            </p:cNvSpPr>
            <p:nvPr/>
          </p:nvSpPr>
          <p:spPr bwMode="auto">
            <a:xfrm>
              <a:off x="1532"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46" name="Line 285"/>
            <p:cNvSpPr>
              <a:spLocks noChangeShapeType="1"/>
            </p:cNvSpPr>
            <p:nvPr/>
          </p:nvSpPr>
          <p:spPr bwMode="auto">
            <a:xfrm>
              <a:off x="1532"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7" name="Rectangle 286"/>
            <p:cNvSpPr>
              <a:spLocks noChangeArrowheads="1"/>
            </p:cNvSpPr>
            <p:nvPr/>
          </p:nvSpPr>
          <p:spPr bwMode="auto">
            <a:xfrm>
              <a:off x="2184"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48" name="Line 287"/>
            <p:cNvSpPr>
              <a:spLocks noChangeShapeType="1"/>
            </p:cNvSpPr>
            <p:nvPr/>
          </p:nvSpPr>
          <p:spPr bwMode="auto">
            <a:xfrm>
              <a:off x="2184"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9" name="Rectangle 288"/>
            <p:cNvSpPr>
              <a:spLocks noChangeArrowheads="1"/>
            </p:cNvSpPr>
            <p:nvPr/>
          </p:nvSpPr>
          <p:spPr bwMode="auto">
            <a:xfrm>
              <a:off x="3028"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50" name="Line 289"/>
            <p:cNvSpPr>
              <a:spLocks noChangeShapeType="1"/>
            </p:cNvSpPr>
            <p:nvPr/>
          </p:nvSpPr>
          <p:spPr bwMode="auto">
            <a:xfrm>
              <a:off x="3028"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51" name="Rectangle 290"/>
            <p:cNvSpPr>
              <a:spLocks noChangeArrowheads="1"/>
            </p:cNvSpPr>
            <p:nvPr/>
          </p:nvSpPr>
          <p:spPr bwMode="auto">
            <a:xfrm>
              <a:off x="4588"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52" name="Line 291"/>
            <p:cNvSpPr>
              <a:spLocks noChangeShapeType="1"/>
            </p:cNvSpPr>
            <p:nvPr/>
          </p:nvSpPr>
          <p:spPr bwMode="auto">
            <a:xfrm>
              <a:off x="4588"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53" name="Rectangle 292"/>
            <p:cNvSpPr>
              <a:spLocks noChangeArrowheads="1"/>
            </p:cNvSpPr>
            <p:nvPr/>
          </p:nvSpPr>
          <p:spPr bwMode="auto">
            <a:xfrm>
              <a:off x="1102" y="3346"/>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654" name="Rectangle 293"/>
            <p:cNvSpPr>
              <a:spLocks noChangeArrowheads="1"/>
            </p:cNvSpPr>
            <p:nvPr/>
          </p:nvSpPr>
          <p:spPr bwMode="auto">
            <a:xfrm>
              <a:off x="1834" y="334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55" name="Rectangle 294"/>
            <p:cNvSpPr>
              <a:spLocks noChangeArrowheads="1"/>
            </p:cNvSpPr>
            <p:nvPr/>
          </p:nvSpPr>
          <p:spPr bwMode="auto">
            <a:xfrm>
              <a:off x="2582" y="334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56" name="Rectangle 295"/>
            <p:cNvSpPr>
              <a:spLocks noChangeArrowheads="1"/>
            </p:cNvSpPr>
            <p:nvPr/>
          </p:nvSpPr>
          <p:spPr bwMode="auto">
            <a:xfrm>
              <a:off x="3649" y="3346"/>
              <a:ext cx="41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+0/-0</a:t>
              </a:r>
              <a:endParaRPr kumimoji="1" lang="zh-CN" altLang="en-US" sz="2400">
                <a:solidFill>
                  <a:srgbClr val="000000"/>
                </a:solidFill>
                <a:latin typeface="Tahoma"/>
              </a:endParaRPr>
            </a:p>
          </p:txBody>
        </p:sp>
        <p:sp>
          <p:nvSpPr>
            <p:cNvPr id="66657" name="Rectangle 296"/>
            <p:cNvSpPr>
              <a:spLocks noChangeArrowheads="1"/>
            </p:cNvSpPr>
            <p:nvPr/>
          </p:nvSpPr>
          <p:spPr bwMode="auto">
            <a:xfrm>
              <a:off x="863"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58" name="Line 297"/>
            <p:cNvSpPr>
              <a:spLocks noChangeShapeType="1"/>
            </p:cNvSpPr>
            <p:nvPr/>
          </p:nvSpPr>
          <p:spPr bwMode="auto">
            <a:xfrm>
              <a:off x="863"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59" name="Line 298"/>
            <p:cNvSpPr>
              <a:spLocks noChangeShapeType="1"/>
            </p:cNvSpPr>
            <p:nvPr/>
          </p:nvSpPr>
          <p:spPr bwMode="auto">
            <a:xfrm>
              <a:off x="863"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0" name="Rectangle 299"/>
            <p:cNvSpPr>
              <a:spLocks noChangeArrowheads="1"/>
            </p:cNvSpPr>
            <p:nvPr/>
          </p:nvSpPr>
          <p:spPr bwMode="auto">
            <a:xfrm>
              <a:off x="879" y="3283"/>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61" name="Line 300"/>
            <p:cNvSpPr>
              <a:spLocks noChangeShapeType="1"/>
            </p:cNvSpPr>
            <p:nvPr/>
          </p:nvSpPr>
          <p:spPr bwMode="auto">
            <a:xfrm>
              <a:off x="879" y="3283"/>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2" name="Rectangle 301"/>
            <p:cNvSpPr>
              <a:spLocks noChangeArrowheads="1"/>
            </p:cNvSpPr>
            <p:nvPr/>
          </p:nvSpPr>
          <p:spPr bwMode="auto">
            <a:xfrm>
              <a:off x="1532"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63" name="Line 302"/>
            <p:cNvSpPr>
              <a:spLocks noChangeShapeType="1"/>
            </p:cNvSpPr>
            <p:nvPr/>
          </p:nvSpPr>
          <p:spPr bwMode="auto">
            <a:xfrm>
              <a:off x="1532"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4" name="Line 303"/>
            <p:cNvSpPr>
              <a:spLocks noChangeShapeType="1"/>
            </p:cNvSpPr>
            <p:nvPr/>
          </p:nvSpPr>
          <p:spPr bwMode="auto">
            <a:xfrm>
              <a:off x="1532"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5" name="Rectangle 304"/>
            <p:cNvSpPr>
              <a:spLocks noChangeArrowheads="1"/>
            </p:cNvSpPr>
            <p:nvPr/>
          </p:nvSpPr>
          <p:spPr bwMode="auto">
            <a:xfrm>
              <a:off x="1548" y="3283"/>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66" name="Line 305"/>
            <p:cNvSpPr>
              <a:spLocks noChangeShapeType="1"/>
            </p:cNvSpPr>
            <p:nvPr/>
          </p:nvSpPr>
          <p:spPr bwMode="auto">
            <a:xfrm>
              <a:off x="1548" y="3283"/>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7" name="Rectangle 306"/>
            <p:cNvSpPr>
              <a:spLocks noChangeArrowheads="1"/>
            </p:cNvSpPr>
            <p:nvPr/>
          </p:nvSpPr>
          <p:spPr bwMode="auto">
            <a:xfrm>
              <a:off x="2184"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68" name="Line 307"/>
            <p:cNvSpPr>
              <a:spLocks noChangeShapeType="1"/>
            </p:cNvSpPr>
            <p:nvPr/>
          </p:nvSpPr>
          <p:spPr bwMode="auto">
            <a:xfrm>
              <a:off x="2184"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9" name="Line 308"/>
            <p:cNvSpPr>
              <a:spLocks noChangeShapeType="1"/>
            </p:cNvSpPr>
            <p:nvPr/>
          </p:nvSpPr>
          <p:spPr bwMode="auto">
            <a:xfrm>
              <a:off x="2184"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0" name="Rectangle 309"/>
            <p:cNvSpPr>
              <a:spLocks noChangeArrowheads="1"/>
            </p:cNvSpPr>
            <p:nvPr/>
          </p:nvSpPr>
          <p:spPr bwMode="auto">
            <a:xfrm>
              <a:off x="2200" y="3283"/>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71" name="Line 310"/>
            <p:cNvSpPr>
              <a:spLocks noChangeShapeType="1"/>
            </p:cNvSpPr>
            <p:nvPr/>
          </p:nvSpPr>
          <p:spPr bwMode="auto">
            <a:xfrm>
              <a:off x="2200" y="3283"/>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2" name="Rectangle 311"/>
            <p:cNvSpPr>
              <a:spLocks noChangeArrowheads="1"/>
            </p:cNvSpPr>
            <p:nvPr/>
          </p:nvSpPr>
          <p:spPr bwMode="auto">
            <a:xfrm>
              <a:off x="3028"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73" name="Line 312"/>
            <p:cNvSpPr>
              <a:spLocks noChangeShapeType="1"/>
            </p:cNvSpPr>
            <p:nvPr/>
          </p:nvSpPr>
          <p:spPr bwMode="auto">
            <a:xfrm>
              <a:off x="3028"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4" name="Line 313"/>
            <p:cNvSpPr>
              <a:spLocks noChangeShapeType="1"/>
            </p:cNvSpPr>
            <p:nvPr/>
          </p:nvSpPr>
          <p:spPr bwMode="auto">
            <a:xfrm>
              <a:off x="3028"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5" name="Rectangle 314"/>
            <p:cNvSpPr>
              <a:spLocks noChangeArrowheads="1"/>
            </p:cNvSpPr>
            <p:nvPr/>
          </p:nvSpPr>
          <p:spPr bwMode="auto">
            <a:xfrm>
              <a:off x="3044" y="3283"/>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76" name="Line 315"/>
            <p:cNvSpPr>
              <a:spLocks noChangeShapeType="1"/>
            </p:cNvSpPr>
            <p:nvPr/>
          </p:nvSpPr>
          <p:spPr bwMode="auto">
            <a:xfrm>
              <a:off x="3044" y="3283"/>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7" name="Rectangle 316"/>
            <p:cNvSpPr>
              <a:spLocks noChangeArrowheads="1"/>
            </p:cNvSpPr>
            <p:nvPr/>
          </p:nvSpPr>
          <p:spPr bwMode="auto">
            <a:xfrm>
              <a:off x="4588"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78" name="Line 317"/>
            <p:cNvSpPr>
              <a:spLocks noChangeShapeType="1"/>
            </p:cNvSpPr>
            <p:nvPr/>
          </p:nvSpPr>
          <p:spPr bwMode="auto">
            <a:xfrm>
              <a:off x="4588"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9" name="Line 318"/>
            <p:cNvSpPr>
              <a:spLocks noChangeShapeType="1"/>
            </p:cNvSpPr>
            <p:nvPr/>
          </p:nvSpPr>
          <p:spPr bwMode="auto">
            <a:xfrm>
              <a:off x="4588"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0" name="Rectangle 319"/>
            <p:cNvSpPr>
              <a:spLocks noChangeArrowheads="1"/>
            </p:cNvSpPr>
            <p:nvPr/>
          </p:nvSpPr>
          <p:spPr bwMode="auto">
            <a:xfrm>
              <a:off x="863"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81" name="Line 320"/>
            <p:cNvSpPr>
              <a:spLocks noChangeShapeType="1"/>
            </p:cNvSpPr>
            <p:nvPr/>
          </p:nvSpPr>
          <p:spPr bwMode="auto">
            <a:xfrm>
              <a:off x="863"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2" name="Rectangle 321"/>
            <p:cNvSpPr>
              <a:spLocks noChangeArrowheads="1"/>
            </p:cNvSpPr>
            <p:nvPr/>
          </p:nvSpPr>
          <p:spPr bwMode="auto">
            <a:xfrm>
              <a:off x="863"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83" name="Line 322"/>
            <p:cNvSpPr>
              <a:spLocks noChangeShapeType="1"/>
            </p:cNvSpPr>
            <p:nvPr/>
          </p:nvSpPr>
          <p:spPr bwMode="auto">
            <a:xfrm>
              <a:off x="863"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4" name="Line 323"/>
            <p:cNvSpPr>
              <a:spLocks noChangeShapeType="1"/>
            </p:cNvSpPr>
            <p:nvPr/>
          </p:nvSpPr>
          <p:spPr bwMode="auto">
            <a:xfrm>
              <a:off x="863"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5" name="Rectangle 324"/>
            <p:cNvSpPr>
              <a:spLocks noChangeArrowheads="1"/>
            </p:cNvSpPr>
            <p:nvPr/>
          </p:nvSpPr>
          <p:spPr bwMode="auto">
            <a:xfrm>
              <a:off x="863"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86" name="Line 325"/>
            <p:cNvSpPr>
              <a:spLocks noChangeShapeType="1"/>
            </p:cNvSpPr>
            <p:nvPr/>
          </p:nvSpPr>
          <p:spPr bwMode="auto">
            <a:xfrm>
              <a:off x="863"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7" name="Line 326"/>
            <p:cNvSpPr>
              <a:spLocks noChangeShapeType="1"/>
            </p:cNvSpPr>
            <p:nvPr/>
          </p:nvSpPr>
          <p:spPr bwMode="auto">
            <a:xfrm>
              <a:off x="863"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8" name="Rectangle 327"/>
            <p:cNvSpPr>
              <a:spLocks noChangeArrowheads="1"/>
            </p:cNvSpPr>
            <p:nvPr/>
          </p:nvSpPr>
          <p:spPr bwMode="auto">
            <a:xfrm>
              <a:off x="879" y="3553"/>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89" name="Line 328"/>
            <p:cNvSpPr>
              <a:spLocks noChangeShapeType="1"/>
            </p:cNvSpPr>
            <p:nvPr/>
          </p:nvSpPr>
          <p:spPr bwMode="auto">
            <a:xfrm>
              <a:off x="879" y="3553"/>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0" name="Rectangle 329"/>
            <p:cNvSpPr>
              <a:spLocks noChangeArrowheads="1"/>
            </p:cNvSpPr>
            <p:nvPr/>
          </p:nvSpPr>
          <p:spPr bwMode="auto">
            <a:xfrm>
              <a:off x="1532"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91" name="Line 330"/>
            <p:cNvSpPr>
              <a:spLocks noChangeShapeType="1"/>
            </p:cNvSpPr>
            <p:nvPr/>
          </p:nvSpPr>
          <p:spPr bwMode="auto">
            <a:xfrm>
              <a:off x="1532"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2" name="Rectangle 331"/>
            <p:cNvSpPr>
              <a:spLocks noChangeArrowheads="1"/>
            </p:cNvSpPr>
            <p:nvPr/>
          </p:nvSpPr>
          <p:spPr bwMode="auto">
            <a:xfrm>
              <a:off x="1532"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93" name="Line 332"/>
            <p:cNvSpPr>
              <a:spLocks noChangeShapeType="1"/>
            </p:cNvSpPr>
            <p:nvPr/>
          </p:nvSpPr>
          <p:spPr bwMode="auto">
            <a:xfrm>
              <a:off x="1532"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4" name="Line 333"/>
            <p:cNvSpPr>
              <a:spLocks noChangeShapeType="1"/>
            </p:cNvSpPr>
            <p:nvPr/>
          </p:nvSpPr>
          <p:spPr bwMode="auto">
            <a:xfrm>
              <a:off x="1532"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5" name="Rectangle 334"/>
            <p:cNvSpPr>
              <a:spLocks noChangeArrowheads="1"/>
            </p:cNvSpPr>
            <p:nvPr/>
          </p:nvSpPr>
          <p:spPr bwMode="auto">
            <a:xfrm>
              <a:off x="1548" y="3553"/>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96" name="Line 335"/>
            <p:cNvSpPr>
              <a:spLocks noChangeShapeType="1"/>
            </p:cNvSpPr>
            <p:nvPr/>
          </p:nvSpPr>
          <p:spPr bwMode="auto">
            <a:xfrm>
              <a:off x="1548" y="3553"/>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7" name="Rectangle 336"/>
            <p:cNvSpPr>
              <a:spLocks noChangeArrowheads="1"/>
            </p:cNvSpPr>
            <p:nvPr/>
          </p:nvSpPr>
          <p:spPr bwMode="auto">
            <a:xfrm>
              <a:off x="2184"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98" name="Line 337"/>
            <p:cNvSpPr>
              <a:spLocks noChangeShapeType="1"/>
            </p:cNvSpPr>
            <p:nvPr/>
          </p:nvSpPr>
          <p:spPr bwMode="auto">
            <a:xfrm>
              <a:off x="2184"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9" name="Rectangle 338"/>
            <p:cNvSpPr>
              <a:spLocks noChangeArrowheads="1"/>
            </p:cNvSpPr>
            <p:nvPr/>
          </p:nvSpPr>
          <p:spPr bwMode="auto">
            <a:xfrm>
              <a:off x="2184"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00" name="Line 339"/>
            <p:cNvSpPr>
              <a:spLocks noChangeShapeType="1"/>
            </p:cNvSpPr>
            <p:nvPr/>
          </p:nvSpPr>
          <p:spPr bwMode="auto">
            <a:xfrm>
              <a:off x="2184"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1" name="Line 340"/>
            <p:cNvSpPr>
              <a:spLocks noChangeShapeType="1"/>
            </p:cNvSpPr>
            <p:nvPr/>
          </p:nvSpPr>
          <p:spPr bwMode="auto">
            <a:xfrm>
              <a:off x="2184"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2" name="Rectangle 341"/>
            <p:cNvSpPr>
              <a:spLocks noChangeArrowheads="1"/>
            </p:cNvSpPr>
            <p:nvPr/>
          </p:nvSpPr>
          <p:spPr bwMode="auto">
            <a:xfrm>
              <a:off x="2200" y="3553"/>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03" name="Line 342"/>
            <p:cNvSpPr>
              <a:spLocks noChangeShapeType="1"/>
            </p:cNvSpPr>
            <p:nvPr/>
          </p:nvSpPr>
          <p:spPr bwMode="auto">
            <a:xfrm>
              <a:off x="2200" y="3553"/>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4" name="Rectangle 343"/>
            <p:cNvSpPr>
              <a:spLocks noChangeArrowheads="1"/>
            </p:cNvSpPr>
            <p:nvPr/>
          </p:nvSpPr>
          <p:spPr bwMode="auto">
            <a:xfrm>
              <a:off x="3028"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05" name="Line 344"/>
            <p:cNvSpPr>
              <a:spLocks noChangeShapeType="1"/>
            </p:cNvSpPr>
            <p:nvPr/>
          </p:nvSpPr>
          <p:spPr bwMode="auto">
            <a:xfrm>
              <a:off x="3028"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6" name="Rectangle 345"/>
            <p:cNvSpPr>
              <a:spLocks noChangeArrowheads="1"/>
            </p:cNvSpPr>
            <p:nvPr/>
          </p:nvSpPr>
          <p:spPr bwMode="auto">
            <a:xfrm>
              <a:off x="3028"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07" name="Line 346"/>
            <p:cNvSpPr>
              <a:spLocks noChangeShapeType="1"/>
            </p:cNvSpPr>
            <p:nvPr/>
          </p:nvSpPr>
          <p:spPr bwMode="auto">
            <a:xfrm>
              <a:off x="3028"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8" name="Line 347"/>
            <p:cNvSpPr>
              <a:spLocks noChangeShapeType="1"/>
            </p:cNvSpPr>
            <p:nvPr/>
          </p:nvSpPr>
          <p:spPr bwMode="auto">
            <a:xfrm>
              <a:off x="3028"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9" name="Rectangle 348"/>
            <p:cNvSpPr>
              <a:spLocks noChangeArrowheads="1"/>
            </p:cNvSpPr>
            <p:nvPr/>
          </p:nvSpPr>
          <p:spPr bwMode="auto">
            <a:xfrm>
              <a:off x="3044" y="3553"/>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10" name="Line 349"/>
            <p:cNvSpPr>
              <a:spLocks noChangeShapeType="1"/>
            </p:cNvSpPr>
            <p:nvPr/>
          </p:nvSpPr>
          <p:spPr bwMode="auto">
            <a:xfrm>
              <a:off x="3044" y="3553"/>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1" name="Rectangle 350"/>
            <p:cNvSpPr>
              <a:spLocks noChangeArrowheads="1"/>
            </p:cNvSpPr>
            <p:nvPr/>
          </p:nvSpPr>
          <p:spPr bwMode="auto">
            <a:xfrm>
              <a:off x="4588"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12" name="Line 351"/>
            <p:cNvSpPr>
              <a:spLocks noChangeShapeType="1"/>
            </p:cNvSpPr>
            <p:nvPr/>
          </p:nvSpPr>
          <p:spPr bwMode="auto">
            <a:xfrm>
              <a:off x="4588"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3" name="Rectangle 352"/>
            <p:cNvSpPr>
              <a:spLocks noChangeArrowheads="1"/>
            </p:cNvSpPr>
            <p:nvPr/>
          </p:nvSpPr>
          <p:spPr bwMode="auto">
            <a:xfrm>
              <a:off x="4588"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14" name="Line 353"/>
            <p:cNvSpPr>
              <a:spLocks noChangeShapeType="1"/>
            </p:cNvSpPr>
            <p:nvPr/>
          </p:nvSpPr>
          <p:spPr bwMode="auto">
            <a:xfrm>
              <a:off x="4588"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5" name="Line 354"/>
            <p:cNvSpPr>
              <a:spLocks noChangeShapeType="1"/>
            </p:cNvSpPr>
            <p:nvPr/>
          </p:nvSpPr>
          <p:spPr bwMode="auto">
            <a:xfrm>
              <a:off x="4588"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6" name="Rectangle 355"/>
            <p:cNvSpPr>
              <a:spLocks noChangeArrowheads="1"/>
            </p:cNvSpPr>
            <p:nvPr/>
          </p:nvSpPr>
          <p:spPr bwMode="auto">
            <a:xfrm>
              <a:off x="4588"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17" name="Line 356"/>
            <p:cNvSpPr>
              <a:spLocks noChangeShapeType="1"/>
            </p:cNvSpPr>
            <p:nvPr/>
          </p:nvSpPr>
          <p:spPr bwMode="auto">
            <a:xfrm>
              <a:off x="4588"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8" name="Line 357"/>
            <p:cNvSpPr>
              <a:spLocks noChangeShapeType="1"/>
            </p:cNvSpPr>
            <p:nvPr/>
          </p:nvSpPr>
          <p:spPr bwMode="auto">
            <a:xfrm>
              <a:off x="4588"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Tree>
    <p:extLst>
      <p:ext uri="{BB962C8B-B14F-4D97-AF65-F5344CB8AC3E}">
        <p14:creationId xmlns:p14="http://schemas.microsoft.com/office/powerpoint/2010/main" val="42309377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624172" y="404664"/>
            <a:ext cx="679132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zh-CN" altLang="en-US" sz="3200" b="1" dirty="0">
                <a:solidFill>
                  <a:schemeClr val="tx2"/>
                </a:solidFill>
                <a:latin typeface="+mj-lt"/>
                <a:ea typeface="+mj-ea"/>
                <a:cs typeface="+mj-cs"/>
              </a:rPr>
              <a:t>浮点运算方法和浮点运算器</a:t>
            </a:r>
          </a:p>
        </p:txBody>
      </p:sp>
      <p:sp>
        <p:nvSpPr>
          <p:cNvPr id="129027" name="Rectangle 6"/>
          <p:cNvSpPr>
            <a:spLocks noChangeArrowheads="1"/>
          </p:cNvSpPr>
          <p:nvPr/>
        </p:nvSpPr>
        <p:spPr bwMode="auto">
          <a:xfrm>
            <a:off x="609600" y="1981200"/>
            <a:ext cx="5724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1" fontAlgn="auto" hangingPunct="1">
              <a:lnSpc>
                <a:spcPct val="90000"/>
              </a:lnSpc>
              <a:spcBef>
                <a:spcPts val="0"/>
              </a:spcBef>
              <a:spcAft>
                <a:spcPts val="0"/>
              </a:spcAft>
            </a:pPr>
            <a:r>
              <a:rPr lang="zh-CN" altLang="en-US" sz="2800">
                <a:solidFill>
                  <a:srgbClr val="3333CC"/>
                </a:solidFill>
                <a:latin typeface="宋体" charset="-122"/>
              </a:rPr>
              <a:t>浮点加、减法运算</a:t>
            </a:r>
          </a:p>
        </p:txBody>
      </p:sp>
      <p:sp>
        <p:nvSpPr>
          <p:cNvPr id="129028" name="Rectangle 7"/>
          <p:cNvSpPr>
            <a:spLocks noChangeArrowheads="1"/>
          </p:cNvSpPr>
          <p:nvPr/>
        </p:nvSpPr>
        <p:spPr bwMode="auto">
          <a:xfrm>
            <a:off x="628650" y="2733675"/>
            <a:ext cx="5724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1" fontAlgn="auto" hangingPunct="1">
              <a:lnSpc>
                <a:spcPct val="90000"/>
              </a:lnSpc>
              <a:spcBef>
                <a:spcPts val="0"/>
              </a:spcBef>
              <a:spcAft>
                <a:spcPts val="0"/>
              </a:spcAft>
            </a:pPr>
            <a:r>
              <a:rPr lang="zh-CN" altLang="en-US" sz="2800">
                <a:solidFill>
                  <a:srgbClr val="3333CC"/>
                </a:solidFill>
                <a:latin typeface="宋体" charset="-122"/>
              </a:rPr>
              <a:t>浮点乘、除法运算</a:t>
            </a:r>
          </a:p>
        </p:txBody>
      </p:sp>
    </p:spTree>
    <p:extLst>
      <p:ext uri="{BB962C8B-B14F-4D97-AF65-F5344CB8AC3E}">
        <p14:creationId xmlns:p14="http://schemas.microsoft.com/office/powerpoint/2010/main" val="1359979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5"/>
          <p:cNvSpPr>
            <a:spLocks noChangeArrowheads="1"/>
          </p:cNvSpPr>
          <p:nvPr/>
        </p:nvSpPr>
        <p:spPr bwMode="auto">
          <a:xfrm>
            <a:off x="1947863" y="3733800"/>
            <a:ext cx="6705600" cy="381000"/>
          </a:xfrm>
          <a:prstGeom prst="rect">
            <a:avLst/>
          </a:prstGeom>
          <a:solidFill>
            <a:srgbClr val="CCFFFF"/>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sp>
        <p:nvSpPr>
          <p:cNvPr id="131075" name="Rectangle 5"/>
          <p:cNvSpPr>
            <a:spLocks noGrp="1" noChangeArrowheads="1"/>
          </p:cNvSpPr>
          <p:nvPr>
            <p:ph idx="1"/>
          </p:nvPr>
        </p:nvSpPr>
        <p:spPr>
          <a:xfrm>
            <a:off x="609600" y="4470400"/>
            <a:ext cx="7848600" cy="533400"/>
          </a:xfrm>
          <a:noFill/>
        </p:spPr>
        <p:txBody>
          <a:bodyPr/>
          <a:lstStyle/>
          <a:p>
            <a:pPr eaLnBrk="1" hangingPunct="1">
              <a:spcBef>
                <a:spcPct val="0"/>
              </a:spcBef>
              <a:buClrTx/>
              <a:buSzTx/>
              <a:buFontTx/>
              <a:buNone/>
            </a:pPr>
            <a:r>
              <a:rPr lang="en-US" altLang="zh-CN" sz="2400" b="1" smtClean="0">
                <a:solidFill>
                  <a:srgbClr val="A50021"/>
                </a:solidFill>
                <a:latin typeface="Times New Roman" pitchFamily="18" charset="0"/>
                <a:ea typeface="楷体_GB2312" pitchFamily="49" charset="-122"/>
              </a:rPr>
              <a:t>IEEE </a:t>
            </a:r>
            <a:r>
              <a:rPr lang="zh-CN" altLang="zh-CN" sz="2400" b="1" smtClean="0">
                <a:solidFill>
                  <a:srgbClr val="A50021"/>
                </a:solidFill>
                <a:latin typeface="Times New Roman" pitchFamily="18" charset="0"/>
                <a:ea typeface="楷体_GB2312" pitchFamily="49" charset="-122"/>
              </a:rPr>
              <a:t>标准：尾数用原码</a:t>
            </a:r>
            <a:r>
              <a:rPr lang="zh-CN" altLang="en-US" sz="2400" b="1" smtClean="0">
                <a:solidFill>
                  <a:srgbClr val="A50021"/>
                </a:solidFill>
                <a:latin typeface="Times New Roman" pitchFamily="18" charset="0"/>
                <a:ea typeface="楷体_GB2312" pitchFamily="49" charset="-122"/>
              </a:rPr>
              <a:t>； </a:t>
            </a:r>
            <a:r>
              <a:rPr lang="zh-CN" altLang="zh-CN" sz="2400" b="1" smtClean="0">
                <a:solidFill>
                  <a:srgbClr val="A50021"/>
                </a:solidFill>
                <a:latin typeface="Times New Roman" pitchFamily="18" charset="0"/>
                <a:ea typeface="楷体_GB2312" pitchFamily="49" charset="-122"/>
              </a:rPr>
              <a:t>阶码用</a:t>
            </a:r>
            <a:r>
              <a:rPr lang="zh-CN" altLang="en-US" sz="2400" b="1" smtClean="0">
                <a:solidFill>
                  <a:srgbClr val="A50021"/>
                </a:solidFill>
                <a:latin typeface="Times New Roman" pitchFamily="18" charset="0"/>
                <a:ea typeface="楷体_GB2312" pitchFamily="49" charset="-122"/>
              </a:rPr>
              <a:t>“</a:t>
            </a:r>
            <a:r>
              <a:rPr lang="zh-CN" altLang="zh-CN" sz="2400" b="1" smtClean="0">
                <a:solidFill>
                  <a:srgbClr val="A50021"/>
                </a:solidFill>
                <a:latin typeface="Times New Roman" pitchFamily="18" charset="0"/>
                <a:ea typeface="楷体_GB2312" pitchFamily="49" charset="-122"/>
              </a:rPr>
              <a:t>移码</a:t>
            </a:r>
            <a:r>
              <a:rPr lang="zh-CN" altLang="en-US" sz="2400" b="1" smtClean="0">
                <a:solidFill>
                  <a:srgbClr val="A50021"/>
                </a:solidFill>
                <a:latin typeface="Times New Roman" pitchFamily="18" charset="0"/>
                <a:ea typeface="楷体_GB2312" pitchFamily="49" charset="-122"/>
              </a:rPr>
              <a:t>”；</a:t>
            </a:r>
            <a:r>
              <a:rPr lang="zh-CN" altLang="zh-CN" sz="2400" b="1" smtClean="0">
                <a:solidFill>
                  <a:srgbClr val="A50021"/>
                </a:solidFill>
                <a:latin typeface="Times New Roman" pitchFamily="18" charset="0"/>
                <a:ea typeface="楷体_GB2312" pitchFamily="49" charset="-122"/>
              </a:rPr>
              <a:t>基为2。</a:t>
            </a:r>
            <a:endParaRPr lang="zh-CN" altLang="en-US" sz="2400" b="1" smtClean="0">
              <a:solidFill>
                <a:srgbClr val="A50021"/>
              </a:solidFill>
              <a:latin typeface="Times New Roman" pitchFamily="18" charset="0"/>
              <a:ea typeface="楷体_GB2312" pitchFamily="49" charset="-122"/>
            </a:endParaRPr>
          </a:p>
        </p:txBody>
      </p:sp>
      <p:sp>
        <p:nvSpPr>
          <p:cNvPr id="131076" name="Rectangle 6"/>
          <p:cNvSpPr>
            <a:spLocks noChangeArrowheads="1"/>
          </p:cNvSpPr>
          <p:nvPr/>
        </p:nvSpPr>
        <p:spPr bwMode="auto">
          <a:xfrm>
            <a:off x="584495" y="381794"/>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chemeClr val="tx2"/>
                </a:solidFill>
                <a:latin typeface="+mj-lt"/>
                <a:ea typeface="+mj-ea"/>
                <a:cs typeface="+mj-cs"/>
              </a:rPr>
              <a:t>浮点数的标准格式</a:t>
            </a:r>
          </a:p>
        </p:txBody>
      </p:sp>
      <p:sp>
        <p:nvSpPr>
          <p:cNvPr id="131077" name="Rectangle 7"/>
          <p:cNvSpPr>
            <a:spLocks noChangeArrowheads="1"/>
          </p:cNvSpPr>
          <p:nvPr/>
        </p:nvSpPr>
        <p:spPr bwMode="auto">
          <a:xfrm>
            <a:off x="304800" y="1600200"/>
            <a:ext cx="8531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400" dirty="0">
                <a:solidFill>
                  <a:srgbClr val="000000"/>
                </a:solidFill>
                <a:latin typeface="Times New Roman" pitchFamily="18" charset="0"/>
                <a:cs typeface="Times New Roman" pitchFamily="18" charset="0"/>
              </a:rPr>
              <a:t>        </a:t>
            </a:r>
            <a:r>
              <a:rPr lang="zh-CN" altLang="en-US" sz="2400" dirty="0">
                <a:solidFill>
                  <a:srgbClr val="000000"/>
                </a:solidFill>
                <a:latin typeface="Times New Roman" pitchFamily="18" charset="0"/>
              </a:rPr>
              <a:t>按照 </a:t>
            </a:r>
            <a:r>
              <a:rPr lang="en-US" altLang="zh-CN" sz="2400" dirty="0">
                <a:solidFill>
                  <a:srgbClr val="000000"/>
                </a:solidFill>
                <a:latin typeface="Times New Roman" pitchFamily="18" charset="0"/>
              </a:rPr>
              <a:t>IEEE754 </a:t>
            </a:r>
            <a:r>
              <a:rPr lang="zh-CN" altLang="en-US" sz="2400" dirty="0">
                <a:solidFill>
                  <a:srgbClr val="000000"/>
                </a:solidFill>
                <a:latin typeface="Times New Roman" pitchFamily="18" charset="0"/>
              </a:rPr>
              <a:t>的标准，</a:t>
            </a:r>
            <a:r>
              <a:rPr lang="en-US" altLang="zh-CN" sz="2400" dirty="0">
                <a:solidFill>
                  <a:srgbClr val="000000"/>
                </a:solidFill>
                <a:latin typeface="Times New Roman" pitchFamily="18" charset="0"/>
              </a:rPr>
              <a:t>32</a:t>
            </a:r>
            <a:r>
              <a:rPr lang="zh-CN" altLang="en-US" sz="2400" dirty="0">
                <a:solidFill>
                  <a:srgbClr val="000000"/>
                </a:solidFill>
                <a:latin typeface="Times New Roman" pitchFamily="18" charset="0"/>
              </a:rPr>
              <a:t>位浮点数和</a:t>
            </a:r>
            <a:r>
              <a:rPr lang="en-US" altLang="zh-CN" sz="2400" dirty="0">
                <a:solidFill>
                  <a:srgbClr val="000000"/>
                </a:solidFill>
                <a:latin typeface="Times New Roman" pitchFamily="18" charset="0"/>
              </a:rPr>
              <a:t>64</a:t>
            </a:r>
            <a:r>
              <a:rPr lang="zh-CN" altLang="en-US" sz="2400" dirty="0">
                <a:solidFill>
                  <a:srgbClr val="000000"/>
                </a:solidFill>
                <a:latin typeface="Times New Roman" pitchFamily="18" charset="0"/>
              </a:rPr>
              <a:t>位浮点数 </a:t>
            </a:r>
          </a:p>
          <a:p>
            <a:pPr eaLnBrk="1" fontAlgn="auto" hangingPunct="1">
              <a:spcBef>
                <a:spcPts val="0"/>
              </a:spcBef>
              <a:spcAft>
                <a:spcPts val="0"/>
              </a:spcAft>
            </a:pPr>
            <a:r>
              <a:rPr lang="zh-CN" altLang="en-US" sz="2400" dirty="0">
                <a:solidFill>
                  <a:srgbClr val="000000"/>
                </a:solidFill>
                <a:latin typeface="Times New Roman" pitchFamily="18" charset="0"/>
              </a:rPr>
              <a:t>   的标准格式为 ：</a:t>
            </a:r>
          </a:p>
        </p:txBody>
      </p:sp>
      <p:grpSp>
        <p:nvGrpSpPr>
          <p:cNvPr id="131078" name="Group 26"/>
          <p:cNvGrpSpPr>
            <a:grpSpLocks/>
          </p:cNvGrpSpPr>
          <p:nvPr/>
        </p:nvGrpSpPr>
        <p:grpSpPr bwMode="auto">
          <a:xfrm>
            <a:off x="785813" y="2346325"/>
            <a:ext cx="4967287" cy="919163"/>
            <a:chOff x="495" y="1478"/>
            <a:chExt cx="3129" cy="579"/>
          </a:xfrm>
        </p:grpSpPr>
        <p:sp>
          <p:nvSpPr>
            <p:cNvPr id="131087" name="Rectangle 24"/>
            <p:cNvSpPr>
              <a:spLocks noChangeArrowheads="1"/>
            </p:cNvSpPr>
            <p:nvPr/>
          </p:nvSpPr>
          <p:spPr bwMode="auto">
            <a:xfrm>
              <a:off x="1218" y="1737"/>
              <a:ext cx="2352" cy="240"/>
            </a:xfrm>
            <a:prstGeom prst="rect">
              <a:avLst/>
            </a:prstGeom>
            <a:solidFill>
              <a:srgbClr val="CCFFFF"/>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sp>
          <p:nvSpPr>
            <p:cNvPr id="131088" name="Text Box 11"/>
            <p:cNvSpPr txBox="1">
              <a:spLocks noChangeArrowheads="1"/>
            </p:cNvSpPr>
            <p:nvPr/>
          </p:nvSpPr>
          <p:spPr bwMode="auto">
            <a:xfrm>
              <a:off x="1252" y="1478"/>
              <a:ext cx="2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0000FF"/>
                  </a:solidFill>
                  <a:latin typeface="Times New Roman" pitchFamily="18" charset="0"/>
                </a:rPr>
                <a:t>31  30      23 22                    0</a:t>
              </a:r>
            </a:p>
          </p:txBody>
        </p:sp>
        <p:grpSp>
          <p:nvGrpSpPr>
            <p:cNvPr id="131089" name="Group 22"/>
            <p:cNvGrpSpPr>
              <a:grpSpLocks/>
            </p:cNvGrpSpPr>
            <p:nvPr/>
          </p:nvGrpSpPr>
          <p:grpSpPr bwMode="auto">
            <a:xfrm>
              <a:off x="1222" y="1740"/>
              <a:ext cx="2360" cy="248"/>
              <a:chOff x="1222" y="1740"/>
              <a:chExt cx="2360" cy="248"/>
            </a:xfrm>
          </p:grpSpPr>
          <p:sp>
            <p:nvSpPr>
              <p:cNvPr id="131091" name="Text Box 9"/>
              <p:cNvSpPr txBox="1">
                <a:spLocks noChangeArrowheads="1"/>
              </p:cNvSpPr>
              <p:nvPr/>
            </p:nvSpPr>
            <p:spPr bwMode="auto">
              <a:xfrm>
                <a:off x="1222" y="1740"/>
                <a:ext cx="2360"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80000"/>
                  </a:lnSpc>
                  <a:spcBef>
                    <a:spcPct val="50000"/>
                  </a:spcBef>
                  <a:spcAft>
                    <a:spcPts val="0"/>
                  </a:spcAft>
                </a:pPr>
                <a:r>
                  <a:rPr lang="en-US" altLang="zh-CN">
                    <a:solidFill>
                      <a:srgbClr val="000000"/>
                    </a:solidFill>
                    <a:latin typeface="Times New Roman" pitchFamily="18" charset="0"/>
                  </a:rPr>
                  <a:t> S        E              M</a:t>
                </a:r>
              </a:p>
            </p:txBody>
          </p:sp>
          <p:sp>
            <p:nvSpPr>
              <p:cNvPr id="131092" name="Line 10"/>
              <p:cNvSpPr>
                <a:spLocks noChangeShapeType="1"/>
              </p:cNvSpPr>
              <p:nvPr/>
            </p:nvSpPr>
            <p:spPr bwMode="auto">
              <a:xfrm>
                <a:off x="1567" y="1740"/>
                <a:ext cx="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1093" name="Line 12"/>
              <p:cNvSpPr>
                <a:spLocks noChangeShapeType="1"/>
              </p:cNvSpPr>
              <p:nvPr/>
            </p:nvSpPr>
            <p:spPr bwMode="auto">
              <a:xfrm>
                <a:off x="2287" y="1740"/>
                <a:ext cx="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31090" name="Text Box 13"/>
            <p:cNvSpPr txBox="1">
              <a:spLocks noChangeArrowheads="1"/>
            </p:cNvSpPr>
            <p:nvPr/>
          </p:nvSpPr>
          <p:spPr bwMode="auto">
            <a:xfrm>
              <a:off x="495" y="1769"/>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FF0000"/>
                  </a:solidFill>
                  <a:latin typeface="Times New Roman" pitchFamily="18" charset="0"/>
                </a:rPr>
                <a:t>32</a:t>
              </a:r>
              <a:r>
                <a:rPr lang="zh-CN" altLang="en-US">
                  <a:solidFill>
                    <a:srgbClr val="FF0000"/>
                  </a:solidFill>
                  <a:latin typeface="Times New Roman" pitchFamily="18" charset="0"/>
                </a:rPr>
                <a:t>位</a:t>
              </a:r>
            </a:p>
          </p:txBody>
        </p:sp>
      </p:grpSp>
      <p:grpSp>
        <p:nvGrpSpPr>
          <p:cNvPr id="131079" name="Group 27"/>
          <p:cNvGrpSpPr>
            <a:grpSpLocks/>
          </p:cNvGrpSpPr>
          <p:nvPr/>
        </p:nvGrpSpPr>
        <p:grpSpPr bwMode="auto">
          <a:xfrm>
            <a:off x="785813" y="3319463"/>
            <a:ext cx="7926387" cy="833437"/>
            <a:chOff x="495" y="2091"/>
            <a:chExt cx="4993" cy="525"/>
          </a:xfrm>
        </p:grpSpPr>
        <p:grpSp>
          <p:nvGrpSpPr>
            <p:cNvPr id="131081" name="Group 23"/>
            <p:cNvGrpSpPr>
              <a:grpSpLocks/>
            </p:cNvGrpSpPr>
            <p:nvPr/>
          </p:nvGrpSpPr>
          <p:grpSpPr bwMode="auto">
            <a:xfrm>
              <a:off x="1214" y="2353"/>
              <a:ext cx="4241" cy="248"/>
              <a:chOff x="1214" y="2353"/>
              <a:chExt cx="4241" cy="248"/>
            </a:xfrm>
          </p:grpSpPr>
          <p:sp>
            <p:nvSpPr>
              <p:cNvPr id="131084" name="Text Box 15"/>
              <p:cNvSpPr txBox="1">
                <a:spLocks noChangeArrowheads="1"/>
              </p:cNvSpPr>
              <p:nvPr/>
            </p:nvSpPr>
            <p:spPr bwMode="auto">
              <a:xfrm>
                <a:off x="1214" y="2353"/>
                <a:ext cx="4241"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80000"/>
                  </a:lnSpc>
                  <a:spcBef>
                    <a:spcPct val="50000"/>
                  </a:spcBef>
                  <a:spcAft>
                    <a:spcPts val="0"/>
                  </a:spcAft>
                </a:pPr>
                <a:r>
                  <a:rPr lang="en-US" altLang="zh-CN">
                    <a:solidFill>
                      <a:srgbClr val="000000"/>
                    </a:solidFill>
                    <a:latin typeface="Times New Roman" pitchFamily="18" charset="0"/>
                  </a:rPr>
                  <a:t> S                  E                                 M</a:t>
                </a:r>
              </a:p>
            </p:txBody>
          </p:sp>
          <p:sp>
            <p:nvSpPr>
              <p:cNvPr id="131085" name="Line 16"/>
              <p:cNvSpPr>
                <a:spLocks noChangeShapeType="1"/>
              </p:cNvSpPr>
              <p:nvPr/>
            </p:nvSpPr>
            <p:spPr bwMode="auto">
              <a:xfrm>
                <a:off x="1559" y="2353"/>
                <a:ext cx="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1086" name="Line 17"/>
              <p:cNvSpPr>
                <a:spLocks noChangeShapeType="1"/>
              </p:cNvSpPr>
              <p:nvPr/>
            </p:nvSpPr>
            <p:spPr bwMode="auto">
              <a:xfrm>
                <a:off x="3035" y="2353"/>
                <a:ext cx="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31082" name="Text Box 18"/>
            <p:cNvSpPr txBox="1">
              <a:spLocks noChangeArrowheads="1"/>
            </p:cNvSpPr>
            <p:nvPr/>
          </p:nvSpPr>
          <p:spPr bwMode="auto">
            <a:xfrm>
              <a:off x="1244" y="2091"/>
              <a:ext cx="4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0000FF"/>
                  </a:solidFill>
                  <a:latin typeface="Times New Roman" pitchFamily="18" charset="0"/>
                </a:rPr>
                <a:t>63  62                      52 51                                           0</a:t>
              </a:r>
            </a:p>
          </p:txBody>
        </p:sp>
        <p:sp>
          <p:nvSpPr>
            <p:cNvPr id="131083" name="Text Box 19"/>
            <p:cNvSpPr txBox="1">
              <a:spLocks noChangeArrowheads="1"/>
            </p:cNvSpPr>
            <p:nvPr/>
          </p:nvSpPr>
          <p:spPr bwMode="auto">
            <a:xfrm>
              <a:off x="495" y="2328"/>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FF0000"/>
                  </a:solidFill>
                  <a:latin typeface="Times New Roman" pitchFamily="18" charset="0"/>
                </a:rPr>
                <a:t>64</a:t>
              </a:r>
              <a:r>
                <a:rPr lang="zh-CN" altLang="en-US">
                  <a:solidFill>
                    <a:srgbClr val="FF0000"/>
                  </a:solidFill>
                  <a:latin typeface="Times New Roman" pitchFamily="18" charset="0"/>
                </a:rPr>
                <a:t>位</a:t>
              </a:r>
            </a:p>
          </p:txBody>
        </p:sp>
      </p:grpSp>
      <p:sp>
        <p:nvSpPr>
          <p:cNvPr id="131080" name="Rectangle 20"/>
          <p:cNvSpPr>
            <a:spLocks noChangeArrowheads="1"/>
          </p:cNvSpPr>
          <p:nvPr/>
        </p:nvSpPr>
        <p:spPr bwMode="auto">
          <a:xfrm>
            <a:off x="457200" y="1131888"/>
            <a:ext cx="5081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2400" dirty="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rPr>
              <a:t>为</a:t>
            </a:r>
            <a:r>
              <a:rPr lang="zh-CN" altLang="en-US" sz="2400" dirty="0">
                <a:solidFill>
                  <a:srgbClr val="000000"/>
                </a:solidFill>
                <a:latin typeface="Times New Roman" pitchFamily="18" charset="0"/>
              </a:rPr>
              <a:t>便于软件移植，使用 </a:t>
            </a:r>
            <a:r>
              <a:rPr lang="en-US" altLang="zh-CN" sz="2400" dirty="0">
                <a:solidFill>
                  <a:srgbClr val="000000"/>
                </a:solidFill>
                <a:latin typeface="Times New Roman" pitchFamily="18" charset="0"/>
              </a:rPr>
              <a:t>IEEE</a:t>
            </a:r>
            <a:r>
              <a:rPr lang="zh-CN" altLang="en-US" sz="2400" dirty="0">
                <a:solidFill>
                  <a:srgbClr val="000000"/>
                </a:solidFill>
                <a:latin typeface="Times New Roman" pitchFamily="18" charset="0"/>
              </a:rPr>
              <a:t>标准</a:t>
            </a:r>
          </a:p>
        </p:txBody>
      </p:sp>
    </p:spTree>
    <p:extLst>
      <p:ext uri="{BB962C8B-B14F-4D97-AF65-F5344CB8AC3E}">
        <p14:creationId xmlns:p14="http://schemas.microsoft.com/office/powerpoint/2010/main" val="845657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idx="1"/>
          </p:nvPr>
        </p:nvSpPr>
        <p:spPr>
          <a:xfrm>
            <a:off x="533400" y="1052736"/>
            <a:ext cx="8610600" cy="520700"/>
          </a:xfrm>
          <a:noFill/>
        </p:spPr>
        <p:txBody>
          <a:bodyPr/>
          <a:lstStyle/>
          <a:p>
            <a:pPr eaLnBrk="1" hangingPunct="1">
              <a:buFont typeface="Wingdings" pitchFamily="2" charset="2"/>
              <a:buNone/>
            </a:pPr>
            <a:r>
              <a:rPr lang="zh-CN" altLang="en-US" sz="2400" b="1" dirty="0" smtClean="0"/>
              <a:t>设有两个浮点数</a:t>
            </a:r>
            <a:r>
              <a:rPr lang="zh-CN" altLang="en-US" sz="2400" b="1" i="1" dirty="0" smtClean="0"/>
              <a:t>ｘ</a:t>
            </a:r>
            <a:r>
              <a:rPr lang="zh-CN" altLang="en-US" sz="2400" b="1" dirty="0" smtClean="0"/>
              <a:t>和</a:t>
            </a:r>
            <a:r>
              <a:rPr lang="zh-CN" altLang="en-US" sz="2400" b="1" i="1" dirty="0" smtClean="0"/>
              <a:t>ｙ</a:t>
            </a:r>
            <a:r>
              <a:rPr lang="en-US" altLang="zh-CN" sz="2400" b="1" dirty="0" smtClean="0"/>
              <a:t>,  </a:t>
            </a:r>
            <a:r>
              <a:rPr lang="zh-CN" altLang="en-US" sz="2400" b="1" dirty="0" smtClean="0"/>
              <a:t>它们分别为</a:t>
            </a:r>
            <a:r>
              <a:rPr lang="en-US" altLang="zh-CN" sz="2400" b="1" dirty="0" smtClean="0"/>
              <a:t>:</a:t>
            </a:r>
          </a:p>
        </p:txBody>
      </p:sp>
      <p:sp>
        <p:nvSpPr>
          <p:cNvPr id="132099" name="Rectangle 3"/>
          <p:cNvSpPr>
            <a:spLocks noChangeArrowheads="1"/>
          </p:cNvSpPr>
          <p:nvPr/>
        </p:nvSpPr>
        <p:spPr bwMode="auto">
          <a:xfrm>
            <a:off x="431651" y="465522"/>
            <a:ext cx="572452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sz="3200" b="1" dirty="0">
                <a:solidFill>
                  <a:schemeClr val="tx2"/>
                </a:solidFill>
                <a:latin typeface="+mj-lt"/>
                <a:ea typeface="+mj-ea"/>
                <a:cs typeface="+mj-cs"/>
              </a:rPr>
              <a:t> </a:t>
            </a:r>
            <a:r>
              <a:rPr lang="zh-CN" altLang="en-US" sz="3200" b="1" dirty="0">
                <a:solidFill>
                  <a:schemeClr val="tx2"/>
                </a:solidFill>
                <a:latin typeface="+mj-lt"/>
                <a:ea typeface="+mj-ea"/>
                <a:cs typeface="+mj-cs"/>
              </a:rPr>
              <a:t>浮点加、减法运算</a:t>
            </a:r>
          </a:p>
        </p:txBody>
      </p:sp>
      <p:sp>
        <p:nvSpPr>
          <p:cNvPr id="132100" name="Text Box 6"/>
          <p:cNvSpPr txBox="1">
            <a:spLocks noChangeArrowheads="1"/>
          </p:cNvSpPr>
          <p:nvPr/>
        </p:nvSpPr>
        <p:spPr bwMode="auto">
          <a:xfrm>
            <a:off x="533400" y="2691036"/>
            <a:ext cx="86106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2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其中 </a:t>
            </a:r>
            <a:r>
              <a:rPr lang="en-US" altLang="zh-CN" dirty="0">
                <a:solidFill>
                  <a:srgbClr val="000000"/>
                </a:solidFill>
                <a:latin typeface="Times New Roman" pitchFamily="18" charset="0"/>
              </a:rPr>
              <a:t>E</a:t>
            </a:r>
            <a:r>
              <a:rPr lang="en-US" altLang="zh-CN" baseline="-25000" dirty="0">
                <a:solidFill>
                  <a:srgbClr val="000000"/>
                </a:solidFill>
                <a:latin typeface="Times New Roman" pitchFamily="18" charset="0"/>
              </a:rPr>
              <a:t>x </a:t>
            </a:r>
            <a:r>
              <a:rPr lang="zh-CN" altLang="en-US" dirty="0">
                <a:solidFill>
                  <a:srgbClr val="000000"/>
                </a:solidFill>
                <a:latin typeface="Times New Roman" pitchFamily="18" charset="0"/>
              </a:rPr>
              <a:t>和 </a:t>
            </a:r>
            <a:r>
              <a:rPr lang="en-US" altLang="zh-CN" dirty="0" err="1">
                <a:solidFill>
                  <a:srgbClr val="000000"/>
                </a:solidFill>
                <a:latin typeface="Times New Roman" pitchFamily="18" charset="0"/>
              </a:rPr>
              <a:t>E</a:t>
            </a:r>
            <a:r>
              <a:rPr lang="en-US" altLang="zh-CN" baseline="-25000" dirty="0" err="1">
                <a:solidFill>
                  <a:srgbClr val="000000"/>
                </a:solidFill>
                <a:latin typeface="Times New Roman" pitchFamily="18" charset="0"/>
              </a:rPr>
              <a:t>y</a:t>
            </a:r>
            <a:r>
              <a:rPr lang="en-US" altLang="zh-CN" baseline="-25000" dirty="0">
                <a:solidFill>
                  <a:srgbClr val="000000"/>
                </a:solidFill>
                <a:latin typeface="Times New Roman" pitchFamily="18" charset="0"/>
              </a:rPr>
              <a:t> </a:t>
            </a:r>
            <a:r>
              <a:rPr lang="zh-CN" altLang="en-US" dirty="0">
                <a:solidFill>
                  <a:srgbClr val="000000"/>
                </a:solidFill>
                <a:latin typeface="Times New Roman" pitchFamily="18" charset="0"/>
              </a:rPr>
              <a:t>分别为数ｘ和ｙ的阶码，</a:t>
            </a:r>
          </a:p>
          <a:p>
            <a:pPr eaLnBrk="1" fontAlgn="auto" hangingPunct="1">
              <a:spcBef>
                <a:spcPct val="20000"/>
              </a:spcBef>
              <a:spcAft>
                <a:spcPts val="0"/>
              </a:spcAft>
            </a:pPr>
            <a:r>
              <a:rPr lang="zh-CN" altLang="en-US" dirty="0">
                <a:solidFill>
                  <a:srgbClr val="000000"/>
                </a:solidFill>
                <a:latin typeface="Times New Roman" pitchFamily="18" charset="0"/>
              </a:rPr>
              <a:t>              </a:t>
            </a:r>
            <a:r>
              <a:rPr lang="en-US" altLang="zh-CN" dirty="0" err="1">
                <a:solidFill>
                  <a:srgbClr val="000000"/>
                </a:solidFill>
                <a:latin typeface="Times New Roman" pitchFamily="18" charset="0"/>
              </a:rPr>
              <a:t>M</a:t>
            </a:r>
            <a:r>
              <a:rPr lang="en-US" altLang="zh-CN" baseline="-25000" dirty="0" err="1">
                <a:solidFill>
                  <a:srgbClr val="000000"/>
                </a:solidFill>
                <a:latin typeface="Times New Roman" pitchFamily="18" charset="0"/>
              </a:rPr>
              <a:t>x</a:t>
            </a:r>
            <a:r>
              <a:rPr lang="en-US" altLang="zh-CN" baseline="-25000" dirty="0">
                <a:solidFill>
                  <a:srgbClr val="000000"/>
                </a:solidFill>
                <a:latin typeface="Times New Roman" pitchFamily="18" charset="0"/>
              </a:rPr>
              <a:t> </a:t>
            </a:r>
            <a:r>
              <a:rPr lang="zh-CN" altLang="en-US" dirty="0">
                <a:solidFill>
                  <a:srgbClr val="000000"/>
                </a:solidFill>
                <a:latin typeface="Times New Roman" pitchFamily="18" charset="0"/>
              </a:rPr>
              <a:t>和 </a:t>
            </a:r>
            <a:r>
              <a:rPr lang="en-US" altLang="zh-CN" dirty="0">
                <a:solidFill>
                  <a:srgbClr val="000000"/>
                </a:solidFill>
                <a:latin typeface="Times New Roman" pitchFamily="18" charset="0"/>
              </a:rPr>
              <a:t>M</a:t>
            </a:r>
            <a:r>
              <a:rPr lang="en-US" altLang="zh-CN" baseline="-25000" dirty="0">
                <a:solidFill>
                  <a:srgbClr val="000000"/>
                </a:solidFill>
                <a:latin typeface="Times New Roman" pitchFamily="18" charset="0"/>
              </a:rPr>
              <a:t>y</a:t>
            </a:r>
            <a:r>
              <a:rPr lang="zh-CN" altLang="en-US" dirty="0">
                <a:solidFill>
                  <a:srgbClr val="000000"/>
                </a:solidFill>
                <a:latin typeface="Times New Roman" pitchFamily="18" charset="0"/>
              </a:rPr>
              <a:t>为数ｘ和ｙ的尾数。</a:t>
            </a:r>
          </a:p>
          <a:p>
            <a:pPr eaLnBrk="1" fontAlgn="auto" hangingPunct="1">
              <a:lnSpc>
                <a:spcPct val="130000"/>
              </a:lnSpc>
              <a:spcBef>
                <a:spcPct val="20000"/>
              </a:spcBef>
              <a:spcAft>
                <a:spcPts val="0"/>
              </a:spcAft>
            </a:pPr>
            <a:r>
              <a:rPr lang="zh-CN" altLang="en-US" dirty="0">
                <a:solidFill>
                  <a:srgbClr val="000000"/>
                </a:solidFill>
                <a:latin typeface="Times New Roman" pitchFamily="18" charset="0"/>
              </a:rPr>
              <a:t>     两浮点数进行加法和减法的运算规则是</a:t>
            </a:r>
            <a:r>
              <a:rPr lang="en-US" altLang="zh-CN" dirty="0">
                <a:solidFill>
                  <a:srgbClr val="000000"/>
                </a:solidFill>
                <a:latin typeface="Times New Roman" pitchFamily="18" charset="0"/>
              </a:rPr>
              <a:t>:</a:t>
            </a:r>
          </a:p>
          <a:p>
            <a:pPr eaLnBrk="1" fontAlgn="auto" hangingPunct="1">
              <a:lnSpc>
                <a:spcPct val="30000"/>
              </a:lnSpc>
              <a:spcBef>
                <a:spcPct val="20000"/>
              </a:spcBef>
              <a:spcAft>
                <a:spcPts val="0"/>
              </a:spcAft>
            </a:pPr>
            <a:endParaRPr lang="en-US" altLang="zh-CN" dirty="0">
              <a:solidFill>
                <a:srgbClr val="000000"/>
              </a:solidFill>
              <a:latin typeface="Times New Roman" pitchFamily="18" charset="0"/>
            </a:endParaRPr>
          </a:p>
          <a:p>
            <a:pPr eaLnBrk="1" fontAlgn="auto" hangingPunct="1">
              <a:spcBef>
                <a:spcPct val="20000"/>
              </a:spcBef>
              <a:spcAft>
                <a:spcPts val="0"/>
              </a:spcAft>
            </a:pPr>
            <a:r>
              <a:rPr lang="en-US" altLang="zh-CN" sz="2800" dirty="0">
                <a:solidFill>
                  <a:srgbClr val="6600FF"/>
                </a:solidFill>
                <a:latin typeface="Times New Roman" pitchFamily="18" charset="0"/>
              </a:rPr>
              <a:t>                    </a:t>
            </a:r>
            <a:r>
              <a:rPr lang="zh-CN" altLang="en-US" sz="2800" dirty="0">
                <a:solidFill>
                  <a:srgbClr val="6600FF"/>
                </a:solidFill>
                <a:latin typeface="Times New Roman" pitchFamily="18" charset="0"/>
              </a:rPr>
              <a:t>ｘ</a:t>
            </a:r>
            <a:r>
              <a:rPr lang="en-US" altLang="zh-CN" sz="2800" dirty="0">
                <a:solidFill>
                  <a:srgbClr val="6600FF"/>
                </a:solidFill>
                <a:latin typeface="Times New Roman" pitchFamily="18" charset="0"/>
              </a:rPr>
              <a:t>±</a:t>
            </a:r>
            <a:r>
              <a:rPr lang="zh-CN" altLang="en-US" sz="2800" dirty="0">
                <a:solidFill>
                  <a:srgbClr val="6600FF"/>
                </a:solidFill>
                <a:latin typeface="Times New Roman" pitchFamily="18" charset="0"/>
              </a:rPr>
              <a:t>ｙ＝</a:t>
            </a:r>
            <a:r>
              <a:rPr lang="en-US" altLang="zh-CN" sz="2800" dirty="0">
                <a:solidFill>
                  <a:srgbClr val="6600FF"/>
                </a:solidFill>
                <a:latin typeface="Times New Roman" pitchFamily="18" charset="0"/>
              </a:rPr>
              <a:t>(M</a:t>
            </a:r>
            <a:r>
              <a:rPr lang="en-US" altLang="zh-CN" sz="2800" baseline="-30000" dirty="0">
                <a:solidFill>
                  <a:srgbClr val="6600FF"/>
                </a:solidFill>
                <a:latin typeface="Times New Roman" pitchFamily="18" charset="0"/>
              </a:rPr>
              <a:t>x</a:t>
            </a:r>
            <a:r>
              <a:rPr lang="en-US" altLang="zh-CN" sz="2800" dirty="0">
                <a:solidFill>
                  <a:srgbClr val="6600FF"/>
                </a:solidFill>
                <a:latin typeface="Times New Roman" pitchFamily="18" charset="0"/>
              </a:rPr>
              <a:t>2</a:t>
            </a:r>
            <a:r>
              <a:rPr lang="en-US" altLang="zh-CN" sz="2800" baseline="30000" dirty="0">
                <a:solidFill>
                  <a:srgbClr val="6600FF"/>
                </a:solidFill>
                <a:latin typeface="Times New Roman" pitchFamily="18" charset="0"/>
              </a:rPr>
              <a:t>Ex</a:t>
            </a:r>
            <a:r>
              <a:rPr lang="zh-CN" altLang="en-US" sz="2800" baseline="30000" dirty="0">
                <a:solidFill>
                  <a:srgbClr val="6600FF"/>
                </a:solidFill>
                <a:latin typeface="Times New Roman" pitchFamily="18" charset="0"/>
              </a:rPr>
              <a:t>－</a:t>
            </a:r>
            <a:r>
              <a:rPr lang="en-US" altLang="zh-CN" sz="2800" baseline="30000" dirty="0" err="1">
                <a:solidFill>
                  <a:srgbClr val="6600FF"/>
                </a:solidFill>
                <a:latin typeface="Times New Roman" pitchFamily="18" charset="0"/>
              </a:rPr>
              <a:t>Ey</a:t>
            </a:r>
            <a:r>
              <a:rPr lang="en-US" altLang="zh-CN" sz="2800" dirty="0" err="1">
                <a:solidFill>
                  <a:srgbClr val="6600FF"/>
                </a:solidFill>
                <a:latin typeface="Times New Roman" pitchFamily="18" charset="0"/>
              </a:rPr>
              <a:t>±M</a:t>
            </a:r>
            <a:r>
              <a:rPr lang="en-US" altLang="zh-CN" sz="2800" baseline="-30000" dirty="0" err="1">
                <a:solidFill>
                  <a:srgbClr val="6600FF"/>
                </a:solidFill>
                <a:latin typeface="Times New Roman" pitchFamily="18" charset="0"/>
              </a:rPr>
              <a:t>y</a:t>
            </a:r>
            <a:r>
              <a:rPr lang="en-US" altLang="zh-CN" sz="2800" dirty="0">
                <a:solidFill>
                  <a:srgbClr val="6600FF"/>
                </a:solidFill>
                <a:latin typeface="Times New Roman" pitchFamily="18" charset="0"/>
              </a:rPr>
              <a:t>)2</a:t>
            </a:r>
            <a:r>
              <a:rPr lang="en-US" altLang="zh-CN" sz="2800" baseline="30000" dirty="0">
                <a:solidFill>
                  <a:srgbClr val="6600FF"/>
                </a:solidFill>
                <a:latin typeface="Times New Roman" pitchFamily="18" charset="0"/>
              </a:rPr>
              <a:t>Ey          </a:t>
            </a:r>
            <a:r>
              <a:rPr lang="en-US" altLang="zh-CN" sz="2800" dirty="0">
                <a:solidFill>
                  <a:srgbClr val="6600FF"/>
                </a:solidFill>
                <a:latin typeface="Times New Roman" pitchFamily="18" charset="0"/>
              </a:rPr>
              <a:t>E</a:t>
            </a:r>
            <a:r>
              <a:rPr lang="en-US" altLang="zh-CN" sz="2800" baseline="-25000" dirty="0">
                <a:solidFill>
                  <a:srgbClr val="6600FF"/>
                </a:solidFill>
                <a:latin typeface="Times New Roman" pitchFamily="18" charset="0"/>
              </a:rPr>
              <a:t>x </a:t>
            </a:r>
            <a:r>
              <a:rPr lang="en-US" altLang="zh-CN" sz="2800" dirty="0">
                <a:solidFill>
                  <a:srgbClr val="6600FF"/>
                </a:solidFill>
                <a:latin typeface="Times New Roman" pitchFamily="18" charset="0"/>
              </a:rPr>
              <a:t>&lt;= </a:t>
            </a:r>
            <a:r>
              <a:rPr lang="en-US" altLang="zh-CN" sz="2800" dirty="0" err="1">
                <a:solidFill>
                  <a:srgbClr val="6600FF"/>
                </a:solidFill>
                <a:latin typeface="Times New Roman" pitchFamily="18" charset="0"/>
              </a:rPr>
              <a:t>E</a:t>
            </a:r>
            <a:r>
              <a:rPr lang="en-US" altLang="zh-CN" sz="2800" baseline="-25000" dirty="0" err="1">
                <a:solidFill>
                  <a:srgbClr val="6600FF"/>
                </a:solidFill>
                <a:latin typeface="Times New Roman" pitchFamily="18" charset="0"/>
              </a:rPr>
              <a:t>y</a:t>
            </a:r>
            <a:r>
              <a:rPr lang="zh-CN" altLang="en-US" sz="2800" dirty="0">
                <a:solidFill>
                  <a:srgbClr val="6600FF"/>
                </a:solidFill>
                <a:latin typeface="Times New Roman" pitchFamily="18" charset="0"/>
              </a:rPr>
              <a:t>　　</a:t>
            </a:r>
            <a:endParaRPr lang="zh-CN" altLang="en-US" sz="2800" dirty="0">
              <a:solidFill>
                <a:srgbClr val="000000"/>
              </a:solidFill>
              <a:latin typeface="Times New Roman" pitchFamily="18" charset="0"/>
            </a:endParaRPr>
          </a:p>
        </p:txBody>
      </p:sp>
      <p:sp>
        <p:nvSpPr>
          <p:cNvPr id="132101" name="Rectangle 7"/>
          <p:cNvSpPr>
            <a:spLocks noChangeArrowheads="1"/>
          </p:cNvSpPr>
          <p:nvPr/>
        </p:nvSpPr>
        <p:spPr bwMode="auto">
          <a:xfrm>
            <a:off x="1930400" y="1573436"/>
            <a:ext cx="457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dirty="0">
                <a:solidFill>
                  <a:srgbClr val="0000FF"/>
                </a:solidFill>
                <a:latin typeface="Times New Roman" pitchFamily="18" charset="0"/>
              </a:rPr>
              <a:t>        </a:t>
            </a:r>
            <a:r>
              <a:rPr lang="en-US" altLang="zh-CN" dirty="0" smtClean="0">
                <a:solidFill>
                  <a:srgbClr val="0000FF"/>
                </a:solidFill>
                <a:latin typeface="Times New Roman" pitchFamily="18" charset="0"/>
              </a:rPr>
              <a:t> </a:t>
            </a:r>
            <a:r>
              <a:rPr lang="zh-CN" altLang="en-US" sz="2400" dirty="0" smtClean="0">
                <a:solidFill>
                  <a:srgbClr val="0000FF"/>
                </a:solidFill>
                <a:latin typeface="Times New Roman" pitchFamily="18" charset="0"/>
              </a:rPr>
              <a:t>ｘ</a:t>
            </a:r>
            <a:r>
              <a:rPr lang="zh-CN" altLang="en-US" sz="2400" dirty="0">
                <a:solidFill>
                  <a:srgbClr val="0000FF"/>
                </a:solidFill>
                <a:latin typeface="Times New Roman" pitchFamily="18" charset="0"/>
              </a:rPr>
              <a:t>＝</a:t>
            </a:r>
            <a:r>
              <a:rPr lang="en-US" altLang="zh-CN" sz="2400" dirty="0">
                <a:solidFill>
                  <a:srgbClr val="0000FF"/>
                </a:solidFill>
                <a:latin typeface="Times New Roman" pitchFamily="18" charset="0"/>
              </a:rPr>
              <a:t>2</a:t>
            </a:r>
            <a:r>
              <a:rPr lang="en-US" altLang="zh-CN" sz="2400" baseline="30000" dirty="0">
                <a:solidFill>
                  <a:srgbClr val="0000FF"/>
                </a:solidFill>
                <a:latin typeface="Times New Roman" pitchFamily="18" charset="0"/>
              </a:rPr>
              <a:t>Ex </a:t>
            </a:r>
            <a:r>
              <a:rPr lang="en-US" altLang="zh-CN" sz="2400" dirty="0">
                <a:solidFill>
                  <a:srgbClr val="0000FF"/>
                </a:solidFill>
                <a:latin typeface="Times New Roman" pitchFamily="18" charset="0"/>
              </a:rPr>
              <a:t>· M</a:t>
            </a:r>
            <a:r>
              <a:rPr lang="zh-CN" altLang="en-US" sz="2400" baseline="-30000" dirty="0">
                <a:solidFill>
                  <a:srgbClr val="0000FF"/>
                </a:solidFill>
                <a:latin typeface="Times New Roman" pitchFamily="18" charset="0"/>
              </a:rPr>
              <a:t>ｘ</a:t>
            </a:r>
            <a:endParaRPr lang="zh-CN" altLang="en-US" sz="2400" dirty="0">
              <a:solidFill>
                <a:srgbClr val="000000"/>
              </a:solidFill>
              <a:latin typeface="Times New Roman" pitchFamily="18" charset="0"/>
            </a:endParaRPr>
          </a:p>
          <a:p>
            <a:pPr eaLnBrk="1" fontAlgn="auto" hangingPunct="1">
              <a:spcBef>
                <a:spcPct val="50000"/>
              </a:spcBef>
              <a:spcAft>
                <a:spcPts val="0"/>
              </a:spcAft>
            </a:pPr>
            <a:r>
              <a:rPr lang="zh-CN" altLang="en-US" sz="2400" dirty="0">
                <a:solidFill>
                  <a:srgbClr val="0000FF"/>
                </a:solidFill>
                <a:latin typeface="Times New Roman" pitchFamily="18" charset="0"/>
              </a:rPr>
              <a:t>       </a:t>
            </a:r>
            <a:r>
              <a:rPr lang="zh-CN" altLang="en-US" sz="2400" dirty="0" smtClean="0">
                <a:solidFill>
                  <a:srgbClr val="0000FF"/>
                </a:solidFill>
                <a:latin typeface="Times New Roman" pitchFamily="18" charset="0"/>
              </a:rPr>
              <a:t>ｙ</a:t>
            </a:r>
            <a:r>
              <a:rPr lang="zh-CN" altLang="en-US" sz="2400" dirty="0">
                <a:solidFill>
                  <a:srgbClr val="0000FF"/>
                </a:solidFill>
                <a:latin typeface="Times New Roman" pitchFamily="18" charset="0"/>
              </a:rPr>
              <a:t>＝</a:t>
            </a:r>
            <a:r>
              <a:rPr lang="en-US" altLang="zh-CN" sz="2400" dirty="0">
                <a:solidFill>
                  <a:srgbClr val="0000FF"/>
                </a:solidFill>
                <a:latin typeface="Times New Roman" pitchFamily="18" charset="0"/>
              </a:rPr>
              <a:t>2</a:t>
            </a:r>
            <a:r>
              <a:rPr lang="en-US" altLang="zh-CN" sz="2400" baseline="30000" dirty="0">
                <a:solidFill>
                  <a:srgbClr val="0000FF"/>
                </a:solidFill>
                <a:latin typeface="Times New Roman" pitchFamily="18" charset="0"/>
              </a:rPr>
              <a:t>Ey </a:t>
            </a:r>
            <a:r>
              <a:rPr lang="en-US" altLang="zh-CN" sz="2400" dirty="0">
                <a:solidFill>
                  <a:srgbClr val="0000FF"/>
                </a:solidFill>
                <a:latin typeface="Times New Roman" pitchFamily="18" charset="0"/>
              </a:rPr>
              <a:t>· M</a:t>
            </a:r>
            <a:r>
              <a:rPr lang="zh-CN" altLang="en-US" sz="2400" baseline="-30000" dirty="0">
                <a:solidFill>
                  <a:srgbClr val="0000FF"/>
                </a:solidFill>
                <a:latin typeface="Times New Roman" pitchFamily="18" charset="0"/>
              </a:rPr>
              <a:t>ｙ</a:t>
            </a:r>
          </a:p>
        </p:txBody>
      </p:sp>
    </p:spTree>
    <p:extLst>
      <p:ext uri="{BB962C8B-B14F-4D97-AF65-F5344CB8AC3E}">
        <p14:creationId xmlns:p14="http://schemas.microsoft.com/office/powerpoint/2010/main" val="875759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idx="1"/>
          </p:nvPr>
        </p:nvSpPr>
        <p:spPr>
          <a:xfrm>
            <a:off x="546767" y="404664"/>
            <a:ext cx="7620000" cy="609600"/>
          </a:xfrm>
          <a:noFill/>
        </p:spPr>
        <p:txBody>
          <a:bodyPr/>
          <a:lstStyle/>
          <a:p>
            <a:pPr marL="609600" indent="-609600" eaLnBrk="1" hangingPunct="1">
              <a:buFont typeface="Wingdings" pitchFamily="2" charset="2"/>
              <a:buNone/>
            </a:pPr>
            <a:r>
              <a:rPr lang="zh-CN" altLang="en-US" sz="2800" b="1" dirty="0" smtClean="0">
                <a:solidFill>
                  <a:schemeClr val="tx2">
                    <a:lumMod val="75000"/>
                  </a:schemeClr>
                </a:solidFill>
              </a:rPr>
              <a:t>完成浮点加减运算的操作过程大体分为六步：</a:t>
            </a:r>
          </a:p>
        </p:txBody>
      </p:sp>
      <p:sp>
        <p:nvSpPr>
          <p:cNvPr id="133123" name="Rectangle 3"/>
          <p:cNvSpPr>
            <a:spLocks noChangeArrowheads="1"/>
          </p:cNvSpPr>
          <p:nvPr/>
        </p:nvSpPr>
        <p:spPr bwMode="auto">
          <a:xfrm>
            <a:off x="551667" y="1536710"/>
            <a:ext cx="3094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kumimoji="1" lang="en-US" altLang="zh-CN" sz="2400" b="1" dirty="0">
                <a:solidFill>
                  <a:srgbClr val="333399"/>
                </a:solidFill>
                <a:latin typeface="Times New Roman" pitchFamily="18" charset="0"/>
                <a:ea typeface="宋体" charset="-122"/>
              </a:rPr>
              <a:t>(1)  0 </a:t>
            </a:r>
            <a:r>
              <a:rPr kumimoji="1" lang="zh-CN" altLang="en-US" sz="2400" b="1" dirty="0">
                <a:solidFill>
                  <a:srgbClr val="333399"/>
                </a:solidFill>
                <a:latin typeface="Times New Roman" pitchFamily="18" charset="0"/>
                <a:ea typeface="宋体" charset="-122"/>
              </a:rPr>
              <a:t>操作数的检查；</a:t>
            </a:r>
          </a:p>
        </p:txBody>
      </p:sp>
      <p:sp>
        <p:nvSpPr>
          <p:cNvPr id="133124" name="Rectangle 4"/>
          <p:cNvSpPr>
            <a:spLocks noChangeArrowheads="1"/>
          </p:cNvSpPr>
          <p:nvPr/>
        </p:nvSpPr>
        <p:spPr bwMode="auto">
          <a:xfrm>
            <a:off x="533400" y="2072640"/>
            <a:ext cx="4333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kumimoji="1" lang="en-US" altLang="zh-CN" sz="2400" b="1" dirty="0">
                <a:solidFill>
                  <a:srgbClr val="333399"/>
                </a:solidFill>
                <a:latin typeface="Times New Roman" pitchFamily="18" charset="0"/>
                <a:ea typeface="宋体" charset="-122"/>
              </a:rPr>
              <a:t>(2) </a:t>
            </a:r>
            <a:r>
              <a:rPr kumimoji="1" lang="zh-CN" altLang="en-US" sz="2400" b="1" dirty="0">
                <a:solidFill>
                  <a:srgbClr val="333399"/>
                </a:solidFill>
                <a:latin typeface="Times New Roman" pitchFamily="18" charset="0"/>
                <a:ea typeface="宋体" charset="-122"/>
              </a:rPr>
              <a:t>比较阶码大小并完成对阶；</a:t>
            </a:r>
          </a:p>
        </p:txBody>
      </p:sp>
      <p:sp>
        <p:nvSpPr>
          <p:cNvPr id="133125" name="Rectangle 5"/>
          <p:cNvSpPr>
            <a:spLocks noChangeArrowheads="1"/>
          </p:cNvSpPr>
          <p:nvPr/>
        </p:nvSpPr>
        <p:spPr bwMode="auto">
          <a:xfrm>
            <a:off x="533400" y="2621280"/>
            <a:ext cx="3714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kumimoji="1" lang="en-US" altLang="zh-CN" sz="2400" b="1" dirty="0">
                <a:solidFill>
                  <a:srgbClr val="333399"/>
                </a:solidFill>
                <a:latin typeface="Times New Roman" pitchFamily="18" charset="0"/>
                <a:ea typeface="宋体" charset="-122"/>
              </a:rPr>
              <a:t>(3) </a:t>
            </a:r>
            <a:r>
              <a:rPr kumimoji="1" lang="zh-CN" altLang="en-US" sz="2400" b="1" dirty="0">
                <a:solidFill>
                  <a:srgbClr val="333399"/>
                </a:solidFill>
                <a:latin typeface="Times New Roman" pitchFamily="18" charset="0"/>
                <a:ea typeface="宋体" charset="-122"/>
              </a:rPr>
              <a:t>尾数进行加或减运算；</a:t>
            </a:r>
          </a:p>
        </p:txBody>
      </p:sp>
      <p:sp>
        <p:nvSpPr>
          <p:cNvPr id="133126" name="Rectangle 6"/>
          <p:cNvSpPr>
            <a:spLocks noChangeArrowheads="1"/>
          </p:cNvSpPr>
          <p:nvPr/>
        </p:nvSpPr>
        <p:spPr bwMode="auto">
          <a:xfrm>
            <a:off x="533400" y="3169920"/>
            <a:ext cx="2476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kumimoji="1" lang="en-US" altLang="zh-CN" sz="2400" b="1" dirty="0">
                <a:solidFill>
                  <a:srgbClr val="333399"/>
                </a:solidFill>
                <a:latin typeface="Times New Roman" pitchFamily="18" charset="0"/>
                <a:ea typeface="宋体" charset="-122"/>
              </a:rPr>
              <a:t>(4) </a:t>
            </a:r>
            <a:r>
              <a:rPr kumimoji="1" lang="zh-CN" altLang="en-US" sz="2400" b="1" dirty="0">
                <a:solidFill>
                  <a:srgbClr val="333399"/>
                </a:solidFill>
                <a:latin typeface="Times New Roman" pitchFamily="18" charset="0"/>
                <a:ea typeface="宋体" charset="-122"/>
              </a:rPr>
              <a:t>结果规格化；</a:t>
            </a:r>
          </a:p>
        </p:txBody>
      </p:sp>
      <p:sp>
        <p:nvSpPr>
          <p:cNvPr id="133127" name="Rectangle 11"/>
          <p:cNvSpPr>
            <a:spLocks noChangeArrowheads="1"/>
          </p:cNvSpPr>
          <p:nvPr/>
        </p:nvSpPr>
        <p:spPr bwMode="auto">
          <a:xfrm>
            <a:off x="533400" y="3718560"/>
            <a:ext cx="21675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kumimoji="1" lang="en-US" altLang="zh-CN" sz="2400" b="1" dirty="0">
                <a:solidFill>
                  <a:srgbClr val="333399"/>
                </a:solidFill>
                <a:latin typeface="Times New Roman" pitchFamily="18" charset="0"/>
                <a:ea typeface="宋体" charset="-122"/>
              </a:rPr>
              <a:t>(5) </a:t>
            </a:r>
            <a:r>
              <a:rPr kumimoji="1" lang="zh-CN" altLang="en-US" sz="2400" b="1" dirty="0">
                <a:solidFill>
                  <a:srgbClr val="333399"/>
                </a:solidFill>
                <a:latin typeface="Times New Roman" pitchFamily="18" charset="0"/>
                <a:ea typeface="宋体" charset="-122"/>
              </a:rPr>
              <a:t>舍入处理；</a:t>
            </a:r>
          </a:p>
        </p:txBody>
      </p:sp>
      <p:sp>
        <p:nvSpPr>
          <p:cNvPr id="133128" name="Text Box 12"/>
          <p:cNvSpPr txBox="1">
            <a:spLocks noChangeArrowheads="1"/>
          </p:cNvSpPr>
          <p:nvPr/>
        </p:nvSpPr>
        <p:spPr bwMode="auto">
          <a:xfrm>
            <a:off x="516844" y="4345940"/>
            <a:ext cx="3408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dirty="0">
                <a:solidFill>
                  <a:srgbClr val="333399"/>
                </a:solidFill>
                <a:latin typeface="Times New Roman" pitchFamily="18" charset="0"/>
              </a:rPr>
              <a:t>(6)</a:t>
            </a:r>
            <a:r>
              <a:rPr lang="zh-CN" altLang="en-US" dirty="0">
                <a:solidFill>
                  <a:srgbClr val="333399"/>
                </a:solidFill>
                <a:latin typeface="Times New Roman" pitchFamily="18" charset="0"/>
              </a:rPr>
              <a:t>溢出处理。</a:t>
            </a:r>
          </a:p>
        </p:txBody>
      </p:sp>
    </p:spTree>
    <p:extLst>
      <p:ext uri="{BB962C8B-B14F-4D97-AF65-F5344CB8AC3E}">
        <p14:creationId xmlns:p14="http://schemas.microsoft.com/office/powerpoint/2010/main" val="2919121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idx="1"/>
          </p:nvPr>
        </p:nvSpPr>
        <p:spPr>
          <a:xfrm>
            <a:off x="277688" y="2313707"/>
            <a:ext cx="8686800" cy="3430587"/>
          </a:xfrm>
          <a:noFill/>
        </p:spPr>
        <p:txBody>
          <a:bodyPr/>
          <a:lstStyle/>
          <a:p>
            <a:pPr eaLnBrk="1" hangingPunct="1">
              <a:buFont typeface="Wingdings" pitchFamily="2" charset="2"/>
              <a:buNone/>
            </a:pPr>
            <a:r>
              <a:rPr lang="en-US" altLang="zh-CN" sz="2400" b="1" smtClean="0"/>
              <a:t>   </a:t>
            </a:r>
            <a:r>
              <a:rPr lang="zh-CN" altLang="en-US" sz="2400" b="1" smtClean="0"/>
              <a:t>使二数阶码相同（即小数点位置对齐），这个过程叫作</a:t>
            </a:r>
            <a:r>
              <a:rPr lang="zh-CN" altLang="en-US" sz="2400" b="1" smtClean="0">
                <a:solidFill>
                  <a:srgbClr val="FF0000"/>
                </a:solidFill>
              </a:rPr>
              <a:t>对阶</a:t>
            </a:r>
            <a:r>
              <a:rPr lang="zh-CN" altLang="en-US" sz="2400" b="1" smtClean="0"/>
              <a:t>。</a:t>
            </a:r>
          </a:p>
          <a:p>
            <a:pPr eaLnBrk="1" hangingPunct="1">
              <a:buFont typeface="Wingdings" pitchFamily="2" charset="2"/>
              <a:buNone/>
            </a:pPr>
            <a:r>
              <a:rPr lang="zh-CN" altLang="en-US" sz="2400" b="1" smtClean="0">
                <a:solidFill>
                  <a:srgbClr val="0000FF"/>
                </a:solidFill>
                <a:latin typeface="宋体" charset="-122"/>
              </a:rPr>
              <a:t> </a:t>
            </a:r>
            <a:r>
              <a:rPr lang="en-US" altLang="zh-CN" sz="2400" b="1" smtClean="0">
                <a:solidFill>
                  <a:srgbClr val="FF0000"/>
                </a:solidFill>
                <a:latin typeface="Times New Roman" pitchFamily="18" charset="0"/>
              </a:rPr>
              <a:t>•</a:t>
            </a:r>
            <a:r>
              <a:rPr lang="en-US" altLang="zh-CN" sz="2400" b="1" smtClean="0">
                <a:solidFill>
                  <a:srgbClr val="FF0000"/>
                </a:solidFill>
                <a:latin typeface="宋体" charset="-122"/>
              </a:rPr>
              <a:t> </a:t>
            </a:r>
            <a:r>
              <a:rPr lang="zh-CN" altLang="en-US" sz="2400" b="1" smtClean="0">
                <a:solidFill>
                  <a:srgbClr val="FF0000"/>
                </a:solidFill>
                <a:latin typeface="宋体" charset="-122"/>
              </a:rPr>
              <a:t>先</a:t>
            </a:r>
            <a:r>
              <a:rPr lang="zh-CN" altLang="en-US" sz="2400" b="1" smtClean="0">
                <a:solidFill>
                  <a:srgbClr val="FF0000"/>
                </a:solidFill>
              </a:rPr>
              <a:t>求两数阶码 </a:t>
            </a:r>
            <a:r>
              <a:rPr lang="en-US" altLang="zh-CN" sz="2400" b="1" smtClean="0">
                <a:solidFill>
                  <a:srgbClr val="FF0000"/>
                </a:solidFill>
              </a:rPr>
              <a:t>E</a:t>
            </a:r>
            <a:r>
              <a:rPr lang="en-US" altLang="zh-CN" sz="2400" b="1" baseline="-25000" smtClean="0">
                <a:solidFill>
                  <a:srgbClr val="FF0000"/>
                </a:solidFill>
              </a:rPr>
              <a:t>x </a:t>
            </a:r>
            <a:r>
              <a:rPr lang="zh-CN" altLang="en-US" sz="2400" b="1" smtClean="0">
                <a:solidFill>
                  <a:srgbClr val="FF0000"/>
                </a:solidFill>
              </a:rPr>
              <a:t>和 </a:t>
            </a:r>
            <a:r>
              <a:rPr lang="en-US" altLang="zh-CN" sz="2400" b="1" smtClean="0">
                <a:solidFill>
                  <a:srgbClr val="FF0000"/>
                </a:solidFill>
              </a:rPr>
              <a:t>E</a:t>
            </a:r>
            <a:r>
              <a:rPr lang="en-US" altLang="zh-CN" sz="2400" b="1" baseline="-25000" smtClean="0">
                <a:solidFill>
                  <a:srgbClr val="FF0000"/>
                </a:solidFill>
              </a:rPr>
              <a:t>y</a:t>
            </a:r>
            <a:r>
              <a:rPr lang="zh-CN" altLang="en-US" sz="2400" b="1" smtClean="0">
                <a:solidFill>
                  <a:srgbClr val="FF0000"/>
                </a:solidFill>
              </a:rPr>
              <a:t>之差，即△</a:t>
            </a:r>
            <a:r>
              <a:rPr lang="en-US" altLang="zh-CN" sz="2400" b="1" smtClean="0">
                <a:solidFill>
                  <a:srgbClr val="FF0000"/>
                </a:solidFill>
              </a:rPr>
              <a:t>E = E</a:t>
            </a:r>
            <a:r>
              <a:rPr lang="en-US" altLang="zh-CN" sz="2400" b="1" baseline="-25000" smtClean="0">
                <a:solidFill>
                  <a:srgbClr val="FF0000"/>
                </a:solidFill>
              </a:rPr>
              <a:t>x</a:t>
            </a:r>
            <a:r>
              <a:rPr lang="zh-CN" altLang="en-US" sz="2400" b="1" smtClean="0">
                <a:solidFill>
                  <a:srgbClr val="FF0000"/>
                </a:solidFill>
              </a:rPr>
              <a:t>－</a:t>
            </a:r>
            <a:r>
              <a:rPr lang="en-US" altLang="zh-CN" sz="2400" b="1" smtClean="0">
                <a:solidFill>
                  <a:srgbClr val="FF0000"/>
                </a:solidFill>
              </a:rPr>
              <a:t>E</a:t>
            </a:r>
            <a:r>
              <a:rPr lang="en-US" altLang="zh-CN" sz="2400" b="1" baseline="-25000" smtClean="0">
                <a:solidFill>
                  <a:srgbClr val="FF0000"/>
                </a:solidFill>
              </a:rPr>
              <a:t>y</a:t>
            </a:r>
          </a:p>
          <a:p>
            <a:pPr algn="just" eaLnBrk="1" hangingPunct="1">
              <a:buFont typeface="Wingdings" pitchFamily="2" charset="2"/>
              <a:buNone/>
            </a:pPr>
            <a:r>
              <a:rPr lang="en-US" altLang="zh-CN" sz="2400" b="1" smtClean="0">
                <a:solidFill>
                  <a:srgbClr val="FF0000"/>
                </a:solidFill>
                <a:latin typeface="宋体" charset="-122"/>
              </a:rPr>
              <a:t>  </a:t>
            </a:r>
            <a:r>
              <a:rPr lang="zh-CN" altLang="en-US" sz="2400" b="1" smtClean="0">
                <a:solidFill>
                  <a:srgbClr val="0000FF"/>
                </a:solidFill>
                <a:latin typeface="宋体" charset="-122"/>
              </a:rPr>
              <a:t>若△</a:t>
            </a:r>
            <a:r>
              <a:rPr lang="en-US" altLang="zh-CN" sz="2400" b="1" smtClean="0">
                <a:solidFill>
                  <a:srgbClr val="0000FF"/>
                </a:solidFill>
              </a:rPr>
              <a:t>E = 0</a:t>
            </a:r>
            <a:r>
              <a:rPr lang="zh-CN" altLang="en-US" sz="2400" b="1" smtClean="0">
                <a:solidFill>
                  <a:srgbClr val="0000FF"/>
                </a:solidFill>
                <a:latin typeface="宋体" charset="-122"/>
              </a:rPr>
              <a:t>，</a:t>
            </a:r>
            <a:r>
              <a:rPr lang="zh-CN" altLang="en-US" sz="2400" b="1" smtClean="0">
                <a:latin typeface="宋体" charset="-122"/>
              </a:rPr>
              <a:t>表示</a:t>
            </a:r>
            <a:r>
              <a:rPr lang="zh-CN" altLang="en-US" sz="2400" b="1" smtClean="0">
                <a:solidFill>
                  <a:srgbClr val="0000FF"/>
                </a:solidFill>
                <a:latin typeface="宋体" charset="-122"/>
              </a:rPr>
              <a:t>  </a:t>
            </a:r>
            <a:r>
              <a:rPr lang="en-US" altLang="zh-CN" sz="2400" b="1" smtClean="0">
                <a:solidFill>
                  <a:srgbClr val="0000FF"/>
                </a:solidFill>
              </a:rPr>
              <a:t>E</a:t>
            </a:r>
            <a:r>
              <a:rPr lang="en-US" altLang="zh-CN" sz="2400" b="1" baseline="-25000" smtClean="0">
                <a:solidFill>
                  <a:srgbClr val="0000FF"/>
                </a:solidFill>
              </a:rPr>
              <a:t>x</a:t>
            </a:r>
            <a:r>
              <a:rPr lang="en-US" altLang="zh-CN" sz="2400" b="1" smtClean="0">
                <a:solidFill>
                  <a:srgbClr val="0000FF"/>
                </a:solidFill>
              </a:rPr>
              <a:t>=E</a:t>
            </a:r>
            <a:r>
              <a:rPr lang="en-US" altLang="zh-CN" sz="2400" b="1" baseline="-25000" smtClean="0">
                <a:solidFill>
                  <a:srgbClr val="0000FF"/>
                </a:solidFill>
              </a:rPr>
              <a:t>y</a:t>
            </a:r>
          </a:p>
          <a:p>
            <a:pPr algn="just" eaLnBrk="1" hangingPunct="1">
              <a:buFont typeface="Wingdings" pitchFamily="2" charset="2"/>
              <a:buNone/>
            </a:pPr>
            <a:r>
              <a:rPr lang="en-US" altLang="zh-CN" sz="2400" b="1" smtClean="0">
                <a:solidFill>
                  <a:srgbClr val="0000FF"/>
                </a:solidFill>
                <a:latin typeface="宋体" charset="-122"/>
              </a:rPr>
              <a:t>  </a:t>
            </a:r>
            <a:r>
              <a:rPr lang="zh-CN" altLang="en-US" sz="2400" b="1" smtClean="0">
                <a:solidFill>
                  <a:srgbClr val="0000FF"/>
                </a:solidFill>
                <a:latin typeface="宋体" charset="-122"/>
              </a:rPr>
              <a:t>若△</a:t>
            </a:r>
            <a:r>
              <a:rPr lang="en-US" altLang="zh-CN" sz="2400" b="1" smtClean="0">
                <a:solidFill>
                  <a:srgbClr val="0000FF"/>
                </a:solidFill>
              </a:rPr>
              <a:t>E &gt; 0,               E</a:t>
            </a:r>
            <a:r>
              <a:rPr lang="en-US" altLang="zh-CN" sz="2400" b="1" baseline="-25000" smtClean="0">
                <a:solidFill>
                  <a:srgbClr val="0000FF"/>
                </a:solidFill>
              </a:rPr>
              <a:t>x</a:t>
            </a:r>
            <a:r>
              <a:rPr lang="en-US" altLang="zh-CN" sz="2400" b="1" smtClean="0">
                <a:solidFill>
                  <a:srgbClr val="0000FF"/>
                </a:solidFill>
              </a:rPr>
              <a:t>&gt;E</a:t>
            </a:r>
            <a:r>
              <a:rPr lang="en-US" altLang="zh-CN" sz="2400" b="1" baseline="-25000" smtClean="0">
                <a:solidFill>
                  <a:srgbClr val="0000FF"/>
                </a:solidFill>
              </a:rPr>
              <a:t>y</a:t>
            </a:r>
          </a:p>
          <a:p>
            <a:pPr algn="just" eaLnBrk="1" hangingPunct="1">
              <a:buFont typeface="Wingdings" pitchFamily="2" charset="2"/>
              <a:buNone/>
            </a:pPr>
            <a:r>
              <a:rPr lang="en-US" altLang="zh-CN" sz="2400" b="1" smtClean="0">
                <a:solidFill>
                  <a:srgbClr val="0000FF"/>
                </a:solidFill>
                <a:latin typeface="宋体" charset="-122"/>
              </a:rPr>
              <a:t>  </a:t>
            </a:r>
            <a:r>
              <a:rPr lang="zh-CN" altLang="en-US" sz="2400" b="1" smtClean="0">
                <a:solidFill>
                  <a:srgbClr val="0000FF"/>
                </a:solidFill>
                <a:latin typeface="宋体" charset="-122"/>
              </a:rPr>
              <a:t>若△</a:t>
            </a:r>
            <a:r>
              <a:rPr lang="en-US" altLang="zh-CN" sz="2400" b="1" smtClean="0">
                <a:solidFill>
                  <a:srgbClr val="0000FF"/>
                </a:solidFill>
              </a:rPr>
              <a:t>E &lt; 0,               E</a:t>
            </a:r>
            <a:r>
              <a:rPr lang="en-US" altLang="zh-CN" sz="2400" b="1" baseline="-25000" smtClean="0">
                <a:solidFill>
                  <a:srgbClr val="0000FF"/>
                </a:solidFill>
              </a:rPr>
              <a:t>x</a:t>
            </a:r>
            <a:r>
              <a:rPr lang="en-US" altLang="zh-CN" sz="2400" b="1" smtClean="0">
                <a:solidFill>
                  <a:srgbClr val="0000FF"/>
                </a:solidFill>
              </a:rPr>
              <a:t>&lt;E</a:t>
            </a:r>
            <a:r>
              <a:rPr lang="en-US" altLang="zh-CN" sz="2400" b="1" baseline="-25000" smtClean="0">
                <a:solidFill>
                  <a:srgbClr val="0000FF"/>
                </a:solidFill>
              </a:rPr>
              <a:t>y</a:t>
            </a:r>
          </a:p>
        </p:txBody>
      </p:sp>
      <p:grpSp>
        <p:nvGrpSpPr>
          <p:cNvPr id="134147" name="Group 3"/>
          <p:cNvGrpSpPr>
            <a:grpSpLocks/>
          </p:cNvGrpSpPr>
          <p:nvPr/>
        </p:nvGrpSpPr>
        <p:grpSpPr bwMode="auto">
          <a:xfrm>
            <a:off x="4641726" y="3912319"/>
            <a:ext cx="3776662" cy="822325"/>
            <a:chOff x="3216" y="2229"/>
            <a:chExt cx="2379" cy="518"/>
          </a:xfrm>
        </p:grpSpPr>
        <p:sp>
          <p:nvSpPr>
            <p:cNvPr id="134151" name="Rectangle 4"/>
            <p:cNvSpPr>
              <a:spLocks noChangeArrowheads="1"/>
            </p:cNvSpPr>
            <p:nvPr/>
          </p:nvSpPr>
          <p:spPr bwMode="auto">
            <a:xfrm>
              <a:off x="3387" y="2229"/>
              <a:ext cx="22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pPr>
              <a:r>
                <a:rPr lang="zh-CN" altLang="en-US">
                  <a:solidFill>
                    <a:srgbClr val="000000"/>
                  </a:solidFill>
                  <a:latin typeface="宋体" charset="-122"/>
                </a:rPr>
                <a:t>通过尾数的移动来改变</a:t>
              </a:r>
              <a:r>
                <a:rPr lang="en-US" altLang="zh-CN">
                  <a:solidFill>
                    <a:srgbClr val="000000"/>
                  </a:solidFill>
                  <a:latin typeface="Times New Roman" pitchFamily="18" charset="0"/>
                </a:rPr>
                <a:t>E</a:t>
              </a:r>
              <a:r>
                <a:rPr lang="en-US" altLang="zh-CN" baseline="-25000">
                  <a:solidFill>
                    <a:srgbClr val="000000"/>
                  </a:solidFill>
                  <a:latin typeface="Times New Roman" pitchFamily="18" charset="0"/>
                </a:rPr>
                <a:t>x</a:t>
              </a:r>
              <a:r>
                <a:rPr lang="zh-CN" altLang="en-US">
                  <a:solidFill>
                    <a:srgbClr val="000000"/>
                  </a:solidFill>
                  <a:latin typeface="宋体" charset="-122"/>
                </a:rPr>
                <a:t>或</a:t>
              </a:r>
              <a:r>
                <a:rPr lang="en-US" altLang="zh-CN">
                  <a:solidFill>
                    <a:srgbClr val="000000"/>
                  </a:solidFill>
                  <a:latin typeface="Times New Roman" pitchFamily="18" charset="0"/>
                </a:rPr>
                <a:t>E</a:t>
              </a:r>
              <a:r>
                <a:rPr lang="en-US" altLang="zh-CN" baseline="-25000">
                  <a:solidFill>
                    <a:srgbClr val="000000"/>
                  </a:solidFill>
                  <a:latin typeface="Times New Roman" pitchFamily="18" charset="0"/>
                </a:rPr>
                <a:t>y</a:t>
              </a:r>
              <a:r>
                <a:rPr lang="zh-CN" altLang="en-US">
                  <a:solidFill>
                    <a:srgbClr val="000000"/>
                  </a:solidFill>
                  <a:latin typeface="Times New Roman" pitchFamily="18" charset="0"/>
                </a:rPr>
                <a:t>，</a:t>
              </a:r>
              <a:r>
                <a:rPr lang="zh-CN" altLang="en-US">
                  <a:solidFill>
                    <a:srgbClr val="000000"/>
                  </a:solidFill>
                  <a:latin typeface="宋体" charset="-122"/>
                </a:rPr>
                <a:t>使其相等</a:t>
              </a:r>
              <a:r>
                <a:rPr lang="en-US" altLang="zh-CN">
                  <a:solidFill>
                    <a:srgbClr val="000000"/>
                  </a:solidFill>
                  <a:latin typeface="Times New Roman" pitchFamily="18" charset="0"/>
                </a:rPr>
                <a:t>.</a:t>
              </a:r>
            </a:p>
          </p:txBody>
        </p:sp>
        <p:sp>
          <p:nvSpPr>
            <p:cNvPr id="134152" name="AutoShape 5"/>
            <p:cNvSpPr>
              <a:spLocks/>
            </p:cNvSpPr>
            <p:nvPr/>
          </p:nvSpPr>
          <p:spPr bwMode="auto">
            <a:xfrm>
              <a:off x="3216" y="2304"/>
              <a:ext cx="192" cy="432"/>
            </a:xfrm>
            <a:prstGeom prst="leftBrace">
              <a:avLst>
                <a:gd name="adj1" fmla="val 1875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grpSp>
      <p:sp>
        <p:nvSpPr>
          <p:cNvPr id="134148" name="Text Box 6"/>
          <p:cNvSpPr txBox="1">
            <a:spLocks noChangeArrowheads="1"/>
          </p:cNvSpPr>
          <p:nvPr/>
        </p:nvSpPr>
        <p:spPr bwMode="auto">
          <a:xfrm>
            <a:off x="493588" y="5191844"/>
            <a:ext cx="8464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en-US" altLang="zh-CN">
                <a:solidFill>
                  <a:srgbClr val="FF0000"/>
                </a:solidFill>
                <a:latin typeface="Times New Roman" pitchFamily="18" charset="0"/>
                <a:cs typeface="Times New Roman" pitchFamily="18" charset="0"/>
              </a:rPr>
              <a:t>• </a:t>
            </a:r>
            <a:r>
              <a:rPr lang="zh-CN" altLang="en-US">
                <a:solidFill>
                  <a:srgbClr val="FF0000"/>
                </a:solidFill>
                <a:latin typeface="Times New Roman" pitchFamily="18" charset="0"/>
              </a:rPr>
              <a:t>对阶原则</a:t>
            </a:r>
          </a:p>
          <a:p>
            <a:pPr eaLnBrk="1" fontAlgn="auto" hangingPunct="1">
              <a:lnSpc>
                <a:spcPct val="70000"/>
              </a:lnSpc>
              <a:spcBef>
                <a:spcPct val="50000"/>
              </a:spcBef>
              <a:spcAft>
                <a:spcPts val="0"/>
              </a:spcAft>
            </a:pPr>
            <a:r>
              <a:rPr lang="zh-CN" altLang="en-US">
                <a:solidFill>
                  <a:srgbClr val="000000"/>
                </a:solidFill>
                <a:latin typeface="宋体" charset="-122"/>
              </a:rPr>
              <a:t>   阶码小的数向阶码大的数对齐；</a:t>
            </a:r>
          </a:p>
          <a:p>
            <a:pPr eaLnBrk="1" fontAlgn="auto" hangingPunct="1">
              <a:lnSpc>
                <a:spcPct val="70000"/>
              </a:lnSpc>
              <a:spcBef>
                <a:spcPct val="50000"/>
              </a:spcBef>
              <a:spcAft>
                <a:spcPts val="0"/>
              </a:spcAft>
            </a:pPr>
            <a:r>
              <a:rPr lang="zh-CN" altLang="en-US">
                <a:solidFill>
                  <a:srgbClr val="000000"/>
                </a:solidFill>
                <a:latin typeface="宋体" charset="-122"/>
              </a:rPr>
              <a:t>   小阶的尾数右移，每右移一位</a:t>
            </a:r>
            <a:r>
              <a:rPr lang="en-US" altLang="zh-CN">
                <a:solidFill>
                  <a:srgbClr val="000000"/>
                </a:solidFill>
                <a:latin typeface="宋体" charset="-122"/>
              </a:rPr>
              <a:t>,</a:t>
            </a:r>
            <a:r>
              <a:rPr lang="zh-CN" altLang="en-US">
                <a:solidFill>
                  <a:srgbClr val="000000"/>
                </a:solidFill>
                <a:latin typeface="宋体" charset="-122"/>
              </a:rPr>
              <a:t>其阶码加</a:t>
            </a:r>
            <a:r>
              <a:rPr lang="en-US" altLang="zh-CN">
                <a:solidFill>
                  <a:srgbClr val="000000"/>
                </a:solidFill>
                <a:latin typeface="宋体" charset="-122"/>
              </a:rPr>
              <a:t>1</a:t>
            </a:r>
            <a:r>
              <a:rPr lang="en-US" altLang="zh-CN">
                <a:solidFill>
                  <a:srgbClr val="FF0000"/>
                </a:solidFill>
                <a:latin typeface="宋体" charset="-122"/>
              </a:rPr>
              <a:t>(</a:t>
            </a:r>
            <a:r>
              <a:rPr lang="zh-CN" altLang="en-US">
                <a:solidFill>
                  <a:srgbClr val="FF0000"/>
                </a:solidFill>
                <a:latin typeface="宋体" charset="-122"/>
              </a:rPr>
              <a:t>右</a:t>
            </a:r>
            <a:r>
              <a:rPr lang="zh-CN" altLang="en-US">
                <a:solidFill>
                  <a:srgbClr val="FF0000"/>
                </a:solidFill>
                <a:latin typeface="Times New Roman" pitchFamily="18" charset="0"/>
              </a:rPr>
              <a:t>规</a:t>
            </a:r>
            <a:r>
              <a:rPr lang="en-US" altLang="zh-CN">
                <a:solidFill>
                  <a:srgbClr val="FF0000"/>
                </a:solidFill>
                <a:latin typeface="宋体" charset="-122"/>
              </a:rPr>
              <a:t>)</a:t>
            </a:r>
            <a:r>
              <a:rPr lang="zh-CN" altLang="en-US">
                <a:solidFill>
                  <a:srgbClr val="000000"/>
                </a:solidFill>
                <a:latin typeface="宋体" charset="-122"/>
              </a:rPr>
              <a:t>。</a:t>
            </a:r>
          </a:p>
        </p:txBody>
      </p:sp>
      <p:sp>
        <p:nvSpPr>
          <p:cNvPr id="134149" name="Rectangle 10"/>
          <p:cNvSpPr>
            <a:spLocks noChangeArrowheads="1"/>
          </p:cNvSpPr>
          <p:nvPr/>
        </p:nvSpPr>
        <p:spPr bwMode="auto">
          <a:xfrm>
            <a:off x="611560" y="1793753"/>
            <a:ext cx="12362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20000"/>
              </a:spcBef>
              <a:spcAft>
                <a:spcPts val="0"/>
              </a:spcAft>
            </a:pPr>
            <a:r>
              <a:rPr lang="en-US" altLang="zh-CN" sz="2400" b="1" dirty="0">
                <a:solidFill>
                  <a:srgbClr val="0000FF"/>
                </a:solidFill>
                <a:latin typeface="Times New Roman" pitchFamily="18" charset="0"/>
              </a:rPr>
              <a:t>(2) </a:t>
            </a:r>
            <a:r>
              <a:rPr lang="zh-CN" altLang="en-US" sz="2400" b="1" dirty="0">
                <a:solidFill>
                  <a:srgbClr val="0000FF"/>
                </a:solidFill>
                <a:latin typeface="Times New Roman" pitchFamily="18" charset="0"/>
              </a:rPr>
              <a:t>对阶</a:t>
            </a:r>
          </a:p>
        </p:txBody>
      </p:sp>
      <p:sp>
        <p:nvSpPr>
          <p:cNvPr id="134150" name="Text Box 11"/>
          <p:cNvSpPr txBox="1">
            <a:spLocks noChangeArrowheads="1"/>
          </p:cNvSpPr>
          <p:nvPr/>
        </p:nvSpPr>
        <p:spPr bwMode="auto">
          <a:xfrm>
            <a:off x="611560" y="122627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20000"/>
              </a:spcBef>
              <a:spcAft>
                <a:spcPts val="0"/>
              </a:spcAft>
            </a:pPr>
            <a:r>
              <a:rPr lang="en-US" altLang="zh-CN" dirty="0">
                <a:solidFill>
                  <a:srgbClr val="0000FF"/>
                </a:solidFill>
                <a:latin typeface="Times New Roman" pitchFamily="18" charset="0"/>
              </a:rPr>
              <a:t>(1)  0 </a:t>
            </a:r>
            <a:r>
              <a:rPr lang="zh-CN" altLang="en-US" dirty="0">
                <a:solidFill>
                  <a:srgbClr val="0000FF"/>
                </a:solidFill>
                <a:latin typeface="Times New Roman" pitchFamily="18" charset="0"/>
              </a:rPr>
              <a:t>操作数检查</a:t>
            </a:r>
            <a:r>
              <a:rPr lang="zh-CN" altLang="en-US" dirty="0">
                <a:solidFill>
                  <a:srgbClr val="000000"/>
                </a:solidFill>
                <a:latin typeface="Times New Roman" pitchFamily="18" charset="0"/>
              </a:rPr>
              <a:t>    </a:t>
            </a:r>
          </a:p>
        </p:txBody>
      </p:sp>
    </p:spTree>
    <p:extLst>
      <p:ext uri="{BB962C8B-B14F-4D97-AF65-F5344CB8AC3E}">
        <p14:creationId xmlns:p14="http://schemas.microsoft.com/office/powerpoint/2010/main" val="753228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idx="1"/>
          </p:nvPr>
        </p:nvSpPr>
        <p:spPr>
          <a:xfrm>
            <a:off x="518541" y="533400"/>
            <a:ext cx="8589963" cy="609600"/>
          </a:xfrm>
          <a:noFill/>
        </p:spPr>
        <p:txBody>
          <a:bodyPr/>
          <a:lstStyle/>
          <a:p>
            <a:pPr algn="just" eaLnBrk="1" hangingPunct="1">
              <a:buFont typeface="Wingdings" pitchFamily="2" charset="2"/>
              <a:buNone/>
            </a:pPr>
            <a:r>
              <a:rPr lang="zh-CN" altLang="en-US" sz="2400" b="1" smtClean="0">
                <a:solidFill>
                  <a:srgbClr val="0066FF"/>
                </a:solidFill>
              </a:rPr>
              <a:t>例</a:t>
            </a:r>
            <a:r>
              <a:rPr lang="en-US" altLang="zh-CN" sz="2400" b="1" smtClean="0">
                <a:solidFill>
                  <a:srgbClr val="0066FF"/>
                </a:solidFill>
              </a:rPr>
              <a:t>:  x=2</a:t>
            </a:r>
            <a:r>
              <a:rPr lang="en-US" altLang="zh-CN" sz="2400" b="1" baseline="30000" smtClean="0">
                <a:solidFill>
                  <a:srgbClr val="0066FF"/>
                </a:solidFill>
              </a:rPr>
              <a:t>01</a:t>
            </a:r>
            <a:r>
              <a:rPr lang="en-US" altLang="zh-CN" sz="2400" b="1" smtClean="0">
                <a:solidFill>
                  <a:srgbClr val="0066FF"/>
                </a:solidFill>
              </a:rPr>
              <a:t>×0.1101,  y=2</a:t>
            </a:r>
            <a:r>
              <a:rPr lang="en-US" altLang="zh-CN" sz="2400" b="1" baseline="30000" smtClean="0">
                <a:solidFill>
                  <a:srgbClr val="0066FF"/>
                </a:solidFill>
              </a:rPr>
              <a:t>11</a:t>
            </a:r>
            <a:r>
              <a:rPr lang="en-US" altLang="zh-CN" sz="2400" b="1" smtClean="0">
                <a:solidFill>
                  <a:srgbClr val="0066FF"/>
                </a:solidFill>
              </a:rPr>
              <a:t>×(-0.1010),   </a:t>
            </a:r>
            <a:r>
              <a:rPr lang="zh-CN" altLang="en-US" sz="2400" b="1" smtClean="0">
                <a:solidFill>
                  <a:srgbClr val="0066FF"/>
                </a:solidFill>
              </a:rPr>
              <a:t>求</a:t>
            </a:r>
            <a:r>
              <a:rPr lang="en-US" altLang="zh-CN" sz="2400" b="1" smtClean="0">
                <a:solidFill>
                  <a:srgbClr val="0066FF"/>
                </a:solidFill>
              </a:rPr>
              <a:t>x+y=?</a:t>
            </a:r>
          </a:p>
        </p:txBody>
      </p:sp>
      <p:sp>
        <p:nvSpPr>
          <p:cNvPr id="135171" name="Text Box 3"/>
          <p:cNvSpPr txBox="1">
            <a:spLocks noChangeArrowheads="1"/>
          </p:cNvSpPr>
          <p:nvPr/>
        </p:nvSpPr>
        <p:spPr bwMode="auto">
          <a:xfrm>
            <a:off x="480441" y="1192213"/>
            <a:ext cx="858996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lnSpc>
                <a:spcPct val="90000"/>
              </a:lnSpc>
              <a:spcBef>
                <a:spcPct val="20000"/>
              </a:spcBef>
              <a:spcAft>
                <a:spcPts val="0"/>
              </a:spcAft>
            </a:pPr>
            <a:r>
              <a:rPr lang="zh-CN" altLang="en-US" dirty="0">
                <a:solidFill>
                  <a:srgbClr val="FF0000"/>
                </a:solidFill>
                <a:latin typeface="Times New Roman" pitchFamily="18" charset="0"/>
              </a:rPr>
              <a:t>解</a:t>
            </a:r>
            <a:r>
              <a:rPr lang="zh-CN" altLang="en-US" dirty="0">
                <a:solidFill>
                  <a:srgbClr val="000000"/>
                </a:solidFill>
                <a:latin typeface="Times New Roman" pitchFamily="18" charset="0"/>
              </a:rPr>
              <a:t>：为便于直观了解，两数均以</a:t>
            </a:r>
            <a:r>
              <a:rPr lang="zh-CN" altLang="en-US" dirty="0">
                <a:solidFill>
                  <a:srgbClr val="FF0000"/>
                </a:solidFill>
                <a:latin typeface="Times New Roman" pitchFamily="18" charset="0"/>
                <a:ea typeface="黑体" pitchFamily="2" charset="-122"/>
              </a:rPr>
              <a:t>补码</a:t>
            </a:r>
            <a:r>
              <a:rPr lang="zh-CN" altLang="en-US" dirty="0">
                <a:solidFill>
                  <a:srgbClr val="000000"/>
                </a:solidFill>
                <a:latin typeface="Times New Roman" pitchFamily="18" charset="0"/>
              </a:rPr>
              <a:t>表示，阶码、尾数均采用</a:t>
            </a:r>
          </a:p>
          <a:p>
            <a:pPr algn="just" eaLnBrk="1" fontAlgn="auto" hangingPunct="1">
              <a:lnSpc>
                <a:spcPct val="90000"/>
              </a:lnSpc>
              <a:spcBef>
                <a:spcPct val="20000"/>
              </a:spcBef>
              <a:spcAft>
                <a:spcPts val="0"/>
              </a:spcAft>
            </a:pPr>
            <a:r>
              <a:rPr lang="zh-CN" altLang="en-US" dirty="0">
                <a:solidFill>
                  <a:srgbClr val="000000"/>
                </a:solidFill>
                <a:latin typeface="Times New Roman" pitchFamily="18" charset="0"/>
              </a:rPr>
              <a:t>         双符号位。</a:t>
            </a:r>
          </a:p>
          <a:p>
            <a:pPr algn="just" eaLnBrk="1" fontAlgn="auto" hangingPunct="1">
              <a:lnSpc>
                <a:spcPct val="20000"/>
              </a:lnSpc>
              <a:spcBef>
                <a:spcPct val="20000"/>
              </a:spcBef>
              <a:spcAft>
                <a:spcPts val="0"/>
              </a:spcAft>
            </a:pPr>
            <a:endParaRPr lang="zh-CN" altLang="en-US" dirty="0">
              <a:solidFill>
                <a:srgbClr val="000000"/>
              </a:solidFill>
              <a:latin typeface="Times New Roman" pitchFamily="18" charset="0"/>
            </a:endParaRPr>
          </a:p>
          <a:p>
            <a:pPr algn="just" eaLnBrk="1" fontAlgn="auto" hangingPunct="1">
              <a:lnSpc>
                <a:spcPct val="90000"/>
              </a:lnSpc>
              <a:spcBef>
                <a:spcPct val="2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[x]</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01,   00.1101         [y]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11,   11.0110   </a:t>
            </a:r>
          </a:p>
          <a:p>
            <a:pPr algn="just" eaLnBrk="1" fontAlgn="auto" hangingPunct="1">
              <a:lnSpc>
                <a:spcPct val="110000"/>
              </a:lnSpc>
              <a:spcBef>
                <a:spcPct val="20000"/>
              </a:spcBef>
              <a:spcAft>
                <a:spcPts val="0"/>
              </a:spcAft>
            </a:pPr>
            <a:r>
              <a:rPr lang="en-US" altLang="zh-CN" dirty="0">
                <a:solidFill>
                  <a:srgbClr val="000000"/>
                </a:solidFill>
                <a:latin typeface="Times New Roman" pitchFamily="18" charset="0"/>
              </a:rPr>
              <a:t>     [△E]</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 [ E</a:t>
            </a:r>
            <a:r>
              <a:rPr lang="en-US" altLang="zh-CN" baseline="-25000"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E</a:t>
            </a:r>
            <a:r>
              <a:rPr lang="en-US" altLang="zh-CN" baseline="-25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 00 01+11 01 = 11 10    </a:t>
            </a:r>
          </a:p>
          <a:p>
            <a:pPr algn="just" eaLnBrk="1" fontAlgn="auto" hangingPunct="1">
              <a:lnSpc>
                <a:spcPct val="110000"/>
              </a:lnSpc>
              <a:spcBef>
                <a:spcPct val="20000"/>
              </a:spcBef>
              <a:spcAft>
                <a:spcPts val="0"/>
              </a:spcAft>
            </a:pPr>
            <a:r>
              <a:rPr lang="en-US" altLang="zh-CN" dirty="0">
                <a:solidFill>
                  <a:srgbClr val="000000"/>
                </a:solidFill>
                <a:latin typeface="Times New Roman" pitchFamily="18" charset="0"/>
              </a:rPr>
              <a:t>     </a:t>
            </a:r>
            <a:r>
              <a:rPr lang="en-US" altLang="zh-CN" dirty="0">
                <a:solidFill>
                  <a:srgbClr val="FF0000"/>
                </a:solidFill>
                <a:latin typeface="Times New Roman" pitchFamily="18" charset="0"/>
              </a:rPr>
              <a:t>△E = </a:t>
            </a:r>
            <a:r>
              <a:rPr lang="en-US" altLang="zh-CN" dirty="0">
                <a:solidFill>
                  <a:srgbClr val="FF0000"/>
                </a:solidFill>
                <a:latin typeface="黑体" pitchFamily="2" charset="-122"/>
                <a:ea typeface="黑体" pitchFamily="2" charset="-122"/>
              </a:rPr>
              <a:t>-</a:t>
            </a:r>
            <a:r>
              <a:rPr lang="en-US" altLang="zh-CN" dirty="0">
                <a:solidFill>
                  <a:srgbClr val="FF0000"/>
                </a:solidFill>
                <a:latin typeface="Times New Roman" pitchFamily="18" charset="0"/>
              </a:rPr>
              <a:t>2,   </a:t>
            </a:r>
            <a:r>
              <a:rPr lang="zh-CN" altLang="en-US" dirty="0">
                <a:solidFill>
                  <a:srgbClr val="FF0000"/>
                </a:solidFill>
                <a:latin typeface="Times New Roman" pitchFamily="18" charset="0"/>
              </a:rPr>
              <a:t>表示</a:t>
            </a:r>
            <a:r>
              <a:rPr lang="en-US" altLang="zh-CN" dirty="0">
                <a:solidFill>
                  <a:srgbClr val="FF0000"/>
                </a:solidFill>
                <a:latin typeface="Times New Roman" pitchFamily="18" charset="0"/>
              </a:rPr>
              <a:t>E</a:t>
            </a:r>
            <a:r>
              <a:rPr lang="en-US" altLang="zh-CN" baseline="-25000" dirty="0">
                <a:solidFill>
                  <a:srgbClr val="FF0000"/>
                </a:solidFill>
                <a:latin typeface="Times New Roman" pitchFamily="18" charset="0"/>
              </a:rPr>
              <a:t>x</a:t>
            </a:r>
            <a:r>
              <a:rPr lang="zh-CN" altLang="en-US" dirty="0">
                <a:solidFill>
                  <a:srgbClr val="FF0000"/>
                </a:solidFill>
                <a:latin typeface="Times New Roman" pitchFamily="18" charset="0"/>
              </a:rPr>
              <a:t>比</a:t>
            </a:r>
            <a:r>
              <a:rPr lang="en-US" altLang="zh-CN" dirty="0" err="1">
                <a:solidFill>
                  <a:srgbClr val="FF0000"/>
                </a:solidFill>
                <a:latin typeface="Times New Roman" pitchFamily="18" charset="0"/>
              </a:rPr>
              <a:t>E</a:t>
            </a:r>
            <a:r>
              <a:rPr lang="en-US" altLang="zh-CN" baseline="-25000" dirty="0" err="1">
                <a:solidFill>
                  <a:srgbClr val="FF0000"/>
                </a:solidFill>
                <a:latin typeface="Times New Roman" pitchFamily="18" charset="0"/>
              </a:rPr>
              <a:t>y</a:t>
            </a:r>
            <a:r>
              <a:rPr lang="zh-CN" altLang="en-US" dirty="0">
                <a:solidFill>
                  <a:srgbClr val="FF0000"/>
                </a:solidFill>
                <a:latin typeface="Times New Roman" pitchFamily="18" charset="0"/>
              </a:rPr>
              <a:t>小</a:t>
            </a:r>
            <a:r>
              <a:rPr lang="en-US" altLang="zh-CN" dirty="0">
                <a:solidFill>
                  <a:srgbClr val="FF0000"/>
                </a:solidFill>
                <a:latin typeface="Times New Roman" pitchFamily="18" charset="0"/>
              </a:rPr>
              <a:t>2, </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因此将</a:t>
            </a:r>
            <a:r>
              <a:rPr lang="en-US" altLang="zh-CN" dirty="0">
                <a:solidFill>
                  <a:srgbClr val="000000"/>
                </a:solidFill>
                <a:latin typeface="Times New Roman" pitchFamily="18" charset="0"/>
              </a:rPr>
              <a:t>x</a:t>
            </a:r>
            <a:r>
              <a:rPr lang="zh-CN" altLang="en-US" dirty="0">
                <a:solidFill>
                  <a:srgbClr val="000000"/>
                </a:solidFill>
                <a:latin typeface="Times New Roman" pitchFamily="18" charset="0"/>
              </a:rPr>
              <a:t>的尾数右移两位</a:t>
            </a:r>
            <a:r>
              <a:rPr lang="en-US" altLang="zh-CN" dirty="0">
                <a:solidFill>
                  <a:srgbClr val="000000"/>
                </a:solidFill>
                <a:latin typeface="Times New Roman" pitchFamily="18" charset="0"/>
              </a:rPr>
              <a:t>.</a:t>
            </a:r>
            <a:endParaRPr lang="en-US" altLang="zh-CN" dirty="0">
              <a:solidFill>
                <a:srgbClr val="3333FF"/>
              </a:solidFill>
              <a:latin typeface="Times New Roman" pitchFamily="18" charset="0"/>
            </a:endParaRPr>
          </a:p>
          <a:p>
            <a:pPr algn="just" eaLnBrk="1" fontAlgn="auto" hangingPunct="1">
              <a:lnSpc>
                <a:spcPct val="110000"/>
              </a:lnSpc>
              <a:spcBef>
                <a:spcPct val="20000"/>
              </a:spcBef>
              <a:spcAft>
                <a:spcPts val="0"/>
              </a:spcAft>
            </a:pPr>
            <a:r>
              <a:rPr lang="en-US" altLang="zh-CN" dirty="0">
                <a:solidFill>
                  <a:srgbClr val="3333FF"/>
                </a:solidFill>
                <a:latin typeface="Times New Roman" pitchFamily="18" charset="0"/>
              </a:rPr>
              <a:t>     </a:t>
            </a:r>
            <a:r>
              <a:rPr lang="zh-CN" altLang="en-US" dirty="0">
                <a:solidFill>
                  <a:srgbClr val="3333FF"/>
                </a:solidFill>
                <a:latin typeface="Times New Roman" pitchFamily="18" charset="0"/>
              </a:rPr>
              <a:t>右移一位</a:t>
            </a:r>
            <a:r>
              <a:rPr lang="en-US" altLang="zh-CN" dirty="0">
                <a:solidFill>
                  <a:srgbClr val="3333FF"/>
                </a:solidFill>
                <a:latin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得   </a:t>
            </a:r>
            <a:r>
              <a:rPr lang="en-US" altLang="zh-CN" dirty="0">
                <a:solidFill>
                  <a:srgbClr val="000000"/>
                </a:solidFill>
                <a:latin typeface="Times New Roman" pitchFamily="18" charset="0"/>
              </a:rPr>
              <a:t>[x]</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10,   00.0110</a:t>
            </a:r>
          </a:p>
          <a:p>
            <a:pPr algn="just" eaLnBrk="1" fontAlgn="auto" hangingPunct="1">
              <a:lnSpc>
                <a:spcPct val="110000"/>
              </a:lnSpc>
              <a:spcBef>
                <a:spcPct val="20000"/>
              </a:spcBef>
              <a:spcAft>
                <a:spcPts val="0"/>
              </a:spcAft>
            </a:pPr>
            <a:r>
              <a:rPr lang="en-US" altLang="zh-CN" dirty="0">
                <a:solidFill>
                  <a:srgbClr val="000000"/>
                </a:solidFill>
                <a:latin typeface="Times New Roman" pitchFamily="18" charset="0"/>
              </a:rPr>
              <a:t>     </a:t>
            </a:r>
            <a:r>
              <a:rPr lang="zh-CN" altLang="en-US" dirty="0">
                <a:solidFill>
                  <a:srgbClr val="3333FF"/>
                </a:solidFill>
                <a:latin typeface="Times New Roman" pitchFamily="18" charset="0"/>
              </a:rPr>
              <a:t>再右移一位</a:t>
            </a:r>
            <a:r>
              <a:rPr lang="en-US" altLang="zh-CN" dirty="0">
                <a:solidFill>
                  <a:srgbClr val="3333FF"/>
                </a:solidFill>
                <a:latin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得   </a:t>
            </a:r>
            <a:r>
              <a:rPr lang="en-US" altLang="zh-CN" dirty="0">
                <a:solidFill>
                  <a:srgbClr val="000000"/>
                </a:solidFill>
                <a:latin typeface="Times New Roman" pitchFamily="18" charset="0"/>
              </a:rPr>
              <a:t>[x]</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11,   00.0011</a:t>
            </a:r>
          </a:p>
          <a:p>
            <a:pPr algn="just" eaLnBrk="1" fontAlgn="auto" hangingPunct="1">
              <a:lnSpc>
                <a:spcPct val="110000"/>
              </a:lnSpc>
              <a:spcBef>
                <a:spcPct val="2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至此</a:t>
            </a:r>
            <a:r>
              <a:rPr lang="en-US" altLang="zh-CN" dirty="0">
                <a:solidFill>
                  <a:srgbClr val="000000"/>
                </a:solidFill>
                <a:latin typeface="Times New Roman" pitchFamily="18" charset="0"/>
              </a:rPr>
              <a:t>, △E=0,      </a:t>
            </a:r>
            <a:r>
              <a:rPr lang="zh-CN" altLang="en-US" dirty="0">
                <a:solidFill>
                  <a:srgbClr val="000000"/>
                </a:solidFill>
                <a:latin typeface="Times New Roman" pitchFamily="18" charset="0"/>
              </a:rPr>
              <a:t>对阶完毕</a:t>
            </a:r>
            <a:r>
              <a:rPr lang="en-US" altLang="zh-CN" dirty="0">
                <a:solidFill>
                  <a:srgbClr val="000000"/>
                </a:solidFill>
                <a:latin typeface="Times New Roman" pitchFamily="18" charset="0"/>
              </a:rPr>
              <a:t>.</a:t>
            </a:r>
          </a:p>
        </p:txBody>
      </p:sp>
    </p:spTree>
    <p:extLst>
      <p:ext uri="{BB962C8B-B14F-4D97-AF65-F5344CB8AC3E}">
        <p14:creationId xmlns:p14="http://schemas.microsoft.com/office/powerpoint/2010/main" val="1624903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522287" y="1165200"/>
            <a:ext cx="8658225" cy="4708525"/>
          </a:xfrm>
          <a:noFill/>
        </p:spPr>
        <p:txBody>
          <a:bodyPr/>
          <a:lstStyle/>
          <a:p>
            <a:pPr eaLnBrk="1" hangingPunct="1">
              <a:buFont typeface="Wingdings" pitchFamily="2" charset="2"/>
              <a:buNone/>
            </a:pPr>
            <a:r>
              <a:rPr lang="en-US" altLang="zh-CN" sz="2400" b="1" smtClean="0">
                <a:solidFill>
                  <a:srgbClr val="0000FF"/>
                </a:solidFill>
              </a:rPr>
              <a:t>   </a:t>
            </a:r>
            <a:r>
              <a:rPr lang="zh-CN" altLang="en-US" sz="2400" b="1" smtClean="0"/>
              <a:t>尾数求和方法与定点加减法运算完全一样。</a:t>
            </a:r>
          </a:p>
          <a:p>
            <a:pPr algn="just" eaLnBrk="1" hangingPunct="1">
              <a:buFont typeface="Wingdings" pitchFamily="2" charset="2"/>
              <a:buNone/>
            </a:pPr>
            <a:r>
              <a:rPr lang="zh-CN" altLang="en-US" sz="2400" b="1" smtClean="0">
                <a:solidFill>
                  <a:srgbClr val="FF0000"/>
                </a:solidFill>
                <a:latin typeface="宋体" charset="-122"/>
              </a:rPr>
              <a:t>  对阶完毕可得</a:t>
            </a:r>
            <a:r>
              <a:rPr lang="en-US" altLang="zh-CN" sz="2400" b="1" smtClean="0">
                <a:solidFill>
                  <a:srgbClr val="FF0000"/>
                </a:solidFill>
                <a:latin typeface="宋体" charset="-122"/>
              </a:rPr>
              <a:t>:</a:t>
            </a:r>
            <a:r>
              <a:rPr lang="en-US" altLang="zh-CN" sz="2400" b="1" smtClean="0">
                <a:solidFill>
                  <a:srgbClr val="000000"/>
                </a:solidFill>
                <a:latin typeface="宋体" charset="-122"/>
              </a:rPr>
              <a:t> [x]</a:t>
            </a:r>
            <a:r>
              <a:rPr lang="zh-CN" altLang="en-US" sz="2400" b="1" baseline="-25000" smtClean="0">
                <a:solidFill>
                  <a:srgbClr val="000000"/>
                </a:solidFill>
                <a:latin typeface="宋体" charset="-122"/>
              </a:rPr>
              <a:t>补</a:t>
            </a:r>
            <a:r>
              <a:rPr lang="en-US" altLang="zh-CN" sz="2400" b="1" smtClean="0">
                <a:solidFill>
                  <a:srgbClr val="000000"/>
                </a:solidFill>
                <a:latin typeface="宋体" charset="-122"/>
              </a:rPr>
              <a:t>=00 11, 00.0011</a:t>
            </a:r>
          </a:p>
          <a:p>
            <a:pPr algn="just" eaLnBrk="1" hangingPunct="1">
              <a:buFont typeface="Wingdings" pitchFamily="2" charset="2"/>
              <a:buNone/>
            </a:pPr>
            <a:r>
              <a:rPr lang="en-US" altLang="zh-CN" sz="2400" b="1" smtClean="0">
                <a:solidFill>
                  <a:srgbClr val="000000"/>
                </a:solidFill>
                <a:latin typeface="宋体" charset="-122"/>
              </a:rPr>
              <a:t>                [y]</a:t>
            </a:r>
            <a:r>
              <a:rPr lang="zh-CN" altLang="en-US" sz="2400" b="1" baseline="-25000" smtClean="0">
                <a:solidFill>
                  <a:srgbClr val="000000"/>
                </a:solidFill>
                <a:latin typeface="宋体" charset="-122"/>
              </a:rPr>
              <a:t>补</a:t>
            </a:r>
            <a:r>
              <a:rPr lang="en-US" altLang="zh-CN" sz="2400" b="1" smtClean="0">
                <a:solidFill>
                  <a:srgbClr val="000000"/>
                </a:solidFill>
                <a:latin typeface="宋体" charset="-122"/>
              </a:rPr>
              <a:t>=00 11, 11.0110</a:t>
            </a:r>
          </a:p>
          <a:p>
            <a:pPr algn="just" eaLnBrk="1" hangingPunct="1">
              <a:buFont typeface="Wingdings" pitchFamily="2" charset="2"/>
              <a:buNone/>
            </a:pPr>
            <a:r>
              <a:rPr lang="en-US" altLang="zh-CN" sz="2400" b="1" smtClean="0">
                <a:solidFill>
                  <a:srgbClr val="FF0000"/>
                </a:solidFill>
                <a:latin typeface="宋体" charset="-122"/>
              </a:rPr>
              <a:t> </a:t>
            </a:r>
          </a:p>
          <a:p>
            <a:pPr algn="just" eaLnBrk="1" hangingPunct="1">
              <a:buFont typeface="Wingdings" pitchFamily="2" charset="2"/>
              <a:buNone/>
            </a:pPr>
            <a:r>
              <a:rPr lang="en-US" altLang="zh-CN" sz="2400" b="1" smtClean="0">
                <a:solidFill>
                  <a:srgbClr val="FF0000"/>
                </a:solidFill>
                <a:latin typeface="宋体" charset="-122"/>
              </a:rPr>
              <a:t> </a:t>
            </a:r>
            <a:r>
              <a:rPr lang="zh-CN" altLang="en-US" sz="2400" b="1" smtClean="0">
                <a:solidFill>
                  <a:srgbClr val="FF0000"/>
                </a:solidFill>
                <a:latin typeface="宋体" charset="-122"/>
              </a:rPr>
              <a:t>对尾数求和</a:t>
            </a:r>
            <a:r>
              <a:rPr lang="en-US" altLang="zh-CN" sz="2400" b="1" smtClean="0">
                <a:solidFill>
                  <a:srgbClr val="FF0000"/>
                </a:solidFill>
                <a:latin typeface="宋体" charset="-122"/>
              </a:rPr>
              <a:t>: </a:t>
            </a:r>
            <a:r>
              <a:rPr lang="en-US" altLang="zh-CN" sz="2400" b="1" smtClean="0">
                <a:solidFill>
                  <a:srgbClr val="000000"/>
                </a:solidFill>
                <a:latin typeface="宋体" charset="-122"/>
              </a:rPr>
              <a:t>  00.0011 </a:t>
            </a:r>
          </a:p>
          <a:p>
            <a:pPr algn="just" eaLnBrk="1" hangingPunct="1">
              <a:buFont typeface="Wingdings" pitchFamily="2" charset="2"/>
              <a:buNone/>
            </a:pPr>
            <a:r>
              <a:rPr lang="en-US" altLang="zh-CN" sz="2400" b="1" smtClean="0">
                <a:solidFill>
                  <a:srgbClr val="000000"/>
                </a:solidFill>
                <a:latin typeface="宋体" charset="-122"/>
              </a:rPr>
              <a:t>             + 11.0110 </a:t>
            </a:r>
          </a:p>
          <a:p>
            <a:pPr algn="just" eaLnBrk="1" hangingPunct="1">
              <a:buFont typeface="Wingdings" pitchFamily="2" charset="2"/>
              <a:buNone/>
            </a:pPr>
            <a:r>
              <a:rPr lang="en-US" altLang="zh-CN" sz="2400" b="1" smtClean="0">
                <a:solidFill>
                  <a:srgbClr val="000000"/>
                </a:solidFill>
                <a:latin typeface="宋体" charset="-122"/>
              </a:rPr>
              <a:t>               11.1001</a:t>
            </a:r>
          </a:p>
          <a:p>
            <a:pPr algn="just" eaLnBrk="1" hangingPunct="1">
              <a:lnSpc>
                <a:spcPct val="120000"/>
              </a:lnSpc>
              <a:buFont typeface="Wingdings" pitchFamily="2" charset="2"/>
              <a:buNone/>
            </a:pPr>
            <a:r>
              <a:rPr lang="zh-CN" altLang="en-US" sz="2400" b="1" smtClean="0">
                <a:solidFill>
                  <a:srgbClr val="FF0000"/>
                </a:solidFill>
                <a:latin typeface="宋体" charset="-122"/>
              </a:rPr>
              <a:t>即得</a:t>
            </a:r>
            <a:r>
              <a:rPr lang="en-US" altLang="zh-CN" sz="2400" b="1" smtClean="0">
                <a:solidFill>
                  <a:srgbClr val="FF0000"/>
                </a:solidFill>
                <a:latin typeface="宋体" charset="-122"/>
              </a:rPr>
              <a:t>:</a:t>
            </a:r>
            <a:r>
              <a:rPr lang="en-US" altLang="zh-CN" sz="2400" b="1" smtClean="0">
                <a:solidFill>
                  <a:srgbClr val="000000"/>
                </a:solidFill>
                <a:latin typeface="宋体" charset="-122"/>
              </a:rPr>
              <a:t> [x+y]</a:t>
            </a:r>
            <a:r>
              <a:rPr lang="zh-CN" altLang="en-US" sz="2400" b="1" baseline="-25000" smtClean="0">
                <a:solidFill>
                  <a:srgbClr val="000000"/>
                </a:solidFill>
                <a:latin typeface="宋体" charset="-122"/>
              </a:rPr>
              <a:t>补</a:t>
            </a:r>
            <a:r>
              <a:rPr lang="en-US" altLang="zh-CN" sz="2400" b="1" smtClean="0">
                <a:solidFill>
                  <a:srgbClr val="000000"/>
                </a:solidFill>
                <a:latin typeface="宋体" charset="-122"/>
              </a:rPr>
              <a:t>=00 11, 11.1001</a:t>
            </a:r>
          </a:p>
        </p:txBody>
      </p:sp>
      <p:sp>
        <p:nvSpPr>
          <p:cNvPr id="136195" name="Line 3"/>
          <p:cNvSpPr>
            <a:spLocks noChangeShapeType="1"/>
          </p:cNvSpPr>
          <p:nvPr/>
        </p:nvSpPr>
        <p:spPr bwMode="auto">
          <a:xfrm>
            <a:off x="2270124" y="3865538"/>
            <a:ext cx="25765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6196" name="Rectangle 7"/>
          <p:cNvSpPr>
            <a:spLocks noChangeArrowheads="1"/>
          </p:cNvSpPr>
          <p:nvPr/>
        </p:nvSpPr>
        <p:spPr bwMode="auto">
          <a:xfrm>
            <a:off x="522287" y="404664"/>
            <a:ext cx="2848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2800" b="1" dirty="0">
                <a:solidFill>
                  <a:srgbClr val="0000FF"/>
                </a:solidFill>
                <a:latin typeface="Times New Roman" pitchFamily="18" charset="0"/>
              </a:rPr>
              <a:t>(3) </a:t>
            </a:r>
            <a:r>
              <a:rPr lang="zh-CN" altLang="en-US" sz="2800" b="1" dirty="0">
                <a:solidFill>
                  <a:srgbClr val="0000FF"/>
                </a:solidFill>
                <a:latin typeface="Times New Roman" pitchFamily="18" charset="0"/>
              </a:rPr>
              <a:t>尾数求和运算</a:t>
            </a:r>
          </a:p>
        </p:txBody>
      </p:sp>
    </p:spTree>
    <p:extLst>
      <p:ext uri="{BB962C8B-B14F-4D97-AF65-F5344CB8AC3E}">
        <p14:creationId xmlns:p14="http://schemas.microsoft.com/office/powerpoint/2010/main" val="2951677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541710" y="476672"/>
            <a:ext cx="4678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sz="2800">
                <a:solidFill>
                  <a:srgbClr val="0000FF"/>
                </a:solidFill>
                <a:latin typeface="Times New Roman" pitchFamily="18" charset="0"/>
              </a:rPr>
              <a:t>(4) </a:t>
            </a:r>
            <a:r>
              <a:rPr lang="zh-CN" altLang="en-US" sz="2800">
                <a:solidFill>
                  <a:srgbClr val="0000FF"/>
                </a:solidFill>
                <a:latin typeface="Times New Roman" pitchFamily="18" charset="0"/>
              </a:rPr>
              <a:t>结果规格化</a:t>
            </a:r>
          </a:p>
        </p:txBody>
      </p:sp>
      <p:sp>
        <p:nvSpPr>
          <p:cNvPr id="137219" name="Text Box 3"/>
          <p:cNvSpPr txBox="1">
            <a:spLocks noChangeArrowheads="1"/>
          </p:cNvSpPr>
          <p:nvPr/>
        </p:nvSpPr>
        <p:spPr bwMode="auto">
          <a:xfrm>
            <a:off x="452437" y="1065213"/>
            <a:ext cx="87280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求和之后得到的数可能不是规格化了的数</a:t>
            </a:r>
            <a:r>
              <a:rPr lang="en-US" altLang="zh-CN">
                <a:solidFill>
                  <a:srgbClr val="000000"/>
                </a:solidFill>
                <a:latin typeface="宋体" charset="-122"/>
              </a:rPr>
              <a:t>, </a:t>
            </a:r>
            <a:r>
              <a:rPr lang="zh-CN" altLang="en-US">
                <a:solidFill>
                  <a:srgbClr val="000000"/>
                </a:solidFill>
                <a:latin typeface="宋体" charset="-122"/>
              </a:rPr>
              <a:t>为了增加有效数字的位数</a:t>
            </a:r>
            <a:r>
              <a:rPr lang="en-US" altLang="zh-CN">
                <a:solidFill>
                  <a:srgbClr val="000000"/>
                </a:solidFill>
                <a:latin typeface="宋体" charset="-122"/>
              </a:rPr>
              <a:t>, </a:t>
            </a:r>
            <a:r>
              <a:rPr lang="zh-CN" altLang="en-US">
                <a:solidFill>
                  <a:srgbClr val="000000"/>
                </a:solidFill>
                <a:latin typeface="宋体" charset="-122"/>
              </a:rPr>
              <a:t>提高运算精度</a:t>
            </a:r>
            <a:r>
              <a:rPr lang="en-US" altLang="zh-CN">
                <a:solidFill>
                  <a:srgbClr val="000000"/>
                </a:solidFill>
                <a:latin typeface="宋体" charset="-122"/>
              </a:rPr>
              <a:t>,</a:t>
            </a:r>
            <a:r>
              <a:rPr lang="zh-CN" altLang="en-US">
                <a:solidFill>
                  <a:srgbClr val="000000"/>
                </a:solidFill>
                <a:latin typeface="宋体" charset="-122"/>
              </a:rPr>
              <a:t>必须将求和的结果规格化</a:t>
            </a:r>
            <a:r>
              <a:rPr lang="en-US" altLang="zh-CN">
                <a:solidFill>
                  <a:srgbClr val="000000"/>
                </a:solidFill>
                <a:latin typeface="宋体" charset="-122"/>
              </a:rPr>
              <a:t>.</a:t>
            </a:r>
          </a:p>
          <a:p>
            <a:pPr algn="just" eaLnBrk="1" fontAlgn="auto" hangingPunct="1">
              <a:lnSpc>
                <a:spcPct val="80000"/>
              </a:lnSpc>
              <a:spcBef>
                <a:spcPct val="50000"/>
              </a:spcBef>
              <a:spcAft>
                <a:spcPts val="0"/>
              </a:spcAft>
            </a:pPr>
            <a:r>
              <a:rPr lang="en-US" altLang="zh-CN">
                <a:solidFill>
                  <a:srgbClr val="FF0000"/>
                </a:solidFill>
                <a:latin typeface="宋体" charset="-122"/>
              </a:rPr>
              <a:t> ①</a:t>
            </a:r>
            <a:r>
              <a:rPr lang="zh-CN" altLang="en-US">
                <a:solidFill>
                  <a:srgbClr val="FF0000"/>
                </a:solidFill>
                <a:latin typeface="宋体" charset="-122"/>
              </a:rPr>
              <a:t>规格化的定义</a:t>
            </a:r>
            <a:r>
              <a:rPr lang="en-US" altLang="zh-CN">
                <a:solidFill>
                  <a:srgbClr val="FF0000"/>
                </a:solidFill>
                <a:latin typeface="宋体" charset="-122"/>
              </a:rPr>
              <a:t>: </a:t>
            </a:r>
            <a:r>
              <a:rPr lang="en-US" altLang="zh-CN">
                <a:solidFill>
                  <a:srgbClr val="000000"/>
                </a:solidFill>
                <a:latin typeface="宋体" charset="-122"/>
              </a:rPr>
              <a:t>                                 </a:t>
            </a:r>
          </a:p>
        </p:txBody>
      </p:sp>
      <p:sp>
        <p:nvSpPr>
          <p:cNvPr id="137220" name="Rectangle 4"/>
          <p:cNvSpPr>
            <a:spLocks noChangeArrowheads="1"/>
          </p:cNvSpPr>
          <p:nvPr/>
        </p:nvSpPr>
        <p:spPr bwMode="auto">
          <a:xfrm>
            <a:off x="6529387" y="2063750"/>
            <a:ext cx="1614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sz="2800">
                <a:solidFill>
                  <a:srgbClr val="000000"/>
                </a:solidFill>
                <a:latin typeface="宋体" charset="-122"/>
              </a:rPr>
              <a:t>(</a:t>
            </a:r>
            <a:r>
              <a:rPr lang="zh-CN" altLang="en-US" sz="2800">
                <a:solidFill>
                  <a:srgbClr val="000000"/>
                </a:solidFill>
                <a:latin typeface="宋体" charset="-122"/>
              </a:rPr>
              <a:t>二进制</a:t>
            </a:r>
            <a:r>
              <a:rPr lang="en-US" altLang="zh-CN" sz="2800">
                <a:solidFill>
                  <a:srgbClr val="000000"/>
                </a:solidFill>
                <a:latin typeface="宋体" charset="-122"/>
              </a:rPr>
              <a:t>)</a:t>
            </a:r>
          </a:p>
        </p:txBody>
      </p:sp>
      <p:graphicFrame>
        <p:nvGraphicFramePr>
          <p:cNvPr id="137221" name="Object 5"/>
          <p:cNvGraphicFramePr>
            <a:graphicFrameLocks noChangeAspect="1"/>
          </p:cNvGraphicFramePr>
          <p:nvPr>
            <p:extLst>
              <p:ext uri="{D42A27DB-BD31-4B8C-83A1-F6EECF244321}">
                <p14:modId xmlns:p14="http://schemas.microsoft.com/office/powerpoint/2010/main" val="4105470399"/>
              </p:ext>
            </p:extLst>
          </p:nvPr>
        </p:nvGraphicFramePr>
        <p:xfrm>
          <a:off x="3402012" y="1863725"/>
          <a:ext cx="2152650" cy="996950"/>
        </p:xfrm>
        <a:graphic>
          <a:graphicData uri="http://schemas.openxmlformats.org/presentationml/2006/ole">
            <mc:AlternateContent xmlns:mc="http://schemas.openxmlformats.org/markup-compatibility/2006">
              <mc:Choice xmlns:v="urn:schemas-microsoft-com:vml" Requires="v">
                <p:oleObj spid="_x0000_s52770" name="Equation" r:id="rId3" imgW="672808" imgH="406224" progId="Equation.3">
                  <p:embed/>
                </p:oleObj>
              </mc:Choice>
              <mc:Fallback>
                <p:oleObj name="Equation" r:id="rId3" imgW="672808"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12" y="1863725"/>
                        <a:ext cx="215265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2" name="Rectangle 6"/>
          <p:cNvSpPr>
            <a:spLocks noChangeArrowheads="1"/>
          </p:cNvSpPr>
          <p:nvPr/>
        </p:nvSpPr>
        <p:spPr bwMode="auto">
          <a:xfrm>
            <a:off x="1323974" y="4265613"/>
            <a:ext cx="5675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zh-CN" altLang="en-US">
                <a:solidFill>
                  <a:srgbClr val="FF0000"/>
                </a:solidFill>
                <a:latin typeface="宋体" charset="-122"/>
              </a:rPr>
              <a:t>对正数</a:t>
            </a:r>
            <a:r>
              <a:rPr lang="en-US" altLang="zh-CN">
                <a:solidFill>
                  <a:srgbClr val="FF0000"/>
                </a:solidFill>
                <a:latin typeface="宋体" charset="-122"/>
              </a:rPr>
              <a:t>: </a:t>
            </a:r>
            <a:r>
              <a:rPr lang="en-US" altLang="zh-CN">
                <a:solidFill>
                  <a:srgbClr val="000000"/>
                </a:solidFill>
                <a:latin typeface="宋体" charset="-122"/>
              </a:rPr>
              <a:t>  S=00.1×××</a:t>
            </a:r>
            <a:r>
              <a:rPr lang="en-US" altLang="zh-CN">
                <a:solidFill>
                  <a:srgbClr val="000000"/>
                </a:solidFill>
                <a:latin typeface="Times New Roman" pitchFamily="18" charset="0"/>
              </a:rPr>
              <a:t>…</a:t>
            </a:r>
            <a:r>
              <a:rPr lang="en-US" altLang="zh-CN">
                <a:solidFill>
                  <a:srgbClr val="000000"/>
                </a:solidFill>
                <a:latin typeface="宋体" charset="-122"/>
              </a:rPr>
              <a:t>×</a:t>
            </a:r>
          </a:p>
          <a:p>
            <a:pPr eaLnBrk="1" fontAlgn="auto" hangingPunct="1">
              <a:lnSpc>
                <a:spcPct val="50000"/>
              </a:lnSpc>
              <a:spcBef>
                <a:spcPct val="50000"/>
              </a:spcBef>
              <a:spcAft>
                <a:spcPts val="0"/>
              </a:spcAft>
            </a:pPr>
            <a:r>
              <a:rPr lang="zh-CN" altLang="en-US">
                <a:solidFill>
                  <a:srgbClr val="FF0000"/>
                </a:solidFill>
                <a:latin typeface="宋体" charset="-122"/>
              </a:rPr>
              <a:t>对负数</a:t>
            </a:r>
            <a:r>
              <a:rPr lang="en-US" altLang="zh-CN">
                <a:solidFill>
                  <a:srgbClr val="FF0000"/>
                </a:solidFill>
                <a:latin typeface="宋体" charset="-122"/>
              </a:rPr>
              <a:t>: </a:t>
            </a:r>
            <a:r>
              <a:rPr lang="en-US" altLang="zh-CN">
                <a:solidFill>
                  <a:srgbClr val="000000"/>
                </a:solidFill>
                <a:latin typeface="宋体" charset="-122"/>
              </a:rPr>
              <a:t>  S=11.0×××</a:t>
            </a:r>
            <a:r>
              <a:rPr lang="en-US" altLang="zh-CN">
                <a:solidFill>
                  <a:srgbClr val="000000"/>
                </a:solidFill>
                <a:latin typeface="Times New Roman" pitchFamily="18" charset="0"/>
              </a:rPr>
              <a:t>…</a:t>
            </a:r>
            <a:r>
              <a:rPr lang="en-US" altLang="zh-CN">
                <a:solidFill>
                  <a:srgbClr val="000000"/>
                </a:solidFill>
                <a:latin typeface="宋体" charset="-122"/>
              </a:rPr>
              <a:t>×</a:t>
            </a:r>
          </a:p>
        </p:txBody>
      </p:sp>
      <p:sp>
        <p:nvSpPr>
          <p:cNvPr id="137223" name="Text Box 10"/>
          <p:cNvSpPr txBox="1">
            <a:spLocks noChangeArrowheads="1"/>
          </p:cNvSpPr>
          <p:nvPr/>
        </p:nvSpPr>
        <p:spPr bwMode="auto">
          <a:xfrm>
            <a:off x="765174" y="3771900"/>
            <a:ext cx="537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FF"/>
                </a:solidFill>
                <a:latin typeface="Times New Roman" pitchFamily="18" charset="0"/>
                <a:ea typeface="黑体" pitchFamily="2" charset="-122"/>
              </a:rPr>
              <a:t>采用双符号位的补码：</a:t>
            </a:r>
          </a:p>
        </p:txBody>
      </p:sp>
      <p:sp>
        <p:nvSpPr>
          <p:cNvPr id="137224" name="Text Box 11"/>
          <p:cNvSpPr txBox="1">
            <a:spLocks noChangeArrowheads="1"/>
          </p:cNvSpPr>
          <p:nvPr/>
        </p:nvSpPr>
        <p:spPr bwMode="auto">
          <a:xfrm>
            <a:off x="835024" y="2438400"/>
            <a:ext cx="63420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FF"/>
                </a:solidFill>
                <a:latin typeface="Times New Roman" pitchFamily="18" charset="0"/>
                <a:ea typeface="黑体" pitchFamily="2" charset="-122"/>
              </a:rPr>
              <a:t>采用原码：</a:t>
            </a:r>
          </a:p>
          <a:p>
            <a:pPr eaLnBrk="1" fontAlgn="auto" hangingPunct="1">
              <a:lnSpc>
                <a:spcPct val="70000"/>
              </a:lnSpc>
              <a:spcBef>
                <a:spcPct val="50000"/>
              </a:spcBef>
              <a:spcAft>
                <a:spcPts val="0"/>
              </a:spcAft>
            </a:pPr>
            <a:r>
              <a:rPr lang="zh-CN" altLang="en-US">
                <a:solidFill>
                  <a:srgbClr val="000000"/>
                </a:solidFill>
                <a:latin typeface="Times New Roman" pitchFamily="18" charset="0"/>
              </a:rPr>
              <a:t>        </a:t>
            </a:r>
            <a:r>
              <a:rPr lang="zh-CN" altLang="en-US">
                <a:solidFill>
                  <a:srgbClr val="FF0000"/>
                </a:solidFill>
                <a:latin typeface="Times New Roman" pitchFamily="18" charset="0"/>
              </a:rPr>
              <a:t>正数</a:t>
            </a:r>
            <a:r>
              <a:rPr lang="en-US" altLang="zh-CN">
                <a:solidFill>
                  <a:srgbClr val="FF0000"/>
                </a:solidFill>
                <a:latin typeface="宋体" charset="-122"/>
              </a:rPr>
              <a:t>:</a:t>
            </a:r>
            <a:r>
              <a:rPr lang="en-US" altLang="zh-CN">
                <a:solidFill>
                  <a:srgbClr val="000000"/>
                </a:solidFill>
                <a:latin typeface="Times New Roman" pitchFamily="18" charset="0"/>
              </a:rPr>
              <a:t>    S=0.1 </a:t>
            </a:r>
            <a:r>
              <a:rPr lang="en-US" altLang="zh-CN">
                <a:solidFill>
                  <a:srgbClr val="000000"/>
                </a:solidFill>
                <a:latin typeface="宋体" charset="-122"/>
              </a:rPr>
              <a:t>×××</a:t>
            </a:r>
            <a:r>
              <a:rPr lang="en-US" altLang="zh-CN">
                <a:solidFill>
                  <a:srgbClr val="000000"/>
                </a:solidFill>
                <a:latin typeface="Times New Roman" pitchFamily="18" charset="0"/>
              </a:rPr>
              <a:t>…</a:t>
            </a:r>
            <a:r>
              <a:rPr lang="en-US" altLang="zh-CN">
                <a:solidFill>
                  <a:srgbClr val="000000"/>
                </a:solidFill>
                <a:latin typeface="宋体" charset="-122"/>
              </a:rPr>
              <a:t>×</a:t>
            </a:r>
          </a:p>
          <a:p>
            <a:pPr eaLnBrk="1" fontAlgn="auto" hangingPunct="1">
              <a:lnSpc>
                <a:spcPct val="70000"/>
              </a:lnSpc>
              <a:spcBef>
                <a:spcPct val="50000"/>
              </a:spcBef>
              <a:spcAft>
                <a:spcPts val="0"/>
              </a:spcAft>
            </a:pPr>
            <a:r>
              <a:rPr lang="en-US" altLang="zh-CN">
                <a:solidFill>
                  <a:srgbClr val="000000"/>
                </a:solidFill>
                <a:latin typeface="宋体" charset="-122"/>
              </a:rPr>
              <a:t>    </a:t>
            </a:r>
            <a:r>
              <a:rPr lang="zh-CN" altLang="en-US">
                <a:solidFill>
                  <a:srgbClr val="FF0000"/>
                </a:solidFill>
                <a:latin typeface="宋体" charset="-122"/>
              </a:rPr>
              <a:t>负数： </a:t>
            </a:r>
            <a:r>
              <a:rPr lang="en-US" altLang="zh-CN">
                <a:solidFill>
                  <a:srgbClr val="000000"/>
                </a:solidFill>
                <a:latin typeface="Times New Roman" pitchFamily="18" charset="0"/>
              </a:rPr>
              <a:t>S=1.1 </a:t>
            </a:r>
            <a:r>
              <a:rPr lang="en-US" altLang="zh-CN">
                <a:solidFill>
                  <a:srgbClr val="000000"/>
                </a:solidFill>
                <a:latin typeface="宋体" charset="-122"/>
              </a:rPr>
              <a:t>×××</a:t>
            </a:r>
            <a:r>
              <a:rPr lang="en-US" altLang="zh-CN">
                <a:solidFill>
                  <a:srgbClr val="000000"/>
                </a:solidFill>
                <a:latin typeface="Times New Roman" pitchFamily="18" charset="0"/>
              </a:rPr>
              <a:t>…</a:t>
            </a:r>
            <a:r>
              <a:rPr lang="en-US" altLang="zh-CN">
                <a:solidFill>
                  <a:srgbClr val="000000"/>
                </a:solidFill>
                <a:latin typeface="宋体" charset="-122"/>
              </a:rPr>
              <a:t>×</a:t>
            </a:r>
          </a:p>
        </p:txBody>
      </p:sp>
    </p:spTree>
    <p:extLst>
      <p:ext uri="{BB962C8B-B14F-4D97-AF65-F5344CB8AC3E}">
        <p14:creationId xmlns:p14="http://schemas.microsoft.com/office/powerpoint/2010/main" val="3015513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381000" y="1072281"/>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若不是规格化的数</a:t>
            </a:r>
            <a:r>
              <a:rPr lang="en-US" altLang="zh-CN">
                <a:solidFill>
                  <a:srgbClr val="000000"/>
                </a:solidFill>
                <a:latin typeface="宋体" charset="-122"/>
              </a:rPr>
              <a:t>,</a:t>
            </a:r>
            <a:r>
              <a:rPr lang="zh-CN" altLang="en-US">
                <a:solidFill>
                  <a:srgbClr val="000000"/>
                </a:solidFill>
                <a:latin typeface="宋体" charset="-122"/>
              </a:rPr>
              <a:t>需要尾数</a:t>
            </a:r>
            <a:r>
              <a:rPr lang="zh-CN" altLang="en-US">
                <a:solidFill>
                  <a:srgbClr val="FF0000"/>
                </a:solidFill>
                <a:latin typeface="宋体" charset="-122"/>
              </a:rPr>
              <a:t>向左</a:t>
            </a:r>
            <a:r>
              <a:rPr lang="zh-CN" altLang="en-US">
                <a:solidFill>
                  <a:srgbClr val="000000"/>
                </a:solidFill>
                <a:latin typeface="宋体" charset="-122"/>
              </a:rPr>
              <a:t>移位</a:t>
            </a:r>
            <a:r>
              <a:rPr lang="en-US" altLang="zh-CN">
                <a:solidFill>
                  <a:srgbClr val="000000"/>
                </a:solidFill>
                <a:latin typeface="宋体" charset="-122"/>
              </a:rPr>
              <a:t>,</a:t>
            </a:r>
            <a:r>
              <a:rPr lang="zh-CN" altLang="en-US">
                <a:solidFill>
                  <a:srgbClr val="000000"/>
                </a:solidFill>
                <a:latin typeface="宋体" charset="-122"/>
              </a:rPr>
              <a:t>以实现规格化的过程</a:t>
            </a:r>
            <a:r>
              <a:rPr lang="en-US" altLang="zh-CN">
                <a:solidFill>
                  <a:srgbClr val="000000"/>
                </a:solidFill>
                <a:latin typeface="宋体" charset="-122"/>
              </a:rPr>
              <a:t>,</a:t>
            </a:r>
            <a:r>
              <a:rPr lang="zh-CN" altLang="en-US">
                <a:solidFill>
                  <a:srgbClr val="000000"/>
                </a:solidFill>
                <a:latin typeface="宋体" charset="-122"/>
              </a:rPr>
              <a:t>我们称其为</a:t>
            </a:r>
            <a:r>
              <a:rPr lang="zh-CN" altLang="en-US">
                <a:solidFill>
                  <a:srgbClr val="FF0000"/>
                </a:solidFill>
                <a:latin typeface="宋体" charset="-122"/>
              </a:rPr>
              <a:t>向左规格化</a:t>
            </a:r>
            <a:r>
              <a:rPr lang="zh-CN" altLang="en-US">
                <a:solidFill>
                  <a:srgbClr val="000000"/>
                </a:solidFill>
                <a:latin typeface="宋体" charset="-122"/>
              </a:rPr>
              <a:t>。</a:t>
            </a:r>
            <a:endParaRPr lang="zh-CN" altLang="en-US">
              <a:solidFill>
                <a:srgbClr val="000000"/>
              </a:solidFill>
              <a:latin typeface="Times New Roman" pitchFamily="18" charset="0"/>
            </a:endParaRPr>
          </a:p>
        </p:txBody>
      </p:sp>
      <p:sp>
        <p:nvSpPr>
          <p:cNvPr id="138243" name="Rectangle 3"/>
          <p:cNvSpPr>
            <a:spLocks noChangeArrowheads="1"/>
          </p:cNvSpPr>
          <p:nvPr/>
        </p:nvSpPr>
        <p:spPr bwMode="auto">
          <a:xfrm>
            <a:off x="533400" y="379413"/>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2400" dirty="0">
                <a:solidFill>
                  <a:srgbClr val="FF0000"/>
                </a:solidFill>
                <a:latin typeface="宋体" charset="-122"/>
              </a:rPr>
              <a:t>②</a:t>
            </a:r>
            <a:r>
              <a:rPr lang="zh-CN" altLang="en-US" sz="2400" dirty="0">
                <a:solidFill>
                  <a:srgbClr val="FF0000"/>
                </a:solidFill>
                <a:latin typeface="宋体" charset="-122"/>
              </a:rPr>
              <a:t>向左规格化</a:t>
            </a:r>
          </a:p>
        </p:txBody>
      </p:sp>
      <p:sp>
        <p:nvSpPr>
          <p:cNvPr id="138244" name="Text Box 4"/>
          <p:cNvSpPr txBox="1">
            <a:spLocks noChangeArrowheads="1"/>
          </p:cNvSpPr>
          <p:nvPr/>
        </p:nvSpPr>
        <p:spPr bwMode="auto">
          <a:xfrm>
            <a:off x="533400" y="2062881"/>
            <a:ext cx="8382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FF"/>
                </a:solidFill>
                <a:latin typeface="宋体" charset="-122"/>
              </a:rPr>
              <a:t> </a:t>
            </a:r>
            <a:r>
              <a:rPr lang="zh-CN" altLang="en-US">
                <a:solidFill>
                  <a:srgbClr val="0000FF"/>
                </a:solidFill>
                <a:latin typeface="宋体" charset="-122"/>
              </a:rPr>
              <a:t>前例中</a:t>
            </a:r>
            <a:r>
              <a:rPr lang="en-US" altLang="zh-CN">
                <a:solidFill>
                  <a:srgbClr val="0000FF"/>
                </a:solidFill>
                <a:latin typeface="宋体" charset="-122"/>
              </a:rPr>
              <a:t>, </a:t>
            </a:r>
            <a:r>
              <a:rPr lang="en-US" altLang="zh-CN">
                <a:solidFill>
                  <a:srgbClr val="FF0000"/>
                </a:solidFill>
                <a:latin typeface="宋体" charset="-122"/>
              </a:rPr>
              <a:t>00 11, 11.1001</a:t>
            </a:r>
            <a:r>
              <a:rPr lang="zh-CN" altLang="en-US">
                <a:solidFill>
                  <a:srgbClr val="FF0000"/>
                </a:solidFill>
                <a:latin typeface="宋体" charset="-122"/>
              </a:rPr>
              <a:t>不是规格化数</a:t>
            </a:r>
            <a:r>
              <a:rPr lang="en-US" altLang="zh-CN">
                <a:solidFill>
                  <a:srgbClr val="000000"/>
                </a:solidFill>
                <a:latin typeface="宋体" charset="-122"/>
              </a:rPr>
              <a:t>,</a:t>
            </a:r>
            <a:r>
              <a:rPr lang="zh-CN" altLang="en-US">
                <a:solidFill>
                  <a:srgbClr val="000000"/>
                </a:solidFill>
                <a:latin typeface="宋体" charset="-122"/>
              </a:rPr>
              <a:t>因而需要左规</a:t>
            </a:r>
            <a:r>
              <a:rPr lang="en-US" altLang="zh-CN">
                <a:solidFill>
                  <a:srgbClr val="000000"/>
                </a:solidFill>
                <a:latin typeface="宋体" charset="-122"/>
              </a:rPr>
              <a:t>,</a:t>
            </a:r>
            <a:r>
              <a:rPr lang="zh-CN" altLang="en-US">
                <a:solidFill>
                  <a:srgbClr val="000000"/>
                </a:solidFill>
                <a:latin typeface="宋体" charset="-122"/>
              </a:rPr>
              <a:t>即</a:t>
            </a:r>
            <a:r>
              <a:rPr lang="zh-CN" altLang="en-US">
                <a:solidFill>
                  <a:srgbClr val="0066FF"/>
                </a:solidFill>
                <a:latin typeface="宋体" charset="-122"/>
              </a:rPr>
              <a:t>左移一位</a:t>
            </a:r>
            <a:r>
              <a:rPr lang="en-US" altLang="zh-CN">
                <a:solidFill>
                  <a:srgbClr val="000000"/>
                </a:solidFill>
                <a:latin typeface="宋体" charset="-122"/>
              </a:rPr>
              <a:t>,</a:t>
            </a:r>
            <a:r>
              <a:rPr lang="zh-CN" altLang="en-US">
                <a:solidFill>
                  <a:srgbClr val="0066FF"/>
                </a:solidFill>
                <a:latin typeface="宋体" charset="-122"/>
              </a:rPr>
              <a:t>阶码减</a:t>
            </a:r>
            <a:r>
              <a:rPr lang="en-US" altLang="zh-CN">
                <a:solidFill>
                  <a:srgbClr val="0066FF"/>
                </a:solidFill>
                <a:latin typeface="宋体" charset="-122"/>
              </a:rPr>
              <a:t>1</a:t>
            </a:r>
            <a:r>
              <a:rPr lang="en-US" altLang="zh-CN">
                <a:solidFill>
                  <a:srgbClr val="000000"/>
                </a:solidFill>
                <a:latin typeface="宋体" charset="-122"/>
              </a:rPr>
              <a:t>,</a:t>
            </a:r>
            <a:r>
              <a:rPr lang="zh-CN" altLang="en-US">
                <a:solidFill>
                  <a:srgbClr val="000000"/>
                </a:solidFill>
                <a:latin typeface="宋体" charset="-122"/>
              </a:rPr>
              <a:t>得</a:t>
            </a:r>
            <a:r>
              <a:rPr lang="en-US" altLang="zh-CN">
                <a:solidFill>
                  <a:srgbClr val="000000"/>
                </a:solidFill>
                <a:latin typeface="宋体" charset="-122"/>
              </a:rPr>
              <a:t>:</a:t>
            </a:r>
          </a:p>
          <a:p>
            <a:pPr algn="just" eaLnBrk="1" fontAlgn="auto" hangingPunct="1">
              <a:spcBef>
                <a:spcPct val="50000"/>
              </a:spcBef>
              <a:spcAft>
                <a:spcPts val="0"/>
              </a:spcAft>
            </a:pPr>
            <a:r>
              <a:rPr lang="en-US" altLang="zh-CN">
                <a:solidFill>
                  <a:srgbClr val="000000"/>
                </a:solidFill>
                <a:latin typeface="宋体" charset="-122"/>
              </a:rPr>
              <a:t>         [x+y]</a:t>
            </a:r>
            <a:r>
              <a:rPr lang="zh-CN" altLang="en-US" baseline="-25000">
                <a:solidFill>
                  <a:srgbClr val="000000"/>
                </a:solidFill>
                <a:latin typeface="宋体" charset="-122"/>
              </a:rPr>
              <a:t>补</a:t>
            </a:r>
            <a:r>
              <a:rPr lang="en-US" altLang="zh-CN">
                <a:solidFill>
                  <a:srgbClr val="000000"/>
                </a:solidFill>
                <a:latin typeface="宋体" charset="-122"/>
              </a:rPr>
              <a:t>=00 10, 11.0010</a:t>
            </a:r>
          </a:p>
        </p:txBody>
      </p:sp>
      <p:sp>
        <p:nvSpPr>
          <p:cNvPr id="138245" name="Rectangle 8"/>
          <p:cNvSpPr>
            <a:spLocks noChangeArrowheads="1"/>
          </p:cNvSpPr>
          <p:nvPr/>
        </p:nvSpPr>
        <p:spPr bwMode="auto">
          <a:xfrm>
            <a:off x="304800" y="3728169"/>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a:solidFill>
                  <a:srgbClr val="FF0000"/>
                </a:solidFill>
                <a:latin typeface="宋体" charset="-122"/>
              </a:rPr>
              <a:t>③</a:t>
            </a:r>
            <a:r>
              <a:rPr lang="zh-CN" altLang="en-US">
                <a:solidFill>
                  <a:srgbClr val="FF0000"/>
                </a:solidFill>
                <a:latin typeface="宋体" charset="-122"/>
              </a:rPr>
              <a:t>向右规格化</a:t>
            </a:r>
          </a:p>
        </p:txBody>
      </p:sp>
      <p:sp>
        <p:nvSpPr>
          <p:cNvPr id="138246" name="Text Box 9"/>
          <p:cNvSpPr txBox="1">
            <a:spLocks noChangeArrowheads="1"/>
          </p:cNvSpPr>
          <p:nvPr/>
        </p:nvSpPr>
        <p:spPr bwMode="auto">
          <a:xfrm>
            <a:off x="304800" y="4425081"/>
            <a:ext cx="868362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浮点加减运算时</a:t>
            </a:r>
            <a:r>
              <a:rPr lang="en-US" altLang="zh-CN">
                <a:solidFill>
                  <a:srgbClr val="000000"/>
                </a:solidFill>
                <a:latin typeface="宋体" charset="-122"/>
              </a:rPr>
              <a:t>,</a:t>
            </a:r>
            <a:r>
              <a:rPr lang="zh-CN" altLang="en-US">
                <a:solidFill>
                  <a:srgbClr val="000000"/>
                </a:solidFill>
                <a:latin typeface="宋体" charset="-122"/>
              </a:rPr>
              <a:t>尾数求和的结果也可能得到：</a:t>
            </a:r>
          </a:p>
          <a:p>
            <a:pPr eaLnBrk="1" fontAlgn="auto" hangingPunct="1">
              <a:spcBef>
                <a:spcPct val="50000"/>
              </a:spcBef>
              <a:spcAft>
                <a:spcPts val="0"/>
              </a:spcAft>
            </a:pPr>
            <a:r>
              <a:rPr lang="zh-CN" altLang="en-US">
                <a:solidFill>
                  <a:srgbClr val="FF0000"/>
                </a:solidFill>
                <a:latin typeface="宋体" charset="-122"/>
              </a:rPr>
              <a:t>      </a:t>
            </a:r>
            <a:r>
              <a:rPr lang="en-US" altLang="zh-CN">
                <a:solidFill>
                  <a:srgbClr val="FF0000"/>
                </a:solidFill>
                <a:latin typeface="宋体" charset="-122"/>
              </a:rPr>
              <a:t>01.×××</a:t>
            </a:r>
            <a:r>
              <a:rPr lang="en-US" altLang="zh-CN">
                <a:solidFill>
                  <a:srgbClr val="FF0000"/>
                </a:solidFill>
                <a:latin typeface="Times New Roman" pitchFamily="18" charset="0"/>
              </a:rPr>
              <a:t>…</a:t>
            </a:r>
            <a:r>
              <a:rPr lang="en-US" altLang="zh-CN">
                <a:solidFill>
                  <a:srgbClr val="FF0000"/>
                </a:solidFill>
                <a:latin typeface="宋体" charset="-122"/>
              </a:rPr>
              <a:t>× </a:t>
            </a:r>
            <a:r>
              <a:rPr lang="zh-CN" altLang="en-US">
                <a:solidFill>
                  <a:srgbClr val="000000"/>
                </a:solidFill>
                <a:latin typeface="宋体" charset="-122"/>
              </a:rPr>
              <a:t>或  </a:t>
            </a:r>
            <a:r>
              <a:rPr lang="en-US" altLang="zh-CN">
                <a:solidFill>
                  <a:srgbClr val="FF0000"/>
                </a:solidFill>
                <a:latin typeface="宋体" charset="-122"/>
              </a:rPr>
              <a:t>10.×××</a:t>
            </a:r>
            <a:r>
              <a:rPr lang="en-US" altLang="zh-CN">
                <a:solidFill>
                  <a:srgbClr val="FF0000"/>
                </a:solidFill>
                <a:latin typeface="Times New Roman" pitchFamily="18" charset="0"/>
              </a:rPr>
              <a:t>…</a:t>
            </a:r>
            <a:r>
              <a:rPr lang="en-US" altLang="zh-CN">
                <a:solidFill>
                  <a:srgbClr val="FF0000"/>
                </a:solidFill>
                <a:latin typeface="宋体" charset="-122"/>
              </a:rPr>
              <a:t>×</a:t>
            </a:r>
            <a:r>
              <a:rPr lang="en-US" altLang="zh-CN">
                <a:solidFill>
                  <a:srgbClr val="000000"/>
                </a:solidFill>
                <a:latin typeface="宋体" charset="-122"/>
              </a:rPr>
              <a:t>,</a:t>
            </a:r>
          </a:p>
          <a:p>
            <a:pPr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即两符号位不等，即结果的绝对值大于</a:t>
            </a:r>
            <a:r>
              <a:rPr lang="en-US" altLang="zh-CN">
                <a:solidFill>
                  <a:srgbClr val="000000"/>
                </a:solidFill>
                <a:latin typeface="宋体" charset="-122"/>
              </a:rPr>
              <a:t>1</a:t>
            </a:r>
            <a:r>
              <a:rPr lang="zh-CN" altLang="en-US">
                <a:solidFill>
                  <a:srgbClr val="000000"/>
                </a:solidFill>
                <a:latin typeface="宋体" charset="-122"/>
              </a:rPr>
              <a:t>。</a:t>
            </a:r>
            <a:r>
              <a:rPr lang="zh-CN" altLang="en-US">
                <a:solidFill>
                  <a:srgbClr val="FF0000"/>
                </a:solidFill>
                <a:latin typeface="宋体" charset="-122"/>
              </a:rPr>
              <a:t>向左破坏了规格化</a:t>
            </a:r>
            <a:r>
              <a:rPr lang="zh-CN" altLang="en-US">
                <a:solidFill>
                  <a:srgbClr val="000000"/>
                </a:solidFill>
                <a:latin typeface="宋体" charset="-122"/>
              </a:rPr>
              <a:t>。</a:t>
            </a:r>
          </a:p>
          <a:p>
            <a:pPr eaLnBrk="1" fontAlgn="auto" hangingPunct="1">
              <a:spcBef>
                <a:spcPct val="50000"/>
              </a:spcBef>
              <a:spcAft>
                <a:spcPts val="0"/>
              </a:spcAft>
            </a:pPr>
            <a:r>
              <a:rPr lang="zh-CN" altLang="en-US">
                <a:solidFill>
                  <a:srgbClr val="000000"/>
                </a:solidFill>
                <a:latin typeface="宋体" charset="-122"/>
              </a:rPr>
              <a:t>  此时</a:t>
            </a:r>
            <a:r>
              <a:rPr lang="en-US" altLang="zh-CN">
                <a:solidFill>
                  <a:srgbClr val="000000"/>
                </a:solidFill>
                <a:latin typeface="宋体" charset="-122"/>
              </a:rPr>
              <a:t>,</a:t>
            </a:r>
            <a:r>
              <a:rPr lang="zh-CN" altLang="en-US">
                <a:solidFill>
                  <a:srgbClr val="000000"/>
                </a:solidFill>
                <a:latin typeface="宋体" charset="-122"/>
              </a:rPr>
              <a:t>将尾数运算的结果右移一位</a:t>
            </a:r>
            <a:r>
              <a:rPr lang="en-US" altLang="zh-CN">
                <a:solidFill>
                  <a:srgbClr val="000000"/>
                </a:solidFill>
                <a:latin typeface="宋体" charset="-122"/>
              </a:rPr>
              <a:t>,</a:t>
            </a:r>
            <a:r>
              <a:rPr lang="zh-CN" altLang="en-US">
                <a:solidFill>
                  <a:srgbClr val="000000"/>
                </a:solidFill>
                <a:latin typeface="宋体" charset="-122"/>
              </a:rPr>
              <a:t>阶码加</a:t>
            </a:r>
            <a:r>
              <a:rPr lang="en-US" altLang="zh-CN">
                <a:solidFill>
                  <a:srgbClr val="000000"/>
                </a:solidFill>
                <a:latin typeface="宋体" charset="-122"/>
              </a:rPr>
              <a:t>1,</a:t>
            </a:r>
            <a:r>
              <a:rPr lang="zh-CN" altLang="en-US">
                <a:solidFill>
                  <a:srgbClr val="000000"/>
                </a:solidFill>
                <a:latin typeface="宋体" charset="-122"/>
              </a:rPr>
              <a:t>称为</a:t>
            </a:r>
            <a:r>
              <a:rPr lang="zh-CN" altLang="en-US">
                <a:solidFill>
                  <a:srgbClr val="FF0000"/>
                </a:solidFill>
                <a:latin typeface="宋体" charset="-122"/>
              </a:rPr>
              <a:t>向右规格化。</a:t>
            </a:r>
          </a:p>
        </p:txBody>
      </p:sp>
    </p:spTree>
    <p:extLst>
      <p:ext uri="{BB962C8B-B14F-4D97-AF65-F5344CB8AC3E}">
        <p14:creationId xmlns:p14="http://schemas.microsoft.com/office/powerpoint/2010/main" val="2778482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p:cNvSpPr>
          <p:nvPr/>
        </p:nvSpPr>
        <p:spPr bwMode="auto">
          <a:xfrm>
            <a:off x="611560" y="1412776"/>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kumimoji="1" lang="zh-CN" altLang="en-US" sz="2400" b="1" dirty="0" smtClean="0">
                <a:solidFill>
                  <a:srgbClr val="333399"/>
                </a:solidFill>
                <a:latin typeface="微软雅黑" panose="020B0503020204020204" pitchFamily="34" charset="-122"/>
                <a:ea typeface="微软雅黑" panose="020B0503020204020204" pitchFamily="34" charset="-122"/>
              </a:rPr>
              <a:t>电子质量       </a:t>
            </a:r>
            <a:r>
              <a:rPr kumimoji="1" lang="en-US" altLang="zh-CN" sz="2400" b="1" dirty="0" smtClean="0">
                <a:solidFill>
                  <a:srgbClr val="333399"/>
                </a:solidFill>
                <a:latin typeface="微软雅黑" panose="020B0503020204020204" pitchFamily="34" charset="-122"/>
                <a:ea typeface="微软雅黑" panose="020B0503020204020204" pitchFamily="34" charset="-122"/>
              </a:rPr>
              <a:t>9.10938215×10</a:t>
            </a:r>
            <a:r>
              <a:rPr kumimoji="1" lang="zh-CN" altLang="en-US" sz="2400" b="1" baseline="30000" dirty="0">
                <a:solidFill>
                  <a:srgbClr val="333399"/>
                </a:solidFill>
                <a:latin typeface="微软雅黑" panose="020B0503020204020204" pitchFamily="34" charset="-122"/>
                <a:ea typeface="微软雅黑" panose="020B0503020204020204" pitchFamily="34" charset="-122"/>
              </a:rPr>
              <a:t>－</a:t>
            </a:r>
            <a:r>
              <a:rPr kumimoji="1" lang="en-US" altLang="zh-CN" sz="2400" b="1" baseline="30000" dirty="0" smtClean="0">
                <a:solidFill>
                  <a:srgbClr val="333399"/>
                </a:solidFill>
                <a:latin typeface="微软雅黑" panose="020B0503020204020204" pitchFamily="34" charset="-122"/>
                <a:ea typeface="微软雅黑" panose="020B0503020204020204" pitchFamily="34" charset="-122"/>
              </a:rPr>
              <a:t>31</a:t>
            </a:r>
            <a:r>
              <a:rPr kumimoji="1" lang="en-US" altLang="zh-CN" sz="2400" b="1" dirty="0">
                <a:solidFill>
                  <a:srgbClr val="333399"/>
                </a:solidFill>
                <a:latin typeface="微软雅黑" panose="020B0503020204020204" pitchFamily="34" charset="-122"/>
                <a:ea typeface="微软雅黑" panose="020B0503020204020204" pitchFamily="34" charset="-122"/>
              </a:rPr>
              <a:t> kg</a:t>
            </a:r>
            <a:endParaRPr kumimoji="1" lang="en-US" altLang="zh-CN" sz="2400" b="1" baseline="30000" dirty="0">
              <a:solidFill>
                <a:srgbClr val="333399"/>
              </a:solidFill>
              <a:latin typeface="微软雅黑" panose="020B0503020204020204" pitchFamily="34" charset="-122"/>
              <a:ea typeface="微软雅黑" panose="020B0503020204020204" pitchFamily="34" charset="-122"/>
            </a:endParaRPr>
          </a:p>
          <a:p>
            <a:pPr eaLnBrk="1" hangingPunct="1">
              <a:lnSpc>
                <a:spcPct val="150000"/>
              </a:lnSpc>
            </a:pPr>
            <a:r>
              <a:rPr kumimoji="1" lang="zh-CN" altLang="en-US" sz="2400" b="1" dirty="0">
                <a:solidFill>
                  <a:srgbClr val="333399"/>
                </a:solidFill>
                <a:latin typeface="微软雅黑" panose="020B0503020204020204" pitchFamily="34" charset="-122"/>
                <a:ea typeface="微软雅黑" panose="020B0503020204020204" pitchFamily="34" charset="-122"/>
              </a:rPr>
              <a:t>普朗克</a:t>
            </a:r>
            <a:r>
              <a:rPr kumimoji="1" lang="zh-CN" altLang="en-US" sz="2400" b="1" dirty="0" smtClean="0">
                <a:solidFill>
                  <a:srgbClr val="333399"/>
                </a:solidFill>
                <a:latin typeface="微软雅黑" panose="020B0503020204020204" pitchFamily="34" charset="-122"/>
                <a:ea typeface="微软雅黑" panose="020B0503020204020204" pitchFamily="34" charset="-122"/>
              </a:rPr>
              <a:t>常数   </a:t>
            </a:r>
            <a:r>
              <a:rPr kumimoji="1" lang="en-US" altLang="zh-CN" sz="2400" b="1" dirty="0">
                <a:solidFill>
                  <a:srgbClr val="333399"/>
                </a:solidFill>
                <a:latin typeface="微软雅黑" panose="020B0503020204020204" pitchFamily="34" charset="-122"/>
                <a:ea typeface="微软雅黑" panose="020B0503020204020204" pitchFamily="34" charset="-122"/>
              </a:rPr>
              <a:t>6.62606896×10</a:t>
            </a:r>
            <a:r>
              <a:rPr kumimoji="1" lang="zh-CN" altLang="en-US" sz="2400" b="1" baseline="30000" dirty="0">
                <a:solidFill>
                  <a:srgbClr val="333399"/>
                </a:solidFill>
                <a:latin typeface="微软雅黑" panose="020B0503020204020204" pitchFamily="34" charset="-122"/>
                <a:ea typeface="微软雅黑" panose="020B0503020204020204" pitchFamily="34" charset="-122"/>
              </a:rPr>
              <a:t>－</a:t>
            </a:r>
            <a:r>
              <a:rPr kumimoji="1" lang="en-US" altLang="zh-CN" sz="2400" b="1" baseline="30000" dirty="0">
                <a:solidFill>
                  <a:srgbClr val="333399"/>
                </a:solidFill>
                <a:latin typeface="微软雅黑" panose="020B0503020204020204" pitchFamily="34" charset="-122"/>
                <a:ea typeface="微软雅黑" panose="020B0503020204020204" pitchFamily="34" charset="-122"/>
              </a:rPr>
              <a:t>34</a:t>
            </a:r>
            <a:endParaRPr kumimoji="1" lang="en-US" altLang="zh-CN" sz="2400" b="1" baseline="30000" dirty="0" smtClean="0">
              <a:solidFill>
                <a:srgbClr val="333399"/>
              </a:solidFill>
              <a:latin typeface="微软雅黑" panose="020B0503020204020204" pitchFamily="34" charset="-122"/>
              <a:ea typeface="微软雅黑" panose="020B0503020204020204" pitchFamily="34" charset="-122"/>
            </a:endParaRPr>
          </a:p>
          <a:p>
            <a:pPr eaLnBrk="1" hangingPunct="1">
              <a:lnSpc>
                <a:spcPct val="150000"/>
              </a:lnSpc>
            </a:pPr>
            <a:r>
              <a:rPr kumimoji="1" lang="zh-CN" altLang="en-US" sz="2400" b="1" dirty="0" smtClean="0">
                <a:solidFill>
                  <a:srgbClr val="333399"/>
                </a:solidFill>
                <a:latin typeface="微软雅黑" panose="020B0503020204020204" pitchFamily="34" charset="-122"/>
                <a:ea typeface="微软雅黑" panose="020B0503020204020204" pitchFamily="34" charset="-122"/>
              </a:rPr>
              <a:t>阿伏加德罗常数（摩尔常数）  </a:t>
            </a:r>
            <a:r>
              <a:rPr kumimoji="1" lang="en-US" altLang="zh-CN" sz="2400" b="1" dirty="0" smtClean="0">
                <a:solidFill>
                  <a:srgbClr val="333399"/>
                </a:solidFill>
                <a:latin typeface="微软雅黑" panose="020B0503020204020204" pitchFamily="34" charset="-122"/>
                <a:ea typeface="微软雅黑" panose="020B0503020204020204" pitchFamily="34" charset="-122"/>
              </a:rPr>
              <a:t>6.023×10</a:t>
            </a:r>
            <a:r>
              <a:rPr kumimoji="1" lang="en-US" altLang="zh-CN" sz="2400" b="1" baseline="30000" dirty="0" smtClean="0">
                <a:solidFill>
                  <a:srgbClr val="333399"/>
                </a:solidFill>
                <a:latin typeface="微软雅黑" panose="020B0503020204020204" pitchFamily="34" charset="-122"/>
                <a:ea typeface="微软雅黑" panose="020B0503020204020204" pitchFamily="34" charset="-122"/>
              </a:rPr>
              <a:t>23  </a:t>
            </a:r>
            <a:endParaRPr kumimoji="1" lang="en-US" altLang="zh-CN" sz="2400" b="1" dirty="0">
              <a:solidFill>
                <a:srgbClr val="333399"/>
              </a:solidFill>
              <a:latin typeface="微软雅黑" panose="020B0503020204020204" pitchFamily="34" charset="-122"/>
              <a:ea typeface="微软雅黑" panose="020B0503020204020204" pitchFamily="34" charset="-122"/>
            </a:endParaRPr>
          </a:p>
          <a:p>
            <a:pPr eaLnBrk="1" hangingPunct="1">
              <a:lnSpc>
                <a:spcPct val="150000"/>
              </a:lnSpc>
            </a:pPr>
            <a:r>
              <a:rPr kumimoji="1" lang="en-US" altLang="zh-CN" sz="2400" b="1" dirty="0" smtClean="0">
                <a:solidFill>
                  <a:srgbClr val="000000"/>
                </a:solidFill>
                <a:latin typeface="微软雅黑" panose="020B0503020204020204" pitchFamily="34" charset="-122"/>
                <a:ea typeface="微软雅黑" panose="020B0503020204020204" pitchFamily="34" charset="-122"/>
              </a:rPr>
              <a:t>……</a:t>
            </a:r>
          </a:p>
          <a:p>
            <a:pPr eaLnBrk="1" hangingPunct="1">
              <a:lnSpc>
                <a:spcPct val="150000"/>
              </a:lnSpc>
            </a:pPr>
            <a:r>
              <a:rPr kumimoji="1" lang="zh-CN" altLang="en-US" sz="2400" b="1" dirty="0" smtClean="0">
                <a:solidFill>
                  <a:srgbClr val="000000"/>
                </a:solidFill>
                <a:latin typeface="微软雅黑" panose="020B0503020204020204" pitchFamily="34" charset="-122"/>
                <a:ea typeface="微软雅黑" panose="020B0503020204020204" pitchFamily="34" charset="-122"/>
              </a:rPr>
              <a:t>     </a:t>
            </a:r>
            <a:r>
              <a:rPr kumimoji="1" lang="zh-CN" altLang="en-US" sz="2400" b="1" dirty="0" smtClean="0">
                <a:solidFill>
                  <a:srgbClr val="FF0000"/>
                </a:solidFill>
                <a:latin typeface="微软雅黑" panose="020B0503020204020204" pitchFamily="34" charset="-122"/>
                <a:ea typeface="微软雅黑" panose="020B0503020204020204" pitchFamily="34" charset="-122"/>
              </a:rPr>
              <a:t>请大家思考计算机中</a:t>
            </a:r>
            <a:r>
              <a:rPr kumimoji="1" lang="en-US" altLang="zh-CN" sz="2400" b="1" dirty="0" smtClean="0">
                <a:solidFill>
                  <a:srgbClr val="FF0000"/>
                </a:solidFill>
                <a:latin typeface="微软雅黑" panose="020B0503020204020204" pitchFamily="34" charset="-122"/>
                <a:ea typeface="微软雅黑" panose="020B0503020204020204" pitchFamily="34" charset="-122"/>
              </a:rPr>
              <a:t>32</a:t>
            </a:r>
            <a:r>
              <a:rPr kumimoji="1" lang="zh-CN" altLang="en-US" sz="2400" b="1" dirty="0" smtClean="0">
                <a:solidFill>
                  <a:srgbClr val="FF0000"/>
                </a:solidFill>
                <a:latin typeface="微软雅黑" panose="020B0503020204020204" pitchFamily="34" charset="-122"/>
                <a:ea typeface="微软雅黑" panose="020B0503020204020204" pitchFamily="34" charset="-122"/>
              </a:rPr>
              <a:t>位或者</a:t>
            </a:r>
            <a:r>
              <a:rPr kumimoji="1" lang="en-US" altLang="zh-CN" sz="2400" b="1" dirty="0" smtClean="0">
                <a:solidFill>
                  <a:srgbClr val="FF0000"/>
                </a:solidFill>
                <a:latin typeface="微软雅黑" panose="020B0503020204020204" pitchFamily="34" charset="-122"/>
                <a:ea typeface="微软雅黑" panose="020B0503020204020204" pitchFamily="34" charset="-122"/>
              </a:rPr>
              <a:t>64</a:t>
            </a:r>
            <a:r>
              <a:rPr kumimoji="1" lang="zh-CN" altLang="en-US" sz="2400" b="1" dirty="0" smtClean="0">
                <a:solidFill>
                  <a:srgbClr val="FF0000"/>
                </a:solidFill>
                <a:latin typeface="微软雅黑" panose="020B0503020204020204" pitchFamily="34" charset="-122"/>
                <a:ea typeface="微软雅黑" panose="020B0503020204020204" pitchFamily="34" charset="-122"/>
              </a:rPr>
              <a:t>位的二进制定点小数或者定点整数是否能够表示上述物理常数</a:t>
            </a:r>
            <a:endParaRPr kumimoji="1" lang="en-US" altLang="zh-CN" sz="2400" b="1" dirty="0">
              <a:solidFill>
                <a:srgbClr val="FF0000"/>
              </a:solidFill>
              <a:latin typeface="微软雅黑" panose="020B0503020204020204" pitchFamily="34" charset="-122"/>
              <a:ea typeface="微软雅黑" panose="020B0503020204020204" pitchFamily="34" charset="-122"/>
            </a:endParaRPr>
          </a:p>
          <a:p>
            <a:pPr eaLnBrk="1" hangingPunct="1"/>
            <a:endParaRPr kumimoji="1" lang="zh-CN" altLang="en-US" sz="2400" b="1" dirty="0">
              <a:solidFill>
                <a:srgbClr val="000000"/>
              </a:solidFill>
              <a:latin typeface="宋体" charset="-122"/>
            </a:endParaRPr>
          </a:p>
        </p:txBody>
      </p:sp>
      <p:sp>
        <p:nvSpPr>
          <p:cNvPr id="54275" name="Rectangle 1030"/>
          <p:cNvSpPr>
            <a:spLocks noChangeArrowheads="1"/>
          </p:cNvSpPr>
          <p:nvPr/>
        </p:nvSpPr>
        <p:spPr bwMode="auto">
          <a:xfrm>
            <a:off x="611560" y="260648"/>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schemeClr val="tx2"/>
                </a:solidFill>
                <a:latin typeface="+mj-lt"/>
                <a:ea typeface="+mj-ea"/>
                <a:cs typeface="+mj-cs"/>
              </a:rPr>
              <a:t>几个物理学常数</a:t>
            </a:r>
            <a:endParaRPr lang="zh-CN" altLang="en-US" sz="3200" b="1" dirty="0">
              <a:solidFill>
                <a:schemeClr val="tx2"/>
              </a:solidFill>
              <a:latin typeface="+mj-lt"/>
              <a:ea typeface="+mj-ea"/>
              <a:cs typeface="+mj-cs"/>
            </a:endParaRPr>
          </a:p>
        </p:txBody>
      </p:sp>
    </p:spTree>
    <p:extLst>
      <p:ext uri="{BB962C8B-B14F-4D97-AF65-F5344CB8AC3E}">
        <p14:creationId xmlns:p14="http://schemas.microsoft.com/office/powerpoint/2010/main" val="368708127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539552" y="498476"/>
            <a:ext cx="878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例：</a:t>
            </a:r>
            <a:r>
              <a:rPr lang="zh-CN" altLang="en-US" dirty="0">
                <a:solidFill>
                  <a:srgbClr val="0066FF"/>
                </a:solidFill>
                <a:latin typeface="Times New Roman" pitchFamily="18" charset="0"/>
              </a:rPr>
              <a:t>两浮点数  </a:t>
            </a:r>
            <a:r>
              <a:rPr lang="en-US" altLang="zh-CN" dirty="0">
                <a:solidFill>
                  <a:srgbClr val="0066FF"/>
                </a:solidFill>
                <a:latin typeface="Times New Roman" pitchFamily="18" charset="0"/>
              </a:rPr>
              <a:t>x=0.1101 </a:t>
            </a:r>
            <a:r>
              <a:rPr lang="en-US" altLang="zh-CN" dirty="0">
                <a:solidFill>
                  <a:srgbClr val="0066FF"/>
                </a:solidFill>
                <a:latin typeface="Times New Roman" pitchFamily="18" charset="0"/>
                <a:sym typeface="Symbol" pitchFamily="18" charset="2"/>
              </a:rPr>
              <a:t>2</a:t>
            </a:r>
            <a:r>
              <a:rPr lang="en-US" altLang="zh-CN" baseline="30000" dirty="0">
                <a:solidFill>
                  <a:srgbClr val="0066FF"/>
                </a:solidFill>
                <a:latin typeface="Times New Roman" pitchFamily="18" charset="0"/>
                <a:sym typeface="Symbol" pitchFamily="18" charset="2"/>
              </a:rPr>
              <a:t>10</a:t>
            </a:r>
            <a:r>
              <a:rPr lang="en-US" altLang="zh-CN" dirty="0">
                <a:solidFill>
                  <a:srgbClr val="0066FF"/>
                </a:solidFill>
                <a:latin typeface="Times New Roman" pitchFamily="18" charset="0"/>
                <a:sym typeface="Symbol" pitchFamily="18" charset="2"/>
              </a:rPr>
              <a:t> , y=(0.1011) 2</a:t>
            </a:r>
            <a:r>
              <a:rPr lang="en-US" altLang="zh-CN" baseline="30000" dirty="0">
                <a:solidFill>
                  <a:srgbClr val="0066FF"/>
                </a:solidFill>
                <a:latin typeface="Times New Roman" pitchFamily="18" charset="0"/>
                <a:sym typeface="Symbol" pitchFamily="18" charset="2"/>
              </a:rPr>
              <a:t>01</a:t>
            </a:r>
            <a:r>
              <a:rPr lang="en-US" altLang="zh-CN" dirty="0">
                <a:solidFill>
                  <a:srgbClr val="0066FF"/>
                </a:solidFill>
                <a:latin typeface="Times New Roman" pitchFamily="18" charset="0"/>
                <a:sym typeface="Symbol" pitchFamily="18" charset="2"/>
              </a:rPr>
              <a:t>,  </a:t>
            </a:r>
            <a:r>
              <a:rPr lang="zh-CN" altLang="en-US" dirty="0">
                <a:solidFill>
                  <a:srgbClr val="0066FF"/>
                </a:solidFill>
                <a:latin typeface="Times New Roman" pitchFamily="18" charset="0"/>
                <a:sym typeface="Symbol" pitchFamily="18" charset="2"/>
              </a:rPr>
              <a:t>求</a:t>
            </a:r>
            <a:r>
              <a:rPr lang="en-US" altLang="zh-CN" dirty="0" err="1">
                <a:solidFill>
                  <a:srgbClr val="0066FF"/>
                </a:solidFill>
                <a:latin typeface="Times New Roman" pitchFamily="18" charset="0"/>
                <a:sym typeface="Symbol" pitchFamily="18" charset="2"/>
              </a:rPr>
              <a:t>x+y</a:t>
            </a:r>
            <a:r>
              <a:rPr lang="zh-CN" altLang="en-US" dirty="0">
                <a:solidFill>
                  <a:srgbClr val="0066FF"/>
                </a:solidFill>
                <a:latin typeface="Times New Roman" pitchFamily="18" charset="0"/>
                <a:sym typeface="Symbol" pitchFamily="18" charset="2"/>
              </a:rPr>
              <a:t>。</a:t>
            </a:r>
          </a:p>
        </p:txBody>
      </p:sp>
      <p:sp>
        <p:nvSpPr>
          <p:cNvPr id="139267" name="Text Box 3"/>
          <p:cNvSpPr txBox="1">
            <a:spLocks noChangeArrowheads="1"/>
          </p:cNvSpPr>
          <p:nvPr/>
        </p:nvSpPr>
        <p:spPr bwMode="auto">
          <a:xfrm>
            <a:off x="472504" y="1079500"/>
            <a:ext cx="86360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解</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[x]</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10</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00.1101           [y]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01</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00.1011 </a:t>
            </a:r>
          </a:p>
          <a:p>
            <a:pPr eaLnBrk="1" fontAlgn="auto" hangingPunct="1">
              <a:lnSpc>
                <a:spcPct val="80000"/>
              </a:lnSpc>
              <a:spcBef>
                <a:spcPct val="50000"/>
              </a:spcBef>
              <a:spcAft>
                <a:spcPts val="0"/>
              </a:spcAft>
            </a:pPr>
            <a:r>
              <a:rPr lang="en-US" altLang="zh-CN" dirty="0">
                <a:solidFill>
                  <a:srgbClr val="FF0000"/>
                </a:solidFill>
                <a:latin typeface="Times New Roman" pitchFamily="18" charset="0"/>
              </a:rPr>
              <a:t>    </a:t>
            </a:r>
            <a:r>
              <a:rPr lang="zh-CN" altLang="en-US" dirty="0">
                <a:solidFill>
                  <a:srgbClr val="FF0000"/>
                </a:solidFill>
                <a:latin typeface="Times New Roman" pitchFamily="18" charset="0"/>
              </a:rPr>
              <a:t>对阶：</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[△E]</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 [ E</a:t>
            </a:r>
            <a:r>
              <a:rPr lang="en-US" altLang="zh-CN" baseline="-25000"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E</a:t>
            </a:r>
            <a:r>
              <a:rPr lang="en-US" altLang="zh-CN" baseline="-25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10+ 11 11= 00 01</a:t>
            </a:r>
          </a:p>
          <a:p>
            <a:pPr eaLnBrk="1" fontAlgn="auto" hangingPunct="1">
              <a:lnSpc>
                <a:spcPct val="80000"/>
              </a:lnSpc>
              <a:spcBef>
                <a:spcPct val="50000"/>
              </a:spcBef>
              <a:spcAft>
                <a:spcPts val="0"/>
              </a:spcAft>
            </a:pPr>
            <a:r>
              <a:rPr lang="en-US" altLang="zh-CN" dirty="0">
                <a:solidFill>
                  <a:srgbClr val="000000"/>
                </a:solidFill>
                <a:latin typeface="Times New Roman" pitchFamily="18" charset="0"/>
              </a:rPr>
              <a:t>                y</a:t>
            </a:r>
            <a:r>
              <a:rPr lang="zh-CN" altLang="en-US" dirty="0">
                <a:solidFill>
                  <a:srgbClr val="000000"/>
                </a:solidFill>
                <a:latin typeface="Times New Roman" pitchFamily="18" charset="0"/>
              </a:rPr>
              <a:t>向</a:t>
            </a:r>
            <a:r>
              <a:rPr lang="en-US" altLang="zh-CN" dirty="0">
                <a:solidFill>
                  <a:srgbClr val="000000"/>
                </a:solidFill>
                <a:latin typeface="Times New Roman" pitchFamily="18" charset="0"/>
              </a:rPr>
              <a:t>x</a:t>
            </a:r>
            <a:r>
              <a:rPr lang="zh-CN" altLang="en-US" dirty="0">
                <a:solidFill>
                  <a:srgbClr val="000000"/>
                </a:solidFill>
                <a:latin typeface="Times New Roman" pitchFamily="18" charset="0"/>
              </a:rPr>
              <a:t>对齐，将</a:t>
            </a:r>
            <a:r>
              <a:rPr lang="en-US" altLang="zh-CN" dirty="0">
                <a:solidFill>
                  <a:srgbClr val="000000"/>
                </a:solidFill>
                <a:latin typeface="Times New Roman" pitchFamily="18" charset="0"/>
              </a:rPr>
              <a:t>y</a:t>
            </a:r>
            <a:r>
              <a:rPr lang="zh-CN" altLang="en-US" dirty="0">
                <a:solidFill>
                  <a:srgbClr val="000000"/>
                </a:solidFill>
                <a:latin typeface="Times New Roman" pitchFamily="18" charset="0"/>
              </a:rPr>
              <a:t>的尾数右移一位，阶码加</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p>
          <a:p>
            <a:pPr eaLnBrk="1" fontAlgn="auto" hangingPunct="1">
              <a:lnSpc>
                <a:spcPct val="8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10</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00.0101</a:t>
            </a:r>
          </a:p>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FF0000"/>
                </a:solidFill>
                <a:latin typeface="Times New Roman" pitchFamily="18" charset="0"/>
              </a:rPr>
              <a:t>求和：</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00.1101</a:t>
            </a:r>
          </a:p>
          <a:p>
            <a:pPr eaLnBrk="1" fontAlgn="auto" hangingPunct="1">
              <a:lnSpc>
                <a:spcPct val="50000"/>
              </a:lnSpc>
              <a:spcBef>
                <a:spcPct val="50000"/>
              </a:spcBef>
              <a:spcAft>
                <a:spcPts val="0"/>
              </a:spcAft>
            </a:pPr>
            <a:r>
              <a:rPr lang="en-US" altLang="zh-CN" dirty="0">
                <a:solidFill>
                  <a:srgbClr val="000000"/>
                </a:solidFill>
                <a:latin typeface="Times New Roman" pitchFamily="18" charset="0"/>
              </a:rPr>
              <a:t>                 +  00.0101</a:t>
            </a:r>
          </a:p>
          <a:p>
            <a:pPr eaLnBrk="1" fontAlgn="auto" hangingPunct="1">
              <a:lnSpc>
                <a:spcPct val="50000"/>
              </a:lnSpc>
              <a:spcBef>
                <a:spcPct val="50000"/>
              </a:spcBef>
              <a:spcAft>
                <a:spcPts val="0"/>
              </a:spcAft>
            </a:pPr>
            <a:r>
              <a:rPr lang="en-US" altLang="zh-CN" dirty="0">
                <a:solidFill>
                  <a:srgbClr val="000000"/>
                </a:solidFill>
                <a:latin typeface="Times New Roman" pitchFamily="18" charset="0"/>
              </a:rPr>
              <a:t>                     01.0010</a:t>
            </a:r>
          </a:p>
        </p:txBody>
      </p:sp>
      <p:sp>
        <p:nvSpPr>
          <p:cNvPr id="139268" name="Line 4"/>
          <p:cNvSpPr>
            <a:spLocks noChangeShapeType="1"/>
          </p:cNvSpPr>
          <p:nvPr/>
        </p:nvSpPr>
        <p:spPr bwMode="auto">
          <a:xfrm>
            <a:off x="1717104" y="3886200"/>
            <a:ext cx="172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9269" name="Rectangle 8"/>
          <p:cNvSpPr>
            <a:spLocks noChangeArrowheads="1"/>
          </p:cNvSpPr>
          <p:nvPr/>
        </p:nvSpPr>
        <p:spPr bwMode="auto">
          <a:xfrm>
            <a:off x="4434904" y="3746500"/>
            <a:ext cx="345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000000"/>
                </a:solidFill>
                <a:latin typeface="Times New Roman" pitchFamily="18" charset="0"/>
              </a:rPr>
              <a:t>[x+y]</a:t>
            </a:r>
            <a:r>
              <a:rPr lang="zh-CN" altLang="en-US" baseline="-25000">
                <a:solidFill>
                  <a:srgbClr val="000000"/>
                </a:solidFill>
                <a:latin typeface="Times New Roman" pitchFamily="18" charset="0"/>
              </a:rPr>
              <a:t>补</a:t>
            </a:r>
            <a:r>
              <a:rPr lang="en-US" altLang="zh-CN">
                <a:solidFill>
                  <a:srgbClr val="000000"/>
                </a:solidFill>
                <a:latin typeface="Times New Roman" pitchFamily="18" charset="0"/>
              </a:rPr>
              <a:t>=00 10</a:t>
            </a:r>
            <a:r>
              <a:rPr lang="zh-CN" altLang="en-US">
                <a:solidFill>
                  <a:srgbClr val="000000"/>
                </a:solidFill>
                <a:latin typeface="Times New Roman" pitchFamily="18" charset="0"/>
              </a:rPr>
              <a:t>，</a:t>
            </a:r>
            <a:r>
              <a:rPr lang="en-US" altLang="zh-CN">
                <a:solidFill>
                  <a:srgbClr val="000000"/>
                </a:solidFill>
                <a:latin typeface="Times New Roman" pitchFamily="18" charset="0"/>
              </a:rPr>
              <a:t>01.0010   </a:t>
            </a:r>
          </a:p>
        </p:txBody>
      </p:sp>
      <p:sp>
        <p:nvSpPr>
          <p:cNvPr id="139270" name="Rectangle 9"/>
          <p:cNvSpPr>
            <a:spLocks noChangeArrowheads="1"/>
          </p:cNvSpPr>
          <p:nvPr/>
        </p:nvSpPr>
        <p:spPr bwMode="auto">
          <a:xfrm>
            <a:off x="758056" y="5301208"/>
            <a:ext cx="75819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85000"/>
              </a:lnSpc>
              <a:spcBef>
                <a:spcPct val="50000"/>
              </a:spcBef>
              <a:spcAft>
                <a:spcPts val="0"/>
              </a:spcAft>
            </a:pPr>
            <a:r>
              <a:rPr lang="zh-CN" altLang="en-US" dirty="0">
                <a:solidFill>
                  <a:srgbClr val="FF0000"/>
                </a:solidFill>
                <a:latin typeface="Times New Roman" pitchFamily="18" charset="0"/>
              </a:rPr>
              <a:t>右归：</a:t>
            </a:r>
            <a:r>
              <a:rPr lang="zh-CN" altLang="en-US" dirty="0">
                <a:solidFill>
                  <a:srgbClr val="000000"/>
                </a:solidFill>
                <a:latin typeface="Times New Roman" pitchFamily="18" charset="0"/>
              </a:rPr>
              <a:t>运算结果两符号位不同，其绝对值大于</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，右归。</a:t>
            </a:r>
          </a:p>
          <a:p>
            <a:pPr eaLnBrk="1" fontAlgn="auto" hangingPunct="1">
              <a:lnSpc>
                <a:spcPct val="8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x+y</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 00 11</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00.1001</a:t>
            </a:r>
          </a:p>
        </p:txBody>
      </p:sp>
    </p:spTree>
    <p:extLst>
      <p:ext uri="{BB962C8B-B14F-4D97-AF65-F5344CB8AC3E}">
        <p14:creationId xmlns:p14="http://schemas.microsoft.com/office/powerpoint/2010/main" val="49440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gtEl>
                                        <p:attrNameLst>
                                          <p:attrName>style.visibility</p:attrName>
                                        </p:attrNameLst>
                                      </p:cBhvr>
                                      <p:to>
                                        <p:strVal val="visible"/>
                                      </p:to>
                                    </p:set>
                                    <p:anim calcmode="lin" valueType="num">
                                      <p:cBhvr additive="base">
                                        <p:cTn id="7" dur="500" fill="hold"/>
                                        <p:tgtEl>
                                          <p:spTgt spid="139267"/>
                                        </p:tgtEl>
                                        <p:attrNameLst>
                                          <p:attrName>ppt_x</p:attrName>
                                        </p:attrNameLst>
                                      </p:cBhvr>
                                      <p:tavLst>
                                        <p:tav tm="0">
                                          <p:val>
                                            <p:strVal val="#ppt_x"/>
                                          </p:val>
                                        </p:tav>
                                        <p:tav tm="100000">
                                          <p:val>
                                            <p:strVal val="#ppt_x"/>
                                          </p:val>
                                        </p:tav>
                                      </p:tavLst>
                                    </p:anim>
                                    <p:anim calcmode="lin" valueType="num">
                                      <p:cBhvr additive="base">
                                        <p:cTn id="8" dur="500" fill="hold"/>
                                        <p:tgtEl>
                                          <p:spTgt spid="1392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270"/>
                                        </p:tgtEl>
                                        <p:attrNameLst>
                                          <p:attrName>style.visibility</p:attrName>
                                        </p:attrNameLst>
                                      </p:cBhvr>
                                      <p:to>
                                        <p:strVal val="visible"/>
                                      </p:to>
                                    </p:set>
                                    <p:anim calcmode="lin" valueType="num">
                                      <p:cBhvr additive="base">
                                        <p:cTn id="13" dur="500" fill="hold"/>
                                        <p:tgtEl>
                                          <p:spTgt spid="139270"/>
                                        </p:tgtEl>
                                        <p:attrNameLst>
                                          <p:attrName>ppt_x</p:attrName>
                                        </p:attrNameLst>
                                      </p:cBhvr>
                                      <p:tavLst>
                                        <p:tav tm="0">
                                          <p:val>
                                            <p:strVal val="#ppt_x"/>
                                          </p:val>
                                        </p:tav>
                                        <p:tav tm="100000">
                                          <p:val>
                                            <p:strVal val="#ppt_x"/>
                                          </p:val>
                                        </p:tav>
                                      </p:tavLst>
                                    </p:anim>
                                    <p:anim calcmode="lin" valueType="num">
                                      <p:cBhvr additive="base">
                                        <p:cTn id="14" dur="500" fill="hold"/>
                                        <p:tgtEl>
                                          <p:spTgt spid="139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p:bldP spid="13927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391541" y="1054100"/>
            <a:ext cx="8716963"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在对阶或向右规格化时</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尾数要向右移位</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这样</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被右移的尾数的低位部分会被丢掉</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从而造成一定误差</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因此要进行</a:t>
            </a:r>
            <a:r>
              <a:rPr lang="zh-CN" altLang="en-US" dirty="0">
                <a:solidFill>
                  <a:srgbClr val="FF0000"/>
                </a:solidFill>
                <a:latin typeface="Times New Roman" pitchFamily="18" charset="0"/>
              </a:rPr>
              <a:t>舍入处理</a:t>
            </a:r>
            <a:r>
              <a:rPr lang="zh-CN" altLang="en-US" dirty="0">
                <a:solidFill>
                  <a:srgbClr val="000000"/>
                </a:solidFill>
                <a:latin typeface="Times New Roman" pitchFamily="18" charset="0"/>
              </a:rPr>
              <a:t>。</a:t>
            </a:r>
          </a:p>
          <a:p>
            <a:pPr eaLnBrk="1" fontAlgn="auto" hangingPunct="1">
              <a:lnSpc>
                <a:spcPct val="80000"/>
              </a:lnSpc>
              <a:spcBef>
                <a:spcPct val="50000"/>
              </a:spcBef>
              <a:spcAft>
                <a:spcPts val="0"/>
              </a:spcAft>
            </a:pPr>
            <a:r>
              <a:rPr lang="zh-CN" altLang="en-US" dirty="0">
                <a:solidFill>
                  <a:srgbClr val="006600"/>
                </a:solidFill>
                <a:latin typeface="Times New Roman" pitchFamily="18" charset="0"/>
              </a:rPr>
              <a:t>  </a:t>
            </a:r>
            <a:r>
              <a:rPr lang="en-US" altLang="zh-CN" dirty="0">
                <a:solidFill>
                  <a:srgbClr val="006600"/>
                </a:solidFill>
                <a:latin typeface="Times New Roman" pitchFamily="18" charset="0"/>
                <a:ea typeface="黑体" pitchFamily="2" charset="-122"/>
              </a:rPr>
              <a:t>•</a:t>
            </a:r>
            <a:r>
              <a:rPr lang="en-US" altLang="zh-CN" dirty="0">
                <a:solidFill>
                  <a:srgbClr val="006600"/>
                </a:solidFill>
                <a:latin typeface="黑体" pitchFamily="2" charset="-122"/>
                <a:ea typeface="黑体" pitchFamily="2" charset="-122"/>
              </a:rPr>
              <a:t> </a:t>
            </a:r>
            <a:r>
              <a:rPr lang="zh-CN" altLang="en-US" dirty="0">
                <a:solidFill>
                  <a:srgbClr val="006600"/>
                </a:solidFill>
                <a:latin typeface="黑体" pitchFamily="2" charset="-122"/>
                <a:ea typeface="黑体" pitchFamily="2" charset="-122"/>
              </a:rPr>
              <a:t>简单的舍入方法有两种</a:t>
            </a:r>
            <a:r>
              <a:rPr lang="zh-CN" altLang="en-US" dirty="0">
                <a:solidFill>
                  <a:srgbClr val="003300"/>
                </a:solidFill>
                <a:latin typeface="黑体" pitchFamily="2" charset="-122"/>
                <a:ea typeface="黑体" pitchFamily="2" charset="-122"/>
              </a:rPr>
              <a:t>：</a:t>
            </a:r>
          </a:p>
          <a:p>
            <a:pPr eaLnBrk="1" fontAlgn="auto" hangingPunct="1">
              <a:lnSpc>
                <a:spcPct val="80000"/>
              </a:lnSpc>
              <a:spcBef>
                <a:spcPct val="50000"/>
              </a:spcBef>
              <a:spcAft>
                <a:spcPts val="0"/>
              </a:spcAft>
            </a:pPr>
            <a:r>
              <a:rPr lang="zh-CN" altLang="en-US" dirty="0">
                <a:solidFill>
                  <a:srgbClr val="FF0000"/>
                </a:solidFill>
                <a:latin typeface="宋体" charset="-122"/>
              </a:rPr>
              <a:t> ① </a:t>
            </a:r>
            <a:r>
              <a:rPr lang="zh-CN" altLang="en-US" dirty="0">
                <a:solidFill>
                  <a:srgbClr val="FF0000"/>
                </a:solidFill>
                <a:latin typeface="Times New Roman" pitchFamily="18" charset="0"/>
              </a:rPr>
              <a:t>“</a:t>
            </a:r>
            <a:r>
              <a:rPr lang="en-US" altLang="zh-CN" dirty="0">
                <a:solidFill>
                  <a:srgbClr val="FF0000"/>
                </a:solidFill>
                <a:latin typeface="宋体" charset="-122"/>
              </a:rPr>
              <a:t>0</a:t>
            </a:r>
            <a:r>
              <a:rPr lang="zh-CN" altLang="en-US" dirty="0">
                <a:solidFill>
                  <a:srgbClr val="FF0000"/>
                </a:solidFill>
                <a:latin typeface="宋体" charset="-122"/>
              </a:rPr>
              <a:t>舍</a:t>
            </a:r>
            <a:r>
              <a:rPr lang="en-US" altLang="zh-CN" dirty="0">
                <a:solidFill>
                  <a:srgbClr val="FF0000"/>
                </a:solidFill>
                <a:latin typeface="宋体" charset="-122"/>
              </a:rPr>
              <a:t>1</a:t>
            </a:r>
            <a:r>
              <a:rPr lang="zh-CN" altLang="en-US" dirty="0">
                <a:solidFill>
                  <a:srgbClr val="FF0000"/>
                </a:solidFill>
                <a:latin typeface="宋体" charset="-122"/>
              </a:rPr>
              <a:t>入</a:t>
            </a:r>
            <a:r>
              <a:rPr lang="zh-CN" altLang="en-US" dirty="0">
                <a:solidFill>
                  <a:srgbClr val="FF0000"/>
                </a:solidFill>
                <a:latin typeface="Times New Roman" pitchFamily="18" charset="0"/>
              </a:rPr>
              <a:t>”</a:t>
            </a:r>
            <a:r>
              <a:rPr lang="zh-CN" altLang="en-US" dirty="0">
                <a:solidFill>
                  <a:srgbClr val="FF0000"/>
                </a:solidFill>
                <a:latin typeface="宋体" charset="-122"/>
              </a:rPr>
              <a:t>法</a:t>
            </a:r>
          </a:p>
          <a:p>
            <a:pPr eaLnBrk="1" fontAlgn="auto" hangingPunct="1">
              <a:lnSpc>
                <a:spcPct val="60000"/>
              </a:lnSpc>
              <a:spcBef>
                <a:spcPct val="50000"/>
              </a:spcBef>
              <a:spcAft>
                <a:spcPts val="0"/>
              </a:spcAft>
            </a:pPr>
            <a:r>
              <a:rPr lang="zh-CN" altLang="en-US" dirty="0">
                <a:solidFill>
                  <a:srgbClr val="000000"/>
                </a:solidFill>
                <a:latin typeface="宋体" charset="-122"/>
              </a:rPr>
              <a:t>    即如果右移时被丢掉数位的最高位为</a:t>
            </a:r>
            <a:r>
              <a:rPr lang="en-US" altLang="zh-CN" dirty="0">
                <a:solidFill>
                  <a:srgbClr val="000000"/>
                </a:solidFill>
                <a:latin typeface="宋体" charset="-122"/>
              </a:rPr>
              <a:t>0</a:t>
            </a:r>
            <a:r>
              <a:rPr lang="zh-CN" altLang="en-US" dirty="0">
                <a:solidFill>
                  <a:srgbClr val="000000"/>
                </a:solidFill>
                <a:latin typeface="宋体" charset="-122"/>
              </a:rPr>
              <a:t>则舍去，反之则将尾</a:t>
            </a:r>
          </a:p>
          <a:p>
            <a:pPr eaLnBrk="1" fontAlgn="auto" hangingPunct="1">
              <a:lnSpc>
                <a:spcPct val="60000"/>
              </a:lnSpc>
              <a:spcBef>
                <a:spcPct val="50000"/>
              </a:spcBef>
              <a:spcAft>
                <a:spcPts val="0"/>
              </a:spcAft>
            </a:pPr>
            <a:r>
              <a:rPr lang="zh-CN" altLang="en-US" dirty="0">
                <a:solidFill>
                  <a:srgbClr val="000000"/>
                </a:solidFill>
                <a:latin typeface="宋体" charset="-122"/>
              </a:rPr>
              <a:t>数的末位加</a:t>
            </a:r>
            <a:r>
              <a:rPr lang="zh-CN" altLang="en-US" dirty="0">
                <a:solidFill>
                  <a:srgbClr val="000000"/>
                </a:solidFill>
                <a:latin typeface="Times New Roman" pitchFamily="18" charset="0"/>
              </a:rPr>
              <a:t>“</a:t>
            </a:r>
            <a:r>
              <a:rPr lang="en-US" altLang="zh-CN" dirty="0">
                <a:solidFill>
                  <a:srgbClr val="000000"/>
                </a:solidFill>
                <a:latin typeface="宋体" charset="-122"/>
              </a:rPr>
              <a:t>1</a:t>
            </a:r>
            <a:r>
              <a:rPr lang="en-US" altLang="zh-CN" dirty="0">
                <a:solidFill>
                  <a:srgbClr val="000000"/>
                </a:solidFill>
                <a:latin typeface="Times New Roman" pitchFamily="18" charset="0"/>
              </a:rPr>
              <a:t>”</a:t>
            </a:r>
            <a:r>
              <a:rPr lang="zh-CN" altLang="en-US" dirty="0">
                <a:solidFill>
                  <a:srgbClr val="000000"/>
                </a:solidFill>
                <a:latin typeface="宋体" charset="-122"/>
              </a:rPr>
              <a:t>。</a:t>
            </a:r>
          </a:p>
          <a:p>
            <a:pPr eaLnBrk="1" fontAlgn="auto" hangingPunct="1">
              <a:lnSpc>
                <a:spcPct val="80000"/>
              </a:lnSpc>
              <a:spcBef>
                <a:spcPct val="50000"/>
              </a:spcBef>
              <a:spcAft>
                <a:spcPts val="0"/>
              </a:spcAft>
            </a:pPr>
            <a:r>
              <a:rPr lang="zh-CN" altLang="en-US" dirty="0">
                <a:solidFill>
                  <a:srgbClr val="FF0000"/>
                </a:solidFill>
                <a:latin typeface="宋体" charset="-122"/>
              </a:rPr>
              <a:t> ② </a:t>
            </a:r>
            <a:r>
              <a:rPr lang="zh-CN" altLang="en-US" dirty="0">
                <a:solidFill>
                  <a:srgbClr val="FF0000"/>
                </a:solidFill>
                <a:latin typeface="Times New Roman" pitchFamily="18" charset="0"/>
              </a:rPr>
              <a:t>“</a:t>
            </a:r>
            <a:r>
              <a:rPr lang="zh-CN" altLang="en-US" dirty="0">
                <a:solidFill>
                  <a:srgbClr val="FF0000"/>
                </a:solidFill>
                <a:latin typeface="宋体" charset="-122"/>
              </a:rPr>
              <a:t>恒置</a:t>
            </a:r>
            <a:r>
              <a:rPr lang="en-US" altLang="zh-CN" dirty="0">
                <a:solidFill>
                  <a:srgbClr val="FF0000"/>
                </a:solidFill>
                <a:latin typeface="宋体" charset="-122"/>
              </a:rPr>
              <a:t>1</a:t>
            </a:r>
            <a:r>
              <a:rPr lang="en-US" altLang="zh-CN" dirty="0">
                <a:solidFill>
                  <a:srgbClr val="FF0000"/>
                </a:solidFill>
                <a:latin typeface="Times New Roman" pitchFamily="18" charset="0"/>
              </a:rPr>
              <a:t>”</a:t>
            </a:r>
            <a:r>
              <a:rPr lang="zh-CN" altLang="en-US" dirty="0">
                <a:solidFill>
                  <a:srgbClr val="FF0000"/>
                </a:solidFill>
                <a:latin typeface="宋体" charset="-122"/>
              </a:rPr>
              <a:t>法</a:t>
            </a:r>
          </a:p>
          <a:p>
            <a:pPr eaLnBrk="1" fontAlgn="auto" hangingPunct="1">
              <a:lnSpc>
                <a:spcPct val="60000"/>
              </a:lnSpc>
              <a:spcBef>
                <a:spcPct val="50000"/>
              </a:spcBef>
              <a:spcAft>
                <a:spcPts val="0"/>
              </a:spcAft>
            </a:pPr>
            <a:r>
              <a:rPr lang="zh-CN" altLang="en-US" dirty="0">
                <a:solidFill>
                  <a:srgbClr val="000000"/>
                </a:solidFill>
                <a:latin typeface="宋体" charset="-122"/>
              </a:rPr>
              <a:t>  </a:t>
            </a:r>
            <a:r>
              <a:rPr lang="zh-CN" altLang="en-US" dirty="0" smtClean="0">
                <a:solidFill>
                  <a:srgbClr val="000000"/>
                </a:solidFill>
                <a:latin typeface="宋体" charset="-122"/>
              </a:rPr>
              <a:t> 即</a:t>
            </a:r>
            <a:r>
              <a:rPr lang="zh-CN" altLang="en-US" dirty="0">
                <a:solidFill>
                  <a:srgbClr val="000000"/>
                </a:solidFill>
                <a:latin typeface="宋体" charset="-122"/>
              </a:rPr>
              <a:t>只要数位被移掉，就在尾数的末位恒置</a:t>
            </a:r>
            <a:r>
              <a:rPr lang="zh-CN" altLang="en-US" dirty="0">
                <a:solidFill>
                  <a:srgbClr val="000000"/>
                </a:solidFill>
                <a:latin typeface="Times New Roman" pitchFamily="18" charset="0"/>
              </a:rPr>
              <a:t>“</a:t>
            </a:r>
            <a:r>
              <a:rPr lang="en-US" altLang="zh-CN" dirty="0">
                <a:solidFill>
                  <a:srgbClr val="000000"/>
                </a:solidFill>
                <a:latin typeface="宋体" charset="-122"/>
              </a:rPr>
              <a:t>1</a:t>
            </a:r>
            <a:r>
              <a:rPr lang="en-US" altLang="zh-CN" dirty="0">
                <a:solidFill>
                  <a:srgbClr val="000000"/>
                </a:solidFill>
                <a:latin typeface="Times New Roman" pitchFamily="18" charset="0"/>
              </a:rPr>
              <a:t>”</a:t>
            </a:r>
            <a:r>
              <a:rPr lang="zh-CN" altLang="en-US" dirty="0">
                <a:solidFill>
                  <a:srgbClr val="000000"/>
                </a:solidFill>
                <a:latin typeface="宋体" charset="-122"/>
              </a:rPr>
              <a:t>。从概率上来</a:t>
            </a:r>
          </a:p>
          <a:p>
            <a:pPr eaLnBrk="1" fontAlgn="auto" hangingPunct="1">
              <a:lnSpc>
                <a:spcPct val="60000"/>
              </a:lnSpc>
              <a:spcBef>
                <a:spcPct val="50000"/>
              </a:spcBef>
              <a:spcAft>
                <a:spcPts val="0"/>
              </a:spcAft>
            </a:pPr>
            <a:r>
              <a:rPr lang="zh-CN" altLang="en-US" dirty="0">
                <a:solidFill>
                  <a:srgbClr val="000000"/>
                </a:solidFill>
                <a:latin typeface="宋体" charset="-122"/>
              </a:rPr>
              <a:t>说</a:t>
            </a:r>
            <a:r>
              <a:rPr lang="en-US" altLang="zh-CN" dirty="0">
                <a:solidFill>
                  <a:srgbClr val="000000"/>
                </a:solidFill>
                <a:latin typeface="宋体" charset="-122"/>
              </a:rPr>
              <a:t>,</a:t>
            </a:r>
            <a:r>
              <a:rPr lang="zh-CN" altLang="en-US" dirty="0">
                <a:solidFill>
                  <a:srgbClr val="000000"/>
                </a:solidFill>
                <a:latin typeface="宋体" charset="-122"/>
              </a:rPr>
              <a:t>丢掉的</a:t>
            </a:r>
            <a:r>
              <a:rPr lang="en-US" altLang="zh-CN" dirty="0">
                <a:solidFill>
                  <a:srgbClr val="000000"/>
                </a:solidFill>
                <a:latin typeface="宋体" charset="-122"/>
              </a:rPr>
              <a:t>0</a:t>
            </a:r>
            <a:r>
              <a:rPr lang="zh-CN" altLang="en-US" dirty="0">
                <a:solidFill>
                  <a:srgbClr val="000000"/>
                </a:solidFill>
                <a:latin typeface="宋体" charset="-122"/>
              </a:rPr>
              <a:t>和</a:t>
            </a:r>
            <a:r>
              <a:rPr lang="en-US" altLang="zh-CN" dirty="0">
                <a:solidFill>
                  <a:srgbClr val="000000"/>
                </a:solidFill>
                <a:latin typeface="宋体" charset="-122"/>
              </a:rPr>
              <a:t>1</a:t>
            </a:r>
            <a:r>
              <a:rPr lang="zh-CN" altLang="en-US" dirty="0">
                <a:solidFill>
                  <a:srgbClr val="000000"/>
                </a:solidFill>
                <a:latin typeface="宋体" charset="-122"/>
              </a:rPr>
              <a:t>各为</a:t>
            </a:r>
            <a:r>
              <a:rPr lang="en-US" altLang="zh-CN" dirty="0">
                <a:solidFill>
                  <a:srgbClr val="000000"/>
                </a:solidFill>
                <a:latin typeface="宋体" charset="-122"/>
              </a:rPr>
              <a:t>1/2</a:t>
            </a:r>
            <a:r>
              <a:rPr lang="zh-CN" altLang="en-US" dirty="0">
                <a:solidFill>
                  <a:srgbClr val="000000"/>
                </a:solidFill>
                <a:latin typeface="宋体" charset="-122"/>
              </a:rPr>
              <a:t>。</a:t>
            </a:r>
          </a:p>
        </p:txBody>
      </p:sp>
      <p:sp>
        <p:nvSpPr>
          <p:cNvPr id="140291" name="Rectangle 6"/>
          <p:cNvSpPr>
            <a:spLocks noChangeArrowheads="1"/>
          </p:cNvSpPr>
          <p:nvPr/>
        </p:nvSpPr>
        <p:spPr bwMode="auto">
          <a:xfrm>
            <a:off x="539552" y="427560"/>
            <a:ext cx="21307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2800" dirty="0">
                <a:solidFill>
                  <a:srgbClr val="0000FF"/>
                </a:solidFill>
                <a:latin typeface="Times New Roman" pitchFamily="18" charset="0"/>
              </a:rPr>
              <a:t>(5) </a:t>
            </a:r>
            <a:r>
              <a:rPr lang="zh-CN" altLang="en-US" sz="2800" dirty="0">
                <a:solidFill>
                  <a:srgbClr val="0000FF"/>
                </a:solidFill>
                <a:latin typeface="Times New Roman" pitchFamily="18" charset="0"/>
              </a:rPr>
              <a:t>舍入处理</a:t>
            </a:r>
          </a:p>
        </p:txBody>
      </p:sp>
      <p:sp>
        <p:nvSpPr>
          <p:cNvPr id="140292" name="Rectangle 7"/>
          <p:cNvSpPr>
            <a:spLocks noChangeArrowheads="1"/>
          </p:cNvSpPr>
          <p:nvPr/>
        </p:nvSpPr>
        <p:spPr bwMode="auto">
          <a:xfrm>
            <a:off x="515044" y="5157192"/>
            <a:ext cx="859346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fontAlgn="auto" hangingPunct="1">
              <a:spcBef>
                <a:spcPts val="0"/>
              </a:spcBef>
              <a:spcAft>
                <a:spcPts val="0"/>
              </a:spcAft>
            </a:pPr>
            <a:r>
              <a:rPr lang="en-US" altLang="zh-CN" dirty="0">
                <a:solidFill>
                  <a:srgbClr val="006600"/>
                </a:solidFill>
                <a:latin typeface="黑体" pitchFamily="2" charset="-122"/>
                <a:ea typeface="黑体" pitchFamily="2" charset="-122"/>
              </a:rPr>
              <a:t> </a:t>
            </a:r>
            <a:r>
              <a:rPr lang="en-US" altLang="zh-CN" dirty="0">
                <a:solidFill>
                  <a:srgbClr val="006600"/>
                </a:solidFill>
                <a:latin typeface="Times New Roman" pitchFamily="18" charset="0"/>
                <a:ea typeface="黑体" pitchFamily="2" charset="-122"/>
              </a:rPr>
              <a:t>•</a:t>
            </a:r>
            <a:r>
              <a:rPr lang="en-US" altLang="zh-CN" dirty="0">
                <a:solidFill>
                  <a:srgbClr val="006600"/>
                </a:solidFill>
                <a:latin typeface="黑体" pitchFamily="2" charset="-122"/>
                <a:ea typeface="黑体" pitchFamily="2" charset="-122"/>
              </a:rPr>
              <a:t> </a:t>
            </a:r>
            <a:r>
              <a:rPr lang="en-US" altLang="zh-CN" sz="2400" dirty="0">
                <a:solidFill>
                  <a:srgbClr val="006600"/>
                </a:solidFill>
                <a:latin typeface="黑体" pitchFamily="2" charset="-122"/>
                <a:ea typeface="黑体" pitchFamily="2" charset="-122"/>
              </a:rPr>
              <a:t>IEEE754</a:t>
            </a:r>
            <a:r>
              <a:rPr lang="zh-CN" altLang="en-US" sz="2400" dirty="0">
                <a:solidFill>
                  <a:srgbClr val="006600"/>
                </a:solidFill>
                <a:latin typeface="黑体" pitchFamily="2" charset="-122"/>
                <a:ea typeface="黑体" pitchFamily="2" charset="-122"/>
              </a:rPr>
              <a:t>标准中，舍入处理提供了四种可选方法</a:t>
            </a:r>
            <a:r>
              <a:rPr lang="zh-CN" altLang="en-US" sz="2400" dirty="0" smtClean="0">
                <a:solidFill>
                  <a:srgbClr val="006600"/>
                </a:solidFill>
                <a:latin typeface="黑体" pitchFamily="2" charset="-122"/>
                <a:ea typeface="黑体" pitchFamily="2" charset="-122"/>
              </a:rPr>
              <a:t>：</a:t>
            </a:r>
            <a:endParaRPr lang="en-US" altLang="zh-CN" sz="2400" dirty="0" smtClean="0">
              <a:solidFill>
                <a:srgbClr val="006600"/>
              </a:solidFill>
              <a:latin typeface="黑体" pitchFamily="2" charset="-122"/>
              <a:ea typeface="黑体" pitchFamily="2" charset="-122"/>
            </a:endParaRPr>
          </a:p>
          <a:p>
            <a:pPr eaLnBrk="1" fontAlgn="auto" hangingPunct="1">
              <a:spcBef>
                <a:spcPts val="0"/>
              </a:spcBef>
              <a:spcAft>
                <a:spcPts val="0"/>
              </a:spcAft>
            </a:pPr>
            <a:r>
              <a:rPr lang="zh-CN" altLang="en-US" sz="2400" dirty="0" smtClean="0">
                <a:solidFill>
                  <a:srgbClr val="006600"/>
                </a:solidFill>
                <a:latin typeface="黑体" pitchFamily="2" charset="-122"/>
                <a:ea typeface="黑体" pitchFamily="2" charset="-122"/>
              </a:rPr>
              <a:t>  就近</a:t>
            </a:r>
            <a:r>
              <a:rPr lang="zh-CN" altLang="en-US" sz="2400" dirty="0">
                <a:solidFill>
                  <a:srgbClr val="006600"/>
                </a:solidFill>
                <a:latin typeface="黑体" pitchFamily="2" charset="-122"/>
                <a:ea typeface="黑体" pitchFamily="2" charset="-122"/>
              </a:rPr>
              <a:t>舍入、向</a:t>
            </a:r>
            <a:r>
              <a:rPr lang="en-US" altLang="zh-CN" sz="2400" dirty="0">
                <a:solidFill>
                  <a:srgbClr val="006600"/>
                </a:solidFill>
                <a:latin typeface="黑体" pitchFamily="2" charset="-122"/>
                <a:ea typeface="黑体" pitchFamily="2" charset="-122"/>
              </a:rPr>
              <a:t>+</a:t>
            </a:r>
            <a:r>
              <a:rPr lang="zh-CN" altLang="en-US" sz="2400" dirty="0">
                <a:solidFill>
                  <a:srgbClr val="006600"/>
                </a:solidFill>
                <a:latin typeface="黑体" pitchFamily="2" charset="-122"/>
                <a:ea typeface="黑体" pitchFamily="2" charset="-122"/>
              </a:rPr>
              <a:t>无穷，向</a:t>
            </a:r>
            <a:r>
              <a:rPr lang="en-US" altLang="zh-CN" sz="2400" dirty="0">
                <a:solidFill>
                  <a:srgbClr val="006600"/>
                </a:solidFill>
                <a:latin typeface="黑体" pitchFamily="2" charset="-122"/>
                <a:ea typeface="黑体" pitchFamily="2" charset="-122"/>
              </a:rPr>
              <a:t>-</a:t>
            </a:r>
            <a:r>
              <a:rPr lang="zh-CN" altLang="en-US" sz="2400" dirty="0">
                <a:solidFill>
                  <a:srgbClr val="006600"/>
                </a:solidFill>
                <a:latin typeface="黑体" pitchFamily="2" charset="-122"/>
                <a:ea typeface="黑体" pitchFamily="2" charset="-122"/>
              </a:rPr>
              <a:t>无穷或者零</a:t>
            </a:r>
            <a:r>
              <a:rPr lang="zh-CN" altLang="en-US" sz="2400" dirty="0" smtClean="0">
                <a:solidFill>
                  <a:srgbClr val="006600"/>
                </a:solidFill>
                <a:latin typeface="黑体" pitchFamily="2" charset="-122"/>
                <a:ea typeface="黑体" pitchFamily="2" charset="-122"/>
              </a:rPr>
              <a:t>舍入，具体内容参见附加内容</a:t>
            </a:r>
            <a:endParaRPr lang="zh-CN" altLang="en-US" sz="2400" dirty="0">
              <a:solidFill>
                <a:srgbClr val="006600"/>
              </a:solidFill>
              <a:latin typeface="黑体" pitchFamily="2" charset="-122"/>
              <a:ea typeface="黑体" pitchFamily="2" charset="-122"/>
            </a:endParaRPr>
          </a:p>
          <a:p>
            <a:pPr eaLnBrk="1" fontAlgn="auto" hangingPunct="1">
              <a:spcBef>
                <a:spcPts val="0"/>
              </a:spcBef>
              <a:spcAft>
                <a:spcPts val="0"/>
              </a:spcAft>
            </a:pPr>
            <a:endParaRPr lang="zh-CN" altLang="en-US" sz="2400" dirty="0">
              <a:solidFill>
                <a:srgbClr val="006600"/>
              </a:solidFill>
              <a:latin typeface="黑体" pitchFamily="2" charset="-122"/>
              <a:ea typeface="黑体" pitchFamily="2" charset="-122"/>
            </a:endParaRPr>
          </a:p>
        </p:txBody>
      </p:sp>
    </p:spTree>
    <p:extLst>
      <p:ext uri="{BB962C8B-B14F-4D97-AF65-F5344CB8AC3E}">
        <p14:creationId xmlns:p14="http://schemas.microsoft.com/office/powerpoint/2010/main" val="2992664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457200" y="476672"/>
            <a:ext cx="3408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sz="2800" dirty="0">
                <a:solidFill>
                  <a:srgbClr val="3333FF"/>
                </a:solidFill>
                <a:latin typeface="宋体" charset="-122"/>
              </a:rPr>
              <a:t>(6)</a:t>
            </a:r>
            <a:r>
              <a:rPr lang="zh-CN" altLang="en-US" sz="2800" dirty="0">
                <a:solidFill>
                  <a:srgbClr val="3333FF"/>
                </a:solidFill>
                <a:latin typeface="宋体" charset="-122"/>
              </a:rPr>
              <a:t>溢出处理</a:t>
            </a:r>
            <a:endParaRPr lang="zh-CN" altLang="en-US" sz="2800" dirty="0">
              <a:solidFill>
                <a:srgbClr val="000000"/>
              </a:solidFill>
              <a:latin typeface="宋体" charset="-122"/>
            </a:endParaRPr>
          </a:p>
        </p:txBody>
      </p:sp>
      <p:sp>
        <p:nvSpPr>
          <p:cNvPr id="141315" name="Text Box 6"/>
          <p:cNvSpPr txBox="1">
            <a:spLocks noChangeArrowheads="1"/>
          </p:cNvSpPr>
          <p:nvPr/>
        </p:nvSpPr>
        <p:spPr bwMode="auto">
          <a:xfrm>
            <a:off x="457200" y="1244600"/>
            <a:ext cx="8274050" cy="324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150000"/>
              </a:lnSpc>
              <a:spcBef>
                <a:spcPct val="50000"/>
              </a:spcBef>
              <a:spcAft>
                <a:spcPts val="0"/>
              </a:spcAft>
            </a:pPr>
            <a:r>
              <a:rPr lang="en-US" altLang="zh-CN" dirty="0">
                <a:solidFill>
                  <a:srgbClr val="000000"/>
                </a:solidFill>
                <a:latin typeface="Times New Roman" pitchFamily="18" charset="0"/>
              </a:rPr>
              <a:t>    </a:t>
            </a:r>
            <a:r>
              <a:rPr lang="en-US" altLang="zh-CN" sz="2800" dirty="0">
                <a:solidFill>
                  <a:srgbClr val="000000"/>
                </a:solidFill>
                <a:latin typeface="Times New Roman" pitchFamily="18" charset="0"/>
              </a:rPr>
              <a:t> </a:t>
            </a:r>
            <a:r>
              <a:rPr lang="zh-CN" altLang="en-US" sz="2800" dirty="0">
                <a:solidFill>
                  <a:srgbClr val="000000"/>
                </a:solidFill>
                <a:latin typeface="Times New Roman" pitchFamily="18" charset="0"/>
              </a:rPr>
              <a:t>与定点加减法一样，浮点加减运算最后一步也需判溢出。在浮点规格化中已指出，当尾数之和</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差</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出现</a:t>
            </a:r>
            <a:r>
              <a:rPr lang="en-US" altLang="zh-CN" sz="2800" dirty="0">
                <a:solidFill>
                  <a:srgbClr val="000000"/>
                </a:solidFill>
                <a:latin typeface="Times New Roman" pitchFamily="18" charset="0"/>
              </a:rPr>
              <a:t>01</a:t>
            </a:r>
            <a:r>
              <a:rPr lang="zh-CN" altLang="en-US" sz="2800" dirty="0">
                <a:solidFill>
                  <a:srgbClr val="000000"/>
                </a:solidFill>
                <a:latin typeface="Times New Roman" pitchFamily="18" charset="0"/>
              </a:rPr>
              <a:t>．</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或</a:t>
            </a:r>
            <a:r>
              <a:rPr lang="en-US" altLang="zh-CN" sz="2800" dirty="0">
                <a:solidFill>
                  <a:srgbClr val="000000"/>
                </a:solidFill>
                <a:latin typeface="Times New Roman" pitchFamily="18" charset="0"/>
              </a:rPr>
              <a:t>10</a:t>
            </a:r>
            <a:r>
              <a:rPr lang="zh-CN" altLang="en-US" sz="2800" dirty="0">
                <a:solidFill>
                  <a:srgbClr val="000000"/>
                </a:solidFill>
                <a:latin typeface="Times New Roman" pitchFamily="18" charset="0"/>
              </a:rPr>
              <a:t>．</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时，并不表示溢出，只有将此数</a:t>
            </a:r>
            <a:r>
              <a:rPr lang="zh-CN" altLang="en-US" sz="2800" dirty="0">
                <a:solidFill>
                  <a:srgbClr val="FF0000"/>
                </a:solidFill>
                <a:latin typeface="Times New Roman" pitchFamily="18" charset="0"/>
              </a:rPr>
              <a:t>右规</a:t>
            </a:r>
            <a:r>
              <a:rPr lang="zh-CN" altLang="en-US" sz="2800" dirty="0">
                <a:solidFill>
                  <a:srgbClr val="000000"/>
                </a:solidFill>
                <a:latin typeface="Times New Roman" pitchFamily="18" charset="0"/>
              </a:rPr>
              <a:t>后，再根据</a:t>
            </a:r>
            <a:r>
              <a:rPr lang="zh-CN" altLang="en-US" sz="2800" dirty="0">
                <a:solidFill>
                  <a:srgbClr val="FF0000"/>
                </a:solidFill>
                <a:latin typeface="Times New Roman" pitchFamily="18" charset="0"/>
              </a:rPr>
              <a:t>阶码</a:t>
            </a:r>
            <a:r>
              <a:rPr lang="zh-CN" altLang="en-US" sz="2800" dirty="0">
                <a:solidFill>
                  <a:srgbClr val="000000"/>
                </a:solidFill>
                <a:latin typeface="Times New Roman" pitchFamily="18" charset="0"/>
              </a:rPr>
              <a:t>来判断浮点运算结果是否溢出。</a:t>
            </a:r>
          </a:p>
        </p:txBody>
      </p:sp>
    </p:spTree>
    <p:extLst>
      <p:ext uri="{BB962C8B-B14F-4D97-AF65-F5344CB8AC3E}">
        <p14:creationId xmlns:p14="http://schemas.microsoft.com/office/powerpoint/2010/main" val="6019385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447104" y="1004292"/>
            <a:ext cx="8661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若机器数为补码，尾数为规格化形式，并假设阶符取</a:t>
            </a:r>
            <a:r>
              <a:rPr lang="en-US" altLang="zh-CN">
                <a:solidFill>
                  <a:srgbClr val="000000"/>
                </a:solidFill>
                <a:latin typeface="Times New Roman" pitchFamily="18" charset="0"/>
              </a:rPr>
              <a:t>2</a:t>
            </a:r>
            <a:r>
              <a:rPr lang="zh-CN" altLang="en-US">
                <a:solidFill>
                  <a:srgbClr val="000000"/>
                </a:solidFill>
                <a:latin typeface="Times New Roman" pitchFamily="18" charset="0"/>
              </a:rPr>
              <a:t>位，阶码取</a:t>
            </a:r>
            <a:r>
              <a:rPr lang="en-US" altLang="zh-CN">
                <a:solidFill>
                  <a:srgbClr val="000000"/>
                </a:solidFill>
                <a:latin typeface="Times New Roman" pitchFamily="18" charset="0"/>
              </a:rPr>
              <a:t>7</a:t>
            </a:r>
            <a:r>
              <a:rPr lang="zh-CN" altLang="en-US">
                <a:solidFill>
                  <a:srgbClr val="000000"/>
                </a:solidFill>
                <a:latin typeface="Times New Roman" pitchFamily="18" charset="0"/>
              </a:rPr>
              <a:t>位、数符取</a:t>
            </a:r>
            <a:r>
              <a:rPr lang="en-US" altLang="zh-CN">
                <a:solidFill>
                  <a:srgbClr val="000000"/>
                </a:solidFill>
                <a:latin typeface="Times New Roman" pitchFamily="18" charset="0"/>
              </a:rPr>
              <a:t>2</a:t>
            </a:r>
            <a:r>
              <a:rPr lang="zh-CN" altLang="en-US">
                <a:solidFill>
                  <a:srgbClr val="000000"/>
                </a:solidFill>
                <a:latin typeface="Times New Roman" pitchFamily="18" charset="0"/>
              </a:rPr>
              <a:t>位，尾数取</a:t>
            </a:r>
            <a:r>
              <a:rPr lang="en-US" altLang="zh-CN">
                <a:solidFill>
                  <a:srgbClr val="000000"/>
                </a:solidFill>
                <a:latin typeface="Times New Roman" pitchFamily="18" charset="0"/>
              </a:rPr>
              <a:t>n</a:t>
            </a:r>
            <a:r>
              <a:rPr lang="zh-CN" altLang="en-US">
                <a:solidFill>
                  <a:srgbClr val="000000"/>
                </a:solidFill>
                <a:latin typeface="Times New Roman" pitchFamily="18" charset="0"/>
              </a:rPr>
              <a:t>位，则它们能表示的补码在数轴上的表示范围如图所示。</a:t>
            </a:r>
          </a:p>
        </p:txBody>
      </p:sp>
      <p:grpSp>
        <p:nvGrpSpPr>
          <p:cNvPr id="142339" name="Group 6"/>
          <p:cNvGrpSpPr>
            <a:grpSpLocks/>
          </p:cNvGrpSpPr>
          <p:nvPr/>
        </p:nvGrpSpPr>
        <p:grpSpPr bwMode="auto">
          <a:xfrm>
            <a:off x="675704" y="2777530"/>
            <a:ext cx="8229600" cy="2379662"/>
            <a:chOff x="296" y="1389"/>
            <a:chExt cx="5184" cy="1499"/>
          </a:xfrm>
        </p:grpSpPr>
        <p:grpSp>
          <p:nvGrpSpPr>
            <p:cNvPr id="142340" name="Group 7"/>
            <p:cNvGrpSpPr>
              <a:grpSpLocks/>
            </p:cNvGrpSpPr>
            <p:nvPr/>
          </p:nvGrpSpPr>
          <p:grpSpPr bwMode="auto">
            <a:xfrm>
              <a:off x="296" y="1389"/>
              <a:ext cx="5184" cy="1499"/>
              <a:chOff x="304" y="429"/>
              <a:chExt cx="5184" cy="1499"/>
            </a:xfrm>
          </p:grpSpPr>
          <p:pic>
            <p:nvPicPr>
              <p:cNvPr id="142345" name="Picture 8" descr="sspictmp0077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 y="429"/>
                <a:ext cx="5184"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6" name="Rectangle 9"/>
              <p:cNvSpPr>
                <a:spLocks noChangeArrowheads="1"/>
              </p:cNvSpPr>
              <p:nvPr/>
            </p:nvSpPr>
            <p:spPr bwMode="auto">
              <a:xfrm>
                <a:off x="3344" y="864"/>
                <a:ext cx="1288" cy="104"/>
              </a:xfrm>
              <a:prstGeom prst="rect">
                <a:avLst/>
              </a:prstGeom>
              <a:solidFill>
                <a:schemeClr val="accent1"/>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sp>
            <p:nvSpPr>
              <p:cNvPr id="142347" name="Rectangle 10"/>
              <p:cNvSpPr>
                <a:spLocks noChangeArrowheads="1"/>
              </p:cNvSpPr>
              <p:nvPr/>
            </p:nvSpPr>
            <p:spPr bwMode="auto">
              <a:xfrm>
                <a:off x="1216" y="856"/>
                <a:ext cx="1288" cy="104"/>
              </a:xfrm>
              <a:prstGeom prst="rect">
                <a:avLst/>
              </a:prstGeom>
              <a:solidFill>
                <a:schemeClr val="accent1"/>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grpSp>
        <p:grpSp>
          <p:nvGrpSpPr>
            <p:cNvPr id="142341" name="Group 11"/>
            <p:cNvGrpSpPr>
              <a:grpSpLocks/>
            </p:cNvGrpSpPr>
            <p:nvPr/>
          </p:nvGrpSpPr>
          <p:grpSpPr bwMode="auto">
            <a:xfrm>
              <a:off x="472" y="1429"/>
              <a:ext cx="4504" cy="499"/>
              <a:chOff x="472" y="1429"/>
              <a:chExt cx="4504" cy="499"/>
            </a:xfrm>
          </p:grpSpPr>
          <p:sp>
            <p:nvSpPr>
              <p:cNvPr id="142342" name="Line 12"/>
              <p:cNvSpPr>
                <a:spLocks noChangeShapeType="1"/>
              </p:cNvSpPr>
              <p:nvPr/>
            </p:nvSpPr>
            <p:spPr bwMode="auto">
              <a:xfrm>
                <a:off x="2944" y="1792"/>
                <a:ext cx="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42343" name="Text Box 13"/>
              <p:cNvSpPr txBox="1">
                <a:spLocks noChangeArrowheads="1"/>
              </p:cNvSpPr>
              <p:nvPr/>
            </p:nvSpPr>
            <p:spPr bwMode="auto">
              <a:xfrm>
                <a:off x="4656" y="1445"/>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2000">
                    <a:solidFill>
                      <a:srgbClr val="FF0000"/>
                    </a:solidFill>
                    <a:latin typeface="Times New Roman" pitchFamily="18" charset="0"/>
                  </a:rPr>
                  <a:t>正</a:t>
                </a:r>
              </a:p>
            </p:txBody>
          </p:sp>
          <p:sp>
            <p:nvSpPr>
              <p:cNvPr id="142344" name="Text Box 14"/>
              <p:cNvSpPr txBox="1">
                <a:spLocks noChangeArrowheads="1"/>
              </p:cNvSpPr>
              <p:nvPr/>
            </p:nvSpPr>
            <p:spPr bwMode="auto">
              <a:xfrm>
                <a:off x="472" y="1429"/>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2000">
                    <a:solidFill>
                      <a:srgbClr val="FF0000"/>
                    </a:solidFill>
                    <a:latin typeface="Times New Roman" pitchFamily="18" charset="0"/>
                  </a:rPr>
                  <a:t>负</a:t>
                </a:r>
              </a:p>
            </p:txBody>
          </p:sp>
        </p:grpSp>
      </p:grpSp>
    </p:spTree>
    <p:extLst>
      <p:ext uri="{BB962C8B-B14F-4D97-AF65-F5344CB8AC3E}">
        <p14:creationId xmlns:p14="http://schemas.microsoft.com/office/powerpoint/2010/main" val="241982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6"/>
          <p:cNvSpPr txBox="1">
            <a:spLocks noChangeArrowheads="1"/>
          </p:cNvSpPr>
          <p:nvPr/>
        </p:nvSpPr>
        <p:spPr bwMode="auto">
          <a:xfrm>
            <a:off x="607888" y="4020269"/>
            <a:ext cx="83566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图中</a:t>
            </a:r>
            <a:r>
              <a:rPr lang="en-US" altLang="zh-CN" dirty="0">
                <a:solidFill>
                  <a:srgbClr val="000000"/>
                </a:solidFill>
                <a:latin typeface="Times New Roman" pitchFamily="18" charset="0"/>
              </a:rPr>
              <a:t>A</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B</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a</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b</a:t>
            </a:r>
            <a:r>
              <a:rPr lang="zh-CN" altLang="en-US" dirty="0">
                <a:solidFill>
                  <a:srgbClr val="000000"/>
                </a:solidFill>
                <a:latin typeface="Times New Roman" pitchFamily="18" charset="0"/>
              </a:rPr>
              <a:t>分别对应最小负数、最大正数、最大负数和最小正数。它们所对应的真值分别是：</a:t>
            </a:r>
          </a:p>
          <a:p>
            <a:pPr eaLnBrk="1" fontAlgn="auto" hangingPunct="1">
              <a:lnSpc>
                <a:spcPct val="65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A</a:t>
            </a:r>
            <a:r>
              <a:rPr lang="zh-CN" altLang="en-US" dirty="0">
                <a:solidFill>
                  <a:srgbClr val="000000"/>
                </a:solidFill>
                <a:latin typeface="Times New Roman" pitchFamily="18" charset="0"/>
              </a:rPr>
              <a:t>最小负数    </a:t>
            </a:r>
            <a:r>
              <a:rPr lang="en-US" altLang="zh-CN" dirty="0">
                <a:solidFill>
                  <a:srgbClr val="000000"/>
                </a:solidFill>
                <a:latin typeface="Times New Roman" pitchFamily="18" charset="0"/>
              </a:rPr>
              <a:t>2</a:t>
            </a:r>
            <a:r>
              <a:rPr lang="en-US" altLang="zh-CN" baseline="30000" dirty="0">
                <a:solidFill>
                  <a:srgbClr val="000000"/>
                </a:solidFill>
                <a:latin typeface="Times New Roman" pitchFamily="18" charset="0"/>
              </a:rPr>
              <a:t>+127 </a:t>
            </a:r>
            <a:r>
              <a:rPr lang="en-US" altLang="zh-CN" dirty="0">
                <a:solidFill>
                  <a:srgbClr val="000000"/>
                </a:solidFill>
                <a:latin typeface="Times New Roman" pitchFamily="18" charset="0"/>
                <a:sym typeface="Symbol" pitchFamily="18" charset="2"/>
              </a:rPr>
              <a:t> </a:t>
            </a:r>
            <a:r>
              <a:rPr lang="en-US" altLang="zh-CN" dirty="0">
                <a:solidFill>
                  <a:srgbClr val="000000"/>
                </a:solidFill>
                <a:latin typeface="Times New Roman" pitchFamily="18" charset="0"/>
              </a:rPr>
              <a:t>(-1)</a:t>
            </a:r>
          </a:p>
          <a:p>
            <a:pPr eaLnBrk="1" fontAlgn="auto" hangingPunct="1">
              <a:lnSpc>
                <a:spcPct val="65000"/>
              </a:lnSpc>
              <a:spcBef>
                <a:spcPct val="50000"/>
              </a:spcBef>
              <a:spcAft>
                <a:spcPts val="0"/>
              </a:spcAft>
            </a:pPr>
            <a:r>
              <a:rPr lang="en-US" altLang="zh-CN" dirty="0">
                <a:solidFill>
                  <a:srgbClr val="000000"/>
                </a:solidFill>
                <a:latin typeface="Times New Roman" pitchFamily="18" charset="0"/>
              </a:rPr>
              <a:t>    B</a:t>
            </a:r>
            <a:r>
              <a:rPr lang="zh-CN" altLang="en-US" dirty="0">
                <a:solidFill>
                  <a:srgbClr val="000000"/>
                </a:solidFill>
                <a:latin typeface="Times New Roman" pitchFamily="18" charset="0"/>
              </a:rPr>
              <a:t>最大正数    </a:t>
            </a:r>
            <a:r>
              <a:rPr lang="en-US" altLang="zh-CN" dirty="0">
                <a:solidFill>
                  <a:srgbClr val="000000"/>
                </a:solidFill>
                <a:latin typeface="Times New Roman" pitchFamily="18" charset="0"/>
              </a:rPr>
              <a:t>2</a:t>
            </a:r>
            <a:r>
              <a:rPr lang="en-US" altLang="zh-CN" baseline="30000" dirty="0">
                <a:solidFill>
                  <a:srgbClr val="000000"/>
                </a:solidFill>
                <a:latin typeface="Times New Roman" pitchFamily="18" charset="0"/>
              </a:rPr>
              <a:t>+127 </a:t>
            </a:r>
            <a:r>
              <a:rPr lang="en-US" altLang="zh-CN" dirty="0">
                <a:solidFill>
                  <a:srgbClr val="000000"/>
                </a:solidFill>
                <a:latin typeface="Times New Roman" pitchFamily="18" charset="0"/>
                <a:sym typeface="Symbol" pitchFamily="18" charset="2"/>
              </a:rPr>
              <a:t> </a:t>
            </a:r>
            <a:r>
              <a:rPr lang="en-US" altLang="zh-CN" dirty="0">
                <a:solidFill>
                  <a:srgbClr val="000000"/>
                </a:solidFill>
                <a:latin typeface="Times New Roman" pitchFamily="18" charset="0"/>
              </a:rPr>
              <a:t>(1-2</a:t>
            </a:r>
            <a:r>
              <a:rPr lang="en-US" altLang="zh-CN" baseline="30000" dirty="0">
                <a:solidFill>
                  <a:srgbClr val="000000"/>
                </a:solidFill>
                <a:latin typeface="Times New Roman" pitchFamily="18" charset="0"/>
              </a:rPr>
              <a:t>-n</a:t>
            </a:r>
            <a:r>
              <a:rPr lang="en-US" altLang="zh-CN" dirty="0">
                <a:solidFill>
                  <a:srgbClr val="000000"/>
                </a:solidFill>
                <a:latin typeface="Times New Roman" pitchFamily="18" charset="0"/>
              </a:rPr>
              <a:t>)</a:t>
            </a:r>
          </a:p>
          <a:p>
            <a:pPr eaLnBrk="1" fontAlgn="auto" hangingPunct="1">
              <a:lnSpc>
                <a:spcPct val="65000"/>
              </a:lnSpc>
              <a:spcBef>
                <a:spcPct val="50000"/>
              </a:spcBef>
              <a:spcAft>
                <a:spcPts val="0"/>
              </a:spcAft>
            </a:pPr>
            <a:r>
              <a:rPr lang="en-US" altLang="zh-CN" dirty="0">
                <a:solidFill>
                  <a:srgbClr val="000000"/>
                </a:solidFill>
                <a:latin typeface="Times New Roman" pitchFamily="18" charset="0"/>
              </a:rPr>
              <a:t>    a</a:t>
            </a:r>
            <a:r>
              <a:rPr lang="zh-CN" altLang="en-US" dirty="0">
                <a:solidFill>
                  <a:srgbClr val="000000"/>
                </a:solidFill>
                <a:latin typeface="Times New Roman" pitchFamily="18" charset="0"/>
              </a:rPr>
              <a:t>最大负数    </a:t>
            </a:r>
            <a:r>
              <a:rPr lang="en-US" altLang="zh-CN" dirty="0">
                <a:solidFill>
                  <a:srgbClr val="000000"/>
                </a:solidFill>
                <a:latin typeface="Times New Roman" pitchFamily="18" charset="0"/>
              </a:rPr>
              <a:t>2</a:t>
            </a:r>
            <a:r>
              <a:rPr lang="en-US" altLang="zh-CN" baseline="30000" dirty="0">
                <a:solidFill>
                  <a:srgbClr val="000000"/>
                </a:solidFill>
                <a:latin typeface="Times New Roman" pitchFamily="18" charset="0"/>
              </a:rPr>
              <a:t>-128 </a:t>
            </a:r>
            <a:r>
              <a:rPr lang="en-US" altLang="zh-CN" dirty="0">
                <a:solidFill>
                  <a:srgbClr val="000000"/>
                </a:solidFill>
                <a:latin typeface="Times New Roman" pitchFamily="18" charset="0"/>
                <a:sym typeface="Symbol" pitchFamily="18" charset="2"/>
              </a:rPr>
              <a:t> </a:t>
            </a:r>
            <a:r>
              <a:rPr lang="en-US" altLang="zh-CN" dirty="0">
                <a:solidFill>
                  <a:srgbClr val="000000"/>
                </a:solidFill>
                <a:latin typeface="Times New Roman" pitchFamily="18" charset="0"/>
              </a:rPr>
              <a:t>(-2</a:t>
            </a:r>
            <a:r>
              <a:rPr lang="en-US" altLang="zh-CN" baseline="30000" dirty="0">
                <a:solidFill>
                  <a:srgbClr val="000000"/>
                </a:solidFill>
                <a:latin typeface="Times New Roman" pitchFamily="18" charset="0"/>
              </a:rPr>
              <a:t>-1</a:t>
            </a:r>
            <a:r>
              <a:rPr lang="en-US" altLang="zh-CN" dirty="0">
                <a:solidFill>
                  <a:srgbClr val="000000"/>
                </a:solidFill>
                <a:latin typeface="Times New Roman" pitchFamily="18" charset="0"/>
              </a:rPr>
              <a:t>-2</a:t>
            </a:r>
            <a:r>
              <a:rPr lang="en-US" altLang="zh-CN" baseline="30000" dirty="0">
                <a:solidFill>
                  <a:srgbClr val="000000"/>
                </a:solidFill>
                <a:latin typeface="Times New Roman" pitchFamily="18" charset="0"/>
              </a:rPr>
              <a:t>-n</a:t>
            </a:r>
            <a:r>
              <a:rPr lang="en-US" altLang="zh-CN" dirty="0">
                <a:solidFill>
                  <a:srgbClr val="000000"/>
                </a:solidFill>
                <a:latin typeface="Times New Roman" pitchFamily="18" charset="0"/>
              </a:rPr>
              <a:t>)</a:t>
            </a:r>
          </a:p>
          <a:p>
            <a:pPr eaLnBrk="1" fontAlgn="auto" hangingPunct="1">
              <a:lnSpc>
                <a:spcPct val="65000"/>
              </a:lnSpc>
              <a:spcBef>
                <a:spcPct val="50000"/>
              </a:spcBef>
              <a:spcAft>
                <a:spcPts val="0"/>
              </a:spcAft>
            </a:pPr>
            <a:r>
              <a:rPr lang="en-US" altLang="zh-CN" dirty="0">
                <a:solidFill>
                  <a:srgbClr val="000000"/>
                </a:solidFill>
                <a:latin typeface="Times New Roman" pitchFamily="18" charset="0"/>
              </a:rPr>
              <a:t>    b</a:t>
            </a:r>
            <a:r>
              <a:rPr lang="zh-CN" altLang="en-US" dirty="0">
                <a:solidFill>
                  <a:srgbClr val="000000"/>
                </a:solidFill>
                <a:latin typeface="Times New Roman" pitchFamily="18" charset="0"/>
              </a:rPr>
              <a:t>最小正数    </a:t>
            </a:r>
            <a:r>
              <a:rPr lang="en-US" altLang="zh-CN" dirty="0">
                <a:solidFill>
                  <a:srgbClr val="000000"/>
                </a:solidFill>
                <a:latin typeface="Times New Roman" pitchFamily="18" charset="0"/>
              </a:rPr>
              <a:t>2</a:t>
            </a:r>
            <a:r>
              <a:rPr lang="en-US" altLang="zh-CN" baseline="30000" dirty="0">
                <a:solidFill>
                  <a:srgbClr val="000000"/>
                </a:solidFill>
                <a:latin typeface="Times New Roman" pitchFamily="18" charset="0"/>
              </a:rPr>
              <a:t>-128 </a:t>
            </a:r>
            <a:r>
              <a:rPr lang="en-US" altLang="zh-CN" dirty="0">
                <a:solidFill>
                  <a:srgbClr val="000000"/>
                </a:solidFill>
                <a:latin typeface="Times New Roman" pitchFamily="18" charset="0"/>
                <a:sym typeface="Symbol" pitchFamily="18" charset="2"/>
              </a:rPr>
              <a:t></a:t>
            </a:r>
            <a:r>
              <a:rPr lang="en-US" altLang="zh-CN" baseline="30000" dirty="0">
                <a:solidFill>
                  <a:srgbClr val="000000"/>
                </a:solidFill>
                <a:latin typeface="Times New Roman" pitchFamily="18" charset="0"/>
              </a:rPr>
              <a:t> </a:t>
            </a:r>
            <a:r>
              <a:rPr lang="en-US" altLang="zh-CN" dirty="0">
                <a:solidFill>
                  <a:srgbClr val="000000"/>
                </a:solidFill>
                <a:latin typeface="Times New Roman" pitchFamily="18" charset="0"/>
              </a:rPr>
              <a:t>2</a:t>
            </a:r>
            <a:r>
              <a:rPr lang="en-US" altLang="zh-CN" baseline="30000" dirty="0">
                <a:solidFill>
                  <a:srgbClr val="000000"/>
                </a:solidFill>
                <a:latin typeface="Times New Roman" pitchFamily="18" charset="0"/>
              </a:rPr>
              <a:t>-1</a:t>
            </a:r>
            <a:endParaRPr lang="en-US" altLang="zh-CN" dirty="0">
              <a:solidFill>
                <a:srgbClr val="000000"/>
              </a:solidFill>
              <a:latin typeface="Times New Roman" pitchFamily="18" charset="0"/>
            </a:endParaRPr>
          </a:p>
        </p:txBody>
      </p:sp>
      <p:grpSp>
        <p:nvGrpSpPr>
          <p:cNvPr id="143363" name="Group 7"/>
          <p:cNvGrpSpPr>
            <a:grpSpLocks/>
          </p:cNvGrpSpPr>
          <p:nvPr/>
        </p:nvGrpSpPr>
        <p:grpSpPr bwMode="auto">
          <a:xfrm>
            <a:off x="684088" y="1191344"/>
            <a:ext cx="8229600" cy="2379663"/>
            <a:chOff x="296" y="1389"/>
            <a:chExt cx="5184" cy="1499"/>
          </a:xfrm>
        </p:grpSpPr>
        <p:grpSp>
          <p:nvGrpSpPr>
            <p:cNvPr id="143364" name="Group 8"/>
            <p:cNvGrpSpPr>
              <a:grpSpLocks/>
            </p:cNvGrpSpPr>
            <p:nvPr/>
          </p:nvGrpSpPr>
          <p:grpSpPr bwMode="auto">
            <a:xfrm>
              <a:off x="296" y="1389"/>
              <a:ext cx="5184" cy="1499"/>
              <a:chOff x="304" y="429"/>
              <a:chExt cx="5184" cy="1499"/>
            </a:xfrm>
          </p:grpSpPr>
          <p:pic>
            <p:nvPicPr>
              <p:cNvPr id="143369" name="Picture 9" descr="sspictmp0077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 y="429"/>
                <a:ext cx="5184"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0" name="Rectangle 10"/>
              <p:cNvSpPr>
                <a:spLocks noChangeArrowheads="1"/>
              </p:cNvSpPr>
              <p:nvPr/>
            </p:nvSpPr>
            <p:spPr bwMode="auto">
              <a:xfrm>
                <a:off x="3344" y="864"/>
                <a:ext cx="1288" cy="104"/>
              </a:xfrm>
              <a:prstGeom prst="rect">
                <a:avLst/>
              </a:prstGeom>
              <a:solidFill>
                <a:schemeClr val="accent1"/>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sp>
            <p:nvSpPr>
              <p:cNvPr id="143371" name="Rectangle 11"/>
              <p:cNvSpPr>
                <a:spLocks noChangeArrowheads="1"/>
              </p:cNvSpPr>
              <p:nvPr/>
            </p:nvSpPr>
            <p:spPr bwMode="auto">
              <a:xfrm>
                <a:off x="1216" y="856"/>
                <a:ext cx="1288" cy="104"/>
              </a:xfrm>
              <a:prstGeom prst="rect">
                <a:avLst/>
              </a:prstGeom>
              <a:solidFill>
                <a:schemeClr val="accent1"/>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grpSp>
        <p:grpSp>
          <p:nvGrpSpPr>
            <p:cNvPr id="143365" name="Group 12"/>
            <p:cNvGrpSpPr>
              <a:grpSpLocks/>
            </p:cNvGrpSpPr>
            <p:nvPr/>
          </p:nvGrpSpPr>
          <p:grpSpPr bwMode="auto">
            <a:xfrm>
              <a:off x="472" y="1429"/>
              <a:ext cx="4504" cy="499"/>
              <a:chOff x="472" y="1429"/>
              <a:chExt cx="4504" cy="499"/>
            </a:xfrm>
          </p:grpSpPr>
          <p:sp>
            <p:nvSpPr>
              <p:cNvPr id="143366" name="Line 13"/>
              <p:cNvSpPr>
                <a:spLocks noChangeShapeType="1"/>
              </p:cNvSpPr>
              <p:nvPr/>
            </p:nvSpPr>
            <p:spPr bwMode="auto">
              <a:xfrm>
                <a:off x="2944" y="1792"/>
                <a:ext cx="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43367" name="Text Box 14"/>
              <p:cNvSpPr txBox="1">
                <a:spLocks noChangeArrowheads="1"/>
              </p:cNvSpPr>
              <p:nvPr/>
            </p:nvSpPr>
            <p:spPr bwMode="auto">
              <a:xfrm>
                <a:off x="4656" y="1445"/>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2000">
                    <a:solidFill>
                      <a:srgbClr val="FF0000"/>
                    </a:solidFill>
                    <a:latin typeface="Times New Roman" pitchFamily="18" charset="0"/>
                  </a:rPr>
                  <a:t>正</a:t>
                </a:r>
              </a:p>
            </p:txBody>
          </p:sp>
          <p:sp>
            <p:nvSpPr>
              <p:cNvPr id="143368" name="Text Box 15"/>
              <p:cNvSpPr txBox="1">
                <a:spLocks noChangeArrowheads="1"/>
              </p:cNvSpPr>
              <p:nvPr/>
            </p:nvSpPr>
            <p:spPr bwMode="auto">
              <a:xfrm>
                <a:off x="472" y="1429"/>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2000">
                    <a:solidFill>
                      <a:srgbClr val="FF0000"/>
                    </a:solidFill>
                    <a:latin typeface="Times New Roman" pitchFamily="18" charset="0"/>
                  </a:rPr>
                  <a:t>负</a:t>
                </a:r>
              </a:p>
            </p:txBody>
          </p:sp>
        </p:grpSp>
      </p:grpSp>
    </p:spTree>
    <p:extLst>
      <p:ext uri="{BB962C8B-B14F-4D97-AF65-F5344CB8AC3E}">
        <p14:creationId xmlns:p14="http://schemas.microsoft.com/office/powerpoint/2010/main" val="2656955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472380" y="1048742"/>
            <a:ext cx="8420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000000"/>
                </a:solidFill>
                <a:latin typeface="Times New Roman" pitchFamily="18" charset="0"/>
              </a:rPr>
              <a:t>图中</a:t>
            </a:r>
            <a:r>
              <a:rPr lang="en-US" altLang="zh-CN" dirty="0" err="1">
                <a:solidFill>
                  <a:srgbClr val="000000"/>
                </a:solidFill>
                <a:latin typeface="Times New Roman" pitchFamily="18" charset="0"/>
              </a:rPr>
              <a:t>a,b</a:t>
            </a:r>
            <a:r>
              <a:rPr lang="zh-CN" altLang="en-US" dirty="0">
                <a:solidFill>
                  <a:srgbClr val="000000"/>
                </a:solidFill>
                <a:latin typeface="Times New Roman" pitchFamily="18" charset="0"/>
              </a:rPr>
              <a:t>之间的阴影部分，对应阶码小于</a:t>
            </a:r>
            <a:r>
              <a:rPr lang="en-US" altLang="zh-CN" dirty="0">
                <a:solidFill>
                  <a:srgbClr val="000000"/>
                </a:solidFill>
                <a:latin typeface="Times New Roman" pitchFamily="18" charset="0"/>
              </a:rPr>
              <a:t>128</a:t>
            </a:r>
            <a:r>
              <a:rPr lang="zh-CN" altLang="en-US" dirty="0">
                <a:solidFill>
                  <a:srgbClr val="000000"/>
                </a:solidFill>
                <a:latin typeface="Times New Roman" pitchFamily="18" charset="0"/>
              </a:rPr>
              <a:t>的情况，叫做浮点数的下溢。下溢时．浮点数值趋于零，故机器不做溢出处理，仅把它作为机器零。</a:t>
            </a:r>
          </a:p>
          <a:p>
            <a:pPr eaLnBrk="1" fontAlgn="auto" hangingPunct="1">
              <a:spcBef>
                <a:spcPct val="50000"/>
              </a:spcBef>
              <a:spcAft>
                <a:spcPts val="0"/>
              </a:spcAft>
            </a:pPr>
            <a:r>
              <a:rPr lang="zh-CN" altLang="en-US" dirty="0">
                <a:solidFill>
                  <a:srgbClr val="000000"/>
                </a:solidFill>
                <a:latin typeface="Times New Roman" pitchFamily="18" charset="0"/>
              </a:rPr>
              <a:t>    图中的</a:t>
            </a:r>
            <a:r>
              <a:rPr lang="en-US" altLang="zh-CN" dirty="0">
                <a:solidFill>
                  <a:srgbClr val="000000"/>
                </a:solidFill>
                <a:latin typeface="Times New Roman" pitchFamily="18" charset="0"/>
              </a:rPr>
              <a:t>A</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B</a:t>
            </a:r>
            <a:r>
              <a:rPr lang="zh-CN" altLang="en-US" dirty="0">
                <a:solidFill>
                  <a:srgbClr val="000000"/>
                </a:solidFill>
                <a:latin typeface="Times New Roman" pitchFamily="18" charset="0"/>
              </a:rPr>
              <a:t>两侧阴影部分，对应阶码大于</a:t>
            </a:r>
            <a:r>
              <a:rPr lang="en-US" altLang="zh-CN" dirty="0">
                <a:solidFill>
                  <a:srgbClr val="000000"/>
                </a:solidFill>
                <a:latin typeface="Times New Roman" pitchFamily="18" charset="0"/>
              </a:rPr>
              <a:t>127</a:t>
            </a:r>
            <a:r>
              <a:rPr lang="zh-CN" altLang="en-US" dirty="0">
                <a:solidFill>
                  <a:srgbClr val="000000"/>
                </a:solidFill>
                <a:latin typeface="Times New Roman" pitchFamily="18" charset="0"/>
              </a:rPr>
              <a:t>的情况，叫做浮点数的上溢。此刻，浮点数真正溢出，机器需停止运算，作溢出中断处理。</a:t>
            </a:r>
            <a:r>
              <a:rPr lang="zh-CN" altLang="en-US" dirty="0">
                <a:solidFill>
                  <a:srgbClr val="FF0000"/>
                </a:solidFill>
                <a:latin typeface="Times New Roman" pitchFamily="18" charset="0"/>
              </a:rPr>
              <a:t>一般说浮点溢出，均是指上溢。</a:t>
            </a:r>
          </a:p>
          <a:p>
            <a:pPr eaLnBrk="1" fontAlgn="auto" hangingPunct="1">
              <a:spcBef>
                <a:spcPct val="50000"/>
              </a:spcBef>
              <a:spcAft>
                <a:spcPts val="0"/>
              </a:spcAft>
            </a:pPr>
            <a:r>
              <a:rPr lang="zh-CN" altLang="en-US" dirty="0">
                <a:solidFill>
                  <a:srgbClr val="000000"/>
                </a:solidFill>
                <a:latin typeface="Times New Roman" pitchFamily="18" charset="0"/>
              </a:rPr>
              <a:t>    </a:t>
            </a:r>
            <a:r>
              <a:rPr lang="zh-CN" altLang="en-US" dirty="0">
                <a:solidFill>
                  <a:srgbClr val="FF0000"/>
                </a:solidFill>
                <a:latin typeface="Times New Roman" pitchFamily="18" charset="0"/>
              </a:rPr>
              <a:t>可见，浮点机的溢出与否可由阶码的符号决定：</a:t>
            </a:r>
          </a:p>
          <a:p>
            <a:pPr eaLnBrk="1" fontAlgn="auto" hangingPunct="1">
              <a:spcBef>
                <a:spcPct val="50000"/>
              </a:spcBef>
              <a:spcAft>
                <a:spcPts val="0"/>
              </a:spcAft>
            </a:pPr>
            <a:r>
              <a:rPr lang="zh-CN" altLang="en-US" dirty="0">
                <a:solidFill>
                  <a:srgbClr val="FF0000"/>
                </a:solidFill>
                <a:latin typeface="Times New Roman" pitchFamily="18" charset="0"/>
              </a:rPr>
              <a:t>    </a:t>
            </a:r>
            <a:r>
              <a:rPr lang="zh-CN" altLang="en-US" dirty="0">
                <a:solidFill>
                  <a:srgbClr val="0000FF"/>
                </a:solidFill>
                <a:latin typeface="Times New Roman" pitchFamily="18" charset="0"/>
              </a:rPr>
              <a:t>阶码</a:t>
            </a:r>
            <a:r>
              <a:rPr lang="en-US" altLang="zh-CN" dirty="0">
                <a:solidFill>
                  <a:srgbClr val="0000FF"/>
                </a:solidFill>
                <a:latin typeface="Times New Roman" pitchFamily="18" charset="0"/>
              </a:rPr>
              <a:t>[j]</a:t>
            </a:r>
            <a:r>
              <a:rPr lang="zh-CN" altLang="en-US" baseline="-25000" dirty="0">
                <a:solidFill>
                  <a:srgbClr val="0000FF"/>
                </a:solidFill>
                <a:latin typeface="Times New Roman" pitchFamily="18" charset="0"/>
              </a:rPr>
              <a:t>补</a:t>
            </a:r>
            <a:r>
              <a:rPr lang="en-US" altLang="zh-CN" dirty="0">
                <a:solidFill>
                  <a:srgbClr val="0000FF"/>
                </a:solidFill>
                <a:latin typeface="Times New Roman" pitchFamily="18" charset="0"/>
              </a:rPr>
              <a:t>=01, </a:t>
            </a:r>
            <a:r>
              <a:rPr lang="en-US" altLang="zh-CN" dirty="0">
                <a:solidFill>
                  <a:srgbClr val="0000FF"/>
                </a:solidFill>
                <a:latin typeface="Times New Roman" pitchFamily="18" charset="0"/>
                <a:sym typeface="Symbol" pitchFamily="18" charset="2"/>
              </a:rPr>
              <a:t>    </a:t>
            </a:r>
            <a:r>
              <a:rPr lang="zh-CN" altLang="en-US" dirty="0">
                <a:solidFill>
                  <a:srgbClr val="0000FF"/>
                </a:solidFill>
                <a:latin typeface="Times New Roman" pitchFamily="18" charset="0"/>
              </a:rPr>
              <a:t>为上溢，机器停止运算，做中断处理；</a:t>
            </a:r>
          </a:p>
          <a:p>
            <a:pPr eaLnBrk="1" fontAlgn="auto" hangingPunct="1">
              <a:spcBef>
                <a:spcPct val="50000"/>
              </a:spcBef>
              <a:spcAft>
                <a:spcPts val="0"/>
              </a:spcAft>
            </a:pPr>
            <a:r>
              <a:rPr lang="zh-CN" altLang="en-US" dirty="0">
                <a:solidFill>
                  <a:srgbClr val="0000FF"/>
                </a:solidFill>
                <a:latin typeface="Times New Roman" pitchFamily="18" charset="0"/>
              </a:rPr>
              <a:t>    阶码</a:t>
            </a:r>
            <a:r>
              <a:rPr lang="en-US" altLang="zh-CN" dirty="0">
                <a:solidFill>
                  <a:srgbClr val="0000FF"/>
                </a:solidFill>
                <a:latin typeface="Times New Roman" pitchFamily="18" charset="0"/>
              </a:rPr>
              <a:t>[j]</a:t>
            </a:r>
            <a:r>
              <a:rPr lang="zh-CN" altLang="en-US" baseline="-25000" dirty="0">
                <a:solidFill>
                  <a:srgbClr val="0000FF"/>
                </a:solidFill>
                <a:latin typeface="Times New Roman" pitchFamily="18" charset="0"/>
              </a:rPr>
              <a:t>补</a:t>
            </a:r>
            <a:r>
              <a:rPr lang="en-US" altLang="zh-CN" dirty="0">
                <a:solidFill>
                  <a:srgbClr val="0000FF"/>
                </a:solidFill>
                <a:latin typeface="Times New Roman" pitchFamily="18" charset="0"/>
              </a:rPr>
              <a:t>=10, </a:t>
            </a:r>
            <a:r>
              <a:rPr lang="en-US" altLang="zh-CN" dirty="0">
                <a:solidFill>
                  <a:srgbClr val="0000FF"/>
                </a:solidFill>
                <a:latin typeface="Times New Roman" pitchFamily="18" charset="0"/>
                <a:sym typeface="Symbol" pitchFamily="18" charset="2"/>
              </a:rPr>
              <a:t>    </a:t>
            </a:r>
            <a:r>
              <a:rPr lang="zh-CN" altLang="en-US" dirty="0">
                <a:solidFill>
                  <a:srgbClr val="0000FF"/>
                </a:solidFill>
                <a:latin typeface="Times New Roman" pitchFamily="18" charset="0"/>
              </a:rPr>
              <a:t>为下溢，按机器零处理。</a:t>
            </a:r>
          </a:p>
        </p:txBody>
      </p:sp>
    </p:spTree>
    <p:extLst>
      <p:ext uri="{BB962C8B-B14F-4D97-AF65-F5344CB8AC3E}">
        <p14:creationId xmlns:p14="http://schemas.microsoft.com/office/powerpoint/2010/main" val="2894622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5"/>
          <p:cNvSpPr txBox="1">
            <a:spLocks noChangeArrowheads="1"/>
          </p:cNvSpPr>
          <p:nvPr/>
        </p:nvSpPr>
        <p:spPr bwMode="auto">
          <a:xfrm>
            <a:off x="455488" y="3429000"/>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例：</a:t>
            </a:r>
            <a:r>
              <a:rPr lang="zh-CN" altLang="en-US" dirty="0">
                <a:solidFill>
                  <a:srgbClr val="000000"/>
                </a:solidFill>
                <a:latin typeface="Times New Roman" pitchFamily="18" charset="0"/>
              </a:rPr>
              <a:t>若某次加法操作的结果为 </a:t>
            </a:r>
            <a:r>
              <a:rPr lang="en-US" altLang="zh-CN" dirty="0">
                <a:solidFill>
                  <a:srgbClr val="000000"/>
                </a:solidFill>
                <a:latin typeface="Times New Roman" pitchFamily="18" charset="0"/>
              </a:rPr>
              <a:t>[X+Y]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a:t>
            </a:r>
            <a:r>
              <a:rPr lang="en-US" altLang="zh-CN" dirty="0">
                <a:solidFill>
                  <a:srgbClr val="FF0000"/>
                </a:solidFill>
                <a:latin typeface="Times New Roman" pitchFamily="18" charset="0"/>
              </a:rPr>
              <a:t>11.010</a:t>
            </a:r>
            <a:r>
              <a:rPr lang="en-US" altLang="zh-CN" dirty="0">
                <a:solidFill>
                  <a:srgbClr val="000000"/>
                </a:solidFill>
                <a:latin typeface="Times New Roman" pitchFamily="18" charset="0"/>
              </a:rPr>
              <a:t>, 00.0000110111</a:t>
            </a:r>
          </a:p>
        </p:txBody>
      </p:sp>
      <p:sp>
        <p:nvSpPr>
          <p:cNvPr id="145411" name="Text Box 6"/>
          <p:cNvSpPr txBox="1">
            <a:spLocks noChangeArrowheads="1"/>
          </p:cNvSpPr>
          <p:nvPr/>
        </p:nvSpPr>
        <p:spPr bwMode="auto">
          <a:xfrm>
            <a:off x="684088" y="4114800"/>
            <a:ext cx="82169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FF"/>
                </a:solidFill>
                <a:latin typeface="Times New Roman" pitchFamily="18" charset="0"/>
              </a:rPr>
              <a:t>则应对其进行向左规格化操作：</a:t>
            </a:r>
          </a:p>
          <a:p>
            <a:pPr eaLnBrk="1" fontAlgn="auto" hangingPunct="1">
              <a:spcBef>
                <a:spcPct val="50000"/>
              </a:spcBef>
              <a:spcAft>
                <a:spcPts val="0"/>
              </a:spcAft>
            </a:pPr>
            <a:r>
              <a:rPr lang="zh-CN" altLang="en-US">
                <a:solidFill>
                  <a:srgbClr val="0000FF"/>
                </a:solidFill>
                <a:latin typeface="Times New Roman" pitchFamily="18" charset="0"/>
              </a:rPr>
              <a:t>     尾数为： </a:t>
            </a:r>
            <a:r>
              <a:rPr lang="en-US" altLang="zh-CN">
                <a:solidFill>
                  <a:srgbClr val="0000FF"/>
                </a:solidFill>
                <a:latin typeface="Times New Roman" pitchFamily="18" charset="0"/>
              </a:rPr>
              <a:t>00.1101110000 </a:t>
            </a:r>
            <a:r>
              <a:rPr lang="zh-CN" altLang="en-US">
                <a:solidFill>
                  <a:srgbClr val="0000FF"/>
                </a:solidFill>
                <a:latin typeface="Times New Roman" pitchFamily="18" charset="0"/>
              </a:rPr>
              <a:t>，   </a:t>
            </a:r>
            <a:r>
              <a:rPr lang="zh-CN" altLang="en-US">
                <a:solidFill>
                  <a:srgbClr val="FF0000"/>
                </a:solidFill>
                <a:latin typeface="Times New Roman" pitchFamily="18" charset="0"/>
              </a:rPr>
              <a:t>阶码减</a:t>
            </a:r>
            <a:r>
              <a:rPr lang="en-US" altLang="zh-CN">
                <a:solidFill>
                  <a:srgbClr val="FF0000"/>
                </a:solidFill>
                <a:latin typeface="Times New Roman" pitchFamily="18" charset="0"/>
              </a:rPr>
              <a:t>4</a:t>
            </a:r>
            <a:r>
              <a:rPr lang="zh-CN" altLang="en-US">
                <a:solidFill>
                  <a:srgbClr val="FF0000"/>
                </a:solidFill>
                <a:latin typeface="Times New Roman" pitchFamily="18" charset="0"/>
              </a:rPr>
              <a:t>：</a:t>
            </a:r>
            <a:r>
              <a:rPr lang="zh-CN" altLang="en-US">
                <a:solidFill>
                  <a:srgbClr val="0000FF"/>
                </a:solidFill>
                <a:latin typeface="Times New Roman" pitchFamily="18" charset="0"/>
              </a:rPr>
              <a:t>      </a:t>
            </a:r>
          </a:p>
        </p:txBody>
      </p:sp>
      <p:grpSp>
        <p:nvGrpSpPr>
          <p:cNvPr id="145412" name="Group 7"/>
          <p:cNvGrpSpPr>
            <a:grpSpLocks/>
          </p:cNvGrpSpPr>
          <p:nvPr/>
        </p:nvGrpSpPr>
        <p:grpSpPr bwMode="auto">
          <a:xfrm>
            <a:off x="6475288" y="4343400"/>
            <a:ext cx="2197100" cy="1006475"/>
            <a:chOff x="4136" y="2664"/>
            <a:chExt cx="1384" cy="634"/>
          </a:xfrm>
        </p:grpSpPr>
        <p:sp>
          <p:nvSpPr>
            <p:cNvPr id="145416" name="Text Box 8"/>
            <p:cNvSpPr txBox="1">
              <a:spLocks noChangeArrowheads="1"/>
            </p:cNvSpPr>
            <p:nvPr/>
          </p:nvSpPr>
          <p:spPr bwMode="auto">
            <a:xfrm>
              <a:off x="4136" y="2664"/>
              <a:ext cx="13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sz="2000">
                  <a:solidFill>
                    <a:srgbClr val="FF0000"/>
                  </a:solidFill>
                  <a:latin typeface="Times New Roman" pitchFamily="18" charset="0"/>
                </a:rPr>
                <a:t>   11.010</a:t>
              </a:r>
            </a:p>
            <a:p>
              <a:pPr eaLnBrk="1" fontAlgn="auto" hangingPunct="1">
                <a:lnSpc>
                  <a:spcPct val="50000"/>
                </a:lnSpc>
                <a:spcBef>
                  <a:spcPct val="50000"/>
                </a:spcBef>
                <a:spcAft>
                  <a:spcPts val="0"/>
                </a:spcAft>
              </a:pPr>
              <a:r>
                <a:rPr lang="en-US" altLang="zh-CN" sz="2000">
                  <a:solidFill>
                    <a:srgbClr val="FF0000"/>
                  </a:solidFill>
                  <a:latin typeface="Times New Roman" pitchFamily="18" charset="0"/>
                </a:rPr>
                <a:t>+ 11.100     [-4]</a:t>
              </a:r>
              <a:r>
                <a:rPr lang="zh-CN" altLang="en-US" sz="2000" baseline="-25000">
                  <a:solidFill>
                    <a:srgbClr val="FF0000"/>
                  </a:solidFill>
                  <a:latin typeface="Times New Roman" pitchFamily="18" charset="0"/>
                </a:rPr>
                <a:t>补</a:t>
              </a:r>
              <a:endParaRPr lang="zh-CN" altLang="en-US" sz="2000">
                <a:solidFill>
                  <a:srgbClr val="FF0000"/>
                </a:solidFill>
                <a:latin typeface="Times New Roman" pitchFamily="18" charset="0"/>
              </a:endParaRPr>
            </a:p>
            <a:p>
              <a:pPr eaLnBrk="1" fontAlgn="auto" hangingPunct="1">
                <a:lnSpc>
                  <a:spcPct val="50000"/>
                </a:lnSpc>
                <a:spcBef>
                  <a:spcPct val="50000"/>
                </a:spcBef>
                <a:spcAft>
                  <a:spcPts val="0"/>
                </a:spcAft>
              </a:pPr>
              <a:r>
                <a:rPr lang="zh-CN" altLang="en-US" sz="2000">
                  <a:solidFill>
                    <a:srgbClr val="FF0000"/>
                  </a:solidFill>
                  <a:latin typeface="Times New Roman" pitchFamily="18" charset="0"/>
                </a:rPr>
                <a:t>   </a:t>
              </a:r>
              <a:r>
                <a:rPr lang="en-US" altLang="zh-CN" sz="2000">
                  <a:solidFill>
                    <a:srgbClr val="FF0000"/>
                  </a:solidFill>
                  <a:latin typeface="Times New Roman" pitchFamily="18" charset="0"/>
                </a:rPr>
                <a:t>10.110 </a:t>
              </a:r>
            </a:p>
          </p:txBody>
        </p:sp>
        <p:sp>
          <p:nvSpPr>
            <p:cNvPr id="145417" name="Line 9"/>
            <p:cNvSpPr>
              <a:spLocks noChangeShapeType="1"/>
            </p:cNvSpPr>
            <p:nvPr/>
          </p:nvSpPr>
          <p:spPr bwMode="auto">
            <a:xfrm>
              <a:off x="4144" y="3112"/>
              <a:ext cx="79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45413" name="Text Box 11"/>
          <p:cNvSpPr txBox="1">
            <a:spLocks noChangeArrowheads="1"/>
          </p:cNvSpPr>
          <p:nvPr/>
        </p:nvSpPr>
        <p:spPr bwMode="auto">
          <a:xfrm>
            <a:off x="455488" y="457200"/>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例：</a:t>
            </a:r>
            <a:r>
              <a:rPr lang="zh-CN" altLang="en-US" dirty="0">
                <a:solidFill>
                  <a:srgbClr val="000000"/>
                </a:solidFill>
                <a:latin typeface="Times New Roman" pitchFamily="18" charset="0"/>
              </a:rPr>
              <a:t>若某次加法操作的结果为 </a:t>
            </a:r>
            <a:r>
              <a:rPr lang="en-US" altLang="zh-CN" dirty="0">
                <a:solidFill>
                  <a:srgbClr val="000000"/>
                </a:solidFill>
                <a:latin typeface="Times New Roman" pitchFamily="18" charset="0"/>
              </a:rPr>
              <a:t>[X+Y]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a:t>
            </a:r>
            <a:r>
              <a:rPr lang="en-US" altLang="zh-CN" dirty="0">
                <a:solidFill>
                  <a:srgbClr val="FF0000"/>
                </a:solidFill>
                <a:latin typeface="Times New Roman" pitchFamily="18" charset="0"/>
              </a:rPr>
              <a:t>00.111</a:t>
            </a:r>
            <a:r>
              <a:rPr lang="en-US" altLang="zh-CN" dirty="0">
                <a:solidFill>
                  <a:srgbClr val="000000"/>
                </a:solidFill>
                <a:latin typeface="Times New Roman" pitchFamily="18" charset="0"/>
              </a:rPr>
              <a:t>, 10.1011100111</a:t>
            </a:r>
          </a:p>
        </p:txBody>
      </p:sp>
      <p:sp>
        <p:nvSpPr>
          <p:cNvPr id="145414" name="Text Box 12"/>
          <p:cNvSpPr txBox="1">
            <a:spLocks noChangeArrowheads="1"/>
          </p:cNvSpPr>
          <p:nvPr/>
        </p:nvSpPr>
        <p:spPr bwMode="auto">
          <a:xfrm>
            <a:off x="531688" y="1143000"/>
            <a:ext cx="82169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0000FF"/>
                </a:solidFill>
                <a:latin typeface="Times New Roman" pitchFamily="18" charset="0"/>
              </a:rPr>
              <a:t>则应对其进行向右规格化操作：</a:t>
            </a:r>
          </a:p>
          <a:p>
            <a:pPr eaLnBrk="1" fontAlgn="auto" hangingPunct="1">
              <a:spcBef>
                <a:spcPct val="50000"/>
              </a:spcBef>
              <a:spcAft>
                <a:spcPts val="0"/>
              </a:spcAft>
            </a:pPr>
            <a:r>
              <a:rPr lang="zh-CN" altLang="en-US" dirty="0">
                <a:solidFill>
                  <a:srgbClr val="0000FF"/>
                </a:solidFill>
                <a:latin typeface="Times New Roman" pitchFamily="18" charset="0"/>
              </a:rPr>
              <a:t>     尾数为： </a:t>
            </a:r>
            <a:r>
              <a:rPr lang="en-US" altLang="zh-CN" dirty="0">
                <a:solidFill>
                  <a:srgbClr val="0000FF"/>
                </a:solidFill>
                <a:latin typeface="Times New Roman" pitchFamily="18" charset="0"/>
              </a:rPr>
              <a:t>11.0101110011 </a:t>
            </a:r>
            <a:r>
              <a:rPr lang="zh-CN" altLang="en-US" dirty="0">
                <a:solidFill>
                  <a:srgbClr val="0000FF"/>
                </a:solidFill>
                <a:latin typeface="Times New Roman" pitchFamily="18" charset="0"/>
              </a:rPr>
              <a:t>，   </a:t>
            </a:r>
            <a:r>
              <a:rPr lang="zh-CN" altLang="en-US" dirty="0">
                <a:solidFill>
                  <a:srgbClr val="FF0000"/>
                </a:solidFill>
                <a:latin typeface="Times New Roman" pitchFamily="18" charset="0"/>
              </a:rPr>
              <a:t>阶码加</a:t>
            </a:r>
            <a:r>
              <a:rPr lang="en-US" altLang="zh-CN" dirty="0">
                <a:solidFill>
                  <a:srgbClr val="FF0000"/>
                </a:solidFill>
                <a:latin typeface="Times New Roman" pitchFamily="18" charset="0"/>
              </a:rPr>
              <a:t>1</a:t>
            </a:r>
            <a:r>
              <a:rPr lang="zh-CN" altLang="en-US" dirty="0">
                <a:solidFill>
                  <a:srgbClr val="FF0000"/>
                </a:solidFill>
                <a:latin typeface="Times New Roman" pitchFamily="18" charset="0"/>
              </a:rPr>
              <a:t>：  </a:t>
            </a:r>
            <a:r>
              <a:rPr lang="en-US" altLang="zh-CN" dirty="0">
                <a:solidFill>
                  <a:srgbClr val="FF0000"/>
                </a:solidFill>
                <a:latin typeface="Times New Roman" pitchFamily="18" charset="0"/>
              </a:rPr>
              <a:t>01.000</a:t>
            </a:r>
          </a:p>
          <a:p>
            <a:pPr eaLnBrk="1" fontAlgn="auto" hangingPunct="1">
              <a:spcBef>
                <a:spcPct val="50000"/>
              </a:spcBef>
              <a:spcAft>
                <a:spcPts val="0"/>
              </a:spcAft>
            </a:pP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阶码超出了它所能表示的最大正数（</a:t>
            </a:r>
            <a:r>
              <a:rPr lang="en-US" altLang="zh-CN" dirty="0">
                <a:solidFill>
                  <a:srgbClr val="0000FF"/>
                </a:solidFill>
                <a:latin typeface="Times New Roman" pitchFamily="18" charset="0"/>
              </a:rPr>
              <a:t>+7</a:t>
            </a:r>
            <a:r>
              <a:rPr lang="zh-CN" altLang="en-US" dirty="0">
                <a:solidFill>
                  <a:srgbClr val="0000FF"/>
                </a:solidFill>
                <a:latin typeface="Times New Roman" pitchFamily="18" charset="0"/>
              </a:rPr>
              <a:t>），表明本次浮点运算产生了溢出。</a:t>
            </a:r>
          </a:p>
        </p:txBody>
      </p:sp>
      <p:sp>
        <p:nvSpPr>
          <p:cNvPr id="145415" name="Rectangle 13"/>
          <p:cNvSpPr>
            <a:spLocks noChangeArrowheads="1"/>
          </p:cNvSpPr>
          <p:nvPr/>
        </p:nvSpPr>
        <p:spPr bwMode="auto">
          <a:xfrm>
            <a:off x="684088" y="5334000"/>
            <a:ext cx="817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a:solidFill>
                  <a:srgbClr val="0000FF"/>
                </a:solidFill>
                <a:latin typeface="Times New Roman" pitchFamily="18" charset="0"/>
              </a:rPr>
              <a:t>     </a:t>
            </a:r>
            <a:r>
              <a:rPr lang="zh-CN" altLang="en-US">
                <a:solidFill>
                  <a:srgbClr val="0000FF"/>
                </a:solidFill>
                <a:latin typeface="Times New Roman" pitchFamily="18" charset="0"/>
              </a:rPr>
              <a:t>阶码超出了它所能表示的最小负数（</a:t>
            </a:r>
            <a:r>
              <a:rPr lang="en-US" altLang="zh-CN">
                <a:solidFill>
                  <a:srgbClr val="0000FF"/>
                </a:solidFill>
                <a:latin typeface="Times New Roman" pitchFamily="18" charset="0"/>
              </a:rPr>
              <a:t>-8</a:t>
            </a:r>
            <a:r>
              <a:rPr lang="zh-CN" altLang="en-US">
                <a:solidFill>
                  <a:srgbClr val="0000FF"/>
                </a:solidFill>
                <a:latin typeface="Times New Roman" pitchFamily="18" charset="0"/>
              </a:rPr>
              <a:t>），表明本次浮点运算产生了溢出。</a:t>
            </a:r>
          </a:p>
        </p:txBody>
      </p:sp>
    </p:spTree>
    <p:extLst>
      <p:ext uri="{BB962C8B-B14F-4D97-AF65-F5344CB8AC3E}">
        <p14:creationId xmlns:p14="http://schemas.microsoft.com/office/powerpoint/2010/main" val="944053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581024" y="1716088"/>
            <a:ext cx="8574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dirty="0">
                <a:solidFill>
                  <a:srgbClr val="000000"/>
                </a:solidFill>
                <a:latin typeface="宋体" charset="-122"/>
              </a:rPr>
              <a:t>  </a:t>
            </a:r>
            <a:r>
              <a:rPr lang="zh-CN" altLang="en-US" dirty="0">
                <a:solidFill>
                  <a:srgbClr val="000000"/>
                </a:solidFill>
                <a:latin typeface="宋体" charset="-122"/>
              </a:rPr>
              <a:t>在加、减运算过程中要检查是否产生了溢出：若阶码正常，加减运算正常结束；若阶码溢出，则要进行相应的处理。</a:t>
            </a:r>
          </a:p>
        </p:txBody>
      </p:sp>
      <p:sp>
        <p:nvSpPr>
          <p:cNvPr id="146435" name="Text Box 3"/>
          <p:cNvSpPr txBox="1">
            <a:spLocks noChangeArrowheads="1"/>
          </p:cNvSpPr>
          <p:nvPr/>
        </p:nvSpPr>
        <p:spPr bwMode="auto">
          <a:xfrm>
            <a:off x="581024" y="2679700"/>
            <a:ext cx="8599488"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0000FF"/>
                </a:solidFill>
                <a:latin typeface="Times New Roman" pitchFamily="18" charset="0"/>
              </a:rPr>
              <a:t>阶码上溢</a:t>
            </a:r>
            <a:r>
              <a:rPr lang="en-US" altLang="zh-CN" dirty="0">
                <a:solidFill>
                  <a:srgbClr val="0000FF"/>
                </a:solidFill>
                <a:latin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超过了阶码可能表示的最大值的正指数值</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一般</a:t>
            </a:r>
          </a:p>
          <a:p>
            <a:pPr eaLnBrk="1" fontAlgn="auto" hangingPunct="1">
              <a:lnSpc>
                <a:spcPct val="85000"/>
              </a:lnSpc>
              <a:spcBef>
                <a:spcPct val="50000"/>
              </a:spcBef>
              <a:spcAft>
                <a:spcPts val="0"/>
              </a:spcAft>
            </a:pPr>
            <a:r>
              <a:rPr lang="zh-CN" altLang="en-US" dirty="0">
                <a:solidFill>
                  <a:srgbClr val="000000"/>
                </a:solidFill>
                <a:latin typeface="Times New Roman" pitchFamily="18" charset="0"/>
              </a:rPr>
              <a:t>                          将其认为是＋</a:t>
            </a:r>
            <a:r>
              <a:rPr lang="zh-CN" altLang="en-US" dirty="0">
                <a:solidFill>
                  <a:srgbClr val="000000"/>
                </a:solidFill>
                <a:latin typeface="宋体" charset="-122"/>
              </a:rPr>
              <a:t>∞</a:t>
            </a:r>
            <a:r>
              <a:rPr lang="zh-CN" altLang="en-US" dirty="0">
                <a:solidFill>
                  <a:srgbClr val="000000"/>
                </a:solidFill>
                <a:latin typeface="Times New Roman" pitchFamily="18" charset="0"/>
              </a:rPr>
              <a:t>和－</a:t>
            </a:r>
            <a:r>
              <a:rPr lang="zh-CN" altLang="en-US" dirty="0">
                <a:solidFill>
                  <a:srgbClr val="000000"/>
                </a:solidFill>
                <a:latin typeface="宋体" charset="-122"/>
              </a:rPr>
              <a:t>∞</a:t>
            </a:r>
            <a:r>
              <a:rPr lang="zh-CN" altLang="en-US" dirty="0">
                <a:solidFill>
                  <a:srgbClr val="000000"/>
                </a:solidFill>
                <a:latin typeface="Times New Roman" pitchFamily="18" charset="0"/>
              </a:rPr>
              <a:t>。</a:t>
            </a:r>
          </a:p>
          <a:p>
            <a:pPr eaLnBrk="1" fontAlgn="auto" hangingPunct="1">
              <a:spcBef>
                <a:spcPct val="50000"/>
              </a:spcBef>
              <a:spcAft>
                <a:spcPts val="0"/>
              </a:spcAft>
            </a:pPr>
            <a:r>
              <a:rPr lang="zh-CN" altLang="en-US" dirty="0">
                <a:solidFill>
                  <a:srgbClr val="0000FF"/>
                </a:solidFill>
                <a:latin typeface="Times New Roman" pitchFamily="18" charset="0"/>
              </a:rPr>
              <a:t>阶码下溢</a:t>
            </a:r>
            <a:r>
              <a:rPr lang="en-US" altLang="zh-CN" dirty="0">
                <a:solidFill>
                  <a:srgbClr val="0000FF"/>
                </a:solidFill>
                <a:latin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超过了阶码可能表示的最小值的负指数值</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一般</a:t>
            </a:r>
          </a:p>
          <a:p>
            <a:pPr eaLnBrk="1" fontAlgn="auto" hangingPunct="1">
              <a:lnSpc>
                <a:spcPct val="85000"/>
              </a:lnSpc>
              <a:spcBef>
                <a:spcPct val="50000"/>
              </a:spcBef>
              <a:spcAft>
                <a:spcPts val="0"/>
              </a:spcAft>
            </a:pPr>
            <a:r>
              <a:rPr lang="zh-CN" altLang="en-US" dirty="0">
                <a:solidFill>
                  <a:srgbClr val="000000"/>
                </a:solidFill>
                <a:latin typeface="Times New Roman" pitchFamily="18" charset="0"/>
              </a:rPr>
              <a:t>                          将其认为是</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a:t>
            </a:r>
          </a:p>
        </p:txBody>
      </p:sp>
      <p:sp>
        <p:nvSpPr>
          <p:cNvPr id="146436" name="Rectangle 7"/>
          <p:cNvSpPr>
            <a:spLocks noChangeArrowheads="1"/>
          </p:cNvSpPr>
          <p:nvPr/>
        </p:nvSpPr>
        <p:spPr bwMode="auto">
          <a:xfrm>
            <a:off x="473074" y="1214438"/>
            <a:ext cx="69525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2800" dirty="0">
                <a:solidFill>
                  <a:srgbClr val="FF0000"/>
                </a:solidFill>
                <a:latin typeface="Times New Roman" pitchFamily="18" charset="0"/>
              </a:rPr>
              <a:t>•</a:t>
            </a:r>
            <a:r>
              <a:rPr lang="en-US" altLang="zh-CN" sz="2800" dirty="0">
                <a:solidFill>
                  <a:srgbClr val="FF0000"/>
                </a:solidFill>
                <a:latin typeface="宋体" charset="-122"/>
              </a:rPr>
              <a:t> </a:t>
            </a:r>
            <a:r>
              <a:rPr lang="zh-CN" altLang="en-US" sz="2800" dirty="0">
                <a:solidFill>
                  <a:srgbClr val="FF0000"/>
                </a:solidFill>
                <a:latin typeface="宋体" charset="-122"/>
              </a:rPr>
              <a:t>浮点数的溢出是以其阶码溢出表现出来的</a:t>
            </a:r>
          </a:p>
        </p:txBody>
      </p:sp>
      <p:sp>
        <p:nvSpPr>
          <p:cNvPr id="146437" name="Rectangle 8"/>
          <p:cNvSpPr>
            <a:spLocks noChangeArrowheads="1"/>
          </p:cNvSpPr>
          <p:nvPr/>
        </p:nvSpPr>
        <p:spPr bwMode="auto">
          <a:xfrm>
            <a:off x="523874" y="4775200"/>
            <a:ext cx="79207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dirty="0">
                <a:solidFill>
                  <a:srgbClr val="FF0000"/>
                </a:solidFill>
                <a:latin typeface="Times New Roman" pitchFamily="18" charset="0"/>
              </a:rPr>
              <a:t>•</a:t>
            </a:r>
            <a:r>
              <a:rPr lang="en-US" altLang="zh-CN" dirty="0">
                <a:solidFill>
                  <a:srgbClr val="FF0000"/>
                </a:solidFill>
                <a:latin typeface="宋体" charset="-122"/>
              </a:rPr>
              <a:t> </a:t>
            </a:r>
            <a:r>
              <a:rPr lang="zh-CN" altLang="en-US" sz="2400" dirty="0">
                <a:solidFill>
                  <a:srgbClr val="FF0000"/>
                </a:solidFill>
                <a:latin typeface="宋体" charset="-122"/>
              </a:rPr>
              <a:t>对尾数的溢出也需要处理</a:t>
            </a:r>
            <a:r>
              <a:rPr lang="en-US" altLang="zh-CN" sz="2400" dirty="0">
                <a:solidFill>
                  <a:srgbClr val="FF0000"/>
                </a:solidFill>
                <a:latin typeface="宋体" charset="-122"/>
              </a:rPr>
              <a:t>(</a:t>
            </a:r>
            <a:r>
              <a:rPr lang="zh-CN" altLang="en-US" sz="2400" dirty="0">
                <a:solidFill>
                  <a:srgbClr val="FF0000"/>
                </a:solidFill>
                <a:latin typeface="宋体" charset="-122"/>
              </a:rPr>
              <a:t>上溢</a:t>
            </a:r>
            <a:r>
              <a:rPr lang="en-US" altLang="zh-CN" sz="2400" dirty="0">
                <a:solidFill>
                  <a:srgbClr val="FF0000"/>
                </a:solidFill>
                <a:latin typeface="Times New Roman" pitchFamily="18" charset="0"/>
              </a:rPr>
              <a:t>—</a:t>
            </a:r>
            <a:r>
              <a:rPr lang="zh-CN" altLang="en-US" sz="2400" dirty="0">
                <a:solidFill>
                  <a:srgbClr val="FF0000"/>
                </a:solidFill>
                <a:latin typeface="宋体" charset="-122"/>
              </a:rPr>
              <a:t>右归，下溢</a:t>
            </a:r>
            <a:r>
              <a:rPr lang="en-US" altLang="zh-CN" sz="2400" dirty="0">
                <a:solidFill>
                  <a:srgbClr val="FF0000"/>
                </a:solidFill>
                <a:latin typeface="Times New Roman" pitchFamily="18" charset="0"/>
              </a:rPr>
              <a:t>—</a:t>
            </a:r>
            <a:r>
              <a:rPr lang="zh-CN" altLang="en-US" sz="2400" dirty="0">
                <a:solidFill>
                  <a:srgbClr val="FF0000"/>
                </a:solidFill>
                <a:latin typeface="宋体" charset="-122"/>
              </a:rPr>
              <a:t>舍入）。</a:t>
            </a:r>
          </a:p>
        </p:txBody>
      </p:sp>
      <p:sp>
        <p:nvSpPr>
          <p:cNvPr id="146438" name="Text Box 9"/>
          <p:cNvSpPr txBox="1">
            <a:spLocks noChangeArrowheads="1"/>
          </p:cNvSpPr>
          <p:nvPr/>
        </p:nvSpPr>
        <p:spPr bwMode="auto">
          <a:xfrm>
            <a:off x="647699" y="317500"/>
            <a:ext cx="47670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lang="zh-CN" altLang="en-US" sz="3200" dirty="0">
                <a:solidFill>
                  <a:schemeClr val="tx2"/>
                </a:solidFill>
                <a:latin typeface="+mj-lt"/>
                <a:ea typeface="+mj-ea"/>
                <a:cs typeface="+mj-cs"/>
              </a:rPr>
              <a:t>溢出处理</a:t>
            </a:r>
            <a:r>
              <a:rPr lang="zh-CN" altLang="en-US" sz="3200" dirty="0" smtClean="0">
                <a:solidFill>
                  <a:schemeClr val="tx2"/>
                </a:solidFill>
                <a:latin typeface="+mj-lt"/>
                <a:ea typeface="+mj-ea"/>
                <a:cs typeface="+mj-cs"/>
              </a:rPr>
              <a:t>小结</a:t>
            </a:r>
            <a:endParaRPr lang="zh-CN" altLang="en-US" sz="3200" dirty="0">
              <a:solidFill>
                <a:schemeClr val="tx2"/>
              </a:solidFill>
              <a:latin typeface="+mj-lt"/>
              <a:ea typeface="+mj-ea"/>
              <a:cs typeface="+mj-cs"/>
            </a:endParaRPr>
          </a:p>
        </p:txBody>
      </p:sp>
    </p:spTree>
    <p:extLst>
      <p:ext uri="{BB962C8B-B14F-4D97-AF65-F5344CB8AC3E}">
        <p14:creationId xmlns:p14="http://schemas.microsoft.com/office/powerpoint/2010/main" val="3060260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descr="浮点运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24744"/>
            <a:ext cx="7548488" cy="535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5933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572070" y="526188"/>
            <a:ext cx="868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FF0000"/>
                </a:solidFill>
                <a:latin typeface="Times New Roman" pitchFamily="18" charset="0"/>
              </a:rPr>
              <a:t>例</a:t>
            </a:r>
            <a:r>
              <a:rPr lang="zh-CN" altLang="en-US">
                <a:solidFill>
                  <a:srgbClr val="FF00FF"/>
                </a:solidFill>
                <a:latin typeface="Times New Roman" pitchFamily="18" charset="0"/>
              </a:rPr>
              <a:t>   </a:t>
            </a:r>
            <a:r>
              <a:rPr lang="zh-CN" altLang="en-US">
                <a:solidFill>
                  <a:srgbClr val="0066FF"/>
                </a:solidFill>
                <a:latin typeface="Times New Roman" pitchFamily="18" charset="0"/>
              </a:rPr>
              <a:t>设ｘ</a:t>
            </a:r>
            <a:r>
              <a:rPr lang="en-US" altLang="zh-CN">
                <a:solidFill>
                  <a:srgbClr val="0066FF"/>
                </a:solidFill>
                <a:latin typeface="Times New Roman" pitchFamily="18" charset="0"/>
              </a:rPr>
              <a:t>=2</a:t>
            </a:r>
            <a:r>
              <a:rPr lang="en-US" altLang="zh-CN" baseline="30000">
                <a:solidFill>
                  <a:srgbClr val="0066FF"/>
                </a:solidFill>
                <a:latin typeface="Times New Roman" pitchFamily="18" charset="0"/>
              </a:rPr>
              <a:t>010</a:t>
            </a:r>
            <a:r>
              <a:rPr lang="en-US" altLang="zh-CN">
                <a:solidFill>
                  <a:srgbClr val="0066FF"/>
                </a:solidFill>
                <a:latin typeface="Times New Roman" pitchFamily="18" charset="0"/>
                <a:sym typeface="Symbol" pitchFamily="18" charset="2"/>
              </a:rPr>
              <a:t></a:t>
            </a:r>
            <a:r>
              <a:rPr lang="en-US" altLang="zh-CN">
                <a:solidFill>
                  <a:srgbClr val="0066FF"/>
                </a:solidFill>
                <a:latin typeface="Times New Roman" pitchFamily="18" charset="0"/>
              </a:rPr>
              <a:t>0.11011011, </a:t>
            </a:r>
            <a:r>
              <a:rPr lang="zh-CN" altLang="en-US">
                <a:solidFill>
                  <a:srgbClr val="0066FF"/>
                </a:solidFill>
                <a:latin typeface="Times New Roman" pitchFamily="18" charset="0"/>
              </a:rPr>
              <a:t>ｙ</a:t>
            </a:r>
            <a:r>
              <a:rPr lang="en-US" altLang="zh-CN">
                <a:solidFill>
                  <a:srgbClr val="0066FF"/>
                </a:solidFill>
                <a:latin typeface="Times New Roman" pitchFamily="18" charset="0"/>
              </a:rPr>
              <a:t>=2</a:t>
            </a:r>
            <a:r>
              <a:rPr lang="en-US" altLang="zh-CN" baseline="30000">
                <a:solidFill>
                  <a:srgbClr val="0066FF"/>
                </a:solidFill>
                <a:latin typeface="Times New Roman" pitchFamily="18" charset="0"/>
              </a:rPr>
              <a:t>100 </a:t>
            </a:r>
            <a:r>
              <a:rPr lang="en-US" altLang="zh-CN">
                <a:solidFill>
                  <a:srgbClr val="0066FF"/>
                </a:solidFill>
                <a:latin typeface="Times New Roman" pitchFamily="18" charset="0"/>
                <a:sym typeface="Symbol" pitchFamily="18" charset="2"/>
              </a:rPr>
              <a:t></a:t>
            </a:r>
            <a:r>
              <a:rPr lang="en-US" altLang="zh-CN">
                <a:solidFill>
                  <a:srgbClr val="0066FF"/>
                </a:solidFill>
                <a:latin typeface="Times New Roman" pitchFamily="18" charset="0"/>
              </a:rPr>
              <a:t>(</a:t>
            </a:r>
            <a:r>
              <a:rPr lang="en-US" altLang="zh-CN">
                <a:solidFill>
                  <a:srgbClr val="0066FF"/>
                </a:solidFill>
                <a:latin typeface="黑体" pitchFamily="2" charset="-122"/>
                <a:ea typeface="黑体" pitchFamily="2" charset="-122"/>
              </a:rPr>
              <a:t>-</a:t>
            </a:r>
            <a:r>
              <a:rPr lang="en-US" altLang="zh-CN">
                <a:solidFill>
                  <a:srgbClr val="0066FF"/>
                </a:solidFill>
                <a:latin typeface="Times New Roman" pitchFamily="18" charset="0"/>
              </a:rPr>
              <a:t>0.10101100),  </a:t>
            </a:r>
            <a:r>
              <a:rPr lang="zh-CN" altLang="en-US">
                <a:solidFill>
                  <a:srgbClr val="0066FF"/>
                </a:solidFill>
                <a:latin typeface="Times New Roman" pitchFamily="18" charset="0"/>
              </a:rPr>
              <a:t>求ｘ</a:t>
            </a:r>
            <a:r>
              <a:rPr lang="en-US" altLang="zh-CN">
                <a:solidFill>
                  <a:srgbClr val="0066FF"/>
                </a:solidFill>
                <a:latin typeface="Times New Roman" pitchFamily="18" charset="0"/>
              </a:rPr>
              <a:t>+</a:t>
            </a:r>
            <a:r>
              <a:rPr lang="zh-CN" altLang="en-US">
                <a:solidFill>
                  <a:srgbClr val="0066FF"/>
                </a:solidFill>
                <a:latin typeface="Times New Roman" pitchFamily="18" charset="0"/>
              </a:rPr>
              <a:t>ｙ。</a:t>
            </a:r>
          </a:p>
        </p:txBody>
      </p:sp>
      <p:sp>
        <p:nvSpPr>
          <p:cNvPr id="148483" name="Text Box 3"/>
          <p:cNvSpPr txBox="1">
            <a:spLocks noChangeArrowheads="1"/>
          </p:cNvSpPr>
          <p:nvPr/>
        </p:nvSpPr>
        <p:spPr bwMode="auto">
          <a:xfrm>
            <a:off x="572070" y="1144660"/>
            <a:ext cx="85026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smtClean="0">
                <a:solidFill>
                  <a:srgbClr val="000000"/>
                </a:solidFill>
                <a:latin typeface="Times New Roman" pitchFamily="18" charset="0"/>
              </a:rPr>
              <a:t>  </a:t>
            </a:r>
            <a:r>
              <a:rPr lang="zh-CN" altLang="en-US" dirty="0">
                <a:solidFill>
                  <a:srgbClr val="000000"/>
                </a:solidFill>
                <a:latin typeface="Times New Roman" pitchFamily="18" charset="0"/>
              </a:rPr>
              <a:t>阶码采用双符号位</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尾数采用单</a:t>
            </a:r>
            <a:r>
              <a:rPr lang="zh-CN" altLang="en-US" dirty="0" smtClean="0">
                <a:solidFill>
                  <a:srgbClr val="000000"/>
                </a:solidFill>
                <a:latin typeface="Times New Roman" pitchFamily="18" charset="0"/>
              </a:rPr>
              <a:t>符号位补码形式</a:t>
            </a:r>
            <a:endParaRPr lang="en-US" altLang="zh-CN" dirty="0" smtClean="0">
              <a:solidFill>
                <a:srgbClr val="000000"/>
              </a:solidFill>
              <a:latin typeface="Times New Roman" pitchFamily="18" charset="0"/>
            </a:endParaRPr>
          </a:p>
          <a:p>
            <a:pPr eaLnBrk="1" fontAlgn="auto" hangingPunct="1">
              <a:spcBef>
                <a:spcPct val="50000"/>
              </a:spcBef>
              <a:spcAft>
                <a:spcPts val="0"/>
              </a:spcAft>
            </a:pPr>
            <a:r>
              <a:rPr lang="en-US" altLang="zh-CN" dirty="0" smtClean="0">
                <a:solidFill>
                  <a:srgbClr val="000000"/>
                </a:solidFill>
                <a:latin typeface="Times New Roman" pitchFamily="18" charset="0"/>
              </a:rPr>
              <a:t> </a:t>
            </a:r>
            <a:r>
              <a:rPr lang="zh-CN" altLang="en-US" dirty="0" smtClean="0">
                <a:solidFill>
                  <a:srgbClr val="000000"/>
                </a:solidFill>
                <a:latin typeface="Times New Roman" pitchFamily="18" charset="0"/>
              </a:rPr>
              <a:t>解：浮点表示</a:t>
            </a:r>
            <a:r>
              <a:rPr lang="zh-CN" altLang="en-US" dirty="0">
                <a:solidFill>
                  <a:srgbClr val="000000"/>
                </a:solidFill>
                <a:latin typeface="Times New Roman" pitchFamily="18" charset="0"/>
              </a:rPr>
              <a:t>分别</a:t>
            </a:r>
            <a:r>
              <a:rPr lang="zh-CN" altLang="en-US" dirty="0" smtClean="0">
                <a:solidFill>
                  <a:srgbClr val="000000"/>
                </a:solidFill>
                <a:latin typeface="Times New Roman" pitchFamily="18" charset="0"/>
              </a:rPr>
              <a:t>为  </a:t>
            </a:r>
            <a:endParaRPr lang="en-US" altLang="zh-CN" dirty="0" smtClean="0">
              <a:solidFill>
                <a:srgbClr val="000000"/>
              </a:solidFill>
              <a:latin typeface="Times New Roman" pitchFamily="18" charset="0"/>
            </a:endParaRPr>
          </a:p>
          <a:p>
            <a:pPr eaLnBrk="1" fontAlgn="auto" hangingPunct="1">
              <a:spcBef>
                <a:spcPct val="50000"/>
              </a:spcBef>
              <a:spcAft>
                <a:spcPts val="0"/>
              </a:spcAft>
            </a:pPr>
            <a:r>
              <a:rPr lang="zh-CN" altLang="en-US" dirty="0" smtClean="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浮</a:t>
            </a:r>
            <a:r>
              <a:rPr lang="en-US" altLang="zh-CN" dirty="0">
                <a:solidFill>
                  <a:srgbClr val="000000"/>
                </a:solidFill>
                <a:latin typeface="Times New Roman" pitchFamily="18" charset="0"/>
              </a:rPr>
              <a:t>= 00 010,</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0.11011011</a:t>
            </a:r>
            <a:br>
              <a:rPr lang="en-US" altLang="zh-CN" dirty="0">
                <a:solidFill>
                  <a:srgbClr val="000000"/>
                </a:solidFill>
                <a:latin typeface="Times New Roman" pitchFamily="18" charset="0"/>
              </a:rPr>
            </a:b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a:t>
            </a:r>
            <a:r>
              <a:rPr lang="en-US" altLang="zh-CN" dirty="0">
                <a:solidFill>
                  <a:srgbClr val="000000"/>
                </a:solidFill>
                <a:latin typeface="Times New Roman" pitchFamily="18" charset="0"/>
              </a:rPr>
              <a:t>y]</a:t>
            </a:r>
            <a:r>
              <a:rPr lang="zh-CN" altLang="en-US" baseline="-30000" dirty="0">
                <a:solidFill>
                  <a:srgbClr val="000000"/>
                </a:solidFill>
                <a:latin typeface="Times New Roman" pitchFamily="18" charset="0"/>
              </a:rPr>
              <a:t>浮</a:t>
            </a:r>
            <a:r>
              <a:rPr lang="en-US" altLang="zh-CN" dirty="0">
                <a:solidFill>
                  <a:srgbClr val="000000"/>
                </a:solidFill>
                <a:latin typeface="Times New Roman" pitchFamily="18" charset="0"/>
              </a:rPr>
              <a:t>= 00 100,</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1.01010100</a:t>
            </a:r>
          </a:p>
          <a:p>
            <a:pPr eaLnBrk="1" fontAlgn="auto" hangingPunct="1">
              <a:lnSpc>
                <a:spcPct val="95000"/>
              </a:lnSpc>
              <a:spcBef>
                <a:spcPct val="50000"/>
              </a:spcBef>
              <a:spcAft>
                <a:spcPts val="0"/>
              </a:spcAft>
            </a:pPr>
            <a:r>
              <a:rPr lang="en-US" altLang="zh-CN" dirty="0">
                <a:solidFill>
                  <a:srgbClr val="FF0000"/>
                </a:solidFill>
                <a:latin typeface="Times New Roman" pitchFamily="18" charset="0"/>
              </a:rPr>
              <a:t>(1)  </a:t>
            </a:r>
            <a:r>
              <a:rPr lang="zh-CN" altLang="en-US" dirty="0">
                <a:solidFill>
                  <a:srgbClr val="FF0000"/>
                </a:solidFill>
                <a:latin typeface="Times New Roman" pitchFamily="18" charset="0"/>
              </a:rPr>
              <a:t>求阶差并对阶</a:t>
            </a:r>
          </a:p>
        </p:txBody>
      </p:sp>
      <p:sp>
        <p:nvSpPr>
          <p:cNvPr id="148484" name="Rectangle 4"/>
          <p:cNvSpPr>
            <a:spLocks noChangeArrowheads="1"/>
          </p:cNvSpPr>
          <p:nvPr/>
        </p:nvSpPr>
        <p:spPr bwMode="auto">
          <a:xfrm>
            <a:off x="1449958" y="3516114"/>
            <a:ext cx="762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dirty="0">
                <a:solidFill>
                  <a:srgbClr val="000000"/>
                </a:solidFill>
                <a:latin typeface="Times New Roman" pitchFamily="18" charset="0"/>
              </a:rPr>
              <a:t>△E = E</a:t>
            </a:r>
            <a:r>
              <a:rPr lang="en-US" altLang="zh-CN" baseline="-30000" dirty="0">
                <a:solidFill>
                  <a:srgbClr val="000000"/>
                </a:solidFill>
                <a:latin typeface="Times New Roman" pitchFamily="18" charset="0"/>
              </a:rPr>
              <a:t>x</a:t>
            </a:r>
            <a:r>
              <a:rPr lang="en-US" altLang="zh-CN" dirty="0">
                <a:solidFill>
                  <a:srgbClr val="000000"/>
                </a:solidFill>
                <a:latin typeface="黑体" pitchFamily="2" charset="-122"/>
                <a:ea typeface="黑体" pitchFamily="2" charset="-122"/>
              </a:rPr>
              <a:t>-</a:t>
            </a:r>
            <a:r>
              <a:rPr lang="en-US" altLang="zh-CN" dirty="0">
                <a:solidFill>
                  <a:srgbClr val="000000"/>
                </a:solidFill>
                <a:latin typeface="Times New Roman" pitchFamily="18" charset="0"/>
                <a:ea typeface="黑体" pitchFamily="2" charset="-122"/>
              </a:rPr>
              <a:t> </a:t>
            </a:r>
            <a:r>
              <a:rPr lang="en-US" altLang="zh-CN" dirty="0" err="1">
                <a:solidFill>
                  <a:srgbClr val="000000"/>
                </a:solidFill>
                <a:latin typeface="Times New Roman" pitchFamily="18" charset="0"/>
              </a:rPr>
              <a:t>E</a:t>
            </a:r>
            <a:r>
              <a:rPr lang="en-US" altLang="zh-CN" baseline="-30000" dirty="0" err="1">
                <a:solidFill>
                  <a:srgbClr val="000000"/>
                </a:solidFill>
                <a:latin typeface="Times New Roman" pitchFamily="18" charset="0"/>
              </a:rPr>
              <a:t>y</a:t>
            </a:r>
            <a:r>
              <a:rPr lang="en-US" altLang="zh-CN" dirty="0">
                <a:solidFill>
                  <a:srgbClr val="000000"/>
                </a:solidFill>
                <a:latin typeface="Times New Roman" pitchFamily="18" charset="0"/>
              </a:rPr>
              <a:t>= [E</a:t>
            </a:r>
            <a:r>
              <a:rPr lang="en-US" altLang="zh-CN" baseline="-30000"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a:t>
            </a:r>
            <a:r>
              <a:rPr lang="en-US" altLang="zh-CN" dirty="0">
                <a:solidFill>
                  <a:srgbClr val="000000"/>
                </a:solidFill>
                <a:latin typeface="黑体" pitchFamily="2" charset="-122"/>
                <a:ea typeface="黑体" pitchFamily="2" charset="-122"/>
              </a:rPr>
              <a:t>-</a:t>
            </a:r>
            <a:r>
              <a:rPr lang="en-US" altLang="zh-CN" dirty="0" err="1">
                <a:solidFill>
                  <a:srgbClr val="000000"/>
                </a:solidFill>
                <a:latin typeface="Times New Roman" pitchFamily="18" charset="0"/>
              </a:rPr>
              <a:t>E</a:t>
            </a:r>
            <a:r>
              <a:rPr lang="en-US" altLang="zh-CN" baseline="-30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00 010 + 11 100 = 11 110</a:t>
            </a:r>
          </a:p>
        </p:txBody>
      </p:sp>
      <p:sp>
        <p:nvSpPr>
          <p:cNvPr id="148485" name="Rectangle 5"/>
          <p:cNvSpPr>
            <a:spLocks noChangeArrowheads="1"/>
          </p:cNvSpPr>
          <p:nvPr/>
        </p:nvSpPr>
        <p:spPr bwMode="auto">
          <a:xfrm>
            <a:off x="1980605" y="4404901"/>
            <a:ext cx="50276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000" dirty="0">
                <a:solidFill>
                  <a:srgbClr val="000000"/>
                </a:solidFill>
                <a:latin typeface="Times New Roman" pitchFamily="18" charset="0"/>
              </a:rPr>
              <a:t>[x]</a:t>
            </a:r>
            <a:r>
              <a:rPr lang="zh-CN" altLang="en-US" sz="2000" baseline="-30000" dirty="0">
                <a:solidFill>
                  <a:srgbClr val="000000"/>
                </a:solidFill>
                <a:latin typeface="Times New Roman" pitchFamily="18" charset="0"/>
              </a:rPr>
              <a:t>浮</a:t>
            </a:r>
            <a:r>
              <a:rPr lang="zh-CN" altLang="en-US" sz="2000" dirty="0">
                <a:solidFill>
                  <a:srgbClr val="000000"/>
                </a:solidFill>
                <a:latin typeface="Times New Roman" pitchFamily="18" charset="0"/>
              </a:rPr>
              <a:t>＝</a:t>
            </a:r>
            <a:r>
              <a:rPr lang="en-US" altLang="zh-CN" sz="2000" dirty="0">
                <a:solidFill>
                  <a:srgbClr val="000000"/>
                </a:solidFill>
                <a:latin typeface="Times New Roman" pitchFamily="18" charset="0"/>
              </a:rPr>
              <a:t>00 100,  0.00110110(</a:t>
            </a:r>
            <a:r>
              <a:rPr lang="en-US" altLang="zh-CN" sz="2000" dirty="0">
                <a:solidFill>
                  <a:srgbClr val="0000FF"/>
                </a:solidFill>
                <a:latin typeface="Times New Roman" pitchFamily="18" charset="0"/>
              </a:rPr>
              <a:t>11</a:t>
            </a:r>
            <a:r>
              <a:rPr lang="en-US" altLang="zh-CN" sz="2000" dirty="0">
                <a:solidFill>
                  <a:srgbClr val="000000"/>
                </a:solidFill>
                <a:latin typeface="Times New Roman" pitchFamily="18" charset="0"/>
              </a:rPr>
              <a:t>)</a:t>
            </a:r>
          </a:p>
        </p:txBody>
      </p:sp>
      <p:sp>
        <p:nvSpPr>
          <p:cNvPr id="148486" name="Rectangle 6"/>
          <p:cNvSpPr>
            <a:spLocks noChangeArrowheads="1"/>
          </p:cNvSpPr>
          <p:nvPr/>
        </p:nvSpPr>
        <p:spPr bwMode="auto">
          <a:xfrm>
            <a:off x="1467421" y="5081409"/>
            <a:ext cx="60752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fontAlgn="auto" hangingPunct="1">
              <a:lnSpc>
                <a:spcPct val="135000"/>
              </a:lnSpc>
              <a:spcBef>
                <a:spcPct val="50000"/>
              </a:spcBef>
              <a:spcAft>
                <a:spcPts val="0"/>
              </a:spcAft>
            </a:pPr>
            <a:r>
              <a:rPr lang="zh-CN" altLang="en-US" sz="2000" dirty="0">
                <a:solidFill>
                  <a:srgbClr val="000000"/>
                </a:solidFill>
                <a:latin typeface="Times New Roman" pitchFamily="18" charset="0"/>
              </a:rPr>
              <a:t>其中</a:t>
            </a:r>
            <a:r>
              <a:rPr lang="en-US" altLang="zh-CN" sz="2000" dirty="0">
                <a:solidFill>
                  <a:srgbClr val="000000"/>
                </a:solidFill>
                <a:latin typeface="Times New Roman" pitchFamily="18" charset="0"/>
              </a:rPr>
              <a:t>(</a:t>
            </a:r>
            <a:r>
              <a:rPr lang="en-US" altLang="zh-CN" sz="2000" dirty="0">
                <a:solidFill>
                  <a:srgbClr val="0000FF"/>
                </a:solidFill>
                <a:latin typeface="Times New Roman" pitchFamily="18" charset="0"/>
              </a:rPr>
              <a:t>11</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表示</a:t>
            </a:r>
            <a:r>
              <a:rPr lang="en-US" altLang="zh-CN" sz="2000" dirty="0">
                <a:solidFill>
                  <a:srgbClr val="000000"/>
                </a:solidFill>
                <a:latin typeface="Times New Roman" pitchFamily="18" charset="0"/>
              </a:rPr>
              <a:t>M</a:t>
            </a:r>
            <a:r>
              <a:rPr lang="zh-CN" altLang="en-US" sz="2000" baseline="-30000" dirty="0">
                <a:solidFill>
                  <a:srgbClr val="000000"/>
                </a:solidFill>
                <a:latin typeface="Times New Roman" pitchFamily="18" charset="0"/>
              </a:rPr>
              <a:t>ｘ</a:t>
            </a:r>
            <a:r>
              <a:rPr lang="zh-CN" altLang="en-US" sz="2000" dirty="0">
                <a:solidFill>
                  <a:srgbClr val="000000"/>
                </a:solidFill>
                <a:latin typeface="Times New Roman" pitchFamily="18" charset="0"/>
              </a:rPr>
              <a:t>右移</a:t>
            </a:r>
            <a:r>
              <a:rPr lang="en-US" altLang="zh-CN" sz="2000" dirty="0">
                <a:solidFill>
                  <a:srgbClr val="000000"/>
                </a:solidFill>
                <a:latin typeface="Times New Roman" pitchFamily="18" charset="0"/>
              </a:rPr>
              <a:t>2</a:t>
            </a:r>
            <a:r>
              <a:rPr lang="zh-CN" altLang="en-US" sz="2000" dirty="0">
                <a:solidFill>
                  <a:srgbClr val="000000"/>
                </a:solidFill>
                <a:latin typeface="Times New Roman" pitchFamily="18" charset="0"/>
              </a:rPr>
              <a:t>位后移出的最低两位数。</a:t>
            </a:r>
          </a:p>
        </p:txBody>
      </p:sp>
      <p:sp>
        <p:nvSpPr>
          <p:cNvPr id="148487" name="Text Box 7"/>
          <p:cNvSpPr txBox="1">
            <a:spLocks noChangeArrowheads="1"/>
          </p:cNvSpPr>
          <p:nvPr/>
        </p:nvSpPr>
        <p:spPr bwMode="auto">
          <a:xfrm>
            <a:off x="1467421" y="3862036"/>
            <a:ext cx="762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即△</a:t>
            </a:r>
            <a:r>
              <a:rPr lang="en-US" altLang="zh-CN">
                <a:solidFill>
                  <a:srgbClr val="000000"/>
                </a:solidFill>
                <a:latin typeface="Times New Roman" pitchFamily="18" charset="0"/>
              </a:rPr>
              <a:t>E</a:t>
            </a:r>
            <a:r>
              <a:rPr lang="zh-CN" altLang="en-US">
                <a:solidFill>
                  <a:srgbClr val="000000"/>
                </a:solidFill>
                <a:latin typeface="Times New Roman" pitchFamily="18" charset="0"/>
              </a:rPr>
              <a:t>为</a:t>
            </a:r>
            <a:r>
              <a:rPr lang="en-US" altLang="zh-CN">
                <a:solidFill>
                  <a:srgbClr val="000000"/>
                </a:solidFill>
                <a:latin typeface="黑体" pitchFamily="2" charset="-122"/>
                <a:ea typeface="黑体" pitchFamily="2" charset="-122"/>
              </a:rPr>
              <a:t>-</a:t>
            </a:r>
            <a:r>
              <a:rPr lang="en-US" altLang="zh-CN">
                <a:solidFill>
                  <a:srgbClr val="000000"/>
                </a:solidFill>
                <a:latin typeface="Times New Roman" pitchFamily="18" charset="0"/>
              </a:rPr>
              <a:t>2,  x</a:t>
            </a:r>
            <a:r>
              <a:rPr lang="zh-CN" altLang="en-US">
                <a:solidFill>
                  <a:srgbClr val="000000"/>
                </a:solidFill>
                <a:latin typeface="Times New Roman" pitchFamily="18" charset="0"/>
              </a:rPr>
              <a:t>的阶码小</a:t>
            </a:r>
            <a:r>
              <a:rPr lang="en-US" altLang="zh-CN">
                <a:solidFill>
                  <a:srgbClr val="000000"/>
                </a:solidFill>
                <a:latin typeface="Times New Roman" pitchFamily="18" charset="0"/>
              </a:rPr>
              <a:t>,   </a:t>
            </a:r>
            <a:r>
              <a:rPr lang="zh-CN" altLang="en-US">
                <a:solidFill>
                  <a:srgbClr val="000000"/>
                </a:solidFill>
                <a:latin typeface="Times New Roman" pitchFamily="18" charset="0"/>
              </a:rPr>
              <a:t>应使 </a:t>
            </a:r>
            <a:r>
              <a:rPr lang="en-US" altLang="zh-CN">
                <a:solidFill>
                  <a:srgbClr val="000000"/>
                </a:solidFill>
                <a:latin typeface="Times New Roman" pitchFamily="18" charset="0"/>
              </a:rPr>
              <a:t>M</a:t>
            </a:r>
            <a:r>
              <a:rPr lang="en-US" altLang="zh-CN" baseline="-30000">
                <a:solidFill>
                  <a:srgbClr val="000000"/>
                </a:solidFill>
                <a:latin typeface="Times New Roman" pitchFamily="18" charset="0"/>
              </a:rPr>
              <a:t>x</a:t>
            </a:r>
            <a:r>
              <a:rPr lang="zh-CN" altLang="en-US">
                <a:solidFill>
                  <a:srgbClr val="000000"/>
                </a:solidFill>
                <a:latin typeface="Times New Roman" pitchFamily="18" charset="0"/>
              </a:rPr>
              <a:t>右移两位</a:t>
            </a:r>
            <a:r>
              <a:rPr lang="en-US" altLang="zh-CN">
                <a:solidFill>
                  <a:srgbClr val="000000"/>
                </a:solidFill>
                <a:latin typeface="Times New Roman" pitchFamily="18" charset="0"/>
              </a:rPr>
              <a:t>,  E</a:t>
            </a:r>
            <a:r>
              <a:rPr lang="en-US" altLang="zh-CN" baseline="-30000">
                <a:solidFill>
                  <a:srgbClr val="000000"/>
                </a:solidFill>
                <a:latin typeface="Times New Roman" pitchFamily="18" charset="0"/>
              </a:rPr>
              <a:t>x</a:t>
            </a:r>
            <a:r>
              <a:rPr lang="zh-CN" altLang="en-US">
                <a:solidFill>
                  <a:srgbClr val="000000"/>
                </a:solidFill>
                <a:latin typeface="Times New Roman" pitchFamily="18" charset="0"/>
              </a:rPr>
              <a:t>加</a:t>
            </a:r>
            <a:r>
              <a:rPr lang="en-US" altLang="zh-CN">
                <a:solidFill>
                  <a:srgbClr val="000000"/>
                </a:solidFill>
                <a:latin typeface="Times New Roman" pitchFamily="18" charset="0"/>
              </a:rPr>
              <a:t>2,</a:t>
            </a:r>
          </a:p>
        </p:txBody>
      </p:sp>
    </p:spTree>
    <p:extLst>
      <p:ext uri="{BB962C8B-B14F-4D97-AF65-F5344CB8AC3E}">
        <p14:creationId xmlns:p14="http://schemas.microsoft.com/office/powerpoint/2010/main" val="3172745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11560" y="726440"/>
            <a:ext cx="8280920" cy="2143125"/>
          </a:xfrm>
          <a:prstGeom prst="rect">
            <a:avLst/>
          </a:prstGeom>
          <a:noFill/>
        </p:spPr>
        <p:txBody>
          <a:bodyPr vert="horz" wrap="square" rtlCol="0" anchor="ctr" anchorCtr="0">
            <a:noAutofit/>
          </a:bodyPr>
          <a:lstStyle/>
          <a:p>
            <a:pPr>
              <a:lnSpc>
                <a:spcPct val="150000"/>
              </a:lnSpc>
            </a:pPr>
            <a:r>
              <a:rPr kumimoji="1" lang="zh-CN" altLang="en-US" sz="2400" b="1" dirty="0" smtClean="0">
                <a:solidFill>
                  <a:srgbClr val="333399"/>
                </a:solidFill>
                <a:latin typeface="微软雅黑" panose="020B0503020204020204" pitchFamily="34" charset="-122"/>
                <a:ea typeface="微软雅黑" panose="020B0503020204020204" pitchFamily="34" charset="-122"/>
              </a:rPr>
              <a:t>    假设一个科学</a:t>
            </a:r>
            <a:r>
              <a:rPr kumimoji="1" lang="zh-CN" altLang="en-US" sz="2400" b="1" dirty="0">
                <a:solidFill>
                  <a:srgbClr val="333399"/>
                </a:solidFill>
                <a:latin typeface="微软雅黑" panose="020B0503020204020204" pitchFamily="34" charset="-122"/>
                <a:ea typeface="微软雅黑" panose="020B0503020204020204" pitchFamily="34" charset="-122"/>
              </a:rPr>
              <a:t>计算</a:t>
            </a:r>
            <a:r>
              <a:rPr kumimoji="1" lang="zh-CN" altLang="en-US" sz="2400" b="1" dirty="0" smtClean="0">
                <a:solidFill>
                  <a:srgbClr val="333399"/>
                </a:solidFill>
                <a:latin typeface="微软雅黑" panose="020B0503020204020204" pitchFamily="34" charset="-122"/>
                <a:ea typeface="微软雅黑" panose="020B0503020204020204" pitchFamily="34" charset="-122"/>
              </a:rPr>
              <a:t>中包含</a:t>
            </a:r>
            <a:r>
              <a:rPr kumimoji="1" lang="zh-CN" altLang="en-US" sz="2400" b="1" dirty="0">
                <a:solidFill>
                  <a:srgbClr val="333399"/>
                </a:solidFill>
                <a:latin typeface="微软雅黑" panose="020B0503020204020204" pitchFamily="34" charset="-122"/>
                <a:ea typeface="微软雅黑" panose="020B0503020204020204" pitchFamily="34" charset="-122"/>
              </a:rPr>
              <a:t>了电子质量、普朗克常数</a:t>
            </a:r>
            <a:r>
              <a:rPr kumimoji="1" lang="zh-CN" altLang="en-US" sz="2400" b="1" dirty="0" smtClean="0">
                <a:solidFill>
                  <a:srgbClr val="333399"/>
                </a:solidFill>
                <a:latin typeface="微软雅黑" panose="020B0503020204020204" pitchFamily="34" charset="-122"/>
                <a:ea typeface="微软雅黑" panose="020B0503020204020204" pitchFamily="34" charset="-122"/>
              </a:rPr>
              <a:t>，那么采用</a:t>
            </a:r>
            <a:r>
              <a:rPr kumimoji="1" lang="en-US" altLang="zh-CN" sz="2400" b="1" dirty="0" smtClean="0">
                <a:solidFill>
                  <a:srgbClr val="333399"/>
                </a:solidFill>
                <a:latin typeface="微软雅黑" panose="020B0503020204020204" pitchFamily="34" charset="-122"/>
                <a:ea typeface="微软雅黑" panose="020B0503020204020204" pitchFamily="34" charset="-122"/>
              </a:rPr>
              <a:t>32</a:t>
            </a:r>
            <a:r>
              <a:rPr kumimoji="1" lang="zh-CN" altLang="en-US" sz="2400" b="1" dirty="0">
                <a:solidFill>
                  <a:srgbClr val="333399"/>
                </a:solidFill>
                <a:latin typeface="微软雅黑" panose="020B0503020204020204" pitchFamily="34" charset="-122"/>
                <a:ea typeface="微软雅黑" panose="020B0503020204020204" pitchFamily="34" charset="-122"/>
              </a:rPr>
              <a:t>位</a:t>
            </a:r>
            <a:r>
              <a:rPr kumimoji="1" lang="zh-CN" altLang="en-US" sz="2400" b="1" dirty="0" smtClean="0">
                <a:solidFill>
                  <a:srgbClr val="333399"/>
                </a:solidFill>
                <a:latin typeface="微软雅黑" panose="020B0503020204020204" pitchFamily="34" charset="-122"/>
                <a:ea typeface="微软雅黑" panose="020B0503020204020204" pitchFamily="34" charset="-122"/>
              </a:rPr>
              <a:t>的整数运算的计算机，以下哪种说法正确：</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寄存器可以精确地表示这些数字</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不能使用寄存器直接表示和计算</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500563"/>
            <a:ext cx="706368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可以利用多条整数指令编写程序完成上述计算</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6"/>
            </p:custDataLst>
          </p:nvPr>
        </p:nvSpPr>
        <p:spPr bwMode="auto">
          <a:xfrm>
            <a:off x="1114425" y="2850356"/>
            <a:ext cx="514350" cy="514350"/>
          </a:xfrm>
          <a:prstGeom prst="rect">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7"/>
            </p:custDataLst>
          </p:nvPr>
        </p:nvSpPr>
        <p:spPr bwMode="auto">
          <a:xfrm>
            <a:off x="1114425" y="3707606"/>
            <a:ext cx="514350" cy="514350"/>
          </a:xfrm>
          <a:prstGeom prst="rect">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8"/>
            </p:custDataLst>
          </p:nvPr>
        </p:nvSpPr>
        <p:spPr bwMode="auto">
          <a:xfrm>
            <a:off x="1114425" y="4564856"/>
            <a:ext cx="514350" cy="514350"/>
          </a:xfrm>
          <a:prstGeom prst="rect">
            <a:avLst/>
          </a:prstGeom>
          <a:solidFill>
            <a:srgbClr val="00FF00"/>
          </a:solidFill>
          <a:ln w="254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9"/>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p:cNvSpPr txBox="1"/>
          <p:nvPr>
            <p:custDataLst>
              <p:tags r:id="rId10"/>
            </p:custDataLst>
          </p:nvPr>
        </p:nvSpPr>
        <p:spPr>
          <a:xfrm>
            <a:off x="1828800" y="53578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利用该计算机无法处理此类计算问题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21"/>
          <p:cNvSpPr>
            <a:spLocks noChangeAspect="1"/>
          </p:cNvSpPr>
          <p:nvPr>
            <p:custDataLst>
              <p:tags r:id="rId11"/>
            </p:custDataLst>
          </p:nvPr>
        </p:nvSpPr>
        <p:spPr bwMode="auto">
          <a:xfrm>
            <a:off x="1114425" y="5422106"/>
            <a:ext cx="514350" cy="514350"/>
          </a:xfrm>
          <a:prstGeom prst="rect">
            <a:avLst/>
          </a:prstGeom>
          <a:solidFill>
            <a:srgbClr val="808080"/>
          </a:solidFill>
          <a:ln w="127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96321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523304" y="1048146"/>
            <a:ext cx="216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FF0000"/>
                </a:solidFill>
                <a:latin typeface="宋体" charset="-122"/>
              </a:rPr>
              <a:t>(2)</a:t>
            </a:r>
            <a:r>
              <a:rPr lang="zh-CN" altLang="en-US">
                <a:solidFill>
                  <a:srgbClr val="FF0000"/>
                </a:solidFill>
                <a:latin typeface="宋体" charset="-122"/>
              </a:rPr>
              <a:t>尾数求和</a:t>
            </a:r>
            <a:endParaRPr lang="zh-CN" altLang="en-US">
              <a:solidFill>
                <a:srgbClr val="000000"/>
              </a:solidFill>
              <a:latin typeface="宋体" charset="-122"/>
            </a:endParaRPr>
          </a:p>
        </p:txBody>
      </p:sp>
      <p:sp>
        <p:nvSpPr>
          <p:cNvPr id="149507" name="Line 3"/>
          <p:cNvSpPr>
            <a:spLocks noChangeShapeType="1"/>
          </p:cNvSpPr>
          <p:nvPr/>
        </p:nvSpPr>
        <p:spPr bwMode="auto">
          <a:xfrm>
            <a:off x="3784029" y="1903809"/>
            <a:ext cx="3016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49508" name="Text Box 4"/>
          <p:cNvSpPr txBox="1">
            <a:spLocks noChangeArrowheads="1"/>
          </p:cNvSpPr>
          <p:nvPr/>
        </p:nvSpPr>
        <p:spPr bwMode="auto">
          <a:xfrm>
            <a:off x="523304" y="3943746"/>
            <a:ext cx="248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FF0000"/>
                </a:solidFill>
                <a:latin typeface="宋体" charset="-122"/>
              </a:rPr>
              <a:t>(4) </a:t>
            </a:r>
            <a:r>
              <a:rPr lang="zh-CN" altLang="en-US">
                <a:solidFill>
                  <a:srgbClr val="FF0000"/>
                </a:solidFill>
                <a:latin typeface="宋体" charset="-122"/>
              </a:rPr>
              <a:t>舍入处理</a:t>
            </a:r>
          </a:p>
        </p:txBody>
      </p:sp>
      <p:sp>
        <p:nvSpPr>
          <p:cNvPr id="149509" name="Text Box 5"/>
          <p:cNvSpPr txBox="1">
            <a:spLocks noChangeArrowheads="1"/>
          </p:cNvSpPr>
          <p:nvPr/>
        </p:nvSpPr>
        <p:spPr bwMode="auto">
          <a:xfrm>
            <a:off x="675704" y="4477146"/>
            <a:ext cx="391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采用</a:t>
            </a:r>
            <a:r>
              <a:rPr lang="en-US" altLang="zh-CN">
                <a:solidFill>
                  <a:srgbClr val="000000"/>
                </a:solidFill>
                <a:latin typeface="Times New Roman" pitchFamily="18" charset="0"/>
              </a:rPr>
              <a:t>0</a:t>
            </a:r>
            <a:r>
              <a:rPr lang="zh-CN" altLang="en-US">
                <a:solidFill>
                  <a:srgbClr val="000000"/>
                </a:solidFill>
                <a:latin typeface="Times New Roman" pitchFamily="18" charset="0"/>
              </a:rPr>
              <a:t>舍</a:t>
            </a:r>
            <a:r>
              <a:rPr lang="en-US" altLang="zh-CN">
                <a:solidFill>
                  <a:srgbClr val="000000"/>
                </a:solidFill>
                <a:latin typeface="Times New Roman" pitchFamily="18" charset="0"/>
              </a:rPr>
              <a:t>1</a:t>
            </a:r>
            <a:r>
              <a:rPr lang="zh-CN" altLang="en-US">
                <a:solidFill>
                  <a:srgbClr val="000000"/>
                </a:solidFill>
                <a:latin typeface="Times New Roman" pitchFamily="18" charset="0"/>
              </a:rPr>
              <a:t>入法处理</a:t>
            </a:r>
            <a:r>
              <a:rPr lang="en-US" altLang="zh-CN">
                <a:solidFill>
                  <a:srgbClr val="000000"/>
                </a:solidFill>
                <a:latin typeface="Times New Roman" pitchFamily="18" charset="0"/>
              </a:rPr>
              <a:t>, </a:t>
            </a:r>
            <a:r>
              <a:rPr lang="zh-CN" altLang="en-US">
                <a:solidFill>
                  <a:srgbClr val="000000"/>
                </a:solidFill>
                <a:latin typeface="Times New Roman" pitchFamily="18" charset="0"/>
              </a:rPr>
              <a:t>则有</a:t>
            </a:r>
            <a:r>
              <a:rPr lang="en-US" altLang="zh-CN">
                <a:solidFill>
                  <a:srgbClr val="000000"/>
                </a:solidFill>
                <a:latin typeface="Times New Roman" pitchFamily="18" charset="0"/>
              </a:rPr>
              <a:t>:</a:t>
            </a:r>
          </a:p>
        </p:txBody>
      </p:sp>
      <p:sp>
        <p:nvSpPr>
          <p:cNvPr id="149510" name="Text Box 6"/>
          <p:cNvSpPr txBox="1">
            <a:spLocks noChangeArrowheads="1"/>
          </p:cNvSpPr>
          <p:nvPr/>
        </p:nvSpPr>
        <p:spPr bwMode="auto">
          <a:xfrm>
            <a:off x="4919092" y="3791346"/>
            <a:ext cx="24352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00"/>
                </a:solidFill>
                <a:latin typeface="宋体" charset="-122"/>
              </a:rPr>
              <a:t>  1.00010101</a:t>
            </a:r>
          </a:p>
          <a:p>
            <a:pPr algn="just" eaLnBrk="1" fontAlgn="auto" hangingPunct="1">
              <a:lnSpc>
                <a:spcPct val="70000"/>
              </a:lnSpc>
              <a:spcBef>
                <a:spcPct val="50000"/>
              </a:spcBef>
              <a:spcAft>
                <a:spcPts val="0"/>
              </a:spcAft>
            </a:pPr>
            <a:r>
              <a:rPr lang="en-US" altLang="zh-CN" u="sng">
                <a:solidFill>
                  <a:srgbClr val="000000"/>
                </a:solidFill>
                <a:latin typeface="宋体" charset="-122"/>
              </a:rPr>
              <a:t>+          1  </a:t>
            </a:r>
          </a:p>
          <a:p>
            <a:pPr algn="just" eaLnBrk="1" fontAlgn="auto" hangingPunct="1">
              <a:lnSpc>
                <a:spcPct val="70000"/>
              </a:lnSpc>
              <a:spcBef>
                <a:spcPct val="50000"/>
              </a:spcBef>
              <a:spcAft>
                <a:spcPts val="0"/>
              </a:spcAft>
            </a:pPr>
            <a:r>
              <a:rPr lang="en-US" altLang="zh-CN">
                <a:solidFill>
                  <a:srgbClr val="000000"/>
                </a:solidFill>
                <a:latin typeface="宋体" charset="-122"/>
              </a:rPr>
              <a:t>  1.00010110</a:t>
            </a:r>
          </a:p>
        </p:txBody>
      </p:sp>
      <p:sp>
        <p:nvSpPr>
          <p:cNvPr id="149511" name="Text Box 7"/>
          <p:cNvSpPr txBox="1">
            <a:spLocks noChangeArrowheads="1"/>
          </p:cNvSpPr>
          <p:nvPr/>
        </p:nvSpPr>
        <p:spPr bwMode="auto">
          <a:xfrm>
            <a:off x="3001392" y="971946"/>
            <a:ext cx="364648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dirty="0">
                <a:solidFill>
                  <a:srgbClr val="000000"/>
                </a:solidFill>
                <a:latin typeface="宋体" charset="-122"/>
              </a:rPr>
              <a:t>         0.00110110(</a:t>
            </a:r>
            <a:r>
              <a:rPr lang="en-US" altLang="zh-CN" dirty="0">
                <a:solidFill>
                  <a:srgbClr val="0000FF"/>
                </a:solidFill>
                <a:latin typeface="宋体" charset="-122"/>
              </a:rPr>
              <a:t>11</a:t>
            </a:r>
            <a:r>
              <a:rPr lang="en-US" altLang="zh-CN" dirty="0">
                <a:solidFill>
                  <a:srgbClr val="000000"/>
                </a:solidFill>
                <a:latin typeface="宋体" charset="-122"/>
              </a:rPr>
              <a:t>)</a:t>
            </a:r>
          </a:p>
          <a:p>
            <a:pPr algn="just" eaLnBrk="1" fontAlgn="auto" hangingPunct="1">
              <a:lnSpc>
                <a:spcPct val="75000"/>
              </a:lnSpc>
              <a:spcBef>
                <a:spcPct val="50000"/>
              </a:spcBef>
              <a:spcAft>
                <a:spcPts val="0"/>
              </a:spcAft>
            </a:pPr>
            <a:r>
              <a:rPr lang="en-US" altLang="zh-CN" dirty="0">
                <a:solidFill>
                  <a:srgbClr val="000000"/>
                </a:solidFill>
                <a:latin typeface="宋体" charset="-122"/>
              </a:rPr>
              <a:t>      +  1.01010100</a:t>
            </a:r>
            <a:r>
              <a:rPr lang="en-US" altLang="zh-CN" u="sng" dirty="0">
                <a:solidFill>
                  <a:srgbClr val="000000"/>
                </a:solidFill>
                <a:latin typeface="宋体" charset="-122"/>
              </a:rPr>
              <a:t>       </a:t>
            </a:r>
            <a:r>
              <a:rPr lang="en-US" altLang="zh-CN" dirty="0">
                <a:solidFill>
                  <a:srgbClr val="000000"/>
                </a:solidFill>
                <a:latin typeface="宋体" charset="-122"/>
              </a:rPr>
              <a:t> </a:t>
            </a:r>
            <a:r>
              <a:rPr lang="en-US" altLang="zh-CN" u="sng" dirty="0">
                <a:solidFill>
                  <a:srgbClr val="000000"/>
                </a:solidFill>
                <a:latin typeface="宋体" charset="-122"/>
              </a:rPr>
              <a:t> </a:t>
            </a:r>
          </a:p>
          <a:p>
            <a:pPr algn="just" eaLnBrk="1" fontAlgn="auto" hangingPunct="1">
              <a:lnSpc>
                <a:spcPct val="75000"/>
              </a:lnSpc>
              <a:spcBef>
                <a:spcPct val="50000"/>
              </a:spcBef>
              <a:spcAft>
                <a:spcPts val="0"/>
              </a:spcAft>
            </a:pPr>
            <a:r>
              <a:rPr lang="en-US" altLang="zh-CN" dirty="0">
                <a:solidFill>
                  <a:srgbClr val="000000"/>
                </a:solidFill>
                <a:latin typeface="宋体" charset="-122"/>
              </a:rPr>
              <a:t>         1.10001010(</a:t>
            </a:r>
            <a:r>
              <a:rPr lang="en-US" altLang="zh-CN" dirty="0">
                <a:solidFill>
                  <a:srgbClr val="0000FF"/>
                </a:solidFill>
                <a:latin typeface="宋体" charset="-122"/>
              </a:rPr>
              <a:t>11</a:t>
            </a:r>
            <a:r>
              <a:rPr lang="en-US" altLang="zh-CN" dirty="0">
                <a:solidFill>
                  <a:srgbClr val="000000"/>
                </a:solidFill>
                <a:latin typeface="宋体" charset="-122"/>
              </a:rPr>
              <a:t>)</a:t>
            </a:r>
          </a:p>
        </p:txBody>
      </p:sp>
      <p:sp>
        <p:nvSpPr>
          <p:cNvPr id="149512" name="Text Box 8"/>
          <p:cNvSpPr txBox="1">
            <a:spLocks noChangeArrowheads="1"/>
          </p:cNvSpPr>
          <p:nvPr/>
        </p:nvSpPr>
        <p:spPr bwMode="auto">
          <a:xfrm>
            <a:off x="523304" y="2343546"/>
            <a:ext cx="8585200" cy="146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dirty="0">
                <a:solidFill>
                  <a:srgbClr val="FF0000"/>
                </a:solidFill>
                <a:latin typeface="宋体" charset="-122"/>
              </a:rPr>
              <a:t>(3</a:t>
            </a:r>
            <a:r>
              <a:rPr lang="en-US" altLang="zh-CN" dirty="0" smtClean="0">
                <a:solidFill>
                  <a:srgbClr val="FF0000"/>
                </a:solidFill>
                <a:latin typeface="宋体" charset="-122"/>
              </a:rPr>
              <a:t>)</a:t>
            </a:r>
            <a:r>
              <a:rPr lang="zh-CN" altLang="en-US" dirty="0" smtClean="0">
                <a:solidFill>
                  <a:srgbClr val="FF0000"/>
                </a:solidFill>
                <a:latin typeface="宋体" charset="-122"/>
              </a:rPr>
              <a:t>规格化</a:t>
            </a:r>
            <a:r>
              <a:rPr lang="zh-CN" altLang="en-US" dirty="0">
                <a:solidFill>
                  <a:srgbClr val="FF0000"/>
                </a:solidFill>
                <a:latin typeface="宋体" charset="-122"/>
              </a:rPr>
              <a:t>处理</a:t>
            </a:r>
            <a:endParaRPr lang="zh-CN" altLang="en-US" dirty="0">
              <a:solidFill>
                <a:srgbClr val="000000"/>
              </a:solidFill>
              <a:latin typeface="宋体" charset="-122"/>
            </a:endParaRPr>
          </a:p>
          <a:p>
            <a:pPr algn="just" eaLnBrk="1" fontAlgn="auto" hangingPunct="1">
              <a:spcBef>
                <a:spcPct val="50000"/>
              </a:spcBef>
              <a:spcAft>
                <a:spcPts val="0"/>
              </a:spcAft>
            </a:pPr>
            <a:r>
              <a:rPr lang="zh-CN" altLang="en-US" dirty="0">
                <a:solidFill>
                  <a:srgbClr val="000000"/>
                </a:solidFill>
                <a:latin typeface="宋体" charset="-122"/>
              </a:rPr>
              <a:t>  尾数运算结果的符号位与最高数值位为同值，应执行左规处</a:t>
            </a:r>
          </a:p>
          <a:p>
            <a:pPr algn="just" eaLnBrk="1" fontAlgn="auto" hangingPunct="1">
              <a:lnSpc>
                <a:spcPct val="70000"/>
              </a:lnSpc>
              <a:spcBef>
                <a:spcPct val="50000"/>
              </a:spcBef>
              <a:spcAft>
                <a:spcPts val="0"/>
              </a:spcAft>
            </a:pPr>
            <a:r>
              <a:rPr lang="zh-CN" altLang="en-US" dirty="0">
                <a:solidFill>
                  <a:srgbClr val="000000"/>
                </a:solidFill>
                <a:latin typeface="宋体" charset="-122"/>
              </a:rPr>
              <a:t>理，结果为</a:t>
            </a:r>
            <a:r>
              <a:rPr lang="en-US" altLang="zh-CN" dirty="0">
                <a:solidFill>
                  <a:srgbClr val="000000"/>
                </a:solidFill>
                <a:latin typeface="宋体" charset="-122"/>
              </a:rPr>
              <a:t>1.00010101(10)</a:t>
            </a:r>
            <a:r>
              <a:rPr lang="zh-CN" altLang="en-US" dirty="0">
                <a:solidFill>
                  <a:srgbClr val="000000"/>
                </a:solidFill>
                <a:latin typeface="宋体" charset="-122"/>
              </a:rPr>
              <a:t>， 阶码为</a:t>
            </a:r>
            <a:r>
              <a:rPr lang="en-US" altLang="zh-CN" dirty="0">
                <a:solidFill>
                  <a:srgbClr val="000000"/>
                </a:solidFill>
                <a:latin typeface="宋体" charset="-122"/>
              </a:rPr>
              <a:t>00 011</a:t>
            </a:r>
            <a:r>
              <a:rPr lang="zh-CN" altLang="en-US" dirty="0">
                <a:solidFill>
                  <a:srgbClr val="000000"/>
                </a:solidFill>
                <a:latin typeface="宋体" charset="-122"/>
              </a:rPr>
              <a:t>。</a:t>
            </a:r>
            <a:endParaRPr lang="zh-CN" altLang="en-US" sz="2800" dirty="0">
              <a:solidFill>
                <a:srgbClr val="000000"/>
              </a:solidFill>
              <a:latin typeface="Times New Roman" pitchFamily="18" charset="0"/>
            </a:endParaRPr>
          </a:p>
        </p:txBody>
      </p:sp>
      <p:sp>
        <p:nvSpPr>
          <p:cNvPr id="149513" name="Text Box 12"/>
          <p:cNvSpPr txBox="1">
            <a:spLocks noChangeArrowheads="1"/>
          </p:cNvSpPr>
          <p:nvPr/>
        </p:nvSpPr>
        <p:spPr bwMode="auto">
          <a:xfrm>
            <a:off x="599504" y="5239146"/>
            <a:ext cx="8297863"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FF0000"/>
                </a:solidFill>
                <a:latin typeface="宋体" charset="-122"/>
              </a:rPr>
              <a:t>(5) </a:t>
            </a:r>
            <a:r>
              <a:rPr lang="zh-CN" altLang="en-US">
                <a:solidFill>
                  <a:srgbClr val="FF0000"/>
                </a:solidFill>
                <a:latin typeface="宋体" charset="-122"/>
              </a:rPr>
              <a:t>判断溢出</a:t>
            </a:r>
            <a:endParaRPr lang="zh-CN" altLang="en-US">
              <a:solidFill>
                <a:srgbClr val="000000"/>
              </a:solidFill>
              <a:latin typeface="宋体" charset="-122"/>
            </a:endParaRPr>
          </a:p>
          <a:p>
            <a:pPr algn="just" eaLnBrk="1" fontAlgn="auto" hangingPunct="1">
              <a:spcBef>
                <a:spcPct val="50000"/>
              </a:spcBef>
              <a:spcAft>
                <a:spcPts val="0"/>
              </a:spcAft>
            </a:pPr>
            <a:r>
              <a:rPr lang="zh-CN" altLang="en-US">
                <a:solidFill>
                  <a:srgbClr val="000000"/>
                </a:solidFill>
                <a:latin typeface="宋体" charset="-122"/>
              </a:rPr>
              <a:t>   阶码符号位为</a:t>
            </a:r>
            <a:r>
              <a:rPr lang="en-US" altLang="zh-CN">
                <a:solidFill>
                  <a:srgbClr val="000000"/>
                </a:solidFill>
                <a:latin typeface="宋体" charset="-122"/>
              </a:rPr>
              <a:t>00</a:t>
            </a:r>
            <a:r>
              <a:rPr lang="zh-CN" altLang="en-US">
                <a:solidFill>
                  <a:srgbClr val="000000"/>
                </a:solidFill>
                <a:latin typeface="宋体" charset="-122"/>
              </a:rPr>
              <a:t>，不溢出，故得最终结果为</a:t>
            </a:r>
          </a:p>
          <a:p>
            <a:pPr algn="just" eaLnBrk="1" fontAlgn="auto" hangingPunct="1">
              <a:spcBef>
                <a:spcPct val="50000"/>
              </a:spcBef>
              <a:spcAft>
                <a:spcPts val="0"/>
              </a:spcAft>
            </a:pPr>
            <a:r>
              <a:rPr lang="zh-CN" altLang="en-US">
                <a:solidFill>
                  <a:srgbClr val="FF0000"/>
                </a:solidFill>
                <a:latin typeface="宋体" charset="-122"/>
              </a:rPr>
              <a:t>     </a:t>
            </a:r>
            <a:r>
              <a:rPr lang="en-US" altLang="zh-CN" sz="2800">
                <a:solidFill>
                  <a:srgbClr val="0000FF"/>
                </a:solidFill>
                <a:latin typeface="Times New Roman" pitchFamily="18" charset="0"/>
              </a:rPr>
              <a:t>x + y = 2</a:t>
            </a:r>
            <a:r>
              <a:rPr lang="en-US" altLang="zh-CN" sz="2800" baseline="30000">
                <a:solidFill>
                  <a:srgbClr val="0000FF"/>
                </a:solidFill>
                <a:latin typeface="Times New Roman" pitchFamily="18" charset="0"/>
              </a:rPr>
              <a:t>011 × </a:t>
            </a:r>
            <a:r>
              <a:rPr lang="en-US" altLang="zh-CN" sz="2800">
                <a:solidFill>
                  <a:srgbClr val="0000FF"/>
                </a:solidFill>
                <a:latin typeface="Times New Roman" pitchFamily="18" charset="0"/>
              </a:rPr>
              <a:t>(-0.11101010)</a:t>
            </a:r>
          </a:p>
        </p:txBody>
      </p:sp>
    </p:spTree>
    <p:extLst>
      <p:ext uri="{BB962C8B-B14F-4D97-AF65-F5344CB8AC3E}">
        <p14:creationId xmlns:p14="http://schemas.microsoft.com/office/powerpoint/2010/main" val="35691179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510480" y="836712"/>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pPr>
            <a:r>
              <a:rPr lang="zh-CN" altLang="en-US" sz="2000" dirty="0">
                <a:solidFill>
                  <a:srgbClr val="FF0000"/>
                </a:solidFill>
                <a:latin typeface="黑体" pitchFamily="2" charset="-122"/>
                <a:ea typeface="黑体" pitchFamily="2" charset="-122"/>
              </a:rPr>
              <a:t>例 </a:t>
            </a:r>
            <a:r>
              <a:rPr lang="zh-CN" altLang="en-US" sz="2000" dirty="0">
                <a:solidFill>
                  <a:srgbClr val="000000"/>
                </a:solidFill>
                <a:latin typeface="Tahoma"/>
              </a:rPr>
              <a:t>两浮点数</a:t>
            </a:r>
            <a:r>
              <a:rPr lang="en-US" altLang="zh-CN" sz="2000" i="1" dirty="0">
                <a:solidFill>
                  <a:srgbClr val="000000"/>
                </a:solidFill>
                <a:latin typeface="Tahoma"/>
              </a:rPr>
              <a:t>x</a:t>
            </a:r>
            <a:r>
              <a:rPr lang="en-US" altLang="zh-CN" sz="2000" dirty="0">
                <a:solidFill>
                  <a:srgbClr val="000000"/>
                </a:solidFill>
                <a:latin typeface="Tahoma"/>
              </a:rPr>
              <a:t> = 2</a:t>
            </a:r>
            <a:r>
              <a:rPr lang="en-US" altLang="zh-CN" sz="2000" baseline="30000" dirty="0">
                <a:solidFill>
                  <a:srgbClr val="000000"/>
                </a:solidFill>
                <a:latin typeface="Tahoma"/>
              </a:rPr>
              <a:t>01</a:t>
            </a:r>
            <a:r>
              <a:rPr lang="en-US" altLang="zh-CN" sz="2000" dirty="0">
                <a:solidFill>
                  <a:srgbClr val="000000"/>
                </a:solidFill>
                <a:latin typeface="Tahoma"/>
              </a:rPr>
              <a:t>×0.1101</a:t>
            </a:r>
            <a:r>
              <a:rPr lang="zh-CN" altLang="en-US" sz="2000" dirty="0">
                <a:solidFill>
                  <a:srgbClr val="000000"/>
                </a:solidFill>
                <a:latin typeface="Tahoma"/>
              </a:rPr>
              <a:t>，</a:t>
            </a:r>
            <a:r>
              <a:rPr lang="en-US" altLang="zh-CN" sz="2000" i="1" dirty="0">
                <a:solidFill>
                  <a:srgbClr val="000000"/>
                </a:solidFill>
                <a:latin typeface="Tahoma"/>
              </a:rPr>
              <a:t>y</a:t>
            </a:r>
            <a:r>
              <a:rPr lang="en-US" altLang="zh-CN" sz="2000" dirty="0">
                <a:solidFill>
                  <a:srgbClr val="000000"/>
                </a:solidFill>
                <a:latin typeface="Tahoma"/>
              </a:rPr>
              <a:t> = 2</a:t>
            </a:r>
            <a:r>
              <a:rPr lang="en-US" altLang="zh-CN" sz="2000" baseline="30000" dirty="0">
                <a:solidFill>
                  <a:srgbClr val="000000"/>
                </a:solidFill>
                <a:latin typeface="Tahoma"/>
              </a:rPr>
              <a:t>11</a:t>
            </a:r>
            <a:r>
              <a:rPr lang="en-US" altLang="zh-CN" sz="2000" dirty="0">
                <a:solidFill>
                  <a:srgbClr val="000000"/>
                </a:solidFill>
                <a:latin typeface="Tahoma"/>
              </a:rPr>
              <a:t>×(-0.1010)</a:t>
            </a:r>
            <a:r>
              <a:rPr lang="zh-CN" altLang="en-US" sz="2000" dirty="0">
                <a:solidFill>
                  <a:srgbClr val="000000"/>
                </a:solidFill>
                <a:latin typeface="Tahoma"/>
              </a:rPr>
              <a:t>。假设尾数在计算机中以补码表示，可存储</a:t>
            </a:r>
            <a:r>
              <a:rPr lang="en-US" altLang="zh-CN" sz="2000" dirty="0">
                <a:solidFill>
                  <a:srgbClr val="000000"/>
                </a:solidFill>
                <a:latin typeface="Tahoma"/>
              </a:rPr>
              <a:t>4</a:t>
            </a:r>
            <a:r>
              <a:rPr lang="zh-CN" altLang="en-US" sz="2000" dirty="0">
                <a:solidFill>
                  <a:srgbClr val="000000"/>
                </a:solidFill>
                <a:latin typeface="Tahoma"/>
              </a:rPr>
              <a:t>位尾数，</a:t>
            </a:r>
            <a:r>
              <a:rPr lang="en-US" altLang="zh-CN" sz="2000" dirty="0">
                <a:solidFill>
                  <a:srgbClr val="000000"/>
                </a:solidFill>
                <a:latin typeface="Tahoma"/>
              </a:rPr>
              <a:t>2</a:t>
            </a:r>
            <a:r>
              <a:rPr lang="zh-CN" altLang="en-US" sz="2000" dirty="0">
                <a:solidFill>
                  <a:srgbClr val="000000"/>
                </a:solidFill>
                <a:latin typeface="Tahoma"/>
              </a:rPr>
              <a:t>位保护位，阶码以原码表示，求</a:t>
            </a:r>
            <a:r>
              <a:rPr lang="en-US" altLang="zh-CN" sz="2000" i="1" dirty="0" err="1">
                <a:solidFill>
                  <a:srgbClr val="000000"/>
                </a:solidFill>
                <a:latin typeface="Tahoma"/>
              </a:rPr>
              <a:t>x</a:t>
            </a:r>
            <a:r>
              <a:rPr lang="en-US" altLang="zh-CN" sz="2000" dirty="0" err="1">
                <a:solidFill>
                  <a:srgbClr val="000000"/>
                </a:solidFill>
                <a:latin typeface="Tahoma"/>
              </a:rPr>
              <a:t>+</a:t>
            </a:r>
            <a:r>
              <a:rPr lang="en-US" altLang="zh-CN" sz="2000" i="1" dirty="0" err="1">
                <a:solidFill>
                  <a:srgbClr val="000000"/>
                </a:solidFill>
                <a:latin typeface="Tahoma"/>
              </a:rPr>
              <a:t>y</a:t>
            </a:r>
            <a:r>
              <a:rPr lang="zh-CN" altLang="en-US" sz="2000" dirty="0">
                <a:solidFill>
                  <a:srgbClr val="000000"/>
                </a:solidFill>
                <a:latin typeface="Tahoma"/>
              </a:rPr>
              <a:t>。</a:t>
            </a:r>
          </a:p>
        </p:txBody>
      </p:sp>
      <p:sp>
        <p:nvSpPr>
          <p:cNvPr id="150531" name="Rectangle 3"/>
          <p:cNvSpPr>
            <a:spLocks noChangeArrowheads="1"/>
          </p:cNvSpPr>
          <p:nvPr/>
        </p:nvSpPr>
        <p:spPr bwMode="auto">
          <a:xfrm>
            <a:off x="510480" y="2122512"/>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FF0000"/>
                </a:solidFill>
                <a:latin typeface="宋体" charset="-122"/>
              </a:rPr>
              <a:t>解：</a:t>
            </a:r>
            <a:r>
              <a:rPr lang="zh-CN" altLang="en-US" dirty="0">
                <a:solidFill>
                  <a:srgbClr val="000000"/>
                </a:solidFill>
                <a:latin typeface="宋体" charset="-122"/>
              </a:rPr>
              <a:t>将</a:t>
            </a:r>
            <a:r>
              <a:rPr lang="en-US" altLang="zh-CN" i="1" dirty="0" err="1">
                <a:solidFill>
                  <a:srgbClr val="000000"/>
                </a:solidFill>
                <a:latin typeface="宋体" charset="-122"/>
              </a:rPr>
              <a:t>x</a:t>
            </a:r>
            <a:r>
              <a:rPr lang="en-US" altLang="zh-CN" dirty="0" err="1">
                <a:solidFill>
                  <a:srgbClr val="000000"/>
                </a:solidFill>
                <a:latin typeface="宋体" charset="-122"/>
              </a:rPr>
              <a:t>,</a:t>
            </a:r>
            <a:r>
              <a:rPr lang="en-US" altLang="zh-CN" i="1" dirty="0" err="1">
                <a:solidFill>
                  <a:srgbClr val="000000"/>
                </a:solidFill>
                <a:latin typeface="宋体" charset="-122"/>
              </a:rPr>
              <a:t>y</a:t>
            </a:r>
            <a:r>
              <a:rPr lang="zh-CN" altLang="en-US" dirty="0">
                <a:solidFill>
                  <a:srgbClr val="000000"/>
                </a:solidFill>
                <a:latin typeface="宋体" charset="-122"/>
              </a:rPr>
              <a:t>转换成浮点数据格式</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	</a:t>
            </a:r>
            <a:r>
              <a:rPr lang="en-US" altLang="zh-CN" dirty="0">
                <a:solidFill>
                  <a:srgbClr val="000000"/>
                </a:solidFill>
                <a:latin typeface="宋体" charset="-122"/>
              </a:rPr>
              <a:t>[</a:t>
            </a:r>
            <a:r>
              <a:rPr lang="en-US" altLang="zh-CN" i="1" dirty="0">
                <a:solidFill>
                  <a:srgbClr val="000000"/>
                </a:solidFill>
                <a:latin typeface="宋体" charset="-122"/>
              </a:rPr>
              <a:t>x</a:t>
            </a:r>
            <a:r>
              <a:rPr lang="en-US" altLang="zh-CN" dirty="0">
                <a:solidFill>
                  <a:srgbClr val="000000"/>
                </a:solidFill>
                <a:latin typeface="宋体" charset="-122"/>
              </a:rPr>
              <a:t>]</a:t>
            </a:r>
            <a:r>
              <a:rPr lang="zh-CN" altLang="en-US" baseline="-25000" dirty="0">
                <a:solidFill>
                  <a:srgbClr val="000000"/>
                </a:solidFill>
                <a:latin typeface="宋体" charset="-122"/>
              </a:rPr>
              <a:t>浮</a:t>
            </a:r>
            <a:r>
              <a:rPr lang="zh-CN" altLang="en-US" dirty="0">
                <a:solidFill>
                  <a:srgbClr val="000000"/>
                </a:solidFill>
                <a:latin typeface="宋体" charset="-122"/>
              </a:rPr>
              <a:t> </a:t>
            </a:r>
            <a:r>
              <a:rPr lang="en-US" altLang="zh-CN" dirty="0">
                <a:solidFill>
                  <a:srgbClr val="000000"/>
                </a:solidFill>
                <a:latin typeface="宋体" charset="-122"/>
              </a:rPr>
              <a:t>= 00 01, 00.1101</a:t>
            </a:r>
          </a:p>
          <a:p>
            <a:pPr marL="342900" indent="-342900" eaLnBrk="1" fontAlgn="auto" hangingPunct="1">
              <a:spcBef>
                <a:spcPct val="20000"/>
              </a:spcBef>
              <a:spcAft>
                <a:spcPts val="0"/>
              </a:spcAft>
              <a:buClr>
                <a:srgbClr val="3333CC"/>
              </a:buClr>
              <a:buSzPct val="60000"/>
              <a:buFont typeface="Wingdings" pitchFamily="2" charset="2"/>
              <a:buNone/>
            </a:pPr>
            <a:r>
              <a:rPr lang="en-US" altLang="zh-CN" dirty="0">
                <a:solidFill>
                  <a:srgbClr val="000000"/>
                </a:solidFill>
                <a:latin typeface="宋体" charset="-122"/>
              </a:rPr>
              <a:t>	[</a:t>
            </a:r>
            <a:r>
              <a:rPr lang="en-US" altLang="zh-CN" i="1" dirty="0">
                <a:solidFill>
                  <a:srgbClr val="000000"/>
                </a:solidFill>
                <a:latin typeface="宋体" charset="-122"/>
              </a:rPr>
              <a:t>y</a:t>
            </a:r>
            <a:r>
              <a:rPr lang="en-US" altLang="zh-CN" dirty="0">
                <a:solidFill>
                  <a:srgbClr val="000000"/>
                </a:solidFill>
                <a:latin typeface="宋体" charset="-122"/>
              </a:rPr>
              <a:t>]</a:t>
            </a:r>
            <a:r>
              <a:rPr lang="zh-CN" altLang="en-US" baseline="-25000" dirty="0">
                <a:solidFill>
                  <a:srgbClr val="000000"/>
                </a:solidFill>
                <a:latin typeface="宋体" charset="-122"/>
              </a:rPr>
              <a:t>浮</a:t>
            </a:r>
            <a:r>
              <a:rPr lang="zh-CN" altLang="en-US" dirty="0">
                <a:solidFill>
                  <a:srgbClr val="000000"/>
                </a:solidFill>
                <a:latin typeface="宋体" charset="-122"/>
              </a:rPr>
              <a:t> </a:t>
            </a:r>
            <a:r>
              <a:rPr lang="en-US" altLang="zh-CN" dirty="0">
                <a:solidFill>
                  <a:srgbClr val="000000"/>
                </a:solidFill>
                <a:latin typeface="宋体" charset="-122"/>
              </a:rPr>
              <a:t>= 00 11, 11.0110</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步骤</a:t>
            </a:r>
            <a:r>
              <a:rPr lang="en-US" altLang="zh-CN" dirty="0">
                <a:solidFill>
                  <a:srgbClr val="000000"/>
                </a:solidFill>
                <a:latin typeface="宋体" charset="-122"/>
              </a:rPr>
              <a:t>1</a:t>
            </a:r>
            <a:r>
              <a:rPr lang="zh-CN" altLang="en-US" dirty="0">
                <a:solidFill>
                  <a:srgbClr val="000000"/>
                </a:solidFill>
                <a:latin typeface="宋体" charset="-122"/>
              </a:rPr>
              <a:t>：对阶，阶差为</a:t>
            </a:r>
            <a:r>
              <a:rPr lang="en-US" altLang="zh-CN" dirty="0">
                <a:solidFill>
                  <a:srgbClr val="000000"/>
                </a:solidFill>
                <a:latin typeface="宋体" charset="-122"/>
              </a:rPr>
              <a:t>11-01=10</a:t>
            </a:r>
            <a:r>
              <a:rPr lang="zh-CN" altLang="en-US" dirty="0">
                <a:solidFill>
                  <a:srgbClr val="000000"/>
                </a:solidFill>
                <a:latin typeface="宋体" charset="-122"/>
              </a:rPr>
              <a:t>，即</a:t>
            </a:r>
            <a:r>
              <a:rPr lang="en-US" altLang="zh-CN" dirty="0">
                <a:solidFill>
                  <a:srgbClr val="000000"/>
                </a:solidFill>
                <a:latin typeface="宋体" charset="-122"/>
              </a:rPr>
              <a:t>2</a:t>
            </a:r>
            <a:r>
              <a:rPr lang="zh-CN" altLang="en-US" dirty="0">
                <a:solidFill>
                  <a:srgbClr val="000000"/>
                </a:solidFill>
                <a:latin typeface="宋体" charset="-122"/>
              </a:rPr>
              <a:t>，因此将</a:t>
            </a:r>
            <a:r>
              <a:rPr lang="en-US" altLang="zh-CN" i="1" dirty="0">
                <a:solidFill>
                  <a:srgbClr val="000000"/>
                </a:solidFill>
                <a:latin typeface="宋体" charset="-122"/>
              </a:rPr>
              <a:t>x</a:t>
            </a:r>
            <a:r>
              <a:rPr lang="zh-CN" altLang="en-US" dirty="0">
                <a:solidFill>
                  <a:srgbClr val="000000"/>
                </a:solidFill>
                <a:latin typeface="宋体" charset="-122"/>
              </a:rPr>
              <a:t>的尾数右移两位，得</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	</a:t>
            </a:r>
            <a:r>
              <a:rPr lang="en-US" altLang="zh-CN" dirty="0">
                <a:solidFill>
                  <a:srgbClr val="000000"/>
                </a:solidFill>
                <a:latin typeface="宋体" charset="-122"/>
              </a:rPr>
              <a:t>[</a:t>
            </a:r>
            <a:r>
              <a:rPr lang="en-US" altLang="zh-CN" i="1" dirty="0">
                <a:solidFill>
                  <a:srgbClr val="000000"/>
                </a:solidFill>
                <a:latin typeface="宋体" charset="-122"/>
              </a:rPr>
              <a:t>x</a:t>
            </a:r>
            <a:r>
              <a:rPr lang="en-US" altLang="zh-CN" dirty="0">
                <a:solidFill>
                  <a:srgbClr val="000000"/>
                </a:solidFill>
                <a:latin typeface="宋体" charset="-122"/>
              </a:rPr>
              <a:t>]</a:t>
            </a:r>
            <a:r>
              <a:rPr lang="zh-CN" altLang="en-US" baseline="-25000" dirty="0">
                <a:solidFill>
                  <a:srgbClr val="000000"/>
                </a:solidFill>
                <a:latin typeface="宋体" charset="-122"/>
              </a:rPr>
              <a:t>浮</a:t>
            </a:r>
            <a:r>
              <a:rPr lang="zh-CN" altLang="en-US" dirty="0">
                <a:solidFill>
                  <a:srgbClr val="000000"/>
                </a:solidFill>
                <a:latin typeface="宋体" charset="-122"/>
              </a:rPr>
              <a:t> </a:t>
            </a:r>
            <a:r>
              <a:rPr lang="en-US" altLang="zh-CN" dirty="0">
                <a:solidFill>
                  <a:srgbClr val="000000"/>
                </a:solidFill>
                <a:latin typeface="宋体" charset="-122"/>
              </a:rPr>
              <a:t>= 00 11, 00.0011</a:t>
            </a:r>
            <a:r>
              <a:rPr lang="en-US" altLang="zh-CN" dirty="0">
                <a:solidFill>
                  <a:srgbClr val="0000FF"/>
                </a:solidFill>
                <a:latin typeface="宋体" charset="-122"/>
              </a:rPr>
              <a:t>01</a:t>
            </a:r>
            <a:endParaRPr lang="en-US" altLang="zh-CN" dirty="0">
              <a:solidFill>
                <a:srgbClr val="000000"/>
              </a:solidFill>
              <a:latin typeface="宋体" charset="-122"/>
            </a:endParaRP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步骤</a:t>
            </a:r>
            <a:r>
              <a:rPr lang="en-US" altLang="zh-CN" dirty="0">
                <a:solidFill>
                  <a:srgbClr val="000000"/>
                </a:solidFill>
                <a:latin typeface="宋体" charset="-122"/>
              </a:rPr>
              <a:t>2</a:t>
            </a:r>
            <a:r>
              <a:rPr lang="zh-CN" altLang="en-US" dirty="0">
                <a:solidFill>
                  <a:srgbClr val="000000"/>
                </a:solidFill>
                <a:latin typeface="宋体" charset="-122"/>
              </a:rPr>
              <a:t>：对尾数求和，得</a:t>
            </a:r>
            <a:r>
              <a:rPr lang="en-US" altLang="zh-CN" dirty="0">
                <a:solidFill>
                  <a:srgbClr val="000000"/>
                </a:solidFill>
                <a:latin typeface="宋体" charset="-122"/>
              </a:rPr>
              <a:t>:</a:t>
            </a:r>
          </a:p>
          <a:p>
            <a:pPr marL="342900" indent="-342900" eaLnBrk="1" fontAlgn="auto" hangingPunct="1">
              <a:spcBef>
                <a:spcPct val="20000"/>
              </a:spcBef>
              <a:spcAft>
                <a:spcPts val="0"/>
              </a:spcAft>
              <a:buClr>
                <a:srgbClr val="3333CC"/>
              </a:buClr>
              <a:buSzPct val="60000"/>
              <a:buFont typeface="Wingdings" pitchFamily="2" charset="2"/>
              <a:buNone/>
            </a:pPr>
            <a:r>
              <a:rPr lang="en-US" altLang="zh-CN" dirty="0">
                <a:solidFill>
                  <a:srgbClr val="000000"/>
                </a:solidFill>
                <a:latin typeface="宋体" charset="-122"/>
              </a:rPr>
              <a:t>	[</a:t>
            </a:r>
            <a:r>
              <a:rPr lang="en-US" altLang="zh-CN" i="1" dirty="0" err="1">
                <a:solidFill>
                  <a:srgbClr val="000000"/>
                </a:solidFill>
                <a:latin typeface="宋体" charset="-122"/>
              </a:rPr>
              <a:t>x</a:t>
            </a:r>
            <a:r>
              <a:rPr lang="en-US" altLang="zh-CN" dirty="0" err="1">
                <a:solidFill>
                  <a:srgbClr val="000000"/>
                </a:solidFill>
                <a:latin typeface="宋体" charset="-122"/>
              </a:rPr>
              <a:t>+</a:t>
            </a:r>
            <a:r>
              <a:rPr lang="en-US" altLang="zh-CN" i="1" dirty="0" err="1">
                <a:solidFill>
                  <a:srgbClr val="000000"/>
                </a:solidFill>
                <a:latin typeface="宋体" charset="-122"/>
              </a:rPr>
              <a:t>y</a:t>
            </a:r>
            <a:r>
              <a:rPr lang="en-US" altLang="zh-CN" dirty="0">
                <a:solidFill>
                  <a:srgbClr val="000000"/>
                </a:solidFill>
                <a:latin typeface="宋体" charset="-122"/>
              </a:rPr>
              <a:t>]</a:t>
            </a:r>
            <a:r>
              <a:rPr lang="zh-CN" altLang="en-US" baseline="-25000" dirty="0">
                <a:solidFill>
                  <a:srgbClr val="000000"/>
                </a:solidFill>
                <a:latin typeface="宋体" charset="-122"/>
              </a:rPr>
              <a:t>浮</a:t>
            </a:r>
            <a:r>
              <a:rPr lang="zh-CN" altLang="en-US" dirty="0">
                <a:solidFill>
                  <a:srgbClr val="000000"/>
                </a:solidFill>
                <a:latin typeface="宋体" charset="-122"/>
              </a:rPr>
              <a:t> </a:t>
            </a:r>
            <a:r>
              <a:rPr lang="en-US" altLang="zh-CN" dirty="0">
                <a:solidFill>
                  <a:srgbClr val="000000"/>
                </a:solidFill>
                <a:latin typeface="宋体" charset="-122"/>
              </a:rPr>
              <a:t>= 00 11, 11.1001</a:t>
            </a:r>
            <a:r>
              <a:rPr lang="en-US" altLang="zh-CN" dirty="0">
                <a:solidFill>
                  <a:srgbClr val="0000FF"/>
                </a:solidFill>
                <a:latin typeface="宋体" charset="-122"/>
              </a:rPr>
              <a:t>01</a:t>
            </a:r>
            <a:endParaRPr lang="en-US" altLang="zh-CN" dirty="0">
              <a:solidFill>
                <a:srgbClr val="000000"/>
              </a:solidFill>
              <a:latin typeface="宋体" charset="-122"/>
            </a:endParaRP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步骤</a:t>
            </a:r>
            <a:r>
              <a:rPr lang="en-US" altLang="zh-CN" dirty="0">
                <a:solidFill>
                  <a:srgbClr val="000000"/>
                </a:solidFill>
                <a:latin typeface="宋体" charset="-122"/>
              </a:rPr>
              <a:t>3</a:t>
            </a:r>
            <a:r>
              <a:rPr lang="zh-CN" altLang="en-US" dirty="0">
                <a:solidFill>
                  <a:srgbClr val="000000"/>
                </a:solidFill>
                <a:latin typeface="宋体" charset="-122"/>
              </a:rPr>
              <a:t>：由于符号位和第一位数相等，不是规格化数，向左规格化，得</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	</a:t>
            </a:r>
            <a:r>
              <a:rPr lang="en-US" altLang="zh-CN" dirty="0">
                <a:solidFill>
                  <a:srgbClr val="000000"/>
                </a:solidFill>
                <a:latin typeface="宋体" charset="-122"/>
              </a:rPr>
              <a:t>[</a:t>
            </a:r>
            <a:r>
              <a:rPr lang="en-US" altLang="zh-CN" i="1" dirty="0" err="1">
                <a:solidFill>
                  <a:srgbClr val="000000"/>
                </a:solidFill>
                <a:latin typeface="宋体" charset="-122"/>
              </a:rPr>
              <a:t>x</a:t>
            </a:r>
            <a:r>
              <a:rPr lang="en-US" altLang="zh-CN" dirty="0" err="1">
                <a:solidFill>
                  <a:srgbClr val="000000"/>
                </a:solidFill>
                <a:latin typeface="宋体" charset="-122"/>
              </a:rPr>
              <a:t>+</a:t>
            </a:r>
            <a:r>
              <a:rPr lang="en-US" altLang="zh-CN" i="1" dirty="0" err="1">
                <a:solidFill>
                  <a:srgbClr val="000000"/>
                </a:solidFill>
                <a:latin typeface="宋体" charset="-122"/>
              </a:rPr>
              <a:t>y</a:t>
            </a:r>
            <a:r>
              <a:rPr lang="en-US" altLang="zh-CN" dirty="0">
                <a:solidFill>
                  <a:srgbClr val="000000"/>
                </a:solidFill>
                <a:latin typeface="宋体" charset="-122"/>
              </a:rPr>
              <a:t>]</a:t>
            </a:r>
            <a:r>
              <a:rPr lang="zh-CN" altLang="en-US" baseline="-25000" dirty="0">
                <a:solidFill>
                  <a:srgbClr val="000000"/>
                </a:solidFill>
                <a:latin typeface="宋体" charset="-122"/>
              </a:rPr>
              <a:t>浮</a:t>
            </a:r>
            <a:r>
              <a:rPr lang="zh-CN" altLang="en-US" dirty="0">
                <a:solidFill>
                  <a:srgbClr val="000000"/>
                </a:solidFill>
                <a:latin typeface="宋体" charset="-122"/>
              </a:rPr>
              <a:t> </a:t>
            </a:r>
            <a:r>
              <a:rPr lang="en-US" altLang="zh-CN" dirty="0">
                <a:solidFill>
                  <a:srgbClr val="000000"/>
                </a:solidFill>
                <a:latin typeface="宋体" charset="-122"/>
              </a:rPr>
              <a:t>= 00 10, 11.0010</a:t>
            </a:r>
            <a:r>
              <a:rPr lang="en-US" altLang="zh-CN" dirty="0">
                <a:solidFill>
                  <a:srgbClr val="0000FF"/>
                </a:solidFill>
                <a:latin typeface="宋体" charset="-122"/>
              </a:rPr>
              <a:t>10</a:t>
            </a:r>
            <a:endParaRPr lang="en-US" altLang="zh-CN" dirty="0">
              <a:solidFill>
                <a:srgbClr val="000000"/>
              </a:solidFill>
              <a:latin typeface="宋体" charset="-122"/>
            </a:endParaRP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步骤</a:t>
            </a:r>
            <a:r>
              <a:rPr lang="en-US" altLang="zh-CN" dirty="0">
                <a:solidFill>
                  <a:srgbClr val="000000"/>
                </a:solidFill>
                <a:latin typeface="宋体" charset="-122"/>
              </a:rPr>
              <a:t>4</a:t>
            </a:r>
            <a:r>
              <a:rPr lang="zh-CN" altLang="en-US" dirty="0">
                <a:solidFill>
                  <a:srgbClr val="000000"/>
                </a:solidFill>
                <a:latin typeface="宋体" charset="-122"/>
              </a:rPr>
              <a:t>：截去。</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	</a:t>
            </a:r>
            <a:r>
              <a:rPr lang="en-US" altLang="zh-CN" dirty="0">
                <a:solidFill>
                  <a:srgbClr val="000000"/>
                </a:solidFill>
                <a:latin typeface="宋体" charset="-122"/>
              </a:rPr>
              <a:t>[</a:t>
            </a:r>
            <a:r>
              <a:rPr lang="en-US" altLang="zh-CN" i="1" dirty="0" err="1">
                <a:solidFill>
                  <a:srgbClr val="000000"/>
                </a:solidFill>
                <a:latin typeface="宋体" charset="-122"/>
              </a:rPr>
              <a:t>x</a:t>
            </a:r>
            <a:r>
              <a:rPr lang="en-US" altLang="zh-CN" dirty="0" err="1">
                <a:solidFill>
                  <a:srgbClr val="000000"/>
                </a:solidFill>
                <a:latin typeface="宋体" charset="-122"/>
              </a:rPr>
              <a:t>+</a:t>
            </a:r>
            <a:r>
              <a:rPr lang="en-US" altLang="zh-CN" i="1" dirty="0" err="1">
                <a:solidFill>
                  <a:srgbClr val="000000"/>
                </a:solidFill>
                <a:latin typeface="宋体" charset="-122"/>
              </a:rPr>
              <a:t>y</a:t>
            </a:r>
            <a:r>
              <a:rPr lang="en-US" altLang="zh-CN" dirty="0">
                <a:solidFill>
                  <a:srgbClr val="000000"/>
                </a:solidFill>
                <a:latin typeface="宋体" charset="-122"/>
              </a:rPr>
              <a:t>]</a:t>
            </a:r>
            <a:r>
              <a:rPr lang="zh-CN" altLang="en-US" baseline="-25000" dirty="0">
                <a:solidFill>
                  <a:srgbClr val="000000"/>
                </a:solidFill>
                <a:latin typeface="宋体" charset="-122"/>
              </a:rPr>
              <a:t>浮</a:t>
            </a:r>
            <a:r>
              <a:rPr lang="zh-CN" altLang="en-US" dirty="0">
                <a:solidFill>
                  <a:srgbClr val="000000"/>
                </a:solidFill>
                <a:latin typeface="宋体" charset="-122"/>
              </a:rPr>
              <a:t> </a:t>
            </a:r>
            <a:r>
              <a:rPr lang="en-US" altLang="zh-CN" dirty="0">
                <a:solidFill>
                  <a:srgbClr val="000000"/>
                </a:solidFill>
                <a:latin typeface="宋体" charset="-122"/>
              </a:rPr>
              <a:t>= 00 10, 11.0010</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步骤</a:t>
            </a:r>
            <a:r>
              <a:rPr lang="en-US" altLang="zh-CN" dirty="0">
                <a:solidFill>
                  <a:srgbClr val="000000"/>
                </a:solidFill>
                <a:latin typeface="宋体" charset="-122"/>
              </a:rPr>
              <a:t>5: </a:t>
            </a:r>
            <a:r>
              <a:rPr lang="zh-CN" altLang="en-US" dirty="0">
                <a:solidFill>
                  <a:srgbClr val="000000"/>
                </a:solidFill>
                <a:latin typeface="宋体" charset="-122"/>
              </a:rPr>
              <a:t>数据无溢出，因此结果为</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dirty="0">
                <a:solidFill>
                  <a:srgbClr val="000000"/>
                </a:solidFill>
                <a:latin typeface="宋体" charset="-122"/>
              </a:rPr>
              <a:t>	</a:t>
            </a:r>
            <a:r>
              <a:rPr lang="en-US" altLang="zh-CN" i="1" dirty="0" err="1">
                <a:solidFill>
                  <a:srgbClr val="000000"/>
                </a:solidFill>
                <a:latin typeface="宋体" charset="-122"/>
              </a:rPr>
              <a:t>x</a:t>
            </a:r>
            <a:r>
              <a:rPr lang="en-US" altLang="zh-CN" dirty="0" err="1">
                <a:solidFill>
                  <a:srgbClr val="000000"/>
                </a:solidFill>
                <a:latin typeface="宋体" charset="-122"/>
              </a:rPr>
              <a:t>+</a:t>
            </a:r>
            <a:r>
              <a:rPr lang="en-US" altLang="zh-CN" i="1" dirty="0" err="1">
                <a:solidFill>
                  <a:srgbClr val="000000"/>
                </a:solidFill>
                <a:latin typeface="宋体" charset="-122"/>
              </a:rPr>
              <a:t>y</a:t>
            </a:r>
            <a:r>
              <a:rPr lang="en-US" altLang="zh-CN" dirty="0">
                <a:solidFill>
                  <a:srgbClr val="000000"/>
                </a:solidFill>
                <a:latin typeface="宋体" charset="-122"/>
              </a:rPr>
              <a:t> = 2</a:t>
            </a:r>
            <a:r>
              <a:rPr lang="en-US" altLang="zh-CN" baseline="30000" dirty="0">
                <a:solidFill>
                  <a:srgbClr val="000000"/>
                </a:solidFill>
                <a:latin typeface="宋体" charset="-122"/>
              </a:rPr>
              <a:t>10</a:t>
            </a:r>
            <a:r>
              <a:rPr lang="en-US" altLang="zh-CN" dirty="0">
                <a:solidFill>
                  <a:srgbClr val="000000"/>
                </a:solidFill>
                <a:latin typeface="宋体" charset="-122"/>
              </a:rPr>
              <a:t>×(-0.1110)</a:t>
            </a:r>
          </a:p>
          <a:p>
            <a:pPr marL="342900" indent="-342900" eaLnBrk="1" fontAlgn="auto" hangingPunct="1">
              <a:spcBef>
                <a:spcPct val="20000"/>
              </a:spcBef>
              <a:spcAft>
                <a:spcPts val="0"/>
              </a:spcAft>
              <a:buClr>
                <a:srgbClr val="3333CC"/>
              </a:buClr>
              <a:buSzPct val="60000"/>
              <a:buFont typeface="Wingdings" pitchFamily="2" charset="2"/>
              <a:buChar char="n"/>
            </a:pPr>
            <a:endParaRPr lang="en-US" altLang="zh-CN" dirty="0">
              <a:solidFill>
                <a:srgbClr val="000000"/>
              </a:solidFill>
              <a:latin typeface="宋体" charset="-122"/>
            </a:endParaRPr>
          </a:p>
        </p:txBody>
      </p:sp>
    </p:spTree>
    <p:extLst>
      <p:ext uri="{BB962C8B-B14F-4D97-AF65-F5344CB8AC3E}">
        <p14:creationId xmlns:p14="http://schemas.microsoft.com/office/powerpoint/2010/main" val="114763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 calcmode="lin" valueType="num">
                                      <p:cBhvr additive="base">
                                        <p:cTn id="7" dur="500" fill="hold"/>
                                        <p:tgtEl>
                                          <p:spTgt spid="150531"/>
                                        </p:tgtEl>
                                        <p:attrNameLst>
                                          <p:attrName>ppt_x</p:attrName>
                                        </p:attrNameLst>
                                      </p:cBhvr>
                                      <p:tavLst>
                                        <p:tav tm="0">
                                          <p:val>
                                            <p:strVal val="#ppt_x"/>
                                          </p:val>
                                        </p:tav>
                                        <p:tav tm="100000">
                                          <p:val>
                                            <p:strVal val="#ppt_x"/>
                                          </p:val>
                                        </p:tav>
                                      </p:tavLst>
                                    </p:anim>
                                    <p:anim calcmode="lin" valueType="num">
                                      <p:cBhvr additive="base">
                                        <p:cTn id="8" dur="500" fill="hold"/>
                                        <p:tgtEl>
                                          <p:spTgt spid="150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499747" y="28098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200" b="1" dirty="0">
                <a:solidFill>
                  <a:schemeClr val="tx2"/>
                </a:solidFill>
                <a:latin typeface="+mj-lt"/>
                <a:ea typeface="+mj-ea"/>
                <a:cs typeface="+mj-cs"/>
              </a:rPr>
              <a:t>浮点运算电路</a:t>
            </a:r>
          </a:p>
        </p:txBody>
      </p:sp>
      <p:sp>
        <p:nvSpPr>
          <p:cNvPr id="151555" name="Rectangle 8"/>
          <p:cNvSpPr>
            <a:spLocks noChangeArrowheads="1"/>
          </p:cNvSpPr>
          <p:nvPr/>
        </p:nvSpPr>
        <p:spPr bwMode="auto">
          <a:xfrm>
            <a:off x="1905000" y="6172200"/>
            <a:ext cx="2300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2000">
                <a:solidFill>
                  <a:srgbClr val="000000"/>
                </a:solidFill>
                <a:latin typeface="宋体" charset="-122"/>
              </a:rPr>
              <a:t>浮点加法器原理框图</a:t>
            </a:r>
            <a:endParaRPr lang="zh-CN" altLang="en-US" sz="2000">
              <a:solidFill>
                <a:srgbClr val="000000"/>
              </a:solidFill>
              <a:latin typeface="Tahoma"/>
            </a:endParaRPr>
          </a:p>
        </p:txBody>
      </p:sp>
      <p:grpSp>
        <p:nvGrpSpPr>
          <p:cNvPr id="151556" name="Group 179"/>
          <p:cNvGrpSpPr>
            <a:grpSpLocks/>
          </p:cNvGrpSpPr>
          <p:nvPr/>
        </p:nvGrpSpPr>
        <p:grpSpPr bwMode="auto">
          <a:xfrm>
            <a:off x="1287463" y="1047750"/>
            <a:ext cx="6480175" cy="5162550"/>
            <a:chOff x="811" y="660"/>
            <a:chExt cx="4082" cy="3252"/>
          </a:xfrm>
        </p:grpSpPr>
        <p:sp>
          <p:nvSpPr>
            <p:cNvPr id="151557" name="Rectangle 176"/>
            <p:cNvSpPr>
              <a:spLocks noChangeArrowheads="1"/>
            </p:cNvSpPr>
            <p:nvPr/>
          </p:nvSpPr>
          <p:spPr bwMode="auto">
            <a:xfrm>
              <a:off x="4100" y="1313"/>
              <a:ext cx="715" cy="274"/>
            </a:xfrm>
            <a:prstGeom prst="rect">
              <a:avLst/>
            </a:prstGeom>
            <a:solidFill>
              <a:srgbClr val="CCFFCC"/>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58" name="Rectangle 177"/>
            <p:cNvSpPr>
              <a:spLocks noChangeArrowheads="1"/>
            </p:cNvSpPr>
            <p:nvPr/>
          </p:nvSpPr>
          <p:spPr bwMode="auto">
            <a:xfrm>
              <a:off x="3160" y="1313"/>
              <a:ext cx="715" cy="274"/>
            </a:xfrm>
            <a:prstGeom prst="rect">
              <a:avLst/>
            </a:prstGeom>
            <a:solidFill>
              <a:srgbClr val="CCFFCC"/>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59" name="Rectangle 9"/>
            <p:cNvSpPr>
              <a:spLocks noChangeArrowheads="1"/>
            </p:cNvSpPr>
            <p:nvPr/>
          </p:nvSpPr>
          <p:spPr bwMode="auto">
            <a:xfrm>
              <a:off x="1986" y="660"/>
              <a:ext cx="1106" cy="274"/>
            </a:xfrm>
            <a:prstGeom prst="rect">
              <a:avLst/>
            </a:prstGeom>
            <a:solidFill>
              <a:srgbClr val="FF99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0" name="Rectangle 10"/>
            <p:cNvSpPr>
              <a:spLocks noChangeArrowheads="1"/>
            </p:cNvSpPr>
            <p:nvPr/>
          </p:nvSpPr>
          <p:spPr bwMode="auto">
            <a:xfrm>
              <a:off x="2475" y="689"/>
              <a:ext cx="1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M1</a:t>
              </a:r>
              <a:endParaRPr lang="en-US" altLang="zh-CN" dirty="0">
                <a:solidFill>
                  <a:srgbClr val="000000"/>
                </a:solidFill>
                <a:latin typeface="Tahoma"/>
              </a:endParaRPr>
            </a:p>
          </p:txBody>
        </p:sp>
        <p:sp>
          <p:nvSpPr>
            <p:cNvPr id="151561" name="Rectangle 11"/>
            <p:cNvSpPr>
              <a:spLocks noChangeArrowheads="1"/>
            </p:cNvSpPr>
            <p:nvPr/>
          </p:nvSpPr>
          <p:spPr bwMode="auto">
            <a:xfrm>
              <a:off x="1437" y="660"/>
              <a:ext cx="558" cy="274"/>
            </a:xfrm>
            <a:prstGeom prst="rect">
              <a:avLst/>
            </a:prstGeom>
            <a:solidFill>
              <a:srgbClr val="FFCC99"/>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2" name="Rectangle 12"/>
            <p:cNvSpPr>
              <a:spLocks noChangeArrowheads="1"/>
            </p:cNvSpPr>
            <p:nvPr/>
          </p:nvSpPr>
          <p:spPr bwMode="auto">
            <a:xfrm>
              <a:off x="1672" y="689"/>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E1</a:t>
              </a:r>
              <a:endParaRPr lang="en-US" altLang="zh-CN" dirty="0">
                <a:solidFill>
                  <a:srgbClr val="000000"/>
                </a:solidFill>
                <a:latin typeface="Tahoma"/>
              </a:endParaRPr>
            </a:p>
          </p:txBody>
        </p:sp>
        <p:sp>
          <p:nvSpPr>
            <p:cNvPr id="151563" name="Rectangle 13"/>
            <p:cNvSpPr>
              <a:spLocks noChangeArrowheads="1"/>
            </p:cNvSpPr>
            <p:nvPr/>
          </p:nvSpPr>
          <p:spPr bwMode="auto">
            <a:xfrm>
              <a:off x="1281" y="660"/>
              <a:ext cx="166" cy="274"/>
            </a:xfrm>
            <a:prstGeom prst="rect">
              <a:avLst/>
            </a:prstGeom>
            <a:solidFill>
              <a:srgbClr val="CCEC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4" name="Rectangle 14"/>
            <p:cNvSpPr>
              <a:spLocks noChangeArrowheads="1"/>
            </p:cNvSpPr>
            <p:nvPr/>
          </p:nvSpPr>
          <p:spPr bwMode="auto">
            <a:xfrm>
              <a:off x="1320" y="689"/>
              <a:ext cx="145" cy="16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S1</a:t>
              </a:r>
              <a:endParaRPr lang="en-US" altLang="zh-CN" dirty="0">
                <a:solidFill>
                  <a:srgbClr val="000000"/>
                </a:solidFill>
                <a:latin typeface="Tahoma"/>
              </a:endParaRPr>
            </a:p>
          </p:txBody>
        </p:sp>
        <p:sp>
          <p:nvSpPr>
            <p:cNvPr id="151565" name="Rectangle 15"/>
            <p:cNvSpPr>
              <a:spLocks noChangeArrowheads="1"/>
            </p:cNvSpPr>
            <p:nvPr/>
          </p:nvSpPr>
          <p:spPr bwMode="auto">
            <a:xfrm>
              <a:off x="3885" y="660"/>
              <a:ext cx="1008" cy="274"/>
            </a:xfrm>
            <a:prstGeom prst="rect">
              <a:avLst/>
            </a:prstGeom>
            <a:solidFill>
              <a:srgbClr val="FF99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6" name="Rectangle 16"/>
            <p:cNvSpPr>
              <a:spLocks noChangeArrowheads="1"/>
            </p:cNvSpPr>
            <p:nvPr/>
          </p:nvSpPr>
          <p:spPr bwMode="auto">
            <a:xfrm>
              <a:off x="4325" y="689"/>
              <a:ext cx="1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M2</a:t>
              </a:r>
              <a:endParaRPr lang="en-US" altLang="zh-CN" dirty="0">
                <a:solidFill>
                  <a:srgbClr val="000000"/>
                </a:solidFill>
                <a:latin typeface="Tahoma"/>
              </a:endParaRPr>
            </a:p>
          </p:txBody>
        </p:sp>
        <p:sp>
          <p:nvSpPr>
            <p:cNvPr id="151567" name="Rectangle 17"/>
            <p:cNvSpPr>
              <a:spLocks noChangeArrowheads="1"/>
            </p:cNvSpPr>
            <p:nvPr/>
          </p:nvSpPr>
          <p:spPr bwMode="auto">
            <a:xfrm>
              <a:off x="3386" y="660"/>
              <a:ext cx="509" cy="274"/>
            </a:xfrm>
            <a:prstGeom prst="rect">
              <a:avLst/>
            </a:prstGeom>
            <a:solidFill>
              <a:srgbClr val="FFCC99"/>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8" name="Rectangle 18"/>
            <p:cNvSpPr>
              <a:spLocks noChangeArrowheads="1"/>
            </p:cNvSpPr>
            <p:nvPr/>
          </p:nvSpPr>
          <p:spPr bwMode="auto">
            <a:xfrm>
              <a:off x="3591" y="689"/>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E2</a:t>
              </a:r>
              <a:endParaRPr lang="en-US" altLang="zh-CN" dirty="0">
                <a:solidFill>
                  <a:srgbClr val="000000"/>
                </a:solidFill>
                <a:latin typeface="Tahoma"/>
              </a:endParaRPr>
            </a:p>
          </p:txBody>
        </p:sp>
        <p:sp>
          <p:nvSpPr>
            <p:cNvPr id="151569" name="Rectangle 19"/>
            <p:cNvSpPr>
              <a:spLocks noChangeArrowheads="1"/>
            </p:cNvSpPr>
            <p:nvPr/>
          </p:nvSpPr>
          <p:spPr bwMode="auto">
            <a:xfrm>
              <a:off x="3239" y="660"/>
              <a:ext cx="156" cy="274"/>
            </a:xfrm>
            <a:prstGeom prst="rect">
              <a:avLst/>
            </a:prstGeom>
            <a:solidFill>
              <a:srgbClr val="CCEC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70" name="Rectangle 20"/>
            <p:cNvSpPr>
              <a:spLocks noChangeArrowheads="1"/>
            </p:cNvSpPr>
            <p:nvPr/>
          </p:nvSpPr>
          <p:spPr bwMode="auto">
            <a:xfrm>
              <a:off x="3268" y="689"/>
              <a:ext cx="1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S2</a:t>
              </a:r>
              <a:endParaRPr lang="en-US" altLang="zh-CN" dirty="0">
                <a:solidFill>
                  <a:srgbClr val="000000"/>
                </a:solidFill>
                <a:latin typeface="Tahoma"/>
              </a:endParaRPr>
            </a:p>
          </p:txBody>
        </p:sp>
        <p:sp>
          <p:nvSpPr>
            <p:cNvPr id="151571" name="Rectangle 21"/>
            <p:cNvSpPr>
              <a:spLocks noChangeArrowheads="1"/>
            </p:cNvSpPr>
            <p:nvPr/>
          </p:nvSpPr>
          <p:spPr bwMode="auto">
            <a:xfrm>
              <a:off x="1633" y="1388"/>
              <a:ext cx="55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72" name="Rectangle 22"/>
            <p:cNvSpPr>
              <a:spLocks noChangeArrowheads="1"/>
            </p:cNvSpPr>
            <p:nvPr/>
          </p:nvSpPr>
          <p:spPr bwMode="auto">
            <a:xfrm>
              <a:off x="1692" y="1417"/>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dirty="0">
                  <a:solidFill>
                    <a:srgbClr val="000000"/>
                  </a:solidFill>
                  <a:latin typeface="宋体" charset="-122"/>
                </a:rPr>
                <a:t>小</a:t>
              </a:r>
              <a:endParaRPr lang="zh-CN" altLang="en-US" dirty="0">
                <a:solidFill>
                  <a:srgbClr val="000000"/>
                </a:solidFill>
                <a:latin typeface="Tahoma"/>
              </a:endParaRPr>
            </a:p>
          </p:txBody>
        </p:sp>
        <p:sp>
          <p:nvSpPr>
            <p:cNvPr id="151573" name="Rectangle 23"/>
            <p:cNvSpPr>
              <a:spLocks noChangeArrowheads="1"/>
            </p:cNvSpPr>
            <p:nvPr/>
          </p:nvSpPr>
          <p:spPr bwMode="auto">
            <a:xfrm>
              <a:off x="1858" y="1407"/>
              <a:ext cx="28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ALU</a:t>
              </a:r>
              <a:endParaRPr lang="en-US" altLang="zh-CN">
                <a:solidFill>
                  <a:srgbClr val="000000"/>
                </a:solidFill>
                <a:latin typeface="Tahoma"/>
              </a:endParaRPr>
            </a:p>
          </p:txBody>
        </p:sp>
        <p:sp>
          <p:nvSpPr>
            <p:cNvPr id="151574" name="Rectangle 24"/>
            <p:cNvSpPr>
              <a:spLocks noChangeArrowheads="1"/>
            </p:cNvSpPr>
            <p:nvPr/>
          </p:nvSpPr>
          <p:spPr bwMode="auto">
            <a:xfrm>
              <a:off x="3630" y="2154"/>
              <a:ext cx="79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75" name="Rectangle 25"/>
            <p:cNvSpPr>
              <a:spLocks noChangeArrowheads="1"/>
            </p:cNvSpPr>
            <p:nvPr/>
          </p:nvSpPr>
          <p:spPr bwMode="auto">
            <a:xfrm>
              <a:off x="3807" y="2182"/>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大</a:t>
              </a:r>
              <a:endParaRPr lang="zh-CN" altLang="en-US">
                <a:solidFill>
                  <a:srgbClr val="000000"/>
                </a:solidFill>
                <a:latin typeface="Tahoma"/>
              </a:endParaRPr>
            </a:p>
          </p:txBody>
        </p:sp>
        <p:sp>
          <p:nvSpPr>
            <p:cNvPr id="151576" name="Rectangle 26"/>
            <p:cNvSpPr>
              <a:spLocks noChangeArrowheads="1"/>
            </p:cNvSpPr>
            <p:nvPr/>
          </p:nvSpPr>
          <p:spPr bwMode="auto">
            <a:xfrm>
              <a:off x="3973" y="2173"/>
              <a:ext cx="28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ALU</a:t>
              </a:r>
              <a:endParaRPr lang="en-US" altLang="zh-CN">
                <a:solidFill>
                  <a:srgbClr val="000000"/>
                </a:solidFill>
                <a:latin typeface="Tahoma"/>
              </a:endParaRPr>
            </a:p>
          </p:txBody>
        </p:sp>
        <p:grpSp>
          <p:nvGrpSpPr>
            <p:cNvPr id="151577" name="Group 29"/>
            <p:cNvGrpSpPr>
              <a:grpSpLocks/>
            </p:cNvGrpSpPr>
            <p:nvPr/>
          </p:nvGrpSpPr>
          <p:grpSpPr bwMode="auto">
            <a:xfrm>
              <a:off x="1712" y="925"/>
              <a:ext cx="68" cy="388"/>
              <a:chOff x="1712" y="925"/>
              <a:chExt cx="68" cy="388"/>
            </a:xfrm>
          </p:grpSpPr>
          <p:sp>
            <p:nvSpPr>
              <p:cNvPr id="151725" name="Line 27"/>
              <p:cNvSpPr>
                <a:spLocks noChangeShapeType="1"/>
              </p:cNvSpPr>
              <p:nvPr/>
            </p:nvSpPr>
            <p:spPr bwMode="auto">
              <a:xfrm>
                <a:off x="1751" y="925"/>
                <a:ext cx="1" cy="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26" name="Freeform 28"/>
              <p:cNvSpPr>
                <a:spLocks/>
              </p:cNvSpPr>
              <p:nvPr/>
            </p:nvSpPr>
            <p:spPr bwMode="auto">
              <a:xfrm>
                <a:off x="1712" y="1256"/>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78" name="Group 32"/>
            <p:cNvGrpSpPr>
              <a:grpSpLocks/>
            </p:cNvGrpSpPr>
            <p:nvPr/>
          </p:nvGrpSpPr>
          <p:grpSpPr bwMode="auto">
            <a:xfrm>
              <a:off x="2103" y="991"/>
              <a:ext cx="69" cy="322"/>
              <a:chOff x="2103" y="991"/>
              <a:chExt cx="69" cy="322"/>
            </a:xfrm>
          </p:grpSpPr>
          <p:sp>
            <p:nvSpPr>
              <p:cNvPr id="151723" name="Line 30"/>
              <p:cNvSpPr>
                <a:spLocks noChangeShapeType="1"/>
              </p:cNvSpPr>
              <p:nvPr/>
            </p:nvSpPr>
            <p:spPr bwMode="auto">
              <a:xfrm>
                <a:off x="2142" y="991"/>
                <a:ext cx="1" cy="2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24" name="Freeform 31"/>
              <p:cNvSpPr>
                <a:spLocks/>
              </p:cNvSpPr>
              <p:nvPr/>
            </p:nvSpPr>
            <p:spPr bwMode="auto">
              <a:xfrm>
                <a:off x="2103" y="1256"/>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579" name="Rectangle 33"/>
            <p:cNvSpPr>
              <a:spLocks noChangeArrowheads="1"/>
            </p:cNvSpPr>
            <p:nvPr/>
          </p:nvSpPr>
          <p:spPr bwMode="auto">
            <a:xfrm>
              <a:off x="1672" y="2248"/>
              <a:ext cx="715" cy="274"/>
            </a:xfrm>
            <a:prstGeom prst="rect">
              <a:avLst/>
            </a:prstGeom>
            <a:solidFill>
              <a:srgbClr val="FFFF66"/>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0" name="Rectangle 34"/>
            <p:cNvSpPr>
              <a:spLocks noChangeArrowheads="1"/>
            </p:cNvSpPr>
            <p:nvPr/>
          </p:nvSpPr>
          <p:spPr bwMode="auto">
            <a:xfrm>
              <a:off x="1888" y="2286"/>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控制</a:t>
              </a:r>
              <a:endParaRPr lang="zh-CN" altLang="en-US">
                <a:solidFill>
                  <a:srgbClr val="000000"/>
                </a:solidFill>
                <a:latin typeface="Tahoma"/>
              </a:endParaRPr>
            </a:p>
          </p:txBody>
        </p:sp>
        <p:sp>
          <p:nvSpPr>
            <p:cNvPr id="151581" name="Rectangle 35"/>
            <p:cNvSpPr>
              <a:spLocks noChangeArrowheads="1"/>
            </p:cNvSpPr>
            <p:nvPr/>
          </p:nvSpPr>
          <p:spPr bwMode="auto">
            <a:xfrm>
              <a:off x="3082" y="1719"/>
              <a:ext cx="871" cy="274"/>
            </a:xfrm>
            <a:prstGeom prst="rect">
              <a:avLst/>
            </a:prstGeom>
            <a:solidFill>
              <a:srgbClr val="FF99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2" name="Rectangle 36"/>
            <p:cNvSpPr>
              <a:spLocks noChangeArrowheads="1"/>
            </p:cNvSpPr>
            <p:nvPr/>
          </p:nvSpPr>
          <p:spPr bwMode="auto">
            <a:xfrm>
              <a:off x="3376" y="1757"/>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右移</a:t>
              </a:r>
              <a:endParaRPr lang="zh-CN" altLang="en-US">
                <a:solidFill>
                  <a:srgbClr val="000000"/>
                </a:solidFill>
                <a:latin typeface="Tahoma"/>
              </a:endParaRPr>
            </a:p>
          </p:txBody>
        </p:sp>
        <p:sp>
          <p:nvSpPr>
            <p:cNvPr id="151583" name="Rectangle 37"/>
            <p:cNvSpPr>
              <a:spLocks noChangeArrowheads="1"/>
            </p:cNvSpPr>
            <p:nvPr/>
          </p:nvSpPr>
          <p:spPr bwMode="auto">
            <a:xfrm>
              <a:off x="3474" y="2645"/>
              <a:ext cx="1106" cy="274"/>
            </a:xfrm>
            <a:prstGeom prst="rect">
              <a:avLst/>
            </a:prstGeom>
            <a:solidFill>
              <a:srgbClr val="FF66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4" name="Rectangle 38"/>
            <p:cNvSpPr>
              <a:spLocks noChangeArrowheads="1"/>
            </p:cNvSpPr>
            <p:nvPr/>
          </p:nvSpPr>
          <p:spPr bwMode="auto">
            <a:xfrm>
              <a:off x="3679" y="2683"/>
              <a:ext cx="6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左移或右移</a:t>
              </a:r>
              <a:endParaRPr lang="zh-CN" altLang="en-US">
                <a:solidFill>
                  <a:srgbClr val="000000"/>
                </a:solidFill>
                <a:latin typeface="Tahoma"/>
              </a:endParaRPr>
            </a:p>
          </p:txBody>
        </p:sp>
        <p:sp>
          <p:nvSpPr>
            <p:cNvPr id="151585" name="Rectangle 39"/>
            <p:cNvSpPr>
              <a:spLocks noChangeArrowheads="1"/>
            </p:cNvSpPr>
            <p:nvPr/>
          </p:nvSpPr>
          <p:spPr bwMode="auto">
            <a:xfrm>
              <a:off x="3474" y="3175"/>
              <a:ext cx="1106" cy="274"/>
            </a:xfrm>
            <a:prstGeom prst="rect">
              <a:avLst/>
            </a:prstGeom>
            <a:solidFill>
              <a:srgbClr val="CCFFCC"/>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6" name="Rectangle 40"/>
            <p:cNvSpPr>
              <a:spLocks noChangeArrowheads="1"/>
            </p:cNvSpPr>
            <p:nvPr/>
          </p:nvSpPr>
          <p:spPr bwMode="auto">
            <a:xfrm>
              <a:off x="3748" y="3212"/>
              <a:ext cx="5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舍入部件</a:t>
              </a:r>
              <a:endParaRPr lang="zh-CN" altLang="en-US">
                <a:solidFill>
                  <a:srgbClr val="000000"/>
                </a:solidFill>
                <a:latin typeface="Tahoma"/>
              </a:endParaRPr>
            </a:p>
          </p:txBody>
        </p:sp>
        <p:sp>
          <p:nvSpPr>
            <p:cNvPr id="151587" name="Rectangle 41"/>
            <p:cNvSpPr>
              <a:spLocks noChangeArrowheads="1"/>
            </p:cNvSpPr>
            <p:nvPr/>
          </p:nvSpPr>
          <p:spPr bwMode="auto">
            <a:xfrm>
              <a:off x="1516" y="1785"/>
              <a:ext cx="871" cy="274"/>
            </a:xfrm>
            <a:prstGeom prst="rect">
              <a:avLst/>
            </a:prstGeom>
            <a:solidFill>
              <a:srgbClr val="FFCC99"/>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8" name="Rectangle 42"/>
            <p:cNvSpPr>
              <a:spLocks noChangeArrowheads="1"/>
            </p:cNvSpPr>
            <p:nvPr/>
          </p:nvSpPr>
          <p:spPr bwMode="auto">
            <a:xfrm>
              <a:off x="1741" y="1823"/>
              <a:ext cx="61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dirty="0">
                  <a:solidFill>
                    <a:srgbClr val="000000"/>
                  </a:solidFill>
                  <a:latin typeface="宋体" charset="-122"/>
                </a:rPr>
                <a:t>阶码</a:t>
              </a:r>
              <a:r>
                <a:rPr lang="zh-CN" altLang="en-US" sz="1700" dirty="0" smtClean="0">
                  <a:solidFill>
                    <a:srgbClr val="000000"/>
                  </a:solidFill>
                  <a:latin typeface="宋体" charset="-122"/>
                </a:rPr>
                <a:t>差△</a:t>
              </a:r>
              <a:r>
                <a:rPr lang="en-US" altLang="zh-CN" sz="1700" dirty="0" smtClean="0">
                  <a:solidFill>
                    <a:srgbClr val="000000"/>
                  </a:solidFill>
                  <a:latin typeface="宋体" charset="-122"/>
                </a:rPr>
                <a:t>E</a:t>
              </a:r>
              <a:endParaRPr lang="zh-CN" altLang="en-US" dirty="0">
                <a:solidFill>
                  <a:srgbClr val="000000"/>
                </a:solidFill>
                <a:latin typeface="Tahoma"/>
              </a:endParaRPr>
            </a:p>
          </p:txBody>
        </p:sp>
        <p:sp>
          <p:nvSpPr>
            <p:cNvPr id="151589" name="Rectangle 43"/>
            <p:cNvSpPr>
              <a:spLocks noChangeArrowheads="1"/>
            </p:cNvSpPr>
            <p:nvPr/>
          </p:nvSpPr>
          <p:spPr bwMode="auto">
            <a:xfrm>
              <a:off x="811" y="2579"/>
              <a:ext cx="871" cy="274"/>
            </a:xfrm>
            <a:prstGeom prst="rect">
              <a:avLst/>
            </a:prstGeom>
            <a:solidFill>
              <a:srgbClr val="FF9966"/>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90" name="Rectangle 44"/>
            <p:cNvSpPr>
              <a:spLocks noChangeArrowheads="1"/>
            </p:cNvSpPr>
            <p:nvPr/>
          </p:nvSpPr>
          <p:spPr bwMode="auto">
            <a:xfrm>
              <a:off x="919" y="2617"/>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加</a:t>
              </a:r>
              <a:endParaRPr lang="zh-CN" altLang="en-US">
                <a:solidFill>
                  <a:srgbClr val="000000"/>
                </a:solidFill>
                <a:latin typeface="Tahoma"/>
              </a:endParaRPr>
            </a:p>
          </p:txBody>
        </p:sp>
        <p:sp>
          <p:nvSpPr>
            <p:cNvPr id="151591" name="Rectangle 45"/>
            <p:cNvSpPr>
              <a:spLocks noChangeArrowheads="1"/>
            </p:cNvSpPr>
            <p:nvPr/>
          </p:nvSpPr>
          <p:spPr bwMode="auto">
            <a:xfrm>
              <a:off x="1085" y="260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sp>
          <p:nvSpPr>
            <p:cNvPr id="151592" name="Rectangle 46"/>
            <p:cNvSpPr>
              <a:spLocks noChangeArrowheads="1"/>
            </p:cNvSpPr>
            <p:nvPr/>
          </p:nvSpPr>
          <p:spPr bwMode="auto">
            <a:xfrm>
              <a:off x="1183" y="2617"/>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或减</a:t>
              </a:r>
              <a:endParaRPr lang="zh-CN" altLang="en-US">
                <a:solidFill>
                  <a:srgbClr val="000000"/>
                </a:solidFill>
                <a:latin typeface="Tahoma"/>
              </a:endParaRPr>
            </a:p>
          </p:txBody>
        </p:sp>
        <p:sp>
          <p:nvSpPr>
            <p:cNvPr id="151593" name="Rectangle 47"/>
            <p:cNvSpPr>
              <a:spLocks noChangeArrowheads="1"/>
            </p:cNvSpPr>
            <p:nvPr/>
          </p:nvSpPr>
          <p:spPr bwMode="auto">
            <a:xfrm>
              <a:off x="1486" y="260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grpSp>
          <p:nvGrpSpPr>
            <p:cNvPr id="151594" name="Group 50"/>
            <p:cNvGrpSpPr>
              <a:grpSpLocks/>
            </p:cNvGrpSpPr>
            <p:nvPr/>
          </p:nvGrpSpPr>
          <p:grpSpPr bwMode="auto">
            <a:xfrm>
              <a:off x="1868" y="1653"/>
              <a:ext cx="69" cy="132"/>
              <a:chOff x="1868" y="1653"/>
              <a:chExt cx="69" cy="132"/>
            </a:xfrm>
          </p:grpSpPr>
          <p:sp>
            <p:nvSpPr>
              <p:cNvPr id="151721" name="Line 48"/>
              <p:cNvSpPr>
                <a:spLocks noChangeShapeType="1"/>
              </p:cNvSpPr>
              <p:nvPr/>
            </p:nvSpPr>
            <p:spPr bwMode="auto">
              <a:xfrm>
                <a:off x="1907" y="1653"/>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22" name="Freeform 49"/>
              <p:cNvSpPr>
                <a:spLocks/>
              </p:cNvSpPr>
              <p:nvPr/>
            </p:nvSpPr>
            <p:spPr bwMode="auto">
              <a:xfrm>
                <a:off x="1868" y="1728"/>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5" name="Group 53"/>
            <p:cNvGrpSpPr>
              <a:grpSpLocks/>
            </p:cNvGrpSpPr>
            <p:nvPr/>
          </p:nvGrpSpPr>
          <p:grpSpPr bwMode="auto">
            <a:xfrm>
              <a:off x="928" y="1057"/>
              <a:ext cx="69" cy="1116"/>
              <a:chOff x="928" y="1057"/>
              <a:chExt cx="69" cy="1116"/>
            </a:xfrm>
          </p:grpSpPr>
          <p:sp>
            <p:nvSpPr>
              <p:cNvPr id="151719" name="Line 51"/>
              <p:cNvSpPr>
                <a:spLocks noChangeShapeType="1"/>
              </p:cNvSpPr>
              <p:nvPr/>
            </p:nvSpPr>
            <p:spPr bwMode="auto">
              <a:xfrm>
                <a:off x="968" y="1057"/>
                <a:ext cx="1" cy="107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20" name="Freeform 52"/>
              <p:cNvSpPr>
                <a:spLocks/>
              </p:cNvSpPr>
              <p:nvPr/>
            </p:nvSpPr>
            <p:spPr bwMode="auto">
              <a:xfrm>
                <a:off x="928" y="2116"/>
                <a:ext cx="69" cy="57"/>
              </a:xfrm>
              <a:custGeom>
                <a:avLst/>
                <a:gdLst>
                  <a:gd name="T0" fmla="*/ 0 w 69"/>
                  <a:gd name="T1" fmla="*/ 0 h 57"/>
                  <a:gd name="T2" fmla="*/ 40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40"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6" name="Group 56"/>
            <p:cNvGrpSpPr>
              <a:grpSpLocks/>
            </p:cNvGrpSpPr>
            <p:nvPr/>
          </p:nvGrpSpPr>
          <p:grpSpPr bwMode="auto">
            <a:xfrm>
              <a:off x="1320" y="1190"/>
              <a:ext cx="69" cy="983"/>
              <a:chOff x="1320" y="1190"/>
              <a:chExt cx="69" cy="983"/>
            </a:xfrm>
          </p:grpSpPr>
          <p:sp>
            <p:nvSpPr>
              <p:cNvPr id="151717" name="Line 54"/>
              <p:cNvSpPr>
                <a:spLocks noChangeShapeType="1"/>
              </p:cNvSpPr>
              <p:nvPr/>
            </p:nvSpPr>
            <p:spPr bwMode="auto">
              <a:xfrm>
                <a:off x="1359" y="1190"/>
                <a:ext cx="1" cy="94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8" name="Freeform 55"/>
              <p:cNvSpPr>
                <a:spLocks/>
              </p:cNvSpPr>
              <p:nvPr/>
            </p:nvSpPr>
            <p:spPr bwMode="auto">
              <a:xfrm>
                <a:off x="1320" y="2116"/>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7" name="Group 59"/>
            <p:cNvGrpSpPr>
              <a:grpSpLocks/>
            </p:cNvGrpSpPr>
            <p:nvPr/>
          </p:nvGrpSpPr>
          <p:grpSpPr bwMode="auto">
            <a:xfrm>
              <a:off x="3591" y="1190"/>
              <a:ext cx="69" cy="132"/>
              <a:chOff x="3591" y="1190"/>
              <a:chExt cx="69" cy="132"/>
            </a:xfrm>
          </p:grpSpPr>
          <p:sp>
            <p:nvSpPr>
              <p:cNvPr id="151715" name="Line 57"/>
              <p:cNvSpPr>
                <a:spLocks noChangeShapeType="1"/>
              </p:cNvSpPr>
              <p:nvPr/>
            </p:nvSpPr>
            <p:spPr bwMode="auto">
              <a:xfrm>
                <a:off x="3630" y="1190"/>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6" name="Freeform 58"/>
              <p:cNvSpPr>
                <a:spLocks/>
              </p:cNvSpPr>
              <p:nvPr/>
            </p:nvSpPr>
            <p:spPr bwMode="auto">
              <a:xfrm>
                <a:off x="3591" y="1265"/>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8" name="Group 62"/>
            <p:cNvGrpSpPr>
              <a:grpSpLocks/>
            </p:cNvGrpSpPr>
            <p:nvPr/>
          </p:nvGrpSpPr>
          <p:grpSpPr bwMode="auto">
            <a:xfrm>
              <a:off x="4218" y="1123"/>
              <a:ext cx="68" cy="199"/>
              <a:chOff x="4218" y="1123"/>
              <a:chExt cx="68" cy="199"/>
            </a:xfrm>
          </p:grpSpPr>
          <p:sp>
            <p:nvSpPr>
              <p:cNvPr id="151713" name="Line 60"/>
              <p:cNvSpPr>
                <a:spLocks noChangeShapeType="1"/>
              </p:cNvSpPr>
              <p:nvPr/>
            </p:nvSpPr>
            <p:spPr bwMode="auto">
              <a:xfrm>
                <a:off x="4257" y="1123"/>
                <a:ext cx="1" cy="1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4" name="Freeform 61"/>
              <p:cNvSpPr>
                <a:spLocks/>
              </p:cNvSpPr>
              <p:nvPr/>
            </p:nvSpPr>
            <p:spPr bwMode="auto">
              <a:xfrm>
                <a:off x="4218" y="1265"/>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9" name="Group 65"/>
            <p:cNvGrpSpPr>
              <a:grpSpLocks/>
            </p:cNvGrpSpPr>
            <p:nvPr/>
          </p:nvGrpSpPr>
          <p:grpSpPr bwMode="auto">
            <a:xfrm>
              <a:off x="4531" y="925"/>
              <a:ext cx="68" cy="397"/>
              <a:chOff x="4531" y="925"/>
              <a:chExt cx="68" cy="397"/>
            </a:xfrm>
          </p:grpSpPr>
          <p:sp>
            <p:nvSpPr>
              <p:cNvPr id="151711" name="Line 63"/>
              <p:cNvSpPr>
                <a:spLocks noChangeShapeType="1"/>
              </p:cNvSpPr>
              <p:nvPr/>
            </p:nvSpPr>
            <p:spPr bwMode="auto">
              <a:xfrm>
                <a:off x="4570" y="925"/>
                <a:ext cx="1" cy="35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2" name="Freeform 64"/>
              <p:cNvSpPr>
                <a:spLocks/>
              </p:cNvSpPr>
              <p:nvPr/>
            </p:nvSpPr>
            <p:spPr bwMode="auto">
              <a:xfrm>
                <a:off x="4531" y="1265"/>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00" name="Line 66"/>
            <p:cNvSpPr>
              <a:spLocks noChangeShapeType="1"/>
            </p:cNvSpPr>
            <p:nvPr/>
          </p:nvSpPr>
          <p:spPr bwMode="auto">
            <a:xfrm>
              <a:off x="968" y="1057"/>
              <a:ext cx="7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01" name="Group 69"/>
            <p:cNvGrpSpPr>
              <a:grpSpLocks/>
            </p:cNvGrpSpPr>
            <p:nvPr/>
          </p:nvGrpSpPr>
          <p:grpSpPr bwMode="auto">
            <a:xfrm>
              <a:off x="3278" y="1123"/>
              <a:ext cx="68" cy="199"/>
              <a:chOff x="3278" y="1123"/>
              <a:chExt cx="68" cy="199"/>
            </a:xfrm>
          </p:grpSpPr>
          <p:sp>
            <p:nvSpPr>
              <p:cNvPr id="151709" name="Line 67"/>
              <p:cNvSpPr>
                <a:spLocks noChangeShapeType="1"/>
              </p:cNvSpPr>
              <p:nvPr/>
            </p:nvSpPr>
            <p:spPr bwMode="auto">
              <a:xfrm>
                <a:off x="3317" y="1123"/>
                <a:ext cx="1" cy="1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0" name="Freeform 68"/>
              <p:cNvSpPr>
                <a:spLocks/>
              </p:cNvSpPr>
              <p:nvPr/>
            </p:nvSpPr>
            <p:spPr bwMode="auto">
              <a:xfrm>
                <a:off x="3278" y="1265"/>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02" name="Line 70"/>
            <p:cNvSpPr>
              <a:spLocks noChangeShapeType="1"/>
            </p:cNvSpPr>
            <p:nvPr/>
          </p:nvSpPr>
          <p:spPr bwMode="auto">
            <a:xfrm>
              <a:off x="1359" y="1190"/>
              <a:ext cx="7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3" name="Line 71"/>
            <p:cNvSpPr>
              <a:spLocks noChangeShapeType="1"/>
            </p:cNvSpPr>
            <p:nvPr/>
          </p:nvSpPr>
          <p:spPr bwMode="auto">
            <a:xfrm>
              <a:off x="3630" y="925"/>
              <a:ext cx="1"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4" name="Line 72"/>
            <p:cNvSpPr>
              <a:spLocks noChangeShapeType="1"/>
            </p:cNvSpPr>
            <p:nvPr/>
          </p:nvSpPr>
          <p:spPr bwMode="auto">
            <a:xfrm>
              <a:off x="2534" y="925"/>
              <a:ext cx="1" cy="1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5" name="Line 73"/>
            <p:cNvSpPr>
              <a:spLocks noChangeShapeType="1"/>
            </p:cNvSpPr>
            <p:nvPr/>
          </p:nvSpPr>
          <p:spPr bwMode="auto">
            <a:xfrm>
              <a:off x="2534" y="1123"/>
              <a:ext cx="172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6" name="Line 74"/>
            <p:cNvSpPr>
              <a:spLocks noChangeShapeType="1"/>
            </p:cNvSpPr>
            <p:nvPr/>
          </p:nvSpPr>
          <p:spPr bwMode="auto">
            <a:xfrm>
              <a:off x="3630" y="1190"/>
              <a:ext cx="9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7" name="Line 75"/>
            <p:cNvSpPr>
              <a:spLocks noChangeShapeType="1"/>
            </p:cNvSpPr>
            <p:nvPr/>
          </p:nvSpPr>
          <p:spPr bwMode="auto">
            <a:xfrm>
              <a:off x="2142" y="991"/>
              <a:ext cx="148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08" name="Group 78"/>
            <p:cNvGrpSpPr>
              <a:grpSpLocks/>
            </p:cNvGrpSpPr>
            <p:nvPr/>
          </p:nvGrpSpPr>
          <p:grpSpPr bwMode="auto">
            <a:xfrm>
              <a:off x="3513" y="1587"/>
              <a:ext cx="68" cy="132"/>
              <a:chOff x="3513" y="1587"/>
              <a:chExt cx="68" cy="132"/>
            </a:xfrm>
          </p:grpSpPr>
          <p:sp>
            <p:nvSpPr>
              <p:cNvPr id="151707" name="Line 76"/>
              <p:cNvSpPr>
                <a:spLocks noChangeShapeType="1"/>
              </p:cNvSpPr>
              <p:nvPr/>
            </p:nvSpPr>
            <p:spPr bwMode="auto">
              <a:xfrm>
                <a:off x="3552" y="1587"/>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8" name="Freeform 77"/>
              <p:cNvSpPr>
                <a:spLocks/>
              </p:cNvSpPr>
              <p:nvPr/>
            </p:nvSpPr>
            <p:spPr bwMode="auto">
              <a:xfrm>
                <a:off x="3513" y="1662"/>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09" name="Group 81"/>
            <p:cNvGrpSpPr>
              <a:grpSpLocks/>
            </p:cNvGrpSpPr>
            <p:nvPr/>
          </p:nvGrpSpPr>
          <p:grpSpPr bwMode="auto">
            <a:xfrm>
              <a:off x="3513" y="1984"/>
              <a:ext cx="68" cy="132"/>
              <a:chOff x="3513" y="1984"/>
              <a:chExt cx="68" cy="132"/>
            </a:xfrm>
          </p:grpSpPr>
          <p:sp>
            <p:nvSpPr>
              <p:cNvPr id="151705" name="Line 79"/>
              <p:cNvSpPr>
                <a:spLocks noChangeShapeType="1"/>
              </p:cNvSpPr>
              <p:nvPr/>
            </p:nvSpPr>
            <p:spPr bwMode="auto">
              <a:xfrm>
                <a:off x="3552" y="1984"/>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6" name="Freeform 80"/>
              <p:cNvSpPr>
                <a:spLocks/>
              </p:cNvSpPr>
              <p:nvPr/>
            </p:nvSpPr>
            <p:spPr bwMode="auto">
              <a:xfrm>
                <a:off x="3513" y="2059"/>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0" name="Group 84"/>
            <p:cNvGrpSpPr>
              <a:grpSpLocks/>
            </p:cNvGrpSpPr>
            <p:nvPr/>
          </p:nvGrpSpPr>
          <p:grpSpPr bwMode="auto">
            <a:xfrm>
              <a:off x="4453" y="1587"/>
              <a:ext cx="68" cy="529"/>
              <a:chOff x="4453" y="1587"/>
              <a:chExt cx="68" cy="529"/>
            </a:xfrm>
          </p:grpSpPr>
          <p:sp>
            <p:nvSpPr>
              <p:cNvPr id="151703" name="Line 82"/>
              <p:cNvSpPr>
                <a:spLocks noChangeShapeType="1"/>
              </p:cNvSpPr>
              <p:nvPr/>
            </p:nvSpPr>
            <p:spPr bwMode="auto">
              <a:xfrm>
                <a:off x="4492" y="1587"/>
                <a:ext cx="1" cy="4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4" name="Freeform 83"/>
              <p:cNvSpPr>
                <a:spLocks/>
              </p:cNvSpPr>
              <p:nvPr/>
            </p:nvSpPr>
            <p:spPr bwMode="auto">
              <a:xfrm>
                <a:off x="4453" y="2059"/>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1" name="Group 87"/>
            <p:cNvGrpSpPr>
              <a:grpSpLocks/>
            </p:cNvGrpSpPr>
            <p:nvPr/>
          </p:nvGrpSpPr>
          <p:grpSpPr bwMode="auto">
            <a:xfrm>
              <a:off x="3983" y="2513"/>
              <a:ext cx="68" cy="123"/>
              <a:chOff x="3983" y="2513"/>
              <a:chExt cx="68" cy="123"/>
            </a:xfrm>
          </p:grpSpPr>
          <p:sp>
            <p:nvSpPr>
              <p:cNvPr id="151701" name="Line 85"/>
              <p:cNvSpPr>
                <a:spLocks noChangeShapeType="1"/>
              </p:cNvSpPr>
              <p:nvPr/>
            </p:nvSpPr>
            <p:spPr bwMode="auto">
              <a:xfrm>
                <a:off x="4022" y="2513"/>
                <a:ext cx="1" cy="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2" name="Freeform 86"/>
              <p:cNvSpPr>
                <a:spLocks/>
              </p:cNvSpPr>
              <p:nvPr/>
            </p:nvSpPr>
            <p:spPr bwMode="auto">
              <a:xfrm>
                <a:off x="3983" y="2579"/>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2" name="Group 90"/>
            <p:cNvGrpSpPr>
              <a:grpSpLocks/>
            </p:cNvGrpSpPr>
            <p:nvPr/>
          </p:nvGrpSpPr>
          <p:grpSpPr bwMode="auto">
            <a:xfrm>
              <a:off x="3983" y="2910"/>
              <a:ext cx="68" cy="255"/>
              <a:chOff x="3983" y="2910"/>
              <a:chExt cx="68" cy="255"/>
            </a:xfrm>
          </p:grpSpPr>
          <p:sp>
            <p:nvSpPr>
              <p:cNvPr id="151699" name="Line 88"/>
              <p:cNvSpPr>
                <a:spLocks noChangeShapeType="1"/>
              </p:cNvSpPr>
              <p:nvPr/>
            </p:nvSpPr>
            <p:spPr bwMode="auto">
              <a:xfrm>
                <a:off x="4022" y="2910"/>
                <a:ext cx="1" cy="2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0" name="Freeform 89"/>
              <p:cNvSpPr>
                <a:spLocks/>
              </p:cNvSpPr>
              <p:nvPr/>
            </p:nvSpPr>
            <p:spPr bwMode="auto">
              <a:xfrm>
                <a:off x="3983" y="3108"/>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3" name="Group 93"/>
            <p:cNvGrpSpPr>
              <a:grpSpLocks/>
            </p:cNvGrpSpPr>
            <p:nvPr/>
          </p:nvGrpSpPr>
          <p:grpSpPr bwMode="auto">
            <a:xfrm>
              <a:off x="1516" y="2343"/>
              <a:ext cx="156" cy="66"/>
              <a:chOff x="1516" y="2343"/>
              <a:chExt cx="156" cy="66"/>
            </a:xfrm>
          </p:grpSpPr>
          <p:sp>
            <p:nvSpPr>
              <p:cNvPr id="151697" name="Line 91"/>
              <p:cNvSpPr>
                <a:spLocks noChangeShapeType="1"/>
              </p:cNvSpPr>
              <p:nvPr/>
            </p:nvSpPr>
            <p:spPr bwMode="auto">
              <a:xfrm flipH="1">
                <a:off x="1516" y="2381"/>
                <a:ext cx="1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8" name="Freeform 92"/>
              <p:cNvSpPr>
                <a:spLocks/>
              </p:cNvSpPr>
              <p:nvPr/>
            </p:nvSpPr>
            <p:spPr bwMode="auto">
              <a:xfrm>
                <a:off x="1516" y="2343"/>
                <a:ext cx="59" cy="66"/>
              </a:xfrm>
              <a:custGeom>
                <a:avLst/>
                <a:gdLst>
                  <a:gd name="T0" fmla="*/ 59 w 59"/>
                  <a:gd name="T1" fmla="*/ 0 h 66"/>
                  <a:gd name="T2" fmla="*/ 0 w 59"/>
                  <a:gd name="T3" fmla="*/ 38 h 66"/>
                  <a:gd name="T4" fmla="*/ 59 w 59"/>
                  <a:gd name="T5" fmla="*/ 66 h 66"/>
                  <a:gd name="T6" fmla="*/ 0 60000 65536"/>
                  <a:gd name="T7" fmla="*/ 0 60000 65536"/>
                  <a:gd name="T8" fmla="*/ 0 60000 65536"/>
                  <a:gd name="T9" fmla="*/ 0 w 59"/>
                  <a:gd name="T10" fmla="*/ 0 h 66"/>
                  <a:gd name="T11" fmla="*/ 59 w 59"/>
                  <a:gd name="T12" fmla="*/ 66 h 66"/>
                </a:gdLst>
                <a:ahLst/>
                <a:cxnLst>
                  <a:cxn ang="T6">
                    <a:pos x="T0" y="T1"/>
                  </a:cxn>
                  <a:cxn ang="T7">
                    <a:pos x="T2" y="T3"/>
                  </a:cxn>
                  <a:cxn ang="T8">
                    <a:pos x="T4" y="T5"/>
                  </a:cxn>
                </a:cxnLst>
                <a:rect l="T9" t="T10" r="T11" b="T12"/>
                <a:pathLst>
                  <a:path w="59" h="66">
                    <a:moveTo>
                      <a:pt x="59" y="0"/>
                    </a:moveTo>
                    <a:lnTo>
                      <a:pt x="0" y="38"/>
                    </a:lnTo>
                    <a:lnTo>
                      <a:pt x="59" y="6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4" name="Group 96"/>
            <p:cNvGrpSpPr>
              <a:grpSpLocks/>
            </p:cNvGrpSpPr>
            <p:nvPr/>
          </p:nvGrpSpPr>
          <p:grpSpPr bwMode="auto">
            <a:xfrm>
              <a:off x="1868" y="2050"/>
              <a:ext cx="69" cy="189"/>
              <a:chOff x="1868" y="2050"/>
              <a:chExt cx="69" cy="189"/>
            </a:xfrm>
          </p:grpSpPr>
          <p:sp>
            <p:nvSpPr>
              <p:cNvPr id="151695" name="Line 94"/>
              <p:cNvSpPr>
                <a:spLocks noChangeShapeType="1"/>
              </p:cNvSpPr>
              <p:nvPr/>
            </p:nvSpPr>
            <p:spPr bwMode="auto">
              <a:xfrm>
                <a:off x="1907" y="2050"/>
                <a:ext cx="1" cy="1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6" name="Freeform 95"/>
              <p:cNvSpPr>
                <a:spLocks/>
              </p:cNvSpPr>
              <p:nvPr/>
            </p:nvSpPr>
            <p:spPr bwMode="auto">
              <a:xfrm>
                <a:off x="1868" y="2182"/>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15" name="Line 97"/>
            <p:cNvSpPr>
              <a:spLocks noChangeShapeType="1"/>
            </p:cNvSpPr>
            <p:nvPr/>
          </p:nvSpPr>
          <p:spPr bwMode="auto">
            <a:xfrm>
              <a:off x="2221" y="2513"/>
              <a:ext cx="1" cy="1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16" name="Group 100"/>
            <p:cNvGrpSpPr>
              <a:grpSpLocks/>
            </p:cNvGrpSpPr>
            <p:nvPr/>
          </p:nvGrpSpPr>
          <p:grpSpPr bwMode="auto">
            <a:xfrm>
              <a:off x="2221" y="2683"/>
              <a:ext cx="1253" cy="66"/>
              <a:chOff x="2221" y="2683"/>
              <a:chExt cx="1253" cy="66"/>
            </a:xfrm>
          </p:grpSpPr>
          <p:sp>
            <p:nvSpPr>
              <p:cNvPr id="151693" name="Line 98"/>
              <p:cNvSpPr>
                <a:spLocks noChangeShapeType="1"/>
              </p:cNvSpPr>
              <p:nvPr/>
            </p:nvSpPr>
            <p:spPr bwMode="auto">
              <a:xfrm flipH="1">
                <a:off x="2221" y="2711"/>
                <a:ext cx="125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4" name="Freeform 99"/>
              <p:cNvSpPr>
                <a:spLocks/>
              </p:cNvSpPr>
              <p:nvPr/>
            </p:nvSpPr>
            <p:spPr bwMode="auto">
              <a:xfrm>
                <a:off x="3415" y="2683"/>
                <a:ext cx="59" cy="66"/>
              </a:xfrm>
              <a:custGeom>
                <a:avLst/>
                <a:gdLst>
                  <a:gd name="T0" fmla="*/ 0 w 59"/>
                  <a:gd name="T1" fmla="*/ 66 h 66"/>
                  <a:gd name="T2" fmla="*/ 59 w 59"/>
                  <a:gd name="T3" fmla="*/ 28 h 66"/>
                  <a:gd name="T4" fmla="*/ 0 w 59"/>
                  <a:gd name="T5" fmla="*/ 0 h 66"/>
                  <a:gd name="T6" fmla="*/ 0 60000 65536"/>
                  <a:gd name="T7" fmla="*/ 0 60000 65536"/>
                  <a:gd name="T8" fmla="*/ 0 60000 65536"/>
                  <a:gd name="T9" fmla="*/ 0 w 59"/>
                  <a:gd name="T10" fmla="*/ 0 h 66"/>
                  <a:gd name="T11" fmla="*/ 59 w 59"/>
                  <a:gd name="T12" fmla="*/ 66 h 66"/>
                </a:gdLst>
                <a:ahLst/>
                <a:cxnLst>
                  <a:cxn ang="T6">
                    <a:pos x="T0" y="T1"/>
                  </a:cxn>
                  <a:cxn ang="T7">
                    <a:pos x="T2" y="T3"/>
                  </a:cxn>
                  <a:cxn ang="T8">
                    <a:pos x="T4" y="T5"/>
                  </a:cxn>
                </a:cxnLst>
                <a:rect l="T9" t="T10" r="T11" b="T12"/>
                <a:pathLst>
                  <a:path w="59" h="66">
                    <a:moveTo>
                      <a:pt x="0" y="66"/>
                    </a:moveTo>
                    <a:lnTo>
                      <a:pt x="59" y="2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7" name="Group 103"/>
            <p:cNvGrpSpPr>
              <a:grpSpLocks/>
            </p:cNvGrpSpPr>
            <p:nvPr/>
          </p:nvGrpSpPr>
          <p:grpSpPr bwMode="auto">
            <a:xfrm>
              <a:off x="1829" y="3212"/>
              <a:ext cx="1645" cy="67"/>
              <a:chOff x="1829" y="3212"/>
              <a:chExt cx="1645" cy="67"/>
            </a:xfrm>
          </p:grpSpPr>
          <p:sp>
            <p:nvSpPr>
              <p:cNvPr id="151691" name="Line 101"/>
              <p:cNvSpPr>
                <a:spLocks noChangeShapeType="1"/>
              </p:cNvSpPr>
              <p:nvPr/>
            </p:nvSpPr>
            <p:spPr bwMode="auto">
              <a:xfrm flipH="1">
                <a:off x="1829" y="3241"/>
                <a:ext cx="164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2" name="Freeform 102"/>
              <p:cNvSpPr>
                <a:spLocks/>
              </p:cNvSpPr>
              <p:nvPr/>
            </p:nvSpPr>
            <p:spPr bwMode="auto">
              <a:xfrm>
                <a:off x="3415" y="3212"/>
                <a:ext cx="59" cy="67"/>
              </a:xfrm>
              <a:custGeom>
                <a:avLst/>
                <a:gdLst>
                  <a:gd name="T0" fmla="*/ 0 w 59"/>
                  <a:gd name="T1" fmla="*/ 67 h 67"/>
                  <a:gd name="T2" fmla="*/ 59 w 59"/>
                  <a:gd name="T3" fmla="*/ 29 h 67"/>
                  <a:gd name="T4" fmla="*/ 0 w 59"/>
                  <a:gd name="T5" fmla="*/ 0 h 67"/>
                  <a:gd name="T6" fmla="*/ 0 60000 65536"/>
                  <a:gd name="T7" fmla="*/ 0 60000 65536"/>
                  <a:gd name="T8" fmla="*/ 0 60000 65536"/>
                  <a:gd name="T9" fmla="*/ 0 w 59"/>
                  <a:gd name="T10" fmla="*/ 0 h 67"/>
                  <a:gd name="T11" fmla="*/ 59 w 59"/>
                  <a:gd name="T12" fmla="*/ 67 h 67"/>
                </a:gdLst>
                <a:ahLst/>
                <a:cxnLst>
                  <a:cxn ang="T6">
                    <a:pos x="T0" y="T1"/>
                  </a:cxn>
                  <a:cxn ang="T7">
                    <a:pos x="T2" y="T3"/>
                  </a:cxn>
                  <a:cxn ang="T8">
                    <a:pos x="T4" y="T5"/>
                  </a:cxn>
                </a:cxnLst>
                <a:rect l="T9" t="T10" r="T11" b="T12"/>
                <a:pathLst>
                  <a:path w="59" h="67">
                    <a:moveTo>
                      <a:pt x="0" y="67"/>
                    </a:moveTo>
                    <a:lnTo>
                      <a:pt x="59" y="29"/>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18" name="Line 104"/>
            <p:cNvSpPr>
              <a:spLocks noChangeShapeType="1"/>
            </p:cNvSpPr>
            <p:nvPr/>
          </p:nvSpPr>
          <p:spPr bwMode="auto">
            <a:xfrm>
              <a:off x="1829" y="2513"/>
              <a:ext cx="1" cy="7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19" name="Line 105"/>
            <p:cNvSpPr>
              <a:spLocks noChangeShapeType="1"/>
            </p:cNvSpPr>
            <p:nvPr/>
          </p:nvSpPr>
          <p:spPr bwMode="auto">
            <a:xfrm>
              <a:off x="2377" y="2381"/>
              <a:ext cx="4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0" name="Line 106"/>
            <p:cNvSpPr>
              <a:spLocks noChangeShapeType="1"/>
            </p:cNvSpPr>
            <p:nvPr/>
          </p:nvSpPr>
          <p:spPr bwMode="auto">
            <a:xfrm>
              <a:off x="2377" y="2248"/>
              <a:ext cx="31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1" name="Line 107"/>
            <p:cNvSpPr>
              <a:spLocks noChangeShapeType="1"/>
            </p:cNvSpPr>
            <p:nvPr/>
          </p:nvSpPr>
          <p:spPr bwMode="auto">
            <a:xfrm>
              <a:off x="2142" y="2116"/>
              <a:ext cx="39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22" name="Group 110"/>
            <p:cNvGrpSpPr>
              <a:grpSpLocks/>
            </p:cNvGrpSpPr>
            <p:nvPr/>
          </p:nvGrpSpPr>
          <p:grpSpPr bwMode="auto">
            <a:xfrm>
              <a:off x="2847" y="1889"/>
              <a:ext cx="235" cy="66"/>
              <a:chOff x="2847" y="1889"/>
              <a:chExt cx="235" cy="66"/>
            </a:xfrm>
          </p:grpSpPr>
          <p:sp>
            <p:nvSpPr>
              <p:cNvPr id="151689" name="Line 108"/>
              <p:cNvSpPr>
                <a:spLocks noChangeShapeType="1"/>
              </p:cNvSpPr>
              <p:nvPr/>
            </p:nvSpPr>
            <p:spPr bwMode="auto">
              <a:xfrm>
                <a:off x="2847" y="1917"/>
                <a:ext cx="23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0" name="Freeform 109"/>
              <p:cNvSpPr>
                <a:spLocks/>
              </p:cNvSpPr>
              <p:nvPr/>
            </p:nvSpPr>
            <p:spPr bwMode="auto">
              <a:xfrm>
                <a:off x="3023" y="1889"/>
                <a:ext cx="59" cy="66"/>
              </a:xfrm>
              <a:custGeom>
                <a:avLst/>
                <a:gdLst>
                  <a:gd name="T0" fmla="*/ 0 w 59"/>
                  <a:gd name="T1" fmla="*/ 66 h 66"/>
                  <a:gd name="T2" fmla="*/ 59 w 59"/>
                  <a:gd name="T3" fmla="*/ 28 h 66"/>
                  <a:gd name="T4" fmla="*/ 0 w 59"/>
                  <a:gd name="T5" fmla="*/ 0 h 66"/>
                  <a:gd name="T6" fmla="*/ 0 60000 65536"/>
                  <a:gd name="T7" fmla="*/ 0 60000 65536"/>
                  <a:gd name="T8" fmla="*/ 0 60000 65536"/>
                  <a:gd name="T9" fmla="*/ 0 w 59"/>
                  <a:gd name="T10" fmla="*/ 0 h 66"/>
                  <a:gd name="T11" fmla="*/ 59 w 59"/>
                  <a:gd name="T12" fmla="*/ 66 h 66"/>
                </a:gdLst>
                <a:ahLst/>
                <a:cxnLst>
                  <a:cxn ang="T6">
                    <a:pos x="T0" y="T1"/>
                  </a:cxn>
                  <a:cxn ang="T7">
                    <a:pos x="T2" y="T3"/>
                  </a:cxn>
                  <a:cxn ang="T8">
                    <a:pos x="T4" y="T5"/>
                  </a:cxn>
                </a:cxnLst>
                <a:rect l="T9" t="T10" r="T11" b="T12"/>
                <a:pathLst>
                  <a:path w="59" h="66">
                    <a:moveTo>
                      <a:pt x="0" y="66"/>
                    </a:moveTo>
                    <a:lnTo>
                      <a:pt x="59" y="2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23" name="Line 111"/>
            <p:cNvSpPr>
              <a:spLocks noChangeShapeType="1"/>
            </p:cNvSpPr>
            <p:nvPr/>
          </p:nvSpPr>
          <p:spPr bwMode="auto">
            <a:xfrm flipV="1">
              <a:off x="2847" y="1917"/>
              <a:ext cx="1" cy="46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4" name="Line 112"/>
            <p:cNvSpPr>
              <a:spLocks noChangeShapeType="1"/>
            </p:cNvSpPr>
            <p:nvPr/>
          </p:nvSpPr>
          <p:spPr bwMode="auto">
            <a:xfrm flipV="1">
              <a:off x="2691" y="1653"/>
              <a:ext cx="1" cy="58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5" name="Line 113"/>
            <p:cNvSpPr>
              <a:spLocks noChangeShapeType="1"/>
            </p:cNvSpPr>
            <p:nvPr/>
          </p:nvSpPr>
          <p:spPr bwMode="auto">
            <a:xfrm flipV="1">
              <a:off x="2534" y="1520"/>
              <a:ext cx="1" cy="59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26" name="Group 116"/>
            <p:cNvGrpSpPr>
              <a:grpSpLocks/>
            </p:cNvGrpSpPr>
            <p:nvPr/>
          </p:nvGrpSpPr>
          <p:grpSpPr bwMode="auto">
            <a:xfrm>
              <a:off x="2534" y="1492"/>
              <a:ext cx="626" cy="66"/>
              <a:chOff x="2534" y="1492"/>
              <a:chExt cx="626" cy="66"/>
            </a:xfrm>
          </p:grpSpPr>
          <p:sp>
            <p:nvSpPr>
              <p:cNvPr id="151687" name="Line 114"/>
              <p:cNvSpPr>
                <a:spLocks noChangeShapeType="1"/>
              </p:cNvSpPr>
              <p:nvPr/>
            </p:nvSpPr>
            <p:spPr bwMode="auto">
              <a:xfrm>
                <a:off x="2534" y="1520"/>
                <a:ext cx="62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8" name="Freeform 115"/>
              <p:cNvSpPr>
                <a:spLocks/>
              </p:cNvSpPr>
              <p:nvPr/>
            </p:nvSpPr>
            <p:spPr bwMode="auto">
              <a:xfrm>
                <a:off x="3102" y="1492"/>
                <a:ext cx="58" cy="66"/>
              </a:xfrm>
              <a:custGeom>
                <a:avLst/>
                <a:gdLst>
                  <a:gd name="T0" fmla="*/ 0 w 58"/>
                  <a:gd name="T1" fmla="*/ 66 h 66"/>
                  <a:gd name="T2" fmla="*/ 58 w 58"/>
                  <a:gd name="T3" fmla="*/ 28 h 66"/>
                  <a:gd name="T4" fmla="*/ 0 w 58"/>
                  <a:gd name="T5" fmla="*/ 0 h 66"/>
                  <a:gd name="T6" fmla="*/ 0 60000 65536"/>
                  <a:gd name="T7" fmla="*/ 0 60000 65536"/>
                  <a:gd name="T8" fmla="*/ 0 60000 65536"/>
                  <a:gd name="T9" fmla="*/ 0 w 58"/>
                  <a:gd name="T10" fmla="*/ 0 h 66"/>
                  <a:gd name="T11" fmla="*/ 58 w 58"/>
                  <a:gd name="T12" fmla="*/ 66 h 66"/>
                </a:gdLst>
                <a:ahLst/>
                <a:cxnLst>
                  <a:cxn ang="T6">
                    <a:pos x="T0" y="T1"/>
                  </a:cxn>
                  <a:cxn ang="T7">
                    <a:pos x="T2" y="T3"/>
                  </a:cxn>
                  <a:cxn ang="T8">
                    <a:pos x="T4" y="T5"/>
                  </a:cxn>
                </a:cxnLst>
                <a:rect l="T9" t="T10" r="T11" b="T12"/>
                <a:pathLst>
                  <a:path w="58" h="66">
                    <a:moveTo>
                      <a:pt x="0" y="66"/>
                    </a:moveTo>
                    <a:lnTo>
                      <a:pt x="58" y="2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27" name="Line 117"/>
            <p:cNvSpPr>
              <a:spLocks noChangeShapeType="1"/>
            </p:cNvSpPr>
            <p:nvPr/>
          </p:nvSpPr>
          <p:spPr bwMode="auto">
            <a:xfrm>
              <a:off x="2691" y="1653"/>
              <a:ext cx="125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8" name="Line 118"/>
            <p:cNvSpPr>
              <a:spLocks noChangeShapeType="1"/>
            </p:cNvSpPr>
            <p:nvPr/>
          </p:nvSpPr>
          <p:spPr bwMode="auto">
            <a:xfrm flipV="1">
              <a:off x="2142" y="2107"/>
              <a:ext cx="1" cy="13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9" name="Line 119"/>
            <p:cNvSpPr>
              <a:spLocks noChangeShapeType="1"/>
            </p:cNvSpPr>
            <p:nvPr/>
          </p:nvSpPr>
          <p:spPr bwMode="auto">
            <a:xfrm flipV="1">
              <a:off x="3944" y="1520"/>
              <a:ext cx="1" cy="13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30" name="Group 122"/>
            <p:cNvGrpSpPr>
              <a:grpSpLocks/>
            </p:cNvGrpSpPr>
            <p:nvPr/>
          </p:nvGrpSpPr>
          <p:grpSpPr bwMode="auto">
            <a:xfrm>
              <a:off x="3944" y="1492"/>
              <a:ext cx="156" cy="66"/>
              <a:chOff x="3944" y="1492"/>
              <a:chExt cx="156" cy="66"/>
            </a:xfrm>
          </p:grpSpPr>
          <p:sp>
            <p:nvSpPr>
              <p:cNvPr id="151685" name="Line 120"/>
              <p:cNvSpPr>
                <a:spLocks noChangeShapeType="1"/>
              </p:cNvSpPr>
              <p:nvPr/>
            </p:nvSpPr>
            <p:spPr bwMode="auto">
              <a:xfrm flipH="1">
                <a:off x="3944" y="1520"/>
                <a:ext cx="1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6" name="Freeform 121"/>
              <p:cNvSpPr>
                <a:spLocks/>
              </p:cNvSpPr>
              <p:nvPr/>
            </p:nvSpPr>
            <p:spPr bwMode="auto">
              <a:xfrm>
                <a:off x="4041" y="1492"/>
                <a:ext cx="59" cy="66"/>
              </a:xfrm>
              <a:custGeom>
                <a:avLst/>
                <a:gdLst>
                  <a:gd name="T0" fmla="*/ 0 w 59"/>
                  <a:gd name="T1" fmla="*/ 66 h 66"/>
                  <a:gd name="T2" fmla="*/ 59 w 59"/>
                  <a:gd name="T3" fmla="*/ 28 h 66"/>
                  <a:gd name="T4" fmla="*/ 0 w 59"/>
                  <a:gd name="T5" fmla="*/ 0 h 66"/>
                  <a:gd name="T6" fmla="*/ 0 60000 65536"/>
                  <a:gd name="T7" fmla="*/ 0 60000 65536"/>
                  <a:gd name="T8" fmla="*/ 0 60000 65536"/>
                  <a:gd name="T9" fmla="*/ 0 w 59"/>
                  <a:gd name="T10" fmla="*/ 0 h 66"/>
                  <a:gd name="T11" fmla="*/ 59 w 59"/>
                  <a:gd name="T12" fmla="*/ 66 h 66"/>
                </a:gdLst>
                <a:ahLst/>
                <a:cxnLst>
                  <a:cxn ang="T6">
                    <a:pos x="T0" y="T1"/>
                  </a:cxn>
                  <a:cxn ang="T7">
                    <a:pos x="T2" y="T3"/>
                  </a:cxn>
                  <a:cxn ang="T8">
                    <a:pos x="T4" y="T5"/>
                  </a:cxn>
                </a:cxnLst>
                <a:rect l="T9" t="T10" r="T11" b="T12"/>
                <a:pathLst>
                  <a:path w="59" h="66">
                    <a:moveTo>
                      <a:pt x="0" y="66"/>
                    </a:moveTo>
                    <a:lnTo>
                      <a:pt x="59" y="2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31" name="Group 125"/>
            <p:cNvGrpSpPr>
              <a:grpSpLocks/>
            </p:cNvGrpSpPr>
            <p:nvPr/>
          </p:nvGrpSpPr>
          <p:grpSpPr bwMode="auto">
            <a:xfrm>
              <a:off x="1163" y="2447"/>
              <a:ext cx="69" cy="132"/>
              <a:chOff x="1163" y="2447"/>
              <a:chExt cx="69" cy="132"/>
            </a:xfrm>
          </p:grpSpPr>
          <p:sp>
            <p:nvSpPr>
              <p:cNvPr id="151683" name="Line 123"/>
              <p:cNvSpPr>
                <a:spLocks noChangeShapeType="1"/>
              </p:cNvSpPr>
              <p:nvPr/>
            </p:nvSpPr>
            <p:spPr bwMode="auto">
              <a:xfrm>
                <a:off x="1203" y="2447"/>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4" name="Freeform 124"/>
              <p:cNvSpPr>
                <a:spLocks/>
              </p:cNvSpPr>
              <p:nvPr/>
            </p:nvSpPr>
            <p:spPr bwMode="auto">
              <a:xfrm>
                <a:off x="1163" y="2522"/>
                <a:ext cx="69" cy="57"/>
              </a:xfrm>
              <a:custGeom>
                <a:avLst/>
                <a:gdLst>
                  <a:gd name="T0" fmla="*/ 0 w 69"/>
                  <a:gd name="T1" fmla="*/ 0 h 57"/>
                  <a:gd name="T2" fmla="*/ 40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40"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32" name="Rectangle 126"/>
            <p:cNvSpPr>
              <a:spLocks noChangeArrowheads="1"/>
            </p:cNvSpPr>
            <p:nvPr/>
          </p:nvSpPr>
          <p:spPr bwMode="auto">
            <a:xfrm>
              <a:off x="3552" y="3638"/>
              <a:ext cx="1106" cy="274"/>
            </a:xfrm>
            <a:prstGeom prst="rect">
              <a:avLst/>
            </a:prstGeom>
            <a:solidFill>
              <a:srgbClr val="FF99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33" name="Rectangle 127"/>
            <p:cNvSpPr>
              <a:spLocks noChangeArrowheads="1"/>
            </p:cNvSpPr>
            <p:nvPr/>
          </p:nvSpPr>
          <p:spPr bwMode="auto">
            <a:xfrm>
              <a:off x="4041" y="3666"/>
              <a:ext cx="12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M</a:t>
              </a:r>
              <a:endParaRPr lang="en-US" altLang="zh-CN">
                <a:solidFill>
                  <a:srgbClr val="000000"/>
                </a:solidFill>
                <a:latin typeface="Tahoma"/>
              </a:endParaRPr>
            </a:p>
          </p:txBody>
        </p:sp>
        <p:sp>
          <p:nvSpPr>
            <p:cNvPr id="151634" name="Rectangle 128"/>
            <p:cNvSpPr>
              <a:spLocks noChangeArrowheads="1"/>
            </p:cNvSpPr>
            <p:nvPr/>
          </p:nvSpPr>
          <p:spPr bwMode="auto">
            <a:xfrm>
              <a:off x="3004" y="3638"/>
              <a:ext cx="558" cy="274"/>
            </a:xfrm>
            <a:prstGeom prst="rect">
              <a:avLst/>
            </a:prstGeom>
            <a:solidFill>
              <a:srgbClr val="FF9966"/>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35" name="Rectangle 129"/>
            <p:cNvSpPr>
              <a:spLocks noChangeArrowheads="1"/>
            </p:cNvSpPr>
            <p:nvPr/>
          </p:nvSpPr>
          <p:spPr bwMode="auto">
            <a:xfrm>
              <a:off x="3239" y="3666"/>
              <a:ext cx="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E</a:t>
              </a:r>
              <a:endParaRPr lang="en-US" altLang="zh-CN">
                <a:solidFill>
                  <a:srgbClr val="000000"/>
                </a:solidFill>
                <a:latin typeface="Tahoma"/>
              </a:endParaRPr>
            </a:p>
          </p:txBody>
        </p:sp>
        <p:sp>
          <p:nvSpPr>
            <p:cNvPr id="151636" name="Rectangle 130"/>
            <p:cNvSpPr>
              <a:spLocks noChangeArrowheads="1"/>
            </p:cNvSpPr>
            <p:nvPr/>
          </p:nvSpPr>
          <p:spPr bwMode="auto">
            <a:xfrm>
              <a:off x="2847" y="3638"/>
              <a:ext cx="167" cy="274"/>
            </a:xfrm>
            <a:prstGeom prst="rect">
              <a:avLst/>
            </a:prstGeom>
            <a:solidFill>
              <a:srgbClr val="CCEC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37" name="Rectangle 131"/>
            <p:cNvSpPr>
              <a:spLocks noChangeArrowheads="1"/>
            </p:cNvSpPr>
            <p:nvPr/>
          </p:nvSpPr>
          <p:spPr bwMode="auto">
            <a:xfrm>
              <a:off x="2886" y="3666"/>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S</a:t>
              </a:r>
              <a:endParaRPr lang="en-US" altLang="zh-CN">
                <a:solidFill>
                  <a:srgbClr val="000000"/>
                </a:solidFill>
                <a:latin typeface="Tahoma"/>
              </a:endParaRPr>
            </a:p>
          </p:txBody>
        </p:sp>
        <p:grpSp>
          <p:nvGrpSpPr>
            <p:cNvPr id="151638" name="Group 134"/>
            <p:cNvGrpSpPr>
              <a:grpSpLocks/>
            </p:cNvGrpSpPr>
            <p:nvPr/>
          </p:nvGrpSpPr>
          <p:grpSpPr bwMode="auto">
            <a:xfrm>
              <a:off x="4061" y="3439"/>
              <a:ext cx="69" cy="199"/>
              <a:chOff x="4061" y="3439"/>
              <a:chExt cx="69" cy="199"/>
            </a:xfrm>
          </p:grpSpPr>
          <p:sp>
            <p:nvSpPr>
              <p:cNvPr id="151681" name="Line 132"/>
              <p:cNvSpPr>
                <a:spLocks noChangeShapeType="1"/>
              </p:cNvSpPr>
              <p:nvPr/>
            </p:nvSpPr>
            <p:spPr bwMode="auto">
              <a:xfrm>
                <a:off x="4100" y="3439"/>
                <a:ext cx="1" cy="1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2" name="Freeform 133"/>
              <p:cNvSpPr>
                <a:spLocks/>
              </p:cNvSpPr>
              <p:nvPr/>
            </p:nvSpPr>
            <p:spPr bwMode="auto">
              <a:xfrm>
                <a:off x="4061" y="3581"/>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39" name="Group 137"/>
            <p:cNvGrpSpPr>
              <a:grpSpLocks/>
            </p:cNvGrpSpPr>
            <p:nvPr/>
          </p:nvGrpSpPr>
          <p:grpSpPr bwMode="auto">
            <a:xfrm>
              <a:off x="3278" y="3496"/>
              <a:ext cx="68" cy="132"/>
              <a:chOff x="3278" y="3496"/>
              <a:chExt cx="68" cy="132"/>
            </a:xfrm>
          </p:grpSpPr>
          <p:sp>
            <p:nvSpPr>
              <p:cNvPr id="151679" name="Line 135"/>
              <p:cNvSpPr>
                <a:spLocks noChangeShapeType="1"/>
              </p:cNvSpPr>
              <p:nvPr/>
            </p:nvSpPr>
            <p:spPr bwMode="auto">
              <a:xfrm>
                <a:off x="3317" y="3496"/>
                <a:ext cx="1" cy="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0" name="Freeform 136"/>
              <p:cNvSpPr>
                <a:spLocks/>
              </p:cNvSpPr>
              <p:nvPr/>
            </p:nvSpPr>
            <p:spPr bwMode="auto">
              <a:xfrm>
                <a:off x="3278" y="3572"/>
                <a:ext cx="68" cy="56"/>
              </a:xfrm>
              <a:custGeom>
                <a:avLst/>
                <a:gdLst>
                  <a:gd name="T0" fmla="*/ 0 w 68"/>
                  <a:gd name="T1" fmla="*/ 0 h 56"/>
                  <a:gd name="T2" fmla="*/ 39 w 68"/>
                  <a:gd name="T3" fmla="*/ 56 h 56"/>
                  <a:gd name="T4" fmla="*/ 68 w 68"/>
                  <a:gd name="T5" fmla="*/ 0 h 56"/>
                  <a:gd name="T6" fmla="*/ 0 w 68"/>
                  <a:gd name="T7" fmla="*/ 0 h 56"/>
                  <a:gd name="T8" fmla="*/ 0 60000 65536"/>
                  <a:gd name="T9" fmla="*/ 0 60000 65536"/>
                  <a:gd name="T10" fmla="*/ 0 60000 65536"/>
                  <a:gd name="T11" fmla="*/ 0 60000 65536"/>
                  <a:gd name="T12" fmla="*/ 0 w 68"/>
                  <a:gd name="T13" fmla="*/ 0 h 56"/>
                  <a:gd name="T14" fmla="*/ 68 w 68"/>
                  <a:gd name="T15" fmla="*/ 56 h 56"/>
                </a:gdLst>
                <a:ahLst/>
                <a:cxnLst>
                  <a:cxn ang="T8">
                    <a:pos x="T0" y="T1"/>
                  </a:cxn>
                  <a:cxn ang="T9">
                    <a:pos x="T2" y="T3"/>
                  </a:cxn>
                  <a:cxn ang="T10">
                    <a:pos x="T4" y="T5"/>
                  </a:cxn>
                  <a:cxn ang="T11">
                    <a:pos x="T6" y="T7"/>
                  </a:cxn>
                </a:cxnLst>
                <a:rect l="T12" t="T13" r="T14" b="T15"/>
                <a:pathLst>
                  <a:path w="68" h="56">
                    <a:moveTo>
                      <a:pt x="0" y="0"/>
                    </a:moveTo>
                    <a:lnTo>
                      <a:pt x="39" y="56"/>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40" name="Line 138"/>
            <p:cNvSpPr>
              <a:spLocks noChangeShapeType="1"/>
            </p:cNvSpPr>
            <p:nvPr/>
          </p:nvSpPr>
          <p:spPr bwMode="auto">
            <a:xfrm>
              <a:off x="3865" y="3439"/>
              <a:ext cx="1"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1" name="Line 139"/>
            <p:cNvSpPr>
              <a:spLocks noChangeShapeType="1"/>
            </p:cNvSpPr>
            <p:nvPr/>
          </p:nvSpPr>
          <p:spPr bwMode="auto">
            <a:xfrm>
              <a:off x="3317" y="3505"/>
              <a:ext cx="54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42" name="Group 142"/>
            <p:cNvGrpSpPr>
              <a:grpSpLocks/>
            </p:cNvGrpSpPr>
            <p:nvPr/>
          </p:nvGrpSpPr>
          <p:grpSpPr bwMode="auto">
            <a:xfrm>
              <a:off x="3591" y="3033"/>
              <a:ext cx="69" cy="132"/>
              <a:chOff x="3591" y="3033"/>
              <a:chExt cx="69" cy="132"/>
            </a:xfrm>
          </p:grpSpPr>
          <p:sp>
            <p:nvSpPr>
              <p:cNvPr id="151677" name="Line 140"/>
              <p:cNvSpPr>
                <a:spLocks noChangeShapeType="1"/>
              </p:cNvSpPr>
              <p:nvPr/>
            </p:nvSpPr>
            <p:spPr bwMode="auto">
              <a:xfrm>
                <a:off x="3630" y="3033"/>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8" name="Freeform 141"/>
              <p:cNvSpPr>
                <a:spLocks/>
              </p:cNvSpPr>
              <p:nvPr/>
            </p:nvSpPr>
            <p:spPr bwMode="auto">
              <a:xfrm>
                <a:off x="3591" y="3108"/>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43" name="Line 143"/>
            <p:cNvSpPr>
              <a:spLocks noChangeShapeType="1"/>
            </p:cNvSpPr>
            <p:nvPr/>
          </p:nvSpPr>
          <p:spPr bwMode="auto">
            <a:xfrm flipH="1">
              <a:off x="1203" y="3042"/>
              <a:ext cx="242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4" name="Line 144"/>
            <p:cNvSpPr>
              <a:spLocks noChangeShapeType="1"/>
            </p:cNvSpPr>
            <p:nvPr/>
          </p:nvSpPr>
          <p:spPr bwMode="auto">
            <a:xfrm>
              <a:off x="1203" y="2844"/>
              <a:ext cx="1" cy="1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5" name="Line 145"/>
            <p:cNvSpPr>
              <a:spLocks noChangeShapeType="1"/>
            </p:cNvSpPr>
            <p:nvPr/>
          </p:nvSpPr>
          <p:spPr bwMode="auto">
            <a:xfrm>
              <a:off x="2925" y="2976"/>
              <a:ext cx="109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46" name="Group 148"/>
            <p:cNvGrpSpPr>
              <a:grpSpLocks/>
            </p:cNvGrpSpPr>
            <p:nvPr/>
          </p:nvGrpSpPr>
          <p:grpSpPr bwMode="auto">
            <a:xfrm>
              <a:off x="2886" y="2976"/>
              <a:ext cx="69" cy="652"/>
              <a:chOff x="2886" y="2976"/>
              <a:chExt cx="69" cy="652"/>
            </a:xfrm>
          </p:grpSpPr>
          <p:sp>
            <p:nvSpPr>
              <p:cNvPr id="151675" name="Line 146"/>
              <p:cNvSpPr>
                <a:spLocks noChangeShapeType="1"/>
              </p:cNvSpPr>
              <p:nvPr/>
            </p:nvSpPr>
            <p:spPr bwMode="auto">
              <a:xfrm flipV="1">
                <a:off x="2925" y="2976"/>
                <a:ext cx="1" cy="61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6" name="Freeform 147"/>
              <p:cNvSpPr>
                <a:spLocks/>
              </p:cNvSpPr>
              <p:nvPr/>
            </p:nvSpPr>
            <p:spPr bwMode="auto">
              <a:xfrm>
                <a:off x="2886" y="3572"/>
                <a:ext cx="69" cy="56"/>
              </a:xfrm>
              <a:custGeom>
                <a:avLst/>
                <a:gdLst>
                  <a:gd name="T0" fmla="*/ 0 w 69"/>
                  <a:gd name="T1" fmla="*/ 0 h 56"/>
                  <a:gd name="T2" fmla="*/ 39 w 69"/>
                  <a:gd name="T3" fmla="*/ 56 h 56"/>
                  <a:gd name="T4" fmla="*/ 69 w 69"/>
                  <a:gd name="T5" fmla="*/ 0 h 56"/>
                  <a:gd name="T6" fmla="*/ 0 w 69"/>
                  <a:gd name="T7" fmla="*/ 0 h 56"/>
                  <a:gd name="T8" fmla="*/ 0 60000 65536"/>
                  <a:gd name="T9" fmla="*/ 0 60000 65536"/>
                  <a:gd name="T10" fmla="*/ 0 60000 65536"/>
                  <a:gd name="T11" fmla="*/ 0 60000 65536"/>
                  <a:gd name="T12" fmla="*/ 0 w 69"/>
                  <a:gd name="T13" fmla="*/ 0 h 56"/>
                  <a:gd name="T14" fmla="*/ 69 w 69"/>
                  <a:gd name="T15" fmla="*/ 56 h 56"/>
                </a:gdLst>
                <a:ahLst/>
                <a:cxnLst>
                  <a:cxn ang="T8">
                    <a:pos x="T0" y="T1"/>
                  </a:cxn>
                  <a:cxn ang="T9">
                    <a:pos x="T2" y="T3"/>
                  </a:cxn>
                  <a:cxn ang="T10">
                    <a:pos x="T4" y="T5"/>
                  </a:cxn>
                  <a:cxn ang="T11">
                    <a:pos x="T6" y="T7"/>
                  </a:cxn>
                </a:cxnLst>
                <a:rect l="T12" t="T13" r="T14" b="T15"/>
                <a:pathLst>
                  <a:path w="69" h="56">
                    <a:moveTo>
                      <a:pt x="0" y="0"/>
                    </a:moveTo>
                    <a:lnTo>
                      <a:pt x="39" y="56"/>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47" name="Line 149"/>
            <p:cNvSpPr>
              <a:spLocks noChangeShapeType="1"/>
            </p:cNvSpPr>
            <p:nvPr/>
          </p:nvSpPr>
          <p:spPr bwMode="auto">
            <a:xfrm>
              <a:off x="1516" y="1303"/>
              <a:ext cx="31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8" name="Line 150"/>
            <p:cNvSpPr>
              <a:spLocks noChangeShapeType="1"/>
            </p:cNvSpPr>
            <p:nvPr/>
          </p:nvSpPr>
          <p:spPr bwMode="auto">
            <a:xfrm>
              <a:off x="1986" y="1303"/>
              <a:ext cx="31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9" name="Line 151"/>
            <p:cNvSpPr>
              <a:spLocks noChangeShapeType="1"/>
            </p:cNvSpPr>
            <p:nvPr/>
          </p:nvSpPr>
          <p:spPr bwMode="auto">
            <a:xfrm>
              <a:off x="1829" y="1303"/>
              <a:ext cx="78"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0" name="Line 152"/>
            <p:cNvSpPr>
              <a:spLocks noChangeShapeType="1"/>
            </p:cNvSpPr>
            <p:nvPr/>
          </p:nvSpPr>
          <p:spPr bwMode="auto">
            <a:xfrm flipH="1">
              <a:off x="1907" y="1303"/>
              <a:ext cx="79"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1" name="Line 153"/>
            <p:cNvSpPr>
              <a:spLocks noChangeShapeType="1"/>
            </p:cNvSpPr>
            <p:nvPr/>
          </p:nvSpPr>
          <p:spPr bwMode="auto">
            <a:xfrm>
              <a:off x="1516" y="1303"/>
              <a:ext cx="156" cy="3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2" name="Line 154"/>
            <p:cNvSpPr>
              <a:spLocks noChangeShapeType="1"/>
            </p:cNvSpPr>
            <p:nvPr/>
          </p:nvSpPr>
          <p:spPr bwMode="auto">
            <a:xfrm flipH="1">
              <a:off x="2142" y="1303"/>
              <a:ext cx="157" cy="3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3" name="Line 155"/>
            <p:cNvSpPr>
              <a:spLocks noChangeShapeType="1"/>
            </p:cNvSpPr>
            <p:nvPr/>
          </p:nvSpPr>
          <p:spPr bwMode="auto">
            <a:xfrm>
              <a:off x="1672" y="1634"/>
              <a:ext cx="4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54" name="Group 178"/>
            <p:cNvGrpSpPr>
              <a:grpSpLocks/>
            </p:cNvGrpSpPr>
            <p:nvPr/>
          </p:nvGrpSpPr>
          <p:grpSpPr bwMode="auto">
            <a:xfrm>
              <a:off x="3395" y="2097"/>
              <a:ext cx="1253" cy="398"/>
              <a:chOff x="3395" y="2097"/>
              <a:chExt cx="1253" cy="398"/>
            </a:xfrm>
          </p:grpSpPr>
          <p:sp>
            <p:nvSpPr>
              <p:cNvPr id="151668" name="Line 156"/>
              <p:cNvSpPr>
                <a:spLocks noChangeShapeType="1"/>
              </p:cNvSpPr>
              <p:nvPr/>
            </p:nvSpPr>
            <p:spPr bwMode="auto">
              <a:xfrm>
                <a:off x="3395" y="2097"/>
                <a:ext cx="54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9" name="Line 157"/>
              <p:cNvSpPr>
                <a:spLocks noChangeShapeType="1"/>
              </p:cNvSpPr>
              <p:nvPr/>
            </p:nvSpPr>
            <p:spPr bwMode="auto">
              <a:xfrm>
                <a:off x="4100" y="2097"/>
                <a:ext cx="54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0" name="Line 158"/>
              <p:cNvSpPr>
                <a:spLocks noChangeShapeType="1"/>
              </p:cNvSpPr>
              <p:nvPr/>
            </p:nvSpPr>
            <p:spPr bwMode="auto">
              <a:xfrm>
                <a:off x="3944" y="2097"/>
                <a:ext cx="78"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1" name="Line 159"/>
              <p:cNvSpPr>
                <a:spLocks noChangeShapeType="1"/>
              </p:cNvSpPr>
              <p:nvPr/>
            </p:nvSpPr>
            <p:spPr bwMode="auto">
              <a:xfrm flipH="1">
                <a:off x="4022" y="2097"/>
                <a:ext cx="78"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2" name="Line 160"/>
              <p:cNvSpPr>
                <a:spLocks noChangeShapeType="1"/>
              </p:cNvSpPr>
              <p:nvPr/>
            </p:nvSpPr>
            <p:spPr bwMode="auto">
              <a:xfrm>
                <a:off x="3395" y="2097"/>
                <a:ext cx="235" cy="3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3" name="Line 161"/>
              <p:cNvSpPr>
                <a:spLocks noChangeShapeType="1"/>
              </p:cNvSpPr>
              <p:nvPr/>
            </p:nvSpPr>
            <p:spPr bwMode="auto">
              <a:xfrm flipH="1">
                <a:off x="4413" y="2097"/>
                <a:ext cx="235" cy="3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4" name="Line 162"/>
              <p:cNvSpPr>
                <a:spLocks noChangeShapeType="1"/>
              </p:cNvSpPr>
              <p:nvPr/>
            </p:nvSpPr>
            <p:spPr bwMode="auto">
              <a:xfrm>
                <a:off x="3630" y="2494"/>
                <a:ext cx="7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55" name="Rectangle 163"/>
            <p:cNvSpPr>
              <a:spLocks noChangeArrowheads="1"/>
            </p:cNvSpPr>
            <p:nvPr/>
          </p:nvSpPr>
          <p:spPr bwMode="auto">
            <a:xfrm>
              <a:off x="811" y="2163"/>
              <a:ext cx="715" cy="274"/>
            </a:xfrm>
            <a:prstGeom prst="rect">
              <a:avLst/>
            </a:prstGeom>
            <a:solidFill>
              <a:srgbClr val="CCFFCC"/>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6" name="Rectangle 164"/>
            <p:cNvSpPr>
              <a:spLocks noChangeArrowheads="1"/>
            </p:cNvSpPr>
            <p:nvPr/>
          </p:nvSpPr>
          <p:spPr bwMode="auto">
            <a:xfrm>
              <a:off x="3591" y="1246"/>
              <a:ext cx="1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7" name="Rectangle 165"/>
            <p:cNvSpPr>
              <a:spLocks noChangeArrowheads="1"/>
            </p:cNvSpPr>
            <p:nvPr/>
          </p:nvSpPr>
          <p:spPr bwMode="auto">
            <a:xfrm>
              <a:off x="3601" y="132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sp>
          <p:nvSpPr>
            <p:cNvPr id="151658" name="Rectangle 166"/>
            <p:cNvSpPr>
              <a:spLocks noChangeArrowheads="1"/>
            </p:cNvSpPr>
            <p:nvPr/>
          </p:nvSpPr>
          <p:spPr bwMode="auto">
            <a:xfrm>
              <a:off x="4531" y="1246"/>
              <a:ext cx="1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9" name="Rectangle 167"/>
            <p:cNvSpPr>
              <a:spLocks noChangeArrowheads="1"/>
            </p:cNvSpPr>
            <p:nvPr/>
          </p:nvSpPr>
          <p:spPr bwMode="auto">
            <a:xfrm>
              <a:off x="4541" y="132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sp>
          <p:nvSpPr>
            <p:cNvPr id="151660" name="Rectangle 168"/>
            <p:cNvSpPr>
              <a:spLocks noChangeArrowheads="1"/>
            </p:cNvSpPr>
            <p:nvPr/>
          </p:nvSpPr>
          <p:spPr bwMode="auto">
            <a:xfrm>
              <a:off x="1320" y="2097"/>
              <a:ext cx="1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1" name="Rectangle 169"/>
            <p:cNvSpPr>
              <a:spLocks noChangeArrowheads="1"/>
            </p:cNvSpPr>
            <p:nvPr/>
          </p:nvSpPr>
          <p:spPr bwMode="auto">
            <a:xfrm>
              <a:off x="1330" y="217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sp>
          <p:nvSpPr>
            <p:cNvPr id="151662" name="Rectangle 170"/>
            <p:cNvSpPr>
              <a:spLocks noChangeArrowheads="1"/>
            </p:cNvSpPr>
            <p:nvPr/>
          </p:nvSpPr>
          <p:spPr bwMode="auto">
            <a:xfrm>
              <a:off x="3278" y="1246"/>
              <a:ext cx="1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3" name="Rectangle 171"/>
            <p:cNvSpPr>
              <a:spLocks noChangeArrowheads="1"/>
            </p:cNvSpPr>
            <p:nvPr/>
          </p:nvSpPr>
          <p:spPr bwMode="auto">
            <a:xfrm>
              <a:off x="3288" y="132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0</a:t>
              </a:r>
              <a:endParaRPr lang="en-US" altLang="zh-CN">
                <a:solidFill>
                  <a:srgbClr val="000000"/>
                </a:solidFill>
                <a:latin typeface="Tahoma"/>
              </a:endParaRPr>
            </a:p>
          </p:txBody>
        </p:sp>
        <p:sp>
          <p:nvSpPr>
            <p:cNvPr id="151664" name="Rectangle 172"/>
            <p:cNvSpPr>
              <a:spLocks noChangeArrowheads="1"/>
            </p:cNvSpPr>
            <p:nvPr/>
          </p:nvSpPr>
          <p:spPr bwMode="auto">
            <a:xfrm>
              <a:off x="4218" y="1246"/>
              <a:ext cx="1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5" name="Rectangle 173"/>
            <p:cNvSpPr>
              <a:spLocks noChangeArrowheads="1"/>
            </p:cNvSpPr>
            <p:nvPr/>
          </p:nvSpPr>
          <p:spPr bwMode="auto">
            <a:xfrm>
              <a:off x="4227" y="132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0</a:t>
              </a:r>
              <a:endParaRPr lang="en-US" altLang="zh-CN">
                <a:solidFill>
                  <a:srgbClr val="000000"/>
                </a:solidFill>
                <a:latin typeface="Tahoma"/>
              </a:endParaRPr>
            </a:p>
          </p:txBody>
        </p:sp>
        <p:sp>
          <p:nvSpPr>
            <p:cNvPr id="151666" name="Rectangle 174"/>
            <p:cNvSpPr>
              <a:spLocks noChangeArrowheads="1"/>
            </p:cNvSpPr>
            <p:nvPr/>
          </p:nvSpPr>
          <p:spPr bwMode="auto">
            <a:xfrm>
              <a:off x="928" y="2097"/>
              <a:ext cx="1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7" name="Rectangle 175"/>
            <p:cNvSpPr>
              <a:spLocks noChangeArrowheads="1"/>
            </p:cNvSpPr>
            <p:nvPr/>
          </p:nvSpPr>
          <p:spPr bwMode="auto">
            <a:xfrm>
              <a:off x="938" y="216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0</a:t>
              </a:r>
              <a:endParaRPr lang="en-US" altLang="zh-CN">
                <a:solidFill>
                  <a:srgbClr val="000000"/>
                </a:solidFill>
                <a:latin typeface="Tahoma"/>
              </a:endParaRPr>
            </a:p>
          </p:txBody>
        </p:sp>
      </p:grpSp>
      <p:sp>
        <p:nvSpPr>
          <p:cNvPr id="2" name="文本框 1"/>
          <p:cNvSpPr txBox="1"/>
          <p:nvPr/>
        </p:nvSpPr>
        <p:spPr>
          <a:xfrm>
            <a:off x="472598" y="3523515"/>
            <a:ext cx="1009018" cy="369332"/>
          </a:xfrm>
          <a:prstGeom prst="rect">
            <a:avLst/>
          </a:prstGeom>
          <a:noFill/>
        </p:spPr>
        <p:txBody>
          <a:bodyPr wrap="square" rtlCol="0">
            <a:spAutoFit/>
          </a:bodyPr>
          <a:lstStyle/>
          <a:p>
            <a:r>
              <a:rPr lang="en-US" altLang="zh-CN" dirty="0" smtClean="0"/>
              <a:t>MUX1</a:t>
            </a:r>
            <a:endParaRPr lang="zh-CN" altLang="en-US" dirty="0"/>
          </a:p>
        </p:txBody>
      </p:sp>
      <p:sp>
        <p:nvSpPr>
          <p:cNvPr id="176" name="文本框 175"/>
          <p:cNvSpPr txBox="1"/>
          <p:nvPr/>
        </p:nvSpPr>
        <p:spPr>
          <a:xfrm>
            <a:off x="4248783" y="1896706"/>
            <a:ext cx="1009018" cy="369332"/>
          </a:xfrm>
          <a:prstGeom prst="rect">
            <a:avLst/>
          </a:prstGeom>
          <a:noFill/>
        </p:spPr>
        <p:txBody>
          <a:bodyPr wrap="square" rtlCol="0">
            <a:spAutoFit/>
          </a:bodyPr>
          <a:lstStyle/>
          <a:p>
            <a:r>
              <a:rPr lang="en-US" altLang="zh-CN" dirty="0" smtClean="0"/>
              <a:t>MUX2</a:t>
            </a:r>
            <a:endParaRPr lang="zh-CN" altLang="en-US" dirty="0"/>
          </a:p>
        </p:txBody>
      </p:sp>
      <p:sp>
        <p:nvSpPr>
          <p:cNvPr id="177" name="文本框 176"/>
          <p:cNvSpPr txBox="1"/>
          <p:nvPr/>
        </p:nvSpPr>
        <p:spPr>
          <a:xfrm>
            <a:off x="7767638" y="2066337"/>
            <a:ext cx="1009018" cy="369332"/>
          </a:xfrm>
          <a:prstGeom prst="rect">
            <a:avLst/>
          </a:prstGeom>
          <a:noFill/>
        </p:spPr>
        <p:txBody>
          <a:bodyPr wrap="square" rtlCol="0">
            <a:spAutoFit/>
          </a:bodyPr>
          <a:lstStyle/>
          <a:p>
            <a:r>
              <a:rPr lang="en-US" altLang="zh-CN" dirty="0" smtClean="0"/>
              <a:t>MUX3</a:t>
            </a:r>
            <a:endParaRPr lang="zh-CN" altLang="en-US" dirty="0"/>
          </a:p>
        </p:txBody>
      </p:sp>
    </p:spTree>
    <p:extLst>
      <p:ext uri="{BB962C8B-B14F-4D97-AF65-F5344CB8AC3E}">
        <p14:creationId xmlns:p14="http://schemas.microsoft.com/office/powerpoint/2010/main" val="495913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425896" y="403895"/>
            <a:ext cx="572452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nSpc>
                <a:spcPct val="90000"/>
              </a:lnSpc>
            </a:pPr>
            <a:r>
              <a:rPr lang="en-US" altLang="zh-CN" sz="3200" b="1" dirty="0">
                <a:solidFill>
                  <a:schemeClr val="tx2"/>
                </a:solidFill>
                <a:latin typeface="+mj-lt"/>
                <a:ea typeface="+mj-ea"/>
                <a:cs typeface="+mj-cs"/>
              </a:rPr>
              <a:t> </a:t>
            </a:r>
            <a:r>
              <a:rPr lang="zh-CN" altLang="en-US" sz="3200" b="1" dirty="0">
                <a:solidFill>
                  <a:schemeClr val="tx2"/>
                </a:solidFill>
                <a:latin typeface="+mj-lt"/>
                <a:ea typeface="+mj-ea"/>
                <a:cs typeface="+mj-cs"/>
              </a:rPr>
              <a:t>浮点乘、除法运算</a:t>
            </a:r>
          </a:p>
        </p:txBody>
      </p:sp>
      <p:sp>
        <p:nvSpPr>
          <p:cNvPr id="152579" name="Text Box 5"/>
          <p:cNvSpPr txBox="1">
            <a:spLocks noChangeArrowheads="1"/>
          </p:cNvSpPr>
          <p:nvPr/>
        </p:nvSpPr>
        <p:spPr bwMode="auto">
          <a:xfrm>
            <a:off x="425896" y="1053182"/>
            <a:ext cx="650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333399"/>
                </a:solidFill>
                <a:latin typeface="Times New Roman" pitchFamily="18" charset="0"/>
              </a:rPr>
              <a:t>1.</a:t>
            </a:r>
            <a:r>
              <a:rPr lang="zh-CN" altLang="en-US" dirty="0">
                <a:solidFill>
                  <a:srgbClr val="333399"/>
                </a:solidFill>
                <a:latin typeface="Times New Roman" pitchFamily="18" charset="0"/>
              </a:rPr>
              <a:t>浮点乘法、除法运算规则</a:t>
            </a:r>
          </a:p>
        </p:txBody>
      </p:sp>
      <p:sp>
        <p:nvSpPr>
          <p:cNvPr id="152580" name="Text Box 6"/>
          <p:cNvSpPr txBox="1">
            <a:spLocks noChangeArrowheads="1"/>
          </p:cNvSpPr>
          <p:nvPr/>
        </p:nvSpPr>
        <p:spPr bwMode="auto">
          <a:xfrm>
            <a:off x="578296" y="1662782"/>
            <a:ext cx="84582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设有两个浮点数ｘ和ｙ：  </a:t>
            </a:r>
            <a:r>
              <a:rPr lang="zh-CN" altLang="en-US" dirty="0">
                <a:solidFill>
                  <a:srgbClr val="0000FF"/>
                </a:solidFill>
                <a:latin typeface="Times New Roman" pitchFamily="18" charset="0"/>
              </a:rPr>
              <a:t>ｘ＝</a:t>
            </a:r>
            <a:r>
              <a:rPr lang="en-US" altLang="zh-CN" dirty="0">
                <a:solidFill>
                  <a:srgbClr val="0000FF"/>
                </a:solidFill>
                <a:latin typeface="Times New Roman" pitchFamily="18" charset="0"/>
              </a:rPr>
              <a:t>2</a:t>
            </a:r>
            <a:r>
              <a:rPr lang="en-US" altLang="zh-CN" baseline="30000" dirty="0">
                <a:solidFill>
                  <a:srgbClr val="0000FF"/>
                </a:solidFill>
                <a:latin typeface="Times New Roman" pitchFamily="18" charset="0"/>
              </a:rPr>
              <a:t>Ex</a:t>
            </a:r>
            <a:r>
              <a:rPr lang="en-US" altLang="zh-CN" dirty="0">
                <a:solidFill>
                  <a:srgbClr val="0000FF"/>
                </a:solidFill>
                <a:latin typeface="Times New Roman" pitchFamily="18" charset="0"/>
              </a:rPr>
              <a:t>·M</a:t>
            </a:r>
            <a:r>
              <a:rPr lang="en-US" altLang="zh-CN" baseline="-30000" dirty="0">
                <a:solidFill>
                  <a:srgbClr val="0000FF"/>
                </a:solidFill>
                <a:latin typeface="Times New Roman" pitchFamily="18" charset="0"/>
              </a:rPr>
              <a:t>x</a:t>
            </a:r>
            <a:r>
              <a:rPr lang="en-US" altLang="zh-CN" dirty="0">
                <a:solidFill>
                  <a:srgbClr val="0000FF"/>
                </a:solidFill>
                <a:latin typeface="Times New Roman" pitchFamily="18" charset="0"/>
              </a:rPr>
              <a:t/>
            </a:r>
            <a:br>
              <a:rPr lang="en-US" altLang="zh-CN" dirty="0">
                <a:solidFill>
                  <a:srgbClr val="0000FF"/>
                </a:solidFill>
                <a:latin typeface="Times New Roman" pitchFamily="18" charset="0"/>
              </a:rPr>
            </a:br>
            <a:r>
              <a:rPr lang="zh-CN" altLang="en-US" dirty="0">
                <a:solidFill>
                  <a:srgbClr val="0000FF"/>
                </a:solidFill>
                <a:latin typeface="Times New Roman" pitchFamily="18" charset="0"/>
              </a:rPr>
              <a:t>　　　　                                 ｙ＝</a:t>
            </a:r>
            <a:r>
              <a:rPr lang="en-US" altLang="zh-CN" dirty="0">
                <a:solidFill>
                  <a:srgbClr val="0000FF"/>
                </a:solidFill>
                <a:latin typeface="Times New Roman" pitchFamily="18" charset="0"/>
              </a:rPr>
              <a:t>2</a:t>
            </a:r>
            <a:r>
              <a:rPr lang="en-US" altLang="zh-CN" baseline="30000" dirty="0">
                <a:solidFill>
                  <a:srgbClr val="0000FF"/>
                </a:solidFill>
                <a:latin typeface="Times New Roman" pitchFamily="18" charset="0"/>
              </a:rPr>
              <a:t>Ey</a:t>
            </a:r>
            <a:r>
              <a:rPr lang="en-US" altLang="zh-CN" dirty="0">
                <a:solidFill>
                  <a:srgbClr val="0000FF"/>
                </a:solidFill>
                <a:latin typeface="Times New Roman" pitchFamily="18" charset="0"/>
              </a:rPr>
              <a:t>·M</a:t>
            </a:r>
            <a:r>
              <a:rPr lang="en-US" altLang="zh-CN" baseline="-25000" dirty="0">
                <a:solidFill>
                  <a:srgbClr val="0000FF"/>
                </a:solidFill>
                <a:latin typeface="Times New Roman" pitchFamily="18" charset="0"/>
              </a:rPr>
              <a:t>y</a:t>
            </a:r>
            <a:endParaRPr lang="en-US" altLang="zh-CN" baseline="-25000" dirty="0">
              <a:solidFill>
                <a:srgbClr val="000000"/>
              </a:solidFill>
              <a:latin typeface="Times New Roman" pitchFamily="18" charset="0"/>
            </a:endParaRPr>
          </a:p>
          <a:p>
            <a:pPr eaLnBrk="1" fontAlgn="auto" hangingPunct="1">
              <a:spcBef>
                <a:spcPct val="50000"/>
              </a:spcBef>
              <a:spcAft>
                <a:spcPts val="0"/>
              </a:spcAft>
            </a:pPr>
            <a:r>
              <a:rPr lang="zh-CN" altLang="en-US" dirty="0">
                <a:solidFill>
                  <a:srgbClr val="FF0000"/>
                </a:solidFill>
                <a:latin typeface="Times New Roman" pitchFamily="18" charset="0"/>
              </a:rPr>
              <a:t>浮点乘法运算的规则是：</a:t>
            </a:r>
            <a:r>
              <a:rPr lang="zh-CN" altLang="en-US" dirty="0">
                <a:solidFill>
                  <a:srgbClr val="6600FF"/>
                </a:solidFill>
                <a:latin typeface="Times New Roman" pitchFamily="18" charset="0"/>
              </a:rPr>
              <a:t>     ｘ</a:t>
            </a:r>
            <a:r>
              <a:rPr lang="zh-CN" altLang="en-US" dirty="0">
                <a:solidFill>
                  <a:srgbClr val="6600FF"/>
                </a:solidFill>
                <a:latin typeface="Times New Roman" pitchFamily="18" charset="0"/>
                <a:sym typeface="Symbol" pitchFamily="18" charset="2"/>
              </a:rPr>
              <a:t></a:t>
            </a:r>
            <a:r>
              <a:rPr lang="zh-CN" altLang="en-US" dirty="0">
                <a:solidFill>
                  <a:srgbClr val="6600FF"/>
                </a:solidFill>
                <a:latin typeface="Times New Roman" pitchFamily="18" charset="0"/>
              </a:rPr>
              <a:t>ｙ＝</a:t>
            </a:r>
            <a:r>
              <a:rPr lang="en-US" altLang="zh-CN" dirty="0">
                <a:solidFill>
                  <a:srgbClr val="6600FF"/>
                </a:solidFill>
                <a:latin typeface="Times New Roman" pitchFamily="18" charset="0"/>
              </a:rPr>
              <a:t>2</a:t>
            </a:r>
            <a:r>
              <a:rPr lang="en-US" altLang="zh-CN" baseline="30000" dirty="0">
                <a:solidFill>
                  <a:srgbClr val="6600FF"/>
                </a:solidFill>
                <a:latin typeface="Times New Roman" pitchFamily="18" charset="0"/>
              </a:rPr>
              <a:t>(Ex+ </a:t>
            </a:r>
            <a:r>
              <a:rPr lang="en-US" altLang="zh-CN" baseline="30000" dirty="0" err="1">
                <a:solidFill>
                  <a:srgbClr val="6600FF"/>
                </a:solidFill>
                <a:latin typeface="Times New Roman" pitchFamily="18" charset="0"/>
              </a:rPr>
              <a:t>Ey</a:t>
            </a:r>
            <a:r>
              <a:rPr lang="en-US" altLang="zh-CN" baseline="30000" dirty="0">
                <a:solidFill>
                  <a:srgbClr val="6600FF"/>
                </a:solidFill>
                <a:latin typeface="Times New Roman" pitchFamily="18" charset="0"/>
              </a:rPr>
              <a:t>) </a:t>
            </a:r>
            <a:r>
              <a:rPr lang="en-US" altLang="zh-CN" dirty="0">
                <a:solidFill>
                  <a:srgbClr val="6600FF"/>
                </a:solidFill>
                <a:latin typeface="Times New Roman" pitchFamily="18" charset="0"/>
              </a:rPr>
              <a:t>· (</a:t>
            </a:r>
            <a:r>
              <a:rPr lang="en-US" altLang="zh-CN" dirty="0" err="1">
                <a:solidFill>
                  <a:srgbClr val="6600FF"/>
                </a:solidFill>
                <a:latin typeface="Times New Roman" pitchFamily="18" charset="0"/>
              </a:rPr>
              <a:t>M</a:t>
            </a:r>
            <a:r>
              <a:rPr lang="en-US" altLang="zh-CN" baseline="-30000" dirty="0" err="1">
                <a:solidFill>
                  <a:srgbClr val="6600FF"/>
                </a:solidFill>
                <a:latin typeface="Times New Roman" pitchFamily="18" charset="0"/>
              </a:rPr>
              <a:t>x</a:t>
            </a:r>
            <a:r>
              <a:rPr lang="en-US" altLang="zh-CN" dirty="0">
                <a:solidFill>
                  <a:srgbClr val="6600FF"/>
                </a:solidFill>
                <a:latin typeface="Times New Roman" pitchFamily="18" charset="0"/>
                <a:sym typeface="Symbol" pitchFamily="18" charset="2"/>
              </a:rPr>
              <a:t></a:t>
            </a:r>
            <a:r>
              <a:rPr lang="en-US" altLang="zh-CN" dirty="0">
                <a:solidFill>
                  <a:srgbClr val="333399"/>
                </a:solidFill>
                <a:latin typeface="Times New Roman" pitchFamily="18" charset="0"/>
              </a:rPr>
              <a:t> </a:t>
            </a:r>
            <a:r>
              <a:rPr lang="en-US" altLang="zh-CN" dirty="0">
                <a:solidFill>
                  <a:srgbClr val="6600FF"/>
                </a:solidFill>
                <a:latin typeface="Times New Roman" pitchFamily="18" charset="0"/>
              </a:rPr>
              <a:t>M</a:t>
            </a:r>
            <a:r>
              <a:rPr lang="en-US" altLang="zh-CN" baseline="-30000" dirty="0">
                <a:solidFill>
                  <a:srgbClr val="6600FF"/>
                </a:solidFill>
                <a:latin typeface="Times New Roman" pitchFamily="18" charset="0"/>
              </a:rPr>
              <a:t>y</a:t>
            </a:r>
            <a:r>
              <a:rPr lang="en-US" altLang="zh-CN" dirty="0">
                <a:solidFill>
                  <a:srgbClr val="6600FF"/>
                </a:solidFill>
                <a:latin typeface="Times New Roman" pitchFamily="18" charset="0"/>
              </a:rPr>
              <a:t>)</a:t>
            </a:r>
            <a:endParaRPr lang="en-US" altLang="zh-CN" dirty="0">
              <a:solidFill>
                <a:srgbClr val="000000"/>
              </a:solidFill>
              <a:latin typeface="Times New Roman" pitchFamily="18" charset="0"/>
            </a:endParaRPr>
          </a:p>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即：  乘积的尾数是相乘两数的尾数之积</a:t>
            </a:r>
            <a:r>
              <a:rPr lang="en-US" altLang="zh-CN" dirty="0">
                <a:solidFill>
                  <a:srgbClr val="000000"/>
                </a:solidFill>
                <a:latin typeface="Times New Roman" pitchFamily="18" charset="0"/>
              </a:rPr>
              <a:t>;</a:t>
            </a:r>
          </a:p>
          <a:p>
            <a:pPr eaLnBrk="1" fontAlgn="auto" hangingPunct="1">
              <a:lnSpc>
                <a:spcPct val="65000"/>
              </a:lnSpc>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乘积的阶码是相乘两数的阶码之和。</a:t>
            </a:r>
          </a:p>
          <a:p>
            <a:pPr eaLnBrk="1" fontAlgn="auto" hangingPunct="1">
              <a:spcBef>
                <a:spcPct val="50000"/>
              </a:spcBef>
              <a:spcAft>
                <a:spcPts val="0"/>
              </a:spcAft>
            </a:pPr>
            <a:r>
              <a:rPr lang="zh-CN" altLang="en-US" dirty="0">
                <a:solidFill>
                  <a:srgbClr val="FF0000"/>
                </a:solidFill>
                <a:latin typeface="Times New Roman" pitchFamily="18" charset="0"/>
              </a:rPr>
              <a:t>浮点除法运算的规则是</a:t>
            </a:r>
            <a:r>
              <a:rPr lang="en-US" altLang="zh-CN" dirty="0">
                <a:solidFill>
                  <a:srgbClr val="FF0000"/>
                </a:solidFill>
                <a:latin typeface="Times New Roman" pitchFamily="18" charset="0"/>
              </a:rPr>
              <a:t>:</a:t>
            </a:r>
            <a:r>
              <a:rPr lang="en-US" altLang="zh-CN" dirty="0">
                <a:solidFill>
                  <a:srgbClr val="000000"/>
                </a:solidFill>
                <a:latin typeface="Times New Roman" pitchFamily="18" charset="0"/>
              </a:rPr>
              <a:t> </a:t>
            </a:r>
            <a:r>
              <a:rPr lang="en-US" altLang="zh-CN" dirty="0">
                <a:solidFill>
                  <a:srgbClr val="6600FF"/>
                </a:solidFill>
                <a:latin typeface="Times New Roman" pitchFamily="18" charset="0"/>
              </a:rPr>
              <a:t>       </a:t>
            </a:r>
            <a:r>
              <a:rPr lang="zh-CN" altLang="en-US" dirty="0">
                <a:solidFill>
                  <a:srgbClr val="6600FF"/>
                </a:solidFill>
                <a:latin typeface="Times New Roman" pitchFamily="18" charset="0"/>
              </a:rPr>
              <a:t>ｘ</a:t>
            </a:r>
            <a:r>
              <a:rPr lang="en-US" altLang="zh-CN" dirty="0">
                <a:solidFill>
                  <a:srgbClr val="6600FF"/>
                </a:solidFill>
                <a:latin typeface="Times New Roman" pitchFamily="18" charset="0"/>
              </a:rPr>
              <a:t>÷</a:t>
            </a:r>
            <a:r>
              <a:rPr lang="zh-CN" altLang="en-US" dirty="0">
                <a:solidFill>
                  <a:srgbClr val="6600FF"/>
                </a:solidFill>
                <a:latin typeface="Times New Roman" pitchFamily="18" charset="0"/>
              </a:rPr>
              <a:t>ｙ＝</a:t>
            </a:r>
            <a:r>
              <a:rPr lang="en-US" altLang="zh-CN" dirty="0">
                <a:solidFill>
                  <a:srgbClr val="6600FF"/>
                </a:solidFill>
                <a:latin typeface="Times New Roman" pitchFamily="18" charset="0"/>
              </a:rPr>
              <a:t>2</a:t>
            </a:r>
            <a:r>
              <a:rPr lang="en-US" altLang="zh-CN" baseline="30000" dirty="0">
                <a:solidFill>
                  <a:srgbClr val="6600FF"/>
                </a:solidFill>
                <a:latin typeface="Times New Roman" pitchFamily="18" charset="0"/>
              </a:rPr>
              <a:t>(Ex</a:t>
            </a:r>
            <a:r>
              <a:rPr lang="zh-CN" altLang="en-US" baseline="30000" dirty="0">
                <a:solidFill>
                  <a:srgbClr val="6600FF"/>
                </a:solidFill>
                <a:latin typeface="Times New Roman" pitchFamily="18" charset="0"/>
              </a:rPr>
              <a:t>－</a:t>
            </a:r>
            <a:r>
              <a:rPr lang="en-US" altLang="zh-CN" baseline="30000" dirty="0" err="1">
                <a:solidFill>
                  <a:srgbClr val="6600FF"/>
                </a:solidFill>
                <a:latin typeface="Times New Roman" pitchFamily="18" charset="0"/>
              </a:rPr>
              <a:t>Ey</a:t>
            </a:r>
            <a:r>
              <a:rPr lang="en-US" altLang="zh-CN" baseline="30000" dirty="0">
                <a:solidFill>
                  <a:srgbClr val="6600FF"/>
                </a:solidFill>
                <a:latin typeface="Times New Roman" pitchFamily="18" charset="0"/>
              </a:rPr>
              <a:t>) </a:t>
            </a:r>
            <a:r>
              <a:rPr lang="en-US" altLang="zh-CN" dirty="0">
                <a:solidFill>
                  <a:srgbClr val="6600FF"/>
                </a:solidFill>
                <a:latin typeface="Times New Roman" pitchFamily="18" charset="0"/>
              </a:rPr>
              <a:t>· (</a:t>
            </a:r>
            <a:r>
              <a:rPr lang="en-US" altLang="zh-CN" dirty="0" err="1">
                <a:solidFill>
                  <a:srgbClr val="6600FF"/>
                </a:solidFill>
                <a:latin typeface="Times New Roman" pitchFamily="18" charset="0"/>
              </a:rPr>
              <a:t>M</a:t>
            </a:r>
            <a:r>
              <a:rPr lang="en-US" altLang="zh-CN" baseline="-30000" dirty="0" err="1">
                <a:solidFill>
                  <a:srgbClr val="6600FF"/>
                </a:solidFill>
                <a:latin typeface="Times New Roman" pitchFamily="18" charset="0"/>
              </a:rPr>
              <a:t>x</a:t>
            </a:r>
            <a:r>
              <a:rPr lang="en-US" altLang="zh-CN" dirty="0" err="1">
                <a:solidFill>
                  <a:srgbClr val="6600FF"/>
                </a:solidFill>
                <a:latin typeface="Times New Roman" pitchFamily="18" charset="0"/>
              </a:rPr>
              <a:t>÷M</a:t>
            </a:r>
            <a:r>
              <a:rPr lang="en-US" altLang="zh-CN" baseline="-30000" dirty="0" err="1">
                <a:solidFill>
                  <a:srgbClr val="6600FF"/>
                </a:solidFill>
                <a:latin typeface="Times New Roman" pitchFamily="18" charset="0"/>
              </a:rPr>
              <a:t>y</a:t>
            </a:r>
            <a:r>
              <a:rPr lang="en-US" altLang="zh-CN" dirty="0">
                <a:solidFill>
                  <a:srgbClr val="6600FF"/>
                </a:solidFill>
                <a:latin typeface="Times New Roman" pitchFamily="18" charset="0"/>
              </a:rPr>
              <a:t>)</a:t>
            </a:r>
            <a:endParaRPr lang="en-US" altLang="zh-CN" dirty="0">
              <a:solidFill>
                <a:srgbClr val="000000"/>
              </a:solidFill>
              <a:latin typeface="Times New Roman" pitchFamily="18" charset="0"/>
            </a:endParaRPr>
          </a:p>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即：商的尾数是相除两数的尾数之商</a:t>
            </a:r>
            <a:r>
              <a:rPr lang="en-US" altLang="zh-CN" dirty="0">
                <a:solidFill>
                  <a:srgbClr val="000000"/>
                </a:solidFill>
                <a:latin typeface="Times New Roman" pitchFamily="18" charset="0"/>
              </a:rPr>
              <a:t>;</a:t>
            </a:r>
          </a:p>
          <a:p>
            <a:pPr eaLnBrk="1" fontAlgn="auto" hangingPunct="1">
              <a:lnSpc>
                <a:spcPct val="65000"/>
              </a:lnSpc>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商的阶码是相除两数的阶码之差。</a:t>
            </a:r>
          </a:p>
        </p:txBody>
      </p:sp>
    </p:spTree>
    <p:extLst>
      <p:ext uri="{BB962C8B-B14F-4D97-AF65-F5344CB8AC3E}">
        <p14:creationId xmlns:p14="http://schemas.microsoft.com/office/powerpoint/2010/main" val="1516372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539552" y="332656"/>
            <a:ext cx="556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lang="en-US" altLang="zh-CN" sz="3200" dirty="0">
                <a:solidFill>
                  <a:schemeClr val="tx2"/>
                </a:solidFill>
                <a:latin typeface="+mj-lt"/>
                <a:ea typeface="+mj-ea"/>
                <a:cs typeface="+mj-cs"/>
              </a:rPr>
              <a:t>2. </a:t>
            </a:r>
            <a:r>
              <a:rPr lang="zh-CN" altLang="en-US" sz="3200" dirty="0">
                <a:solidFill>
                  <a:schemeClr val="tx2"/>
                </a:solidFill>
                <a:latin typeface="+mj-lt"/>
                <a:ea typeface="+mj-ea"/>
                <a:cs typeface="+mj-cs"/>
              </a:rPr>
              <a:t>浮点乘、除法运算步骤</a:t>
            </a:r>
          </a:p>
        </p:txBody>
      </p:sp>
      <p:sp>
        <p:nvSpPr>
          <p:cNvPr id="153603" name="Text Box 3"/>
          <p:cNvSpPr txBox="1">
            <a:spLocks noChangeArrowheads="1"/>
          </p:cNvSpPr>
          <p:nvPr/>
        </p:nvSpPr>
        <p:spPr bwMode="auto">
          <a:xfrm>
            <a:off x="565626" y="1268760"/>
            <a:ext cx="68961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000000"/>
                </a:solidFill>
                <a:latin typeface="Times New Roman" pitchFamily="18" charset="0"/>
              </a:rPr>
              <a:t>浮点数的乘除运算大体分为四步：</a:t>
            </a:r>
          </a:p>
          <a:p>
            <a:pPr eaLnBrk="1" fontAlgn="auto" hangingPunct="1">
              <a:spcBef>
                <a:spcPct val="50000"/>
              </a:spcBef>
              <a:spcAft>
                <a:spcPts val="0"/>
              </a:spcAft>
            </a:pPr>
            <a:r>
              <a:rPr lang="en-US" altLang="zh-CN" dirty="0">
                <a:solidFill>
                  <a:srgbClr val="FF0000"/>
                </a:solidFill>
                <a:latin typeface="Times New Roman" pitchFamily="18" charset="0"/>
              </a:rPr>
              <a:t>(1)  0 </a:t>
            </a:r>
            <a:r>
              <a:rPr lang="zh-CN" altLang="en-US" dirty="0">
                <a:solidFill>
                  <a:srgbClr val="FF0000"/>
                </a:solidFill>
                <a:latin typeface="Times New Roman" pitchFamily="18" charset="0"/>
              </a:rPr>
              <a:t>操作数检查；</a:t>
            </a:r>
          </a:p>
          <a:p>
            <a:pPr eaLnBrk="1" fontAlgn="auto" hangingPunct="1">
              <a:spcBef>
                <a:spcPct val="50000"/>
              </a:spcBef>
              <a:spcAft>
                <a:spcPts val="0"/>
              </a:spcAft>
            </a:pPr>
            <a:r>
              <a:rPr lang="en-US" altLang="zh-CN" dirty="0">
                <a:solidFill>
                  <a:srgbClr val="FF0000"/>
                </a:solidFill>
                <a:latin typeface="Times New Roman" pitchFamily="18" charset="0"/>
              </a:rPr>
              <a:t>(2)  </a:t>
            </a:r>
            <a:r>
              <a:rPr lang="zh-CN" altLang="en-US" dirty="0">
                <a:solidFill>
                  <a:srgbClr val="FF0000"/>
                </a:solidFill>
                <a:latin typeface="Times New Roman" pitchFamily="18" charset="0"/>
              </a:rPr>
              <a:t>阶码加</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减操作；</a:t>
            </a:r>
          </a:p>
          <a:p>
            <a:pPr eaLnBrk="1" fontAlgn="auto" hangingPunct="1">
              <a:spcBef>
                <a:spcPct val="50000"/>
              </a:spcBef>
              <a:spcAft>
                <a:spcPts val="0"/>
              </a:spcAft>
            </a:pPr>
            <a:r>
              <a:rPr lang="en-US" altLang="zh-CN" dirty="0">
                <a:solidFill>
                  <a:srgbClr val="FF0000"/>
                </a:solidFill>
                <a:latin typeface="Times New Roman" pitchFamily="18" charset="0"/>
              </a:rPr>
              <a:t>(3) </a:t>
            </a:r>
            <a:r>
              <a:rPr lang="zh-CN" altLang="en-US" dirty="0">
                <a:solidFill>
                  <a:srgbClr val="FF0000"/>
                </a:solidFill>
                <a:latin typeface="Times New Roman" pitchFamily="18" charset="0"/>
              </a:rPr>
              <a:t>尾数乘</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除操作；</a:t>
            </a:r>
          </a:p>
          <a:p>
            <a:pPr eaLnBrk="1" fontAlgn="auto" hangingPunct="1">
              <a:spcBef>
                <a:spcPct val="50000"/>
              </a:spcBef>
              <a:spcAft>
                <a:spcPts val="0"/>
              </a:spcAft>
            </a:pPr>
            <a:r>
              <a:rPr lang="en-US" altLang="zh-CN" dirty="0">
                <a:solidFill>
                  <a:srgbClr val="FF0000"/>
                </a:solidFill>
                <a:latin typeface="Times New Roman" pitchFamily="18" charset="0"/>
              </a:rPr>
              <a:t>(4) </a:t>
            </a:r>
            <a:r>
              <a:rPr lang="zh-CN" altLang="en-US" dirty="0">
                <a:solidFill>
                  <a:srgbClr val="FF0000"/>
                </a:solidFill>
                <a:latin typeface="Times New Roman" pitchFamily="18" charset="0"/>
              </a:rPr>
              <a:t>结果规格化及舍入处理。</a:t>
            </a:r>
          </a:p>
        </p:txBody>
      </p:sp>
    </p:spTree>
    <p:extLst>
      <p:ext uri="{BB962C8B-B14F-4D97-AF65-F5344CB8AC3E}">
        <p14:creationId xmlns:p14="http://schemas.microsoft.com/office/powerpoint/2010/main" val="8422129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5"/>
          <p:cNvSpPr txBox="1">
            <a:spLocks noChangeArrowheads="1"/>
          </p:cNvSpPr>
          <p:nvPr/>
        </p:nvSpPr>
        <p:spPr bwMode="auto">
          <a:xfrm>
            <a:off x="626938" y="404664"/>
            <a:ext cx="4073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sz="2800" dirty="0">
                <a:solidFill>
                  <a:srgbClr val="FF0000"/>
                </a:solidFill>
                <a:latin typeface="Times New Roman" pitchFamily="18" charset="0"/>
              </a:rPr>
              <a:t>(2) </a:t>
            </a:r>
            <a:r>
              <a:rPr lang="zh-CN" altLang="en-US" sz="2800" dirty="0">
                <a:solidFill>
                  <a:srgbClr val="FF0000"/>
                </a:solidFill>
                <a:latin typeface="Times New Roman" pitchFamily="18" charset="0"/>
              </a:rPr>
              <a:t>浮点数的阶码运算</a:t>
            </a:r>
            <a:endParaRPr lang="zh-CN" altLang="en-US" sz="2800" dirty="0">
              <a:solidFill>
                <a:srgbClr val="000000"/>
              </a:solidFill>
              <a:latin typeface="Times New Roman" pitchFamily="18" charset="0"/>
            </a:endParaRPr>
          </a:p>
        </p:txBody>
      </p:sp>
      <p:sp>
        <p:nvSpPr>
          <p:cNvPr id="154627" name="Text Box 6"/>
          <p:cNvSpPr txBox="1">
            <a:spLocks noChangeArrowheads="1"/>
          </p:cNvSpPr>
          <p:nvPr/>
        </p:nvSpPr>
        <p:spPr bwMode="auto">
          <a:xfrm>
            <a:off x="423738" y="1055886"/>
            <a:ext cx="85407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对阶码的运算有＋</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、两阶码求和、两阶码求差四种</a:t>
            </a:r>
            <a:r>
              <a:rPr lang="en-US" altLang="zh-CN" dirty="0">
                <a:solidFill>
                  <a:srgbClr val="000000"/>
                </a:solidFill>
                <a:latin typeface="Times New Roman" pitchFamily="18" charset="0"/>
              </a:rPr>
              <a:t>,</a:t>
            </a:r>
          </a:p>
          <a:p>
            <a:pPr eaLnBrk="1" fontAlgn="auto" hangingPunct="1">
              <a:lnSpc>
                <a:spcPct val="60000"/>
              </a:lnSpc>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运算时还必须检查结果是否溢出。</a:t>
            </a:r>
          </a:p>
          <a:p>
            <a:pPr eaLnBrk="1" fontAlgn="auto" hangingPunct="1">
              <a:lnSpc>
                <a:spcPct val="6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在计算机中</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阶码通常用补码或移码形式表示。</a:t>
            </a:r>
          </a:p>
        </p:txBody>
      </p:sp>
      <p:sp>
        <p:nvSpPr>
          <p:cNvPr id="154628" name="Text Box 7"/>
          <p:cNvSpPr txBox="1">
            <a:spLocks noChangeArrowheads="1"/>
          </p:cNvSpPr>
          <p:nvPr/>
        </p:nvSpPr>
        <p:spPr bwMode="auto">
          <a:xfrm>
            <a:off x="523751" y="2281436"/>
            <a:ext cx="783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66FF"/>
                </a:solidFill>
                <a:latin typeface="宋体" charset="-122"/>
              </a:rPr>
              <a:t>①</a:t>
            </a:r>
            <a:r>
              <a:rPr lang="zh-CN" altLang="en-US">
                <a:solidFill>
                  <a:srgbClr val="0066FF"/>
                </a:solidFill>
                <a:latin typeface="宋体" charset="-122"/>
              </a:rPr>
              <a:t>移码的运算规则和判定溢出的方法</a:t>
            </a:r>
          </a:p>
        </p:txBody>
      </p:sp>
      <p:sp>
        <p:nvSpPr>
          <p:cNvPr id="154629" name="Text Box 8"/>
          <p:cNvSpPr txBox="1">
            <a:spLocks noChangeArrowheads="1"/>
          </p:cNvSpPr>
          <p:nvPr/>
        </p:nvSpPr>
        <p:spPr bwMode="auto">
          <a:xfrm>
            <a:off x="568201" y="2924374"/>
            <a:ext cx="826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移码的定义为       </a:t>
            </a:r>
            <a:r>
              <a:rPr lang="en-US" altLang="zh-CN">
                <a:solidFill>
                  <a:srgbClr val="0000FF"/>
                </a:solidFill>
                <a:latin typeface="Times New Roman" pitchFamily="18" charset="0"/>
              </a:rPr>
              <a:t>[x]</a:t>
            </a:r>
            <a:r>
              <a:rPr lang="zh-CN" altLang="en-US" baseline="-30000">
                <a:solidFill>
                  <a:srgbClr val="0000FF"/>
                </a:solidFill>
                <a:latin typeface="Times New Roman" pitchFamily="18" charset="0"/>
              </a:rPr>
              <a:t>移 </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　　　  </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a:t>
            </a:r>
            <a:r>
              <a:rPr lang="en-US" altLang="zh-CN">
                <a:solidFill>
                  <a:srgbClr val="0000FF"/>
                </a:solidFill>
                <a:latin typeface="Times New Roman" pitchFamily="18" charset="0"/>
              </a:rPr>
              <a:t> </a:t>
            </a:r>
            <a:r>
              <a:rPr lang="en-US" altLang="zh-CN">
                <a:solidFill>
                  <a:srgbClr val="0000FF"/>
                </a:solidFill>
                <a:latin typeface="Times New Roman" pitchFamily="18" charset="0"/>
                <a:cs typeface="Times New Roman" pitchFamily="18" charset="0"/>
              </a:rPr>
              <a:t>≤ </a:t>
            </a:r>
            <a:r>
              <a:rPr lang="en-US" altLang="zh-CN">
                <a:solidFill>
                  <a:srgbClr val="0000FF"/>
                </a:solidFill>
                <a:latin typeface="Times New Roman" pitchFamily="18" charset="0"/>
              </a:rPr>
              <a:t>x &lt; 2</a:t>
            </a:r>
            <a:r>
              <a:rPr lang="en-US" altLang="zh-CN" baseline="30000">
                <a:solidFill>
                  <a:srgbClr val="0000FF"/>
                </a:solidFill>
                <a:latin typeface="Times New Roman" pitchFamily="18" charset="0"/>
              </a:rPr>
              <a:t>n</a:t>
            </a:r>
            <a:endParaRPr lang="en-US" altLang="zh-CN">
              <a:solidFill>
                <a:srgbClr val="000000"/>
              </a:solidFill>
              <a:latin typeface="Times New Roman" pitchFamily="18" charset="0"/>
            </a:endParaRPr>
          </a:p>
        </p:txBody>
      </p:sp>
      <p:sp>
        <p:nvSpPr>
          <p:cNvPr id="154630" name="Rectangle 9"/>
          <p:cNvSpPr>
            <a:spLocks noChangeArrowheads="1"/>
          </p:cNvSpPr>
          <p:nvPr/>
        </p:nvSpPr>
        <p:spPr bwMode="auto">
          <a:xfrm>
            <a:off x="2974851" y="3519686"/>
            <a:ext cx="3694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dirty="0">
                <a:solidFill>
                  <a:srgbClr val="0000FF"/>
                </a:solidFill>
                <a:latin typeface="Times New Roman" pitchFamily="18" charset="0"/>
              </a:rPr>
              <a:t>[x]</a:t>
            </a:r>
            <a:r>
              <a:rPr lang="zh-CN" altLang="en-US" baseline="-30000" dirty="0">
                <a:solidFill>
                  <a:srgbClr val="0000FF"/>
                </a:solidFill>
                <a:latin typeface="Times New Roman" pitchFamily="18" charset="0"/>
              </a:rPr>
              <a:t>移</a:t>
            </a:r>
            <a:r>
              <a:rPr lang="en-US" altLang="zh-CN" dirty="0">
                <a:solidFill>
                  <a:srgbClr val="0000FF"/>
                </a:solidFill>
                <a:latin typeface="Times New Roman" pitchFamily="18" charset="0"/>
              </a:rPr>
              <a:t>+ [y]</a:t>
            </a:r>
            <a:r>
              <a:rPr lang="zh-CN" altLang="en-US" baseline="-30000" dirty="0">
                <a:solidFill>
                  <a:srgbClr val="0000FF"/>
                </a:solidFill>
                <a:latin typeface="Times New Roman" pitchFamily="18" charset="0"/>
              </a:rPr>
              <a:t>移 </a:t>
            </a:r>
            <a:r>
              <a:rPr lang="en-US" altLang="zh-CN" dirty="0">
                <a:solidFill>
                  <a:srgbClr val="0000FF"/>
                </a:solidFill>
                <a:latin typeface="Times New Roman" pitchFamily="18" charset="0"/>
              </a:rPr>
              <a:t>= 2</a:t>
            </a:r>
            <a:r>
              <a:rPr lang="en-US" altLang="zh-CN" baseline="30000" dirty="0">
                <a:solidFill>
                  <a:srgbClr val="0000FF"/>
                </a:solidFill>
                <a:latin typeface="Times New Roman" pitchFamily="18" charset="0"/>
              </a:rPr>
              <a:t>n </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ｘ</a:t>
            </a:r>
            <a:r>
              <a:rPr lang="en-US" altLang="zh-CN" dirty="0">
                <a:solidFill>
                  <a:srgbClr val="0000FF"/>
                </a:solidFill>
                <a:latin typeface="Times New Roman" pitchFamily="18" charset="0"/>
              </a:rPr>
              <a:t>+ 2</a:t>
            </a:r>
            <a:r>
              <a:rPr lang="en-US" altLang="zh-CN" baseline="30000" dirty="0">
                <a:solidFill>
                  <a:srgbClr val="0000FF"/>
                </a:solidFill>
                <a:latin typeface="Times New Roman" pitchFamily="18" charset="0"/>
              </a:rPr>
              <a:t>n </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ｙ</a:t>
            </a:r>
          </a:p>
        </p:txBody>
      </p:sp>
      <p:sp>
        <p:nvSpPr>
          <p:cNvPr id="154631" name="Rectangle 10"/>
          <p:cNvSpPr>
            <a:spLocks noChangeArrowheads="1"/>
          </p:cNvSpPr>
          <p:nvPr/>
        </p:nvSpPr>
        <p:spPr bwMode="auto">
          <a:xfrm>
            <a:off x="4359151" y="4573786"/>
            <a:ext cx="2116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r>
              <a:rPr lang="en-US" altLang="zh-CN">
                <a:solidFill>
                  <a:srgbClr val="0000FF"/>
                </a:solidFill>
                <a:latin typeface="Times New Roman" pitchFamily="18" charset="0"/>
              </a:rPr>
              <a:t>]</a:t>
            </a:r>
            <a:r>
              <a:rPr lang="zh-CN" altLang="en-US" baseline="-30000">
                <a:solidFill>
                  <a:srgbClr val="0000FF"/>
                </a:solidFill>
                <a:latin typeface="Times New Roman" pitchFamily="18" charset="0"/>
              </a:rPr>
              <a:t>移</a:t>
            </a:r>
          </a:p>
        </p:txBody>
      </p:sp>
      <p:sp>
        <p:nvSpPr>
          <p:cNvPr id="154632" name="Rectangle 11"/>
          <p:cNvSpPr>
            <a:spLocks noChangeArrowheads="1"/>
          </p:cNvSpPr>
          <p:nvPr/>
        </p:nvSpPr>
        <p:spPr bwMode="auto">
          <a:xfrm>
            <a:off x="550738" y="3540324"/>
            <a:ext cx="23743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sz="2400" b="1" dirty="0">
                <a:solidFill>
                  <a:srgbClr val="000000"/>
                </a:solidFill>
                <a:latin typeface="Times New Roman" pitchFamily="18" charset="0"/>
              </a:rPr>
              <a:t>按此定义</a:t>
            </a:r>
            <a:r>
              <a:rPr lang="en-US" altLang="zh-CN" sz="2400" b="1" dirty="0">
                <a:solidFill>
                  <a:srgbClr val="000000"/>
                </a:solidFill>
                <a:latin typeface="Times New Roman" pitchFamily="18" charset="0"/>
              </a:rPr>
              <a:t>,  </a:t>
            </a:r>
            <a:r>
              <a:rPr lang="zh-CN" altLang="en-US" sz="2400" b="1" dirty="0">
                <a:solidFill>
                  <a:srgbClr val="000000"/>
                </a:solidFill>
                <a:latin typeface="Times New Roman" pitchFamily="18" charset="0"/>
              </a:rPr>
              <a:t>则</a:t>
            </a:r>
            <a:r>
              <a:rPr lang="zh-CN" altLang="en-US" sz="2400" b="1" dirty="0" smtClean="0">
                <a:solidFill>
                  <a:srgbClr val="000000"/>
                </a:solidFill>
                <a:latin typeface="Times New Roman" pitchFamily="18" charset="0"/>
              </a:rPr>
              <a:t>有</a:t>
            </a:r>
            <a:r>
              <a:rPr lang="en-US" altLang="zh-CN" sz="2400" b="1" dirty="0" smtClean="0">
                <a:solidFill>
                  <a:srgbClr val="000000"/>
                </a:solidFill>
                <a:latin typeface="Times New Roman" pitchFamily="18" charset="0"/>
              </a:rPr>
              <a:t>:</a:t>
            </a:r>
            <a:endParaRPr lang="zh-CN" altLang="en-US" sz="2400" b="1" dirty="0">
              <a:solidFill>
                <a:srgbClr val="000000"/>
              </a:solidFill>
              <a:latin typeface="Times New Roman" pitchFamily="18" charset="0"/>
            </a:endParaRPr>
          </a:p>
        </p:txBody>
      </p:sp>
      <p:sp>
        <p:nvSpPr>
          <p:cNvPr id="154633" name="Text Box 12"/>
          <p:cNvSpPr txBox="1">
            <a:spLocks noChangeArrowheads="1"/>
          </p:cNvSpPr>
          <p:nvPr/>
        </p:nvSpPr>
        <p:spPr bwMode="auto">
          <a:xfrm>
            <a:off x="4352801" y="4035624"/>
            <a:ext cx="293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r>
              <a:rPr lang="en-US" altLang="zh-CN">
                <a:solidFill>
                  <a:srgbClr val="0000FF"/>
                </a:solidFill>
                <a:latin typeface="Times New Roman" pitchFamily="18" charset="0"/>
              </a:rPr>
              <a:t>))</a:t>
            </a:r>
          </a:p>
        </p:txBody>
      </p:sp>
      <p:sp>
        <p:nvSpPr>
          <p:cNvPr id="154634" name="Text Box 13"/>
          <p:cNvSpPr txBox="1">
            <a:spLocks noChangeArrowheads="1"/>
          </p:cNvSpPr>
          <p:nvPr/>
        </p:nvSpPr>
        <p:spPr bwMode="auto">
          <a:xfrm>
            <a:off x="2868488" y="5130999"/>
            <a:ext cx="466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r>
              <a:rPr lang="en-US" altLang="zh-CN">
                <a:solidFill>
                  <a:srgbClr val="0000FF"/>
                </a:solidFill>
                <a:latin typeface="Times New Roman" pitchFamily="18" charset="0"/>
              </a:rPr>
              <a:t>]</a:t>
            </a:r>
            <a:r>
              <a:rPr lang="zh-CN" altLang="en-US" baseline="-30000">
                <a:solidFill>
                  <a:srgbClr val="0000FF"/>
                </a:solidFill>
                <a:latin typeface="Times New Roman" pitchFamily="18" charset="0"/>
              </a:rPr>
              <a:t>移 </a:t>
            </a:r>
            <a:r>
              <a:rPr lang="en-US" altLang="zh-CN">
                <a:solidFill>
                  <a:srgbClr val="0000FF"/>
                </a:solidFill>
                <a:latin typeface="Times New Roman" pitchFamily="18" charset="0"/>
              </a:rPr>
              <a:t>= </a:t>
            </a:r>
            <a:r>
              <a:rPr lang="en-US" altLang="zh-CN">
                <a:solidFill>
                  <a:srgbClr val="0000FF"/>
                </a:solidFill>
                <a:latin typeface="黑体" pitchFamily="2" charset="-122"/>
                <a:ea typeface="黑体" pitchFamily="2" charset="-122"/>
              </a:rPr>
              <a:t>-</a:t>
            </a:r>
            <a:r>
              <a:rPr lang="en-US" altLang="zh-CN">
                <a:solidFill>
                  <a:srgbClr val="0000FF"/>
                </a:solidFill>
                <a:latin typeface="Times New Roman" pitchFamily="18" charset="0"/>
              </a:rPr>
              <a:t>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 [x]</a:t>
            </a:r>
            <a:r>
              <a:rPr lang="zh-CN" altLang="en-US" baseline="-25000">
                <a:solidFill>
                  <a:srgbClr val="0000FF"/>
                </a:solidFill>
                <a:latin typeface="Times New Roman" pitchFamily="18" charset="0"/>
              </a:rPr>
              <a:t>移 </a:t>
            </a:r>
            <a:r>
              <a:rPr lang="en-US" altLang="zh-CN">
                <a:solidFill>
                  <a:srgbClr val="0000FF"/>
                </a:solidFill>
                <a:latin typeface="Times New Roman" pitchFamily="18" charset="0"/>
              </a:rPr>
              <a:t>+ [y]</a:t>
            </a:r>
            <a:r>
              <a:rPr lang="zh-CN" altLang="en-US" baseline="-25000">
                <a:solidFill>
                  <a:srgbClr val="0000FF"/>
                </a:solidFill>
                <a:latin typeface="Times New Roman" pitchFamily="18" charset="0"/>
              </a:rPr>
              <a:t>移</a:t>
            </a:r>
          </a:p>
        </p:txBody>
      </p:sp>
    </p:spTree>
    <p:extLst>
      <p:ext uri="{BB962C8B-B14F-4D97-AF65-F5344CB8AC3E}">
        <p14:creationId xmlns:p14="http://schemas.microsoft.com/office/powerpoint/2010/main" val="4040380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5"/>
          <p:cNvSpPr txBox="1">
            <a:spLocks noChangeArrowheads="1"/>
          </p:cNvSpPr>
          <p:nvPr/>
        </p:nvSpPr>
        <p:spPr bwMode="auto">
          <a:xfrm>
            <a:off x="511174" y="1174750"/>
            <a:ext cx="8669338"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考虑到移码和补码的关系：</a:t>
            </a:r>
          </a:p>
          <a:p>
            <a:pPr eaLnBrk="1" fontAlgn="auto" hangingPunct="1">
              <a:lnSpc>
                <a:spcPct val="75000"/>
              </a:lnSpc>
              <a:spcBef>
                <a:spcPct val="50000"/>
              </a:spcBef>
              <a:spcAft>
                <a:spcPts val="0"/>
              </a:spcAft>
            </a:pPr>
            <a:r>
              <a:rPr lang="zh-CN" altLang="en-US" dirty="0">
                <a:solidFill>
                  <a:srgbClr val="000000"/>
                </a:solidFill>
                <a:latin typeface="Times New Roman" pitchFamily="18" charset="0"/>
              </a:rPr>
              <a:t>       </a:t>
            </a:r>
            <a:r>
              <a:rPr lang="zh-CN" altLang="en-US" dirty="0">
                <a:solidFill>
                  <a:srgbClr val="0000FF"/>
                </a:solidFill>
                <a:latin typeface="Times New Roman" pitchFamily="18" charset="0"/>
              </a:rPr>
              <a:t>对同一个数值</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其数值位完全相同</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而符号位正好完全相反。</a:t>
            </a:r>
          </a:p>
          <a:p>
            <a:pPr eaLnBrk="1" fontAlgn="auto" hangingPunct="1">
              <a:lnSpc>
                <a:spcPct val="8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[y]</a:t>
            </a:r>
            <a:r>
              <a:rPr lang="zh-CN" altLang="en-US" baseline="-30000" dirty="0">
                <a:solidFill>
                  <a:srgbClr val="000000"/>
                </a:solidFill>
                <a:latin typeface="Times New Roman" pitchFamily="18" charset="0"/>
              </a:rPr>
              <a:t>补</a:t>
            </a:r>
            <a:r>
              <a:rPr lang="zh-CN" altLang="en-US" dirty="0">
                <a:solidFill>
                  <a:srgbClr val="000000"/>
                </a:solidFill>
                <a:latin typeface="Times New Roman" pitchFamily="18" charset="0"/>
              </a:rPr>
              <a:t>的定义为</a:t>
            </a:r>
            <a:r>
              <a:rPr lang="zh-CN" altLang="en-US" dirty="0">
                <a:solidFill>
                  <a:srgbClr val="0000FF"/>
                </a:solidFill>
                <a:latin typeface="Times New Roman" pitchFamily="18" charset="0"/>
              </a:rPr>
              <a:t>         </a:t>
            </a:r>
            <a:r>
              <a:rPr lang="en-US" altLang="zh-CN" dirty="0">
                <a:solidFill>
                  <a:srgbClr val="0000FF"/>
                </a:solidFill>
                <a:latin typeface="Times New Roman" pitchFamily="18" charset="0"/>
              </a:rPr>
              <a:t>[y]</a:t>
            </a:r>
            <a:r>
              <a:rPr lang="zh-CN" altLang="en-US" baseline="-30000" dirty="0">
                <a:solidFill>
                  <a:srgbClr val="0000FF"/>
                </a:solidFill>
                <a:latin typeface="Times New Roman" pitchFamily="18" charset="0"/>
              </a:rPr>
              <a:t>补</a:t>
            </a:r>
            <a:r>
              <a:rPr lang="en-US" altLang="zh-CN" dirty="0">
                <a:solidFill>
                  <a:srgbClr val="0000FF"/>
                </a:solidFill>
                <a:latin typeface="Times New Roman" pitchFamily="18" charset="0"/>
              </a:rPr>
              <a:t>= 2</a:t>
            </a:r>
            <a:r>
              <a:rPr lang="en-US" altLang="zh-CN" baseline="30000" dirty="0">
                <a:solidFill>
                  <a:srgbClr val="0000FF"/>
                </a:solidFill>
                <a:latin typeface="Times New Roman" pitchFamily="18" charset="0"/>
              </a:rPr>
              <a:t>n+1 </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ｙ</a:t>
            </a:r>
            <a:endParaRPr lang="zh-CN" altLang="en-US" dirty="0">
              <a:solidFill>
                <a:srgbClr val="000000"/>
              </a:solidFill>
              <a:latin typeface="Times New Roman" pitchFamily="18" charset="0"/>
            </a:endParaRPr>
          </a:p>
          <a:p>
            <a:pPr eaLnBrk="1" fontAlgn="auto" hangingPunct="1">
              <a:spcBef>
                <a:spcPct val="50000"/>
              </a:spcBef>
              <a:spcAft>
                <a:spcPts val="0"/>
              </a:spcAft>
            </a:pPr>
            <a:r>
              <a:rPr lang="zh-CN" altLang="en-US" dirty="0">
                <a:solidFill>
                  <a:srgbClr val="FF0000"/>
                </a:solidFill>
                <a:latin typeface="Times New Roman" pitchFamily="18" charset="0"/>
              </a:rPr>
              <a:t>  则求阶码和用如下方式完成：</a:t>
            </a:r>
            <a:r>
              <a:rPr lang="zh-CN" altLang="en-US" dirty="0">
                <a:solidFill>
                  <a:srgbClr val="000000"/>
                </a:solidFill>
                <a:latin typeface="Times New Roman" pitchFamily="18" charset="0"/>
              </a:rPr>
              <a:t>　　　　</a:t>
            </a:r>
          </a:p>
        </p:txBody>
      </p:sp>
      <p:sp>
        <p:nvSpPr>
          <p:cNvPr id="155651" name="Rectangle 6"/>
          <p:cNvSpPr>
            <a:spLocks noChangeArrowheads="1"/>
          </p:cNvSpPr>
          <p:nvPr/>
        </p:nvSpPr>
        <p:spPr bwMode="auto">
          <a:xfrm>
            <a:off x="3905249" y="3721100"/>
            <a:ext cx="289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n+1 </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r>
              <a:rPr lang="en-US" altLang="zh-CN">
                <a:solidFill>
                  <a:srgbClr val="0000FF"/>
                </a:solidFill>
                <a:latin typeface="Times New Roman" pitchFamily="18" charset="0"/>
              </a:rPr>
              <a:t>))</a:t>
            </a:r>
          </a:p>
        </p:txBody>
      </p:sp>
      <p:sp>
        <p:nvSpPr>
          <p:cNvPr id="155652" name="Rectangle 7"/>
          <p:cNvSpPr>
            <a:spLocks noChangeArrowheads="1"/>
          </p:cNvSpPr>
          <p:nvPr/>
        </p:nvSpPr>
        <p:spPr bwMode="auto">
          <a:xfrm>
            <a:off x="2366962" y="3087688"/>
            <a:ext cx="383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0000FF"/>
                </a:solidFill>
                <a:latin typeface="Times New Roman" pitchFamily="18" charset="0"/>
              </a:rPr>
              <a:t>[x]</a:t>
            </a:r>
            <a:r>
              <a:rPr lang="zh-CN" altLang="en-US" baseline="-30000">
                <a:solidFill>
                  <a:srgbClr val="0000FF"/>
                </a:solidFill>
                <a:latin typeface="Times New Roman" pitchFamily="18" charset="0"/>
              </a:rPr>
              <a:t>移</a:t>
            </a:r>
            <a:r>
              <a:rPr lang="en-US" altLang="zh-CN">
                <a:solidFill>
                  <a:srgbClr val="0000FF"/>
                </a:solidFill>
                <a:latin typeface="Times New Roman" pitchFamily="18" charset="0"/>
              </a:rPr>
              <a:t>+[y]</a:t>
            </a:r>
            <a:r>
              <a:rPr lang="zh-CN" altLang="en-US" baseline="-30000">
                <a:solidFill>
                  <a:srgbClr val="0000FF"/>
                </a:solidFill>
                <a:latin typeface="Times New Roman" pitchFamily="18" charset="0"/>
              </a:rPr>
              <a:t>补</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n+1 </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p>
        </p:txBody>
      </p:sp>
      <p:sp>
        <p:nvSpPr>
          <p:cNvPr id="155653" name="Text Box 8"/>
          <p:cNvSpPr txBox="1">
            <a:spLocks noChangeArrowheads="1"/>
          </p:cNvSpPr>
          <p:nvPr/>
        </p:nvSpPr>
        <p:spPr bwMode="auto">
          <a:xfrm>
            <a:off x="855662" y="4200525"/>
            <a:ext cx="820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即：</a:t>
            </a:r>
          </a:p>
        </p:txBody>
      </p:sp>
      <p:sp>
        <p:nvSpPr>
          <p:cNvPr id="155654" name="Text Box 9"/>
          <p:cNvSpPr txBox="1">
            <a:spLocks noChangeArrowheads="1"/>
          </p:cNvSpPr>
          <p:nvPr/>
        </p:nvSpPr>
        <p:spPr bwMode="auto">
          <a:xfrm>
            <a:off x="2233612" y="4278313"/>
            <a:ext cx="5792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6600FF"/>
                </a:solidFill>
                <a:latin typeface="Times New Roman" pitchFamily="18" charset="0"/>
              </a:rPr>
              <a:t>[</a:t>
            </a:r>
            <a:r>
              <a:rPr lang="zh-CN" altLang="en-US">
                <a:solidFill>
                  <a:srgbClr val="6600FF"/>
                </a:solidFill>
                <a:latin typeface="Times New Roman" pitchFamily="18" charset="0"/>
              </a:rPr>
              <a:t>ｘ</a:t>
            </a:r>
            <a:r>
              <a:rPr lang="en-US" altLang="zh-CN">
                <a:solidFill>
                  <a:srgbClr val="6600FF"/>
                </a:solidFill>
                <a:latin typeface="Times New Roman" pitchFamily="18" charset="0"/>
              </a:rPr>
              <a:t>+</a:t>
            </a:r>
            <a:r>
              <a:rPr lang="zh-CN" altLang="en-US">
                <a:solidFill>
                  <a:srgbClr val="6600FF"/>
                </a:solidFill>
                <a:latin typeface="Times New Roman" pitchFamily="18" charset="0"/>
              </a:rPr>
              <a:t>ｙ</a:t>
            </a:r>
            <a:r>
              <a:rPr lang="en-US" altLang="zh-CN">
                <a:solidFill>
                  <a:srgbClr val="6600FF"/>
                </a:solidFill>
                <a:latin typeface="Times New Roman" pitchFamily="18" charset="0"/>
              </a:rPr>
              <a:t>]</a:t>
            </a:r>
            <a:r>
              <a:rPr lang="zh-CN" altLang="en-US" baseline="-30000">
                <a:solidFill>
                  <a:srgbClr val="6600FF"/>
                </a:solidFill>
                <a:latin typeface="Times New Roman" pitchFamily="18" charset="0"/>
              </a:rPr>
              <a:t>移</a:t>
            </a:r>
            <a:r>
              <a:rPr lang="en-US" altLang="zh-CN">
                <a:solidFill>
                  <a:srgbClr val="6600FF"/>
                </a:solidFill>
                <a:latin typeface="Times New Roman" pitchFamily="18" charset="0"/>
              </a:rPr>
              <a:t>= [x]</a:t>
            </a:r>
            <a:r>
              <a:rPr lang="zh-CN" altLang="en-US" baseline="-30000">
                <a:solidFill>
                  <a:srgbClr val="6600FF"/>
                </a:solidFill>
                <a:latin typeface="Times New Roman" pitchFamily="18" charset="0"/>
              </a:rPr>
              <a:t>移</a:t>
            </a:r>
            <a:r>
              <a:rPr lang="en-US" altLang="zh-CN">
                <a:solidFill>
                  <a:srgbClr val="6600FF"/>
                </a:solidFill>
                <a:latin typeface="Times New Roman" pitchFamily="18" charset="0"/>
              </a:rPr>
              <a:t>+[y]</a:t>
            </a:r>
            <a:r>
              <a:rPr lang="zh-CN" altLang="en-US" baseline="-30000">
                <a:solidFill>
                  <a:srgbClr val="6600FF"/>
                </a:solidFill>
                <a:latin typeface="Times New Roman" pitchFamily="18" charset="0"/>
              </a:rPr>
              <a:t>补</a:t>
            </a:r>
            <a:r>
              <a:rPr lang="zh-CN" altLang="en-US">
                <a:solidFill>
                  <a:srgbClr val="6600FF"/>
                </a:solidFill>
                <a:latin typeface="Times New Roman" pitchFamily="18" charset="0"/>
              </a:rPr>
              <a:t>　　      </a:t>
            </a:r>
            <a:r>
              <a:rPr lang="en-US" altLang="zh-CN">
                <a:solidFill>
                  <a:srgbClr val="6600FF"/>
                </a:solidFill>
                <a:latin typeface="Times New Roman" pitchFamily="18" charset="0"/>
              </a:rPr>
              <a:t>(mod 2</a:t>
            </a:r>
            <a:r>
              <a:rPr lang="en-US" altLang="zh-CN" baseline="30000">
                <a:solidFill>
                  <a:srgbClr val="6600FF"/>
                </a:solidFill>
                <a:latin typeface="Times New Roman" pitchFamily="18" charset="0"/>
              </a:rPr>
              <a:t>n+1</a:t>
            </a:r>
            <a:r>
              <a:rPr lang="en-US" altLang="zh-CN">
                <a:solidFill>
                  <a:srgbClr val="6600FF"/>
                </a:solidFill>
                <a:latin typeface="Times New Roman" pitchFamily="18" charset="0"/>
              </a:rPr>
              <a:t>)</a:t>
            </a:r>
          </a:p>
        </p:txBody>
      </p:sp>
      <p:sp>
        <p:nvSpPr>
          <p:cNvPr id="155655" name="Text Box 10"/>
          <p:cNvSpPr txBox="1">
            <a:spLocks noChangeArrowheads="1"/>
          </p:cNvSpPr>
          <p:nvPr/>
        </p:nvSpPr>
        <p:spPr bwMode="auto">
          <a:xfrm>
            <a:off x="819149" y="4886325"/>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同理：</a:t>
            </a:r>
          </a:p>
        </p:txBody>
      </p:sp>
      <p:sp>
        <p:nvSpPr>
          <p:cNvPr id="155656" name="Text Box 11"/>
          <p:cNvSpPr txBox="1">
            <a:spLocks noChangeArrowheads="1"/>
          </p:cNvSpPr>
          <p:nvPr/>
        </p:nvSpPr>
        <p:spPr bwMode="auto">
          <a:xfrm>
            <a:off x="2274887" y="4953000"/>
            <a:ext cx="5983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6600FF"/>
                </a:solidFill>
                <a:latin typeface="Times New Roman" pitchFamily="18" charset="0"/>
              </a:rPr>
              <a:t>[</a:t>
            </a:r>
            <a:r>
              <a:rPr lang="zh-CN" altLang="en-US">
                <a:solidFill>
                  <a:srgbClr val="6600FF"/>
                </a:solidFill>
                <a:latin typeface="Times New Roman" pitchFamily="18" charset="0"/>
              </a:rPr>
              <a:t>ｘ</a:t>
            </a:r>
            <a:r>
              <a:rPr lang="en-US" altLang="zh-CN">
                <a:solidFill>
                  <a:srgbClr val="6600FF"/>
                </a:solidFill>
                <a:latin typeface="黑体" pitchFamily="2" charset="-122"/>
                <a:ea typeface="黑体" pitchFamily="2" charset="-122"/>
              </a:rPr>
              <a:t>-</a:t>
            </a:r>
            <a:r>
              <a:rPr lang="zh-CN" altLang="en-US">
                <a:solidFill>
                  <a:srgbClr val="6600FF"/>
                </a:solidFill>
                <a:latin typeface="Times New Roman" pitchFamily="18" charset="0"/>
              </a:rPr>
              <a:t>ｙ</a:t>
            </a:r>
            <a:r>
              <a:rPr lang="en-US" altLang="zh-CN">
                <a:solidFill>
                  <a:srgbClr val="6600FF"/>
                </a:solidFill>
                <a:latin typeface="Times New Roman" pitchFamily="18" charset="0"/>
              </a:rPr>
              <a:t>]</a:t>
            </a:r>
            <a:r>
              <a:rPr lang="zh-CN" altLang="en-US" baseline="-30000">
                <a:solidFill>
                  <a:srgbClr val="6600FF"/>
                </a:solidFill>
                <a:latin typeface="Times New Roman" pitchFamily="18" charset="0"/>
              </a:rPr>
              <a:t>移</a:t>
            </a:r>
            <a:r>
              <a:rPr lang="en-US" altLang="zh-CN">
                <a:solidFill>
                  <a:srgbClr val="6600FF"/>
                </a:solidFill>
                <a:latin typeface="Times New Roman" pitchFamily="18" charset="0"/>
              </a:rPr>
              <a:t>=  [x]</a:t>
            </a:r>
            <a:r>
              <a:rPr lang="zh-CN" altLang="en-US" baseline="-30000">
                <a:solidFill>
                  <a:srgbClr val="6600FF"/>
                </a:solidFill>
                <a:latin typeface="Times New Roman" pitchFamily="18" charset="0"/>
              </a:rPr>
              <a:t>移</a:t>
            </a:r>
            <a:r>
              <a:rPr lang="en-US" altLang="zh-CN">
                <a:solidFill>
                  <a:srgbClr val="6600FF"/>
                </a:solidFill>
                <a:latin typeface="Times New Roman" pitchFamily="18" charset="0"/>
              </a:rPr>
              <a:t>+[</a:t>
            </a:r>
            <a:r>
              <a:rPr lang="en-US" altLang="zh-CN">
                <a:solidFill>
                  <a:srgbClr val="6600FF"/>
                </a:solidFill>
                <a:latin typeface="黑体" pitchFamily="2" charset="-122"/>
                <a:ea typeface="黑体" pitchFamily="2" charset="-122"/>
              </a:rPr>
              <a:t>-</a:t>
            </a:r>
            <a:r>
              <a:rPr lang="en-US" altLang="zh-CN">
                <a:solidFill>
                  <a:srgbClr val="6600FF"/>
                </a:solidFill>
                <a:latin typeface="Times New Roman" pitchFamily="18" charset="0"/>
              </a:rPr>
              <a:t>y]</a:t>
            </a:r>
            <a:r>
              <a:rPr lang="zh-CN" altLang="en-US" baseline="-30000">
                <a:solidFill>
                  <a:srgbClr val="6600FF"/>
                </a:solidFill>
                <a:latin typeface="Times New Roman" pitchFamily="18" charset="0"/>
              </a:rPr>
              <a:t>补</a:t>
            </a:r>
            <a:r>
              <a:rPr lang="zh-CN" altLang="en-US">
                <a:solidFill>
                  <a:srgbClr val="6600FF"/>
                </a:solidFill>
                <a:latin typeface="Times New Roman" pitchFamily="18" charset="0"/>
              </a:rPr>
              <a:t>　　   </a:t>
            </a:r>
            <a:r>
              <a:rPr lang="en-US" altLang="zh-CN">
                <a:solidFill>
                  <a:srgbClr val="6600FF"/>
                </a:solidFill>
                <a:latin typeface="Times New Roman" pitchFamily="18" charset="0"/>
              </a:rPr>
              <a:t>(mod 2</a:t>
            </a:r>
            <a:r>
              <a:rPr lang="en-US" altLang="zh-CN" baseline="30000">
                <a:solidFill>
                  <a:srgbClr val="6600FF"/>
                </a:solidFill>
                <a:latin typeface="Times New Roman" pitchFamily="18" charset="0"/>
              </a:rPr>
              <a:t>n+1</a:t>
            </a:r>
            <a:r>
              <a:rPr lang="en-US" altLang="zh-CN">
                <a:solidFill>
                  <a:srgbClr val="6600FF"/>
                </a:solidFill>
                <a:latin typeface="Times New Roman" pitchFamily="18" charset="0"/>
              </a:rPr>
              <a:t>)</a:t>
            </a:r>
          </a:p>
        </p:txBody>
      </p:sp>
      <p:sp>
        <p:nvSpPr>
          <p:cNvPr id="155657" name="Rectangle 12"/>
          <p:cNvSpPr>
            <a:spLocks noChangeArrowheads="1"/>
          </p:cNvSpPr>
          <p:nvPr/>
        </p:nvSpPr>
        <p:spPr bwMode="auto">
          <a:xfrm>
            <a:off x="498474" y="381000"/>
            <a:ext cx="5487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sz="2800" dirty="0">
                <a:solidFill>
                  <a:srgbClr val="0066FF"/>
                </a:solidFill>
                <a:latin typeface="宋体" charset="-122"/>
              </a:rPr>
              <a:t>②</a:t>
            </a:r>
            <a:r>
              <a:rPr lang="zh-CN" altLang="en-US" sz="2800" dirty="0">
                <a:solidFill>
                  <a:srgbClr val="0066FF"/>
                </a:solidFill>
                <a:latin typeface="宋体" charset="-122"/>
              </a:rPr>
              <a:t>混合使用移码和补码</a:t>
            </a:r>
          </a:p>
        </p:txBody>
      </p:sp>
    </p:spTree>
    <p:extLst>
      <p:ext uri="{BB962C8B-B14F-4D97-AF65-F5344CB8AC3E}">
        <p14:creationId xmlns:p14="http://schemas.microsoft.com/office/powerpoint/2010/main" val="3335464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546100" y="1268760"/>
            <a:ext cx="8634412" cy="382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120000"/>
              </a:lnSpc>
              <a:spcBef>
                <a:spcPts val="0"/>
              </a:spcBef>
              <a:spcAft>
                <a:spcPts val="0"/>
              </a:spcAft>
            </a:pPr>
            <a:r>
              <a:rPr lang="en-US" altLang="zh-CN" dirty="0">
                <a:solidFill>
                  <a:srgbClr val="000000"/>
                </a:solidFill>
                <a:latin typeface="Times New Roman" pitchFamily="18" charset="0"/>
              </a:rPr>
              <a:t>     </a:t>
            </a:r>
            <a:r>
              <a:rPr lang="zh-CN" altLang="en-US" dirty="0">
                <a:solidFill>
                  <a:srgbClr val="FF0000"/>
                </a:solidFill>
                <a:latin typeface="Times New Roman" pitchFamily="18" charset="0"/>
              </a:rPr>
              <a:t>使用双符号位的阶码加法器</a:t>
            </a:r>
            <a:r>
              <a:rPr lang="en-US" altLang="zh-CN" dirty="0">
                <a:solidFill>
                  <a:srgbClr val="FF0000"/>
                </a:solidFill>
                <a:latin typeface="Times New Roman" pitchFamily="18" charset="0"/>
              </a:rPr>
              <a:t>,  </a:t>
            </a:r>
            <a:r>
              <a:rPr lang="zh-CN" altLang="en-US" dirty="0">
                <a:solidFill>
                  <a:srgbClr val="FF0000"/>
                </a:solidFill>
                <a:latin typeface="Times New Roman" pitchFamily="18" charset="0"/>
              </a:rPr>
              <a:t>并规定移码的第二个符号位</a:t>
            </a:r>
            <a:r>
              <a:rPr lang="en-US" altLang="zh-CN" dirty="0">
                <a:solidFill>
                  <a:srgbClr val="FF0000"/>
                </a:solidFill>
                <a:latin typeface="Times New Roman" pitchFamily="18" charset="0"/>
              </a:rPr>
              <a:t>,  </a:t>
            </a:r>
            <a:r>
              <a:rPr lang="zh-CN" altLang="en-US" dirty="0">
                <a:solidFill>
                  <a:srgbClr val="FF0000"/>
                </a:solidFill>
                <a:latin typeface="Times New Roman" pitchFamily="18" charset="0"/>
              </a:rPr>
              <a:t>即最高符号位恒用 </a:t>
            </a:r>
            <a:r>
              <a:rPr lang="en-US" altLang="zh-CN" dirty="0">
                <a:solidFill>
                  <a:srgbClr val="FF0000"/>
                </a:solidFill>
                <a:latin typeface="Times New Roman" pitchFamily="18" charset="0"/>
              </a:rPr>
              <a:t>0 </a:t>
            </a:r>
            <a:r>
              <a:rPr lang="zh-CN" altLang="en-US" dirty="0">
                <a:solidFill>
                  <a:srgbClr val="FF0000"/>
                </a:solidFill>
                <a:latin typeface="Times New Roman" pitchFamily="18" charset="0"/>
              </a:rPr>
              <a:t>参加加减运算</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则溢出条件是结果的最高符号位为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p>
          <a:p>
            <a:pPr eaLnBrk="1" fontAlgn="auto" hangingPunct="1">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当低位符号位为 </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时</a:t>
            </a:r>
            <a:r>
              <a:rPr lang="en-US" altLang="zh-CN" dirty="0">
                <a:solidFill>
                  <a:srgbClr val="000000"/>
                </a:solidFill>
                <a:latin typeface="Times New Roman" pitchFamily="18" charset="0"/>
              </a:rPr>
              <a:t>,</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10</a:t>
            </a:r>
            <a:r>
              <a:rPr lang="zh-CN" altLang="en-US" dirty="0">
                <a:solidFill>
                  <a:srgbClr val="FF0000"/>
                </a:solidFill>
                <a:latin typeface="Times New Roman" pitchFamily="18" charset="0"/>
              </a:rPr>
              <a:t>）</a:t>
            </a:r>
            <a:r>
              <a:rPr lang="zh-CN" altLang="en-US" dirty="0">
                <a:solidFill>
                  <a:srgbClr val="000000"/>
                </a:solidFill>
                <a:latin typeface="Times New Roman" pitchFamily="18" charset="0"/>
              </a:rPr>
              <a:t>  表明结果上溢</a:t>
            </a:r>
            <a:r>
              <a:rPr lang="en-US" altLang="zh-CN" dirty="0">
                <a:solidFill>
                  <a:srgbClr val="000000"/>
                </a:solidFill>
                <a:latin typeface="Times New Roman" pitchFamily="18" charset="0"/>
              </a:rPr>
              <a:t>,</a:t>
            </a:r>
          </a:p>
          <a:p>
            <a:pPr eaLnBrk="1" fontAlgn="auto" hangingPunct="1">
              <a:lnSpc>
                <a:spcPct val="75000"/>
              </a:lnSpc>
              <a:spcBef>
                <a:spcPct val="50000"/>
              </a:spcBef>
              <a:spcAft>
                <a:spcPts val="0"/>
              </a:spcAft>
            </a:pPr>
            <a:r>
              <a:rPr lang="en-US" altLang="zh-CN"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当低位符号位为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时</a:t>
            </a:r>
            <a:r>
              <a:rPr lang="en-US" altLang="zh-CN" dirty="0">
                <a:solidFill>
                  <a:srgbClr val="000000"/>
                </a:solidFill>
                <a:latin typeface="Times New Roman" pitchFamily="18" charset="0"/>
              </a:rPr>
              <a:t>, </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11</a:t>
            </a:r>
            <a:r>
              <a:rPr lang="zh-CN" altLang="en-US" dirty="0">
                <a:solidFill>
                  <a:srgbClr val="FF0000"/>
                </a:solidFill>
                <a:latin typeface="Times New Roman" pitchFamily="18" charset="0"/>
              </a:rPr>
              <a:t>）</a:t>
            </a:r>
            <a:r>
              <a:rPr lang="zh-CN" altLang="en-US" dirty="0">
                <a:solidFill>
                  <a:srgbClr val="000000"/>
                </a:solidFill>
                <a:latin typeface="Times New Roman" pitchFamily="18" charset="0"/>
              </a:rPr>
              <a:t> 表明结果下溢。</a:t>
            </a:r>
          </a:p>
          <a:p>
            <a:pPr eaLnBrk="1" fontAlgn="auto" hangingPunct="1">
              <a:lnSpc>
                <a:spcPct val="75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当最高符号位为</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时</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表明没有溢出</a:t>
            </a:r>
            <a:r>
              <a:rPr lang="en-US" altLang="zh-CN" dirty="0">
                <a:solidFill>
                  <a:srgbClr val="000000"/>
                </a:solidFill>
                <a:latin typeface="Times New Roman" pitchFamily="18" charset="0"/>
              </a:rPr>
              <a:t>:</a:t>
            </a:r>
          </a:p>
          <a:p>
            <a:pPr eaLnBrk="1" fontAlgn="auto" hangingPunct="1">
              <a:lnSpc>
                <a:spcPct val="75000"/>
              </a:lnSpc>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低位符号位为</a:t>
            </a:r>
            <a:r>
              <a:rPr lang="en-US" altLang="zh-CN" dirty="0">
                <a:solidFill>
                  <a:srgbClr val="000000"/>
                </a:solidFill>
                <a:latin typeface="Times New Roman" pitchFamily="18" charset="0"/>
              </a:rPr>
              <a:t>1,  </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01</a:t>
            </a:r>
            <a:r>
              <a:rPr lang="zh-CN" altLang="en-US" dirty="0">
                <a:solidFill>
                  <a:srgbClr val="FF0000"/>
                </a:solidFill>
                <a:latin typeface="Times New Roman" pitchFamily="18" charset="0"/>
              </a:rPr>
              <a:t>）</a:t>
            </a:r>
            <a:r>
              <a:rPr lang="zh-CN" altLang="en-US" dirty="0">
                <a:solidFill>
                  <a:srgbClr val="000000"/>
                </a:solidFill>
                <a:latin typeface="Times New Roman" pitchFamily="18" charset="0"/>
              </a:rPr>
              <a:t> 表明结果为正</a:t>
            </a:r>
            <a:r>
              <a:rPr lang="en-US" altLang="zh-CN" dirty="0">
                <a:solidFill>
                  <a:srgbClr val="000000"/>
                </a:solidFill>
                <a:latin typeface="Times New Roman" pitchFamily="18" charset="0"/>
              </a:rPr>
              <a:t>; </a:t>
            </a:r>
          </a:p>
          <a:p>
            <a:pPr eaLnBrk="1" fontAlgn="auto" hangingPunct="1">
              <a:lnSpc>
                <a:spcPct val="75000"/>
              </a:lnSpc>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为</a:t>
            </a:r>
            <a:r>
              <a:rPr lang="en-US" altLang="zh-CN" dirty="0">
                <a:solidFill>
                  <a:srgbClr val="000000"/>
                </a:solidFill>
                <a:latin typeface="Times New Roman" pitchFamily="18" charset="0"/>
              </a:rPr>
              <a:t>0,  </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00</a:t>
            </a:r>
            <a:r>
              <a:rPr lang="zh-CN" altLang="en-US" dirty="0">
                <a:solidFill>
                  <a:srgbClr val="FF0000"/>
                </a:solidFill>
                <a:latin typeface="Times New Roman" pitchFamily="18" charset="0"/>
              </a:rPr>
              <a:t>） </a:t>
            </a:r>
            <a:r>
              <a:rPr lang="zh-CN" altLang="en-US" dirty="0">
                <a:solidFill>
                  <a:srgbClr val="000000"/>
                </a:solidFill>
                <a:latin typeface="Times New Roman" pitchFamily="18" charset="0"/>
              </a:rPr>
              <a:t>表明结果为负。</a:t>
            </a:r>
          </a:p>
        </p:txBody>
      </p:sp>
      <p:sp>
        <p:nvSpPr>
          <p:cNvPr id="156675" name="Rectangle 3"/>
          <p:cNvSpPr>
            <a:spLocks noChangeArrowheads="1"/>
          </p:cNvSpPr>
          <p:nvPr/>
        </p:nvSpPr>
        <p:spPr bwMode="auto">
          <a:xfrm>
            <a:off x="546100" y="457200"/>
            <a:ext cx="591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sz="2800" dirty="0">
                <a:solidFill>
                  <a:srgbClr val="0066FF"/>
                </a:solidFill>
                <a:latin typeface="宋体" charset="-122"/>
              </a:rPr>
              <a:t>③ </a:t>
            </a:r>
            <a:r>
              <a:rPr lang="zh-CN" altLang="en-US" sz="2800" dirty="0">
                <a:solidFill>
                  <a:srgbClr val="0066FF"/>
                </a:solidFill>
                <a:latin typeface="宋体" charset="-122"/>
              </a:rPr>
              <a:t>阶码运算结果溢出处理</a:t>
            </a:r>
          </a:p>
        </p:txBody>
      </p:sp>
    </p:spTree>
    <p:extLst>
      <p:ext uri="{BB962C8B-B14F-4D97-AF65-F5344CB8AC3E}">
        <p14:creationId xmlns:p14="http://schemas.microsoft.com/office/powerpoint/2010/main" val="15285966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4"/>
          <p:cNvSpPr txBox="1">
            <a:spLocks noChangeArrowheads="1"/>
          </p:cNvSpPr>
          <p:nvPr/>
        </p:nvSpPr>
        <p:spPr bwMode="auto">
          <a:xfrm>
            <a:off x="511122" y="475457"/>
            <a:ext cx="875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例：</a:t>
            </a:r>
            <a:r>
              <a:rPr lang="zh-CN" altLang="en-US" dirty="0">
                <a:solidFill>
                  <a:srgbClr val="000000"/>
                </a:solidFill>
                <a:latin typeface="Times New Roman" pitchFamily="18" charset="0"/>
              </a:rPr>
              <a:t> </a:t>
            </a:r>
            <a:r>
              <a:rPr lang="zh-CN" altLang="en-US" dirty="0">
                <a:solidFill>
                  <a:srgbClr val="0066FF"/>
                </a:solidFill>
                <a:latin typeface="Times New Roman" pitchFamily="18" charset="0"/>
              </a:rPr>
              <a:t>ｘ</a:t>
            </a:r>
            <a:r>
              <a:rPr lang="en-US" altLang="zh-CN" dirty="0">
                <a:solidFill>
                  <a:srgbClr val="0066FF"/>
                </a:solidFill>
                <a:latin typeface="Times New Roman" pitchFamily="18" charset="0"/>
              </a:rPr>
              <a:t>= +011,</a:t>
            </a:r>
            <a:r>
              <a:rPr lang="zh-CN" altLang="en-US" dirty="0">
                <a:solidFill>
                  <a:srgbClr val="0066FF"/>
                </a:solidFill>
                <a:latin typeface="Times New Roman" pitchFamily="18" charset="0"/>
              </a:rPr>
              <a:t>ｙ</a:t>
            </a:r>
            <a:r>
              <a:rPr lang="en-US" altLang="zh-CN" dirty="0">
                <a:solidFill>
                  <a:srgbClr val="0066FF"/>
                </a:solidFill>
                <a:latin typeface="Times New Roman" pitchFamily="18" charset="0"/>
              </a:rPr>
              <a:t>= +110,  </a:t>
            </a:r>
            <a:r>
              <a:rPr lang="zh-CN" altLang="en-US" dirty="0">
                <a:solidFill>
                  <a:srgbClr val="0066FF"/>
                </a:solidFill>
                <a:latin typeface="Times New Roman" pitchFamily="18" charset="0"/>
              </a:rPr>
              <a:t>求</a:t>
            </a:r>
            <a:r>
              <a:rPr lang="en-US" altLang="zh-CN" dirty="0">
                <a:solidFill>
                  <a:srgbClr val="0066FF"/>
                </a:solidFill>
                <a:latin typeface="Times New Roman" pitchFamily="18" charset="0"/>
              </a:rPr>
              <a:t>[</a:t>
            </a:r>
            <a:r>
              <a:rPr lang="en-US" altLang="zh-CN" dirty="0" err="1">
                <a:solidFill>
                  <a:srgbClr val="0066FF"/>
                </a:solidFill>
                <a:latin typeface="Times New Roman" pitchFamily="18" charset="0"/>
              </a:rPr>
              <a:t>x+y</a:t>
            </a:r>
            <a:r>
              <a:rPr lang="en-US" altLang="zh-CN" dirty="0">
                <a:solidFill>
                  <a:srgbClr val="0066FF"/>
                </a:solidFill>
                <a:latin typeface="Times New Roman" pitchFamily="18" charset="0"/>
              </a:rPr>
              <a:t>]</a:t>
            </a:r>
            <a:r>
              <a:rPr lang="zh-CN" altLang="en-US" baseline="-30000" dirty="0">
                <a:solidFill>
                  <a:srgbClr val="0066FF"/>
                </a:solidFill>
                <a:latin typeface="Times New Roman" pitchFamily="18" charset="0"/>
              </a:rPr>
              <a:t>移</a:t>
            </a:r>
            <a:r>
              <a:rPr lang="zh-CN" altLang="en-US" dirty="0">
                <a:solidFill>
                  <a:srgbClr val="0066FF"/>
                </a:solidFill>
                <a:latin typeface="Times New Roman" pitchFamily="18" charset="0"/>
              </a:rPr>
              <a:t> 和 </a:t>
            </a:r>
            <a:r>
              <a:rPr lang="en-US" altLang="zh-CN" dirty="0">
                <a:solidFill>
                  <a:srgbClr val="0066FF"/>
                </a:solidFill>
                <a:latin typeface="Times New Roman" pitchFamily="18" charset="0"/>
              </a:rPr>
              <a:t>[x-y]</a:t>
            </a:r>
            <a:r>
              <a:rPr lang="zh-CN" altLang="en-US" baseline="-30000" dirty="0">
                <a:solidFill>
                  <a:srgbClr val="0066FF"/>
                </a:solidFill>
                <a:latin typeface="Times New Roman" pitchFamily="18" charset="0"/>
              </a:rPr>
              <a:t>移</a:t>
            </a:r>
            <a:r>
              <a:rPr lang="en-US" altLang="zh-CN" dirty="0">
                <a:solidFill>
                  <a:srgbClr val="0066FF"/>
                </a:solidFill>
                <a:latin typeface="Times New Roman" pitchFamily="18" charset="0"/>
              </a:rPr>
              <a:t>,  </a:t>
            </a:r>
            <a:r>
              <a:rPr lang="zh-CN" altLang="en-US" dirty="0">
                <a:solidFill>
                  <a:srgbClr val="0066FF"/>
                </a:solidFill>
                <a:latin typeface="Times New Roman" pitchFamily="18" charset="0"/>
              </a:rPr>
              <a:t>并判断是否溢出</a:t>
            </a:r>
            <a:r>
              <a:rPr lang="zh-CN" altLang="en-US" dirty="0">
                <a:solidFill>
                  <a:srgbClr val="FF00FF"/>
                </a:solidFill>
                <a:latin typeface="Times New Roman" pitchFamily="18" charset="0"/>
              </a:rPr>
              <a:t>。</a:t>
            </a:r>
            <a:endParaRPr lang="zh-CN" altLang="en-US" dirty="0">
              <a:solidFill>
                <a:srgbClr val="000000"/>
              </a:solidFill>
              <a:latin typeface="Times New Roman" pitchFamily="18" charset="0"/>
            </a:endParaRPr>
          </a:p>
        </p:txBody>
      </p:sp>
      <p:sp>
        <p:nvSpPr>
          <p:cNvPr id="157699" name="Text Box 5"/>
          <p:cNvSpPr txBox="1">
            <a:spLocks noChangeArrowheads="1"/>
          </p:cNvSpPr>
          <p:nvPr/>
        </p:nvSpPr>
        <p:spPr bwMode="auto">
          <a:xfrm>
            <a:off x="539552" y="1130302"/>
            <a:ext cx="875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333399"/>
                </a:solidFill>
                <a:latin typeface="Times New Roman" pitchFamily="18" charset="0"/>
              </a:rPr>
              <a:t>解：阶码取</a:t>
            </a:r>
            <a:r>
              <a:rPr lang="en-US" altLang="zh-CN" dirty="0">
                <a:solidFill>
                  <a:srgbClr val="333399"/>
                </a:solidFill>
                <a:latin typeface="Times New Roman" pitchFamily="18" charset="0"/>
              </a:rPr>
              <a:t>3</a:t>
            </a:r>
            <a:r>
              <a:rPr lang="zh-CN" altLang="en-US" dirty="0">
                <a:solidFill>
                  <a:srgbClr val="333399"/>
                </a:solidFill>
                <a:latin typeface="Times New Roman" pitchFamily="18" charset="0"/>
              </a:rPr>
              <a:t>位（不含符号位），其对应的真值范围是 </a:t>
            </a:r>
            <a:r>
              <a:rPr lang="en-US" altLang="zh-CN" dirty="0">
                <a:solidFill>
                  <a:srgbClr val="333399"/>
                </a:solidFill>
                <a:latin typeface="Times New Roman" pitchFamily="18" charset="0"/>
              </a:rPr>
              <a:t>-8~+7</a:t>
            </a:r>
          </a:p>
        </p:txBody>
      </p:sp>
      <p:sp>
        <p:nvSpPr>
          <p:cNvPr id="157700" name="Rectangle 6"/>
          <p:cNvSpPr>
            <a:spLocks noChangeArrowheads="1"/>
          </p:cNvSpPr>
          <p:nvPr/>
        </p:nvSpPr>
        <p:spPr bwMode="auto">
          <a:xfrm>
            <a:off x="1071563" y="1658938"/>
            <a:ext cx="6665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a:solidFill>
                  <a:srgbClr val="333399"/>
                </a:solidFill>
                <a:latin typeface="Times New Roman" pitchFamily="18" charset="0"/>
              </a:rPr>
              <a:t>[x]</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01 011,     [y]</a:t>
            </a:r>
            <a:r>
              <a:rPr lang="zh-CN" altLang="en-US" baseline="-30000">
                <a:solidFill>
                  <a:srgbClr val="333399"/>
                </a:solidFill>
                <a:latin typeface="Times New Roman" pitchFamily="18" charset="0"/>
              </a:rPr>
              <a:t>补</a:t>
            </a:r>
            <a:r>
              <a:rPr lang="en-US" altLang="zh-CN">
                <a:solidFill>
                  <a:srgbClr val="333399"/>
                </a:solidFill>
                <a:latin typeface="Times New Roman" pitchFamily="18" charset="0"/>
              </a:rPr>
              <a:t>= 00 110,       [-y]</a:t>
            </a:r>
            <a:r>
              <a:rPr lang="zh-CN" altLang="en-US" baseline="-30000">
                <a:solidFill>
                  <a:srgbClr val="333399"/>
                </a:solidFill>
                <a:latin typeface="Times New Roman" pitchFamily="18" charset="0"/>
              </a:rPr>
              <a:t>补</a:t>
            </a:r>
            <a:r>
              <a:rPr lang="en-US" altLang="zh-CN">
                <a:solidFill>
                  <a:srgbClr val="333399"/>
                </a:solidFill>
                <a:latin typeface="Times New Roman" pitchFamily="18" charset="0"/>
              </a:rPr>
              <a:t>=11 010</a:t>
            </a:r>
          </a:p>
        </p:txBody>
      </p:sp>
      <p:sp>
        <p:nvSpPr>
          <p:cNvPr id="157701" name="Rectangle 7"/>
          <p:cNvSpPr>
            <a:spLocks noChangeArrowheads="1"/>
          </p:cNvSpPr>
          <p:nvPr/>
        </p:nvSpPr>
        <p:spPr bwMode="auto">
          <a:xfrm>
            <a:off x="1068388" y="2166938"/>
            <a:ext cx="301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a:solidFill>
                  <a:srgbClr val="333399"/>
                </a:solidFill>
                <a:latin typeface="Times New Roman" pitchFamily="18" charset="0"/>
              </a:rPr>
              <a:t>[x+y]</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[x]</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[y]</a:t>
            </a:r>
            <a:r>
              <a:rPr lang="zh-CN" altLang="en-US" baseline="-30000">
                <a:solidFill>
                  <a:srgbClr val="333399"/>
                </a:solidFill>
                <a:latin typeface="Times New Roman" pitchFamily="18" charset="0"/>
              </a:rPr>
              <a:t>补</a:t>
            </a:r>
            <a:r>
              <a:rPr lang="en-US" altLang="zh-CN">
                <a:solidFill>
                  <a:srgbClr val="333399"/>
                </a:solidFill>
                <a:latin typeface="Times New Roman" pitchFamily="18" charset="0"/>
              </a:rPr>
              <a:t>=</a:t>
            </a:r>
          </a:p>
        </p:txBody>
      </p:sp>
      <p:sp>
        <p:nvSpPr>
          <p:cNvPr id="157702" name="Rectangle 8"/>
          <p:cNvSpPr>
            <a:spLocks noChangeArrowheads="1"/>
          </p:cNvSpPr>
          <p:nvPr/>
        </p:nvSpPr>
        <p:spPr bwMode="auto">
          <a:xfrm>
            <a:off x="1093788" y="3619500"/>
            <a:ext cx="2938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333399"/>
                </a:solidFill>
                <a:latin typeface="Times New Roman" pitchFamily="18" charset="0"/>
              </a:rPr>
              <a:t>[x</a:t>
            </a:r>
            <a:r>
              <a:rPr lang="en-US" altLang="zh-CN">
                <a:solidFill>
                  <a:srgbClr val="333399"/>
                </a:solidFill>
                <a:latin typeface="黑体" pitchFamily="2" charset="-122"/>
                <a:ea typeface="黑体" pitchFamily="2" charset="-122"/>
              </a:rPr>
              <a:t>-</a:t>
            </a:r>
            <a:r>
              <a:rPr lang="en-US" altLang="zh-CN">
                <a:solidFill>
                  <a:srgbClr val="333399"/>
                </a:solidFill>
                <a:latin typeface="Times New Roman" pitchFamily="18" charset="0"/>
              </a:rPr>
              <a:t>y]</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[x]</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[-y]</a:t>
            </a:r>
            <a:r>
              <a:rPr lang="zh-CN" altLang="en-US" baseline="-30000">
                <a:solidFill>
                  <a:srgbClr val="333399"/>
                </a:solidFill>
                <a:latin typeface="Times New Roman" pitchFamily="18" charset="0"/>
              </a:rPr>
              <a:t>补</a:t>
            </a:r>
            <a:r>
              <a:rPr lang="en-US" altLang="zh-CN">
                <a:solidFill>
                  <a:srgbClr val="333399"/>
                </a:solidFill>
                <a:latin typeface="Times New Roman" pitchFamily="18" charset="0"/>
              </a:rPr>
              <a:t>=</a:t>
            </a:r>
          </a:p>
        </p:txBody>
      </p:sp>
      <p:grpSp>
        <p:nvGrpSpPr>
          <p:cNvPr id="157703" name="Group 9"/>
          <p:cNvGrpSpPr>
            <a:grpSpLocks/>
          </p:cNvGrpSpPr>
          <p:nvPr/>
        </p:nvGrpSpPr>
        <p:grpSpPr bwMode="auto">
          <a:xfrm>
            <a:off x="3825875" y="2192338"/>
            <a:ext cx="1649413" cy="1187450"/>
            <a:chOff x="4304" y="1266"/>
            <a:chExt cx="1039" cy="748"/>
          </a:xfrm>
        </p:grpSpPr>
        <p:sp>
          <p:nvSpPr>
            <p:cNvPr id="157709" name="Text Box 10"/>
            <p:cNvSpPr txBox="1">
              <a:spLocks noChangeArrowheads="1"/>
            </p:cNvSpPr>
            <p:nvPr/>
          </p:nvSpPr>
          <p:spPr bwMode="auto">
            <a:xfrm>
              <a:off x="4407" y="1266"/>
              <a:ext cx="9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01 011</a:t>
              </a:r>
            </a:p>
            <a:p>
              <a:pPr eaLnBrk="1" fontAlgn="auto" hangingPunct="1">
                <a:lnSpc>
                  <a:spcPct val="50000"/>
                </a:lnSpc>
                <a:spcBef>
                  <a:spcPct val="50000"/>
                </a:spcBef>
                <a:spcAft>
                  <a:spcPts val="0"/>
                </a:spcAft>
              </a:pPr>
              <a:r>
                <a:rPr lang="en-US" altLang="zh-CN">
                  <a:solidFill>
                    <a:srgbClr val="000000"/>
                  </a:solidFill>
                  <a:latin typeface="Times New Roman" pitchFamily="18" charset="0"/>
                </a:rPr>
                <a:t>+ 00 110</a:t>
              </a:r>
            </a:p>
            <a:p>
              <a:pPr eaLnBrk="1" fontAlgn="auto" hangingPunct="1">
                <a:lnSpc>
                  <a:spcPct val="50000"/>
                </a:lnSpc>
                <a:spcBef>
                  <a:spcPct val="50000"/>
                </a:spcBef>
                <a:spcAft>
                  <a:spcPts val="0"/>
                </a:spcAft>
              </a:pPr>
              <a:r>
                <a:rPr lang="en-US" altLang="zh-CN">
                  <a:solidFill>
                    <a:srgbClr val="000000"/>
                  </a:solidFill>
                  <a:latin typeface="Times New Roman" pitchFamily="18" charset="0"/>
                </a:rPr>
                <a:t>   10 001</a:t>
              </a:r>
            </a:p>
          </p:txBody>
        </p:sp>
        <p:sp>
          <p:nvSpPr>
            <p:cNvPr id="157710" name="Line 11"/>
            <p:cNvSpPr>
              <a:spLocks noChangeShapeType="1"/>
            </p:cNvSpPr>
            <p:nvPr/>
          </p:nvSpPr>
          <p:spPr bwMode="auto">
            <a:xfrm>
              <a:off x="4304" y="1768"/>
              <a:ext cx="10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7704" name="Rectangle 12"/>
          <p:cNvSpPr>
            <a:spLocks noChangeArrowheads="1"/>
          </p:cNvSpPr>
          <p:nvPr/>
        </p:nvSpPr>
        <p:spPr bwMode="auto">
          <a:xfrm>
            <a:off x="6210300" y="276066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a:solidFill>
                  <a:srgbClr val="FF0000"/>
                </a:solidFill>
                <a:latin typeface="Times New Roman" pitchFamily="18" charset="0"/>
              </a:rPr>
              <a:t>结果上溢。</a:t>
            </a:r>
          </a:p>
        </p:txBody>
      </p:sp>
      <p:sp>
        <p:nvSpPr>
          <p:cNvPr id="157705" name="Rectangle 13"/>
          <p:cNvSpPr>
            <a:spLocks noChangeArrowheads="1"/>
          </p:cNvSpPr>
          <p:nvPr/>
        </p:nvSpPr>
        <p:spPr bwMode="auto">
          <a:xfrm>
            <a:off x="5964238" y="4324350"/>
            <a:ext cx="254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a:solidFill>
                  <a:srgbClr val="FF0000"/>
                </a:solidFill>
                <a:latin typeface="Times New Roman" pitchFamily="18" charset="0"/>
              </a:rPr>
              <a:t>结果正确</a:t>
            </a:r>
            <a:r>
              <a:rPr lang="en-US" altLang="zh-CN">
                <a:solidFill>
                  <a:srgbClr val="FF0000"/>
                </a:solidFill>
                <a:latin typeface="Times New Roman" pitchFamily="18" charset="0"/>
              </a:rPr>
              <a:t>,  </a:t>
            </a:r>
            <a:r>
              <a:rPr lang="zh-CN" altLang="en-US">
                <a:solidFill>
                  <a:srgbClr val="FF0000"/>
                </a:solidFill>
                <a:latin typeface="Times New Roman" pitchFamily="18" charset="0"/>
              </a:rPr>
              <a:t>为</a:t>
            </a:r>
            <a:r>
              <a:rPr lang="en-US" altLang="zh-CN">
                <a:solidFill>
                  <a:srgbClr val="FF0000"/>
                </a:solidFill>
                <a:latin typeface="黑体" pitchFamily="2" charset="-122"/>
                <a:ea typeface="黑体" pitchFamily="2" charset="-122"/>
              </a:rPr>
              <a:t>-</a:t>
            </a:r>
            <a:r>
              <a:rPr lang="en-US" altLang="zh-CN">
                <a:solidFill>
                  <a:srgbClr val="FF0000"/>
                </a:solidFill>
                <a:latin typeface="Times New Roman" pitchFamily="18" charset="0"/>
              </a:rPr>
              <a:t>3</a:t>
            </a:r>
            <a:r>
              <a:rPr lang="zh-CN" altLang="en-US">
                <a:solidFill>
                  <a:srgbClr val="FF0000"/>
                </a:solidFill>
                <a:latin typeface="Times New Roman" pitchFamily="18" charset="0"/>
              </a:rPr>
              <a:t>。</a:t>
            </a:r>
          </a:p>
        </p:txBody>
      </p:sp>
      <p:grpSp>
        <p:nvGrpSpPr>
          <p:cNvPr id="157706" name="Group 14"/>
          <p:cNvGrpSpPr>
            <a:grpSpLocks/>
          </p:cNvGrpSpPr>
          <p:nvPr/>
        </p:nvGrpSpPr>
        <p:grpSpPr bwMode="auto">
          <a:xfrm>
            <a:off x="3879850" y="3594100"/>
            <a:ext cx="1649413" cy="1187450"/>
            <a:chOff x="4304" y="1266"/>
            <a:chExt cx="1039" cy="748"/>
          </a:xfrm>
        </p:grpSpPr>
        <p:sp>
          <p:nvSpPr>
            <p:cNvPr id="157707" name="Text Box 15"/>
            <p:cNvSpPr txBox="1">
              <a:spLocks noChangeArrowheads="1"/>
            </p:cNvSpPr>
            <p:nvPr/>
          </p:nvSpPr>
          <p:spPr bwMode="auto">
            <a:xfrm>
              <a:off x="4407" y="1266"/>
              <a:ext cx="9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01 011</a:t>
              </a:r>
            </a:p>
            <a:p>
              <a:pPr eaLnBrk="1" fontAlgn="auto" hangingPunct="1">
                <a:lnSpc>
                  <a:spcPct val="50000"/>
                </a:lnSpc>
                <a:spcBef>
                  <a:spcPct val="50000"/>
                </a:spcBef>
                <a:spcAft>
                  <a:spcPts val="0"/>
                </a:spcAft>
              </a:pPr>
              <a:r>
                <a:rPr lang="en-US" altLang="zh-CN">
                  <a:solidFill>
                    <a:srgbClr val="000000"/>
                  </a:solidFill>
                  <a:latin typeface="Times New Roman" pitchFamily="18" charset="0"/>
                </a:rPr>
                <a:t>+ 11 010</a:t>
              </a:r>
            </a:p>
            <a:p>
              <a:pPr eaLnBrk="1" fontAlgn="auto" hangingPunct="1">
                <a:lnSpc>
                  <a:spcPct val="50000"/>
                </a:lnSpc>
                <a:spcBef>
                  <a:spcPct val="50000"/>
                </a:spcBef>
                <a:spcAft>
                  <a:spcPts val="0"/>
                </a:spcAft>
              </a:pPr>
              <a:r>
                <a:rPr lang="en-US" altLang="zh-CN">
                  <a:solidFill>
                    <a:srgbClr val="000000"/>
                  </a:solidFill>
                  <a:latin typeface="Times New Roman" pitchFamily="18" charset="0"/>
                </a:rPr>
                <a:t>   00 101</a:t>
              </a:r>
            </a:p>
          </p:txBody>
        </p:sp>
        <p:sp>
          <p:nvSpPr>
            <p:cNvPr id="157708" name="Line 16"/>
            <p:cNvSpPr>
              <a:spLocks noChangeShapeType="1"/>
            </p:cNvSpPr>
            <p:nvPr/>
          </p:nvSpPr>
          <p:spPr bwMode="auto">
            <a:xfrm>
              <a:off x="4304" y="1768"/>
              <a:ext cx="10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Tree>
    <p:extLst>
      <p:ext uri="{BB962C8B-B14F-4D97-AF65-F5344CB8AC3E}">
        <p14:creationId xmlns:p14="http://schemas.microsoft.com/office/powerpoint/2010/main" val="17587794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539552" y="476672"/>
            <a:ext cx="3228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sz="2800">
                <a:solidFill>
                  <a:srgbClr val="FF0000"/>
                </a:solidFill>
                <a:latin typeface="Times New Roman" pitchFamily="18" charset="0"/>
              </a:rPr>
              <a:t>(3) </a:t>
            </a:r>
            <a:r>
              <a:rPr lang="zh-CN" altLang="en-US" sz="2800">
                <a:solidFill>
                  <a:srgbClr val="FF0000"/>
                </a:solidFill>
                <a:latin typeface="Times New Roman" pitchFamily="18" charset="0"/>
              </a:rPr>
              <a:t>尾数处理</a:t>
            </a:r>
            <a:endParaRPr lang="zh-CN" altLang="en-US" sz="2800">
              <a:solidFill>
                <a:srgbClr val="000000"/>
              </a:solidFill>
              <a:latin typeface="Times New Roman" pitchFamily="18" charset="0"/>
            </a:endParaRPr>
          </a:p>
        </p:txBody>
      </p:sp>
      <p:sp>
        <p:nvSpPr>
          <p:cNvPr id="158723" name="Text Box 3"/>
          <p:cNvSpPr txBox="1">
            <a:spLocks noChangeArrowheads="1"/>
          </p:cNvSpPr>
          <p:nvPr/>
        </p:nvSpPr>
        <p:spPr bwMode="auto">
          <a:xfrm>
            <a:off x="403619" y="1124744"/>
            <a:ext cx="875188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浮点加减法对结果的规格化及舍入处理也适用于浮点乘除法。</a:t>
            </a:r>
          </a:p>
          <a:p>
            <a:pPr eaLnBrk="1" fontAlgn="auto" hangingPunct="1">
              <a:lnSpc>
                <a:spcPct val="70000"/>
              </a:lnSpc>
              <a:spcBef>
                <a:spcPct val="50000"/>
              </a:spcBef>
              <a:spcAft>
                <a:spcPts val="0"/>
              </a:spcAft>
            </a:pPr>
            <a:r>
              <a:rPr lang="zh-CN" altLang="en-US">
                <a:solidFill>
                  <a:srgbClr val="0000FF"/>
                </a:solidFill>
                <a:latin typeface="Times New Roman" pitchFamily="18" charset="0"/>
              </a:rPr>
              <a:t>第一种方法是：</a:t>
            </a:r>
          </a:p>
          <a:p>
            <a:pPr eaLnBrk="1" fontAlgn="auto" hangingPunct="1">
              <a:lnSpc>
                <a:spcPct val="80000"/>
              </a:lnSpc>
              <a:spcBef>
                <a:spcPct val="50000"/>
              </a:spcBef>
              <a:spcAft>
                <a:spcPts val="0"/>
              </a:spcAft>
            </a:pPr>
            <a:r>
              <a:rPr lang="zh-CN" altLang="en-US">
                <a:solidFill>
                  <a:srgbClr val="000000"/>
                </a:solidFill>
                <a:latin typeface="Times New Roman" pitchFamily="18" charset="0"/>
              </a:rPr>
              <a:t>    无条件地丢掉正常尾数最低位之后的全部数值。</a:t>
            </a:r>
          </a:p>
          <a:p>
            <a:pPr eaLnBrk="1" fontAlgn="auto" hangingPunct="1">
              <a:lnSpc>
                <a:spcPct val="80000"/>
              </a:lnSpc>
              <a:spcBef>
                <a:spcPct val="50000"/>
              </a:spcBef>
              <a:spcAft>
                <a:spcPts val="0"/>
              </a:spcAft>
            </a:pPr>
            <a:r>
              <a:rPr lang="zh-CN" altLang="en-US">
                <a:solidFill>
                  <a:srgbClr val="000000"/>
                </a:solidFill>
                <a:latin typeface="Times New Roman" pitchFamily="18" charset="0"/>
              </a:rPr>
              <a:t>     这种办法被称为截断处理</a:t>
            </a:r>
            <a:r>
              <a:rPr lang="en-US" altLang="zh-CN">
                <a:solidFill>
                  <a:srgbClr val="000000"/>
                </a:solidFill>
                <a:latin typeface="Times New Roman" pitchFamily="18" charset="0"/>
              </a:rPr>
              <a:t>,  </a:t>
            </a:r>
            <a:r>
              <a:rPr lang="zh-CN" altLang="en-US">
                <a:solidFill>
                  <a:srgbClr val="000000"/>
                </a:solidFill>
                <a:latin typeface="Times New Roman" pitchFamily="18" charset="0"/>
              </a:rPr>
              <a:t>好处是处理简单</a:t>
            </a:r>
            <a:r>
              <a:rPr lang="en-US" altLang="zh-CN">
                <a:solidFill>
                  <a:srgbClr val="000000"/>
                </a:solidFill>
                <a:latin typeface="Times New Roman" pitchFamily="18" charset="0"/>
              </a:rPr>
              <a:t>,  </a:t>
            </a:r>
            <a:r>
              <a:rPr lang="zh-CN" altLang="en-US">
                <a:solidFill>
                  <a:srgbClr val="000000"/>
                </a:solidFill>
                <a:latin typeface="Times New Roman" pitchFamily="18" charset="0"/>
              </a:rPr>
              <a:t>缺点是影响结果</a:t>
            </a:r>
          </a:p>
          <a:p>
            <a:pPr eaLnBrk="1" fontAlgn="auto" hangingPunct="1">
              <a:lnSpc>
                <a:spcPct val="50000"/>
              </a:lnSpc>
              <a:spcBef>
                <a:spcPct val="50000"/>
              </a:spcBef>
              <a:spcAft>
                <a:spcPts val="0"/>
              </a:spcAft>
            </a:pPr>
            <a:r>
              <a:rPr lang="zh-CN" altLang="en-US">
                <a:solidFill>
                  <a:srgbClr val="000000"/>
                </a:solidFill>
                <a:latin typeface="Times New Roman" pitchFamily="18" charset="0"/>
              </a:rPr>
              <a:t>  的精度。</a:t>
            </a:r>
          </a:p>
          <a:p>
            <a:pPr eaLnBrk="1" fontAlgn="auto" hangingPunct="1">
              <a:spcBef>
                <a:spcPct val="50000"/>
              </a:spcBef>
              <a:spcAft>
                <a:spcPts val="0"/>
              </a:spcAft>
            </a:pPr>
            <a:r>
              <a:rPr lang="zh-CN" altLang="en-US">
                <a:solidFill>
                  <a:srgbClr val="000000"/>
                </a:solidFill>
                <a:latin typeface="Times New Roman" pitchFamily="18" charset="0"/>
              </a:rPr>
              <a:t> </a:t>
            </a:r>
            <a:r>
              <a:rPr lang="zh-CN" altLang="en-US">
                <a:solidFill>
                  <a:srgbClr val="0000FF"/>
                </a:solidFill>
                <a:latin typeface="Times New Roman" pitchFamily="18" charset="0"/>
              </a:rPr>
              <a:t>第二种办法是：</a:t>
            </a:r>
          </a:p>
          <a:p>
            <a:pPr eaLnBrk="1" fontAlgn="auto" hangingPunct="1">
              <a:lnSpc>
                <a:spcPct val="80000"/>
              </a:lnSpc>
              <a:spcBef>
                <a:spcPct val="50000"/>
              </a:spcBef>
              <a:spcAft>
                <a:spcPts val="0"/>
              </a:spcAft>
            </a:pPr>
            <a:r>
              <a:rPr lang="zh-CN" altLang="en-US">
                <a:solidFill>
                  <a:srgbClr val="000000"/>
                </a:solidFill>
                <a:latin typeface="Times New Roman" pitchFamily="18" charset="0"/>
              </a:rPr>
              <a:t>   运算过程中保留右移中移出的若干高位的值</a:t>
            </a:r>
            <a:r>
              <a:rPr lang="en-US" altLang="zh-CN">
                <a:solidFill>
                  <a:srgbClr val="000000"/>
                </a:solidFill>
                <a:latin typeface="Times New Roman" pitchFamily="18" charset="0"/>
              </a:rPr>
              <a:t>,  </a:t>
            </a:r>
            <a:r>
              <a:rPr lang="zh-CN" altLang="en-US">
                <a:solidFill>
                  <a:srgbClr val="000000"/>
                </a:solidFill>
                <a:latin typeface="Times New Roman" pitchFamily="18" charset="0"/>
              </a:rPr>
              <a:t>最后再按某种规</a:t>
            </a:r>
          </a:p>
          <a:p>
            <a:pPr eaLnBrk="1" fontAlgn="auto" hangingPunct="1">
              <a:lnSpc>
                <a:spcPct val="60000"/>
              </a:lnSpc>
              <a:spcBef>
                <a:spcPct val="50000"/>
              </a:spcBef>
              <a:spcAft>
                <a:spcPts val="0"/>
              </a:spcAft>
            </a:pPr>
            <a:r>
              <a:rPr lang="zh-CN" altLang="en-US">
                <a:solidFill>
                  <a:srgbClr val="000000"/>
                </a:solidFill>
                <a:latin typeface="Times New Roman" pitchFamily="18" charset="0"/>
              </a:rPr>
              <a:t>则用这些位上的值修正尾数。</a:t>
            </a:r>
          </a:p>
          <a:p>
            <a:pPr eaLnBrk="1" fontAlgn="auto" hangingPunct="1">
              <a:spcBef>
                <a:spcPct val="50000"/>
              </a:spcBef>
              <a:spcAft>
                <a:spcPts val="0"/>
              </a:spcAft>
            </a:pPr>
            <a:r>
              <a:rPr lang="zh-CN" altLang="en-US">
                <a:solidFill>
                  <a:srgbClr val="000000"/>
                </a:solidFill>
                <a:latin typeface="Times New Roman" pitchFamily="18" charset="0"/>
              </a:rPr>
              <a:t>     这种处理方法被称为</a:t>
            </a:r>
            <a:r>
              <a:rPr lang="zh-CN" altLang="en-US">
                <a:solidFill>
                  <a:srgbClr val="FF0000"/>
                </a:solidFill>
                <a:latin typeface="Times New Roman" pitchFamily="18" charset="0"/>
              </a:rPr>
              <a:t>舍入处理</a:t>
            </a:r>
            <a:r>
              <a:rPr lang="zh-CN" altLang="en-US">
                <a:solidFill>
                  <a:srgbClr val="000000"/>
                </a:solidFill>
                <a:latin typeface="Times New Roman" pitchFamily="18" charset="0"/>
              </a:rPr>
              <a:t>。</a:t>
            </a:r>
          </a:p>
        </p:txBody>
      </p:sp>
    </p:spTree>
    <p:extLst>
      <p:ext uri="{BB962C8B-B14F-4D97-AF65-F5344CB8AC3E}">
        <p14:creationId xmlns:p14="http://schemas.microsoft.com/office/powerpoint/2010/main" val="2126152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p:cNvSpPr>
          <p:nvPr/>
        </p:nvSpPr>
        <p:spPr bwMode="auto">
          <a:xfrm>
            <a:off x="626207" y="2412091"/>
            <a:ext cx="853440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solidFill>
                  <a:srgbClr val="333399"/>
                </a:solidFill>
                <a:latin typeface="宋体" charset="-122"/>
              </a:rPr>
              <a:t> 任意一个十进制数 </a:t>
            </a:r>
            <a:r>
              <a:rPr kumimoji="1" lang="zh-CN" altLang="en-US" sz="2400" b="1" i="1" dirty="0">
                <a:solidFill>
                  <a:srgbClr val="333399"/>
                </a:solidFill>
                <a:latin typeface="宋体" charset="-122"/>
              </a:rPr>
              <a:t>Ｎ</a:t>
            </a:r>
            <a:r>
              <a:rPr kumimoji="1" lang="zh-CN" altLang="en-US" sz="2400" b="1" dirty="0">
                <a:solidFill>
                  <a:srgbClr val="333399"/>
                </a:solidFill>
                <a:latin typeface="宋体" charset="-122"/>
              </a:rPr>
              <a:t> 可以写成</a:t>
            </a:r>
          </a:p>
          <a:p>
            <a:pPr eaLnBrk="1" hangingPunct="1">
              <a:lnSpc>
                <a:spcPct val="135000"/>
              </a:lnSpc>
            </a:pPr>
            <a:r>
              <a:rPr kumimoji="1" lang="zh-CN" altLang="en-US" sz="2400" b="1" dirty="0">
                <a:solidFill>
                  <a:srgbClr val="6600FF"/>
                </a:solidFill>
                <a:latin typeface="宋体" charset="-122"/>
              </a:rPr>
              <a:t>                </a:t>
            </a:r>
            <a:r>
              <a:rPr kumimoji="1" lang="zh-CN" altLang="en-US" sz="2400" b="1" dirty="0">
                <a:solidFill>
                  <a:srgbClr val="FF0000"/>
                </a:solidFill>
                <a:latin typeface="宋体" charset="-122"/>
              </a:rPr>
              <a:t>Ｎ</a:t>
            </a:r>
            <a:r>
              <a:rPr kumimoji="1" lang="zh-CN" altLang="en-US" sz="2400" b="1" baseline="30000" dirty="0">
                <a:solidFill>
                  <a:srgbClr val="FF0000"/>
                </a:solidFill>
                <a:latin typeface="宋体" charset="-122"/>
              </a:rPr>
              <a:t>＝</a:t>
            </a:r>
            <a:r>
              <a:rPr kumimoji="1" lang="zh-CN" altLang="en-US" sz="2400" b="1" dirty="0">
                <a:solidFill>
                  <a:srgbClr val="FF0000"/>
                </a:solidFill>
                <a:latin typeface="宋体" charset="-122"/>
              </a:rPr>
              <a:t>10</a:t>
            </a:r>
            <a:r>
              <a:rPr kumimoji="1" lang="en-US" altLang="zh-CN" sz="2400" b="1" baseline="30000" dirty="0">
                <a:solidFill>
                  <a:srgbClr val="FF0000"/>
                </a:solidFill>
                <a:latin typeface="宋体" charset="-122"/>
              </a:rPr>
              <a:t>E </a:t>
            </a:r>
            <a:r>
              <a:rPr kumimoji="1" lang="zh-CN" altLang="en-US" sz="2400" b="1" dirty="0">
                <a:solidFill>
                  <a:srgbClr val="FF0000"/>
                </a:solidFill>
                <a:latin typeface="宋体" charset="-122"/>
              </a:rPr>
              <a:t>×Ｍ</a:t>
            </a:r>
          </a:p>
          <a:p>
            <a:pPr eaLnBrk="1" hangingPunct="1">
              <a:lnSpc>
                <a:spcPct val="35000"/>
              </a:lnSpc>
            </a:pPr>
            <a:endParaRPr kumimoji="1" lang="zh-CN" altLang="en-US" sz="2400" b="1" dirty="0">
              <a:solidFill>
                <a:srgbClr val="FF0000"/>
              </a:solidFill>
              <a:latin typeface="宋体" charset="-122"/>
            </a:endParaRPr>
          </a:p>
          <a:p>
            <a:pPr eaLnBrk="1" hangingPunct="1"/>
            <a:r>
              <a:rPr kumimoji="1" lang="zh-CN" altLang="en-US" sz="2400" b="1" dirty="0">
                <a:solidFill>
                  <a:srgbClr val="333399"/>
                </a:solidFill>
                <a:latin typeface="宋体" charset="-122"/>
              </a:rPr>
              <a:t> </a:t>
            </a:r>
            <a:r>
              <a:rPr kumimoji="1" lang="zh-CN" altLang="en-US" sz="2400" b="1" dirty="0">
                <a:solidFill>
                  <a:srgbClr val="000000"/>
                </a:solidFill>
                <a:latin typeface="宋体" charset="-122"/>
              </a:rPr>
              <a:t>计算机中一个</a:t>
            </a:r>
            <a:r>
              <a:rPr kumimoji="1" lang="zh-CN" altLang="en-US" sz="2400" b="1" dirty="0">
                <a:solidFill>
                  <a:srgbClr val="FF0000"/>
                </a:solidFill>
                <a:latin typeface="微软雅黑" panose="020B0503020204020204" pitchFamily="34" charset="-122"/>
                <a:ea typeface="微软雅黑" panose="020B0503020204020204" pitchFamily="34" charset="-122"/>
              </a:rPr>
              <a:t>任意进制数</a:t>
            </a:r>
            <a:r>
              <a:rPr kumimoji="1" lang="zh-CN" altLang="en-US" sz="2400" b="1" dirty="0">
                <a:solidFill>
                  <a:srgbClr val="000000"/>
                </a:solidFill>
                <a:latin typeface="宋体" charset="-122"/>
              </a:rPr>
              <a:t> </a:t>
            </a:r>
            <a:r>
              <a:rPr kumimoji="1" lang="zh-CN" altLang="en-US" sz="2400" b="1" i="1" dirty="0">
                <a:solidFill>
                  <a:srgbClr val="000000"/>
                </a:solidFill>
                <a:latin typeface="宋体" charset="-122"/>
              </a:rPr>
              <a:t>Ｎ </a:t>
            </a:r>
            <a:r>
              <a:rPr kumimoji="1" lang="zh-CN" altLang="en-US" sz="2400" b="1" dirty="0">
                <a:solidFill>
                  <a:srgbClr val="000000"/>
                </a:solidFill>
                <a:latin typeface="宋体" charset="-122"/>
              </a:rPr>
              <a:t>可以写成 </a:t>
            </a:r>
          </a:p>
          <a:p>
            <a:r>
              <a:rPr kumimoji="1" lang="zh-CN" altLang="en-US" sz="2400" b="1" i="1" dirty="0">
                <a:solidFill>
                  <a:srgbClr val="6600FF"/>
                </a:solidFill>
                <a:latin typeface="宋体" charset="-122"/>
              </a:rPr>
              <a:t>　　　　</a:t>
            </a:r>
            <a:r>
              <a:rPr kumimoji="1" lang="zh-CN" altLang="en-US" sz="2400" b="1" dirty="0">
                <a:solidFill>
                  <a:srgbClr val="FF0000"/>
                </a:solidFill>
                <a:latin typeface="宋体" charset="-122"/>
              </a:rPr>
              <a:t>Ｎ＝Ｒ</a:t>
            </a:r>
            <a:r>
              <a:rPr kumimoji="1" lang="en-US" altLang="zh-CN" sz="2400" b="1" baseline="30000" dirty="0">
                <a:solidFill>
                  <a:srgbClr val="FF0000"/>
                </a:solidFill>
                <a:latin typeface="宋体" charset="-122"/>
              </a:rPr>
              <a:t>e </a:t>
            </a:r>
            <a:r>
              <a:rPr kumimoji="1" lang="zh-CN" altLang="en-US" sz="2400" b="1" dirty="0">
                <a:solidFill>
                  <a:srgbClr val="FF0000"/>
                </a:solidFill>
                <a:latin typeface="宋体" charset="-122"/>
              </a:rPr>
              <a:t>×</a:t>
            </a:r>
            <a:r>
              <a:rPr kumimoji="1" lang="en-US" altLang="zh-CN" sz="2400" b="1" dirty="0">
                <a:solidFill>
                  <a:srgbClr val="FF0000"/>
                </a:solidFill>
                <a:latin typeface="宋体" charset="-122"/>
              </a:rPr>
              <a:t>m</a:t>
            </a:r>
          </a:p>
          <a:p>
            <a:pPr>
              <a:lnSpc>
                <a:spcPct val="130000"/>
              </a:lnSpc>
            </a:pPr>
            <a:r>
              <a:rPr kumimoji="1" lang="en-US" altLang="zh-CN" sz="2400" b="1" i="1" dirty="0">
                <a:solidFill>
                  <a:srgbClr val="000000"/>
                </a:solidFill>
                <a:latin typeface="宋体" charset="-122"/>
              </a:rPr>
              <a:t>    m</a:t>
            </a:r>
            <a:r>
              <a:rPr kumimoji="1" lang="en-US" altLang="zh-CN" sz="2400" b="1" dirty="0">
                <a:solidFill>
                  <a:srgbClr val="000000"/>
                </a:solidFill>
                <a:latin typeface="宋体" charset="-122"/>
              </a:rPr>
              <a:t> ：</a:t>
            </a:r>
            <a:r>
              <a:rPr kumimoji="1" lang="zh-CN" altLang="en-US" sz="2400" b="1" dirty="0">
                <a:solidFill>
                  <a:srgbClr val="FF0000"/>
                </a:solidFill>
                <a:latin typeface="宋体" charset="-122"/>
              </a:rPr>
              <a:t>尾数</a:t>
            </a:r>
            <a:r>
              <a:rPr kumimoji="1" lang="zh-CN" altLang="en-US" sz="2400" b="1" dirty="0">
                <a:solidFill>
                  <a:srgbClr val="000000"/>
                </a:solidFill>
                <a:latin typeface="宋体" charset="-122"/>
              </a:rPr>
              <a:t>，是一个纯小数。 </a:t>
            </a:r>
          </a:p>
          <a:p>
            <a:pPr>
              <a:lnSpc>
                <a:spcPct val="130000"/>
              </a:lnSpc>
            </a:pPr>
            <a:r>
              <a:rPr kumimoji="1" lang="en-US" altLang="zh-CN" sz="2400" b="1" dirty="0">
                <a:solidFill>
                  <a:srgbClr val="000000"/>
                </a:solidFill>
                <a:latin typeface="宋体" charset="-122"/>
              </a:rPr>
              <a:t>    </a:t>
            </a:r>
            <a:r>
              <a:rPr kumimoji="1" lang="en-US" altLang="zh-CN" sz="2400" b="1" i="1" dirty="0">
                <a:solidFill>
                  <a:srgbClr val="000000"/>
                </a:solidFill>
                <a:latin typeface="宋体" charset="-122"/>
              </a:rPr>
              <a:t>e</a:t>
            </a:r>
            <a:r>
              <a:rPr kumimoji="1" lang="en-US" altLang="zh-CN" sz="2400" b="1" dirty="0">
                <a:solidFill>
                  <a:srgbClr val="000000"/>
                </a:solidFill>
                <a:latin typeface="宋体" charset="-122"/>
              </a:rPr>
              <a:t> ：</a:t>
            </a:r>
            <a:r>
              <a:rPr kumimoji="1" lang="zh-CN" altLang="en-US" sz="2400" b="1" dirty="0">
                <a:solidFill>
                  <a:srgbClr val="000000"/>
                </a:solidFill>
                <a:latin typeface="宋体" charset="-122"/>
              </a:rPr>
              <a:t>浮点的</a:t>
            </a:r>
            <a:r>
              <a:rPr kumimoji="1" lang="zh-CN" altLang="en-US" sz="2400" b="1" dirty="0">
                <a:solidFill>
                  <a:srgbClr val="FF0000"/>
                </a:solidFill>
                <a:latin typeface="宋体" charset="-122"/>
              </a:rPr>
              <a:t>指数</a:t>
            </a:r>
            <a:r>
              <a:rPr kumimoji="1" lang="zh-CN" altLang="en-US" sz="2400" b="1" dirty="0">
                <a:solidFill>
                  <a:srgbClr val="000000"/>
                </a:solidFill>
                <a:latin typeface="宋体" charset="-122"/>
              </a:rPr>
              <a:t>, 是一个整数。  </a:t>
            </a:r>
          </a:p>
          <a:p>
            <a:pPr>
              <a:lnSpc>
                <a:spcPct val="130000"/>
              </a:lnSpc>
            </a:pPr>
            <a:r>
              <a:rPr kumimoji="1" lang="en-US" altLang="zh-CN" sz="2400" b="1" dirty="0">
                <a:solidFill>
                  <a:srgbClr val="000000"/>
                </a:solidFill>
                <a:latin typeface="宋体" charset="-122"/>
              </a:rPr>
              <a:t>    </a:t>
            </a:r>
            <a:r>
              <a:rPr kumimoji="1" lang="en-US" altLang="zh-CN" sz="2400" b="1" i="1" dirty="0">
                <a:solidFill>
                  <a:srgbClr val="000000"/>
                </a:solidFill>
                <a:latin typeface="宋体" charset="-122"/>
              </a:rPr>
              <a:t>R </a:t>
            </a:r>
            <a:r>
              <a:rPr kumimoji="1" lang="en-US" altLang="zh-CN" sz="2400" b="1" dirty="0">
                <a:solidFill>
                  <a:srgbClr val="000000"/>
                </a:solidFill>
                <a:latin typeface="宋体" charset="-122"/>
              </a:rPr>
              <a:t>：</a:t>
            </a:r>
            <a:r>
              <a:rPr kumimoji="1" lang="zh-CN" altLang="en-US" sz="2400" b="1" dirty="0">
                <a:solidFill>
                  <a:srgbClr val="FF0000"/>
                </a:solidFill>
                <a:latin typeface="宋体" charset="-122"/>
              </a:rPr>
              <a:t>基数</a:t>
            </a:r>
            <a:r>
              <a:rPr kumimoji="1" lang="zh-CN" altLang="en-US" sz="2400" b="1" dirty="0">
                <a:solidFill>
                  <a:srgbClr val="000000"/>
                </a:solidFill>
                <a:latin typeface="宋体" charset="-122"/>
              </a:rPr>
              <a:t>，对于二进计数值的机器是一个常数，一般规定</a:t>
            </a:r>
            <a:r>
              <a:rPr kumimoji="1" lang="zh-CN" altLang="en-US" sz="2400" b="1" i="1" dirty="0">
                <a:solidFill>
                  <a:srgbClr val="000000"/>
                </a:solidFill>
                <a:latin typeface="宋体" charset="-122"/>
              </a:rPr>
              <a:t>Ｒ</a:t>
            </a:r>
            <a:r>
              <a:rPr kumimoji="1" lang="zh-CN" altLang="en-US" sz="2400" b="1" dirty="0">
                <a:solidFill>
                  <a:srgbClr val="000000"/>
                </a:solidFill>
                <a:latin typeface="宋体" charset="-122"/>
              </a:rPr>
              <a:t> 为2，8或16。 </a:t>
            </a:r>
          </a:p>
        </p:txBody>
      </p:sp>
      <p:sp>
        <p:nvSpPr>
          <p:cNvPr id="54275" name="Rectangle 1030"/>
          <p:cNvSpPr>
            <a:spLocks noChangeArrowheads="1"/>
          </p:cNvSpPr>
          <p:nvPr/>
        </p:nvSpPr>
        <p:spPr bwMode="auto">
          <a:xfrm>
            <a:off x="544246" y="314722"/>
            <a:ext cx="869832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tx2"/>
                </a:solidFill>
                <a:latin typeface="+mj-lt"/>
                <a:ea typeface="+mj-ea"/>
                <a:cs typeface="+mj-cs"/>
              </a:rPr>
              <a:t>浮点数的表示</a:t>
            </a:r>
            <a:r>
              <a:rPr lang="zh-CN" altLang="en-US" sz="3200" b="1" dirty="0">
                <a:solidFill>
                  <a:schemeClr val="tx2"/>
                </a:solidFill>
                <a:latin typeface="+mj-lt"/>
                <a:ea typeface="+mj-ea"/>
                <a:cs typeface="+mj-cs"/>
              </a:rPr>
              <a:t>方法（</a:t>
            </a:r>
            <a:r>
              <a:rPr lang="en-US" altLang="zh-CN" sz="3200" b="1" dirty="0">
                <a:solidFill>
                  <a:schemeClr val="tx2"/>
                </a:solidFill>
                <a:latin typeface="+mj-lt"/>
                <a:ea typeface="+mj-ea"/>
                <a:cs typeface="+mj-cs"/>
              </a:rPr>
              <a:t>10</a:t>
            </a:r>
            <a:r>
              <a:rPr lang="zh-CN" altLang="en-US" sz="3200" b="1" dirty="0">
                <a:solidFill>
                  <a:schemeClr val="tx2"/>
                </a:solidFill>
                <a:latin typeface="+mj-lt"/>
                <a:ea typeface="+mj-ea"/>
                <a:cs typeface="+mj-cs"/>
              </a:rPr>
              <a:t>进制推广到任意进制）</a:t>
            </a:r>
            <a:endParaRPr lang="zh-CN" altLang="en-US" sz="3200" b="1" dirty="0">
              <a:solidFill>
                <a:schemeClr val="tx2"/>
              </a:solidFill>
              <a:latin typeface="+mj-lt"/>
              <a:ea typeface="+mj-ea"/>
              <a:cs typeface="+mj-cs"/>
            </a:endParaRPr>
          </a:p>
        </p:txBody>
      </p:sp>
      <p:sp>
        <p:nvSpPr>
          <p:cNvPr id="54276" name="Rectangle 1031"/>
          <p:cNvSpPr>
            <a:spLocks noChangeArrowheads="1"/>
          </p:cNvSpPr>
          <p:nvPr/>
        </p:nvSpPr>
        <p:spPr bwMode="auto">
          <a:xfrm>
            <a:off x="892907" y="1058985"/>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solidFill>
                  <a:srgbClr val="000000"/>
                </a:solidFill>
                <a:latin typeface="Times New Roman" pitchFamily="18" charset="0"/>
              </a:rPr>
              <a:t>9×10</a:t>
            </a:r>
            <a:r>
              <a:rPr kumimoji="1" lang="zh-CN" altLang="en-US" sz="2400" b="1" baseline="30000" dirty="0">
                <a:solidFill>
                  <a:srgbClr val="000000"/>
                </a:solidFill>
                <a:latin typeface="Times New Roman" pitchFamily="18" charset="0"/>
              </a:rPr>
              <a:t>－28 </a:t>
            </a:r>
            <a:r>
              <a:rPr kumimoji="1" lang="zh-CN" altLang="en-US" sz="2400" b="1" dirty="0">
                <a:solidFill>
                  <a:srgbClr val="000000"/>
                </a:solidFill>
                <a:latin typeface="Times New Roman" pitchFamily="18" charset="0"/>
              </a:rPr>
              <a:t>= 0.9 ×10</a:t>
            </a:r>
            <a:r>
              <a:rPr kumimoji="1" lang="zh-CN" altLang="en-US" sz="2400" b="1" baseline="30000" dirty="0">
                <a:solidFill>
                  <a:srgbClr val="000000"/>
                </a:solidFill>
                <a:latin typeface="宋体" charset="-122"/>
              </a:rPr>
              <a:t>-</a:t>
            </a:r>
            <a:r>
              <a:rPr kumimoji="1" lang="zh-CN" altLang="en-US" sz="2400" b="1" baseline="30000" dirty="0">
                <a:solidFill>
                  <a:srgbClr val="000000"/>
                </a:solidFill>
                <a:latin typeface="Times New Roman" pitchFamily="18" charset="0"/>
              </a:rPr>
              <a:t>27</a:t>
            </a:r>
          </a:p>
          <a:p>
            <a:pPr eaLnBrk="1" hangingPunct="1"/>
            <a:r>
              <a:rPr kumimoji="1" lang="zh-CN" altLang="en-US" sz="2400" b="1" dirty="0">
                <a:solidFill>
                  <a:srgbClr val="000000"/>
                </a:solidFill>
                <a:latin typeface="Times New Roman" pitchFamily="18" charset="0"/>
              </a:rPr>
              <a:t>2×10</a:t>
            </a:r>
            <a:r>
              <a:rPr kumimoji="1" lang="zh-CN" altLang="en-US" sz="2400" b="1" baseline="30000" dirty="0">
                <a:solidFill>
                  <a:srgbClr val="000000"/>
                </a:solidFill>
                <a:latin typeface="Times New Roman" pitchFamily="18" charset="0"/>
              </a:rPr>
              <a:t>33 </a:t>
            </a:r>
            <a:r>
              <a:rPr kumimoji="1" lang="zh-CN" altLang="en-US" sz="2400" b="1" dirty="0">
                <a:solidFill>
                  <a:srgbClr val="000000"/>
                </a:solidFill>
                <a:latin typeface="Times New Roman" pitchFamily="18" charset="0"/>
              </a:rPr>
              <a:t>= 0.2 ×10</a:t>
            </a:r>
            <a:r>
              <a:rPr kumimoji="1" lang="zh-CN" altLang="en-US" sz="2400" b="1" baseline="30000" dirty="0">
                <a:solidFill>
                  <a:srgbClr val="000000"/>
                </a:solidFill>
                <a:latin typeface="Times New Roman" pitchFamily="18" charset="0"/>
              </a:rPr>
              <a:t>34   </a:t>
            </a:r>
          </a:p>
          <a:p>
            <a:pPr eaLnBrk="1" hangingPunct="1"/>
            <a:r>
              <a:rPr kumimoji="1" lang="zh-CN" altLang="en-US" sz="2400" b="1" baseline="30000" dirty="0">
                <a:solidFill>
                  <a:srgbClr val="000000"/>
                </a:solidFill>
                <a:latin typeface="Times New Roman" pitchFamily="18" charset="0"/>
              </a:rPr>
              <a:t>                                </a:t>
            </a:r>
            <a:r>
              <a:rPr kumimoji="1" lang="zh-CN" altLang="en-US" sz="2400" b="1" dirty="0">
                <a:solidFill>
                  <a:srgbClr val="000000"/>
                </a:solidFill>
                <a:latin typeface="Times New Roman" pitchFamily="18" charset="0"/>
              </a:rPr>
              <a:t>——</a:t>
            </a:r>
            <a:r>
              <a:rPr kumimoji="1" lang="zh-CN" altLang="en-US" sz="2400" b="1" i="1" dirty="0">
                <a:solidFill>
                  <a:srgbClr val="6600FF"/>
                </a:solidFill>
                <a:latin typeface="Times New Roman" pitchFamily="18" charset="0"/>
              </a:rPr>
              <a:t>Ｎ=10</a:t>
            </a:r>
            <a:r>
              <a:rPr kumimoji="1" lang="en-US" altLang="zh-CN" sz="2400" b="1" i="1" baseline="30000" dirty="0">
                <a:solidFill>
                  <a:srgbClr val="6600FF"/>
                </a:solidFill>
                <a:latin typeface="Times New Roman" pitchFamily="18" charset="0"/>
              </a:rPr>
              <a:t>E</a:t>
            </a:r>
            <a:r>
              <a:rPr kumimoji="1" lang="en-US" altLang="zh-CN" sz="2400" b="1" i="1" dirty="0">
                <a:solidFill>
                  <a:srgbClr val="6600FF"/>
                </a:solidFill>
                <a:latin typeface="Times New Roman" pitchFamily="18" charset="0"/>
                <a:cs typeface="Times New Roman" pitchFamily="18" charset="0"/>
              </a:rPr>
              <a:t>·</a:t>
            </a:r>
            <a:r>
              <a:rPr kumimoji="1" lang="zh-CN" altLang="en-US" sz="2400" b="1" i="1" dirty="0">
                <a:solidFill>
                  <a:srgbClr val="6600FF"/>
                </a:solidFill>
                <a:latin typeface="Times New Roman" pitchFamily="18" charset="0"/>
              </a:rPr>
              <a:t>Ｍ  </a:t>
            </a:r>
            <a:r>
              <a:rPr kumimoji="1" lang="zh-CN" altLang="en-US" sz="2400" b="1" dirty="0">
                <a:solidFill>
                  <a:srgbClr val="000000"/>
                </a:solidFill>
                <a:latin typeface="Times New Roman" pitchFamily="18" charset="0"/>
              </a:rPr>
              <a:t>（十进制表示）</a:t>
            </a:r>
          </a:p>
        </p:txBody>
      </p:sp>
    </p:spTree>
    <p:extLst>
      <p:ext uri="{BB962C8B-B14F-4D97-AF65-F5344CB8AC3E}">
        <p14:creationId xmlns:p14="http://schemas.microsoft.com/office/powerpoint/2010/main" val="145301751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539552" y="1196752"/>
            <a:ext cx="8280920"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当尾数用原码表示时</a:t>
            </a:r>
            <a:r>
              <a:rPr lang="en-US" altLang="zh-CN" dirty="0">
                <a:solidFill>
                  <a:srgbClr val="000000"/>
                </a:solidFill>
                <a:latin typeface="Times New Roman" pitchFamily="18" charset="0"/>
              </a:rPr>
              <a:t>:</a:t>
            </a:r>
          </a:p>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最简便的方法是，只要尾数的最低位为</a:t>
            </a:r>
            <a:r>
              <a:rPr lang="en-US" altLang="zh-CN" dirty="0">
                <a:solidFill>
                  <a:srgbClr val="000000"/>
                </a:solidFill>
                <a:latin typeface="Times New Roman" pitchFamily="18" charset="0"/>
              </a:rPr>
              <a:t>1,  </a:t>
            </a:r>
            <a:r>
              <a:rPr lang="zh-CN" altLang="en-US" dirty="0">
                <a:solidFill>
                  <a:srgbClr val="000000"/>
                </a:solidFill>
                <a:latin typeface="Times New Roman" pitchFamily="18" charset="0"/>
              </a:rPr>
              <a:t>或移出</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的几位中有为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的数值位</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就使最低位的值为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p>
          <a:p>
            <a:pPr eaLnBrk="1" fontAlgn="auto" hangingPunct="1">
              <a:spcBef>
                <a:spcPct val="50000"/>
              </a:spcBef>
              <a:spcAft>
                <a:spcPts val="0"/>
              </a:spcAft>
            </a:pPr>
            <a:r>
              <a:rPr lang="zh-CN" altLang="en-US" dirty="0">
                <a:solidFill>
                  <a:srgbClr val="000000"/>
                </a:solidFill>
                <a:latin typeface="Times New Roman" pitchFamily="18" charset="0"/>
              </a:rPr>
              <a:t>      另一种是</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舍</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入法</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即当丢失的最高位的值为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时</a:t>
            </a:r>
            <a:r>
              <a:rPr lang="en-US" altLang="zh-CN" dirty="0">
                <a:solidFill>
                  <a:srgbClr val="000000"/>
                </a:solidFill>
                <a:latin typeface="Times New Roman" pitchFamily="18" charset="0"/>
              </a:rPr>
              <a:t>, </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把这个</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加到最低数值位上进行修正</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否则舍去丢失的</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的各位的值。这样处理时</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舍入效果对正数负数相同</a:t>
            </a:r>
            <a:r>
              <a:rPr lang="en-US" altLang="zh-CN" dirty="0">
                <a:solidFill>
                  <a:srgbClr val="000000"/>
                </a:solidFill>
                <a:latin typeface="Times New Roman" pitchFamily="18" charset="0"/>
              </a:rPr>
              <a:t>,</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入将使数的绝对值变大</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舍则使数的绝对值变小。</a:t>
            </a:r>
          </a:p>
        </p:txBody>
      </p:sp>
      <p:sp>
        <p:nvSpPr>
          <p:cNvPr id="159747" name="Rectangle 3"/>
          <p:cNvSpPr>
            <a:spLocks noChangeArrowheads="1"/>
          </p:cNvSpPr>
          <p:nvPr/>
        </p:nvSpPr>
        <p:spPr bwMode="auto">
          <a:xfrm>
            <a:off x="539552" y="40466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sz="2800" dirty="0">
                <a:solidFill>
                  <a:srgbClr val="FF0000"/>
                </a:solidFill>
                <a:latin typeface="Times New Roman" pitchFamily="18" charset="0"/>
              </a:rPr>
              <a:t>舍入处理</a:t>
            </a:r>
          </a:p>
        </p:txBody>
      </p:sp>
    </p:spTree>
    <p:extLst>
      <p:ext uri="{BB962C8B-B14F-4D97-AF65-F5344CB8AC3E}">
        <p14:creationId xmlns:p14="http://schemas.microsoft.com/office/powerpoint/2010/main" val="795693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83569" y="1268760"/>
            <a:ext cx="8136904" cy="45243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当尾数是用补码表示时</a:t>
            </a:r>
            <a:r>
              <a:rPr lang="en-US" altLang="zh-CN" dirty="0">
                <a:solidFill>
                  <a:srgbClr val="000000"/>
                </a:solidFill>
                <a:latin typeface="Times New Roman" pitchFamily="18" charset="0"/>
              </a:rPr>
              <a:t>:</a:t>
            </a:r>
          </a:p>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采用</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舍</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入法时，若丢失的位不全为</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时：</a:t>
            </a:r>
          </a:p>
          <a:p>
            <a:pPr eaLnBrk="1" fontAlgn="auto" hangingPunct="1">
              <a:spcBef>
                <a:spcPct val="50000"/>
              </a:spcBef>
              <a:spcAft>
                <a:spcPts val="0"/>
              </a:spcAft>
            </a:pPr>
            <a:r>
              <a:rPr lang="zh-CN" altLang="en-US" dirty="0">
                <a:solidFill>
                  <a:srgbClr val="000000"/>
                </a:solidFill>
                <a:latin typeface="Times New Roman" pitchFamily="18" charset="0"/>
              </a:rPr>
              <a:t>         </a:t>
            </a:r>
            <a:r>
              <a:rPr lang="zh-CN" altLang="en-US" dirty="0">
                <a:solidFill>
                  <a:srgbClr val="FF0000"/>
                </a:solidFill>
                <a:latin typeface="Times New Roman" pitchFamily="18" charset="0"/>
              </a:rPr>
              <a:t>对正数来说，舍入的结果与原码分析相同；</a:t>
            </a:r>
          </a:p>
          <a:p>
            <a:pPr eaLnBrk="1" fontAlgn="auto" hangingPunct="1">
              <a:spcBef>
                <a:spcPct val="50000"/>
              </a:spcBef>
              <a:spcAft>
                <a:spcPts val="0"/>
              </a:spcAft>
            </a:pPr>
            <a:r>
              <a:rPr lang="zh-CN" altLang="en-US" dirty="0">
                <a:solidFill>
                  <a:srgbClr val="FF0000"/>
                </a:solidFill>
                <a:latin typeface="Times New Roman" pitchFamily="18" charset="0"/>
              </a:rPr>
              <a:t>         对负数来说，舍入的结果与原码分析相反，</a:t>
            </a:r>
            <a:r>
              <a:rPr lang="zh-CN" altLang="en-US" dirty="0">
                <a:solidFill>
                  <a:srgbClr val="000000"/>
                </a:solidFill>
                <a:latin typeface="Times New Roman" pitchFamily="18" charset="0"/>
              </a:rPr>
              <a:t>即“舍”使</a:t>
            </a:r>
            <a:r>
              <a:rPr lang="zh-CN" altLang="en-US" dirty="0" smtClean="0">
                <a:solidFill>
                  <a:srgbClr val="000000"/>
                </a:solidFill>
                <a:latin typeface="Times New Roman" pitchFamily="18" charset="0"/>
              </a:rPr>
              <a:t>绝对值</a:t>
            </a:r>
            <a:r>
              <a:rPr lang="zh-CN" altLang="en-US" dirty="0">
                <a:solidFill>
                  <a:srgbClr val="000000"/>
                </a:solidFill>
                <a:latin typeface="Times New Roman" pitchFamily="18" charset="0"/>
              </a:rPr>
              <a:t>变大，“入”使绝对值变小；</a:t>
            </a:r>
            <a:r>
              <a:rPr lang="zh-CN" altLang="en-US" dirty="0">
                <a:solidFill>
                  <a:srgbClr val="FF0000"/>
                </a:solidFill>
                <a:latin typeface="Times New Roman" pitchFamily="18" charset="0"/>
              </a:rPr>
              <a:t>为使原、补码舍入处理后的</a:t>
            </a:r>
            <a:r>
              <a:rPr lang="zh-CN" altLang="en-US" dirty="0" smtClean="0">
                <a:solidFill>
                  <a:srgbClr val="FF0000"/>
                </a:solidFill>
                <a:latin typeface="Times New Roman" pitchFamily="18" charset="0"/>
              </a:rPr>
              <a:t>结果 </a:t>
            </a:r>
            <a:r>
              <a:rPr lang="zh-CN" altLang="en-US" dirty="0">
                <a:solidFill>
                  <a:srgbClr val="FF0000"/>
                </a:solidFill>
                <a:latin typeface="Times New Roman" pitchFamily="18" charset="0"/>
              </a:rPr>
              <a:t>相同</a:t>
            </a:r>
            <a:r>
              <a:rPr lang="zh-CN" altLang="en-US" dirty="0">
                <a:solidFill>
                  <a:srgbClr val="000000"/>
                </a:solidFill>
                <a:latin typeface="Times New Roman" pitchFamily="18" charset="0"/>
              </a:rPr>
              <a:t>，对</a:t>
            </a:r>
            <a:r>
              <a:rPr lang="zh-CN" altLang="en-US" dirty="0">
                <a:solidFill>
                  <a:srgbClr val="FF0000"/>
                </a:solidFill>
                <a:latin typeface="Times New Roman" pitchFamily="18" charset="0"/>
              </a:rPr>
              <a:t>负数</a:t>
            </a:r>
            <a:r>
              <a:rPr lang="zh-CN" altLang="en-US" dirty="0">
                <a:solidFill>
                  <a:srgbClr val="000000"/>
                </a:solidFill>
                <a:latin typeface="Times New Roman" pitchFamily="18" charset="0"/>
              </a:rPr>
              <a:t>可采用如下规则进行舍入处理：</a:t>
            </a:r>
          </a:p>
          <a:p>
            <a:pPr eaLnBrk="1" fontAlgn="auto" hangingPunct="1">
              <a:spcBef>
                <a:spcPct val="50000"/>
              </a:spcBef>
              <a:spcAft>
                <a:spcPts val="0"/>
              </a:spcAft>
            </a:pPr>
            <a:r>
              <a:rPr lang="zh-CN" altLang="en-US" dirty="0">
                <a:solidFill>
                  <a:srgbClr val="FF0080"/>
                </a:solidFill>
                <a:latin typeface="Times New Roman" pitchFamily="18" charset="0"/>
              </a:rPr>
              <a:t>　     </a:t>
            </a:r>
            <a:r>
              <a:rPr lang="zh-CN" altLang="en-US" dirty="0">
                <a:solidFill>
                  <a:srgbClr val="0000FF"/>
                </a:solidFill>
                <a:latin typeface="Times New Roman" pitchFamily="18" charset="0"/>
              </a:rPr>
              <a:t>当丢失的各位均为</a:t>
            </a:r>
            <a:r>
              <a:rPr lang="en-US" altLang="zh-CN" dirty="0">
                <a:solidFill>
                  <a:srgbClr val="0000FF"/>
                </a:solidFill>
                <a:latin typeface="Times New Roman" pitchFamily="18" charset="0"/>
              </a:rPr>
              <a:t>0</a:t>
            </a:r>
            <a:r>
              <a:rPr lang="zh-CN" altLang="en-US" dirty="0">
                <a:solidFill>
                  <a:srgbClr val="0000FF"/>
                </a:solidFill>
                <a:latin typeface="Times New Roman" pitchFamily="18" charset="0"/>
              </a:rPr>
              <a:t>时</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不必舍入</a:t>
            </a:r>
            <a:r>
              <a:rPr lang="zh-CN" altLang="en-US" dirty="0" smtClean="0">
                <a:solidFill>
                  <a:srgbClr val="0000FF"/>
                </a:solidFill>
                <a:latin typeface="Times New Roman" pitchFamily="18" charset="0"/>
              </a:rPr>
              <a:t>； </a:t>
            </a:r>
            <a:r>
              <a:rPr lang="zh-CN" altLang="en-US" dirty="0">
                <a:solidFill>
                  <a:srgbClr val="0000FF"/>
                </a:solidFill>
                <a:latin typeface="Times New Roman" pitchFamily="18" charset="0"/>
              </a:rPr>
              <a:t>当丢失的最高位为</a:t>
            </a:r>
            <a:r>
              <a:rPr lang="en-US" altLang="zh-CN" dirty="0">
                <a:solidFill>
                  <a:srgbClr val="0000FF"/>
                </a:solidFill>
                <a:latin typeface="Times New Roman" pitchFamily="18" charset="0"/>
              </a:rPr>
              <a:t>0 ,  </a:t>
            </a:r>
            <a:r>
              <a:rPr lang="zh-CN" altLang="en-US" dirty="0">
                <a:solidFill>
                  <a:srgbClr val="0000FF"/>
                </a:solidFill>
                <a:latin typeface="Times New Roman" pitchFamily="18" charset="0"/>
              </a:rPr>
              <a:t>以下各位不全为</a:t>
            </a:r>
            <a:r>
              <a:rPr lang="en-US" altLang="zh-CN" dirty="0">
                <a:solidFill>
                  <a:srgbClr val="0000FF"/>
                </a:solidFill>
                <a:latin typeface="Times New Roman" pitchFamily="18" charset="0"/>
              </a:rPr>
              <a:t>0 </a:t>
            </a:r>
            <a:r>
              <a:rPr lang="zh-CN" altLang="en-US" dirty="0">
                <a:solidFill>
                  <a:srgbClr val="0000FF"/>
                </a:solidFill>
                <a:latin typeface="Times New Roman" pitchFamily="18" charset="0"/>
              </a:rPr>
              <a:t>时</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或者丢失的</a:t>
            </a:r>
            <a:r>
              <a:rPr lang="zh-CN" altLang="en-US" dirty="0" smtClean="0">
                <a:solidFill>
                  <a:srgbClr val="0000FF"/>
                </a:solidFill>
                <a:latin typeface="Times New Roman" pitchFamily="18" charset="0"/>
              </a:rPr>
              <a:t>最高位</a:t>
            </a:r>
            <a:r>
              <a:rPr lang="zh-CN" altLang="en-US" dirty="0">
                <a:solidFill>
                  <a:srgbClr val="0000FF"/>
                </a:solidFill>
                <a:latin typeface="Times New Roman" pitchFamily="18" charset="0"/>
              </a:rPr>
              <a:t>为</a:t>
            </a:r>
            <a:r>
              <a:rPr lang="en-US" altLang="zh-CN" dirty="0">
                <a:solidFill>
                  <a:srgbClr val="0000FF"/>
                </a:solidFill>
                <a:latin typeface="Times New Roman" pitchFamily="18" charset="0"/>
              </a:rPr>
              <a:t>1,  </a:t>
            </a:r>
            <a:r>
              <a:rPr lang="zh-CN" altLang="en-US" dirty="0">
                <a:solidFill>
                  <a:srgbClr val="0000FF"/>
                </a:solidFill>
                <a:latin typeface="Times New Roman" pitchFamily="18" charset="0"/>
              </a:rPr>
              <a:t>以下各位均为</a:t>
            </a:r>
            <a:r>
              <a:rPr lang="en-US" altLang="zh-CN" dirty="0">
                <a:solidFill>
                  <a:srgbClr val="0000FF"/>
                </a:solidFill>
                <a:latin typeface="Times New Roman" pitchFamily="18" charset="0"/>
              </a:rPr>
              <a:t>0</a:t>
            </a:r>
            <a:r>
              <a:rPr lang="zh-CN" altLang="en-US" dirty="0">
                <a:solidFill>
                  <a:srgbClr val="0000FF"/>
                </a:solidFill>
                <a:latin typeface="Times New Roman" pitchFamily="18" charset="0"/>
              </a:rPr>
              <a:t>时</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则舍去丢失位上的值</a:t>
            </a:r>
            <a:r>
              <a:rPr lang="zh-CN" altLang="en-US" dirty="0" smtClean="0">
                <a:solidFill>
                  <a:srgbClr val="0000FF"/>
                </a:solidFill>
                <a:latin typeface="Times New Roman" pitchFamily="18" charset="0"/>
              </a:rPr>
              <a:t>；  </a:t>
            </a:r>
            <a:r>
              <a:rPr lang="zh-CN" altLang="en-US" dirty="0">
                <a:solidFill>
                  <a:srgbClr val="0000FF"/>
                </a:solidFill>
                <a:latin typeface="Times New Roman" pitchFamily="18" charset="0"/>
              </a:rPr>
              <a:t>当丢失的最高位为</a:t>
            </a:r>
            <a:r>
              <a:rPr lang="en-US" altLang="zh-CN" dirty="0">
                <a:solidFill>
                  <a:srgbClr val="0000FF"/>
                </a:solidFill>
                <a:latin typeface="Times New Roman" pitchFamily="18" charset="0"/>
              </a:rPr>
              <a:t>1,</a:t>
            </a:r>
            <a:r>
              <a:rPr lang="zh-CN" altLang="en-US" dirty="0">
                <a:solidFill>
                  <a:srgbClr val="0000FF"/>
                </a:solidFill>
                <a:latin typeface="Times New Roman" pitchFamily="18" charset="0"/>
              </a:rPr>
              <a:t>以下各位不全为</a:t>
            </a:r>
            <a:r>
              <a:rPr lang="en-US" altLang="zh-CN" dirty="0">
                <a:solidFill>
                  <a:srgbClr val="0000FF"/>
                </a:solidFill>
                <a:latin typeface="Times New Roman" pitchFamily="18" charset="0"/>
              </a:rPr>
              <a:t>0 </a:t>
            </a:r>
            <a:r>
              <a:rPr lang="zh-CN" altLang="en-US" dirty="0">
                <a:solidFill>
                  <a:srgbClr val="0000FF"/>
                </a:solidFill>
                <a:latin typeface="Times New Roman" pitchFamily="18" charset="0"/>
              </a:rPr>
              <a:t>时</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则执行在尾数最低位入</a:t>
            </a:r>
            <a:r>
              <a:rPr lang="en-US" altLang="zh-CN" dirty="0">
                <a:solidFill>
                  <a:srgbClr val="0000FF"/>
                </a:solidFill>
                <a:latin typeface="Times New Roman" pitchFamily="18" charset="0"/>
              </a:rPr>
              <a:t>1</a:t>
            </a:r>
            <a:r>
              <a:rPr lang="zh-CN" altLang="en-US" dirty="0">
                <a:solidFill>
                  <a:srgbClr val="0000FF"/>
                </a:solidFill>
                <a:latin typeface="Times New Roman" pitchFamily="18" charset="0"/>
              </a:rPr>
              <a:t>的修正操作。</a:t>
            </a:r>
          </a:p>
        </p:txBody>
      </p:sp>
    </p:spTree>
    <p:extLst>
      <p:ext uri="{BB962C8B-B14F-4D97-AF65-F5344CB8AC3E}">
        <p14:creationId xmlns:p14="http://schemas.microsoft.com/office/powerpoint/2010/main" val="28338943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540427" y="1196752"/>
            <a:ext cx="87630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例</a:t>
            </a:r>
            <a:r>
              <a:rPr lang="zh-CN" altLang="en-US" dirty="0">
                <a:solidFill>
                  <a:srgbClr val="000000"/>
                </a:solidFill>
                <a:latin typeface="Times New Roman" pitchFamily="18" charset="0"/>
              </a:rPr>
              <a:t> 设  </a:t>
            </a:r>
            <a:r>
              <a:rPr lang="en-US" altLang="zh-CN" dirty="0">
                <a:solidFill>
                  <a:srgbClr val="000000"/>
                </a:solidFill>
                <a:latin typeface="Times New Roman" pitchFamily="18" charset="0"/>
              </a:rPr>
              <a:t>[x</a:t>
            </a:r>
            <a:r>
              <a:rPr lang="en-US" altLang="zh-CN" baseline="-30000" dirty="0">
                <a:solidFill>
                  <a:srgbClr val="000000"/>
                </a:solidFill>
                <a:latin typeface="Times New Roman" pitchFamily="18" charset="0"/>
              </a:rPr>
              <a:t>1</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11.01100000,  [x</a:t>
            </a:r>
            <a:r>
              <a:rPr lang="en-US" altLang="zh-CN" baseline="-30000" dirty="0">
                <a:solidFill>
                  <a:srgbClr val="000000"/>
                </a:solidFill>
                <a:latin typeface="Times New Roman" pitchFamily="18" charset="0"/>
              </a:rPr>
              <a:t>2</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11.01100001, </a:t>
            </a:r>
          </a:p>
          <a:p>
            <a:pPr eaLnBrk="1" fontAlgn="auto" hangingPunct="1">
              <a:lnSpc>
                <a:spcPct val="80000"/>
              </a:lnSpc>
              <a:spcBef>
                <a:spcPct val="50000"/>
              </a:spcBef>
              <a:spcAft>
                <a:spcPts val="0"/>
              </a:spcAft>
            </a:pPr>
            <a:r>
              <a:rPr lang="en-US" altLang="zh-CN" dirty="0">
                <a:solidFill>
                  <a:srgbClr val="000000"/>
                </a:solidFill>
                <a:latin typeface="Times New Roman" pitchFamily="18" charset="0"/>
              </a:rPr>
              <a:t>              [x</a:t>
            </a:r>
            <a:r>
              <a:rPr lang="en-US" altLang="zh-CN" baseline="-30000" dirty="0">
                <a:solidFill>
                  <a:srgbClr val="000000"/>
                </a:solidFill>
                <a:latin typeface="Times New Roman" pitchFamily="18" charset="0"/>
              </a:rPr>
              <a:t>3</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11.01101000,  [x</a:t>
            </a:r>
            <a:r>
              <a:rPr lang="en-US" altLang="zh-CN" baseline="-30000" dirty="0">
                <a:solidFill>
                  <a:srgbClr val="000000"/>
                </a:solidFill>
                <a:latin typeface="Times New Roman" pitchFamily="18" charset="0"/>
              </a:rPr>
              <a:t>4</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11.01111001,  </a:t>
            </a:r>
            <a:r>
              <a:rPr lang="zh-CN" altLang="en-US" dirty="0">
                <a:solidFill>
                  <a:srgbClr val="000000"/>
                </a:solidFill>
                <a:latin typeface="Times New Roman" pitchFamily="18" charset="0"/>
              </a:rPr>
              <a:t>求执行只保留</a:t>
            </a:r>
          </a:p>
          <a:p>
            <a:pPr eaLnBrk="1" fontAlgn="auto" hangingPunct="1">
              <a:lnSpc>
                <a:spcPct val="80000"/>
              </a:lnSpc>
              <a:spcBef>
                <a:spcPct val="50000"/>
              </a:spcBef>
              <a:spcAft>
                <a:spcPts val="0"/>
              </a:spcAft>
            </a:pPr>
            <a:r>
              <a:rPr lang="zh-CN" altLang="en-US" dirty="0">
                <a:solidFill>
                  <a:srgbClr val="000000"/>
                </a:solidFill>
                <a:latin typeface="Times New Roman" pitchFamily="18" charset="0"/>
              </a:rPr>
              <a:t>        小数点后</a:t>
            </a:r>
            <a:r>
              <a:rPr lang="en-US" altLang="zh-CN" dirty="0">
                <a:solidFill>
                  <a:srgbClr val="000000"/>
                </a:solidFill>
                <a:latin typeface="Times New Roman" pitchFamily="18" charset="0"/>
              </a:rPr>
              <a:t>4</a:t>
            </a:r>
            <a:r>
              <a:rPr lang="zh-CN" altLang="en-US" dirty="0">
                <a:solidFill>
                  <a:srgbClr val="000000"/>
                </a:solidFill>
                <a:latin typeface="Times New Roman" pitchFamily="18" charset="0"/>
              </a:rPr>
              <a:t>位有效数字的舍入操作值。</a:t>
            </a:r>
          </a:p>
        </p:txBody>
      </p:sp>
      <p:sp>
        <p:nvSpPr>
          <p:cNvPr id="161795" name="Text Box 3"/>
          <p:cNvSpPr txBox="1">
            <a:spLocks noChangeArrowheads="1"/>
          </p:cNvSpPr>
          <p:nvPr/>
        </p:nvSpPr>
        <p:spPr bwMode="auto">
          <a:xfrm>
            <a:off x="540427" y="2924944"/>
            <a:ext cx="8420100"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20000"/>
              </a:lnSpc>
              <a:spcBef>
                <a:spcPct val="50000"/>
              </a:spcBef>
              <a:spcAft>
                <a:spcPts val="0"/>
              </a:spcAft>
            </a:pPr>
            <a:endParaRPr lang="en-US" altLang="zh-CN" dirty="0">
              <a:solidFill>
                <a:srgbClr val="000000"/>
              </a:solidFill>
              <a:latin typeface="Times New Roman" pitchFamily="18" charset="0"/>
            </a:endParaRPr>
          </a:p>
          <a:p>
            <a:pPr eaLnBrk="1" fontAlgn="auto" hangingPunct="1">
              <a:lnSpc>
                <a:spcPct val="55000"/>
              </a:lnSpc>
              <a:spcBef>
                <a:spcPct val="50000"/>
              </a:spcBef>
              <a:spcAft>
                <a:spcPts val="0"/>
              </a:spcAft>
            </a:pPr>
            <a:r>
              <a:rPr lang="zh-CN" altLang="en-US" dirty="0">
                <a:solidFill>
                  <a:srgbClr val="FF0000"/>
                </a:solidFill>
                <a:latin typeface="Times New Roman" pitchFamily="18" charset="0"/>
              </a:rPr>
              <a:t>解</a:t>
            </a:r>
            <a:r>
              <a:rPr lang="zh-CN" altLang="en-US" dirty="0">
                <a:solidFill>
                  <a:srgbClr val="000000"/>
                </a:solidFill>
                <a:latin typeface="Times New Roman" pitchFamily="18" charset="0"/>
              </a:rPr>
              <a:t>：</a:t>
            </a:r>
            <a:r>
              <a:rPr lang="zh-CN" altLang="en-US" dirty="0">
                <a:solidFill>
                  <a:srgbClr val="333399"/>
                </a:solidFill>
                <a:latin typeface="Times New Roman" pitchFamily="18" charset="0"/>
              </a:rPr>
              <a:t>执行舍入操作后</a:t>
            </a:r>
            <a:r>
              <a:rPr lang="en-US" altLang="zh-CN" dirty="0">
                <a:solidFill>
                  <a:srgbClr val="333399"/>
                </a:solidFill>
                <a:latin typeface="Times New Roman" pitchFamily="18" charset="0"/>
              </a:rPr>
              <a:t>,</a:t>
            </a:r>
            <a:r>
              <a:rPr lang="zh-CN" altLang="en-US" dirty="0">
                <a:solidFill>
                  <a:srgbClr val="333399"/>
                </a:solidFill>
                <a:latin typeface="Times New Roman" pitchFamily="18" charset="0"/>
              </a:rPr>
              <a:t>其结果值分别为</a:t>
            </a:r>
            <a:br>
              <a:rPr lang="zh-CN" altLang="en-US" dirty="0">
                <a:solidFill>
                  <a:srgbClr val="333399"/>
                </a:solidFill>
                <a:latin typeface="Times New Roman" pitchFamily="18" charset="0"/>
              </a:rPr>
            </a:br>
            <a:r>
              <a:rPr lang="zh-CN" altLang="en-US" dirty="0">
                <a:solidFill>
                  <a:srgbClr val="333399"/>
                </a:solidFill>
                <a:latin typeface="Times New Roman" pitchFamily="18" charset="0"/>
              </a:rPr>
              <a:t>　　　　　　　　　　</a:t>
            </a:r>
            <a:endParaRPr lang="zh-CN" altLang="en-US" dirty="0">
              <a:solidFill>
                <a:srgbClr val="000000"/>
              </a:solidFill>
              <a:latin typeface="Times New Roman" pitchFamily="18" charset="0"/>
            </a:endParaRPr>
          </a:p>
          <a:p>
            <a:pPr eaLnBrk="1" fontAlgn="auto" hangingPunct="1">
              <a:spcBef>
                <a:spcPct val="50000"/>
              </a:spcBef>
              <a:spcAft>
                <a:spcPts val="0"/>
              </a:spcAft>
            </a:pPr>
            <a:r>
              <a:rPr lang="zh-CN" altLang="en-US" dirty="0">
                <a:solidFill>
                  <a:srgbClr val="333399"/>
                </a:solidFill>
                <a:latin typeface="Times New Roman" pitchFamily="18" charset="0"/>
              </a:rPr>
              <a:t>　　</a:t>
            </a:r>
            <a:r>
              <a:rPr lang="en-US" altLang="zh-CN" dirty="0">
                <a:solidFill>
                  <a:srgbClr val="333399"/>
                </a:solidFill>
                <a:latin typeface="Times New Roman" pitchFamily="18" charset="0"/>
              </a:rPr>
              <a:t>[x</a:t>
            </a:r>
            <a:r>
              <a:rPr lang="en-US" altLang="zh-CN" baseline="-30000" dirty="0">
                <a:solidFill>
                  <a:srgbClr val="333399"/>
                </a:solidFill>
                <a:latin typeface="Times New Roman" pitchFamily="18" charset="0"/>
              </a:rPr>
              <a:t>1</a:t>
            </a:r>
            <a:r>
              <a:rPr lang="en-US" altLang="zh-CN" dirty="0">
                <a:solidFill>
                  <a:srgbClr val="333399"/>
                </a:solidFill>
                <a:latin typeface="Times New Roman" pitchFamily="18" charset="0"/>
              </a:rPr>
              <a:t>]</a:t>
            </a:r>
            <a:r>
              <a:rPr lang="zh-CN" altLang="en-US" baseline="-30000" dirty="0">
                <a:solidFill>
                  <a:srgbClr val="333399"/>
                </a:solidFill>
                <a:latin typeface="Times New Roman" pitchFamily="18" charset="0"/>
              </a:rPr>
              <a:t>补</a:t>
            </a:r>
            <a:r>
              <a:rPr lang="zh-CN" altLang="en-US" dirty="0">
                <a:solidFill>
                  <a:srgbClr val="333399"/>
                </a:solidFill>
                <a:latin typeface="Times New Roman" pitchFamily="18" charset="0"/>
              </a:rPr>
              <a:t>＝</a:t>
            </a:r>
            <a:r>
              <a:rPr lang="en-US" altLang="zh-CN" dirty="0">
                <a:solidFill>
                  <a:srgbClr val="333399"/>
                </a:solidFill>
                <a:latin typeface="Times New Roman" pitchFamily="18" charset="0"/>
              </a:rPr>
              <a:t>11.0110</a:t>
            </a:r>
            <a:r>
              <a:rPr lang="zh-CN" altLang="en-US" dirty="0">
                <a:solidFill>
                  <a:srgbClr val="333399"/>
                </a:solidFill>
                <a:latin typeface="Times New Roman" pitchFamily="18" charset="0"/>
              </a:rPr>
              <a:t>　   </a:t>
            </a:r>
            <a:r>
              <a:rPr lang="en-US" altLang="zh-CN" dirty="0">
                <a:solidFill>
                  <a:srgbClr val="333399"/>
                </a:solidFill>
                <a:latin typeface="Times New Roman" pitchFamily="18" charset="0"/>
              </a:rPr>
              <a:t>(</a:t>
            </a:r>
            <a:r>
              <a:rPr lang="zh-CN" altLang="en-US" dirty="0">
                <a:solidFill>
                  <a:srgbClr val="333399"/>
                </a:solidFill>
                <a:latin typeface="Times New Roman" pitchFamily="18" charset="0"/>
              </a:rPr>
              <a:t>不舍不入</a:t>
            </a:r>
            <a:r>
              <a:rPr lang="en-US" altLang="zh-CN" dirty="0">
                <a:solidFill>
                  <a:srgbClr val="333399"/>
                </a:solidFill>
                <a:latin typeface="Times New Roman" pitchFamily="18" charset="0"/>
              </a:rPr>
              <a:t>)</a:t>
            </a:r>
            <a:endParaRPr lang="en-US" altLang="zh-CN" dirty="0">
              <a:solidFill>
                <a:srgbClr val="000000"/>
              </a:solidFill>
              <a:latin typeface="Times New Roman" pitchFamily="18" charset="0"/>
            </a:endParaRPr>
          </a:p>
          <a:p>
            <a:pPr eaLnBrk="1" fontAlgn="auto" hangingPunct="1">
              <a:spcBef>
                <a:spcPct val="50000"/>
              </a:spcBef>
              <a:spcAft>
                <a:spcPts val="0"/>
              </a:spcAft>
            </a:pPr>
            <a:r>
              <a:rPr lang="zh-CN" altLang="en-US" dirty="0">
                <a:solidFill>
                  <a:srgbClr val="333399"/>
                </a:solidFill>
                <a:latin typeface="Times New Roman" pitchFamily="18" charset="0"/>
              </a:rPr>
              <a:t>　    </a:t>
            </a:r>
            <a:r>
              <a:rPr lang="en-US" altLang="zh-CN" dirty="0">
                <a:solidFill>
                  <a:srgbClr val="333399"/>
                </a:solidFill>
                <a:latin typeface="Times New Roman" pitchFamily="18" charset="0"/>
              </a:rPr>
              <a:t>[x</a:t>
            </a:r>
            <a:r>
              <a:rPr lang="en-US" altLang="zh-CN" baseline="-30000" dirty="0">
                <a:solidFill>
                  <a:srgbClr val="333399"/>
                </a:solidFill>
                <a:latin typeface="Times New Roman" pitchFamily="18" charset="0"/>
              </a:rPr>
              <a:t>2</a:t>
            </a:r>
            <a:r>
              <a:rPr lang="en-US" altLang="zh-CN" dirty="0">
                <a:solidFill>
                  <a:srgbClr val="333399"/>
                </a:solidFill>
                <a:latin typeface="Times New Roman" pitchFamily="18" charset="0"/>
              </a:rPr>
              <a:t>]</a:t>
            </a:r>
            <a:r>
              <a:rPr lang="zh-CN" altLang="en-US" baseline="-30000" dirty="0">
                <a:solidFill>
                  <a:srgbClr val="333399"/>
                </a:solidFill>
                <a:latin typeface="Times New Roman" pitchFamily="18" charset="0"/>
              </a:rPr>
              <a:t>补</a:t>
            </a:r>
            <a:r>
              <a:rPr lang="zh-CN" altLang="en-US" dirty="0">
                <a:solidFill>
                  <a:srgbClr val="333399"/>
                </a:solidFill>
                <a:latin typeface="Times New Roman" pitchFamily="18" charset="0"/>
              </a:rPr>
              <a:t>＝</a:t>
            </a:r>
            <a:r>
              <a:rPr lang="en-US" altLang="zh-CN" dirty="0">
                <a:solidFill>
                  <a:srgbClr val="333399"/>
                </a:solidFill>
                <a:latin typeface="Times New Roman" pitchFamily="18" charset="0"/>
              </a:rPr>
              <a:t>11.0110</a:t>
            </a:r>
            <a:r>
              <a:rPr lang="zh-CN" altLang="en-US" dirty="0">
                <a:solidFill>
                  <a:srgbClr val="333399"/>
                </a:solidFill>
                <a:latin typeface="Times New Roman" pitchFamily="18" charset="0"/>
              </a:rPr>
              <a:t>　   </a:t>
            </a:r>
            <a:r>
              <a:rPr lang="en-US" altLang="zh-CN" dirty="0">
                <a:solidFill>
                  <a:srgbClr val="333399"/>
                </a:solidFill>
                <a:latin typeface="Times New Roman" pitchFamily="18" charset="0"/>
              </a:rPr>
              <a:t>(</a:t>
            </a:r>
            <a:r>
              <a:rPr lang="zh-CN" altLang="en-US" dirty="0">
                <a:solidFill>
                  <a:srgbClr val="333399"/>
                </a:solidFill>
                <a:latin typeface="Times New Roman" pitchFamily="18" charset="0"/>
              </a:rPr>
              <a:t>舍</a:t>
            </a:r>
            <a:r>
              <a:rPr lang="en-US" altLang="zh-CN" dirty="0">
                <a:solidFill>
                  <a:srgbClr val="333399"/>
                </a:solidFill>
                <a:latin typeface="Times New Roman" pitchFamily="18" charset="0"/>
              </a:rPr>
              <a:t>) </a:t>
            </a:r>
            <a:endParaRPr lang="en-US" altLang="zh-CN" dirty="0">
              <a:solidFill>
                <a:srgbClr val="000000"/>
              </a:solidFill>
              <a:latin typeface="Times New Roman" pitchFamily="18" charset="0"/>
            </a:endParaRPr>
          </a:p>
          <a:p>
            <a:pPr eaLnBrk="1" fontAlgn="auto" hangingPunct="1">
              <a:spcBef>
                <a:spcPct val="50000"/>
              </a:spcBef>
              <a:spcAft>
                <a:spcPts val="0"/>
              </a:spcAft>
            </a:pPr>
            <a:r>
              <a:rPr lang="zh-CN" altLang="en-US" dirty="0">
                <a:solidFill>
                  <a:srgbClr val="333399"/>
                </a:solidFill>
                <a:latin typeface="Times New Roman" pitchFamily="18" charset="0"/>
              </a:rPr>
              <a:t>　　</a:t>
            </a:r>
            <a:r>
              <a:rPr lang="en-US" altLang="zh-CN" dirty="0">
                <a:solidFill>
                  <a:srgbClr val="333399"/>
                </a:solidFill>
                <a:latin typeface="Times New Roman" pitchFamily="18" charset="0"/>
              </a:rPr>
              <a:t>[x</a:t>
            </a:r>
            <a:r>
              <a:rPr lang="en-US" altLang="zh-CN" baseline="-30000" dirty="0">
                <a:solidFill>
                  <a:srgbClr val="333399"/>
                </a:solidFill>
                <a:latin typeface="Times New Roman" pitchFamily="18" charset="0"/>
              </a:rPr>
              <a:t>3</a:t>
            </a:r>
            <a:r>
              <a:rPr lang="en-US" altLang="zh-CN" dirty="0">
                <a:solidFill>
                  <a:srgbClr val="333399"/>
                </a:solidFill>
                <a:latin typeface="Times New Roman" pitchFamily="18" charset="0"/>
              </a:rPr>
              <a:t>]</a:t>
            </a:r>
            <a:r>
              <a:rPr lang="zh-CN" altLang="en-US" baseline="-30000" dirty="0">
                <a:solidFill>
                  <a:srgbClr val="333399"/>
                </a:solidFill>
                <a:latin typeface="Times New Roman" pitchFamily="18" charset="0"/>
              </a:rPr>
              <a:t>补</a:t>
            </a:r>
            <a:r>
              <a:rPr lang="zh-CN" altLang="en-US" dirty="0">
                <a:solidFill>
                  <a:srgbClr val="333399"/>
                </a:solidFill>
                <a:latin typeface="Times New Roman" pitchFamily="18" charset="0"/>
              </a:rPr>
              <a:t>＝</a:t>
            </a:r>
            <a:r>
              <a:rPr lang="en-US" altLang="zh-CN" dirty="0">
                <a:solidFill>
                  <a:srgbClr val="333399"/>
                </a:solidFill>
                <a:latin typeface="Times New Roman" pitchFamily="18" charset="0"/>
              </a:rPr>
              <a:t>11.0110</a:t>
            </a:r>
            <a:r>
              <a:rPr lang="zh-CN" altLang="en-US" dirty="0">
                <a:solidFill>
                  <a:srgbClr val="333399"/>
                </a:solidFill>
                <a:latin typeface="Times New Roman" pitchFamily="18" charset="0"/>
              </a:rPr>
              <a:t>　   </a:t>
            </a:r>
            <a:r>
              <a:rPr lang="en-US" altLang="zh-CN" dirty="0">
                <a:solidFill>
                  <a:srgbClr val="333399"/>
                </a:solidFill>
                <a:latin typeface="Times New Roman" pitchFamily="18" charset="0"/>
              </a:rPr>
              <a:t>(</a:t>
            </a:r>
            <a:r>
              <a:rPr lang="zh-CN" altLang="en-US" dirty="0">
                <a:solidFill>
                  <a:srgbClr val="333399"/>
                </a:solidFill>
                <a:latin typeface="Times New Roman" pitchFamily="18" charset="0"/>
              </a:rPr>
              <a:t>舍</a:t>
            </a:r>
            <a:r>
              <a:rPr lang="en-US" altLang="zh-CN" dirty="0">
                <a:solidFill>
                  <a:srgbClr val="333399"/>
                </a:solidFill>
                <a:latin typeface="Times New Roman" pitchFamily="18" charset="0"/>
              </a:rPr>
              <a:t>)</a:t>
            </a:r>
            <a:endParaRPr lang="en-US" altLang="zh-CN" dirty="0">
              <a:solidFill>
                <a:srgbClr val="000000"/>
              </a:solidFill>
              <a:latin typeface="Times New Roman" pitchFamily="18" charset="0"/>
            </a:endParaRPr>
          </a:p>
          <a:p>
            <a:pPr eaLnBrk="1" fontAlgn="auto" hangingPunct="1">
              <a:spcBef>
                <a:spcPct val="50000"/>
              </a:spcBef>
              <a:spcAft>
                <a:spcPts val="0"/>
              </a:spcAft>
            </a:pPr>
            <a:r>
              <a:rPr lang="zh-CN" altLang="en-US" dirty="0">
                <a:solidFill>
                  <a:srgbClr val="333399"/>
                </a:solidFill>
                <a:latin typeface="Times New Roman" pitchFamily="18" charset="0"/>
              </a:rPr>
              <a:t>　　</a:t>
            </a:r>
            <a:r>
              <a:rPr lang="en-US" altLang="zh-CN" dirty="0">
                <a:solidFill>
                  <a:srgbClr val="333399"/>
                </a:solidFill>
                <a:latin typeface="Times New Roman" pitchFamily="18" charset="0"/>
              </a:rPr>
              <a:t>[x</a:t>
            </a:r>
            <a:r>
              <a:rPr lang="en-US" altLang="zh-CN" baseline="-30000" dirty="0">
                <a:solidFill>
                  <a:srgbClr val="333399"/>
                </a:solidFill>
                <a:latin typeface="Times New Roman" pitchFamily="18" charset="0"/>
              </a:rPr>
              <a:t>4</a:t>
            </a:r>
            <a:r>
              <a:rPr lang="en-US" altLang="zh-CN" dirty="0">
                <a:solidFill>
                  <a:srgbClr val="333399"/>
                </a:solidFill>
                <a:latin typeface="Times New Roman" pitchFamily="18" charset="0"/>
              </a:rPr>
              <a:t>]</a:t>
            </a:r>
            <a:r>
              <a:rPr lang="zh-CN" altLang="en-US" baseline="-30000" dirty="0">
                <a:solidFill>
                  <a:srgbClr val="333399"/>
                </a:solidFill>
                <a:latin typeface="Times New Roman" pitchFamily="18" charset="0"/>
              </a:rPr>
              <a:t>补</a:t>
            </a:r>
            <a:r>
              <a:rPr lang="zh-CN" altLang="en-US" dirty="0">
                <a:solidFill>
                  <a:srgbClr val="333399"/>
                </a:solidFill>
                <a:latin typeface="Times New Roman" pitchFamily="18" charset="0"/>
              </a:rPr>
              <a:t>＝</a:t>
            </a:r>
            <a:r>
              <a:rPr lang="en-US" altLang="zh-CN" dirty="0">
                <a:solidFill>
                  <a:srgbClr val="333399"/>
                </a:solidFill>
                <a:latin typeface="Times New Roman" pitchFamily="18" charset="0"/>
              </a:rPr>
              <a:t>11.1000</a:t>
            </a:r>
            <a:r>
              <a:rPr lang="zh-CN" altLang="en-US" dirty="0">
                <a:solidFill>
                  <a:srgbClr val="333399"/>
                </a:solidFill>
                <a:latin typeface="Times New Roman" pitchFamily="18" charset="0"/>
              </a:rPr>
              <a:t>　    </a:t>
            </a:r>
            <a:r>
              <a:rPr lang="en-US" altLang="zh-CN" dirty="0">
                <a:solidFill>
                  <a:srgbClr val="333399"/>
                </a:solidFill>
                <a:latin typeface="Times New Roman" pitchFamily="18" charset="0"/>
              </a:rPr>
              <a:t>(</a:t>
            </a:r>
            <a:r>
              <a:rPr lang="zh-CN" altLang="en-US" dirty="0">
                <a:solidFill>
                  <a:srgbClr val="333399"/>
                </a:solidFill>
                <a:latin typeface="Times New Roman" pitchFamily="18" charset="0"/>
              </a:rPr>
              <a:t>入</a:t>
            </a:r>
            <a:r>
              <a:rPr lang="en-US" altLang="zh-CN" dirty="0">
                <a:solidFill>
                  <a:srgbClr val="333399"/>
                </a:solidFill>
                <a:latin typeface="Times New Roman" pitchFamily="18" charset="0"/>
              </a:rPr>
              <a:t>)</a:t>
            </a:r>
            <a:endParaRPr lang="en-US" altLang="zh-CN" dirty="0">
              <a:solidFill>
                <a:srgbClr val="000000"/>
              </a:solidFill>
              <a:latin typeface="Times New Roman" pitchFamily="18" charset="0"/>
            </a:endParaRPr>
          </a:p>
        </p:txBody>
      </p:sp>
    </p:spTree>
    <p:extLst>
      <p:ext uri="{BB962C8B-B14F-4D97-AF65-F5344CB8AC3E}">
        <p14:creationId xmlns:p14="http://schemas.microsoft.com/office/powerpoint/2010/main" val="1684261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515315" y="1124744"/>
            <a:ext cx="85471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115000"/>
              </a:lnSpc>
              <a:spcBef>
                <a:spcPct val="50000"/>
              </a:spcBef>
              <a:spcAft>
                <a:spcPts val="0"/>
              </a:spcAft>
            </a:pPr>
            <a:r>
              <a:rPr lang="zh-CN" altLang="en-US">
                <a:solidFill>
                  <a:srgbClr val="FF0000"/>
                </a:solidFill>
                <a:latin typeface="Times New Roman" pitchFamily="18" charset="0"/>
              </a:rPr>
              <a:t>例</a:t>
            </a:r>
            <a:r>
              <a:rPr lang="zh-CN" altLang="en-US">
                <a:solidFill>
                  <a:srgbClr val="000000"/>
                </a:solidFill>
                <a:latin typeface="Times New Roman" pitchFamily="18" charset="0"/>
              </a:rPr>
              <a:t> 设有浮点数ｘ</a:t>
            </a:r>
            <a:r>
              <a:rPr lang="en-US" altLang="zh-CN">
                <a:solidFill>
                  <a:srgbClr val="000000"/>
                </a:solidFill>
                <a:latin typeface="Times New Roman" pitchFamily="18" charset="0"/>
              </a:rPr>
              <a:t>=2</a:t>
            </a:r>
            <a:r>
              <a:rPr lang="zh-CN" altLang="en-US" baseline="30000">
                <a:solidFill>
                  <a:srgbClr val="000000"/>
                </a:solidFill>
                <a:latin typeface="Times New Roman" pitchFamily="18" charset="0"/>
              </a:rPr>
              <a:t>－</a:t>
            </a:r>
            <a:r>
              <a:rPr lang="en-US" altLang="zh-CN" baseline="30000">
                <a:solidFill>
                  <a:srgbClr val="000000"/>
                </a:solidFill>
                <a:latin typeface="Times New Roman" pitchFamily="18" charset="0"/>
              </a:rPr>
              <a:t>5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0.0110011, </a:t>
            </a:r>
            <a:r>
              <a:rPr lang="zh-CN" altLang="en-US">
                <a:solidFill>
                  <a:srgbClr val="000000"/>
                </a:solidFill>
                <a:latin typeface="Times New Roman" pitchFamily="18" charset="0"/>
              </a:rPr>
              <a:t>ｙ</a:t>
            </a:r>
            <a:r>
              <a:rPr lang="en-US" altLang="zh-CN">
                <a:solidFill>
                  <a:srgbClr val="000000"/>
                </a:solidFill>
                <a:latin typeface="Times New Roman" pitchFamily="18" charset="0"/>
              </a:rPr>
              <a:t>= 2</a:t>
            </a:r>
            <a:r>
              <a:rPr lang="en-US" altLang="zh-CN" baseline="30000">
                <a:solidFill>
                  <a:srgbClr val="000000"/>
                </a:solidFill>
                <a:latin typeface="Times New Roman" pitchFamily="18" charset="0"/>
              </a:rPr>
              <a:t>3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a:t>
            </a:r>
            <a:r>
              <a:rPr lang="en-US" altLang="zh-CN">
                <a:solidFill>
                  <a:srgbClr val="000000"/>
                </a:solidFill>
                <a:latin typeface="黑体" pitchFamily="2" charset="-122"/>
                <a:ea typeface="黑体" pitchFamily="2" charset="-122"/>
              </a:rPr>
              <a:t>-</a:t>
            </a:r>
            <a:r>
              <a:rPr lang="en-US" altLang="zh-CN">
                <a:solidFill>
                  <a:srgbClr val="000000"/>
                </a:solidFill>
                <a:latin typeface="Times New Roman" pitchFamily="18" charset="0"/>
              </a:rPr>
              <a:t>0.1110010),  </a:t>
            </a:r>
            <a:r>
              <a:rPr lang="zh-CN" altLang="en-US">
                <a:solidFill>
                  <a:srgbClr val="000000"/>
                </a:solidFill>
                <a:latin typeface="Times New Roman" pitchFamily="18" charset="0"/>
              </a:rPr>
              <a:t>阶码用</a:t>
            </a:r>
            <a:r>
              <a:rPr lang="en-US" altLang="zh-CN">
                <a:solidFill>
                  <a:srgbClr val="000000"/>
                </a:solidFill>
                <a:latin typeface="Times New Roman" pitchFamily="18" charset="0"/>
              </a:rPr>
              <a:t>4</a:t>
            </a:r>
            <a:r>
              <a:rPr lang="zh-CN" altLang="en-US">
                <a:solidFill>
                  <a:srgbClr val="000000"/>
                </a:solidFill>
                <a:latin typeface="Times New Roman" pitchFamily="18" charset="0"/>
              </a:rPr>
              <a:t>位移码表示</a:t>
            </a:r>
            <a:r>
              <a:rPr lang="en-US" altLang="zh-CN">
                <a:solidFill>
                  <a:srgbClr val="000000"/>
                </a:solidFill>
                <a:latin typeface="Times New Roman" pitchFamily="18" charset="0"/>
              </a:rPr>
              <a:t>,  </a:t>
            </a:r>
            <a:r>
              <a:rPr lang="zh-CN" altLang="en-US">
                <a:solidFill>
                  <a:srgbClr val="000000"/>
                </a:solidFill>
                <a:latin typeface="Times New Roman" pitchFamily="18" charset="0"/>
              </a:rPr>
              <a:t>尾数 </a:t>
            </a:r>
            <a:r>
              <a:rPr lang="en-US" altLang="zh-CN">
                <a:solidFill>
                  <a:srgbClr val="000000"/>
                </a:solidFill>
                <a:latin typeface="Times New Roman" pitchFamily="18" charset="0"/>
              </a:rPr>
              <a:t>(</a:t>
            </a:r>
            <a:r>
              <a:rPr lang="zh-CN" altLang="en-US">
                <a:solidFill>
                  <a:srgbClr val="000000"/>
                </a:solidFill>
                <a:latin typeface="Times New Roman" pitchFamily="18" charset="0"/>
              </a:rPr>
              <a:t>含符号位</a:t>
            </a:r>
            <a:r>
              <a:rPr lang="en-US" altLang="zh-CN">
                <a:solidFill>
                  <a:srgbClr val="000000"/>
                </a:solidFill>
                <a:latin typeface="Times New Roman" pitchFamily="18" charset="0"/>
              </a:rPr>
              <a:t>)</a:t>
            </a:r>
            <a:r>
              <a:rPr lang="zh-CN" altLang="en-US">
                <a:solidFill>
                  <a:srgbClr val="000000"/>
                </a:solidFill>
                <a:latin typeface="Times New Roman" pitchFamily="18" charset="0"/>
              </a:rPr>
              <a:t>用</a:t>
            </a:r>
            <a:r>
              <a:rPr lang="en-US" altLang="zh-CN">
                <a:solidFill>
                  <a:srgbClr val="000000"/>
                </a:solidFill>
                <a:latin typeface="Times New Roman" pitchFamily="18" charset="0"/>
              </a:rPr>
              <a:t>8</a:t>
            </a:r>
            <a:r>
              <a:rPr lang="zh-CN" altLang="en-US">
                <a:solidFill>
                  <a:srgbClr val="000000"/>
                </a:solidFill>
                <a:latin typeface="Times New Roman" pitchFamily="18" charset="0"/>
              </a:rPr>
              <a:t>位补码表示。求</a:t>
            </a:r>
            <a:r>
              <a:rPr lang="en-US" altLang="zh-CN">
                <a:solidFill>
                  <a:srgbClr val="000000"/>
                </a:solidFill>
                <a:latin typeface="Times New Roman" pitchFamily="18" charset="0"/>
              </a:rPr>
              <a:t>[</a:t>
            </a:r>
            <a:r>
              <a:rPr lang="zh-CN" altLang="en-US">
                <a:solidFill>
                  <a:srgbClr val="000000"/>
                </a:solidFill>
                <a:latin typeface="Times New Roman" pitchFamily="18" charset="0"/>
              </a:rPr>
              <a:t>ｘ</a:t>
            </a:r>
            <a:r>
              <a:rPr lang="zh-CN" altLang="en-US">
                <a:solidFill>
                  <a:srgbClr val="000000"/>
                </a:solidFill>
                <a:latin typeface="Times New Roman" pitchFamily="18" charset="0"/>
                <a:sym typeface="Symbol" pitchFamily="18" charset="2"/>
              </a:rPr>
              <a:t></a:t>
            </a:r>
            <a:r>
              <a:rPr lang="zh-CN" altLang="en-US">
                <a:solidFill>
                  <a:srgbClr val="000000"/>
                </a:solidFill>
                <a:latin typeface="Times New Roman" pitchFamily="18" charset="0"/>
              </a:rPr>
              <a:t>ｙ</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浮</a:t>
            </a:r>
            <a:r>
              <a:rPr lang="zh-CN" altLang="en-US">
                <a:solidFill>
                  <a:srgbClr val="000000"/>
                </a:solidFill>
                <a:latin typeface="Times New Roman" pitchFamily="18" charset="0"/>
              </a:rPr>
              <a:t>。要求用补码完成尾数乘法运算</a:t>
            </a:r>
            <a:r>
              <a:rPr lang="en-US" altLang="zh-CN">
                <a:solidFill>
                  <a:srgbClr val="000000"/>
                </a:solidFill>
                <a:latin typeface="Times New Roman" pitchFamily="18" charset="0"/>
              </a:rPr>
              <a:t>,  </a:t>
            </a:r>
            <a:r>
              <a:rPr lang="zh-CN" altLang="en-US">
                <a:solidFill>
                  <a:srgbClr val="000000"/>
                </a:solidFill>
                <a:latin typeface="Times New Roman" pitchFamily="18" charset="0"/>
              </a:rPr>
              <a:t>运算结果尾数保留高</a:t>
            </a:r>
            <a:r>
              <a:rPr lang="en-US" altLang="zh-CN">
                <a:solidFill>
                  <a:srgbClr val="000000"/>
                </a:solidFill>
                <a:latin typeface="Times New Roman" pitchFamily="18" charset="0"/>
              </a:rPr>
              <a:t>8</a:t>
            </a:r>
            <a:r>
              <a:rPr lang="zh-CN" altLang="en-US">
                <a:solidFill>
                  <a:srgbClr val="000000"/>
                </a:solidFill>
                <a:latin typeface="Times New Roman" pitchFamily="18" charset="0"/>
              </a:rPr>
              <a:t>位</a:t>
            </a:r>
            <a:r>
              <a:rPr lang="en-US" altLang="zh-CN">
                <a:solidFill>
                  <a:srgbClr val="000000"/>
                </a:solidFill>
                <a:latin typeface="Times New Roman" pitchFamily="18" charset="0"/>
              </a:rPr>
              <a:t>(</a:t>
            </a:r>
            <a:r>
              <a:rPr lang="zh-CN" altLang="en-US">
                <a:solidFill>
                  <a:srgbClr val="000000"/>
                </a:solidFill>
                <a:latin typeface="Times New Roman" pitchFamily="18" charset="0"/>
              </a:rPr>
              <a:t>含符号位</a:t>
            </a:r>
            <a:r>
              <a:rPr lang="en-US" altLang="zh-CN">
                <a:solidFill>
                  <a:srgbClr val="000000"/>
                </a:solidFill>
                <a:latin typeface="Times New Roman" pitchFamily="18" charset="0"/>
              </a:rPr>
              <a:t>),  </a:t>
            </a:r>
            <a:r>
              <a:rPr lang="zh-CN" altLang="en-US">
                <a:solidFill>
                  <a:srgbClr val="000000"/>
                </a:solidFill>
                <a:latin typeface="Times New Roman" pitchFamily="18" charset="0"/>
              </a:rPr>
              <a:t>并用尾数低位字长值处理舍入操作。</a:t>
            </a:r>
          </a:p>
        </p:txBody>
      </p:sp>
      <p:sp>
        <p:nvSpPr>
          <p:cNvPr id="162819" name="Text Box 6"/>
          <p:cNvSpPr txBox="1">
            <a:spLocks noChangeArrowheads="1"/>
          </p:cNvSpPr>
          <p:nvPr/>
        </p:nvSpPr>
        <p:spPr bwMode="auto">
          <a:xfrm>
            <a:off x="515315" y="3212976"/>
            <a:ext cx="8747125"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解</a:t>
            </a:r>
            <a:r>
              <a:rPr lang="en-US" altLang="zh-CN" dirty="0">
                <a:solidFill>
                  <a:srgbClr val="FF0000"/>
                </a:solidFill>
                <a:latin typeface="Times New Roman" pitchFamily="18" charset="0"/>
              </a:rPr>
              <a:t>:</a:t>
            </a:r>
            <a:r>
              <a:rPr lang="zh-CN" altLang="en-US" dirty="0">
                <a:solidFill>
                  <a:srgbClr val="333399"/>
                </a:solidFill>
                <a:latin typeface="Times New Roman" pitchFamily="18" charset="0"/>
              </a:rPr>
              <a:t>　   </a:t>
            </a:r>
            <a:r>
              <a:rPr lang="zh-CN" altLang="en-US" dirty="0">
                <a:solidFill>
                  <a:srgbClr val="0000FF"/>
                </a:solidFill>
                <a:latin typeface="Times New Roman" pitchFamily="18" charset="0"/>
              </a:rPr>
              <a:t>移码采用双符号位</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尾数补码采用单符号位</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则有</a:t>
            </a:r>
            <a:br>
              <a:rPr lang="zh-CN" altLang="en-US" dirty="0">
                <a:solidFill>
                  <a:srgbClr val="0000FF"/>
                </a:solidFill>
                <a:latin typeface="Times New Roman" pitchFamily="18" charset="0"/>
              </a:rPr>
            </a:br>
            <a:endParaRPr lang="zh-CN" altLang="en-US" dirty="0">
              <a:solidFill>
                <a:srgbClr val="0000FF"/>
              </a:solidFill>
              <a:latin typeface="Times New Roman" pitchFamily="18" charset="0"/>
            </a:endParaRP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M</a:t>
            </a:r>
            <a:r>
              <a:rPr lang="en-US" altLang="zh-CN" baseline="-30000" dirty="0" err="1">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0.0110011,    [M</a:t>
            </a:r>
            <a:r>
              <a:rPr lang="en-US" altLang="zh-CN" baseline="-30000" dirty="0">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1.0001110,</a:t>
            </a:r>
            <a:br>
              <a:rPr lang="en-US" altLang="zh-CN" dirty="0">
                <a:solidFill>
                  <a:srgbClr val="000000"/>
                </a:solidFill>
                <a:latin typeface="Times New Roman" pitchFamily="18" charset="0"/>
              </a:rPr>
            </a:br>
            <a:r>
              <a:rPr lang="en-US" altLang="zh-CN" dirty="0">
                <a:solidFill>
                  <a:srgbClr val="000000"/>
                </a:solidFill>
                <a:latin typeface="Times New Roman" pitchFamily="18" charset="0"/>
              </a:rPr>
              <a:t>        </a:t>
            </a:r>
          </a:p>
          <a:p>
            <a:pPr eaLnBrk="1" fontAlgn="auto" hangingPunct="1">
              <a:spcBef>
                <a:spcPct val="50000"/>
              </a:spcBef>
              <a:spcAft>
                <a:spcPts val="0"/>
              </a:spcAft>
            </a:pP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        [ </a:t>
            </a:r>
            <a:r>
              <a:rPr lang="en-US" altLang="zh-CN" dirty="0">
                <a:solidFill>
                  <a:srgbClr val="000000"/>
                </a:solidFill>
                <a:latin typeface="Times New Roman" pitchFamily="18" charset="0"/>
              </a:rPr>
              <a:t>E</a:t>
            </a:r>
            <a:r>
              <a:rPr lang="en-US" altLang="zh-CN" baseline="-30000" dirty="0" smtClean="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移</a:t>
            </a:r>
            <a:r>
              <a:rPr lang="en-US" altLang="zh-CN" dirty="0">
                <a:solidFill>
                  <a:srgbClr val="000000"/>
                </a:solidFill>
                <a:latin typeface="Times New Roman" pitchFamily="18" charset="0"/>
              </a:rPr>
              <a:t>= 00 011,</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E</a:t>
            </a:r>
            <a:r>
              <a:rPr lang="en-US" altLang="zh-CN" baseline="-30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移 </a:t>
            </a:r>
            <a:r>
              <a:rPr lang="en-US" altLang="zh-CN" dirty="0">
                <a:solidFill>
                  <a:srgbClr val="000000"/>
                </a:solidFill>
                <a:latin typeface="Times New Roman" pitchFamily="18" charset="0"/>
              </a:rPr>
              <a:t>= 01 011,    [</a:t>
            </a:r>
            <a:r>
              <a:rPr lang="en-US" altLang="zh-CN" dirty="0" err="1">
                <a:solidFill>
                  <a:srgbClr val="000000"/>
                </a:solidFill>
                <a:latin typeface="Times New Roman" pitchFamily="18" charset="0"/>
              </a:rPr>
              <a:t>E</a:t>
            </a:r>
            <a:r>
              <a:rPr lang="en-US" altLang="zh-CN" baseline="-30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00 011,  </a:t>
            </a:r>
          </a:p>
          <a:p>
            <a:pPr eaLnBrk="1" fontAlgn="auto" hangingPunct="1">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[x]</a:t>
            </a:r>
            <a:r>
              <a:rPr lang="zh-CN" altLang="en-US" baseline="-30000" dirty="0">
                <a:solidFill>
                  <a:srgbClr val="000000"/>
                </a:solidFill>
                <a:latin typeface="Times New Roman" pitchFamily="18" charset="0"/>
              </a:rPr>
              <a:t>浮</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00 011, 0.0110011,    [y]</a:t>
            </a:r>
            <a:r>
              <a:rPr lang="zh-CN" altLang="en-US" baseline="-30000" dirty="0">
                <a:solidFill>
                  <a:srgbClr val="000000"/>
                </a:solidFill>
                <a:latin typeface="Times New Roman" pitchFamily="18" charset="0"/>
              </a:rPr>
              <a:t>浮</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01 011, 1.0001110</a:t>
            </a:r>
          </a:p>
        </p:txBody>
      </p:sp>
    </p:spTree>
    <p:extLst>
      <p:ext uri="{BB962C8B-B14F-4D97-AF65-F5344CB8AC3E}">
        <p14:creationId xmlns:p14="http://schemas.microsoft.com/office/powerpoint/2010/main" val="1070900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03424" y="2884860"/>
            <a:ext cx="69215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FF"/>
                </a:solidFill>
                <a:latin typeface="Times New Roman" pitchFamily="18" charset="0"/>
              </a:rPr>
              <a:t>(2) </a:t>
            </a:r>
            <a:r>
              <a:rPr lang="zh-CN" altLang="en-US" dirty="0">
                <a:solidFill>
                  <a:srgbClr val="0000FF"/>
                </a:solidFill>
                <a:latin typeface="Times New Roman" pitchFamily="18" charset="0"/>
              </a:rPr>
              <a:t>尾数乘法运算</a:t>
            </a:r>
          </a:p>
          <a:p>
            <a:pPr eaLnBrk="1" fontAlgn="auto" hangingPunct="1">
              <a:spcBef>
                <a:spcPct val="50000"/>
              </a:spcBef>
              <a:spcAft>
                <a:spcPts val="0"/>
              </a:spcAft>
            </a:pPr>
            <a:r>
              <a:rPr lang="zh-CN" altLang="en-US" dirty="0">
                <a:solidFill>
                  <a:srgbClr val="9900FF"/>
                </a:solidFill>
                <a:latin typeface="Times New Roman" pitchFamily="18" charset="0"/>
              </a:rPr>
              <a:t>       </a:t>
            </a:r>
            <a:r>
              <a:rPr lang="zh-CN" altLang="en-US" dirty="0">
                <a:solidFill>
                  <a:srgbClr val="000000"/>
                </a:solidFill>
                <a:latin typeface="Times New Roman" pitchFamily="18" charset="0"/>
              </a:rPr>
              <a:t>可采用补码阵列乘法器实现</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即有</a:t>
            </a:r>
          </a:p>
        </p:txBody>
      </p:sp>
      <p:sp>
        <p:nvSpPr>
          <p:cNvPr id="163843" name="Rectangle 3"/>
          <p:cNvSpPr>
            <a:spLocks noChangeArrowheads="1"/>
          </p:cNvSpPr>
          <p:nvPr/>
        </p:nvSpPr>
        <p:spPr bwMode="auto">
          <a:xfrm>
            <a:off x="603424" y="1126480"/>
            <a:ext cx="18517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kumimoji="1" lang="en-US" altLang="zh-CN" sz="2400" b="1" dirty="0">
                <a:solidFill>
                  <a:srgbClr val="0000FF"/>
                </a:solidFill>
                <a:latin typeface="Times New Roman" pitchFamily="18" charset="0"/>
                <a:ea typeface="宋体" charset="-122"/>
              </a:rPr>
              <a:t>(1) </a:t>
            </a:r>
            <a:r>
              <a:rPr kumimoji="1" lang="zh-CN" altLang="en-US" sz="2400" b="1" dirty="0">
                <a:solidFill>
                  <a:srgbClr val="0000FF"/>
                </a:solidFill>
                <a:latin typeface="Times New Roman" pitchFamily="18" charset="0"/>
                <a:ea typeface="宋体" charset="-122"/>
              </a:rPr>
              <a:t>求阶码和</a:t>
            </a:r>
          </a:p>
        </p:txBody>
      </p:sp>
      <p:sp>
        <p:nvSpPr>
          <p:cNvPr id="163844" name="Rectangle 4"/>
          <p:cNvSpPr>
            <a:spLocks noChangeArrowheads="1"/>
          </p:cNvSpPr>
          <p:nvPr/>
        </p:nvSpPr>
        <p:spPr bwMode="auto">
          <a:xfrm>
            <a:off x="920924" y="1672580"/>
            <a:ext cx="72771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dirty="0">
                <a:solidFill>
                  <a:srgbClr val="000000"/>
                </a:solidFill>
                <a:latin typeface="Times New Roman" pitchFamily="18" charset="0"/>
              </a:rPr>
              <a:t>[E</a:t>
            </a:r>
            <a:r>
              <a:rPr lang="en-US" altLang="zh-CN" baseline="-25000" dirty="0">
                <a:solidFill>
                  <a:srgbClr val="000000"/>
                </a:solidFill>
                <a:latin typeface="Times New Roman" pitchFamily="18" charset="0"/>
              </a:rPr>
              <a:t>x</a:t>
            </a:r>
            <a:r>
              <a:rPr lang="en-US" altLang="zh-CN" dirty="0">
                <a:solidFill>
                  <a:srgbClr val="000000"/>
                </a:solidFill>
                <a:latin typeface="Times New Roman" pitchFamily="18" charset="0"/>
              </a:rPr>
              <a:t>+ </a:t>
            </a:r>
            <a:r>
              <a:rPr lang="en-US" altLang="zh-CN" dirty="0" err="1">
                <a:solidFill>
                  <a:srgbClr val="000000"/>
                </a:solidFill>
                <a:latin typeface="Times New Roman" pitchFamily="18" charset="0"/>
              </a:rPr>
              <a:t>E</a:t>
            </a:r>
            <a:r>
              <a:rPr lang="en-US" altLang="zh-CN" baseline="-25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移</a:t>
            </a:r>
            <a:r>
              <a:rPr lang="en-US" altLang="zh-CN" dirty="0">
                <a:solidFill>
                  <a:srgbClr val="000000"/>
                </a:solidFill>
                <a:latin typeface="Times New Roman" pitchFamily="18" charset="0"/>
              </a:rPr>
              <a:t>= [E</a:t>
            </a:r>
            <a:r>
              <a:rPr lang="en-US" altLang="zh-CN" baseline="-25000"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移</a:t>
            </a:r>
            <a:r>
              <a:rPr lang="en-US" altLang="zh-CN" dirty="0">
                <a:solidFill>
                  <a:srgbClr val="000000"/>
                </a:solidFill>
                <a:latin typeface="Times New Roman" pitchFamily="18" charset="0"/>
              </a:rPr>
              <a:t>+ [</a:t>
            </a:r>
            <a:r>
              <a:rPr lang="en-US" altLang="zh-CN" dirty="0" err="1">
                <a:solidFill>
                  <a:srgbClr val="000000"/>
                </a:solidFill>
                <a:latin typeface="Times New Roman" pitchFamily="18" charset="0"/>
              </a:rPr>
              <a:t>E</a:t>
            </a:r>
            <a:r>
              <a:rPr lang="en-US" altLang="zh-CN" baseline="-25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00 011+ 00 011= 00 110,</a:t>
            </a:r>
          </a:p>
          <a:p>
            <a:pPr eaLnBrk="1" fontAlgn="auto" hangingPunct="1">
              <a:spcBef>
                <a:spcPct val="50000"/>
              </a:spcBef>
              <a:spcAft>
                <a:spcPts val="0"/>
              </a:spcAft>
            </a:pPr>
            <a:r>
              <a:rPr lang="zh-CN" altLang="en-US" dirty="0">
                <a:solidFill>
                  <a:srgbClr val="000000"/>
                </a:solidFill>
                <a:latin typeface="Times New Roman" pitchFamily="18" charset="0"/>
              </a:rPr>
              <a:t>值为移码形式</a:t>
            </a:r>
            <a:r>
              <a:rPr lang="en-US" altLang="zh-CN" dirty="0">
                <a:solidFill>
                  <a:srgbClr val="000000"/>
                </a:solidFill>
                <a:latin typeface="黑体" pitchFamily="2" charset="-122"/>
                <a:ea typeface="黑体" pitchFamily="2" charset="-122"/>
              </a:rPr>
              <a:t>-</a:t>
            </a:r>
            <a:r>
              <a:rPr lang="en-US" altLang="zh-CN" dirty="0">
                <a:solidFill>
                  <a:srgbClr val="000000"/>
                </a:solidFill>
                <a:latin typeface="Times New Roman" pitchFamily="18" charset="0"/>
              </a:rPr>
              <a:t>2</a:t>
            </a:r>
            <a:r>
              <a:rPr lang="zh-CN" altLang="en-US" dirty="0">
                <a:solidFill>
                  <a:srgbClr val="000000"/>
                </a:solidFill>
                <a:latin typeface="Times New Roman" pitchFamily="18" charset="0"/>
              </a:rPr>
              <a:t>。</a:t>
            </a:r>
          </a:p>
        </p:txBody>
      </p:sp>
      <p:sp>
        <p:nvSpPr>
          <p:cNvPr id="163845" name="Text Box 5"/>
          <p:cNvSpPr txBox="1">
            <a:spLocks noChangeArrowheads="1"/>
          </p:cNvSpPr>
          <p:nvPr/>
        </p:nvSpPr>
        <p:spPr bwMode="auto">
          <a:xfrm>
            <a:off x="1187624" y="414908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[M</a:t>
            </a:r>
            <a:r>
              <a:rPr lang="en-US" altLang="zh-CN" baseline="-25000">
                <a:solidFill>
                  <a:srgbClr val="000000"/>
                </a:solidFill>
                <a:latin typeface="Times New Roman" pitchFamily="18" charset="0"/>
              </a:rPr>
              <a:t>x</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 </a:t>
            </a:r>
            <a:r>
              <a:rPr lang="zh-CN" altLang="en-US">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[M</a:t>
            </a:r>
            <a:r>
              <a:rPr lang="en-US" altLang="zh-CN" baseline="-25000">
                <a:solidFill>
                  <a:srgbClr val="000000"/>
                </a:solidFill>
                <a:latin typeface="Times New Roman" pitchFamily="18" charset="0"/>
              </a:rPr>
              <a:t>y</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 </a:t>
            </a:r>
            <a:r>
              <a:rPr lang="en-US" altLang="zh-CN">
                <a:solidFill>
                  <a:srgbClr val="000000"/>
                </a:solidFill>
                <a:latin typeface="Times New Roman" pitchFamily="18" charset="0"/>
              </a:rPr>
              <a:t>= [0.0110011]</a:t>
            </a:r>
            <a:r>
              <a:rPr lang="zh-CN" altLang="en-US" baseline="-30000">
                <a:solidFill>
                  <a:srgbClr val="000000"/>
                </a:solidFill>
                <a:latin typeface="Times New Roman" pitchFamily="18" charset="0"/>
              </a:rPr>
              <a:t>补 </a:t>
            </a:r>
            <a:r>
              <a:rPr lang="zh-CN" altLang="en-US">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[1.0001110]</a:t>
            </a:r>
            <a:r>
              <a:rPr lang="zh-CN" altLang="en-US" baseline="-30000">
                <a:solidFill>
                  <a:srgbClr val="000000"/>
                </a:solidFill>
                <a:latin typeface="Times New Roman" pitchFamily="18" charset="0"/>
              </a:rPr>
              <a:t>补</a:t>
            </a:r>
          </a:p>
        </p:txBody>
      </p:sp>
      <p:sp>
        <p:nvSpPr>
          <p:cNvPr id="163846" name="Rectangle 6"/>
          <p:cNvSpPr>
            <a:spLocks noChangeArrowheads="1"/>
          </p:cNvSpPr>
          <p:nvPr/>
        </p:nvSpPr>
        <p:spPr bwMode="auto">
          <a:xfrm>
            <a:off x="3494262" y="4885680"/>
            <a:ext cx="3307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sz="2400" dirty="0">
                <a:solidFill>
                  <a:srgbClr val="000000"/>
                </a:solidFill>
                <a:latin typeface="Times New Roman" pitchFamily="18" charset="0"/>
              </a:rPr>
              <a:t>= [1.1010010,1001010]</a:t>
            </a:r>
            <a:r>
              <a:rPr lang="zh-CN" altLang="en-US" sz="2400" baseline="-30000" dirty="0">
                <a:solidFill>
                  <a:srgbClr val="000000"/>
                </a:solidFill>
                <a:latin typeface="Times New Roman" pitchFamily="18" charset="0"/>
              </a:rPr>
              <a:t>补</a:t>
            </a:r>
          </a:p>
        </p:txBody>
      </p:sp>
    </p:spTree>
    <p:extLst>
      <p:ext uri="{BB962C8B-B14F-4D97-AF65-F5344CB8AC3E}">
        <p14:creationId xmlns:p14="http://schemas.microsoft.com/office/powerpoint/2010/main" val="30922364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529163" y="2545953"/>
            <a:ext cx="358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FF"/>
                </a:solidFill>
                <a:latin typeface="Times New Roman" pitchFamily="18" charset="0"/>
              </a:rPr>
              <a:t>(4) </a:t>
            </a:r>
            <a:r>
              <a:rPr lang="zh-CN" altLang="en-US">
                <a:solidFill>
                  <a:srgbClr val="0000FF"/>
                </a:solidFill>
                <a:latin typeface="Times New Roman" pitchFamily="18" charset="0"/>
              </a:rPr>
              <a:t>舍入处理</a:t>
            </a:r>
          </a:p>
        </p:txBody>
      </p:sp>
      <p:sp>
        <p:nvSpPr>
          <p:cNvPr id="164867" name="Text Box 3"/>
          <p:cNvSpPr txBox="1">
            <a:spLocks noChangeArrowheads="1"/>
          </p:cNvSpPr>
          <p:nvPr/>
        </p:nvSpPr>
        <p:spPr bwMode="auto">
          <a:xfrm>
            <a:off x="529163" y="104735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FF"/>
                </a:solidFill>
                <a:latin typeface="Times New Roman" pitchFamily="18" charset="0"/>
              </a:rPr>
              <a:t>(3) </a:t>
            </a:r>
            <a:r>
              <a:rPr lang="zh-CN" altLang="en-US">
                <a:solidFill>
                  <a:srgbClr val="0000FF"/>
                </a:solidFill>
                <a:latin typeface="Times New Roman" pitchFamily="18" charset="0"/>
              </a:rPr>
              <a:t>规格化处理</a:t>
            </a:r>
          </a:p>
        </p:txBody>
      </p:sp>
      <p:sp>
        <p:nvSpPr>
          <p:cNvPr id="164868" name="Text Box 4"/>
          <p:cNvSpPr txBox="1">
            <a:spLocks noChangeArrowheads="1"/>
          </p:cNvSpPr>
          <p:nvPr/>
        </p:nvSpPr>
        <p:spPr bwMode="auto">
          <a:xfrm>
            <a:off x="605363" y="1650603"/>
            <a:ext cx="8548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乘积的尾数符号位与最高数值位符号相同</a:t>
            </a:r>
            <a:r>
              <a:rPr lang="en-US" altLang="zh-CN">
                <a:solidFill>
                  <a:srgbClr val="000000"/>
                </a:solidFill>
                <a:latin typeface="Times New Roman" pitchFamily="18" charset="0"/>
              </a:rPr>
              <a:t>,  </a:t>
            </a:r>
            <a:r>
              <a:rPr lang="zh-CN" altLang="en-US">
                <a:solidFill>
                  <a:srgbClr val="000000"/>
                </a:solidFill>
                <a:latin typeface="Times New Roman" pitchFamily="18" charset="0"/>
              </a:rPr>
              <a:t>不是规格化的数</a:t>
            </a:r>
            <a:r>
              <a:rPr lang="en-US" altLang="zh-CN">
                <a:solidFill>
                  <a:srgbClr val="000000"/>
                </a:solidFill>
                <a:latin typeface="Times New Roman" pitchFamily="18" charset="0"/>
              </a:rPr>
              <a:t>,</a:t>
            </a:r>
            <a:r>
              <a:rPr lang="zh-CN" altLang="en-US">
                <a:solidFill>
                  <a:srgbClr val="000000"/>
                </a:solidFill>
                <a:latin typeface="Times New Roman" pitchFamily="18" charset="0"/>
              </a:rPr>
              <a:t>需要左规</a:t>
            </a:r>
            <a:r>
              <a:rPr lang="en-US" altLang="zh-CN">
                <a:solidFill>
                  <a:srgbClr val="000000"/>
                </a:solidFill>
                <a:latin typeface="Times New Roman" pitchFamily="18" charset="0"/>
              </a:rPr>
              <a:t>,  </a:t>
            </a:r>
            <a:r>
              <a:rPr lang="zh-CN" altLang="en-US">
                <a:solidFill>
                  <a:srgbClr val="000000"/>
                </a:solidFill>
                <a:latin typeface="Times New Roman" pitchFamily="18" charset="0"/>
              </a:rPr>
              <a:t>阶码变为</a:t>
            </a:r>
            <a:r>
              <a:rPr lang="en-US" altLang="zh-CN">
                <a:solidFill>
                  <a:srgbClr val="000000"/>
                </a:solidFill>
                <a:latin typeface="Times New Roman" pitchFamily="18" charset="0"/>
              </a:rPr>
              <a:t>00 101(</a:t>
            </a:r>
            <a:r>
              <a:rPr lang="en-US" altLang="zh-CN">
                <a:solidFill>
                  <a:srgbClr val="000000"/>
                </a:solidFill>
                <a:latin typeface="黑体" pitchFamily="2" charset="-122"/>
                <a:ea typeface="黑体" pitchFamily="2" charset="-122"/>
              </a:rPr>
              <a:t>-</a:t>
            </a:r>
            <a:r>
              <a:rPr lang="en-US" altLang="zh-CN">
                <a:solidFill>
                  <a:srgbClr val="000000"/>
                </a:solidFill>
                <a:latin typeface="Times New Roman" pitchFamily="18" charset="0"/>
              </a:rPr>
              <a:t>3),  </a:t>
            </a:r>
            <a:r>
              <a:rPr lang="zh-CN" altLang="en-US">
                <a:solidFill>
                  <a:srgbClr val="000000"/>
                </a:solidFill>
                <a:latin typeface="Times New Roman" pitchFamily="18" charset="0"/>
              </a:rPr>
              <a:t>尾数变为 </a:t>
            </a:r>
            <a:r>
              <a:rPr lang="en-US" altLang="zh-CN">
                <a:solidFill>
                  <a:srgbClr val="000000"/>
                </a:solidFill>
                <a:latin typeface="Times New Roman" pitchFamily="18" charset="0"/>
              </a:rPr>
              <a:t>1.0100101,0010100</a:t>
            </a:r>
            <a:r>
              <a:rPr lang="zh-CN" altLang="en-US">
                <a:solidFill>
                  <a:srgbClr val="000000"/>
                </a:solidFill>
                <a:latin typeface="Times New Roman" pitchFamily="18" charset="0"/>
              </a:rPr>
              <a:t>。</a:t>
            </a:r>
          </a:p>
        </p:txBody>
      </p:sp>
      <p:sp>
        <p:nvSpPr>
          <p:cNvPr id="164869" name="Text Box 5"/>
          <p:cNvSpPr txBox="1">
            <a:spLocks noChangeArrowheads="1"/>
          </p:cNvSpPr>
          <p:nvPr/>
        </p:nvSpPr>
        <p:spPr bwMode="auto">
          <a:xfrm>
            <a:off x="529163" y="3133328"/>
            <a:ext cx="854868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尾数为负数</a:t>
            </a:r>
            <a:r>
              <a:rPr lang="en-US" altLang="zh-CN">
                <a:solidFill>
                  <a:srgbClr val="000000"/>
                </a:solidFill>
                <a:latin typeface="Times New Roman" pitchFamily="18" charset="0"/>
              </a:rPr>
              <a:t>,  </a:t>
            </a:r>
            <a:r>
              <a:rPr lang="zh-CN" altLang="en-US">
                <a:solidFill>
                  <a:srgbClr val="000000"/>
                </a:solidFill>
                <a:latin typeface="Times New Roman" pitchFamily="18" charset="0"/>
              </a:rPr>
              <a:t>取尾数高位字长，按舍入规则</a:t>
            </a:r>
            <a:r>
              <a:rPr lang="en-US" altLang="zh-CN">
                <a:solidFill>
                  <a:srgbClr val="000000"/>
                </a:solidFill>
                <a:latin typeface="Times New Roman" pitchFamily="18" charset="0"/>
              </a:rPr>
              <a:t>, </a:t>
            </a:r>
            <a:r>
              <a:rPr lang="zh-CN" altLang="en-US">
                <a:solidFill>
                  <a:srgbClr val="000000"/>
                </a:solidFill>
                <a:latin typeface="Times New Roman" pitchFamily="18" charset="0"/>
              </a:rPr>
              <a:t>舍去低位字长，故尾数为</a:t>
            </a:r>
            <a:r>
              <a:rPr lang="en-US" altLang="zh-CN">
                <a:solidFill>
                  <a:srgbClr val="000000"/>
                </a:solidFill>
                <a:latin typeface="Times New Roman" pitchFamily="18" charset="0"/>
              </a:rPr>
              <a:t>1.0100101 </a:t>
            </a:r>
            <a:r>
              <a:rPr lang="zh-CN" altLang="en-US">
                <a:solidFill>
                  <a:srgbClr val="000000"/>
                </a:solidFill>
                <a:latin typeface="Times New Roman" pitchFamily="18" charset="0"/>
              </a:rPr>
              <a:t>。　</a:t>
            </a:r>
          </a:p>
          <a:p>
            <a:pPr eaLnBrk="1" fontAlgn="auto" hangingPunct="1">
              <a:lnSpc>
                <a:spcPct val="70000"/>
              </a:lnSpc>
              <a:spcBef>
                <a:spcPct val="50000"/>
              </a:spcBef>
              <a:spcAft>
                <a:spcPts val="0"/>
              </a:spcAft>
            </a:pPr>
            <a:r>
              <a:rPr lang="zh-CN" altLang="en-US">
                <a:solidFill>
                  <a:srgbClr val="000000"/>
                </a:solidFill>
                <a:latin typeface="Times New Roman" pitchFamily="18" charset="0"/>
              </a:rPr>
              <a:t>    最终相乘结果为</a:t>
            </a:r>
          </a:p>
        </p:txBody>
      </p:sp>
      <p:sp>
        <p:nvSpPr>
          <p:cNvPr id="164870" name="Text Box 6"/>
          <p:cNvSpPr txBox="1">
            <a:spLocks noChangeArrowheads="1"/>
          </p:cNvSpPr>
          <p:nvPr/>
        </p:nvSpPr>
        <p:spPr bwMode="auto">
          <a:xfrm>
            <a:off x="759350" y="4581128"/>
            <a:ext cx="791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其真值为       ｘ</a:t>
            </a:r>
            <a:r>
              <a:rPr lang="zh-CN" altLang="en-US">
                <a:solidFill>
                  <a:srgbClr val="000000"/>
                </a:solidFill>
                <a:latin typeface="Times New Roman" pitchFamily="18" charset="0"/>
                <a:sym typeface="Symbol" pitchFamily="18" charset="2"/>
              </a:rPr>
              <a:t></a:t>
            </a:r>
            <a:r>
              <a:rPr lang="zh-CN" altLang="en-US">
                <a:solidFill>
                  <a:srgbClr val="000000"/>
                </a:solidFill>
                <a:latin typeface="Times New Roman" pitchFamily="18" charset="0"/>
              </a:rPr>
              <a:t>ｙ＝</a:t>
            </a:r>
            <a:r>
              <a:rPr lang="en-US" altLang="zh-CN">
                <a:solidFill>
                  <a:srgbClr val="000000"/>
                </a:solidFill>
                <a:latin typeface="Times New Roman" pitchFamily="18" charset="0"/>
              </a:rPr>
              <a:t>2</a:t>
            </a:r>
            <a:r>
              <a:rPr lang="zh-CN" altLang="en-US" baseline="30000">
                <a:solidFill>
                  <a:srgbClr val="000000"/>
                </a:solidFill>
                <a:latin typeface="Times New Roman" pitchFamily="18" charset="0"/>
              </a:rPr>
              <a:t>－</a:t>
            </a:r>
            <a:r>
              <a:rPr lang="en-US" altLang="zh-CN" baseline="30000">
                <a:solidFill>
                  <a:srgbClr val="000000"/>
                </a:solidFill>
                <a:latin typeface="Times New Roman" pitchFamily="18" charset="0"/>
              </a:rPr>
              <a:t>3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a:t>
            </a:r>
            <a:r>
              <a:rPr lang="zh-CN" altLang="en-US">
                <a:solidFill>
                  <a:srgbClr val="000000"/>
                </a:solidFill>
                <a:latin typeface="Times New Roman" pitchFamily="18" charset="0"/>
              </a:rPr>
              <a:t>－</a:t>
            </a:r>
            <a:r>
              <a:rPr lang="en-US" altLang="zh-CN">
                <a:solidFill>
                  <a:srgbClr val="000000"/>
                </a:solidFill>
                <a:latin typeface="Times New Roman" pitchFamily="18" charset="0"/>
              </a:rPr>
              <a:t>0.1011011)</a:t>
            </a:r>
          </a:p>
        </p:txBody>
      </p:sp>
      <p:sp>
        <p:nvSpPr>
          <p:cNvPr id="164871" name="Rectangle 7"/>
          <p:cNvSpPr>
            <a:spLocks noChangeArrowheads="1"/>
          </p:cNvSpPr>
          <p:nvPr/>
        </p:nvSpPr>
        <p:spPr bwMode="auto">
          <a:xfrm>
            <a:off x="3597800" y="3882628"/>
            <a:ext cx="396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000000"/>
                </a:solidFill>
                <a:latin typeface="Times New Roman" pitchFamily="18" charset="0"/>
              </a:rPr>
              <a:t>[</a:t>
            </a:r>
            <a:r>
              <a:rPr lang="zh-CN" altLang="en-US">
                <a:solidFill>
                  <a:srgbClr val="000000"/>
                </a:solidFill>
                <a:latin typeface="Times New Roman" pitchFamily="18" charset="0"/>
              </a:rPr>
              <a:t>ｘ</a:t>
            </a:r>
            <a:r>
              <a:rPr lang="zh-CN" altLang="en-US">
                <a:solidFill>
                  <a:srgbClr val="000000"/>
                </a:solidFill>
                <a:latin typeface="Times New Roman" pitchFamily="18" charset="0"/>
                <a:sym typeface="Symbol" pitchFamily="18" charset="2"/>
              </a:rPr>
              <a:t></a:t>
            </a:r>
            <a:r>
              <a:rPr lang="zh-CN" altLang="en-US">
                <a:solidFill>
                  <a:srgbClr val="000000"/>
                </a:solidFill>
                <a:latin typeface="Times New Roman" pitchFamily="18" charset="0"/>
              </a:rPr>
              <a:t>ｙ</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浮</a:t>
            </a:r>
            <a:r>
              <a:rPr lang="zh-CN" altLang="en-US">
                <a:solidFill>
                  <a:srgbClr val="000000"/>
                </a:solidFill>
                <a:latin typeface="Times New Roman" pitchFamily="18" charset="0"/>
              </a:rPr>
              <a:t>＝</a:t>
            </a:r>
            <a:r>
              <a:rPr lang="en-US" altLang="zh-CN">
                <a:solidFill>
                  <a:srgbClr val="000000"/>
                </a:solidFill>
                <a:latin typeface="Times New Roman" pitchFamily="18" charset="0"/>
              </a:rPr>
              <a:t>00 101,1.0100101 </a:t>
            </a:r>
          </a:p>
        </p:txBody>
      </p:sp>
    </p:spTree>
    <p:extLst>
      <p:ext uri="{BB962C8B-B14F-4D97-AF65-F5344CB8AC3E}">
        <p14:creationId xmlns:p14="http://schemas.microsoft.com/office/powerpoint/2010/main" val="22930083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683568" y="1484784"/>
            <a:ext cx="857408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dirty="0" smtClean="0">
                <a:solidFill>
                  <a:srgbClr val="000000"/>
                </a:solidFill>
                <a:latin typeface="宋体" charset="-122"/>
              </a:rPr>
              <a:t>1</a:t>
            </a:r>
            <a:r>
              <a:rPr lang="zh-CN" altLang="en-US" dirty="0" smtClean="0">
                <a:solidFill>
                  <a:srgbClr val="000000"/>
                </a:solidFill>
                <a:latin typeface="宋体" charset="-122"/>
              </a:rPr>
              <a:t>） </a:t>
            </a:r>
            <a:r>
              <a:rPr lang="en-US" altLang="zh-CN" dirty="0" smtClean="0">
                <a:solidFill>
                  <a:srgbClr val="000000"/>
                </a:solidFill>
                <a:latin typeface="宋体" charset="-122"/>
              </a:rPr>
              <a:t>IEEE 754 </a:t>
            </a:r>
            <a:r>
              <a:rPr lang="zh-CN" altLang="en-US" dirty="0" smtClean="0">
                <a:solidFill>
                  <a:srgbClr val="000000"/>
                </a:solidFill>
                <a:latin typeface="宋体" charset="-122"/>
              </a:rPr>
              <a:t>浮点数的表示</a:t>
            </a: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r>
              <a:rPr lang="zh-CN" altLang="en-US" dirty="0" smtClean="0">
                <a:solidFill>
                  <a:srgbClr val="000000"/>
                </a:solidFill>
                <a:latin typeface="宋体" charset="-122"/>
              </a:rPr>
              <a:t> 尾数的规格化表示</a:t>
            </a: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r>
              <a:rPr lang="en-US" altLang="zh-CN" dirty="0">
                <a:solidFill>
                  <a:srgbClr val="000000"/>
                </a:solidFill>
                <a:latin typeface="宋体" charset="-122"/>
              </a:rPr>
              <a:t> </a:t>
            </a:r>
            <a:r>
              <a:rPr lang="zh-CN" altLang="en-US" dirty="0" smtClean="0">
                <a:solidFill>
                  <a:srgbClr val="000000"/>
                </a:solidFill>
                <a:latin typeface="宋体" charset="-122"/>
              </a:rPr>
              <a:t>浮点数计算流程</a:t>
            </a: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r>
              <a:rPr lang="en-US" altLang="zh-CN" dirty="0">
                <a:solidFill>
                  <a:srgbClr val="000000"/>
                </a:solidFill>
                <a:latin typeface="宋体" charset="-122"/>
              </a:rPr>
              <a:t> </a:t>
            </a:r>
            <a:r>
              <a:rPr lang="zh-CN" altLang="en-US" dirty="0" smtClean="0">
                <a:solidFill>
                  <a:srgbClr val="000000"/>
                </a:solidFill>
                <a:latin typeface="宋体" charset="-122"/>
              </a:rPr>
              <a:t>浮点数计算的硬件实现</a:t>
            </a: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endParaRPr lang="zh-CN" altLang="en-US" dirty="0">
              <a:solidFill>
                <a:srgbClr val="000000"/>
              </a:solidFill>
              <a:latin typeface="宋体" charset="-122"/>
            </a:endParaRPr>
          </a:p>
        </p:txBody>
      </p:sp>
      <p:sp>
        <p:nvSpPr>
          <p:cNvPr id="146438" name="Text Box 9"/>
          <p:cNvSpPr txBox="1">
            <a:spLocks noChangeArrowheads="1"/>
          </p:cNvSpPr>
          <p:nvPr/>
        </p:nvSpPr>
        <p:spPr bwMode="auto">
          <a:xfrm>
            <a:off x="611560" y="332656"/>
            <a:ext cx="54151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lang="zh-CN" altLang="en-US" sz="3200" dirty="0">
                <a:solidFill>
                  <a:schemeClr val="tx2"/>
                </a:solidFill>
                <a:latin typeface="+mj-lt"/>
                <a:ea typeface="+mj-ea"/>
                <a:cs typeface="+mj-cs"/>
              </a:rPr>
              <a:t>浮点数表示与算法小结</a:t>
            </a:r>
            <a:r>
              <a:rPr lang="zh-CN" altLang="en-US" sz="3200" dirty="0">
                <a:solidFill>
                  <a:schemeClr val="tx2"/>
                </a:solidFill>
                <a:latin typeface="+mj-lt"/>
                <a:ea typeface="+mj-ea"/>
                <a:cs typeface="+mj-cs"/>
              </a:rPr>
              <a:t>：</a:t>
            </a:r>
          </a:p>
        </p:txBody>
      </p:sp>
    </p:spTree>
    <p:extLst>
      <p:ext uri="{BB962C8B-B14F-4D97-AF65-F5344CB8AC3E}">
        <p14:creationId xmlns:p14="http://schemas.microsoft.com/office/powerpoint/2010/main" val="22087331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380698" y="1124744"/>
            <a:ext cx="8382603" cy="3094092"/>
          </a:xfrm>
          <a:prstGeom prst="rect">
            <a:avLst/>
          </a:prstGeom>
          <a:noFill/>
        </p:spPr>
        <p:txBody>
          <a:bodyPr vert="horz" wrap="square" rtlCol="0" anchor="ctr" anchorCtr="0">
            <a:noAutofit/>
          </a:bodyPr>
          <a:lstStyle/>
          <a:p>
            <a:pPr>
              <a:lnSpc>
                <a:spcPct val="150000"/>
              </a:lnSpc>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计算机的算数运算指令为什只需要提供加、减、乘、除四类指令即可满足各种科学计算的需要？</a:t>
            </a:r>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是否需要提供开方、三角函数运算的指令？</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eaLnBrk="1" hangingPunct="1"/>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922262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F9DA3F58-7875-4657-B8A9-71B9B794DC44}" type="slidenum">
              <a:rPr lang="en-AU" altLang="zh-CN"/>
              <a:pPr/>
              <a:t>58</a:t>
            </a:fld>
            <a:endParaRPr lang="en-AU" altLang="zh-CN"/>
          </a:p>
        </p:txBody>
      </p:sp>
      <p:sp>
        <p:nvSpPr>
          <p:cNvPr id="39939" name="Rectangle 4"/>
          <p:cNvSpPr>
            <a:spLocks noGrp="1" noChangeArrowheads="1"/>
          </p:cNvSpPr>
          <p:nvPr>
            <p:ph type="title"/>
          </p:nvPr>
        </p:nvSpPr>
        <p:spPr/>
        <p:txBody>
          <a:bodyPr/>
          <a:lstStyle/>
          <a:p>
            <a:pPr eaLnBrk="1" hangingPunct="1"/>
            <a:r>
              <a:rPr lang="en-US" dirty="0" smtClean="0"/>
              <a:t>FP Instructions in MIPS</a:t>
            </a:r>
            <a:endParaRPr lang="en-AU" altLang="zh-CN" dirty="0" smtClean="0">
              <a:ea typeface="宋体" pitchFamily="2" charset="-122"/>
            </a:endParaRPr>
          </a:p>
        </p:txBody>
      </p:sp>
      <p:sp>
        <p:nvSpPr>
          <p:cNvPr id="40964" name="Rectangle 5"/>
          <p:cNvSpPr>
            <a:spLocks noGrp="1" noChangeArrowheads="1"/>
          </p:cNvSpPr>
          <p:nvPr>
            <p:ph type="body" idx="1"/>
          </p:nvPr>
        </p:nvSpPr>
        <p:spPr/>
        <p:txBody>
          <a:bodyPr/>
          <a:lstStyle/>
          <a:p>
            <a:pPr eaLnBrk="1" hangingPunct="1">
              <a:lnSpc>
                <a:spcPct val="80000"/>
              </a:lnSpc>
            </a:pPr>
            <a:r>
              <a:rPr lang="en-US" sz="2800" dirty="0" smtClean="0"/>
              <a:t>FP hardware is coprocessor 1</a:t>
            </a:r>
          </a:p>
          <a:p>
            <a:pPr lvl="1" eaLnBrk="1" hangingPunct="1">
              <a:lnSpc>
                <a:spcPct val="80000"/>
              </a:lnSpc>
            </a:pPr>
            <a:r>
              <a:rPr lang="en-US" sz="2400" dirty="0" smtClean="0"/>
              <a:t>Adjunct processor that extends the ISA</a:t>
            </a:r>
          </a:p>
          <a:p>
            <a:pPr eaLnBrk="1" hangingPunct="1">
              <a:lnSpc>
                <a:spcPct val="80000"/>
              </a:lnSpc>
            </a:pPr>
            <a:r>
              <a:rPr lang="en-US" sz="2800" dirty="0" smtClean="0"/>
              <a:t>Separate FP registers</a:t>
            </a:r>
          </a:p>
          <a:p>
            <a:pPr lvl="1" eaLnBrk="1" hangingPunct="1">
              <a:lnSpc>
                <a:spcPct val="80000"/>
              </a:lnSpc>
            </a:pPr>
            <a:r>
              <a:rPr lang="en-US" sz="2400" dirty="0" smtClean="0"/>
              <a:t>32 single-precision: </a:t>
            </a:r>
            <a:r>
              <a:rPr lang="en-US" sz="2400" dirty="0" smtClean="0">
                <a:solidFill>
                  <a:srgbClr val="FF0000"/>
                </a:solidFill>
              </a:rPr>
              <a:t>$f0, $f1, … $f31</a:t>
            </a:r>
          </a:p>
          <a:p>
            <a:pPr lvl="1" eaLnBrk="1" hangingPunct="1">
              <a:lnSpc>
                <a:spcPct val="80000"/>
              </a:lnSpc>
            </a:pPr>
            <a:r>
              <a:rPr lang="en-US" sz="2400" dirty="0" smtClean="0"/>
              <a:t>Paired for double-precision: $</a:t>
            </a:r>
            <a:r>
              <a:rPr lang="en-US" sz="2400" dirty="0" smtClean="0">
                <a:solidFill>
                  <a:srgbClr val="FF0000"/>
                </a:solidFill>
              </a:rPr>
              <a:t>f0/$f1, $f2/$f3</a:t>
            </a:r>
            <a:r>
              <a:rPr lang="en-US" sz="2400" dirty="0" smtClean="0"/>
              <a:t>, …</a:t>
            </a:r>
          </a:p>
          <a:p>
            <a:pPr lvl="2" eaLnBrk="1" hangingPunct="1">
              <a:lnSpc>
                <a:spcPct val="80000"/>
              </a:lnSpc>
            </a:pPr>
            <a:r>
              <a:rPr lang="en-US" sz="2000" dirty="0" smtClean="0"/>
              <a:t>Release 2 of MIPs ISA supports 32 × 64-bit FP </a:t>
            </a:r>
            <a:r>
              <a:rPr lang="en-US" sz="2000" dirty="0" err="1" smtClean="0"/>
              <a:t>reg’s</a:t>
            </a:r>
            <a:endParaRPr lang="en-US" sz="2000" dirty="0" smtClean="0"/>
          </a:p>
          <a:p>
            <a:pPr eaLnBrk="1" hangingPunct="1">
              <a:lnSpc>
                <a:spcPct val="80000"/>
              </a:lnSpc>
            </a:pPr>
            <a:r>
              <a:rPr lang="en-US" sz="2800" dirty="0" smtClean="0"/>
              <a:t>FP instructions operate only on FP registers</a:t>
            </a:r>
          </a:p>
          <a:p>
            <a:pPr lvl="1" eaLnBrk="1" hangingPunct="1">
              <a:lnSpc>
                <a:spcPct val="80000"/>
              </a:lnSpc>
            </a:pPr>
            <a:r>
              <a:rPr lang="en-US" sz="2400" dirty="0" smtClean="0"/>
              <a:t>Programs generally don’t do integer ops on FP data, or vice versa</a:t>
            </a:r>
          </a:p>
          <a:p>
            <a:pPr lvl="1" eaLnBrk="1" hangingPunct="1">
              <a:lnSpc>
                <a:spcPct val="80000"/>
              </a:lnSpc>
            </a:pPr>
            <a:r>
              <a:rPr lang="en-US" sz="2400" dirty="0" smtClean="0"/>
              <a:t>More registers with minimal code-size impact</a:t>
            </a:r>
          </a:p>
          <a:p>
            <a:pPr eaLnBrk="1" hangingPunct="1">
              <a:lnSpc>
                <a:spcPct val="80000"/>
              </a:lnSpc>
            </a:pPr>
            <a:r>
              <a:rPr lang="en-US" sz="2800" dirty="0" smtClean="0"/>
              <a:t>FP load and store instructions</a:t>
            </a:r>
          </a:p>
          <a:p>
            <a:pPr lvl="1" eaLnBrk="1" hangingPunct="1">
              <a:lnSpc>
                <a:spcPct val="80000"/>
              </a:lnSpc>
            </a:pPr>
            <a:r>
              <a:rPr lang="en-US" sz="2400" dirty="0" smtClean="0">
                <a:solidFill>
                  <a:schemeClr val="tx2"/>
                </a:solidFill>
                <a:latin typeface="Lucida Console" pitchFamily="49" charset="0"/>
              </a:rPr>
              <a:t>lwc1</a:t>
            </a:r>
            <a:r>
              <a:rPr lang="en-US" sz="2400" dirty="0" smtClean="0">
                <a:solidFill>
                  <a:schemeClr val="tx2"/>
                </a:solidFill>
              </a:rPr>
              <a:t>, </a:t>
            </a:r>
            <a:r>
              <a:rPr lang="en-US" sz="2400" dirty="0" smtClean="0">
                <a:solidFill>
                  <a:schemeClr val="tx2"/>
                </a:solidFill>
                <a:latin typeface="Lucida Console" pitchFamily="49" charset="0"/>
              </a:rPr>
              <a:t>ldc1</a:t>
            </a:r>
            <a:r>
              <a:rPr lang="en-US" sz="2400" dirty="0" smtClean="0">
                <a:solidFill>
                  <a:schemeClr val="tx2"/>
                </a:solidFill>
              </a:rPr>
              <a:t>, </a:t>
            </a:r>
            <a:r>
              <a:rPr lang="en-US" sz="2400" dirty="0" smtClean="0">
                <a:solidFill>
                  <a:schemeClr val="tx2"/>
                </a:solidFill>
                <a:latin typeface="Lucida Console" pitchFamily="49" charset="0"/>
              </a:rPr>
              <a:t>swc1</a:t>
            </a:r>
            <a:r>
              <a:rPr lang="en-US" sz="2400" dirty="0" smtClean="0">
                <a:solidFill>
                  <a:schemeClr val="tx2"/>
                </a:solidFill>
              </a:rPr>
              <a:t>, </a:t>
            </a:r>
            <a:r>
              <a:rPr lang="en-US" sz="2400" dirty="0" smtClean="0">
                <a:solidFill>
                  <a:schemeClr val="tx2"/>
                </a:solidFill>
                <a:latin typeface="Lucida Console" pitchFamily="49" charset="0"/>
              </a:rPr>
              <a:t>sdc1</a:t>
            </a:r>
          </a:p>
          <a:p>
            <a:pPr lvl="2" eaLnBrk="1" hangingPunct="1">
              <a:lnSpc>
                <a:spcPct val="80000"/>
              </a:lnSpc>
            </a:pPr>
            <a:r>
              <a:rPr lang="en-US" sz="2000" dirty="0" smtClean="0"/>
              <a:t>e.g., </a:t>
            </a:r>
            <a:r>
              <a:rPr lang="en-US" sz="2000" dirty="0" smtClean="0">
                <a:solidFill>
                  <a:schemeClr val="tx2"/>
                </a:solidFill>
                <a:latin typeface="Lucida Console" pitchFamily="49" charset="0"/>
              </a:rPr>
              <a:t>ldc1 $f8, 32($</a:t>
            </a:r>
            <a:r>
              <a:rPr lang="en-US" sz="2000" dirty="0" err="1" smtClean="0">
                <a:solidFill>
                  <a:schemeClr val="tx2"/>
                </a:solidFill>
                <a:latin typeface="Lucida Console" pitchFamily="49" charset="0"/>
              </a:rPr>
              <a:t>sp</a:t>
            </a:r>
            <a:r>
              <a:rPr lang="en-US" sz="2000" dirty="0" smtClean="0">
                <a:solidFill>
                  <a:schemeClr val="tx2"/>
                </a:solidFill>
                <a:latin typeface="Lucida Console" pitchFamily="49" charset="0"/>
              </a:rPr>
              <a:t>)</a:t>
            </a:r>
            <a:endParaRPr lang="en-AU" altLang="zh-CN" sz="2000" dirty="0" smtClean="0">
              <a:solidFill>
                <a:schemeClr val="tx2"/>
              </a:solidFill>
              <a:latin typeface="Lucida Console" pitchFamily="49"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96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4">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096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6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A1FF79BD-346D-4FF0-AFFD-6C38A31E6B10}" type="slidenum">
              <a:rPr lang="en-AU" altLang="zh-CN"/>
              <a:pPr/>
              <a:t>59</a:t>
            </a:fld>
            <a:endParaRPr lang="en-AU" altLang="zh-CN"/>
          </a:p>
        </p:txBody>
      </p:sp>
      <p:sp>
        <p:nvSpPr>
          <p:cNvPr id="40963" name="Rectangle 4"/>
          <p:cNvSpPr>
            <a:spLocks noGrp="1" noChangeArrowheads="1"/>
          </p:cNvSpPr>
          <p:nvPr>
            <p:ph type="title"/>
          </p:nvPr>
        </p:nvSpPr>
        <p:spPr/>
        <p:txBody>
          <a:bodyPr/>
          <a:lstStyle/>
          <a:p>
            <a:pPr eaLnBrk="1" hangingPunct="1"/>
            <a:r>
              <a:rPr lang="en-US" dirty="0" smtClean="0"/>
              <a:t>FP Instructions in MIPS</a:t>
            </a:r>
            <a:endParaRPr lang="en-AU" altLang="zh-CN" dirty="0" smtClean="0">
              <a:ea typeface="宋体" pitchFamily="2" charset="-122"/>
            </a:endParaRPr>
          </a:p>
        </p:txBody>
      </p:sp>
      <p:sp>
        <p:nvSpPr>
          <p:cNvPr id="41988" name="Rectangle 5"/>
          <p:cNvSpPr>
            <a:spLocks noGrp="1" noChangeArrowheads="1"/>
          </p:cNvSpPr>
          <p:nvPr>
            <p:ph type="body" idx="1"/>
          </p:nvPr>
        </p:nvSpPr>
        <p:spPr/>
        <p:txBody>
          <a:bodyPr/>
          <a:lstStyle/>
          <a:p>
            <a:pPr eaLnBrk="1" hangingPunct="1">
              <a:lnSpc>
                <a:spcPct val="80000"/>
              </a:lnSpc>
            </a:pPr>
            <a:r>
              <a:rPr lang="en-US" sz="2800" smtClean="0"/>
              <a:t>Single-precision arithmetic</a:t>
            </a:r>
          </a:p>
          <a:p>
            <a:pPr lvl="1" eaLnBrk="1" hangingPunct="1">
              <a:lnSpc>
                <a:spcPct val="80000"/>
              </a:lnSpc>
            </a:pPr>
            <a:r>
              <a:rPr lang="en-US" sz="2400" smtClean="0">
                <a:solidFill>
                  <a:schemeClr val="tx2"/>
                </a:solidFill>
                <a:latin typeface="Lucida Console" pitchFamily="49" charset="0"/>
              </a:rPr>
              <a:t>add.s</a:t>
            </a:r>
            <a:r>
              <a:rPr lang="en-US" sz="2400" smtClean="0">
                <a:solidFill>
                  <a:schemeClr val="tx2"/>
                </a:solidFill>
              </a:rPr>
              <a:t>, </a:t>
            </a:r>
            <a:r>
              <a:rPr lang="en-US" sz="2400" smtClean="0">
                <a:solidFill>
                  <a:schemeClr val="tx2"/>
                </a:solidFill>
                <a:latin typeface="Lucida Console" pitchFamily="49" charset="0"/>
              </a:rPr>
              <a:t>sub.s</a:t>
            </a:r>
            <a:r>
              <a:rPr lang="en-US" sz="2400" smtClean="0">
                <a:solidFill>
                  <a:schemeClr val="tx2"/>
                </a:solidFill>
              </a:rPr>
              <a:t>, </a:t>
            </a:r>
            <a:r>
              <a:rPr lang="en-US" sz="2400" smtClean="0">
                <a:solidFill>
                  <a:schemeClr val="tx2"/>
                </a:solidFill>
                <a:latin typeface="Lucida Console" pitchFamily="49" charset="0"/>
              </a:rPr>
              <a:t>mul.s</a:t>
            </a:r>
            <a:r>
              <a:rPr lang="en-US" sz="2400" smtClean="0">
                <a:solidFill>
                  <a:schemeClr val="tx2"/>
                </a:solidFill>
              </a:rPr>
              <a:t>, div.s</a:t>
            </a:r>
          </a:p>
          <a:p>
            <a:pPr lvl="2" eaLnBrk="1" hangingPunct="1">
              <a:lnSpc>
                <a:spcPct val="80000"/>
              </a:lnSpc>
            </a:pPr>
            <a:r>
              <a:rPr lang="en-US" sz="2000" smtClean="0"/>
              <a:t>e.g., </a:t>
            </a:r>
            <a:r>
              <a:rPr lang="en-US" sz="2000" smtClean="0">
                <a:solidFill>
                  <a:schemeClr val="tx2"/>
                </a:solidFill>
                <a:latin typeface="Lucida Console" pitchFamily="49" charset="0"/>
              </a:rPr>
              <a:t>add.s $f0, $f1, $f6</a:t>
            </a:r>
          </a:p>
          <a:p>
            <a:pPr eaLnBrk="1" hangingPunct="1">
              <a:lnSpc>
                <a:spcPct val="80000"/>
              </a:lnSpc>
            </a:pPr>
            <a:r>
              <a:rPr lang="en-US" sz="2800" smtClean="0"/>
              <a:t>Double-precision arithmetic</a:t>
            </a:r>
          </a:p>
          <a:p>
            <a:pPr lvl="1" eaLnBrk="1" hangingPunct="1">
              <a:lnSpc>
                <a:spcPct val="80000"/>
              </a:lnSpc>
            </a:pPr>
            <a:r>
              <a:rPr lang="en-US" sz="2400" smtClean="0">
                <a:solidFill>
                  <a:schemeClr val="tx2"/>
                </a:solidFill>
                <a:latin typeface="Lucida Console" pitchFamily="49" charset="0"/>
              </a:rPr>
              <a:t>add.d</a:t>
            </a:r>
            <a:r>
              <a:rPr lang="en-US" sz="2400" smtClean="0">
                <a:solidFill>
                  <a:schemeClr val="tx2"/>
                </a:solidFill>
              </a:rPr>
              <a:t>, </a:t>
            </a:r>
            <a:r>
              <a:rPr lang="en-US" sz="2400" smtClean="0">
                <a:solidFill>
                  <a:schemeClr val="tx2"/>
                </a:solidFill>
                <a:latin typeface="Lucida Console" pitchFamily="49" charset="0"/>
              </a:rPr>
              <a:t>sub.d</a:t>
            </a:r>
            <a:r>
              <a:rPr lang="en-US" sz="2400" smtClean="0">
                <a:solidFill>
                  <a:schemeClr val="tx2"/>
                </a:solidFill>
              </a:rPr>
              <a:t>, </a:t>
            </a:r>
            <a:r>
              <a:rPr lang="en-US" sz="2400" smtClean="0">
                <a:solidFill>
                  <a:schemeClr val="tx2"/>
                </a:solidFill>
                <a:latin typeface="Lucida Console" pitchFamily="49" charset="0"/>
              </a:rPr>
              <a:t>mul.d</a:t>
            </a:r>
            <a:r>
              <a:rPr lang="en-US" sz="2400" smtClean="0">
                <a:solidFill>
                  <a:schemeClr val="tx2"/>
                </a:solidFill>
              </a:rPr>
              <a:t>, </a:t>
            </a:r>
            <a:r>
              <a:rPr lang="en-US" sz="2400" smtClean="0">
                <a:solidFill>
                  <a:schemeClr val="tx2"/>
                </a:solidFill>
                <a:latin typeface="Lucida Console" pitchFamily="49" charset="0"/>
              </a:rPr>
              <a:t>div.d</a:t>
            </a:r>
          </a:p>
          <a:p>
            <a:pPr lvl="2" eaLnBrk="1" hangingPunct="1">
              <a:lnSpc>
                <a:spcPct val="80000"/>
              </a:lnSpc>
            </a:pPr>
            <a:r>
              <a:rPr lang="en-US" sz="2000" smtClean="0"/>
              <a:t>e.g., </a:t>
            </a:r>
            <a:r>
              <a:rPr lang="en-US" sz="2000" smtClean="0">
                <a:solidFill>
                  <a:schemeClr val="tx2"/>
                </a:solidFill>
                <a:latin typeface="Lucida Console" pitchFamily="49" charset="0"/>
              </a:rPr>
              <a:t>mul.d $f4, $f4, $f6</a:t>
            </a:r>
          </a:p>
          <a:p>
            <a:pPr eaLnBrk="1" hangingPunct="1">
              <a:lnSpc>
                <a:spcPct val="80000"/>
              </a:lnSpc>
            </a:pPr>
            <a:r>
              <a:rPr lang="en-US" sz="2800" smtClean="0"/>
              <a:t>Single- and double-precision comparison</a:t>
            </a:r>
          </a:p>
          <a:p>
            <a:pPr lvl="1" eaLnBrk="1" hangingPunct="1">
              <a:lnSpc>
                <a:spcPct val="80000"/>
              </a:lnSpc>
            </a:pPr>
            <a:r>
              <a:rPr lang="en-US" sz="2400" smtClean="0">
                <a:solidFill>
                  <a:schemeClr val="tx2"/>
                </a:solidFill>
                <a:latin typeface="Lucida Console" pitchFamily="49" charset="0"/>
              </a:rPr>
              <a:t>c.</a:t>
            </a:r>
            <a:r>
              <a:rPr lang="en-US" sz="2400" i="1" smtClean="0">
                <a:solidFill>
                  <a:schemeClr val="tx2"/>
                </a:solidFill>
                <a:latin typeface="Lucida Console" pitchFamily="49" charset="0"/>
              </a:rPr>
              <a:t>xx</a:t>
            </a:r>
            <a:r>
              <a:rPr lang="en-US" sz="2400" smtClean="0">
                <a:solidFill>
                  <a:schemeClr val="tx2"/>
                </a:solidFill>
                <a:latin typeface="Lucida Console" pitchFamily="49" charset="0"/>
              </a:rPr>
              <a:t>.s</a:t>
            </a:r>
            <a:r>
              <a:rPr lang="en-US" sz="2400" smtClean="0">
                <a:solidFill>
                  <a:schemeClr val="tx2"/>
                </a:solidFill>
              </a:rPr>
              <a:t>, </a:t>
            </a:r>
            <a:r>
              <a:rPr lang="en-US" sz="2400" smtClean="0">
                <a:solidFill>
                  <a:schemeClr val="tx2"/>
                </a:solidFill>
                <a:latin typeface="Lucida Console" pitchFamily="49" charset="0"/>
              </a:rPr>
              <a:t>c.</a:t>
            </a:r>
            <a:r>
              <a:rPr lang="en-US" sz="2400" i="1" smtClean="0">
                <a:solidFill>
                  <a:schemeClr val="tx2"/>
                </a:solidFill>
                <a:latin typeface="Lucida Console" pitchFamily="49" charset="0"/>
              </a:rPr>
              <a:t>xx</a:t>
            </a:r>
            <a:r>
              <a:rPr lang="en-US" sz="2400" smtClean="0">
                <a:solidFill>
                  <a:schemeClr val="tx2"/>
                </a:solidFill>
                <a:latin typeface="Lucida Console" pitchFamily="49" charset="0"/>
              </a:rPr>
              <a:t>.d</a:t>
            </a:r>
            <a:r>
              <a:rPr lang="en-US" sz="2400" smtClean="0">
                <a:solidFill>
                  <a:schemeClr val="tx2"/>
                </a:solidFill>
              </a:rPr>
              <a:t> (</a:t>
            </a:r>
            <a:r>
              <a:rPr lang="en-US" sz="2400" i="1" smtClean="0">
                <a:solidFill>
                  <a:schemeClr val="tx2"/>
                </a:solidFill>
              </a:rPr>
              <a:t>xx</a:t>
            </a:r>
            <a:r>
              <a:rPr lang="en-US" sz="2400" smtClean="0">
                <a:solidFill>
                  <a:schemeClr val="tx2"/>
                </a:solidFill>
              </a:rPr>
              <a:t> is </a:t>
            </a:r>
            <a:r>
              <a:rPr lang="en-US" sz="2400" smtClean="0">
                <a:solidFill>
                  <a:schemeClr val="tx2"/>
                </a:solidFill>
                <a:latin typeface="Lucida Console" pitchFamily="49" charset="0"/>
              </a:rPr>
              <a:t>eq</a:t>
            </a:r>
            <a:r>
              <a:rPr lang="en-US" sz="2400" smtClean="0">
                <a:solidFill>
                  <a:schemeClr val="tx2"/>
                </a:solidFill>
              </a:rPr>
              <a:t>, </a:t>
            </a:r>
            <a:r>
              <a:rPr lang="en-US" sz="2400" smtClean="0">
                <a:solidFill>
                  <a:schemeClr val="tx2"/>
                </a:solidFill>
                <a:latin typeface="Lucida Console" pitchFamily="49" charset="0"/>
              </a:rPr>
              <a:t>lt</a:t>
            </a:r>
            <a:r>
              <a:rPr lang="en-US" sz="2400" smtClean="0">
                <a:solidFill>
                  <a:schemeClr val="tx2"/>
                </a:solidFill>
              </a:rPr>
              <a:t>, </a:t>
            </a:r>
            <a:r>
              <a:rPr lang="en-US" sz="2400" smtClean="0">
                <a:solidFill>
                  <a:schemeClr val="tx2"/>
                </a:solidFill>
                <a:latin typeface="Lucida Console" pitchFamily="49" charset="0"/>
              </a:rPr>
              <a:t>le</a:t>
            </a:r>
            <a:r>
              <a:rPr lang="en-US" sz="2400" smtClean="0">
                <a:solidFill>
                  <a:schemeClr val="tx2"/>
                </a:solidFill>
              </a:rPr>
              <a:t>, …)</a:t>
            </a:r>
          </a:p>
          <a:p>
            <a:pPr lvl="1" eaLnBrk="1" hangingPunct="1">
              <a:lnSpc>
                <a:spcPct val="80000"/>
              </a:lnSpc>
            </a:pPr>
            <a:r>
              <a:rPr lang="en-US" sz="2400" smtClean="0"/>
              <a:t>Sets or clears FP condition-code bit</a:t>
            </a:r>
          </a:p>
          <a:p>
            <a:pPr lvl="2" eaLnBrk="1" hangingPunct="1">
              <a:lnSpc>
                <a:spcPct val="80000"/>
              </a:lnSpc>
            </a:pPr>
            <a:r>
              <a:rPr lang="en-US" sz="2000" smtClean="0"/>
              <a:t>e.g. </a:t>
            </a:r>
            <a:r>
              <a:rPr lang="en-US" sz="2000" smtClean="0">
                <a:solidFill>
                  <a:schemeClr val="tx2"/>
                </a:solidFill>
                <a:latin typeface="Lucida Console" pitchFamily="49" charset="0"/>
              </a:rPr>
              <a:t>c.lt.s $f3, $f4</a:t>
            </a:r>
          </a:p>
          <a:p>
            <a:pPr eaLnBrk="1" hangingPunct="1">
              <a:lnSpc>
                <a:spcPct val="80000"/>
              </a:lnSpc>
            </a:pPr>
            <a:r>
              <a:rPr lang="en-US" sz="2800" smtClean="0"/>
              <a:t>Branch on FP condition code true or false</a:t>
            </a:r>
          </a:p>
          <a:p>
            <a:pPr lvl="1" eaLnBrk="1" hangingPunct="1">
              <a:lnSpc>
                <a:spcPct val="80000"/>
              </a:lnSpc>
            </a:pPr>
            <a:r>
              <a:rPr lang="en-US" sz="2400" smtClean="0">
                <a:solidFill>
                  <a:schemeClr val="tx2"/>
                </a:solidFill>
                <a:latin typeface="Lucida Console" pitchFamily="49" charset="0"/>
              </a:rPr>
              <a:t>bc1t</a:t>
            </a:r>
            <a:r>
              <a:rPr lang="en-US" sz="2400" smtClean="0">
                <a:solidFill>
                  <a:schemeClr val="tx2"/>
                </a:solidFill>
              </a:rPr>
              <a:t>, </a:t>
            </a:r>
            <a:r>
              <a:rPr lang="en-US" sz="2400" smtClean="0">
                <a:solidFill>
                  <a:schemeClr val="tx2"/>
                </a:solidFill>
                <a:latin typeface="Lucida Console" pitchFamily="49" charset="0"/>
              </a:rPr>
              <a:t>bc1f</a:t>
            </a:r>
          </a:p>
          <a:p>
            <a:pPr lvl="2" eaLnBrk="1" hangingPunct="1">
              <a:lnSpc>
                <a:spcPct val="80000"/>
              </a:lnSpc>
            </a:pPr>
            <a:r>
              <a:rPr lang="en-US" sz="2000" smtClean="0"/>
              <a:t>e.g., </a:t>
            </a:r>
            <a:r>
              <a:rPr lang="en-US" sz="2000" smtClean="0">
                <a:solidFill>
                  <a:schemeClr val="tx2"/>
                </a:solidFill>
                <a:latin typeface="Lucida Console" pitchFamily="49" charset="0"/>
              </a:rPr>
              <a:t>bc1t TargetLabel</a:t>
            </a:r>
            <a:endParaRPr lang="en-AU" altLang="zh-CN" sz="2000" smtClean="0">
              <a:solidFill>
                <a:schemeClr val="tx2"/>
              </a:solidFill>
              <a:latin typeface="Lucida Console" pitchFamily="49"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8">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8">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98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988">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98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ChangeArrowheads="1"/>
          </p:cNvSpPr>
          <p:nvPr/>
        </p:nvSpPr>
        <p:spPr bwMode="auto">
          <a:xfrm>
            <a:off x="493712" y="1636932"/>
            <a:ext cx="86106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solidFill>
                  <a:srgbClr val="000000"/>
                </a:solidFill>
                <a:latin typeface="宋体" charset="-122"/>
              </a:rPr>
              <a:t>    </a:t>
            </a:r>
            <a:r>
              <a:rPr kumimoji="1" lang="zh-CN" altLang="en-US" sz="2400" b="1">
                <a:solidFill>
                  <a:srgbClr val="FF0000"/>
                </a:solidFill>
                <a:latin typeface="宋体" charset="-122"/>
              </a:rPr>
              <a:t>尾数</a:t>
            </a:r>
            <a:r>
              <a:rPr kumimoji="1" lang="zh-CN" altLang="en-US" sz="2400" b="1">
                <a:solidFill>
                  <a:srgbClr val="000000"/>
                </a:solidFill>
                <a:latin typeface="宋体" charset="-122"/>
              </a:rPr>
              <a:t>：用</a:t>
            </a:r>
            <a:r>
              <a:rPr kumimoji="1" lang="zh-CN" altLang="en-US" sz="2400" b="1">
                <a:solidFill>
                  <a:srgbClr val="0000FF"/>
                </a:solidFill>
                <a:latin typeface="宋体" charset="-122"/>
              </a:rPr>
              <a:t>定点小数</a:t>
            </a:r>
            <a:r>
              <a:rPr kumimoji="1" lang="zh-CN" altLang="en-US" sz="2400" b="1">
                <a:solidFill>
                  <a:srgbClr val="000000"/>
                </a:solidFill>
                <a:latin typeface="宋体" charset="-122"/>
              </a:rPr>
              <a:t>表示，给出有效数字的位数，</a:t>
            </a:r>
          </a:p>
          <a:p>
            <a:pPr eaLnBrk="1" hangingPunct="1"/>
            <a:r>
              <a:rPr kumimoji="1" lang="zh-CN" altLang="en-US" sz="2400" b="1">
                <a:solidFill>
                  <a:srgbClr val="000000"/>
                </a:solidFill>
                <a:latin typeface="宋体" charset="-122"/>
              </a:rPr>
              <a:t>                决定了浮点数的</a:t>
            </a:r>
            <a:r>
              <a:rPr kumimoji="1" lang="zh-CN" altLang="en-US" sz="2400" b="1">
                <a:solidFill>
                  <a:srgbClr val="0000FF"/>
                </a:solidFill>
                <a:latin typeface="宋体" charset="-122"/>
              </a:rPr>
              <a:t>表示精度</a:t>
            </a:r>
            <a:r>
              <a:rPr kumimoji="1" lang="zh-CN" altLang="en-US" sz="2400" b="1">
                <a:solidFill>
                  <a:srgbClr val="000000"/>
                </a:solidFill>
                <a:latin typeface="宋体" charset="-122"/>
              </a:rPr>
              <a:t>；</a:t>
            </a:r>
          </a:p>
          <a:p>
            <a:pPr eaLnBrk="1" hangingPunct="1">
              <a:lnSpc>
                <a:spcPct val="145000"/>
              </a:lnSpc>
            </a:pPr>
            <a:r>
              <a:rPr kumimoji="1" lang="zh-CN" altLang="en-US" sz="2400" b="1">
                <a:solidFill>
                  <a:srgbClr val="FF0000"/>
                </a:solidFill>
                <a:latin typeface="宋体" charset="-122"/>
              </a:rPr>
              <a:t>    阶码</a:t>
            </a:r>
            <a:r>
              <a:rPr kumimoji="1" lang="zh-CN" altLang="en-US" sz="2400" b="1">
                <a:solidFill>
                  <a:srgbClr val="000000"/>
                </a:solidFill>
                <a:latin typeface="宋体" charset="-122"/>
              </a:rPr>
              <a:t>：用</a:t>
            </a:r>
            <a:r>
              <a:rPr kumimoji="1" lang="zh-CN" altLang="en-US" sz="2400" b="1">
                <a:solidFill>
                  <a:srgbClr val="0000FF"/>
                </a:solidFill>
                <a:latin typeface="宋体" charset="-122"/>
              </a:rPr>
              <a:t>定点整数</a:t>
            </a:r>
            <a:r>
              <a:rPr kumimoji="1" lang="zh-CN" altLang="en-US" sz="2400" b="1">
                <a:solidFill>
                  <a:srgbClr val="000000"/>
                </a:solidFill>
                <a:latin typeface="宋体" charset="-122"/>
              </a:rPr>
              <a:t>形式表示，指明小数点在数据中的位置，决定了浮点数的</a:t>
            </a:r>
            <a:r>
              <a:rPr kumimoji="1" lang="zh-CN" altLang="en-US" sz="2400" b="1">
                <a:solidFill>
                  <a:srgbClr val="0000FF"/>
                </a:solidFill>
                <a:latin typeface="宋体" charset="-122"/>
              </a:rPr>
              <a:t>表示范围</a:t>
            </a:r>
            <a:r>
              <a:rPr kumimoji="1" lang="zh-CN" altLang="en-US" sz="2400" b="1">
                <a:solidFill>
                  <a:srgbClr val="000000"/>
                </a:solidFill>
                <a:latin typeface="宋体" charset="-122"/>
              </a:rPr>
              <a:t>。</a:t>
            </a:r>
          </a:p>
        </p:txBody>
      </p:sp>
      <p:grpSp>
        <p:nvGrpSpPr>
          <p:cNvPr id="1028" name="Group 1041"/>
          <p:cNvGrpSpPr>
            <a:grpSpLocks/>
          </p:cNvGrpSpPr>
          <p:nvPr/>
        </p:nvGrpSpPr>
        <p:grpSpPr bwMode="auto">
          <a:xfrm>
            <a:off x="1252537" y="3465732"/>
            <a:ext cx="7366000" cy="1325563"/>
            <a:chOff x="622" y="2333"/>
            <a:chExt cx="4640" cy="835"/>
          </a:xfrm>
        </p:grpSpPr>
        <p:sp>
          <p:nvSpPr>
            <p:cNvPr id="1031" name="Text Box 1028"/>
            <p:cNvSpPr txBox="1">
              <a:spLocks noChangeArrowheads="1"/>
            </p:cNvSpPr>
            <p:nvPr/>
          </p:nvSpPr>
          <p:spPr bwMode="auto">
            <a:xfrm>
              <a:off x="622" y="2513"/>
              <a:ext cx="4640" cy="333"/>
            </a:xfrm>
            <a:prstGeom prst="rect">
              <a:avLst/>
            </a:prstGeom>
            <a:solidFill>
              <a:srgbClr val="CCFFFF"/>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sz="2800" b="1">
                  <a:solidFill>
                    <a:srgbClr val="000000"/>
                  </a:solidFill>
                  <a:latin typeface="Times New Roman" pitchFamily="18" charset="0"/>
                </a:rPr>
                <a:t>  E</a:t>
              </a:r>
              <a:r>
                <a:rPr lang="en-US" altLang="zh-CN" sz="2800" b="1" baseline="-25000">
                  <a:solidFill>
                    <a:srgbClr val="000000"/>
                  </a:solidFill>
                  <a:latin typeface="Times New Roman" pitchFamily="18" charset="0"/>
                </a:rPr>
                <a:t>s</a:t>
              </a:r>
              <a:r>
                <a:rPr lang="en-US" altLang="zh-CN" sz="2800" b="1">
                  <a:solidFill>
                    <a:srgbClr val="000000"/>
                  </a:solidFill>
                  <a:latin typeface="Times New Roman" pitchFamily="18" charset="0"/>
                </a:rPr>
                <a:t>     E</a:t>
              </a:r>
              <a:r>
                <a:rPr lang="en-US" altLang="zh-CN" sz="2800" b="1" baseline="-25000">
                  <a:solidFill>
                    <a:srgbClr val="000000"/>
                  </a:solidFill>
                  <a:latin typeface="Times New Roman" pitchFamily="18" charset="0"/>
                </a:rPr>
                <a:t>1   </a:t>
              </a:r>
              <a:r>
                <a:rPr lang="en-US" altLang="zh-CN" sz="2800" b="1">
                  <a:solidFill>
                    <a:srgbClr val="000000"/>
                  </a:solidFill>
                  <a:latin typeface="Times New Roman" pitchFamily="18" charset="0"/>
                </a:rPr>
                <a:t>E</a:t>
              </a:r>
              <a:r>
                <a:rPr lang="en-US" altLang="zh-CN" sz="2800" b="1" baseline="-25000">
                  <a:solidFill>
                    <a:srgbClr val="000000"/>
                  </a:solidFill>
                  <a:latin typeface="Times New Roman" pitchFamily="18" charset="0"/>
                </a:rPr>
                <a:t>2  </a:t>
              </a:r>
              <a:r>
                <a:rPr lang="en-US" altLang="zh-CN" sz="2800" b="1">
                  <a:solidFill>
                    <a:srgbClr val="000000"/>
                  </a:solidFill>
                  <a:latin typeface="Times New Roman" pitchFamily="18" charset="0"/>
                </a:rPr>
                <a:t>……  E</a:t>
              </a:r>
              <a:r>
                <a:rPr lang="en-US" altLang="zh-CN" sz="2800" b="1" baseline="-25000">
                  <a:solidFill>
                    <a:srgbClr val="000000"/>
                  </a:solidFill>
                  <a:latin typeface="Times New Roman" pitchFamily="18" charset="0"/>
                </a:rPr>
                <a:t>m</a:t>
              </a:r>
              <a:r>
                <a:rPr lang="en-US" altLang="zh-CN" sz="2800" b="1">
                  <a:solidFill>
                    <a:srgbClr val="000000"/>
                  </a:solidFill>
                  <a:latin typeface="Times New Roman" pitchFamily="18" charset="0"/>
                </a:rPr>
                <a:t>     M</a:t>
              </a:r>
              <a:r>
                <a:rPr lang="en-US" altLang="zh-CN" sz="2800" b="1" baseline="-25000">
                  <a:solidFill>
                    <a:srgbClr val="000000"/>
                  </a:solidFill>
                  <a:latin typeface="Times New Roman" pitchFamily="18" charset="0"/>
                </a:rPr>
                <a:t>s       </a:t>
              </a:r>
              <a:r>
                <a:rPr lang="en-US" altLang="zh-CN" sz="2800" b="1">
                  <a:solidFill>
                    <a:srgbClr val="000000"/>
                  </a:solidFill>
                  <a:latin typeface="Times New Roman" pitchFamily="18" charset="0"/>
                </a:rPr>
                <a:t>M</a:t>
              </a:r>
              <a:r>
                <a:rPr lang="en-US" altLang="zh-CN" sz="2800" b="1" baseline="-25000">
                  <a:solidFill>
                    <a:srgbClr val="000000"/>
                  </a:solidFill>
                  <a:latin typeface="Times New Roman" pitchFamily="18" charset="0"/>
                </a:rPr>
                <a:t>1  </a:t>
              </a:r>
              <a:r>
                <a:rPr lang="en-US" altLang="zh-CN" sz="2800" b="1">
                  <a:solidFill>
                    <a:srgbClr val="000000"/>
                  </a:solidFill>
                  <a:latin typeface="Times New Roman" pitchFamily="18" charset="0"/>
                </a:rPr>
                <a:t>M</a:t>
              </a:r>
              <a:r>
                <a:rPr lang="en-US" altLang="zh-CN" sz="2800" b="1" baseline="-25000">
                  <a:solidFill>
                    <a:srgbClr val="000000"/>
                  </a:solidFill>
                  <a:latin typeface="Times New Roman" pitchFamily="18" charset="0"/>
                </a:rPr>
                <a:t>2 </a:t>
              </a:r>
              <a:r>
                <a:rPr lang="en-US" altLang="zh-CN" sz="2800" b="1">
                  <a:solidFill>
                    <a:srgbClr val="000000"/>
                  </a:solidFill>
                  <a:latin typeface="Times New Roman" pitchFamily="18" charset="0"/>
                </a:rPr>
                <a:t>……  M</a:t>
              </a:r>
              <a:r>
                <a:rPr lang="en-US" altLang="zh-CN" sz="2800" b="1" baseline="-25000">
                  <a:solidFill>
                    <a:srgbClr val="000000"/>
                  </a:solidFill>
                  <a:latin typeface="Times New Roman" pitchFamily="18" charset="0"/>
                </a:rPr>
                <a:t>n</a:t>
              </a:r>
              <a:endParaRPr lang="en-US" altLang="zh-CN" sz="2800" b="1">
                <a:solidFill>
                  <a:srgbClr val="000000"/>
                </a:solidFill>
                <a:latin typeface="Times New Roman" pitchFamily="18" charset="0"/>
              </a:endParaRPr>
            </a:p>
          </p:txBody>
        </p:sp>
        <p:graphicFrame>
          <p:nvGraphicFramePr>
            <p:cNvPr id="1026" name="Object 2048"/>
            <p:cNvGraphicFramePr>
              <a:graphicFrameLocks noChangeAspect="1"/>
            </p:cNvGraphicFramePr>
            <p:nvPr/>
          </p:nvGraphicFramePr>
          <p:xfrm>
            <a:off x="2748" y="2333"/>
            <a:ext cx="72" cy="136"/>
          </p:xfrm>
          <a:graphic>
            <a:graphicData uri="http://schemas.openxmlformats.org/presentationml/2006/ole">
              <mc:AlternateContent xmlns:mc="http://schemas.openxmlformats.org/markup-compatibility/2006">
                <mc:Choice xmlns:v="urn:schemas-microsoft-com:vml" Requires="v">
                  <p:oleObj spid="_x0000_s50724"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 y="2333"/>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Line 1030"/>
            <p:cNvSpPr>
              <a:spLocks noChangeShapeType="1"/>
            </p:cNvSpPr>
            <p:nvPr/>
          </p:nvSpPr>
          <p:spPr bwMode="auto">
            <a:xfrm>
              <a:off x="1152" y="2513"/>
              <a:ext cx="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3" name="Line 1031"/>
            <p:cNvSpPr>
              <a:spLocks noChangeShapeType="1"/>
            </p:cNvSpPr>
            <p:nvPr/>
          </p:nvSpPr>
          <p:spPr bwMode="auto">
            <a:xfrm>
              <a:off x="2872" y="2513"/>
              <a:ext cx="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4" name="Line 1032"/>
            <p:cNvSpPr>
              <a:spLocks noChangeShapeType="1"/>
            </p:cNvSpPr>
            <p:nvPr/>
          </p:nvSpPr>
          <p:spPr bwMode="auto">
            <a:xfrm>
              <a:off x="3461" y="2513"/>
              <a:ext cx="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5" name="Text Box 1033"/>
            <p:cNvSpPr txBox="1">
              <a:spLocks noChangeArrowheads="1"/>
            </p:cNvSpPr>
            <p:nvPr/>
          </p:nvSpPr>
          <p:spPr bwMode="auto">
            <a:xfrm>
              <a:off x="654" y="2880"/>
              <a:ext cx="39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rgbClr val="000099"/>
                  </a:solidFill>
                  <a:latin typeface="Times New Roman" pitchFamily="18" charset="0"/>
                </a:rPr>
                <a:t>阶符                 阶码               数符                尾数</a:t>
              </a:r>
            </a:p>
          </p:txBody>
        </p:sp>
        <p:sp>
          <p:nvSpPr>
            <p:cNvPr id="1036" name="Line 1034"/>
            <p:cNvSpPr>
              <a:spLocks noChangeShapeType="1"/>
            </p:cNvSpPr>
            <p:nvPr/>
          </p:nvSpPr>
          <p:spPr bwMode="auto">
            <a:xfrm>
              <a:off x="1152" y="2936"/>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7" name="Line 1035"/>
            <p:cNvSpPr>
              <a:spLocks noChangeShapeType="1"/>
            </p:cNvSpPr>
            <p:nvPr/>
          </p:nvSpPr>
          <p:spPr bwMode="auto">
            <a:xfrm>
              <a:off x="2868" y="2944"/>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8" name="Line 1036"/>
            <p:cNvSpPr>
              <a:spLocks noChangeShapeType="1"/>
            </p:cNvSpPr>
            <p:nvPr/>
          </p:nvSpPr>
          <p:spPr bwMode="auto">
            <a:xfrm>
              <a:off x="3460" y="2944"/>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
        <p:nvSpPr>
          <p:cNvPr id="1029" name="Rectangle 1038"/>
          <p:cNvSpPr>
            <a:spLocks noChangeArrowheads="1"/>
          </p:cNvSpPr>
          <p:nvPr/>
        </p:nvSpPr>
        <p:spPr bwMode="auto">
          <a:xfrm>
            <a:off x="569912" y="1103532"/>
            <a:ext cx="661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dirty="0">
                <a:solidFill>
                  <a:srgbClr val="000000"/>
                </a:solidFill>
                <a:latin typeface="宋体" charset="-122"/>
              </a:rPr>
              <a:t>一个机器浮点数由</a:t>
            </a:r>
            <a:r>
              <a:rPr kumimoji="1" lang="zh-CN" altLang="en-US" sz="2400" b="1" dirty="0">
                <a:solidFill>
                  <a:srgbClr val="FF0000"/>
                </a:solidFill>
                <a:latin typeface="宋体" charset="-122"/>
              </a:rPr>
              <a:t>阶码</a:t>
            </a:r>
            <a:r>
              <a:rPr kumimoji="1" lang="zh-CN" altLang="en-US" sz="2400" b="1" dirty="0">
                <a:solidFill>
                  <a:srgbClr val="000000"/>
                </a:solidFill>
                <a:latin typeface="宋体" charset="-122"/>
              </a:rPr>
              <a:t>和</a:t>
            </a:r>
            <a:r>
              <a:rPr kumimoji="1" lang="zh-CN" altLang="en-US" sz="2400" b="1" dirty="0">
                <a:solidFill>
                  <a:srgbClr val="FF0000"/>
                </a:solidFill>
                <a:latin typeface="宋体" charset="-122"/>
              </a:rPr>
              <a:t>尾数</a:t>
            </a:r>
            <a:r>
              <a:rPr kumimoji="1" lang="zh-CN" altLang="en-US" sz="2400" b="1" dirty="0">
                <a:solidFill>
                  <a:srgbClr val="000000"/>
                </a:solidFill>
                <a:latin typeface="宋体" charset="-122"/>
              </a:rPr>
              <a:t>及其</a:t>
            </a:r>
            <a:r>
              <a:rPr kumimoji="1" lang="zh-CN" altLang="en-US" sz="2400" b="1" dirty="0">
                <a:solidFill>
                  <a:srgbClr val="FF0000"/>
                </a:solidFill>
                <a:latin typeface="宋体" charset="-122"/>
              </a:rPr>
              <a:t>符号</a:t>
            </a:r>
            <a:r>
              <a:rPr kumimoji="1" lang="zh-CN" altLang="en-US" sz="2400" b="1" dirty="0">
                <a:solidFill>
                  <a:srgbClr val="000000"/>
                </a:solidFill>
                <a:latin typeface="宋体" charset="-122"/>
              </a:rPr>
              <a:t>位组成：</a:t>
            </a:r>
          </a:p>
        </p:txBody>
      </p:sp>
      <p:sp>
        <p:nvSpPr>
          <p:cNvPr id="1030" name="Rectangle 1042"/>
          <p:cNvSpPr>
            <a:spLocks noChangeArrowheads="1"/>
          </p:cNvSpPr>
          <p:nvPr/>
        </p:nvSpPr>
        <p:spPr bwMode="auto">
          <a:xfrm>
            <a:off x="569912" y="5119907"/>
            <a:ext cx="861060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kumimoji="1" lang="zh-CN" altLang="en-US" sz="2400" b="1" dirty="0">
                <a:solidFill>
                  <a:srgbClr val="FF0000"/>
                </a:solidFill>
                <a:latin typeface="宋体" charset="-122"/>
              </a:rPr>
              <a:t>(2) 浮点数的标准格式</a:t>
            </a:r>
            <a:r>
              <a:rPr kumimoji="1" lang="zh-CN" altLang="en-US" sz="2400" b="1" dirty="0">
                <a:solidFill>
                  <a:srgbClr val="000000"/>
                </a:solidFill>
                <a:latin typeface="宋体" charset="-122"/>
              </a:rPr>
              <a:t>          </a:t>
            </a:r>
            <a:r>
              <a:rPr kumimoji="1" lang="zh-CN" altLang="en-US" sz="2400" b="1" dirty="0">
                <a:solidFill>
                  <a:srgbClr val="0000FF"/>
                </a:solidFill>
                <a:latin typeface="宋体" charset="-122"/>
              </a:rPr>
              <a:t>（Ｎ＝Ｒ</a:t>
            </a:r>
            <a:r>
              <a:rPr kumimoji="1" lang="en-US" altLang="zh-CN" sz="2400" b="1" baseline="30000" dirty="0" err="1">
                <a:solidFill>
                  <a:srgbClr val="0000FF"/>
                </a:solidFill>
                <a:latin typeface="宋体" charset="-122"/>
              </a:rPr>
              <a:t>e</a:t>
            </a:r>
            <a:r>
              <a:rPr kumimoji="1" lang="en-US" altLang="zh-CN" sz="2400" b="1" dirty="0" err="1">
                <a:solidFill>
                  <a:srgbClr val="0000FF"/>
                </a:solidFill>
                <a:latin typeface="宋体" charset="-122"/>
              </a:rPr>
              <a:t>.m</a:t>
            </a:r>
            <a:r>
              <a:rPr kumimoji="1" lang="en-US" altLang="zh-CN" sz="2400" b="1" dirty="0">
                <a:solidFill>
                  <a:srgbClr val="0000FF"/>
                </a:solidFill>
                <a:latin typeface="宋体" charset="-122"/>
              </a:rPr>
              <a:t>）</a:t>
            </a:r>
          </a:p>
          <a:p>
            <a:pPr eaLnBrk="1" hangingPunct="1">
              <a:lnSpc>
                <a:spcPct val="150000"/>
              </a:lnSpc>
            </a:pPr>
            <a:r>
              <a:rPr kumimoji="1" lang="zh-CN" altLang="en-US" sz="2400" b="1" dirty="0">
                <a:solidFill>
                  <a:srgbClr val="000000"/>
                </a:solidFill>
                <a:latin typeface="宋体" charset="-122"/>
              </a:rPr>
              <a:t> 为便于软件移植，使用 </a:t>
            </a:r>
            <a:r>
              <a:rPr kumimoji="1" lang="en-US" altLang="zh-CN" sz="2400" b="1" dirty="0">
                <a:solidFill>
                  <a:srgbClr val="000000"/>
                </a:solidFill>
                <a:latin typeface="宋体" charset="-122"/>
              </a:rPr>
              <a:t>IEEE（</a:t>
            </a:r>
            <a:r>
              <a:rPr kumimoji="1" lang="zh-CN" altLang="en-US" sz="2400" b="1" dirty="0">
                <a:solidFill>
                  <a:srgbClr val="000000"/>
                </a:solidFill>
                <a:latin typeface="宋体" charset="-122"/>
              </a:rPr>
              <a:t>电气和电子工程师协会）标准</a:t>
            </a:r>
          </a:p>
          <a:p>
            <a:pPr eaLnBrk="1" hangingPunct="1">
              <a:lnSpc>
                <a:spcPct val="150000"/>
              </a:lnSpc>
            </a:pPr>
            <a:r>
              <a:rPr kumimoji="1" lang="en-US" altLang="zh-CN" sz="2400" b="1" dirty="0">
                <a:solidFill>
                  <a:srgbClr val="FF0000"/>
                </a:solidFill>
                <a:latin typeface="宋体" charset="-122"/>
              </a:rPr>
              <a:t>IEEE754 </a:t>
            </a:r>
            <a:r>
              <a:rPr kumimoji="1" lang="zh-CN" altLang="zh-CN" sz="2400" b="1" dirty="0">
                <a:solidFill>
                  <a:srgbClr val="0000FF"/>
                </a:solidFill>
                <a:latin typeface="宋体" charset="-122"/>
              </a:rPr>
              <a:t>标准</a:t>
            </a:r>
            <a:r>
              <a:rPr kumimoji="1" lang="zh-CN" altLang="zh-CN" sz="2400" b="1" dirty="0">
                <a:solidFill>
                  <a:srgbClr val="FF0000"/>
                </a:solidFill>
                <a:latin typeface="宋体" charset="-122"/>
              </a:rPr>
              <a:t>：尾数用</a:t>
            </a:r>
            <a:r>
              <a:rPr kumimoji="1" lang="zh-CN" altLang="zh-CN" sz="2400" b="1" dirty="0">
                <a:solidFill>
                  <a:srgbClr val="0000FF"/>
                </a:solidFill>
                <a:latin typeface="宋体" charset="-122"/>
              </a:rPr>
              <a:t>原码；</a:t>
            </a:r>
            <a:r>
              <a:rPr kumimoji="1" lang="zh-CN" altLang="zh-CN" sz="2400" b="1" dirty="0">
                <a:solidFill>
                  <a:srgbClr val="FF0000"/>
                </a:solidFill>
                <a:latin typeface="宋体" charset="-122"/>
              </a:rPr>
              <a:t>阶码</a:t>
            </a:r>
            <a:r>
              <a:rPr kumimoji="1" lang="zh-CN" altLang="zh-CN" sz="2400" b="1" dirty="0" smtClean="0">
                <a:solidFill>
                  <a:srgbClr val="FF0000"/>
                </a:solidFill>
                <a:latin typeface="宋体" charset="-122"/>
              </a:rPr>
              <a:t>用</a:t>
            </a:r>
            <a:r>
              <a:rPr kumimoji="1" lang="zh-CN" altLang="en-US" sz="2400" b="1" dirty="0" smtClean="0">
                <a:solidFill>
                  <a:srgbClr val="FF0000"/>
                </a:solidFill>
                <a:latin typeface="宋体" charset="-122"/>
              </a:rPr>
              <a:t>变形</a:t>
            </a:r>
            <a:r>
              <a:rPr kumimoji="1" lang="zh-CN" altLang="zh-CN" sz="2400" b="1" dirty="0" smtClean="0">
                <a:solidFill>
                  <a:srgbClr val="0000FF"/>
                </a:solidFill>
                <a:latin typeface="宋体" charset="-122"/>
              </a:rPr>
              <a:t>移码</a:t>
            </a:r>
            <a:r>
              <a:rPr kumimoji="1" lang="zh-CN" altLang="zh-CN" sz="2400" b="1" dirty="0">
                <a:solidFill>
                  <a:srgbClr val="0000FF"/>
                </a:solidFill>
                <a:latin typeface="宋体" charset="-122"/>
              </a:rPr>
              <a:t>；</a:t>
            </a:r>
            <a:r>
              <a:rPr kumimoji="1" lang="zh-CN" altLang="zh-CN" sz="2400" b="1" dirty="0">
                <a:solidFill>
                  <a:srgbClr val="FF0000"/>
                </a:solidFill>
                <a:latin typeface="宋体" charset="-122"/>
              </a:rPr>
              <a:t>基为</a:t>
            </a:r>
            <a:r>
              <a:rPr kumimoji="1" lang="zh-CN" altLang="en-US" sz="2400" b="1" dirty="0">
                <a:solidFill>
                  <a:srgbClr val="FF0000"/>
                </a:solidFill>
                <a:latin typeface="宋体" charset="-122"/>
              </a:rPr>
              <a:t>2</a:t>
            </a:r>
          </a:p>
          <a:p>
            <a:pPr eaLnBrk="1" hangingPunct="1">
              <a:lnSpc>
                <a:spcPct val="120000"/>
              </a:lnSpc>
            </a:pPr>
            <a:r>
              <a:rPr kumimoji="1" lang="zh-CN" altLang="en-US" sz="2400" b="1" dirty="0">
                <a:solidFill>
                  <a:srgbClr val="FF0000"/>
                </a:solidFill>
                <a:latin typeface="宋体" charset="-122"/>
              </a:rPr>
              <a:t>                                    </a:t>
            </a:r>
          </a:p>
        </p:txBody>
      </p:sp>
    </p:spTree>
    <p:extLst>
      <p:ext uri="{BB962C8B-B14F-4D97-AF65-F5344CB8AC3E}">
        <p14:creationId xmlns:p14="http://schemas.microsoft.com/office/powerpoint/2010/main" val="87313405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8C4C18EE-FBF2-4CC6-8E0B-E1296E397F67}" type="slidenum">
              <a:rPr lang="en-AU" altLang="zh-CN"/>
              <a:pPr/>
              <a:t>60</a:t>
            </a:fld>
            <a:endParaRPr lang="en-AU" altLang="zh-CN"/>
          </a:p>
        </p:txBody>
      </p:sp>
      <p:sp>
        <p:nvSpPr>
          <p:cNvPr id="41987" name="Rectangle 4"/>
          <p:cNvSpPr>
            <a:spLocks noGrp="1" noChangeArrowheads="1"/>
          </p:cNvSpPr>
          <p:nvPr>
            <p:ph type="title"/>
          </p:nvPr>
        </p:nvSpPr>
        <p:spPr/>
        <p:txBody>
          <a:bodyPr/>
          <a:lstStyle/>
          <a:p>
            <a:pPr eaLnBrk="1" hangingPunct="1"/>
            <a:r>
              <a:rPr lang="en-US" smtClean="0"/>
              <a:t>FP Example: °F to °C</a:t>
            </a:r>
          </a:p>
        </p:txBody>
      </p:sp>
      <p:sp>
        <p:nvSpPr>
          <p:cNvPr id="44036" name="Rectangle 5"/>
          <p:cNvSpPr>
            <a:spLocks noGrp="1" noChangeArrowheads="1"/>
          </p:cNvSpPr>
          <p:nvPr>
            <p:ph type="body" idx="1"/>
          </p:nvPr>
        </p:nvSpPr>
        <p:spPr/>
        <p:txBody>
          <a:bodyPr/>
          <a:lstStyle/>
          <a:p>
            <a:pPr eaLnBrk="1" hangingPunct="1">
              <a:lnSpc>
                <a:spcPct val="90000"/>
              </a:lnSpc>
            </a:pPr>
            <a:r>
              <a:rPr lang="en-US" sz="2800" smtClean="0"/>
              <a:t>C code:</a:t>
            </a:r>
          </a:p>
          <a:p>
            <a:pPr eaLnBrk="1" hangingPunct="1">
              <a:lnSpc>
                <a:spcPct val="90000"/>
              </a:lnSpc>
              <a:buFont typeface="Wingdings" pitchFamily="2" charset="2"/>
              <a:buNone/>
            </a:pPr>
            <a:r>
              <a:rPr lang="en-US" sz="2400" smtClean="0">
                <a:latin typeface="Lucida Console" pitchFamily="49" charset="0"/>
              </a:rPr>
              <a:t>	</a:t>
            </a:r>
            <a:r>
              <a:rPr lang="en-US" sz="2400" smtClean="0">
                <a:solidFill>
                  <a:schemeClr val="tx2"/>
                </a:solidFill>
                <a:latin typeface="Lucida Console" pitchFamily="49" charset="0"/>
              </a:rPr>
              <a:t>float f2c (float fahr) {</a:t>
            </a:r>
            <a:br>
              <a:rPr lang="en-US" sz="2400" smtClean="0">
                <a:solidFill>
                  <a:schemeClr val="tx2"/>
                </a:solidFill>
                <a:latin typeface="Lucida Console" pitchFamily="49" charset="0"/>
              </a:rPr>
            </a:br>
            <a:r>
              <a:rPr lang="en-US" sz="2400" smtClean="0">
                <a:solidFill>
                  <a:schemeClr val="tx2"/>
                </a:solidFill>
                <a:latin typeface="Lucida Console" pitchFamily="49" charset="0"/>
              </a:rPr>
              <a:t>  return ((5.0/9.0)*(fahr - 32.0));</a:t>
            </a:r>
            <a:br>
              <a:rPr lang="en-US" sz="2400" smtClean="0">
                <a:solidFill>
                  <a:schemeClr val="tx2"/>
                </a:solidFill>
                <a:latin typeface="Lucida Console" pitchFamily="49" charset="0"/>
              </a:rPr>
            </a:br>
            <a:r>
              <a:rPr lang="en-US" sz="2400" smtClean="0">
                <a:solidFill>
                  <a:schemeClr val="tx2"/>
                </a:solidFill>
                <a:latin typeface="Lucida Console" pitchFamily="49" charset="0"/>
              </a:rPr>
              <a:t>}</a:t>
            </a:r>
          </a:p>
          <a:p>
            <a:pPr lvl="1" eaLnBrk="1" hangingPunct="1">
              <a:lnSpc>
                <a:spcPct val="90000"/>
              </a:lnSpc>
            </a:pPr>
            <a:r>
              <a:rPr lang="en-US" sz="2400" smtClean="0">
                <a:latin typeface="Lucida Console" pitchFamily="49" charset="0"/>
              </a:rPr>
              <a:t>fahr</a:t>
            </a:r>
            <a:r>
              <a:rPr lang="en-US" sz="2400" smtClean="0"/>
              <a:t> in </a:t>
            </a:r>
            <a:r>
              <a:rPr lang="en-US" sz="2400" smtClean="0">
                <a:solidFill>
                  <a:srgbClr val="FF0000"/>
                </a:solidFill>
              </a:rPr>
              <a:t>$f12</a:t>
            </a:r>
            <a:r>
              <a:rPr lang="en-US" sz="2400" smtClean="0"/>
              <a:t>, result in </a:t>
            </a:r>
            <a:r>
              <a:rPr lang="en-US" sz="2400" smtClean="0">
                <a:solidFill>
                  <a:srgbClr val="FF0000"/>
                </a:solidFill>
              </a:rPr>
              <a:t>$f0</a:t>
            </a:r>
            <a:r>
              <a:rPr lang="en-US" sz="2400" smtClean="0"/>
              <a:t>, literals in global memory space</a:t>
            </a:r>
          </a:p>
          <a:p>
            <a:pPr eaLnBrk="1" hangingPunct="1">
              <a:lnSpc>
                <a:spcPct val="90000"/>
              </a:lnSpc>
            </a:pPr>
            <a:r>
              <a:rPr lang="en-US" sz="2800" smtClean="0"/>
              <a:t>Compiled MIPS code:</a:t>
            </a:r>
          </a:p>
          <a:p>
            <a:pPr eaLnBrk="1" hangingPunct="1">
              <a:lnSpc>
                <a:spcPct val="90000"/>
              </a:lnSpc>
              <a:buFont typeface="Wingdings" pitchFamily="2" charset="2"/>
              <a:buNone/>
            </a:pPr>
            <a:r>
              <a:rPr lang="en-US" sz="2400" smtClean="0">
                <a:latin typeface="Lucida Console" pitchFamily="49" charset="0"/>
              </a:rPr>
              <a:t>	</a:t>
            </a:r>
            <a:r>
              <a:rPr lang="en-US" sz="2400" smtClean="0">
                <a:solidFill>
                  <a:schemeClr val="tx2"/>
                </a:solidFill>
                <a:latin typeface="Lucida Console" pitchFamily="49" charset="0"/>
              </a:rPr>
              <a:t>f2c: lwc1  $f16, const5($gp)</a:t>
            </a:r>
            <a:br>
              <a:rPr lang="en-US" sz="2400" smtClean="0">
                <a:solidFill>
                  <a:schemeClr val="tx2"/>
                </a:solidFill>
                <a:latin typeface="Lucida Console" pitchFamily="49" charset="0"/>
              </a:rPr>
            </a:br>
            <a:r>
              <a:rPr lang="en-US" sz="2400" smtClean="0">
                <a:solidFill>
                  <a:schemeClr val="tx2"/>
                </a:solidFill>
                <a:latin typeface="Lucida Console" pitchFamily="49" charset="0"/>
              </a:rPr>
              <a:t>     lwc2  $f18, const9($gp)</a:t>
            </a:r>
            <a:br>
              <a:rPr lang="en-US" sz="2400" smtClean="0">
                <a:solidFill>
                  <a:schemeClr val="tx2"/>
                </a:solidFill>
                <a:latin typeface="Lucida Console" pitchFamily="49" charset="0"/>
              </a:rPr>
            </a:br>
            <a:r>
              <a:rPr lang="en-US" sz="2400" smtClean="0">
                <a:solidFill>
                  <a:schemeClr val="tx2"/>
                </a:solidFill>
                <a:latin typeface="Lucida Console" pitchFamily="49" charset="0"/>
              </a:rPr>
              <a:t>     div.s $f16, $f16, $f18</a:t>
            </a:r>
            <a:br>
              <a:rPr lang="en-US" sz="2400" smtClean="0">
                <a:solidFill>
                  <a:schemeClr val="tx2"/>
                </a:solidFill>
                <a:latin typeface="Lucida Console" pitchFamily="49" charset="0"/>
              </a:rPr>
            </a:br>
            <a:r>
              <a:rPr lang="en-US" sz="2400" smtClean="0">
                <a:solidFill>
                  <a:schemeClr val="tx2"/>
                </a:solidFill>
                <a:latin typeface="Lucida Console" pitchFamily="49" charset="0"/>
              </a:rPr>
              <a:t>     lwc1  $f18, const32($gp)</a:t>
            </a:r>
            <a:br>
              <a:rPr lang="en-US" sz="2400" smtClean="0">
                <a:solidFill>
                  <a:schemeClr val="tx2"/>
                </a:solidFill>
                <a:latin typeface="Lucida Console" pitchFamily="49" charset="0"/>
              </a:rPr>
            </a:br>
            <a:r>
              <a:rPr lang="en-US" sz="2400" smtClean="0">
                <a:solidFill>
                  <a:schemeClr val="tx2"/>
                </a:solidFill>
                <a:latin typeface="Lucida Console" pitchFamily="49" charset="0"/>
              </a:rPr>
              <a:t>     sub.s $f18, $f12, $f18</a:t>
            </a:r>
            <a:br>
              <a:rPr lang="en-US" sz="2400" smtClean="0">
                <a:solidFill>
                  <a:schemeClr val="tx2"/>
                </a:solidFill>
                <a:latin typeface="Lucida Console" pitchFamily="49" charset="0"/>
              </a:rPr>
            </a:br>
            <a:r>
              <a:rPr lang="en-US" sz="2400" smtClean="0">
                <a:solidFill>
                  <a:schemeClr val="tx2"/>
                </a:solidFill>
                <a:latin typeface="Lucida Console" pitchFamily="49" charset="0"/>
              </a:rPr>
              <a:t>     mul.s $f0,  $f16, $f18</a:t>
            </a:r>
            <a:br>
              <a:rPr lang="en-US" sz="2400" smtClean="0">
                <a:solidFill>
                  <a:schemeClr val="tx2"/>
                </a:solidFill>
                <a:latin typeface="Lucida Console" pitchFamily="49" charset="0"/>
              </a:rPr>
            </a:br>
            <a:r>
              <a:rPr lang="en-US" sz="2400" smtClean="0">
                <a:solidFill>
                  <a:schemeClr val="tx2"/>
                </a:solidFill>
                <a:latin typeface="Lucida Console" pitchFamily="49" charset="0"/>
              </a:rPr>
              <a:t>     jr    $ra</a:t>
            </a:r>
            <a:endParaRPr lang="en-AU" altLang="zh-CN" sz="2400" smtClean="0">
              <a:solidFill>
                <a:schemeClr val="tx2"/>
              </a:solidFill>
              <a:latin typeface="Lucida Console" pitchFamily="49"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07EBE580-296E-48A9-8CCF-66204ACFD155}" type="slidenum">
              <a:rPr lang="en-AU" altLang="zh-CN"/>
              <a:pPr/>
              <a:t>61</a:t>
            </a:fld>
            <a:endParaRPr lang="en-AU" altLang="zh-CN"/>
          </a:p>
        </p:txBody>
      </p:sp>
      <p:sp>
        <p:nvSpPr>
          <p:cNvPr id="43011" name="Rectangle 2"/>
          <p:cNvSpPr>
            <a:spLocks noGrp="1" noChangeArrowheads="1"/>
          </p:cNvSpPr>
          <p:nvPr>
            <p:ph type="title"/>
          </p:nvPr>
        </p:nvSpPr>
        <p:spPr>
          <a:xfrm>
            <a:off x="684213" y="206375"/>
            <a:ext cx="8259762" cy="701675"/>
          </a:xfrm>
        </p:spPr>
        <p:txBody>
          <a:bodyPr/>
          <a:lstStyle/>
          <a:p>
            <a:pPr eaLnBrk="1" hangingPunct="1"/>
            <a:r>
              <a:rPr lang="en-US" sz="4000" smtClean="0"/>
              <a:t>FP Example: Array Multiplication</a:t>
            </a:r>
          </a:p>
        </p:txBody>
      </p:sp>
      <p:sp>
        <p:nvSpPr>
          <p:cNvPr id="45060" name="Rectangle 3"/>
          <p:cNvSpPr>
            <a:spLocks noGrp="1" noChangeArrowheads="1"/>
          </p:cNvSpPr>
          <p:nvPr>
            <p:ph type="body" idx="1"/>
          </p:nvPr>
        </p:nvSpPr>
        <p:spPr/>
        <p:txBody>
          <a:bodyPr/>
          <a:lstStyle/>
          <a:p>
            <a:pPr eaLnBrk="1" hangingPunct="1">
              <a:lnSpc>
                <a:spcPct val="90000"/>
              </a:lnSpc>
            </a:pPr>
            <a:r>
              <a:rPr lang="en-US" sz="2800" dirty="0" smtClean="0"/>
              <a:t>X = X + Y </a:t>
            </a:r>
            <a:r>
              <a:rPr lang="en-US" sz="2800" dirty="0" smtClean="0">
                <a:cs typeface="Arial" pitchFamily="34" charset="0"/>
              </a:rPr>
              <a:t>× Z</a:t>
            </a:r>
          </a:p>
          <a:p>
            <a:pPr lvl="1" eaLnBrk="1" hangingPunct="1">
              <a:lnSpc>
                <a:spcPct val="90000"/>
              </a:lnSpc>
            </a:pPr>
            <a:r>
              <a:rPr lang="en-US" sz="2400" dirty="0" smtClean="0">
                <a:cs typeface="Arial" pitchFamily="34" charset="0"/>
              </a:rPr>
              <a:t>All 32 × 32 matrices, 64-bit double-precision elements</a:t>
            </a:r>
          </a:p>
          <a:p>
            <a:pPr eaLnBrk="1" hangingPunct="1">
              <a:lnSpc>
                <a:spcPct val="90000"/>
              </a:lnSpc>
            </a:pPr>
            <a:r>
              <a:rPr lang="en-US" sz="2800" dirty="0" smtClean="0"/>
              <a:t>C code:</a:t>
            </a:r>
          </a:p>
          <a:p>
            <a:pPr eaLnBrk="1" hangingPunct="1">
              <a:lnSpc>
                <a:spcPct val="90000"/>
              </a:lnSpc>
              <a:buFont typeface="Wingdings" pitchFamily="2" charset="2"/>
              <a:buNone/>
            </a:pPr>
            <a:r>
              <a:rPr lang="en-US" sz="2400" dirty="0" smtClean="0">
                <a:latin typeface="Lucida Console" pitchFamily="49" charset="0"/>
              </a:rPr>
              <a:t>	</a:t>
            </a:r>
            <a:r>
              <a:rPr lang="nb-NO" sz="2400" dirty="0" smtClean="0">
                <a:solidFill>
                  <a:schemeClr val="tx2"/>
                </a:solidFill>
                <a:latin typeface="Lucida Console" pitchFamily="49" charset="0"/>
              </a:rPr>
              <a:t>void mm (double x[][],</a:t>
            </a:r>
            <a:br>
              <a:rPr lang="nb-NO" sz="2400" dirty="0" smtClean="0">
                <a:solidFill>
                  <a:schemeClr val="tx2"/>
                </a:solidFill>
                <a:latin typeface="Lucida Console" pitchFamily="49" charset="0"/>
              </a:rPr>
            </a:br>
            <a:r>
              <a:rPr lang="nb-NO" sz="2400" dirty="0" smtClean="0">
                <a:solidFill>
                  <a:schemeClr val="tx2"/>
                </a:solidFill>
                <a:latin typeface="Lucida Console" pitchFamily="49" charset="0"/>
              </a:rPr>
              <a:t>         double y[][], double z[][]) {</a:t>
            </a:r>
            <a:br>
              <a:rPr lang="nb-NO" sz="2400" dirty="0" smtClean="0">
                <a:solidFill>
                  <a:schemeClr val="tx2"/>
                </a:solidFill>
                <a:latin typeface="Lucida Console" pitchFamily="49" charset="0"/>
              </a:rPr>
            </a:br>
            <a:r>
              <a:rPr lang="nb-NO" sz="2400" dirty="0" smtClean="0">
                <a:solidFill>
                  <a:schemeClr val="tx2"/>
                </a:solidFill>
                <a:latin typeface="Lucida Console" pitchFamily="49" charset="0"/>
              </a:rPr>
              <a:t>  int i, j, k;</a:t>
            </a:r>
            <a:br>
              <a:rPr lang="nb-NO" sz="2400" dirty="0" smtClean="0">
                <a:solidFill>
                  <a:schemeClr val="tx2"/>
                </a:solidFill>
                <a:latin typeface="Lucida Console" pitchFamily="49" charset="0"/>
              </a:rPr>
            </a:br>
            <a:r>
              <a:rPr lang="nb-NO" sz="2400" dirty="0" smtClean="0">
                <a:solidFill>
                  <a:schemeClr val="tx2"/>
                </a:solidFill>
                <a:latin typeface="Lucida Console" pitchFamily="49" charset="0"/>
              </a:rPr>
              <a:t>  for (i = 0; i! = 32; i = i + 1)</a:t>
            </a:r>
            <a:br>
              <a:rPr lang="nb-NO" sz="2400" dirty="0" smtClean="0">
                <a:solidFill>
                  <a:schemeClr val="tx2"/>
                </a:solidFill>
                <a:latin typeface="Lucida Console" pitchFamily="49" charset="0"/>
              </a:rPr>
            </a:br>
            <a:r>
              <a:rPr lang="nb-NO" sz="2400" dirty="0" smtClean="0">
                <a:solidFill>
                  <a:schemeClr val="tx2"/>
                </a:solidFill>
                <a:latin typeface="Lucida Console" pitchFamily="49" charset="0"/>
              </a:rPr>
              <a:t>    for (j = 0; j! = 32; j = j + 1)</a:t>
            </a:r>
            <a:br>
              <a:rPr lang="nb-NO" sz="2400" dirty="0" smtClean="0">
                <a:solidFill>
                  <a:schemeClr val="tx2"/>
                </a:solidFill>
                <a:latin typeface="Lucida Console" pitchFamily="49" charset="0"/>
              </a:rPr>
            </a:br>
            <a:r>
              <a:rPr lang="nb-NO" sz="2400" dirty="0" smtClean="0">
                <a:solidFill>
                  <a:schemeClr val="tx2"/>
                </a:solidFill>
                <a:latin typeface="Lucida Console" pitchFamily="49" charset="0"/>
              </a:rPr>
              <a:t>      for (k = 0; k! = 32; k = k + 1)</a:t>
            </a:r>
            <a:br>
              <a:rPr lang="nb-NO" sz="2400" dirty="0" smtClean="0">
                <a:solidFill>
                  <a:schemeClr val="tx2"/>
                </a:solidFill>
                <a:latin typeface="Lucida Console" pitchFamily="49" charset="0"/>
              </a:rPr>
            </a:br>
            <a:r>
              <a:rPr lang="nb-NO" sz="2400" dirty="0" smtClean="0">
                <a:solidFill>
                  <a:schemeClr val="tx2"/>
                </a:solidFill>
                <a:latin typeface="Lucida Console" pitchFamily="49" charset="0"/>
              </a:rPr>
              <a:t>        x[i][j] = x[i][j]</a:t>
            </a:r>
            <a:br>
              <a:rPr lang="nb-NO" sz="2400" dirty="0" smtClean="0">
                <a:solidFill>
                  <a:schemeClr val="tx2"/>
                </a:solidFill>
                <a:latin typeface="Lucida Console" pitchFamily="49" charset="0"/>
              </a:rPr>
            </a:br>
            <a:r>
              <a:rPr lang="nb-NO" sz="2400" dirty="0" smtClean="0">
                <a:solidFill>
                  <a:schemeClr val="tx2"/>
                </a:solidFill>
                <a:latin typeface="Lucida Console" pitchFamily="49" charset="0"/>
              </a:rPr>
              <a:t>                  + y[i][k] * z[k][j];</a:t>
            </a:r>
            <a:br>
              <a:rPr lang="nb-NO" sz="2400" dirty="0" smtClean="0">
                <a:solidFill>
                  <a:schemeClr val="tx2"/>
                </a:solidFill>
                <a:latin typeface="Lucida Console" pitchFamily="49" charset="0"/>
              </a:rPr>
            </a:br>
            <a:r>
              <a:rPr lang="nb-NO" sz="2400" dirty="0" smtClean="0">
                <a:solidFill>
                  <a:schemeClr val="tx2"/>
                </a:solidFill>
                <a:latin typeface="Lucida Console" pitchFamily="49" charset="0"/>
              </a:rPr>
              <a:t>}</a:t>
            </a:r>
            <a:endParaRPr lang="en-US" sz="2400" dirty="0" smtClean="0">
              <a:solidFill>
                <a:schemeClr val="tx2"/>
              </a:solidFill>
              <a:latin typeface="Lucida Console" pitchFamily="49" charset="0"/>
            </a:endParaRPr>
          </a:p>
          <a:p>
            <a:pPr lvl="1" eaLnBrk="1" hangingPunct="1">
              <a:lnSpc>
                <a:spcPct val="90000"/>
              </a:lnSpc>
            </a:pPr>
            <a:r>
              <a:rPr lang="en-US" sz="2400" dirty="0" smtClean="0"/>
              <a:t>Addresses of </a:t>
            </a:r>
            <a:r>
              <a:rPr lang="en-US" sz="2400" dirty="0" smtClean="0">
                <a:latin typeface="Lucida Console" pitchFamily="49" charset="0"/>
              </a:rPr>
              <a:t>x</a:t>
            </a:r>
            <a:r>
              <a:rPr lang="en-US" sz="2400" dirty="0" smtClean="0"/>
              <a:t>, </a:t>
            </a:r>
            <a:r>
              <a:rPr lang="en-US" sz="2400" dirty="0" smtClean="0">
                <a:latin typeface="Lucida Console" pitchFamily="49" charset="0"/>
              </a:rPr>
              <a:t>y</a:t>
            </a:r>
            <a:r>
              <a:rPr lang="en-US" sz="2400" dirty="0" smtClean="0"/>
              <a:t>, </a:t>
            </a:r>
            <a:r>
              <a:rPr lang="en-US" sz="2400" dirty="0" smtClean="0">
                <a:latin typeface="Lucida Console" pitchFamily="49" charset="0"/>
              </a:rPr>
              <a:t>z</a:t>
            </a:r>
            <a:r>
              <a:rPr lang="en-US" sz="2400" dirty="0" smtClean="0"/>
              <a:t> in </a:t>
            </a:r>
            <a:r>
              <a:rPr lang="en-US" sz="2400" dirty="0" smtClean="0">
                <a:solidFill>
                  <a:srgbClr val="FF0000"/>
                </a:solidFill>
              </a:rPr>
              <a:t>$</a:t>
            </a:r>
            <a:r>
              <a:rPr lang="en-US" sz="2400" dirty="0" err="1" smtClean="0">
                <a:solidFill>
                  <a:srgbClr val="FF0000"/>
                </a:solidFill>
              </a:rPr>
              <a:t>a0</a:t>
            </a:r>
            <a:r>
              <a:rPr lang="en-US" sz="2400" dirty="0" smtClean="0">
                <a:solidFill>
                  <a:srgbClr val="FF0000"/>
                </a:solidFill>
              </a:rPr>
              <a:t>, $</a:t>
            </a:r>
            <a:r>
              <a:rPr lang="en-US" sz="2400" dirty="0" err="1" smtClean="0">
                <a:solidFill>
                  <a:srgbClr val="FF0000"/>
                </a:solidFill>
              </a:rPr>
              <a:t>a1</a:t>
            </a:r>
            <a:r>
              <a:rPr lang="en-US" sz="2400" dirty="0" smtClean="0">
                <a:solidFill>
                  <a:srgbClr val="FF0000"/>
                </a:solidFill>
              </a:rPr>
              <a:t>, $</a:t>
            </a:r>
            <a:r>
              <a:rPr lang="en-US" sz="2400" dirty="0" err="1" smtClean="0">
                <a:solidFill>
                  <a:srgbClr val="FF0000"/>
                </a:solidFill>
              </a:rPr>
              <a:t>a2</a:t>
            </a:r>
            <a:r>
              <a:rPr lang="en-US" sz="2400" dirty="0" smtClean="0"/>
              <a:t>, and</a:t>
            </a:r>
            <a:br>
              <a:rPr lang="en-US" sz="2400" dirty="0" smtClean="0"/>
            </a:br>
            <a:r>
              <a:rPr lang="en-US" sz="2400" dirty="0" smtClean="0">
                <a:latin typeface="Lucida Console" pitchFamily="49" charset="0"/>
              </a:rPr>
              <a:t>i</a:t>
            </a:r>
            <a:r>
              <a:rPr lang="en-US" sz="2400" dirty="0" smtClean="0"/>
              <a:t>, </a:t>
            </a:r>
            <a:r>
              <a:rPr lang="en-US" sz="2400" dirty="0" smtClean="0">
                <a:latin typeface="Lucida Console" pitchFamily="49" charset="0"/>
              </a:rPr>
              <a:t>j</a:t>
            </a:r>
            <a:r>
              <a:rPr lang="en-US" sz="2400" dirty="0" smtClean="0"/>
              <a:t>, </a:t>
            </a:r>
            <a:r>
              <a:rPr lang="en-US" sz="2400" dirty="0" smtClean="0">
                <a:latin typeface="Lucida Console" pitchFamily="49" charset="0"/>
              </a:rPr>
              <a:t>k</a:t>
            </a:r>
            <a:r>
              <a:rPr lang="en-US" sz="2400" dirty="0" smtClean="0"/>
              <a:t> in </a:t>
            </a:r>
            <a:r>
              <a:rPr lang="en-US" sz="2400" dirty="0" smtClean="0">
                <a:solidFill>
                  <a:srgbClr val="FF0000"/>
                </a:solidFill>
              </a:rPr>
              <a:t>$</a:t>
            </a:r>
            <a:r>
              <a:rPr lang="en-US" sz="2400" dirty="0" err="1" smtClean="0">
                <a:solidFill>
                  <a:srgbClr val="FF0000"/>
                </a:solidFill>
              </a:rPr>
              <a:t>s0</a:t>
            </a:r>
            <a:r>
              <a:rPr lang="en-US" sz="2400" dirty="0" smtClean="0">
                <a:solidFill>
                  <a:srgbClr val="FF0000"/>
                </a:solidFill>
              </a:rPr>
              <a:t>, $</a:t>
            </a:r>
            <a:r>
              <a:rPr lang="en-US" sz="2400" dirty="0" err="1" smtClean="0">
                <a:solidFill>
                  <a:srgbClr val="FF0000"/>
                </a:solidFill>
              </a:rPr>
              <a:t>s1</a:t>
            </a:r>
            <a:r>
              <a:rPr lang="en-US" sz="2400" dirty="0" smtClean="0">
                <a:solidFill>
                  <a:srgbClr val="FF0000"/>
                </a:solidFill>
              </a:rPr>
              <a:t>, $</a:t>
            </a:r>
            <a:r>
              <a:rPr lang="en-US" sz="2400" dirty="0" err="1" smtClean="0">
                <a:solidFill>
                  <a:srgbClr val="FF0000"/>
                </a:solidFill>
              </a:rPr>
              <a:t>s2</a:t>
            </a:r>
            <a:endParaRPr 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1B5E2F19-F438-404B-B23E-C5D7AB969512}" type="slidenum">
              <a:rPr lang="en-AU" altLang="zh-CN"/>
              <a:pPr/>
              <a:t>62</a:t>
            </a:fld>
            <a:endParaRPr lang="en-AU" altLang="zh-CN"/>
          </a:p>
        </p:txBody>
      </p:sp>
      <p:sp>
        <p:nvSpPr>
          <p:cNvPr id="44035" name="Rectangle 7"/>
          <p:cNvSpPr>
            <a:spLocks noChangeArrowheads="1"/>
          </p:cNvSpPr>
          <p:nvPr/>
        </p:nvSpPr>
        <p:spPr bwMode="auto">
          <a:xfrm>
            <a:off x="684213" y="1628775"/>
            <a:ext cx="8135937" cy="123825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4036" name="Rectangle 8"/>
          <p:cNvSpPr>
            <a:spLocks noChangeArrowheads="1"/>
          </p:cNvSpPr>
          <p:nvPr/>
        </p:nvSpPr>
        <p:spPr bwMode="auto">
          <a:xfrm>
            <a:off x="684213" y="2867025"/>
            <a:ext cx="8135937" cy="150495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4037" name="Rectangle 9"/>
          <p:cNvSpPr>
            <a:spLocks noChangeArrowheads="1"/>
          </p:cNvSpPr>
          <p:nvPr/>
        </p:nvSpPr>
        <p:spPr bwMode="auto">
          <a:xfrm>
            <a:off x="684213" y="4371975"/>
            <a:ext cx="8135937" cy="150495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4038" name="Rectangle 4"/>
          <p:cNvSpPr>
            <a:spLocks noGrp="1" noChangeArrowheads="1"/>
          </p:cNvSpPr>
          <p:nvPr>
            <p:ph type="title"/>
          </p:nvPr>
        </p:nvSpPr>
        <p:spPr>
          <a:xfrm>
            <a:off x="684213" y="206375"/>
            <a:ext cx="8259762" cy="701675"/>
          </a:xfrm>
        </p:spPr>
        <p:txBody>
          <a:bodyPr/>
          <a:lstStyle/>
          <a:p>
            <a:pPr eaLnBrk="1" hangingPunct="1"/>
            <a:r>
              <a:rPr lang="en-US" sz="4000" smtClean="0"/>
              <a:t>FP Example: Array Multiplication</a:t>
            </a:r>
            <a:endParaRPr lang="en-AU" altLang="zh-CN" sz="4000" smtClean="0">
              <a:ea typeface="宋体" pitchFamily="2" charset="-122"/>
            </a:endParaRPr>
          </a:p>
        </p:txBody>
      </p:sp>
      <p:sp>
        <p:nvSpPr>
          <p:cNvPr id="44039" name="Rectangle 5"/>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folHlink"/>
              </a:buClr>
              <a:buSzPct val="60000"/>
              <a:buFont typeface="Wingdings" pitchFamily="2" charset="2"/>
              <a:buChar char="n"/>
            </a:pPr>
            <a:r>
              <a:rPr lang="en-US" sz="2800"/>
              <a:t>  MIPS code:</a:t>
            </a:r>
          </a:p>
          <a:p>
            <a:pPr eaLnBrk="1" hangingPunct="1">
              <a:lnSpc>
                <a:spcPct val="110000"/>
              </a:lnSpc>
              <a:spcBef>
                <a:spcPct val="20000"/>
              </a:spcBef>
              <a:buClr>
                <a:schemeClr val="folHlink"/>
              </a:buClr>
              <a:buSzPct val="60000"/>
              <a:buFont typeface="Wingdings" pitchFamily="2" charset="2"/>
              <a:buNone/>
            </a:pPr>
            <a:r>
              <a:rPr lang="en-US">
                <a:latin typeface="Lucida Console" pitchFamily="49" charset="0"/>
              </a:rPr>
              <a:t>    </a:t>
            </a:r>
            <a:r>
              <a:rPr lang="en-AU" altLang="zh-CN">
                <a:latin typeface="Lucida Console" pitchFamily="49" charset="0"/>
                <a:ea typeface="宋体" pitchFamily="2" charset="-122"/>
              </a:rPr>
              <a:t>li   $t1, 32       # $t1 = 32 (row size/loop end)</a:t>
            </a:r>
            <a:br>
              <a:rPr lang="en-AU" altLang="zh-CN">
                <a:latin typeface="Lucida Console" pitchFamily="49" charset="0"/>
                <a:ea typeface="宋体" pitchFamily="2" charset="-122"/>
              </a:rPr>
            </a:br>
            <a:r>
              <a:rPr lang="en-AU" altLang="zh-CN">
                <a:latin typeface="Lucida Console" pitchFamily="49" charset="0"/>
                <a:ea typeface="宋体" pitchFamily="2" charset="-122"/>
              </a:rPr>
              <a:t>    li   $s0, 0        # i = 0; initialize 1st for loop</a:t>
            </a:r>
            <a:br>
              <a:rPr lang="en-AU" altLang="zh-CN">
                <a:latin typeface="Lucida Console" pitchFamily="49" charset="0"/>
                <a:ea typeface="宋体" pitchFamily="2" charset="-122"/>
              </a:rPr>
            </a:br>
            <a:r>
              <a:rPr lang="en-AU" altLang="zh-CN">
                <a:latin typeface="Lucida Console" pitchFamily="49" charset="0"/>
                <a:ea typeface="宋体" pitchFamily="2" charset="-122"/>
              </a:rPr>
              <a:t>L1: li   $s1, 0        # j = 0; restart 2nd for loop</a:t>
            </a:r>
            <a:br>
              <a:rPr lang="en-AU" altLang="zh-CN">
                <a:latin typeface="Lucida Console" pitchFamily="49" charset="0"/>
                <a:ea typeface="宋体" pitchFamily="2" charset="-122"/>
              </a:rPr>
            </a:br>
            <a:r>
              <a:rPr lang="en-AU" altLang="zh-CN">
                <a:latin typeface="Lucida Console" pitchFamily="49" charset="0"/>
                <a:ea typeface="宋体" pitchFamily="2" charset="-122"/>
              </a:rPr>
              <a:t>L2: li   $s2, 0        # k = 0; restart 3rd for loop</a:t>
            </a:r>
            <a:br>
              <a:rPr lang="en-AU" altLang="zh-CN">
                <a:latin typeface="Lucida Console" pitchFamily="49" charset="0"/>
                <a:ea typeface="宋体" pitchFamily="2" charset="-122"/>
              </a:rPr>
            </a:br>
            <a:r>
              <a:rPr lang="en-AU" altLang="zh-CN">
                <a:latin typeface="Lucida Console" pitchFamily="49" charset="0"/>
                <a:ea typeface="宋体" pitchFamily="2" charset="-122"/>
              </a:rPr>
              <a:t>    sll  $t2, $s0, 5   # $t2 = i * 32 (size of row of x)</a:t>
            </a:r>
            <a:br>
              <a:rPr lang="en-AU" altLang="zh-CN">
                <a:latin typeface="Lucida Console" pitchFamily="49" charset="0"/>
                <a:ea typeface="宋体" pitchFamily="2" charset="-122"/>
              </a:rPr>
            </a:br>
            <a:r>
              <a:rPr lang="en-AU" altLang="zh-CN">
                <a:latin typeface="Lucida Console" pitchFamily="49" charset="0"/>
                <a:ea typeface="宋体" pitchFamily="2" charset="-122"/>
              </a:rPr>
              <a:t>    </a:t>
            </a:r>
            <a:r>
              <a:rPr lang="fr-FR">
                <a:latin typeface="Lucida Console" pitchFamily="49" charset="0"/>
              </a:rPr>
              <a:t>addu $t2, $t2, $s1 # $t2 = i * size(row) + j</a:t>
            </a:r>
            <a:br>
              <a:rPr lang="fr-FR">
                <a:latin typeface="Lucida Console" pitchFamily="49" charset="0"/>
              </a:rPr>
            </a:br>
            <a:r>
              <a:rPr lang="fr-FR">
                <a:latin typeface="Lucida Console" pitchFamily="49" charset="0"/>
              </a:rPr>
              <a:t>    </a:t>
            </a:r>
            <a:r>
              <a:rPr lang="en-AU" altLang="zh-CN">
                <a:latin typeface="Lucida Console" pitchFamily="49" charset="0"/>
                <a:ea typeface="宋体" pitchFamily="2" charset="-122"/>
              </a:rPr>
              <a:t>sll  $t2, $t2, 3   # $t2 = byte offset of [i][j]</a:t>
            </a:r>
            <a:br>
              <a:rPr lang="en-AU" altLang="zh-CN">
                <a:latin typeface="Lucida Console" pitchFamily="49" charset="0"/>
                <a:ea typeface="宋体" pitchFamily="2" charset="-122"/>
              </a:rPr>
            </a:br>
            <a:r>
              <a:rPr lang="en-AU" altLang="zh-CN">
                <a:latin typeface="Lucida Console" pitchFamily="49" charset="0"/>
                <a:ea typeface="宋体" pitchFamily="2" charset="-122"/>
              </a:rPr>
              <a:t>    addu $t2, $a0, $t2 # $t2 = byte address of x[i][j]</a:t>
            </a:r>
            <a:br>
              <a:rPr lang="en-AU" altLang="zh-CN">
                <a:latin typeface="Lucida Console" pitchFamily="49" charset="0"/>
                <a:ea typeface="宋体" pitchFamily="2" charset="-122"/>
              </a:rPr>
            </a:br>
            <a:r>
              <a:rPr lang="en-AU" altLang="zh-CN">
                <a:latin typeface="Lucida Console" pitchFamily="49" charset="0"/>
                <a:ea typeface="宋体" pitchFamily="2" charset="-122"/>
              </a:rPr>
              <a:t>    l.d  $f4, 0($t2)   # $f4 = 8 bytes of x[i][j]</a:t>
            </a:r>
            <a:br>
              <a:rPr lang="en-AU" altLang="zh-CN">
                <a:latin typeface="Lucida Console" pitchFamily="49" charset="0"/>
                <a:ea typeface="宋体" pitchFamily="2" charset="-122"/>
              </a:rPr>
            </a:br>
            <a:r>
              <a:rPr lang="en-US">
                <a:latin typeface="Lucida Console" pitchFamily="49" charset="0"/>
              </a:rPr>
              <a:t>L3: sll  $t0, $s2, 5   # $t0 = k * 32 (size of row of z)</a:t>
            </a:r>
            <a:br>
              <a:rPr lang="en-US">
                <a:latin typeface="Lucida Console" pitchFamily="49" charset="0"/>
              </a:rPr>
            </a:br>
            <a:r>
              <a:rPr lang="en-US">
                <a:latin typeface="Lucida Console" pitchFamily="49" charset="0"/>
              </a:rPr>
              <a:t>    addu $t0, $t0, $s1 # $t0 = k * size(row) + j</a:t>
            </a:r>
            <a:br>
              <a:rPr lang="en-US">
                <a:latin typeface="Lucida Console" pitchFamily="49" charset="0"/>
              </a:rPr>
            </a:br>
            <a:r>
              <a:rPr lang="en-US">
                <a:latin typeface="Lucida Console" pitchFamily="49" charset="0"/>
              </a:rPr>
              <a:t>    sll  $t0, $t0, 3   # $t0 = byte offset of [k][j]</a:t>
            </a:r>
            <a:br>
              <a:rPr lang="en-US">
                <a:latin typeface="Lucida Console" pitchFamily="49" charset="0"/>
              </a:rPr>
            </a:br>
            <a:r>
              <a:rPr lang="en-US">
                <a:latin typeface="Lucida Console" pitchFamily="49" charset="0"/>
              </a:rPr>
              <a:t>    addu $t0, $a2, $t0 # $t0 = byte address of z[k][j]</a:t>
            </a:r>
            <a:br>
              <a:rPr lang="en-US">
                <a:latin typeface="Lucida Console" pitchFamily="49" charset="0"/>
              </a:rPr>
            </a:br>
            <a:r>
              <a:rPr lang="en-US">
                <a:latin typeface="Lucida Console" pitchFamily="49" charset="0"/>
              </a:rPr>
              <a:t>    l.d  $f16, 0($t0)  # $f16 = 8 bytes of z[k][j]</a:t>
            </a:r>
            <a:br>
              <a:rPr lang="en-US">
                <a:latin typeface="Lucida Console" pitchFamily="49" charset="0"/>
              </a:rPr>
            </a:br>
            <a:r>
              <a:rPr lang="en-US">
                <a:latin typeface="Lucida Console" pitchFamily="49" charset="0"/>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2C75AF23-061B-4222-B2CE-54B15CBE7199}" type="slidenum">
              <a:rPr lang="en-AU" altLang="zh-CN"/>
              <a:pPr/>
              <a:t>63</a:t>
            </a:fld>
            <a:endParaRPr lang="en-AU" altLang="zh-CN"/>
          </a:p>
        </p:txBody>
      </p:sp>
      <p:sp>
        <p:nvSpPr>
          <p:cNvPr id="45059" name="Rectangle 5"/>
          <p:cNvSpPr>
            <a:spLocks noChangeArrowheads="1"/>
          </p:cNvSpPr>
          <p:nvPr/>
        </p:nvSpPr>
        <p:spPr bwMode="auto">
          <a:xfrm>
            <a:off x="684213" y="1484313"/>
            <a:ext cx="8135937" cy="14986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0" name="Rectangle 6"/>
          <p:cNvSpPr>
            <a:spLocks noChangeArrowheads="1"/>
          </p:cNvSpPr>
          <p:nvPr/>
        </p:nvSpPr>
        <p:spPr bwMode="auto">
          <a:xfrm>
            <a:off x="684213" y="2982913"/>
            <a:ext cx="8135937" cy="598487"/>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1" name="Rectangle 7"/>
          <p:cNvSpPr>
            <a:spLocks noChangeArrowheads="1"/>
          </p:cNvSpPr>
          <p:nvPr/>
        </p:nvSpPr>
        <p:spPr bwMode="auto">
          <a:xfrm>
            <a:off x="684213" y="3581400"/>
            <a:ext cx="8135937" cy="9144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2" name="Rectangle 8"/>
          <p:cNvSpPr>
            <a:spLocks noChangeArrowheads="1"/>
          </p:cNvSpPr>
          <p:nvPr/>
        </p:nvSpPr>
        <p:spPr bwMode="auto">
          <a:xfrm>
            <a:off x="684213" y="4495800"/>
            <a:ext cx="8135937" cy="6096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3" name="Rectangle 9"/>
          <p:cNvSpPr>
            <a:spLocks noChangeArrowheads="1"/>
          </p:cNvSpPr>
          <p:nvPr/>
        </p:nvSpPr>
        <p:spPr bwMode="auto">
          <a:xfrm>
            <a:off x="684213" y="5105400"/>
            <a:ext cx="8135937" cy="6096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4" name="Rectangle 2"/>
          <p:cNvSpPr>
            <a:spLocks noGrp="1" noChangeArrowheads="1"/>
          </p:cNvSpPr>
          <p:nvPr>
            <p:ph type="title"/>
          </p:nvPr>
        </p:nvSpPr>
        <p:spPr>
          <a:xfrm>
            <a:off x="684213" y="206375"/>
            <a:ext cx="8259762" cy="701675"/>
          </a:xfrm>
        </p:spPr>
        <p:txBody>
          <a:bodyPr/>
          <a:lstStyle/>
          <a:p>
            <a:pPr eaLnBrk="1" hangingPunct="1"/>
            <a:r>
              <a:rPr lang="en-US" sz="4000" smtClean="0"/>
              <a:t>FP Example: Array Multiplication</a:t>
            </a:r>
            <a:endParaRPr lang="en-AU" altLang="zh-CN" sz="4000" smtClean="0">
              <a:ea typeface="宋体" pitchFamily="2" charset="-122"/>
            </a:endParaRPr>
          </a:p>
        </p:txBody>
      </p:sp>
      <p:sp>
        <p:nvSpPr>
          <p:cNvPr id="45065" name="Rectangle 3"/>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20000"/>
              </a:spcBef>
              <a:buClr>
                <a:schemeClr val="folHlink"/>
              </a:buClr>
              <a:buSzPct val="60000"/>
              <a:buFont typeface="Wingdings" pitchFamily="2" charset="2"/>
              <a:buNone/>
            </a:pPr>
            <a:r>
              <a:rPr lang="en-US" dirty="0">
                <a:latin typeface="Lucida Console" pitchFamily="49" charset="0"/>
              </a:rPr>
              <a:t>    …</a:t>
            </a:r>
            <a:br>
              <a:rPr lang="en-US" dirty="0">
                <a:latin typeface="Lucida Console" pitchFamily="49" charset="0"/>
              </a:rPr>
            </a:br>
            <a:r>
              <a:rPr lang="en-US" dirty="0">
                <a:latin typeface="Lucida Console" pitchFamily="49" charset="0"/>
              </a:rPr>
              <a:t>    </a:t>
            </a:r>
            <a:r>
              <a:rPr lang="en-AU" altLang="zh-CN" dirty="0" err="1">
                <a:latin typeface="Lucida Console" pitchFamily="49" charset="0"/>
                <a:ea typeface="宋体" pitchFamily="2" charset="-122"/>
              </a:rPr>
              <a:t>sll</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s0</a:t>
            </a:r>
            <a:r>
              <a:rPr lang="en-AU" altLang="zh-CN" dirty="0">
                <a:latin typeface="Lucida Console" pitchFamily="49" charset="0"/>
                <a:ea typeface="宋体" pitchFamily="2" charset="-122"/>
              </a:rPr>
              <a:t>, 5       #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 </a:t>
            </a:r>
            <a:r>
              <a:rPr lang="en-AU" altLang="zh-CN" dirty="0" err="1">
                <a:latin typeface="Lucida Console" pitchFamily="49" charset="0"/>
                <a:ea typeface="宋体" pitchFamily="2" charset="-122"/>
              </a:rPr>
              <a:t>i</a:t>
            </a:r>
            <a:r>
              <a:rPr lang="en-AU" altLang="zh-CN" dirty="0">
                <a:latin typeface="Lucida Console" pitchFamily="49" charset="0"/>
                <a:ea typeface="宋体" pitchFamily="2" charset="-122"/>
              </a:rPr>
              <a:t>*32 (size of row of y)</a:t>
            </a:r>
            <a:br>
              <a:rPr lang="en-AU" altLang="zh-CN" dirty="0">
                <a:latin typeface="Lucida Console" pitchFamily="49" charset="0"/>
                <a:ea typeface="宋体" pitchFamily="2" charset="-122"/>
              </a:rPr>
            </a:b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addu</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s2</a:t>
            </a:r>
            <a:r>
              <a:rPr lang="en-AU" altLang="zh-CN" dirty="0">
                <a:latin typeface="Lucida Console" pitchFamily="49" charset="0"/>
                <a:ea typeface="宋体" pitchFamily="2" charset="-122"/>
              </a:rPr>
              <a:t>    #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 </a:t>
            </a:r>
            <a:r>
              <a:rPr lang="en-AU" altLang="zh-CN" dirty="0" err="1">
                <a:latin typeface="Lucida Console" pitchFamily="49" charset="0"/>
                <a:ea typeface="宋体" pitchFamily="2" charset="-122"/>
              </a:rPr>
              <a:t>i</a:t>
            </a:r>
            <a:r>
              <a:rPr lang="en-AU" altLang="zh-CN" dirty="0">
                <a:latin typeface="Lucida Console" pitchFamily="49" charset="0"/>
                <a:ea typeface="宋体" pitchFamily="2" charset="-122"/>
              </a:rPr>
              <a:t>*size(row) + k</a:t>
            </a:r>
            <a:br>
              <a:rPr lang="en-AU" altLang="zh-CN" dirty="0">
                <a:latin typeface="Lucida Console" pitchFamily="49" charset="0"/>
                <a:ea typeface="宋体" pitchFamily="2" charset="-122"/>
              </a:rPr>
            </a:b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sll</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3      #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 byte offset of [</a:t>
            </a:r>
            <a:r>
              <a:rPr lang="en-AU" altLang="zh-CN" dirty="0" err="1">
                <a:latin typeface="Lucida Console" pitchFamily="49" charset="0"/>
                <a:ea typeface="宋体" pitchFamily="2" charset="-122"/>
              </a:rPr>
              <a:t>i</a:t>
            </a:r>
            <a:r>
              <a:rPr lang="en-AU" altLang="zh-CN" dirty="0">
                <a:latin typeface="Lucida Console" pitchFamily="49" charset="0"/>
                <a:ea typeface="宋体" pitchFamily="2" charset="-122"/>
              </a:rPr>
              <a:t>][k]</a:t>
            </a:r>
            <a:br>
              <a:rPr lang="en-AU" altLang="zh-CN" dirty="0">
                <a:latin typeface="Lucida Console" pitchFamily="49" charset="0"/>
                <a:ea typeface="宋体" pitchFamily="2" charset="-122"/>
              </a:rPr>
            </a:b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addu</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a1</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 $</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 byte address of y[</a:t>
            </a:r>
            <a:r>
              <a:rPr lang="en-AU" altLang="zh-CN" dirty="0" err="1">
                <a:latin typeface="Lucida Console" pitchFamily="49" charset="0"/>
                <a:ea typeface="宋体" pitchFamily="2" charset="-122"/>
              </a:rPr>
              <a:t>i</a:t>
            </a:r>
            <a:r>
              <a:rPr lang="en-AU" altLang="zh-CN" dirty="0">
                <a:latin typeface="Lucida Console" pitchFamily="49" charset="0"/>
                <a:ea typeface="宋体" pitchFamily="2" charset="-122"/>
              </a:rPr>
              <a:t>][k]</a:t>
            </a:r>
            <a:br>
              <a:rPr lang="en-AU" altLang="zh-CN" dirty="0">
                <a:latin typeface="Lucida Console" pitchFamily="49" charset="0"/>
                <a:ea typeface="宋体" pitchFamily="2" charset="-122"/>
              </a:rPr>
            </a:b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l.d</a:t>
            </a:r>
            <a:r>
              <a:rPr lang="en-AU" altLang="zh-CN" dirty="0">
                <a:latin typeface="Lucida Console" pitchFamily="49" charset="0"/>
                <a:ea typeface="宋体" pitchFamily="2" charset="-122"/>
              </a:rPr>
              <a:t>   $</a:t>
            </a:r>
            <a:r>
              <a:rPr lang="en-AU" altLang="zh-CN" dirty="0" err="1">
                <a:latin typeface="Lucida Console" pitchFamily="49" charset="0"/>
                <a:ea typeface="宋体" pitchFamily="2" charset="-122"/>
              </a:rPr>
              <a:t>f18</a:t>
            </a:r>
            <a:r>
              <a:rPr lang="en-AU" altLang="zh-CN" dirty="0">
                <a:latin typeface="Lucida Console" pitchFamily="49" charset="0"/>
                <a:ea typeface="宋体" pitchFamily="2" charset="-122"/>
              </a:rPr>
              <a:t>, 0($</a:t>
            </a:r>
            <a:r>
              <a:rPr lang="en-AU" altLang="zh-CN" dirty="0" err="1">
                <a:latin typeface="Lucida Console" pitchFamily="49" charset="0"/>
                <a:ea typeface="宋体" pitchFamily="2" charset="-122"/>
              </a:rPr>
              <a:t>t0</a:t>
            </a:r>
            <a:r>
              <a:rPr lang="en-AU" altLang="zh-CN" dirty="0">
                <a:latin typeface="Lucida Console" pitchFamily="49" charset="0"/>
                <a:ea typeface="宋体" pitchFamily="2" charset="-122"/>
              </a:rPr>
              <a:t>)     # $</a:t>
            </a:r>
            <a:r>
              <a:rPr lang="en-AU" altLang="zh-CN" dirty="0" err="1">
                <a:latin typeface="Lucida Console" pitchFamily="49" charset="0"/>
                <a:ea typeface="宋体" pitchFamily="2" charset="-122"/>
              </a:rPr>
              <a:t>f18</a:t>
            </a:r>
            <a:r>
              <a:rPr lang="en-AU" altLang="zh-CN" dirty="0">
                <a:latin typeface="Lucida Console" pitchFamily="49" charset="0"/>
                <a:ea typeface="宋体" pitchFamily="2" charset="-122"/>
              </a:rPr>
              <a:t> = 8 bytes of y[</a:t>
            </a:r>
            <a:r>
              <a:rPr lang="en-AU" altLang="zh-CN" dirty="0" err="1">
                <a:latin typeface="Lucida Console" pitchFamily="49" charset="0"/>
                <a:ea typeface="宋体" pitchFamily="2" charset="-122"/>
              </a:rPr>
              <a:t>i</a:t>
            </a:r>
            <a:r>
              <a:rPr lang="en-AU" altLang="zh-CN" dirty="0">
                <a:latin typeface="Lucida Console" pitchFamily="49" charset="0"/>
                <a:ea typeface="宋体" pitchFamily="2" charset="-122"/>
              </a:rPr>
              <a:t>][k]</a:t>
            </a:r>
            <a:br>
              <a:rPr lang="en-AU" altLang="zh-CN" dirty="0">
                <a:latin typeface="Lucida Console" pitchFamily="49" charset="0"/>
                <a:ea typeface="宋体" pitchFamily="2" charset="-122"/>
              </a:rPr>
            </a:br>
            <a:r>
              <a:rPr lang="en-AU" altLang="zh-CN" dirty="0">
                <a:latin typeface="Lucida Console" pitchFamily="49" charset="0"/>
                <a:ea typeface="宋体" pitchFamily="2" charset="-122"/>
              </a:rPr>
              <a:t>    </a:t>
            </a:r>
            <a:r>
              <a:rPr lang="en-US" dirty="0" err="1">
                <a:latin typeface="Lucida Console" pitchFamily="49" charset="0"/>
              </a:rPr>
              <a:t>mul.d</a:t>
            </a:r>
            <a:r>
              <a:rPr lang="en-US" dirty="0">
                <a:latin typeface="Lucida Console" pitchFamily="49" charset="0"/>
              </a:rPr>
              <a:t> $</a:t>
            </a:r>
            <a:r>
              <a:rPr lang="en-US" dirty="0" err="1">
                <a:latin typeface="Lucida Console" pitchFamily="49" charset="0"/>
              </a:rPr>
              <a:t>f16</a:t>
            </a:r>
            <a:r>
              <a:rPr lang="en-US" dirty="0">
                <a:latin typeface="Lucida Console" pitchFamily="49" charset="0"/>
              </a:rPr>
              <a:t>, $</a:t>
            </a:r>
            <a:r>
              <a:rPr lang="en-US" dirty="0" err="1">
                <a:latin typeface="Lucida Console" pitchFamily="49" charset="0"/>
              </a:rPr>
              <a:t>f18</a:t>
            </a:r>
            <a:r>
              <a:rPr lang="en-US" dirty="0">
                <a:latin typeface="Lucida Console" pitchFamily="49" charset="0"/>
              </a:rPr>
              <a:t>, $</a:t>
            </a:r>
            <a:r>
              <a:rPr lang="en-US" dirty="0" err="1">
                <a:latin typeface="Lucida Console" pitchFamily="49" charset="0"/>
              </a:rPr>
              <a:t>f16</a:t>
            </a:r>
            <a:r>
              <a:rPr lang="en-US" dirty="0">
                <a:latin typeface="Lucida Console" pitchFamily="49" charset="0"/>
              </a:rPr>
              <a:t> # $</a:t>
            </a:r>
            <a:r>
              <a:rPr lang="en-US" dirty="0" err="1">
                <a:latin typeface="Lucida Console" pitchFamily="49" charset="0"/>
              </a:rPr>
              <a:t>f16</a:t>
            </a:r>
            <a:r>
              <a:rPr lang="en-US" dirty="0">
                <a:latin typeface="Lucida Console" pitchFamily="49" charset="0"/>
              </a:rPr>
              <a:t> = y[i][k] * z[k][j]</a:t>
            </a:r>
            <a:br>
              <a:rPr lang="en-US" dirty="0">
                <a:latin typeface="Lucida Console" pitchFamily="49" charset="0"/>
              </a:rPr>
            </a:br>
            <a:r>
              <a:rPr lang="en-US" dirty="0">
                <a:latin typeface="Lucida Console" pitchFamily="49" charset="0"/>
              </a:rPr>
              <a:t>    </a:t>
            </a:r>
            <a:r>
              <a:rPr lang="en-US" dirty="0" err="1">
                <a:latin typeface="Lucida Console" pitchFamily="49" charset="0"/>
              </a:rPr>
              <a:t>add.d</a:t>
            </a:r>
            <a:r>
              <a:rPr lang="en-US" dirty="0">
                <a:latin typeface="Lucida Console" pitchFamily="49" charset="0"/>
              </a:rPr>
              <a:t> $</a:t>
            </a:r>
            <a:r>
              <a:rPr lang="en-US" dirty="0" err="1">
                <a:latin typeface="Lucida Console" pitchFamily="49" charset="0"/>
              </a:rPr>
              <a:t>f4</a:t>
            </a:r>
            <a:r>
              <a:rPr lang="en-US" dirty="0">
                <a:latin typeface="Lucida Console" pitchFamily="49" charset="0"/>
              </a:rPr>
              <a:t>, $</a:t>
            </a:r>
            <a:r>
              <a:rPr lang="en-US" dirty="0" err="1">
                <a:latin typeface="Lucida Console" pitchFamily="49" charset="0"/>
              </a:rPr>
              <a:t>f4</a:t>
            </a:r>
            <a:r>
              <a:rPr lang="en-US" dirty="0">
                <a:latin typeface="Lucida Console" pitchFamily="49" charset="0"/>
              </a:rPr>
              <a:t>, $</a:t>
            </a:r>
            <a:r>
              <a:rPr lang="en-US" dirty="0" err="1">
                <a:latin typeface="Lucida Console" pitchFamily="49" charset="0"/>
              </a:rPr>
              <a:t>f16</a:t>
            </a:r>
            <a:r>
              <a:rPr lang="en-US" dirty="0">
                <a:latin typeface="Lucida Console" pitchFamily="49" charset="0"/>
              </a:rPr>
              <a:t>   # </a:t>
            </a:r>
            <a:r>
              <a:rPr lang="en-US" dirty="0" err="1">
                <a:latin typeface="Lucida Console" pitchFamily="49" charset="0"/>
              </a:rPr>
              <a:t>f4</a:t>
            </a:r>
            <a:r>
              <a:rPr lang="en-US" dirty="0">
                <a:latin typeface="Lucida Console" pitchFamily="49" charset="0"/>
              </a:rPr>
              <a:t>=x[i][j] + y[i][k]*z[k][j]</a:t>
            </a:r>
            <a:br>
              <a:rPr lang="en-US" dirty="0">
                <a:latin typeface="Lucida Console" pitchFamily="49" charset="0"/>
              </a:rPr>
            </a:br>
            <a:r>
              <a:rPr lang="en-US" dirty="0">
                <a:latin typeface="Lucida Console" pitchFamily="49" charset="0"/>
              </a:rPr>
              <a:t>    </a:t>
            </a:r>
            <a:r>
              <a:rPr lang="en-US" dirty="0" err="1">
                <a:latin typeface="Lucida Console" pitchFamily="49" charset="0"/>
              </a:rPr>
              <a:t>addiu</a:t>
            </a:r>
            <a:r>
              <a:rPr lang="en-US" dirty="0">
                <a:latin typeface="Lucida Console" pitchFamily="49" charset="0"/>
              </a:rPr>
              <a:t> $</a:t>
            </a:r>
            <a:r>
              <a:rPr lang="en-US" dirty="0" err="1">
                <a:latin typeface="Lucida Console" pitchFamily="49" charset="0"/>
              </a:rPr>
              <a:t>s2</a:t>
            </a:r>
            <a:r>
              <a:rPr lang="en-US" dirty="0">
                <a:latin typeface="Lucida Console" pitchFamily="49" charset="0"/>
              </a:rPr>
              <a:t>, $</a:t>
            </a:r>
            <a:r>
              <a:rPr lang="en-US" dirty="0" err="1">
                <a:latin typeface="Lucida Console" pitchFamily="49" charset="0"/>
              </a:rPr>
              <a:t>s2</a:t>
            </a:r>
            <a:r>
              <a:rPr lang="en-US" dirty="0">
                <a:latin typeface="Lucida Console" pitchFamily="49" charset="0"/>
              </a:rPr>
              <a:t>, 1      # $k = k + 1</a:t>
            </a:r>
            <a:br>
              <a:rPr lang="en-US" dirty="0">
                <a:latin typeface="Lucida Console" pitchFamily="49" charset="0"/>
              </a:rPr>
            </a:br>
            <a:r>
              <a:rPr lang="en-US" dirty="0">
                <a:latin typeface="Lucida Console" pitchFamily="49" charset="0"/>
              </a:rPr>
              <a:t>    </a:t>
            </a:r>
            <a:r>
              <a:rPr lang="en-US" dirty="0" err="1">
                <a:latin typeface="Lucida Console" pitchFamily="49" charset="0"/>
              </a:rPr>
              <a:t>bne</a:t>
            </a:r>
            <a:r>
              <a:rPr lang="en-US" dirty="0">
                <a:latin typeface="Lucida Console" pitchFamily="49" charset="0"/>
              </a:rPr>
              <a:t>   $</a:t>
            </a:r>
            <a:r>
              <a:rPr lang="en-US" dirty="0" err="1">
                <a:latin typeface="Lucida Console" pitchFamily="49" charset="0"/>
              </a:rPr>
              <a:t>s2</a:t>
            </a:r>
            <a:r>
              <a:rPr lang="en-US" dirty="0">
                <a:latin typeface="Lucida Console" pitchFamily="49" charset="0"/>
              </a:rPr>
              <a:t>, $</a:t>
            </a:r>
            <a:r>
              <a:rPr lang="en-US" dirty="0" err="1">
                <a:latin typeface="Lucida Console" pitchFamily="49" charset="0"/>
              </a:rPr>
              <a:t>t1</a:t>
            </a:r>
            <a:r>
              <a:rPr lang="en-US" dirty="0">
                <a:latin typeface="Lucida Console" pitchFamily="49" charset="0"/>
              </a:rPr>
              <a:t>, </a:t>
            </a:r>
            <a:r>
              <a:rPr lang="en-US" dirty="0" err="1">
                <a:latin typeface="Lucida Console" pitchFamily="49" charset="0"/>
              </a:rPr>
              <a:t>L3</a:t>
            </a:r>
            <a:r>
              <a:rPr lang="en-US" dirty="0">
                <a:latin typeface="Lucida Console" pitchFamily="49" charset="0"/>
              </a:rPr>
              <a:t>     # if (k != 32) go to </a:t>
            </a:r>
            <a:r>
              <a:rPr lang="en-US" dirty="0" err="1">
                <a:latin typeface="Lucida Console" pitchFamily="49" charset="0"/>
              </a:rPr>
              <a:t>L3</a:t>
            </a:r>
            <a:r>
              <a:rPr lang="en-US" dirty="0">
                <a:latin typeface="Lucida Console" pitchFamily="49" charset="0"/>
              </a:rPr>
              <a:t/>
            </a:r>
            <a:br>
              <a:rPr lang="en-US" dirty="0">
                <a:latin typeface="Lucida Console" pitchFamily="49" charset="0"/>
              </a:rPr>
            </a:br>
            <a:r>
              <a:rPr lang="en-US" dirty="0">
                <a:latin typeface="Lucida Console" pitchFamily="49" charset="0"/>
              </a:rPr>
              <a:t>    </a:t>
            </a:r>
            <a:r>
              <a:rPr lang="en-US" dirty="0" err="1">
                <a:latin typeface="Lucida Console" pitchFamily="49" charset="0"/>
              </a:rPr>
              <a:t>s.d</a:t>
            </a:r>
            <a:r>
              <a:rPr lang="en-US" dirty="0">
                <a:latin typeface="Lucida Console" pitchFamily="49" charset="0"/>
              </a:rPr>
              <a:t>   $</a:t>
            </a:r>
            <a:r>
              <a:rPr lang="en-US" dirty="0" err="1">
                <a:latin typeface="Lucida Console" pitchFamily="49" charset="0"/>
              </a:rPr>
              <a:t>f4</a:t>
            </a:r>
            <a:r>
              <a:rPr lang="en-US" dirty="0">
                <a:latin typeface="Lucida Console" pitchFamily="49" charset="0"/>
              </a:rPr>
              <a:t>, 0($</a:t>
            </a:r>
            <a:r>
              <a:rPr lang="en-US" dirty="0" err="1">
                <a:latin typeface="Lucida Console" pitchFamily="49" charset="0"/>
              </a:rPr>
              <a:t>t2</a:t>
            </a:r>
            <a:r>
              <a:rPr lang="en-US" dirty="0">
                <a:latin typeface="Lucida Console" pitchFamily="49" charset="0"/>
              </a:rPr>
              <a:t>)      # x[i][j] = $</a:t>
            </a:r>
            <a:r>
              <a:rPr lang="en-US" dirty="0" err="1">
                <a:latin typeface="Lucida Console" pitchFamily="49" charset="0"/>
              </a:rPr>
              <a:t>f4</a:t>
            </a:r>
            <a:r>
              <a:rPr lang="en-US" dirty="0">
                <a:latin typeface="Lucida Console" pitchFamily="49" charset="0"/>
              </a:rPr>
              <a:t/>
            </a:r>
            <a:br>
              <a:rPr lang="en-US" dirty="0">
                <a:latin typeface="Lucida Console" pitchFamily="49" charset="0"/>
              </a:rPr>
            </a:br>
            <a:r>
              <a:rPr lang="en-US" dirty="0">
                <a:latin typeface="Lucida Console" pitchFamily="49" charset="0"/>
              </a:rPr>
              <a:t>    </a:t>
            </a:r>
            <a:r>
              <a:rPr lang="en-US" dirty="0" err="1">
                <a:latin typeface="Lucida Console" pitchFamily="49" charset="0"/>
              </a:rPr>
              <a:t>addiu</a:t>
            </a:r>
            <a:r>
              <a:rPr lang="en-US" dirty="0">
                <a:latin typeface="Lucida Console" pitchFamily="49" charset="0"/>
              </a:rPr>
              <a:t> $</a:t>
            </a:r>
            <a:r>
              <a:rPr lang="en-US" dirty="0" err="1">
                <a:latin typeface="Lucida Console" pitchFamily="49" charset="0"/>
              </a:rPr>
              <a:t>s1</a:t>
            </a:r>
            <a:r>
              <a:rPr lang="en-US" dirty="0">
                <a:latin typeface="Lucida Console" pitchFamily="49" charset="0"/>
              </a:rPr>
              <a:t>, $</a:t>
            </a:r>
            <a:r>
              <a:rPr lang="en-US" dirty="0" err="1">
                <a:latin typeface="Lucida Console" pitchFamily="49" charset="0"/>
              </a:rPr>
              <a:t>s1</a:t>
            </a:r>
            <a:r>
              <a:rPr lang="en-US" dirty="0">
                <a:latin typeface="Lucida Console" pitchFamily="49" charset="0"/>
              </a:rPr>
              <a:t>, 1      # $j = j + 1</a:t>
            </a:r>
            <a:br>
              <a:rPr lang="en-US" dirty="0">
                <a:latin typeface="Lucida Console" pitchFamily="49" charset="0"/>
              </a:rPr>
            </a:br>
            <a:r>
              <a:rPr lang="en-US" dirty="0">
                <a:latin typeface="Lucida Console" pitchFamily="49" charset="0"/>
              </a:rPr>
              <a:t>    </a:t>
            </a:r>
            <a:r>
              <a:rPr lang="en-US" dirty="0" err="1">
                <a:latin typeface="Lucida Console" pitchFamily="49" charset="0"/>
              </a:rPr>
              <a:t>bne</a:t>
            </a:r>
            <a:r>
              <a:rPr lang="en-US" dirty="0">
                <a:latin typeface="Lucida Console" pitchFamily="49" charset="0"/>
              </a:rPr>
              <a:t>   $</a:t>
            </a:r>
            <a:r>
              <a:rPr lang="en-US" dirty="0" err="1">
                <a:latin typeface="Lucida Console" pitchFamily="49" charset="0"/>
              </a:rPr>
              <a:t>s1</a:t>
            </a:r>
            <a:r>
              <a:rPr lang="en-US" dirty="0">
                <a:latin typeface="Lucida Console" pitchFamily="49" charset="0"/>
              </a:rPr>
              <a:t>, $</a:t>
            </a:r>
            <a:r>
              <a:rPr lang="en-US" dirty="0" err="1">
                <a:latin typeface="Lucida Console" pitchFamily="49" charset="0"/>
              </a:rPr>
              <a:t>t1</a:t>
            </a:r>
            <a:r>
              <a:rPr lang="en-US" dirty="0">
                <a:latin typeface="Lucida Console" pitchFamily="49" charset="0"/>
              </a:rPr>
              <a:t>, </a:t>
            </a:r>
            <a:r>
              <a:rPr lang="en-US" dirty="0" err="1">
                <a:latin typeface="Lucida Console" pitchFamily="49" charset="0"/>
              </a:rPr>
              <a:t>L2</a:t>
            </a:r>
            <a:r>
              <a:rPr lang="en-US" dirty="0">
                <a:latin typeface="Lucida Console" pitchFamily="49" charset="0"/>
              </a:rPr>
              <a:t>     # if (j != 32) go to </a:t>
            </a:r>
            <a:r>
              <a:rPr lang="en-US" dirty="0" err="1">
                <a:latin typeface="Lucida Console" pitchFamily="49" charset="0"/>
              </a:rPr>
              <a:t>L2</a:t>
            </a:r>
            <a:r>
              <a:rPr lang="en-US" dirty="0">
                <a:latin typeface="Lucida Console" pitchFamily="49" charset="0"/>
              </a:rPr>
              <a:t/>
            </a:r>
            <a:br>
              <a:rPr lang="en-US" dirty="0">
                <a:latin typeface="Lucida Console" pitchFamily="49" charset="0"/>
              </a:rPr>
            </a:br>
            <a:r>
              <a:rPr lang="en-US" dirty="0">
                <a:latin typeface="Lucida Console" pitchFamily="49" charset="0"/>
              </a:rPr>
              <a:t>    </a:t>
            </a:r>
            <a:r>
              <a:rPr lang="en-US" dirty="0" err="1">
                <a:latin typeface="Lucida Console" pitchFamily="49" charset="0"/>
              </a:rPr>
              <a:t>addiu</a:t>
            </a:r>
            <a:r>
              <a:rPr lang="en-US" dirty="0">
                <a:latin typeface="Lucida Console" pitchFamily="49" charset="0"/>
              </a:rPr>
              <a:t> $</a:t>
            </a:r>
            <a:r>
              <a:rPr lang="en-US" dirty="0" err="1">
                <a:latin typeface="Lucida Console" pitchFamily="49" charset="0"/>
              </a:rPr>
              <a:t>s0</a:t>
            </a:r>
            <a:r>
              <a:rPr lang="en-US" dirty="0">
                <a:latin typeface="Lucida Console" pitchFamily="49" charset="0"/>
              </a:rPr>
              <a:t>, $</a:t>
            </a:r>
            <a:r>
              <a:rPr lang="en-US" dirty="0" err="1">
                <a:latin typeface="Lucida Console" pitchFamily="49" charset="0"/>
              </a:rPr>
              <a:t>s0</a:t>
            </a:r>
            <a:r>
              <a:rPr lang="en-US" dirty="0">
                <a:latin typeface="Lucida Console" pitchFamily="49" charset="0"/>
              </a:rPr>
              <a:t>, 1      # $i = i + 1</a:t>
            </a:r>
            <a:br>
              <a:rPr lang="en-US" dirty="0">
                <a:latin typeface="Lucida Console" pitchFamily="49" charset="0"/>
              </a:rPr>
            </a:br>
            <a:r>
              <a:rPr lang="en-US" dirty="0">
                <a:latin typeface="Lucida Console" pitchFamily="49" charset="0"/>
              </a:rPr>
              <a:t>    </a:t>
            </a:r>
            <a:r>
              <a:rPr lang="en-US" dirty="0" err="1">
                <a:latin typeface="Lucida Console" pitchFamily="49" charset="0"/>
              </a:rPr>
              <a:t>bne</a:t>
            </a:r>
            <a:r>
              <a:rPr lang="en-US" dirty="0">
                <a:latin typeface="Lucida Console" pitchFamily="49" charset="0"/>
              </a:rPr>
              <a:t>   $</a:t>
            </a:r>
            <a:r>
              <a:rPr lang="en-US" dirty="0" err="1">
                <a:latin typeface="Lucida Console" pitchFamily="49" charset="0"/>
              </a:rPr>
              <a:t>s0</a:t>
            </a:r>
            <a:r>
              <a:rPr lang="en-US" dirty="0">
                <a:latin typeface="Lucida Console" pitchFamily="49" charset="0"/>
              </a:rPr>
              <a:t>, $</a:t>
            </a:r>
            <a:r>
              <a:rPr lang="en-US" dirty="0" err="1">
                <a:latin typeface="Lucida Console" pitchFamily="49" charset="0"/>
              </a:rPr>
              <a:t>t1</a:t>
            </a:r>
            <a:r>
              <a:rPr lang="en-US" dirty="0">
                <a:latin typeface="Lucida Console" pitchFamily="49" charset="0"/>
              </a:rPr>
              <a:t>, </a:t>
            </a:r>
            <a:r>
              <a:rPr lang="en-US" dirty="0" err="1">
                <a:latin typeface="Lucida Console" pitchFamily="49" charset="0"/>
              </a:rPr>
              <a:t>L1</a:t>
            </a:r>
            <a:r>
              <a:rPr lang="en-US" dirty="0">
                <a:latin typeface="Lucida Console" pitchFamily="49" charset="0"/>
              </a:rPr>
              <a:t>     # if (i != 32) go to </a:t>
            </a:r>
            <a:r>
              <a:rPr lang="en-US" dirty="0" err="1">
                <a:latin typeface="Lucida Console" pitchFamily="49" charset="0"/>
              </a:rPr>
              <a:t>L1</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F836383E-8A16-4D90-A116-45728D5F86D0}" type="slidenum">
              <a:rPr lang="en-AU" altLang="zh-CN"/>
              <a:pPr/>
              <a:t>64</a:t>
            </a:fld>
            <a:endParaRPr lang="en-AU" altLang="zh-CN"/>
          </a:p>
        </p:txBody>
      </p:sp>
      <p:sp>
        <p:nvSpPr>
          <p:cNvPr id="46083" name="Rectangle 2"/>
          <p:cNvSpPr>
            <a:spLocks noGrp="1" noChangeArrowheads="1"/>
          </p:cNvSpPr>
          <p:nvPr>
            <p:ph type="title"/>
          </p:nvPr>
        </p:nvSpPr>
        <p:spPr/>
        <p:txBody>
          <a:bodyPr/>
          <a:lstStyle/>
          <a:p>
            <a:pPr eaLnBrk="1" hangingPunct="1"/>
            <a:r>
              <a:rPr lang="en-US" smtClean="0"/>
              <a:t>Accurate Arithmetic</a:t>
            </a:r>
            <a:endParaRPr lang="en-AU" altLang="zh-CN" smtClean="0">
              <a:ea typeface="宋体" pitchFamily="2" charset="-122"/>
            </a:endParaRPr>
          </a:p>
        </p:txBody>
      </p:sp>
      <p:sp>
        <p:nvSpPr>
          <p:cNvPr id="48132" name="Rectangle 3"/>
          <p:cNvSpPr>
            <a:spLocks noGrp="1" noChangeArrowheads="1"/>
          </p:cNvSpPr>
          <p:nvPr>
            <p:ph type="body" idx="1"/>
          </p:nvPr>
        </p:nvSpPr>
        <p:spPr/>
        <p:txBody>
          <a:bodyPr/>
          <a:lstStyle/>
          <a:p>
            <a:pPr eaLnBrk="1" hangingPunct="1">
              <a:lnSpc>
                <a:spcPct val="90000"/>
              </a:lnSpc>
            </a:pPr>
            <a:r>
              <a:rPr lang="en-US" sz="2400" dirty="0" smtClean="0"/>
              <a:t>Infinite variety of real numbers between, say, 0 and 1</a:t>
            </a:r>
          </a:p>
          <a:p>
            <a:pPr lvl="1" eaLnBrk="1" hangingPunct="1">
              <a:lnSpc>
                <a:spcPct val="90000"/>
              </a:lnSpc>
            </a:pPr>
            <a:r>
              <a:rPr lang="en-US" sz="2000" dirty="0" smtClean="0"/>
              <a:t>Only 2</a:t>
            </a:r>
            <a:r>
              <a:rPr lang="en-US" sz="2000" baseline="30000" dirty="0" smtClean="0"/>
              <a:t>53</a:t>
            </a:r>
            <a:r>
              <a:rPr lang="en-US" sz="2000" dirty="0" smtClean="0"/>
              <a:t> can be represented by double precision FP</a:t>
            </a:r>
          </a:p>
          <a:p>
            <a:pPr eaLnBrk="1" hangingPunct="1">
              <a:lnSpc>
                <a:spcPct val="90000"/>
              </a:lnSpc>
            </a:pPr>
            <a:r>
              <a:rPr lang="en-US" sz="2400" dirty="0" smtClean="0"/>
              <a:t>IEEE </a:t>
            </a:r>
            <a:r>
              <a:rPr lang="en-US" sz="2400" dirty="0" err="1" smtClean="0"/>
              <a:t>Std</a:t>
            </a:r>
            <a:r>
              <a:rPr lang="en-US" sz="2400" dirty="0" smtClean="0"/>
              <a:t> 754 specifies additional rounding control</a:t>
            </a:r>
          </a:p>
          <a:p>
            <a:pPr lvl="1" eaLnBrk="1" hangingPunct="1">
              <a:lnSpc>
                <a:spcPct val="90000"/>
              </a:lnSpc>
            </a:pPr>
            <a:r>
              <a:rPr lang="en-US" sz="2000" dirty="0" smtClean="0"/>
              <a:t>Extra bits of precision (</a:t>
            </a:r>
            <a:r>
              <a:rPr lang="en-US" sz="2000" dirty="0" smtClean="0">
                <a:solidFill>
                  <a:srgbClr val="FF0000"/>
                </a:solidFill>
              </a:rPr>
              <a:t>guard, round, sticky</a:t>
            </a:r>
            <a:r>
              <a:rPr lang="en-US" sz="2000" dirty="0" smtClean="0"/>
              <a:t>)</a:t>
            </a:r>
          </a:p>
          <a:p>
            <a:pPr lvl="1" eaLnBrk="1" hangingPunct="1">
              <a:lnSpc>
                <a:spcPct val="90000"/>
              </a:lnSpc>
            </a:pPr>
            <a:r>
              <a:rPr lang="en-US" sz="2000" dirty="0" smtClean="0">
                <a:solidFill>
                  <a:srgbClr val="FF0000"/>
                </a:solidFill>
              </a:rPr>
              <a:t>guard</a:t>
            </a:r>
            <a:r>
              <a:rPr lang="en-US" sz="2000" dirty="0" smtClean="0"/>
              <a:t> and </a:t>
            </a:r>
            <a:r>
              <a:rPr lang="en-US" sz="2000" dirty="0" smtClean="0">
                <a:solidFill>
                  <a:srgbClr val="FF0000"/>
                </a:solidFill>
              </a:rPr>
              <a:t>round </a:t>
            </a:r>
            <a:r>
              <a:rPr lang="en-US" sz="2000" dirty="0" smtClean="0"/>
              <a:t>bits are 2 extra bits kept on the right during intermediate additions</a:t>
            </a:r>
          </a:p>
          <a:p>
            <a:pPr lvl="1"/>
            <a:r>
              <a:rPr lang="en-US" sz="2000" dirty="0" smtClean="0">
                <a:solidFill>
                  <a:srgbClr val="FF0000"/>
                </a:solidFill>
              </a:rPr>
              <a:t>sticky</a:t>
            </a:r>
            <a:r>
              <a:rPr lang="en-US" sz="2000" dirty="0" smtClean="0"/>
              <a:t> bit used in rounding in addition to </a:t>
            </a:r>
            <a:r>
              <a:rPr lang="en-US" sz="2000" dirty="0" smtClean="0">
                <a:solidFill>
                  <a:srgbClr val="FF0000"/>
                </a:solidFill>
              </a:rPr>
              <a:t>guard</a:t>
            </a:r>
            <a:r>
              <a:rPr lang="en-US" sz="2000" dirty="0" smtClean="0"/>
              <a:t> and </a:t>
            </a:r>
            <a:r>
              <a:rPr lang="en-US" sz="2000" dirty="0" smtClean="0">
                <a:solidFill>
                  <a:srgbClr val="FF0000"/>
                </a:solidFill>
              </a:rPr>
              <a:t>round</a:t>
            </a:r>
            <a:r>
              <a:rPr lang="en-US" sz="2000" dirty="0" smtClean="0"/>
              <a:t> bits; is set whenever a 1 bit shifts right of the round bit</a:t>
            </a:r>
          </a:p>
          <a:p>
            <a:pPr eaLnBrk="1" hangingPunct="1">
              <a:lnSpc>
                <a:spcPct val="90000"/>
              </a:lnSpc>
            </a:pPr>
            <a:endParaRPr lang="en-US" sz="2400" dirty="0" smtClean="0"/>
          </a:p>
          <a:p>
            <a:pPr eaLnBrk="1" hangingPunct="1">
              <a:lnSpc>
                <a:spcPct val="90000"/>
              </a:lnSpc>
            </a:pPr>
            <a:endParaRPr lang="en-US" sz="1200" dirty="0" smtClean="0"/>
          </a:p>
          <a:p>
            <a:pPr eaLnBrk="1" hangingPunct="1">
              <a:lnSpc>
                <a:spcPct val="90000"/>
              </a:lnSpc>
            </a:pPr>
            <a:r>
              <a:rPr lang="en-US" sz="2400" dirty="0" smtClean="0"/>
              <a:t>Not all FP units implement all options</a:t>
            </a:r>
          </a:p>
          <a:p>
            <a:pPr lvl="1" eaLnBrk="1" hangingPunct="1">
              <a:lnSpc>
                <a:spcPct val="90000"/>
              </a:lnSpc>
            </a:pPr>
            <a:r>
              <a:rPr lang="en-US" sz="2000" dirty="0" smtClean="0"/>
              <a:t>Most programming languages and FP libraries just use defaults</a:t>
            </a:r>
          </a:p>
          <a:p>
            <a:pPr eaLnBrk="1" hangingPunct="1">
              <a:lnSpc>
                <a:spcPct val="90000"/>
              </a:lnSpc>
            </a:pPr>
            <a:r>
              <a:rPr lang="en-US" sz="2400" dirty="0" smtClean="0"/>
              <a:t>Trade-off between hardware complexity, performance, and market requirements</a:t>
            </a:r>
          </a:p>
          <a:p>
            <a:pPr eaLnBrk="1" hangingPunct="1">
              <a:lnSpc>
                <a:spcPct val="90000"/>
              </a:lnSpc>
            </a:pPr>
            <a:endParaRPr lang="en-AU" altLang="zh-CN" sz="2400" dirty="0" smtClean="0">
              <a:ea typeface="宋体" pitchFamily="2" charset="-122"/>
            </a:endParaRPr>
          </a:p>
        </p:txBody>
      </p:sp>
      <p:sp>
        <p:nvSpPr>
          <p:cNvPr id="5" name="TextBox 4"/>
          <p:cNvSpPr txBox="1">
            <a:spLocks noChangeArrowheads="1"/>
          </p:cNvSpPr>
          <p:nvPr/>
        </p:nvSpPr>
        <p:spPr bwMode="auto">
          <a:xfrm>
            <a:off x="1600200" y="3954463"/>
            <a:ext cx="5915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solidFill>
                  <a:srgbClr val="008000"/>
                </a:solidFill>
              </a:rPr>
              <a:t>F  =  1 . </a:t>
            </a:r>
            <a:r>
              <a:rPr lang="en-US" sz="2400"/>
              <a:t>xxxxxxxxxxxxxxxxxxxxxxx</a:t>
            </a:r>
            <a:r>
              <a:rPr lang="en-US" sz="2400">
                <a:solidFill>
                  <a:schemeClr val="accent2"/>
                </a:solidFill>
              </a:rPr>
              <a:t> </a:t>
            </a:r>
            <a:r>
              <a:rPr lang="en-US" sz="2400">
                <a:solidFill>
                  <a:srgbClr val="008000"/>
                </a:solidFill>
              </a:rPr>
              <a:t>G R 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2">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65</a:t>
            </a:fld>
            <a:endParaRPr lang="en-AU" altLang="zh-CN"/>
          </a:p>
        </p:txBody>
      </p:sp>
      <p:pic>
        <p:nvPicPr>
          <p:cNvPr id="5" name="图片 4"/>
          <p:cNvPicPr>
            <a:picLocks noChangeAspect="1"/>
          </p:cNvPicPr>
          <p:nvPr/>
        </p:nvPicPr>
        <p:blipFill>
          <a:blip r:embed="rId3"/>
          <a:stretch>
            <a:fillRect/>
          </a:stretch>
        </p:blipFill>
        <p:spPr>
          <a:xfrm>
            <a:off x="684213" y="1163637"/>
            <a:ext cx="7855570" cy="4962525"/>
          </a:xfrm>
          <a:prstGeom prst="rect">
            <a:avLst/>
          </a:prstGeom>
        </p:spPr>
      </p:pic>
    </p:spTree>
    <p:extLst>
      <p:ext uri="{BB962C8B-B14F-4D97-AF65-F5344CB8AC3E}">
        <p14:creationId xmlns:p14="http://schemas.microsoft.com/office/powerpoint/2010/main" val="12097937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66</a:t>
            </a:fld>
            <a:endParaRPr lang="en-AU" altLang="zh-CN"/>
          </a:p>
        </p:txBody>
      </p:sp>
      <p:pic>
        <p:nvPicPr>
          <p:cNvPr id="5" name="图片 4"/>
          <p:cNvPicPr>
            <a:picLocks noChangeAspect="1"/>
          </p:cNvPicPr>
          <p:nvPr/>
        </p:nvPicPr>
        <p:blipFill>
          <a:blip r:embed="rId3"/>
          <a:stretch>
            <a:fillRect/>
          </a:stretch>
        </p:blipFill>
        <p:spPr>
          <a:xfrm>
            <a:off x="539552" y="1173825"/>
            <a:ext cx="7865945" cy="5356944"/>
          </a:xfrm>
          <a:prstGeom prst="rect">
            <a:avLst/>
          </a:prstGeom>
        </p:spPr>
      </p:pic>
    </p:spTree>
    <p:extLst>
      <p:ext uri="{BB962C8B-B14F-4D97-AF65-F5344CB8AC3E}">
        <p14:creationId xmlns:p14="http://schemas.microsoft.com/office/powerpoint/2010/main" val="38037771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67</a:t>
            </a:fld>
            <a:endParaRPr lang="en-AU" altLang="zh-CN"/>
          </a:p>
        </p:txBody>
      </p:sp>
      <p:pic>
        <p:nvPicPr>
          <p:cNvPr id="5" name="图片 4"/>
          <p:cNvPicPr>
            <a:picLocks noChangeAspect="1"/>
          </p:cNvPicPr>
          <p:nvPr/>
        </p:nvPicPr>
        <p:blipFill>
          <a:blip r:embed="rId3"/>
          <a:stretch>
            <a:fillRect/>
          </a:stretch>
        </p:blipFill>
        <p:spPr>
          <a:xfrm>
            <a:off x="539552" y="1426517"/>
            <a:ext cx="7776864" cy="4666779"/>
          </a:xfrm>
          <a:prstGeom prst="rect">
            <a:avLst/>
          </a:prstGeom>
        </p:spPr>
      </p:pic>
    </p:spTree>
    <p:extLst>
      <p:ext uri="{BB962C8B-B14F-4D97-AF65-F5344CB8AC3E}">
        <p14:creationId xmlns:p14="http://schemas.microsoft.com/office/powerpoint/2010/main" val="30076869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43D536C4-7BD5-43BC-B0BF-2C12D733AC24}" type="slidenum">
              <a:rPr lang="en-AU" altLang="zh-CN"/>
              <a:pPr/>
              <a:t>68</a:t>
            </a:fld>
            <a:endParaRPr lang="en-AU" altLang="zh-CN"/>
          </a:p>
        </p:txBody>
      </p:sp>
      <p:sp>
        <p:nvSpPr>
          <p:cNvPr id="48131" name="Rectangle 2"/>
          <p:cNvSpPr>
            <a:spLocks noGrp="1" noChangeArrowheads="1"/>
          </p:cNvSpPr>
          <p:nvPr>
            <p:ph type="title"/>
          </p:nvPr>
        </p:nvSpPr>
        <p:spPr/>
        <p:txBody>
          <a:bodyPr/>
          <a:lstStyle/>
          <a:p>
            <a:pPr eaLnBrk="1" hangingPunct="1"/>
            <a:r>
              <a:rPr lang="en-AU" altLang="zh-CN" dirty="0" smtClean="0">
                <a:ea typeface="宋体" pitchFamily="2" charset="-122"/>
              </a:rPr>
              <a:t>Parallelism and Associativity</a:t>
            </a:r>
          </a:p>
        </p:txBody>
      </p:sp>
      <p:sp>
        <p:nvSpPr>
          <p:cNvPr id="48132" name="Rectangle 3"/>
          <p:cNvSpPr>
            <a:spLocks noGrp="1" noChangeArrowheads="1"/>
          </p:cNvSpPr>
          <p:nvPr>
            <p:ph type="body" idx="1"/>
          </p:nvPr>
        </p:nvSpPr>
        <p:spPr>
          <a:xfrm>
            <a:off x="684213" y="1125538"/>
            <a:ext cx="8270875" cy="1636712"/>
          </a:xfrm>
        </p:spPr>
        <p:txBody>
          <a:bodyPr/>
          <a:lstStyle/>
          <a:p>
            <a:pPr eaLnBrk="1" hangingPunct="1"/>
            <a:r>
              <a:rPr lang="en-AU" altLang="zh-CN" sz="2400" smtClean="0">
                <a:ea typeface="宋体" pitchFamily="2" charset="-122"/>
              </a:rPr>
              <a:t>Parallel programs may interleave operations in unexpected orders</a:t>
            </a:r>
          </a:p>
          <a:p>
            <a:pPr lvl="1" eaLnBrk="1" hangingPunct="1"/>
            <a:r>
              <a:rPr lang="en-AU" altLang="zh-CN" sz="2000" smtClean="0">
                <a:ea typeface="宋体" pitchFamily="2" charset="-122"/>
              </a:rPr>
              <a:t>Integer addition is associative</a:t>
            </a:r>
          </a:p>
          <a:p>
            <a:pPr lvl="1" eaLnBrk="1" hangingPunct="1"/>
            <a:r>
              <a:rPr lang="en-AU" altLang="zh-CN" sz="2000" smtClean="0">
                <a:ea typeface="宋体" pitchFamily="2" charset="-122"/>
              </a:rPr>
              <a:t>Assumptions of associativity for FP numbers may fail!</a:t>
            </a:r>
          </a:p>
        </p:txBody>
      </p:sp>
      <p:sp>
        <p:nvSpPr>
          <p:cNvPr id="48133" name="Text Box 4"/>
          <p:cNvSpPr txBox="1">
            <a:spLocks noChangeArrowheads="1"/>
          </p:cNvSpPr>
          <p:nvPr/>
        </p:nvSpPr>
        <p:spPr bwMode="auto">
          <a:xfrm rot="5400000">
            <a:off x="6068219" y="2709069"/>
            <a:ext cx="57848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§3.6 Parallelism and Computer Arithmetic: Associativity</a:t>
            </a:r>
          </a:p>
        </p:txBody>
      </p:sp>
      <p:graphicFrame>
        <p:nvGraphicFramePr>
          <p:cNvPr id="3074" name="Object 5"/>
          <p:cNvGraphicFramePr>
            <a:graphicFrameLocks noChangeAspect="1"/>
          </p:cNvGraphicFramePr>
          <p:nvPr/>
        </p:nvGraphicFramePr>
        <p:xfrm>
          <a:off x="1771650" y="2800350"/>
          <a:ext cx="5238750" cy="1914525"/>
        </p:xfrm>
        <a:graphic>
          <a:graphicData uri="http://schemas.openxmlformats.org/presentationml/2006/ole">
            <mc:AlternateContent xmlns:mc="http://schemas.openxmlformats.org/markup-compatibility/2006">
              <mc:Choice xmlns:v="urn:schemas-microsoft-com:vml" Requires="v">
                <p:oleObj spid="_x0000_s48722" name="Worksheet" r:id="rId4" imgW="5305330" imgH="1914573" progId="Excel.Sheet.8">
                  <p:embed/>
                </p:oleObj>
              </mc:Choice>
              <mc:Fallback>
                <p:oleObj name="Worksheet" r:id="rId4" imgW="5305330" imgH="1914573"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2800350"/>
                        <a:ext cx="5238750" cy="191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Rectangle 6"/>
          <p:cNvSpPr>
            <a:spLocks noChangeArrowheads="1"/>
          </p:cNvSpPr>
          <p:nvPr/>
        </p:nvSpPr>
        <p:spPr bwMode="auto">
          <a:xfrm>
            <a:off x="571500" y="4857750"/>
            <a:ext cx="82708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n"/>
            </a:pPr>
            <a:r>
              <a:rPr lang="en-AU" altLang="zh-CN" sz="2400" dirty="0">
                <a:solidFill>
                  <a:srgbClr val="FF0000"/>
                </a:solidFill>
                <a:ea typeface="宋体" pitchFamily="2" charset="-122"/>
              </a:rPr>
              <a:t>Floating point numbers are approximations of real numbers – not associative!</a:t>
            </a:r>
          </a:p>
          <a:p>
            <a:pPr marL="342900" indent="-342900" eaLnBrk="1" hangingPunct="1">
              <a:spcBef>
                <a:spcPct val="20000"/>
              </a:spcBef>
              <a:buClr>
                <a:schemeClr val="folHlink"/>
              </a:buClr>
              <a:buSzPct val="60000"/>
              <a:buFont typeface="Wingdings" pitchFamily="2" charset="2"/>
              <a:buChar char="n"/>
            </a:pPr>
            <a:r>
              <a:rPr lang="en-AU" altLang="zh-CN" sz="2400" dirty="0">
                <a:ea typeface="宋体" pitchFamily="2" charset="-122"/>
              </a:rPr>
              <a:t>Need to validate parallel programs under varying degrees of parallelism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9A059957-F14D-4750-83B0-D42BA02C859D}" type="slidenum">
              <a:rPr lang="en-AU" altLang="zh-CN"/>
              <a:pPr/>
              <a:t>69</a:t>
            </a:fld>
            <a:endParaRPr lang="en-AU" altLang="zh-CN"/>
          </a:p>
        </p:txBody>
      </p:sp>
      <p:sp>
        <p:nvSpPr>
          <p:cNvPr id="49155" name="Rectangle 2"/>
          <p:cNvSpPr>
            <a:spLocks noGrp="1" noChangeArrowheads="1"/>
          </p:cNvSpPr>
          <p:nvPr>
            <p:ph type="title"/>
          </p:nvPr>
        </p:nvSpPr>
        <p:spPr/>
        <p:txBody>
          <a:bodyPr/>
          <a:lstStyle/>
          <a:p>
            <a:pPr eaLnBrk="1" hangingPunct="1"/>
            <a:r>
              <a:rPr lang="en-US" smtClean="0"/>
              <a:t>x86 FP Architecture</a:t>
            </a:r>
            <a:endParaRPr lang="en-AU" altLang="zh-CN" smtClean="0">
              <a:ea typeface="宋体" pitchFamily="2" charset="-122"/>
            </a:endParaRPr>
          </a:p>
        </p:txBody>
      </p:sp>
      <p:sp>
        <p:nvSpPr>
          <p:cNvPr id="50180" name="Rectangle 3"/>
          <p:cNvSpPr>
            <a:spLocks noGrp="1" noChangeArrowheads="1"/>
          </p:cNvSpPr>
          <p:nvPr>
            <p:ph type="body" idx="1"/>
          </p:nvPr>
        </p:nvSpPr>
        <p:spPr/>
        <p:txBody>
          <a:bodyPr/>
          <a:lstStyle/>
          <a:p>
            <a:pPr eaLnBrk="1" hangingPunct="1"/>
            <a:r>
              <a:rPr lang="en-US" sz="2800" smtClean="0"/>
              <a:t>Originally based on 8087 FP coprocessor</a:t>
            </a:r>
          </a:p>
          <a:p>
            <a:pPr lvl="1" eaLnBrk="1" hangingPunct="1"/>
            <a:r>
              <a:rPr lang="en-US" sz="2400" smtClean="0"/>
              <a:t>8 × 80-bit extended-precision registers</a:t>
            </a:r>
          </a:p>
          <a:p>
            <a:pPr lvl="1" eaLnBrk="1" hangingPunct="1"/>
            <a:r>
              <a:rPr lang="en-US" sz="2400" smtClean="0"/>
              <a:t>Used as a push-down stack</a:t>
            </a:r>
          </a:p>
          <a:p>
            <a:pPr lvl="1" eaLnBrk="1" hangingPunct="1"/>
            <a:r>
              <a:rPr lang="en-US" sz="2400" smtClean="0"/>
              <a:t>Registers indexed from TOS: ST(0), ST(1), …</a:t>
            </a:r>
          </a:p>
          <a:p>
            <a:pPr eaLnBrk="1" hangingPunct="1"/>
            <a:endParaRPr lang="en-US" sz="2800" smtClean="0"/>
          </a:p>
          <a:p>
            <a:pPr eaLnBrk="1" hangingPunct="1"/>
            <a:r>
              <a:rPr lang="en-US" sz="2800" smtClean="0"/>
              <a:t>FP values are 32-bit or 64-bit in memory</a:t>
            </a:r>
          </a:p>
          <a:p>
            <a:pPr lvl="1" eaLnBrk="1" hangingPunct="1"/>
            <a:r>
              <a:rPr lang="en-US" sz="2400" smtClean="0"/>
              <a:t>Converted on load/store of memory operand</a:t>
            </a:r>
          </a:p>
          <a:p>
            <a:pPr lvl="1" eaLnBrk="1" hangingPunct="1"/>
            <a:r>
              <a:rPr lang="en-US" sz="2400" smtClean="0"/>
              <a:t>Integer operands can also be converted</a:t>
            </a:r>
            <a:br>
              <a:rPr lang="en-US" sz="2400" smtClean="0"/>
            </a:br>
            <a:r>
              <a:rPr lang="en-US" sz="2400" smtClean="0"/>
              <a:t>on load/store</a:t>
            </a:r>
          </a:p>
        </p:txBody>
      </p:sp>
      <p:sp>
        <p:nvSpPr>
          <p:cNvPr id="49157" name="Text Box 5"/>
          <p:cNvSpPr txBox="1">
            <a:spLocks noChangeArrowheads="1"/>
          </p:cNvSpPr>
          <p:nvPr/>
        </p:nvSpPr>
        <p:spPr bwMode="auto">
          <a:xfrm rot="5400000">
            <a:off x="6823869" y="1953419"/>
            <a:ext cx="42735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§3.7 Real Stuff: Floating Point in the x86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8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63562" y="3772855"/>
            <a:ext cx="8616950" cy="2464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b="1" dirty="0">
                <a:solidFill>
                  <a:srgbClr val="FF0000"/>
                </a:solidFill>
                <a:latin typeface="Times New Roman" pitchFamily="18" charset="0"/>
              </a:rPr>
              <a:t>S</a:t>
            </a:r>
            <a:r>
              <a:rPr lang="en-US" altLang="zh-CN" b="1" dirty="0">
                <a:solidFill>
                  <a:srgbClr val="000099"/>
                </a:solidFill>
                <a:latin typeface="Times New Roman" pitchFamily="18" charset="0"/>
              </a:rPr>
              <a:t>——</a:t>
            </a:r>
            <a:r>
              <a:rPr lang="zh-CN" altLang="en-US" b="1" dirty="0">
                <a:solidFill>
                  <a:srgbClr val="000099"/>
                </a:solidFill>
                <a:latin typeface="Times New Roman" pitchFamily="18" charset="0"/>
              </a:rPr>
              <a:t>尾数符号，0正1负；</a:t>
            </a:r>
          </a:p>
          <a:p>
            <a:pPr eaLnBrk="1" hangingPunct="1">
              <a:lnSpc>
                <a:spcPct val="75000"/>
              </a:lnSpc>
              <a:spcBef>
                <a:spcPct val="50000"/>
              </a:spcBef>
            </a:pPr>
            <a:r>
              <a:rPr lang="en-US" altLang="zh-CN" b="1" dirty="0">
                <a:solidFill>
                  <a:srgbClr val="FF0000"/>
                </a:solidFill>
                <a:latin typeface="Times New Roman" pitchFamily="18" charset="0"/>
              </a:rPr>
              <a:t>M</a:t>
            </a:r>
            <a:r>
              <a:rPr lang="en-US" altLang="zh-CN" b="1" dirty="0">
                <a:solidFill>
                  <a:srgbClr val="000099"/>
                </a:solidFill>
                <a:latin typeface="Times New Roman" pitchFamily="18" charset="0"/>
              </a:rPr>
              <a:t>——</a:t>
            </a:r>
            <a:r>
              <a:rPr lang="zh-CN" altLang="en-US" b="1" dirty="0">
                <a:solidFill>
                  <a:srgbClr val="000099"/>
                </a:solidFill>
                <a:latin typeface="Times New Roman" pitchFamily="18" charset="0"/>
              </a:rPr>
              <a:t>尾数, 纯小数表示, 小数点放在尾数域的最前面。</a:t>
            </a:r>
          </a:p>
          <a:p>
            <a:pPr eaLnBrk="1" hangingPunct="1">
              <a:lnSpc>
                <a:spcPct val="60000"/>
              </a:lnSpc>
              <a:spcBef>
                <a:spcPct val="50000"/>
              </a:spcBef>
            </a:pPr>
            <a:r>
              <a:rPr lang="zh-CN" altLang="en-US" b="1" dirty="0">
                <a:solidFill>
                  <a:srgbClr val="000099"/>
                </a:solidFill>
                <a:latin typeface="Times New Roman" pitchFamily="18" charset="0"/>
              </a:rPr>
              <a:t>            采用原码表示。 </a:t>
            </a:r>
          </a:p>
          <a:p>
            <a:pPr eaLnBrk="1" hangingPunct="1">
              <a:lnSpc>
                <a:spcPct val="75000"/>
              </a:lnSpc>
              <a:spcBef>
                <a:spcPct val="50000"/>
              </a:spcBef>
            </a:pPr>
            <a:r>
              <a:rPr lang="en-US" altLang="zh-CN" b="1" dirty="0">
                <a:solidFill>
                  <a:srgbClr val="FF0000"/>
                </a:solidFill>
                <a:latin typeface="Times New Roman" pitchFamily="18" charset="0"/>
              </a:rPr>
              <a:t>E</a:t>
            </a:r>
            <a:r>
              <a:rPr lang="en-US" altLang="zh-CN" b="1" dirty="0">
                <a:solidFill>
                  <a:srgbClr val="000099"/>
                </a:solidFill>
                <a:latin typeface="Times New Roman" pitchFamily="18" charset="0"/>
              </a:rPr>
              <a:t>——</a:t>
            </a:r>
            <a:r>
              <a:rPr lang="zh-CN" altLang="en-US" b="1" dirty="0">
                <a:solidFill>
                  <a:srgbClr val="000099"/>
                </a:solidFill>
                <a:latin typeface="Times New Roman" pitchFamily="18" charset="0"/>
              </a:rPr>
              <a:t>阶码，采用</a:t>
            </a:r>
            <a:r>
              <a:rPr lang="zh-CN" altLang="en-US" b="1" dirty="0">
                <a:solidFill>
                  <a:srgbClr val="FF0000"/>
                </a:solidFill>
                <a:latin typeface="Times New Roman" pitchFamily="18" charset="0"/>
              </a:rPr>
              <a:t>“移码”</a:t>
            </a:r>
            <a:r>
              <a:rPr lang="zh-CN" altLang="en-US" b="1" dirty="0" smtClean="0">
                <a:solidFill>
                  <a:srgbClr val="000099"/>
                </a:solidFill>
                <a:latin typeface="Times New Roman" pitchFamily="18" charset="0"/>
              </a:rPr>
              <a:t>表示（</a:t>
            </a:r>
            <a:r>
              <a:rPr lang="en-US" altLang="zh-CN" b="1" dirty="0" smtClean="0">
                <a:solidFill>
                  <a:srgbClr val="000099"/>
                </a:solidFill>
                <a:latin typeface="Times New Roman" pitchFamily="18" charset="0"/>
              </a:rPr>
              <a:t>+127</a:t>
            </a:r>
            <a:r>
              <a:rPr lang="zh-CN" altLang="en-US" b="1" dirty="0" smtClean="0">
                <a:solidFill>
                  <a:srgbClr val="000099"/>
                </a:solidFill>
                <a:latin typeface="Times New Roman" pitchFamily="18" charset="0"/>
              </a:rPr>
              <a:t>，</a:t>
            </a:r>
            <a:r>
              <a:rPr lang="en-US" altLang="zh-CN" b="1" dirty="0" smtClean="0">
                <a:solidFill>
                  <a:srgbClr val="000099"/>
                </a:solidFill>
                <a:latin typeface="Times New Roman" pitchFamily="18" charset="0"/>
              </a:rPr>
              <a:t>+1023</a:t>
            </a:r>
            <a:r>
              <a:rPr lang="zh-CN" altLang="en-US" b="1" dirty="0" smtClean="0">
                <a:solidFill>
                  <a:srgbClr val="000099"/>
                </a:solidFill>
                <a:latin typeface="Times New Roman" pitchFamily="18" charset="0"/>
              </a:rPr>
              <a:t>）;</a:t>
            </a:r>
            <a:endParaRPr lang="zh-CN" altLang="en-US" b="1" dirty="0">
              <a:solidFill>
                <a:srgbClr val="000099"/>
              </a:solidFill>
              <a:latin typeface="Times New Roman" pitchFamily="18" charset="0"/>
            </a:endParaRPr>
          </a:p>
          <a:p>
            <a:pPr eaLnBrk="1" hangingPunct="1">
              <a:lnSpc>
                <a:spcPct val="65000"/>
              </a:lnSpc>
              <a:spcBef>
                <a:spcPct val="50000"/>
              </a:spcBef>
            </a:pPr>
            <a:r>
              <a:rPr lang="zh-CN" altLang="en-US" b="1" dirty="0">
                <a:solidFill>
                  <a:srgbClr val="333399"/>
                </a:solidFill>
                <a:latin typeface="Times New Roman" pitchFamily="18" charset="0"/>
              </a:rPr>
              <a:t>            </a:t>
            </a:r>
            <a:r>
              <a:rPr lang="zh-CN" altLang="en-US" b="1" dirty="0">
                <a:solidFill>
                  <a:srgbClr val="000099"/>
                </a:solidFill>
                <a:latin typeface="Times New Roman" pitchFamily="18" charset="0"/>
              </a:rPr>
              <a:t>阶符采用隐含方式，即采用</a:t>
            </a:r>
            <a:r>
              <a:rPr lang="zh-CN" altLang="en-US" b="1" dirty="0">
                <a:solidFill>
                  <a:srgbClr val="FF0000"/>
                </a:solidFill>
                <a:latin typeface="Times New Roman" pitchFamily="18" charset="0"/>
              </a:rPr>
              <a:t>“移码”</a:t>
            </a:r>
            <a:r>
              <a:rPr lang="zh-CN" altLang="en-US" b="1" dirty="0">
                <a:solidFill>
                  <a:srgbClr val="000099"/>
                </a:solidFill>
                <a:latin typeface="Times New Roman" pitchFamily="18" charset="0"/>
              </a:rPr>
              <a:t>方法来表示正负指数。</a:t>
            </a:r>
          </a:p>
        </p:txBody>
      </p:sp>
      <p:sp>
        <p:nvSpPr>
          <p:cNvPr id="55299" name="Rectangle 3"/>
          <p:cNvSpPr>
            <a:spLocks noChangeArrowheads="1"/>
          </p:cNvSpPr>
          <p:nvPr/>
        </p:nvSpPr>
        <p:spPr bwMode="auto">
          <a:xfrm>
            <a:off x="423862" y="1080455"/>
            <a:ext cx="85613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rPr>
              <a:t>  按照 </a:t>
            </a:r>
            <a:r>
              <a:rPr kumimoji="1" lang="en-US" altLang="zh-CN" sz="2400" b="1">
                <a:solidFill>
                  <a:srgbClr val="000000"/>
                </a:solidFill>
                <a:latin typeface="Times New Roman" pitchFamily="18" charset="0"/>
              </a:rPr>
              <a:t>IEEE754 </a:t>
            </a:r>
            <a:r>
              <a:rPr kumimoji="1" lang="zh-CN" altLang="en-US" sz="2400" b="1">
                <a:solidFill>
                  <a:srgbClr val="000000"/>
                </a:solidFill>
                <a:latin typeface="Times New Roman" pitchFamily="18" charset="0"/>
              </a:rPr>
              <a:t>的标准，32位浮点数和64位浮点数的标准格式为 ：</a:t>
            </a:r>
          </a:p>
        </p:txBody>
      </p:sp>
      <p:grpSp>
        <p:nvGrpSpPr>
          <p:cNvPr id="55300" name="Group 28"/>
          <p:cNvGrpSpPr>
            <a:grpSpLocks/>
          </p:cNvGrpSpPr>
          <p:nvPr/>
        </p:nvGrpSpPr>
        <p:grpSpPr bwMode="auto">
          <a:xfrm>
            <a:off x="1198562" y="1586868"/>
            <a:ext cx="4967288" cy="968375"/>
            <a:chOff x="632" y="655"/>
            <a:chExt cx="3129" cy="610"/>
          </a:xfrm>
        </p:grpSpPr>
        <p:sp>
          <p:nvSpPr>
            <p:cNvPr id="55308" name="Text Box 6"/>
            <p:cNvSpPr txBox="1">
              <a:spLocks noChangeArrowheads="1"/>
            </p:cNvSpPr>
            <p:nvPr/>
          </p:nvSpPr>
          <p:spPr bwMode="auto">
            <a:xfrm>
              <a:off x="1359" y="917"/>
              <a:ext cx="2360" cy="333"/>
            </a:xfrm>
            <a:prstGeom prst="rect">
              <a:avLst/>
            </a:prstGeom>
            <a:solidFill>
              <a:srgbClr val="CCFFFF"/>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sz="2800" b="1">
                  <a:solidFill>
                    <a:srgbClr val="000000"/>
                  </a:solidFill>
                  <a:latin typeface="Times New Roman" pitchFamily="18" charset="0"/>
                </a:rPr>
                <a:t> S        E              M</a:t>
              </a:r>
            </a:p>
          </p:txBody>
        </p:sp>
        <p:sp>
          <p:nvSpPr>
            <p:cNvPr id="55309" name="Line 7"/>
            <p:cNvSpPr>
              <a:spLocks noChangeShapeType="1"/>
            </p:cNvSpPr>
            <p:nvPr/>
          </p:nvSpPr>
          <p:spPr bwMode="auto">
            <a:xfrm>
              <a:off x="1704" y="917"/>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55310" name="Line 9"/>
            <p:cNvSpPr>
              <a:spLocks noChangeShapeType="1"/>
            </p:cNvSpPr>
            <p:nvPr/>
          </p:nvSpPr>
          <p:spPr bwMode="auto">
            <a:xfrm>
              <a:off x="2424" y="917"/>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55311" name="Text Box 8"/>
            <p:cNvSpPr txBox="1">
              <a:spLocks noChangeArrowheads="1"/>
            </p:cNvSpPr>
            <p:nvPr/>
          </p:nvSpPr>
          <p:spPr bwMode="auto">
            <a:xfrm>
              <a:off x="1389" y="655"/>
              <a:ext cx="2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rgbClr val="0000FF"/>
                  </a:solidFill>
                  <a:latin typeface="Times New Roman" pitchFamily="18" charset="0"/>
                </a:rPr>
                <a:t>31  30      23 22                    0</a:t>
              </a:r>
            </a:p>
          </p:txBody>
        </p:sp>
        <p:sp>
          <p:nvSpPr>
            <p:cNvPr id="55312" name="Text Box 10"/>
            <p:cNvSpPr txBox="1">
              <a:spLocks noChangeArrowheads="1"/>
            </p:cNvSpPr>
            <p:nvPr/>
          </p:nvSpPr>
          <p:spPr bwMode="auto">
            <a:xfrm>
              <a:off x="632" y="938"/>
              <a:ext cx="5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b="1">
                  <a:solidFill>
                    <a:srgbClr val="FF0000"/>
                  </a:solidFill>
                  <a:latin typeface="Times New Roman" pitchFamily="18" charset="0"/>
                </a:rPr>
                <a:t>32位</a:t>
              </a:r>
            </a:p>
          </p:txBody>
        </p:sp>
      </p:grpSp>
      <p:grpSp>
        <p:nvGrpSpPr>
          <p:cNvPr id="55301" name="Group 29"/>
          <p:cNvGrpSpPr>
            <a:grpSpLocks/>
          </p:cNvGrpSpPr>
          <p:nvPr/>
        </p:nvGrpSpPr>
        <p:grpSpPr bwMode="auto">
          <a:xfrm>
            <a:off x="1198562" y="2599693"/>
            <a:ext cx="7926388" cy="944562"/>
            <a:chOff x="632" y="1293"/>
            <a:chExt cx="4993" cy="595"/>
          </a:xfrm>
        </p:grpSpPr>
        <p:sp>
          <p:nvSpPr>
            <p:cNvPr id="55302" name="Text Box 13"/>
            <p:cNvSpPr txBox="1">
              <a:spLocks noChangeArrowheads="1"/>
            </p:cNvSpPr>
            <p:nvPr/>
          </p:nvSpPr>
          <p:spPr bwMode="auto">
            <a:xfrm>
              <a:off x="1351" y="1555"/>
              <a:ext cx="4241" cy="333"/>
            </a:xfrm>
            <a:prstGeom prst="rect">
              <a:avLst/>
            </a:prstGeom>
            <a:solidFill>
              <a:srgbClr val="CCFFCC"/>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sz="2800" b="1">
                  <a:solidFill>
                    <a:srgbClr val="000000"/>
                  </a:solidFill>
                  <a:latin typeface="Times New Roman" pitchFamily="18" charset="0"/>
                </a:rPr>
                <a:t> S            E                                 M</a:t>
              </a:r>
            </a:p>
          </p:txBody>
        </p:sp>
        <p:grpSp>
          <p:nvGrpSpPr>
            <p:cNvPr id="55303" name="Group 25"/>
            <p:cNvGrpSpPr>
              <a:grpSpLocks/>
            </p:cNvGrpSpPr>
            <p:nvPr/>
          </p:nvGrpSpPr>
          <p:grpSpPr bwMode="auto">
            <a:xfrm>
              <a:off x="1696" y="1555"/>
              <a:ext cx="1477" cy="333"/>
              <a:chOff x="1696" y="1555"/>
              <a:chExt cx="1477" cy="333"/>
            </a:xfrm>
          </p:grpSpPr>
          <p:sp>
            <p:nvSpPr>
              <p:cNvPr id="55306" name="Line 14"/>
              <p:cNvSpPr>
                <a:spLocks noChangeShapeType="1"/>
              </p:cNvSpPr>
              <p:nvPr/>
            </p:nvSpPr>
            <p:spPr bwMode="auto">
              <a:xfrm>
                <a:off x="1696" y="1555"/>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55307" name="Line 15"/>
              <p:cNvSpPr>
                <a:spLocks noChangeShapeType="1"/>
              </p:cNvSpPr>
              <p:nvPr/>
            </p:nvSpPr>
            <p:spPr bwMode="auto">
              <a:xfrm>
                <a:off x="3172" y="1555"/>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
          <p:nvSpPr>
            <p:cNvPr id="55304" name="Text Box 16"/>
            <p:cNvSpPr txBox="1">
              <a:spLocks noChangeArrowheads="1"/>
            </p:cNvSpPr>
            <p:nvPr/>
          </p:nvSpPr>
          <p:spPr bwMode="auto">
            <a:xfrm>
              <a:off x="1381" y="1293"/>
              <a:ext cx="4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rgbClr val="0000FF"/>
                  </a:solidFill>
                  <a:latin typeface="Times New Roman" pitchFamily="18" charset="0"/>
                </a:rPr>
                <a:t>63  62                      52 51                                           0</a:t>
              </a:r>
            </a:p>
          </p:txBody>
        </p:sp>
        <p:sp>
          <p:nvSpPr>
            <p:cNvPr id="55305" name="Text Box 17"/>
            <p:cNvSpPr txBox="1">
              <a:spLocks noChangeArrowheads="1"/>
            </p:cNvSpPr>
            <p:nvPr/>
          </p:nvSpPr>
          <p:spPr bwMode="auto">
            <a:xfrm>
              <a:off x="632" y="1498"/>
              <a:ext cx="5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b="1">
                  <a:solidFill>
                    <a:srgbClr val="FF0000"/>
                  </a:solidFill>
                  <a:latin typeface="Times New Roman" pitchFamily="18" charset="0"/>
                </a:rPr>
                <a:t>64位</a:t>
              </a:r>
            </a:p>
          </p:txBody>
        </p:sp>
      </p:grpSp>
    </p:spTree>
    <p:extLst>
      <p:ext uri="{BB962C8B-B14F-4D97-AF65-F5344CB8AC3E}">
        <p14:creationId xmlns:p14="http://schemas.microsoft.com/office/powerpoint/2010/main" val="407788660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35BE382C-DA09-4227-A67B-3913C6993AF8}" type="slidenum">
              <a:rPr lang="en-AU" altLang="zh-CN"/>
              <a:pPr/>
              <a:t>70</a:t>
            </a:fld>
            <a:endParaRPr lang="en-AU" altLang="zh-CN"/>
          </a:p>
        </p:txBody>
      </p:sp>
      <p:sp>
        <p:nvSpPr>
          <p:cNvPr id="50179" name="Rectangle 2"/>
          <p:cNvSpPr>
            <a:spLocks noGrp="1" noChangeArrowheads="1"/>
          </p:cNvSpPr>
          <p:nvPr>
            <p:ph type="title"/>
          </p:nvPr>
        </p:nvSpPr>
        <p:spPr/>
        <p:txBody>
          <a:bodyPr/>
          <a:lstStyle/>
          <a:p>
            <a:pPr eaLnBrk="1" hangingPunct="1"/>
            <a:r>
              <a:rPr lang="en-AU" altLang="zh-CN" smtClean="0">
                <a:ea typeface="宋体" pitchFamily="2" charset="-122"/>
              </a:rPr>
              <a:t>x86 FP Instructions</a:t>
            </a:r>
          </a:p>
        </p:txBody>
      </p:sp>
      <p:sp>
        <p:nvSpPr>
          <p:cNvPr id="50180" name="Rectangle 4"/>
          <p:cNvSpPr>
            <a:spLocks noGrp="1" noChangeArrowheads="1"/>
          </p:cNvSpPr>
          <p:nvPr>
            <p:ph type="body" idx="1"/>
          </p:nvPr>
        </p:nvSpPr>
        <p:spPr>
          <a:xfrm>
            <a:off x="684213" y="4171950"/>
            <a:ext cx="8459787" cy="2065338"/>
          </a:xfrm>
        </p:spPr>
        <p:txBody>
          <a:bodyPr/>
          <a:lstStyle/>
          <a:p>
            <a:pPr eaLnBrk="1" hangingPunct="1">
              <a:lnSpc>
                <a:spcPct val="80000"/>
              </a:lnSpc>
            </a:pPr>
            <a:r>
              <a:rPr lang="en-AU" altLang="zh-CN" sz="2400" smtClean="0">
                <a:ea typeface="宋体" pitchFamily="2" charset="-122"/>
              </a:rPr>
              <a:t>No FP branch – FSTSW sends result of CMP to INT CPU</a:t>
            </a:r>
          </a:p>
          <a:p>
            <a:pPr eaLnBrk="1" hangingPunct="1">
              <a:lnSpc>
                <a:spcPct val="80000"/>
              </a:lnSpc>
            </a:pPr>
            <a:r>
              <a:rPr lang="en-AU" altLang="zh-CN" sz="2400" smtClean="0">
                <a:ea typeface="宋体" pitchFamily="2" charset="-122"/>
              </a:rPr>
              <a:t>Optional variations</a:t>
            </a:r>
          </a:p>
          <a:p>
            <a:pPr lvl="1" eaLnBrk="1" hangingPunct="1">
              <a:lnSpc>
                <a:spcPct val="80000"/>
              </a:lnSpc>
            </a:pPr>
            <a:r>
              <a:rPr lang="en-AU" altLang="zh-CN" sz="2400" smtClean="0">
                <a:solidFill>
                  <a:srgbClr val="FF0000"/>
                </a:solidFill>
                <a:latin typeface="Lucida Console" pitchFamily="49" charset="0"/>
                <a:ea typeface="宋体" pitchFamily="2" charset="-122"/>
              </a:rPr>
              <a:t>I</a:t>
            </a:r>
            <a:r>
              <a:rPr lang="en-AU" altLang="zh-CN" sz="2400" smtClean="0">
                <a:ea typeface="宋体" pitchFamily="2" charset="-122"/>
              </a:rPr>
              <a:t>: integer operand</a:t>
            </a:r>
          </a:p>
          <a:p>
            <a:pPr lvl="1" eaLnBrk="1" hangingPunct="1">
              <a:lnSpc>
                <a:spcPct val="80000"/>
              </a:lnSpc>
            </a:pPr>
            <a:r>
              <a:rPr lang="en-AU" altLang="zh-CN" sz="2400" smtClean="0">
                <a:solidFill>
                  <a:srgbClr val="FF0000"/>
                </a:solidFill>
                <a:latin typeface="Lucida Console" pitchFamily="49" charset="0"/>
                <a:ea typeface="宋体" pitchFamily="2" charset="-122"/>
              </a:rPr>
              <a:t>P</a:t>
            </a:r>
            <a:r>
              <a:rPr lang="en-AU" altLang="zh-CN" sz="2400" smtClean="0">
                <a:ea typeface="宋体" pitchFamily="2" charset="-122"/>
              </a:rPr>
              <a:t>: pop operand from stack</a:t>
            </a:r>
          </a:p>
          <a:p>
            <a:pPr lvl="1" eaLnBrk="1" hangingPunct="1">
              <a:lnSpc>
                <a:spcPct val="80000"/>
              </a:lnSpc>
            </a:pPr>
            <a:r>
              <a:rPr lang="en-AU" altLang="zh-CN" sz="2400" smtClean="0">
                <a:solidFill>
                  <a:srgbClr val="FF0000"/>
                </a:solidFill>
                <a:latin typeface="Lucida Console" pitchFamily="49" charset="0"/>
                <a:ea typeface="宋体" pitchFamily="2" charset="-122"/>
              </a:rPr>
              <a:t>R</a:t>
            </a:r>
            <a:r>
              <a:rPr lang="en-AU" altLang="zh-CN" sz="2400" smtClean="0">
                <a:ea typeface="宋体" pitchFamily="2" charset="-122"/>
              </a:rPr>
              <a:t>: reverse operand order</a:t>
            </a:r>
          </a:p>
          <a:p>
            <a:pPr lvl="1" eaLnBrk="1" hangingPunct="1">
              <a:lnSpc>
                <a:spcPct val="80000"/>
              </a:lnSpc>
            </a:pPr>
            <a:r>
              <a:rPr lang="en-AU" altLang="zh-CN" sz="2400" smtClean="0">
                <a:ea typeface="宋体" pitchFamily="2" charset="-122"/>
              </a:rPr>
              <a:t>But not all combinations allowed</a:t>
            </a:r>
          </a:p>
        </p:txBody>
      </p:sp>
      <p:graphicFrame>
        <p:nvGraphicFramePr>
          <p:cNvPr id="356398" name="Group 46"/>
          <p:cNvGraphicFramePr>
            <a:graphicFrameLocks noGrp="1"/>
          </p:cNvGraphicFramePr>
          <p:nvPr/>
        </p:nvGraphicFramePr>
        <p:xfrm>
          <a:off x="684213" y="1397000"/>
          <a:ext cx="8255000" cy="2513029"/>
        </p:xfrm>
        <a:graphic>
          <a:graphicData uri="http://schemas.openxmlformats.org/drawingml/2006/table">
            <a:tbl>
              <a:tblPr/>
              <a:tblGrid>
                <a:gridCol w="2087562"/>
                <a:gridCol w="2376488"/>
                <a:gridCol w="1800225"/>
                <a:gridCol w="1990725"/>
              </a:tblGrid>
              <a:tr h="4221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Arial" charset="0"/>
                        </a:rPr>
                        <a:t>Data transfer</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Arial" charset="0"/>
                        </a:rPr>
                        <a:t>Arithmetic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Arial" charset="0"/>
                        </a:rPr>
                        <a:t>Compare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Arial" charset="0"/>
                        </a:rPr>
                        <a:t>Transcendental</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0908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LD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smtClean="0">
                          <a:ln>
                            <a:noFill/>
                          </a:ln>
                          <a:solidFill>
                            <a:srgbClr val="FF0000"/>
                          </a:solidFill>
                          <a:effectLst/>
                          <a:latin typeface="Lucida Console" pitchFamily="49" charset="0"/>
                        </a:rPr>
                        <a:t>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FLDPI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FLD1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FLDZ</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ADD</a:t>
                      </a:r>
                      <a:r>
                        <a:rPr kumimoji="0" lang="en-AU" sz="1600" b="0" i="0" u="none" strike="noStrike" cap="none" normalizeH="0" baseline="0" dirty="0" smtClean="0">
                          <a:ln>
                            <a:noFill/>
                          </a:ln>
                          <a:solidFill>
                            <a:srgbClr val="FF0000"/>
                          </a:solidFill>
                          <a:effectLst/>
                          <a:latin typeface="Lucida Console" pitchFamily="49" charset="0"/>
                        </a:rPr>
                        <a:t>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SUB</a:t>
                      </a:r>
                      <a:r>
                        <a:rPr kumimoji="0" lang="en-AU" sz="1600" b="0" i="0" u="none" strike="noStrike" cap="none" normalizeH="0" baseline="0" dirty="0" smtClean="0">
                          <a:ln>
                            <a:noFill/>
                          </a:ln>
                          <a:solidFill>
                            <a:srgbClr val="FF0000"/>
                          </a:solidFill>
                          <a:effectLst/>
                          <a:latin typeface="Lucida Console" pitchFamily="49" charset="0"/>
                        </a:rPr>
                        <a:t>RP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 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MUL</a:t>
                      </a:r>
                      <a:r>
                        <a:rPr kumimoji="0" lang="en-AU" sz="1600" b="0" i="0" u="none" strike="noStrike" cap="none" normalizeH="0" baseline="0" dirty="0" smtClean="0">
                          <a:ln>
                            <a:noFill/>
                          </a:ln>
                          <a:solidFill>
                            <a:srgbClr val="FF0000"/>
                          </a:solidFill>
                          <a:effectLst/>
                          <a:latin typeface="Lucida Console" pitchFamily="49" charset="0"/>
                        </a:rPr>
                        <a:t>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 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DIV</a:t>
                      </a:r>
                      <a:r>
                        <a:rPr kumimoji="0" lang="en-AU" sz="1600" b="0" i="0" u="none" strike="noStrike" cap="none" normalizeH="0" baseline="0" dirty="0" smtClean="0">
                          <a:ln>
                            <a:noFill/>
                          </a:ln>
                          <a:solidFill>
                            <a:srgbClr val="FF0000"/>
                          </a:solidFill>
                          <a:effectLst/>
                          <a:latin typeface="Lucida Console" pitchFamily="49" charset="0"/>
                        </a:rPr>
                        <a:t>RP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FSQRT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FABS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FRNDINT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COM</a:t>
                      </a:r>
                      <a:r>
                        <a:rPr kumimoji="0" lang="en-AU" sz="1600" b="0" i="0" u="none" strike="noStrike" cap="none" normalizeH="0" baseline="0" dirty="0" smtClean="0">
                          <a:ln>
                            <a:noFill/>
                          </a:ln>
                          <a:solidFill>
                            <a:srgbClr val="FF0000"/>
                          </a:solidFill>
                          <a:effectLst/>
                          <a:latin typeface="Lucida Console" pitchFamily="49" charset="0"/>
                        </a:rPr>
                        <a:t>P</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UCOM</a:t>
                      </a:r>
                      <a:r>
                        <a:rPr kumimoji="0" lang="en-AU" sz="1600" b="0" i="0" u="none" strike="noStrike" cap="none" normalizeH="0" baseline="0" dirty="0" smtClean="0">
                          <a:ln>
                            <a:noFill/>
                          </a:ln>
                          <a:solidFill>
                            <a:srgbClr val="FF0000"/>
                          </a:solidFill>
                          <a:effectLst/>
                          <a:latin typeface="Lucida Console" pitchFamily="49" charset="0"/>
                        </a:rPr>
                        <a:t>P</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FSTSW AX/</a:t>
                      </a:r>
                      <a:r>
                        <a:rPr kumimoji="0" lang="en-AU" sz="1600" b="0" i="0" u="none" strike="noStrike" cap="none" normalizeH="0" baseline="0" dirty="0" err="1" smtClean="0">
                          <a:ln>
                            <a:noFill/>
                          </a:ln>
                          <a:solidFill>
                            <a:schemeClr val="tx1"/>
                          </a:solidFill>
                          <a:effectLst/>
                          <a:latin typeface="Lucida Console" pitchFamily="49" charset="0"/>
                        </a:rPr>
                        <a:t>mem</a:t>
                      </a:r>
                      <a:endParaRPr kumimoji="0" lang="en-AU" sz="1600" b="0" i="0" u="none" strike="noStrike" cap="none" normalizeH="0" baseline="0" dirty="0" smtClean="0">
                        <a:ln>
                          <a:noFill/>
                        </a:ln>
                        <a:solidFill>
                          <a:schemeClr val="tx1"/>
                        </a:solidFill>
                        <a:effectLst/>
                        <a:latin typeface="Lucida Console" pitchFamily="49"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FPATAN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F2XMI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FCOS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FPTAN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FPREM</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FPSIN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FYL2X</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5E4EDD3F-CAEE-4388-9ED1-A41457D81540}" type="slidenum">
              <a:rPr lang="en-AU" altLang="zh-CN"/>
              <a:pPr/>
              <a:t>71</a:t>
            </a:fld>
            <a:endParaRPr lang="en-AU" altLang="zh-CN"/>
          </a:p>
        </p:txBody>
      </p:sp>
      <p:sp>
        <p:nvSpPr>
          <p:cNvPr id="51203" name="Rectangle 2"/>
          <p:cNvSpPr>
            <a:spLocks noGrp="1" noChangeArrowheads="1"/>
          </p:cNvSpPr>
          <p:nvPr>
            <p:ph type="title"/>
          </p:nvPr>
        </p:nvSpPr>
        <p:spPr>
          <a:xfrm>
            <a:off x="684213" y="266700"/>
            <a:ext cx="8259762" cy="641350"/>
          </a:xfrm>
        </p:spPr>
        <p:txBody>
          <a:bodyPr/>
          <a:lstStyle/>
          <a:p>
            <a:pPr eaLnBrk="1" hangingPunct="1"/>
            <a:r>
              <a:rPr lang="en-AU" altLang="zh-CN" sz="3600" smtClean="0">
                <a:ea typeface="宋体" pitchFamily="2" charset="-122"/>
              </a:rPr>
              <a:t>Streaming SIMD Extension 2 (SSE2)</a:t>
            </a:r>
          </a:p>
        </p:txBody>
      </p:sp>
      <p:sp>
        <p:nvSpPr>
          <p:cNvPr id="51204" name="Rectangle 3"/>
          <p:cNvSpPr>
            <a:spLocks noGrp="1" noChangeArrowheads="1"/>
          </p:cNvSpPr>
          <p:nvPr>
            <p:ph type="body" idx="1"/>
          </p:nvPr>
        </p:nvSpPr>
        <p:spPr/>
        <p:txBody>
          <a:bodyPr/>
          <a:lstStyle/>
          <a:p>
            <a:pPr eaLnBrk="1" hangingPunct="1"/>
            <a:r>
              <a:rPr lang="en-AU" altLang="zh-CN" smtClean="0">
                <a:ea typeface="宋体" pitchFamily="2" charset="-122"/>
              </a:rPr>
              <a:t>Adds 4 </a:t>
            </a:r>
            <a:r>
              <a:rPr lang="en-US" smtClean="0">
                <a:cs typeface="Arial" pitchFamily="34" charset="0"/>
              </a:rPr>
              <a:t>× </a:t>
            </a:r>
            <a:r>
              <a:rPr lang="en-US" smtClean="0">
                <a:solidFill>
                  <a:srgbClr val="FF0000"/>
                </a:solidFill>
                <a:cs typeface="Arial" pitchFamily="34" charset="0"/>
              </a:rPr>
              <a:t>128-bit</a:t>
            </a:r>
            <a:r>
              <a:rPr lang="en-US" smtClean="0">
                <a:cs typeface="Arial" pitchFamily="34" charset="0"/>
              </a:rPr>
              <a:t> registers</a:t>
            </a:r>
          </a:p>
          <a:p>
            <a:pPr lvl="1" eaLnBrk="1" hangingPunct="1"/>
            <a:r>
              <a:rPr lang="en-US" smtClean="0">
                <a:cs typeface="Arial" pitchFamily="34" charset="0"/>
              </a:rPr>
              <a:t>Extended to 8 registers in AMD64/EM64T</a:t>
            </a:r>
          </a:p>
          <a:p>
            <a:pPr eaLnBrk="1" hangingPunct="1"/>
            <a:r>
              <a:rPr lang="en-US" smtClean="0">
                <a:cs typeface="Arial" pitchFamily="34" charset="0"/>
              </a:rPr>
              <a:t>Can be used for multiple FP operands</a:t>
            </a:r>
          </a:p>
          <a:p>
            <a:pPr lvl="1" eaLnBrk="1" hangingPunct="1"/>
            <a:r>
              <a:rPr lang="en-US" smtClean="0">
                <a:cs typeface="Arial" pitchFamily="34" charset="0"/>
              </a:rPr>
              <a:t>2</a:t>
            </a:r>
            <a:r>
              <a:rPr lang="en-AU" altLang="zh-CN" smtClean="0">
                <a:ea typeface="宋体" pitchFamily="2" charset="-122"/>
              </a:rPr>
              <a:t> </a:t>
            </a:r>
            <a:r>
              <a:rPr lang="en-US" smtClean="0">
                <a:cs typeface="Arial" pitchFamily="34" charset="0"/>
              </a:rPr>
              <a:t>× </a:t>
            </a:r>
            <a:r>
              <a:rPr lang="en-US" smtClean="0">
                <a:solidFill>
                  <a:srgbClr val="FF0000"/>
                </a:solidFill>
                <a:cs typeface="Arial" pitchFamily="34" charset="0"/>
              </a:rPr>
              <a:t>64-bit</a:t>
            </a:r>
            <a:r>
              <a:rPr lang="en-US" smtClean="0">
                <a:cs typeface="Arial" pitchFamily="34" charset="0"/>
              </a:rPr>
              <a:t> double precision</a:t>
            </a:r>
          </a:p>
          <a:p>
            <a:pPr lvl="1" eaLnBrk="1" hangingPunct="1"/>
            <a:r>
              <a:rPr lang="en-US" smtClean="0">
                <a:cs typeface="Arial" pitchFamily="34" charset="0"/>
              </a:rPr>
              <a:t>4</a:t>
            </a:r>
            <a:r>
              <a:rPr lang="en-AU" altLang="zh-CN" smtClean="0">
                <a:ea typeface="宋体" pitchFamily="2" charset="-122"/>
              </a:rPr>
              <a:t> </a:t>
            </a:r>
            <a:r>
              <a:rPr lang="en-US" smtClean="0">
                <a:cs typeface="Arial" pitchFamily="34" charset="0"/>
              </a:rPr>
              <a:t>× </a:t>
            </a:r>
            <a:r>
              <a:rPr lang="en-US" smtClean="0">
                <a:solidFill>
                  <a:srgbClr val="FF0000"/>
                </a:solidFill>
                <a:cs typeface="Arial" pitchFamily="34" charset="0"/>
              </a:rPr>
              <a:t>32-bit</a:t>
            </a:r>
            <a:r>
              <a:rPr lang="en-US" smtClean="0">
                <a:cs typeface="Arial" pitchFamily="34" charset="0"/>
              </a:rPr>
              <a:t> single precision</a:t>
            </a:r>
          </a:p>
          <a:p>
            <a:pPr lvl="1" eaLnBrk="1" hangingPunct="1"/>
            <a:r>
              <a:rPr lang="en-US" smtClean="0">
                <a:cs typeface="Arial" pitchFamily="34" charset="0"/>
              </a:rPr>
              <a:t>Instructions operate on them simultaneously</a:t>
            </a:r>
          </a:p>
          <a:p>
            <a:pPr lvl="2" eaLnBrk="1" hangingPunct="1"/>
            <a:r>
              <a:rPr lang="en-US" u="sng" smtClean="0">
                <a:cs typeface="Arial" pitchFamily="34" charset="0"/>
              </a:rPr>
              <a:t>S</a:t>
            </a:r>
            <a:r>
              <a:rPr lang="en-US" smtClean="0">
                <a:cs typeface="Arial" pitchFamily="34" charset="0"/>
              </a:rPr>
              <a:t>ingle-</a:t>
            </a:r>
            <a:r>
              <a:rPr lang="en-US" u="sng" smtClean="0">
                <a:cs typeface="Arial" pitchFamily="34" charset="0"/>
              </a:rPr>
              <a:t>I</a:t>
            </a:r>
            <a:r>
              <a:rPr lang="en-US" smtClean="0">
                <a:cs typeface="Arial" pitchFamily="34" charset="0"/>
              </a:rPr>
              <a:t>nstruction </a:t>
            </a:r>
            <a:r>
              <a:rPr lang="en-US" u="sng" smtClean="0">
                <a:cs typeface="Arial" pitchFamily="34" charset="0"/>
              </a:rPr>
              <a:t>M</a:t>
            </a:r>
            <a:r>
              <a:rPr lang="en-US" smtClean="0">
                <a:cs typeface="Arial" pitchFamily="34" charset="0"/>
              </a:rPr>
              <a:t>ultiple-</a:t>
            </a:r>
            <a:r>
              <a:rPr lang="en-US" u="sng" smtClean="0">
                <a:cs typeface="Arial" pitchFamily="34" charset="0"/>
              </a:rPr>
              <a:t>D</a:t>
            </a:r>
            <a:r>
              <a:rPr lang="en-US" smtClean="0">
                <a:cs typeface="Arial" pitchFamily="34" charset="0"/>
              </a:rPr>
              <a:t>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dirty="0"/>
              <a:t>Chapter 3 — Arithmetic for Computers — </a:t>
            </a:r>
            <a:fld id="{8D7EF85A-2243-46C1-9A0E-2E57524BD50F}" type="slidenum">
              <a:rPr lang="en-AU" altLang="zh-CN"/>
              <a:pPr/>
              <a:t>72</a:t>
            </a:fld>
            <a:endParaRPr lang="en-AU" altLang="zh-CN" dirty="0"/>
          </a:p>
        </p:txBody>
      </p:sp>
      <p:sp>
        <p:nvSpPr>
          <p:cNvPr id="52227" name="Rectangle 2"/>
          <p:cNvSpPr>
            <a:spLocks noGrp="1" noChangeArrowheads="1"/>
          </p:cNvSpPr>
          <p:nvPr>
            <p:ph type="title"/>
          </p:nvPr>
        </p:nvSpPr>
        <p:spPr>
          <a:xfrm>
            <a:off x="684213" y="146050"/>
            <a:ext cx="8259762" cy="646113"/>
          </a:xfrm>
        </p:spPr>
        <p:txBody>
          <a:bodyPr/>
          <a:lstStyle/>
          <a:p>
            <a:pPr eaLnBrk="1" hangingPunct="1"/>
            <a:r>
              <a:rPr lang="en-US" sz="3600" smtClean="0"/>
              <a:t>Fallacy: Right Shift and Division</a:t>
            </a:r>
            <a:endParaRPr lang="en-AU" altLang="zh-CN" sz="3600" smtClean="0">
              <a:ea typeface="宋体" pitchFamily="2" charset="-122"/>
            </a:endParaRPr>
          </a:p>
        </p:txBody>
      </p:sp>
      <p:sp>
        <p:nvSpPr>
          <p:cNvPr id="53252" name="Rectangle 3"/>
          <p:cNvSpPr>
            <a:spLocks noGrp="1" noChangeArrowheads="1"/>
          </p:cNvSpPr>
          <p:nvPr>
            <p:ph type="body" idx="1"/>
          </p:nvPr>
        </p:nvSpPr>
        <p:spPr/>
        <p:txBody>
          <a:bodyPr/>
          <a:lstStyle/>
          <a:p>
            <a:pPr eaLnBrk="1" hangingPunct="1">
              <a:lnSpc>
                <a:spcPct val="90000"/>
              </a:lnSpc>
            </a:pPr>
            <a:r>
              <a:rPr lang="en-US" dirty="0" smtClean="0"/>
              <a:t>Left shift by </a:t>
            </a:r>
            <a:r>
              <a:rPr lang="en-US" i="1" dirty="0" smtClean="0"/>
              <a:t>i</a:t>
            </a:r>
            <a:r>
              <a:rPr lang="en-US" dirty="0" smtClean="0"/>
              <a:t> places multiplies an integer by </a:t>
            </a:r>
            <a:r>
              <a:rPr lang="en-US" dirty="0" err="1" smtClean="0"/>
              <a:t>2</a:t>
            </a:r>
            <a:r>
              <a:rPr lang="en-US" i="1" baseline="30000" dirty="0" err="1" smtClean="0"/>
              <a:t>i</a:t>
            </a:r>
            <a:endParaRPr lang="en-US" dirty="0" smtClean="0"/>
          </a:p>
          <a:p>
            <a:pPr eaLnBrk="1" hangingPunct="1">
              <a:lnSpc>
                <a:spcPct val="90000"/>
              </a:lnSpc>
            </a:pPr>
            <a:r>
              <a:rPr lang="en-US" dirty="0" smtClean="0"/>
              <a:t>Right shift divides by </a:t>
            </a:r>
            <a:r>
              <a:rPr lang="en-US" dirty="0" err="1" smtClean="0"/>
              <a:t>2</a:t>
            </a:r>
            <a:r>
              <a:rPr lang="en-US" i="1" baseline="30000" dirty="0" err="1" smtClean="0"/>
              <a:t>i</a:t>
            </a:r>
            <a:r>
              <a:rPr lang="en-US" dirty="0" smtClean="0"/>
              <a:t>?</a:t>
            </a:r>
          </a:p>
          <a:p>
            <a:pPr lvl="1" eaLnBrk="1" hangingPunct="1">
              <a:lnSpc>
                <a:spcPct val="90000"/>
              </a:lnSpc>
            </a:pPr>
            <a:r>
              <a:rPr lang="en-US" dirty="0" smtClean="0">
                <a:solidFill>
                  <a:srgbClr val="008000"/>
                </a:solidFill>
              </a:rPr>
              <a:t>Only for unsigned integers!</a:t>
            </a:r>
          </a:p>
          <a:p>
            <a:pPr eaLnBrk="1" hangingPunct="1">
              <a:lnSpc>
                <a:spcPct val="90000"/>
              </a:lnSpc>
            </a:pPr>
            <a:r>
              <a:rPr lang="en-US" dirty="0" smtClean="0"/>
              <a:t>For signed integers</a:t>
            </a:r>
          </a:p>
          <a:p>
            <a:pPr lvl="1" eaLnBrk="1" hangingPunct="1">
              <a:lnSpc>
                <a:spcPct val="90000"/>
              </a:lnSpc>
            </a:pPr>
            <a:r>
              <a:rPr lang="en-US" dirty="0" smtClean="0"/>
              <a:t>Logical right shift is clearly erroneous</a:t>
            </a:r>
          </a:p>
          <a:p>
            <a:pPr lvl="2" eaLnBrk="1" hangingPunct="1">
              <a:lnSpc>
                <a:spcPct val="90000"/>
              </a:lnSpc>
            </a:pPr>
            <a:r>
              <a:rPr lang="en-US" dirty="0" smtClean="0"/>
              <a:t>e.g., –5 / 4</a:t>
            </a:r>
            <a:endParaRPr lang="en-US" dirty="0" smtClean="0">
              <a:solidFill>
                <a:srgbClr val="FF0000"/>
              </a:solidFill>
            </a:endParaRPr>
          </a:p>
          <a:p>
            <a:pPr lvl="2" eaLnBrk="1" hangingPunct="1">
              <a:lnSpc>
                <a:spcPct val="90000"/>
              </a:lnSpc>
            </a:pPr>
            <a:r>
              <a:rPr lang="en-US" dirty="0" smtClean="0">
                <a:solidFill>
                  <a:srgbClr val="FF0000"/>
                </a:solidFill>
              </a:rPr>
              <a:t>1</a:t>
            </a:r>
            <a:r>
              <a:rPr lang="en-US" dirty="0" smtClean="0"/>
              <a:t>1111011</a:t>
            </a:r>
            <a:r>
              <a:rPr lang="en-US" baseline="-25000" dirty="0" smtClean="0"/>
              <a:t>2</a:t>
            </a:r>
            <a:r>
              <a:rPr lang="en-US" dirty="0" smtClean="0"/>
              <a:t> &gt;&gt;&gt; 2 = </a:t>
            </a:r>
            <a:r>
              <a:rPr lang="en-US" dirty="0" smtClean="0">
                <a:solidFill>
                  <a:srgbClr val="FF0000"/>
                </a:solidFill>
              </a:rPr>
              <a:t>001</a:t>
            </a:r>
            <a:r>
              <a:rPr lang="en-US" dirty="0" smtClean="0"/>
              <a:t>11110</a:t>
            </a:r>
            <a:r>
              <a:rPr lang="en-US" baseline="-25000" dirty="0" smtClean="0"/>
              <a:t>2</a:t>
            </a:r>
            <a:r>
              <a:rPr lang="en-US" dirty="0" smtClean="0"/>
              <a:t> = +62</a:t>
            </a:r>
          </a:p>
          <a:p>
            <a:pPr lvl="1" eaLnBrk="1" hangingPunct="1">
              <a:lnSpc>
                <a:spcPct val="90000"/>
              </a:lnSpc>
            </a:pPr>
            <a:r>
              <a:rPr lang="en-US" dirty="0" smtClean="0"/>
              <a:t>Arithmetic right shift - replicate the sign bit</a:t>
            </a:r>
          </a:p>
          <a:p>
            <a:pPr lvl="2" eaLnBrk="1" hangingPunct="1">
              <a:lnSpc>
                <a:spcPct val="90000"/>
              </a:lnSpc>
            </a:pPr>
            <a:r>
              <a:rPr lang="en-US" dirty="0" smtClean="0">
                <a:solidFill>
                  <a:srgbClr val="FF0000"/>
                </a:solidFill>
              </a:rPr>
              <a:t>1</a:t>
            </a:r>
            <a:r>
              <a:rPr lang="en-US" dirty="0" smtClean="0"/>
              <a:t>1111011</a:t>
            </a:r>
            <a:r>
              <a:rPr lang="en-US" baseline="-25000" dirty="0" smtClean="0"/>
              <a:t>2</a:t>
            </a:r>
            <a:r>
              <a:rPr lang="en-US" dirty="0" smtClean="0"/>
              <a:t> &gt;&gt; 2 = </a:t>
            </a:r>
            <a:r>
              <a:rPr lang="en-US" dirty="0" smtClean="0">
                <a:solidFill>
                  <a:srgbClr val="FF0000"/>
                </a:solidFill>
              </a:rPr>
              <a:t>111</a:t>
            </a:r>
            <a:r>
              <a:rPr lang="en-US" dirty="0" smtClean="0"/>
              <a:t>11110</a:t>
            </a:r>
            <a:r>
              <a:rPr lang="en-US" baseline="-25000" dirty="0" smtClean="0"/>
              <a:t>2</a:t>
            </a:r>
            <a:r>
              <a:rPr lang="en-US" dirty="0" smtClean="0"/>
              <a:t> = –2</a:t>
            </a:r>
          </a:p>
          <a:p>
            <a:pPr lvl="2" eaLnBrk="1" hangingPunct="1">
              <a:lnSpc>
                <a:spcPct val="90000"/>
              </a:lnSpc>
            </a:pPr>
            <a:r>
              <a:rPr lang="en-US" dirty="0" smtClean="0">
                <a:solidFill>
                  <a:srgbClr val="FF0000"/>
                </a:solidFill>
              </a:rPr>
              <a:t>Result is -2 instead of -1; close, but no cigar</a:t>
            </a:r>
          </a:p>
        </p:txBody>
      </p:sp>
      <p:sp>
        <p:nvSpPr>
          <p:cNvPr id="52229" name="Text Box 4"/>
          <p:cNvSpPr txBox="1">
            <a:spLocks noChangeArrowheads="1"/>
          </p:cNvSpPr>
          <p:nvPr/>
        </p:nvSpPr>
        <p:spPr bwMode="auto">
          <a:xfrm rot="5400000">
            <a:off x="7573169" y="1204119"/>
            <a:ext cx="2774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§3.8 Fallacies and Pitfalls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5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52">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325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5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32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29456509-6DCC-42FE-A86E-781F82380BF1}" type="slidenum">
              <a:rPr lang="en-AU" altLang="zh-CN"/>
              <a:pPr/>
              <a:t>73</a:t>
            </a:fld>
            <a:endParaRPr lang="en-AU" altLang="zh-CN"/>
          </a:p>
        </p:txBody>
      </p:sp>
      <p:sp>
        <p:nvSpPr>
          <p:cNvPr id="53251" name="Rectangle 2"/>
          <p:cNvSpPr>
            <a:spLocks noGrp="1" noChangeArrowheads="1"/>
          </p:cNvSpPr>
          <p:nvPr>
            <p:ph type="title"/>
          </p:nvPr>
        </p:nvSpPr>
        <p:spPr/>
        <p:txBody>
          <a:bodyPr/>
          <a:lstStyle/>
          <a:p>
            <a:pPr eaLnBrk="1" hangingPunct="1"/>
            <a:r>
              <a:rPr lang="en-US" sz="4000" smtClean="0"/>
              <a:t>Who Cares About FP Accuracy?</a:t>
            </a:r>
            <a:endParaRPr lang="en-AU" altLang="zh-CN" sz="4000" smtClean="0">
              <a:ea typeface="宋体" pitchFamily="2" charset="-122"/>
            </a:endParaRPr>
          </a:p>
        </p:txBody>
      </p:sp>
      <p:sp>
        <p:nvSpPr>
          <p:cNvPr id="54276" name="Rectangle 3"/>
          <p:cNvSpPr>
            <a:spLocks noGrp="1" noChangeArrowheads="1"/>
          </p:cNvSpPr>
          <p:nvPr>
            <p:ph type="body" idx="1"/>
          </p:nvPr>
        </p:nvSpPr>
        <p:spPr>
          <a:xfrm>
            <a:off x="571500" y="928688"/>
            <a:ext cx="8383588" cy="5308600"/>
          </a:xfrm>
        </p:spPr>
        <p:txBody>
          <a:bodyPr/>
          <a:lstStyle/>
          <a:p>
            <a:pPr eaLnBrk="1" hangingPunct="1"/>
            <a:r>
              <a:rPr lang="en-US" dirty="0" smtClean="0"/>
              <a:t>Important for scientific code</a:t>
            </a:r>
          </a:p>
          <a:p>
            <a:pPr lvl="1" eaLnBrk="1" hangingPunct="1"/>
            <a:r>
              <a:rPr lang="en-US" dirty="0" smtClean="0"/>
              <a:t>But for everyday consumer use?</a:t>
            </a:r>
          </a:p>
          <a:p>
            <a:pPr lvl="2" eaLnBrk="1" hangingPunct="1"/>
            <a:r>
              <a:rPr lang="en-US" dirty="0" smtClean="0"/>
              <a:t>“My bank balance is out by 0.0002¢!” </a:t>
            </a:r>
            <a:r>
              <a:rPr lang="en-US" dirty="0" smtClean="0">
                <a:sym typeface="Wingdings" pitchFamily="2" charset="2"/>
              </a:rPr>
              <a:t></a:t>
            </a:r>
          </a:p>
          <a:p>
            <a:pPr eaLnBrk="1" hangingPunct="1"/>
            <a:r>
              <a:rPr lang="en-US" dirty="0" smtClean="0"/>
              <a:t>The Intel Pentium FDIV bug (~1994)</a:t>
            </a:r>
          </a:p>
          <a:p>
            <a:pPr lvl="1" eaLnBrk="1" hangingPunct="1"/>
            <a:r>
              <a:rPr lang="en-US" sz="2400" dirty="0" smtClean="0"/>
              <a:t>Bug in LUT used to guess multiple quotient bits per step; wrong values in</a:t>
            </a:r>
            <a:br>
              <a:rPr lang="en-US" sz="2400" dirty="0" smtClean="0"/>
            </a:br>
            <a:r>
              <a:rPr lang="en-US" sz="2400" dirty="0" smtClean="0"/>
              <a:t>some LUT locations</a:t>
            </a:r>
          </a:p>
          <a:p>
            <a:pPr lvl="1" eaLnBrk="1" hangingPunct="1"/>
            <a:r>
              <a:rPr lang="en-US" sz="2400" dirty="0" smtClean="0">
                <a:solidFill>
                  <a:srgbClr val="FF0000"/>
                </a:solidFill>
              </a:rPr>
              <a:t>Cost Intel $300+ million</a:t>
            </a:r>
          </a:p>
          <a:p>
            <a:pPr lvl="1" eaLnBrk="1" hangingPunct="1"/>
            <a:r>
              <a:rPr lang="en-US" sz="2400" dirty="0" smtClean="0"/>
              <a:t>The market expects </a:t>
            </a:r>
            <a:br>
              <a:rPr lang="en-US" sz="2400" dirty="0" smtClean="0"/>
            </a:br>
            <a:r>
              <a:rPr lang="en-US" sz="2400" dirty="0" smtClean="0"/>
              <a:t>accuracy</a:t>
            </a:r>
          </a:p>
          <a:p>
            <a:pPr lvl="1" eaLnBrk="1" hangingPunct="1"/>
            <a:r>
              <a:rPr lang="en-US" sz="2400" dirty="0" smtClean="0"/>
              <a:t>See Colwell, </a:t>
            </a:r>
            <a:r>
              <a:rPr lang="en-US" sz="2400" i="1" dirty="0" smtClean="0"/>
              <a:t>The </a:t>
            </a:r>
            <a:br>
              <a:rPr lang="en-US" sz="2400" i="1" dirty="0" smtClean="0"/>
            </a:br>
            <a:r>
              <a:rPr lang="en-US" sz="2400" i="1" dirty="0" smtClean="0"/>
              <a:t>Pentium Chronicles</a:t>
            </a:r>
            <a:endParaRPr lang="en-US" sz="2400" dirty="0" smtClean="0"/>
          </a:p>
        </p:txBody>
      </p:sp>
      <p:pic>
        <p:nvPicPr>
          <p:cNvPr id="54277" name="Picture 4" descr="f03-23-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75" y="3467100"/>
            <a:ext cx="4214813"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42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84213" y="146050"/>
            <a:ext cx="8259762" cy="646113"/>
          </a:xfrm>
        </p:spPr>
        <p:txBody>
          <a:bodyPr/>
          <a:lstStyle/>
          <a:p>
            <a:r>
              <a:rPr lang="en-US" sz="3600" smtClean="0"/>
              <a:t>Summary: MIPS Instruction Set</a:t>
            </a:r>
          </a:p>
        </p:txBody>
      </p:sp>
      <p:sp>
        <p:nvSpPr>
          <p:cNvPr id="54275" name="Content Placeholder 2"/>
          <p:cNvSpPr>
            <a:spLocks noGrp="1"/>
          </p:cNvSpPr>
          <p:nvPr>
            <p:ph idx="1"/>
          </p:nvPr>
        </p:nvSpPr>
        <p:spPr/>
        <p:txBody>
          <a:bodyPr/>
          <a:lstStyle/>
          <a:p>
            <a:endParaRPr lang="en-US" smtClean="0"/>
          </a:p>
        </p:txBody>
      </p:sp>
      <p:sp>
        <p:nvSpPr>
          <p:cNvPr id="5427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5D5F7806-11AC-49C7-B588-616671D783A1}" type="slidenum">
              <a:rPr lang="en-AU" altLang="zh-CN"/>
              <a:pPr/>
              <a:t>74</a:t>
            </a:fld>
            <a:endParaRPr lang="en-AU" altLang="zh-CN"/>
          </a:p>
        </p:txBody>
      </p:sp>
      <p:pic>
        <p:nvPicPr>
          <p:cNvPr id="54277" name="Picture 4" descr="f03-24-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3" y="923925"/>
            <a:ext cx="7118350"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4213" y="146050"/>
            <a:ext cx="8259762" cy="646113"/>
          </a:xfrm>
        </p:spPr>
        <p:txBody>
          <a:bodyPr/>
          <a:lstStyle/>
          <a:p>
            <a:r>
              <a:rPr lang="en-US" sz="3600" smtClean="0">
                <a:solidFill>
                  <a:srgbClr val="0039A6"/>
                </a:solidFill>
              </a:rPr>
              <a:t>Summary: MIPS Instruction Set</a:t>
            </a:r>
            <a:endParaRPr lang="en-US" smtClean="0"/>
          </a:p>
        </p:txBody>
      </p:sp>
      <p:sp>
        <p:nvSpPr>
          <p:cNvPr id="55299" name="Content Placeholder 2"/>
          <p:cNvSpPr>
            <a:spLocks noGrp="1"/>
          </p:cNvSpPr>
          <p:nvPr>
            <p:ph idx="1"/>
          </p:nvPr>
        </p:nvSpPr>
        <p:spPr/>
        <p:txBody>
          <a:bodyPr/>
          <a:lstStyle/>
          <a:p>
            <a:endParaRPr lang="en-US" dirty="0" smtClean="0"/>
          </a:p>
        </p:txBody>
      </p:sp>
      <p:sp>
        <p:nvSpPr>
          <p:cNvPr id="5530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3303ACC4-52F6-44EC-BC7E-7DC70AC104DF}" type="slidenum">
              <a:rPr lang="en-AU" altLang="zh-CN"/>
              <a:pPr/>
              <a:t>75</a:t>
            </a:fld>
            <a:endParaRPr lang="en-AU" altLang="zh-CN"/>
          </a:p>
        </p:txBody>
      </p:sp>
      <p:pic>
        <p:nvPicPr>
          <p:cNvPr id="55301" name="Picture 4" descr="f03-2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5184775" cy="592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84213" y="146050"/>
            <a:ext cx="8259762" cy="584200"/>
          </a:xfrm>
        </p:spPr>
        <p:txBody>
          <a:bodyPr/>
          <a:lstStyle/>
          <a:p>
            <a:r>
              <a:rPr lang="en-US" sz="3200" dirty="0" smtClean="0"/>
              <a:t>Frequency of Common MIPS Instructions</a:t>
            </a:r>
          </a:p>
        </p:txBody>
      </p:sp>
      <p:sp>
        <p:nvSpPr>
          <p:cNvPr id="5632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36B2A4F2-7BB0-446C-A32A-AF9B401CBFE3}" type="slidenum">
              <a:rPr lang="en-AU" altLang="zh-CN"/>
              <a:pPr/>
              <a:t>76</a:t>
            </a:fld>
            <a:endParaRPr lang="en-AU" altLang="zh-CN"/>
          </a:p>
        </p:txBody>
      </p:sp>
      <p:sp>
        <p:nvSpPr>
          <p:cNvPr id="56324" name="Content Placeholder 2"/>
          <p:cNvSpPr>
            <a:spLocks noGrp="1"/>
          </p:cNvSpPr>
          <p:nvPr>
            <p:ph idx="1"/>
          </p:nvPr>
        </p:nvSpPr>
        <p:spPr>
          <a:xfrm>
            <a:off x="533400" y="990600"/>
            <a:ext cx="8153400" cy="382588"/>
          </a:xfrm>
        </p:spPr>
        <p:txBody>
          <a:bodyPr/>
          <a:lstStyle/>
          <a:p>
            <a:r>
              <a:rPr lang="en-US" sz="2200" smtClean="0"/>
              <a:t>Only included those with &gt;3% (table 1) and  &gt;1% (table 2)</a:t>
            </a:r>
          </a:p>
        </p:txBody>
      </p:sp>
      <p:graphicFrame>
        <p:nvGraphicFramePr>
          <p:cNvPr id="6" name="Table 5"/>
          <p:cNvGraphicFramePr>
            <a:graphicFrameLocks noGrp="1"/>
          </p:cNvGraphicFramePr>
          <p:nvPr/>
        </p:nvGraphicFramePr>
        <p:xfrm>
          <a:off x="571500" y="1524000"/>
          <a:ext cx="4152900" cy="5191130"/>
        </p:xfrm>
        <a:graphic>
          <a:graphicData uri="http://schemas.openxmlformats.org/drawingml/2006/table">
            <a:tbl>
              <a:tblPr firstRow="1" bandRow="1">
                <a:tableStyleId>{5940675A-B579-460E-94D1-54222C63F5DA}</a:tableStyleId>
              </a:tblPr>
              <a:tblGrid>
                <a:gridCol w="1357313"/>
                <a:gridCol w="1435099"/>
                <a:gridCol w="1360488"/>
              </a:tblGrid>
              <a:tr h="370795">
                <a:tc>
                  <a:txBody>
                    <a:bodyPr/>
                    <a:lstStyle/>
                    <a:p>
                      <a:r>
                        <a:rPr lang="en-US" sz="1800" b="1" dirty="0" smtClean="0"/>
                        <a:t>MIPS core</a:t>
                      </a:r>
                      <a:endParaRPr lang="en-US" sz="1800" b="1" dirty="0"/>
                    </a:p>
                  </a:txBody>
                  <a:tcPr marL="91439" marR="91439" marT="45714" marB="45714"/>
                </a:tc>
                <a:tc>
                  <a:txBody>
                    <a:bodyPr/>
                    <a:lstStyle/>
                    <a:p>
                      <a:pPr algn="ctr"/>
                      <a:r>
                        <a:rPr lang="en-US" sz="1800" b="1" dirty="0" err="1" smtClean="0"/>
                        <a:t>SPEC</a:t>
                      </a:r>
                      <a:r>
                        <a:rPr lang="en-US" sz="1800" b="1" baseline="0" dirty="0" err="1" smtClean="0"/>
                        <a:t>int</a:t>
                      </a:r>
                      <a:endParaRPr lang="en-US" sz="1800" b="1" dirty="0"/>
                    </a:p>
                  </a:txBody>
                  <a:tcPr marL="91439" marR="91439" marT="45714" marB="45714"/>
                </a:tc>
                <a:tc>
                  <a:txBody>
                    <a:bodyPr/>
                    <a:lstStyle/>
                    <a:p>
                      <a:pPr algn="ctr"/>
                      <a:r>
                        <a:rPr lang="en-US" sz="1800" b="1" dirty="0" err="1" smtClean="0"/>
                        <a:t>SPECfp</a:t>
                      </a:r>
                      <a:endParaRPr lang="en-US" sz="1800" b="1" dirty="0"/>
                    </a:p>
                  </a:txBody>
                  <a:tcPr marL="91439" marR="91439" marT="45714" marB="45714"/>
                </a:tc>
              </a:tr>
              <a:tr h="370795">
                <a:tc>
                  <a:txBody>
                    <a:bodyPr/>
                    <a:lstStyle/>
                    <a:p>
                      <a:r>
                        <a:rPr lang="en-US" sz="1800" dirty="0" err="1" smtClean="0">
                          <a:latin typeface="Courier New" pitchFamily="49" charset="0"/>
                          <a:cs typeface="Courier New" pitchFamily="49" charset="0"/>
                        </a:rPr>
                        <a:t>addu</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5.2%</a:t>
                      </a:r>
                      <a:endParaRPr lang="en-US" sz="1800" dirty="0"/>
                    </a:p>
                  </a:txBody>
                  <a:tcPr marL="91439" marR="91439" marT="45714" marB="45714"/>
                </a:tc>
                <a:tc>
                  <a:txBody>
                    <a:bodyPr/>
                    <a:lstStyle/>
                    <a:p>
                      <a:pPr algn="ctr"/>
                      <a:r>
                        <a:rPr lang="en-US" sz="1800" dirty="0" smtClean="0"/>
                        <a:t>3.5%</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addiu</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9.0%</a:t>
                      </a:r>
                      <a:endParaRPr lang="en-US" sz="1800" dirty="0"/>
                    </a:p>
                  </a:txBody>
                  <a:tcPr marL="91439" marR="91439" marT="45714" marB="45714"/>
                </a:tc>
                <a:tc>
                  <a:txBody>
                    <a:bodyPr/>
                    <a:lstStyle/>
                    <a:p>
                      <a:pPr algn="ctr"/>
                      <a:r>
                        <a:rPr lang="en-US" sz="1800" dirty="0" smtClean="0"/>
                        <a:t>7.2%</a:t>
                      </a:r>
                    </a:p>
                  </a:txBody>
                  <a:tcPr marL="91439" marR="91439" marT="45714" marB="45714"/>
                </a:tc>
              </a:tr>
              <a:tr h="370795">
                <a:tc>
                  <a:txBody>
                    <a:bodyPr/>
                    <a:lstStyle/>
                    <a:p>
                      <a:r>
                        <a:rPr lang="en-US" sz="1800" dirty="0" smtClean="0">
                          <a:latin typeface="Courier New" pitchFamily="49" charset="0"/>
                          <a:cs typeface="Courier New" pitchFamily="49" charset="0"/>
                        </a:rPr>
                        <a:t>or</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4.0%</a:t>
                      </a:r>
                      <a:endParaRPr lang="en-US" sz="1800" dirty="0"/>
                    </a:p>
                  </a:txBody>
                  <a:tcPr marL="91439" marR="91439" marT="45714" marB="45714"/>
                </a:tc>
                <a:tc>
                  <a:txBody>
                    <a:bodyPr/>
                    <a:lstStyle/>
                    <a:p>
                      <a:pPr algn="ctr"/>
                      <a:r>
                        <a:rPr lang="en-US" sz="1800" dirty="0" smtClean="0"/>
                        <a:t>1.2%</a:t>
                      </a:r>
                    </a:p>
                  </a:txBody>
                  <a:tcPr marL="91439" marR="91439" marT="45714" marB="45714"/>
                </a:tc>
              </a:tr>
              <a:tr h="370795">
                <a:tc>
                  <a:txBody>
                    <a:bodyPr/>
                    <a:lstStyle/>
                    <a:p>
                      <a:r>
                        <a:rPr lang="en-US" sz="1800" dirty="0" err="1" smtClean="0">
                          <a:latin typeface="Courier New" pitchFamily="49" charset="0"/>
                          <a:cs typeface="Courier New" pitchFamily="49" charset="0"/>
                        </a:rPr>
                        <a:t>sll</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4.4%</a:t>
                      </a:r>
                      <a:endParaRPr lang="en-US" sz="1800" dirty="0"/>
                    </a:p>
                  </a:txBody>
                  <a:tcPr marL="91439" marR="91439" marT="45714" marB="45714"/>
                </a:tc>
                <a:tc>
                  <a:txBody>
                    <a:bodyPr/>
                    <a:lstStyle/>
                    <a:p>
                      <a:pPr algn="ctr"/>
                      <a:r>
                        <a:rPr lang="en-US" sz="1800" dirty="0" smtClean="0"/>
                        <a:t>1.9%</a:t>
                      </a:r>
                    </a:p>
                  </a:txBody>
                  <a:tcPr marL="91439" marR="91439" marT="45714" marB="45714"/>
                </a:tc>
              </a:tr>
              <a:tr h="370795">
                <a:tc>
                  <a:txBody>
                    <a:bodyPr/>
                    <a:lstStyle/>
                    <a:p>
                      <a:r>
                        <a:rPr lang="en-US" sz="1800" dirty="0" err="1" smtClean="0">
                          <a:latin typeface="Courier New" pitchFamily="49" charset="0"/>
                          <a:cs typeface="Courier New" pitchFamily="49" charset="0"/>
                        </a:rPr>
                        <a:t>lui</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3.3%</a:t>
                      </a:r>
                      <a:endParaRPr lang="en-US" sz="1800" dirty="0"/>
                    </a:p>
                  </a:txBody>
                  <a:tcPr marL="91439" marR="91439" marT="45714" marB="45714"/>
                </a:tc>
                <a:tc>
                  <a:txBody>
                    <a:bodyPr/>
                    <a:lstStyle/>
                    <a:p>
                      <a:pPr algn="ctr"/>
                      <a:r>
                        <a:rPr lang="en-US" sz="1800" dirty="0" smtClean="0"/>
                        <a:t>0.5%</a:t>
                      </a:r>
                    </a:p>
                  </a:txBody>
                  <a:tcPr marL="91439" marR="91439" marT="45714" marB="45714"/>
                </a:tc>
              </a:tr>
              <a:tr h="370795">
                <a:tc>
                  <a:txBody>
                    <a:bodyPr/>
                    <a:lstStyle/>
                    <a:p>
                      <a:r>
                        <a:rPr lang="en-US" sz="1800" dirty="0" err="1" smtClean="0">
                          <a:latin typeface="Courier New" pitchFamily="49" charset="0"/>
                          <a:cs typeface="Courier New" pitchFamily="49" charset="0"/>
                        </a:rPr>
                        <a:t>lw</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18.6%</a:t>
                      </a:r>
                      <a:endParaRPr lang="en-US" sz="1800" dirty="0"/>
                    </a:p>
                  </a:txBody>
                  <a:tcPr marL="91439" marR="91439" marT="45714" marB="45714"/>
                </a:tc>
                <a:tc>
                  <a:txBody>
                    <a:bodyPr/>
                    <a:lstStyle/>
                    <a:p>
                      <a:pPr algn="ctr"/>
                      <a:r>
                        <a:rPr lang="en-US" sz="1800" dirty="0" smtClean="0"/>
                        <a:t>5.8%</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sw</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7.6%</a:t>
                      </a:r>
                      <a:endParaRPr lang="en-US" sz="1800" dirty="0"/>
                    </a:p>
                  </a:txBody>
                  <a:tcPr marL="91439" marR="91439" marT="45714" marB="45714"/>
                </a:tc>
                <a:tc>
                  <a:txBody>
                    <a:bodyPr/>
                    <a:lstStyle/>
                    <a:p>
                      <a:pPr algn="ctr"/>
                      <a:r>
                        <a:rPr lang="en-US" sz="1800" dirty="0" smtClean="0"/>
                        <a:t>2.0%</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lbu</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3.7%</a:t>
                      </a:r>
                      <a:endParaRPr lang="en-US" sz="1800" dirty="0"/>
                    </a:p>
                  </a:txBody>
                  <a:tcPr marL="91439" marR="91439" marT="45714" marB="45714"/>
                </a:tc>
                <a:tc>
                  <a:txBody>
                    <a:bodyPr/>
                    <a:lstStyle/>
                    <a:p>
                      <a:pPr algn="ctr"/>
                      <a:r>
                        <a:rPr lang="en-US" sz="1800" dirty="0" smtClean="0"/>
                        <a:t>0.1%</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beq</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8.6%</a:t>
                      </a:r>
                      <a:endParaRPr lang="en-US" sz="1800" dirty="0"/>
                    </a:p>
                  </a:txBody>
                  <a:tcPr marL="91439" marR="91439" marT="45714" marB="45714"/>
                </a:tc>
                <a:tc>
                  <a:txBody>
                    <a:bodyPr/>
                    <a:lstStyle/>
                    <a:p>
                      <a:pPr algn="ctr"/>
                      <a:r>
                        <a:rPr lang="en-US" sz="1800" dirty="0" smtClean="0"/>
                        <a:t>2.2%</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bne</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8.4%</a:t>
                      </a:r>
                      <a:endParaRPr lang="en-US" sz="1800" dirty="0"/>
                    </a:p>
                  </a:txBody>
                  <a:tcPr marL="91439" marR="91439" marT="45714" marB="45714"/>
                </a:tc>
                <a:tc>
                  <a:txBody>
                    <a:bodyPr/>
                    <a:lstStyle/>
                    <a:p>
                      <a:pPr algn="ctr"/>
                      <a:r>
                        <a:rPr lang="en-US" sz="1800" dirty="0" smtClean="0"/>
                        <a:t>1.4%</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slt</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9.9%</a:t>
                      </a:r>
                      <a:endParaRPr lang="en-US" sz="1800" dirty="0"/>
                    </a:p>
                  </a:txBody>
                  <a:tcPr marL="91439" marR="91439" marT="45714" marB="45714"/>
                </a:tc>
                <a:tc>
                  <a:txBody>
                    <a:bodyPr/>
                    <a:lstStyle/>
                    <a:p>
                      <a:pPr algn="ctr"/>
                      <a:r>
                        <a:rPr lang="en-US" sz="1800" dirty="0" smtClean="0"/>
                        <a:t>2.3%</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slti</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3.1%</a:t>
                      </a:r>
                      <a:endParaRPr lang="en-US" sz="1800" dirty="0"/>
                    </a:p>
                  </a:txBody>
                  <a:tcPr marL="91439" marR="91439" marT="45714" marB="45714"/>
                </a:tc>
                <a:tc>
                  <a:txBody>
                    <a:bodyPr/>
                    <a:lstStyle/>
                    <a:p>
                      <a:pPr algn="ctr"/>
                      <a:r>
                        <a:rPr lang="en-US" sz="1800" dirty="0" smtClean="0"/>
                        <a:t>0.3%</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sltu</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3.4%</a:t>
                      </a:r>
                      <a:endParaRPr lang="en-US" sz="1800" dirty="0"/>
                    </a:p>
                  </a:txBody>
                  <a:tcPr marL="91439" marR="91439" marT="45714" marB="45714"/>
                </a:tc>
                <a:tc>
                  <a:txBody>
                    <a:bodyPr/>
                    <a:lstStyle/>
                    <a:p>
                      <a:pPr algn="ctr"/>
                      <a:r>
                        <a:rPr lang="en-US" sz="1800" dirty="0" smtClean="0"/>
                        <a:t>0.8%</a:t>
                      </a:r>
                      <a:endParaRPr lang="en-US" sz="1800" dirty="0"/>
                    </a:p>
                  </a:txBody>
                  <a:tcPr marL="91439" marR="91439" marT="45714" marB="45714"/>
                </a:tc>
              </a:tr>
            </a:tbl>
          </a:graphicData>
        </a:graphic>
      </p:graphicFrame>
      <p:graphicFrame>
        <p:nvGraphicFramePr>
          <p:cNvPr id="7" name="Table 6"/>
          <p:cNvGraphicFramePr>
            <a:graphicFrameLocks noGrp="1"/>
          </p:cNvGraphicFramePr>
          <p:nvPr/>
        </p:nvGraphicFramePr>
        <p:xfrm>
          <a:off x="5029200" y="1524000"/>
          <a:ext cx="3886200" cy="4719638"/>
        </p:xfrm>
        <a:graphic>
          <a:graphicData uri="http://schemas.openxmlformats.org/drawingml/2006/table">
            <a:tbl>
              <a:tblPr firstRow="1" bandRow="1">
                <a:tableStyleId>{5940675A-B579-460E-94D1-54222C63F5DA}</a:tableStyleId>
              </a:tblPr>
              <a:tblGrid>
                <a:gridCol w="1543064"/>
                <a:gridCol w="1214446"/>
                <a:gridCol w="1128690"/>
              </a:tblGrid>
              <a:tr h="640123">
                <a:tc>
                  <a:txBody>
                    <a:bodyPr/>
                    <a:lstStyle/>
                    <a:p>
                      <a:r>
                        <a:rPr lang="en-US" sz="1800" b="1" dirty="0" err="1" smtClean="0"/>
                        <a:t>Arith</a:t>
                      </a:r>
                      <a:r>
                        <a:rPr lang="en-US" sz="1800" b="1" dirty="0" smtClean="0"/>
                        <a:t> core + MIPS-32</a:t>
                      </a:r>
                      <a:endParaRPr lang="en-US" sz="1800" b="1" dirty="0"/>
                    </a:p>
                  </a:txBody>
                  <a:tcPr marT="45723" marB="45723"/>
                </a:tc>
                <a:tc>
                  <a:txBody>
                    <a:bodyPr/>
                    <a:lstStyle/>
                    <a:p>
                      <a:pPr algn="ctr"/>
                      <a:r>
                        <a:rPr lang="en-US" sz="1800" b="1" dirty="0" err="1" smtClean="0"/>
                        <a:t>SPEC</a:t>
                      </a:r>
                      <a:r>
                        <a:rPr lang="en-US" sz="1800" b="1" baseline="0" dirty="0" err="1" smtClean="0"/>
                        <a:t>int</a:t>
                      </a:r>
                      <a:endParaRPr lang="en-US" sz="1800" b="1" dirty="0"/>
                    </a:p>
                  </a:txBody>
                  <a:tcPr marT="45723" marB="45723"/>
                </a:tc>
                <a:tc>
                  <a:txBody>
                    <a:bodyPr/>
                    <a:lstStyle/>
                    <a:p>
                      <a:pPr algn="ctr"/>
                      <a:r>
                        <a:rPr lang="en-US" sz="1800" b="1" dirty="0" err="1" smtClean="0"/>
                        <a:t>SPECfp</a:t>
                      </a:r>
                      <a:endParaRPr lang="en-US" sz="1800" b="1" dirty="0"/>
                    </a:p>
                  </a:txBody>
                  <a:tcPr marT="45723" marB="45723"/>
                </a:tc>
              </a:tr>
              <a:tr h="370865">
                <a:tc>
                  <a:txBody>
                    <a:bodyPr/>
                    <a:lstStyle/>
                    <a:p>
                      <a:r>
                        <a:rPr lang="en-US" sz="1800" dirty="0" err="1" smtClean="0">
                          <a:latin typeface="Courier New" pitchFamily="49" charset="0"/>
                          <a:cs typeface="Courier New" pitchFamily="49" charset="0"/>
                        </a:rPr>
                        <a:t>add.d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10.6%</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sub.d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4.9%</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mul.d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15.0%</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add.s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1.5%</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sub.s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1.8%</a:t>
                      </a:r>
                    </a:p>
                  </a:txBody>
                  <a:tcPr marT="45723" marB="45723"/>
                </a:tc>
              </a:tr>
              <a:tr h="370865">
                <a:tc>
                  <a:txBody>
                    <a:bodyPr/>
                    <a:lstStyle/>
                    <a:p>
                      <a:r>
                        <a:rPr lang="en-US" sz="1800" dirty="0" err="1" smtClean="0">
                          <a:latin typeface="Courier New" pitchFamily="49" charset="0"/>
                          <a:cs typeface="Courier New" pitchFamily="49" charset="0"/>
                        </a:rPr>
                        <a:t>mul.s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2.4%</a:t>
                      </a:r>
                    </a:p>
                  </a:txBody>
                  <a:tcPr marT="45723" marB="45723"/>
                </a:tc>
              </a:tr>
              <a:tr h="370865">
                <a:tc>
                  <a:txBody>
                    <a:bodyPr/>
                    <a:lstStyle/>
                    <a:p>
                      <a:r>
                        <a:rPr lang="en-US" sz="1800" dirty="0" err="1" smtClean="0">
                          <a:latin typeface="Courier New" pitchFamily="49" charset="0"/>
                          <a:cs typeface="Courier New" pitchFamily="49" charset="0"/>
                        </a:rPr>
                        <a:t>l.d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17.5%</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s.d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4.9%</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l.s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4.2%</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s.s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1.1%</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lhu</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1.3%</a:t>
                      </a:r>
                      <a:endParaRPr lang="en-US" sz="1800" dirty="0"/>
                    </a:p>
                  </a:txBody>
                  <a:tcPr marT="45723" marB="45723"/>
                </a:tc>
                <a:tc>
                  <a:txBody>
                    <a:bodyPr/>
                    <a:lstStyle/>
                    <a:p>
                      <a:pPr algn="ctr"/>
                      <a:r>
                        <a:rPr lang="en-US" sz="1800" dirty="0" smtClean="0"/>
                        <a:t>0.0%</a:t>
                      </a:r>
                      <a:endParaRPr lang="en-US" sz="1800" dirty="0"/>
                    </a:p>
                  </a:txBody>
                  <a:tcPr marT="45723" marB="45723"/>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68B998DE-BF1D-4C6B-8E31-9AE120D05D38}" type="slidenum">
              <a:rPr lang="en-AU" altLang="zh-CN"/>
              <a:pPr/>
              <a:t>77</a:t>
            </a:fld>
            <a:endParaRPr lang="en-AU" altLang="zh-CN"/>
          </a:p>
        </p:txBody>
      </p:sp>
      <p:sp>
        <p:nvSpPr>
          <p:cNvPr id="47107" name="Rectangle 2"/>
          <p:cNvSpPr>
            <a:spLocks noGrp="1" noChangeArrowheads="1"/>
          </p:cNvSpPr>
          <p:nvPr>
            <p:ph type="title"/>
          </p:nvPr>
        </p:nvSpPr>
        <p:spPr/>
        <p:txBody>
          <a:bodyPr/>
          <a:lstStyle/>
          <a:p>
            <a:pPr eaLnBrk="1" hangingPunct="1"/>
            <a:r>
              <a:rPr lang="en-AU" altLang="zh-CN" dirty="0" smtClean="0">
                <a:ea typeface="宋体" pitchFamily="2" charset="-122"/>
              </a:rPr>
              <a:t>Interpretation of Data</a:t>
            </a:r>
          </a:p>
        </p:txBody>
      </p:sp>
      <p:sp>
        <p:nvSpPr>
          <p:cNvPr id="47108" name="Rectangle 3"/>
          <p:cNvSpPr>
            <a:spLocks noGrp="1" noChangeArrowheads="1"/>
          </p:cNvSpPr>
          <p:nvPr>
            <p:ph type="body" idx="1"/>
          </p:nvPr>
        </p:nvSpPr>
        <p:spPr>
          <a:xfrm>
            <a:off x="684213" y="1933575"/>
            <a:ext cx="8270875" cy="4303713"/>
          </a:xfrm>
        </p:spPr>
        <p:txBody>
          <a:bodyPr/>
          <a:lstStyle/>
          <a:p>
            <a:pPr eaLnBrk="1" hangingPunct="1"/>
            <a:r>
              <a:rPr lang="en-AU" altLang="zh-CN" smtClean="0">
                <a:ea typeface="宋体" pitchFamily="2" charset="-122"/>
              </a:rPr>
              <a:t>Bits have no inherent meaning</a:t>
            </a:r>
          </a:p>
          <a:p>
            <a:pPr lvl="1" eaLnBrk="1" hangingPunct="1"/>
            <a:r>
              <a:rPr lang="en-AU" altLang="zh-CN" sz="2400" smtClean="0">
                <a:ea typeface="宋体" pitchFamily="2" charset="-122"/>
              </a:rPr>
              <a:t>Same bits can represent a variety of objects</a:t>
            </a:r>
          </a:p>
          <a:p>
            <a:pPr lvl="1" eaLnBrk="1" hangingPunct="1"/>
            <a:r>
              <a:rPr lang="en-AU" altLang="zh-CN" sz="2400" smtClean="0">
                <a:ea typeface="宋体" pitchFamily="2" charset="-122"/>
              </a:rPr>
              <a:t>Interpretation depends on the instructions applied</a:t>
            </a:r>
          </a:p>
          <a:p>
            <a:pPr eaLnBrk="1" hangingPunct="1"/>
            <a:r>
              <a:rPr lang="en-AU" altLang="zh-CN" smtClean="0">
                <a:ea typeface="宋体" pitchFamily="2" charset="-122"/>
              </a:rPr>
              <a:t>Computer representations of numbers</a:t>
            </a:r>
          </a:p>
          <a:p>
            <a:pPr lvl="1" eaLnBrk="1" hangingPunct="1"/>
            <a:r>
              <a:rPr lang="en-AU" altLang="zh-CN" sz="2400" smtClean="0">
                <a:ea typeface="宋体" pitchFamily="2" charset="-122"/>
              </a:rPr>
              <a:t>Finite range and precision</a:t>
            </a:r>
          </a:p>
          <a:p>
            <a:pPr lvl="1" eaLnBrk="1" hangingPunct="1"/>
            <a:r>
              <a:rPr lang="en-AU" altLang="zh-CN" sz="2400" smtClean="0">
                <a:ea typeface="宋体" pitchFamily="2" charset="-122"/>
              </a:rPr>
              <a:t>Programmers, computer systems must </a:t>
            </a:r>
            <a:r>
              <a:rPr lang="en-AU" altLang="zh-CN" sz="2400" smtClean="0">
                <a:solidFill>
                  <a:srgbClr val="008000"/>
                </a:solidFill>
                <a:ea typeface="宋体" pitchFamily="2" charset="-122"/>
              </a:rPr>
              <a:t>minimize gap </a:t>
            </a:r>
            <a:r>
              <a:rPr lang="en-AU" altLang="zh-CN" sz="2400" smtClean="0">
                <a:ea typeface="宋体" pitchFamily="2" charset="-122"/>
              </a:rPr>
              <a:t>between computer arithmetic and real world arithmetic</a:t>
            </a:r>
          </a:p>
        </p:txBody>
      </p:sp>
      <p:sp>
        <p:nvSpPr>
          <p:cNvPr id="47109" name="Text Box 4"/>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b="1">
                <a:solidFill>
                  <a:schemeClr val="folHlink"/>
                </a:solidFill>
                <a:latin typeface="Arial Black" pitchFamily="34" charset="0"/>
              </a:rPr>
              <a:t>The BIG Picture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B5798E05-EF2D-4B22-80B1-5225A51B4E64}" type="slidenum">
              <a:rPr lang="en-AU" altLang="zh-CN"/>
              <a:pPr/>
              <a:t>78</a:t>
            </a:fld>
            <a:endParaRPr lang="en-AU" altLang="zh-CN"/>
          </a:p>
        </p:txBody>
      </p:sp>
      <p:sp>
        <p:nvSpPr>
          <p:cNvPr id="57347" name="Rectangle 2"/>
          <p:cNvSpPr>
            <a:spLocks noGrp="1" noChangeArrowheads="1"/>
          </p:cNvSpPr>
          <p:nvPr>
            <p:ph type="title"/>
          </p:nvPr>
        </p:nvSpPr>
        <p:spPr/>
        <p:txBody>
          <a:bodyPr/>
          <a:lstStyle/>
          <a:p>
            <a:pPr eaLnBrk="1" hangingPunct="1"/>
            <a:r>
              <a:rPr lang="en-US" smtClean="0"/>
              <a:t>Concluding Remarks</a:t>
            </a:r>
            <a:endParaRPr lang="en-AU" altLang="zh-CN" smtClean="0">
              <a:ea typeface="宋体" pitchFamily="2" charset="-122"/>
            </a:endParaRPr>
          </a:p>
        </p:txBody>
      </p:sp>
      <p:sp>
        <p:nvSpPr>
          <p:cNvPr id="57348" name="Rectangle 3"/>
          <p:cNvSpPr>
            <a:spLocks noGrp="1" noChangeArrowheads="1"/>
          </p:cNvSpPr>
          <p:nvPr>
            <p:ph type="body" idx="1"/>
          </p:nvPr>
        </p:nvSpPr>
        <p:spPr/>
        <p:txBody>
          <a:bodyPr/>
          <a:lstStyle/>
          <a:p>
            <a:pPr eaLnBrk="1" hangingPunct="1"/>
            <a:r>
              <a:rPr lang="en-US" smtClean="0"/>
              <a:t>ISAs support arithmetic</a:t>
            </a:r>
          </a:p>
          <a:p>
            <a:pPr lvl="1" eaLnBrk="1" hangingPunct="1"/>
            <a:r>
              <a:rPr lang="en-US" smtClean="0"/>
              <a:t>Signed and unsigned integers</a:t>
            </a:r>
          </a:p>
          <a:p>
            <a:pPr lvl="1" eaLnBrk="1" hangingPunct="1"/>
            <a:r>
              <a:rPr lang="en-US" smtClean="0"/>
              <a:t>Floating-point approximation for reals</a:t>
            </a:r>
          </a:p>
          <a:p>
            <a:pPr eaLnBrk="1" hangingPunct="1"/>
            <a:r>
              <a:rPr lang="en-US" smtClean="0"/>
              <a:t>Bounded range and precision</a:t>
            </a:r>
          </a:p>
          <a:p>
            <a:pPr lvl="1" eaLnBrk="1" hangingPunct="1"/>
            <a:r>
              <a:rPr lang="en-US" smtClean="0"/>
              <a:t>Operations can overflow and underflow</a:t>
            </a:r>
          </a:p>
          <a:p>
            <a:pPr eaLnBrk="1" hangingPunct="1"/>
            <a:r>
              <a:rPr lang="en-US" smtClean="0"/>
              <a:t>MIPS ISA</a:t>
            </a:r>
          </a:p>
          <a:p>
            <a:pPr lvl="1" eaLnBrk="1" hangingPunct="1"/>
            <a:r>
              <a:rPr lang="en-US" smtClean="0">
                <a:solidFill>
                  <a:srgbClr val="FF0000"/>
                </a:solidFill>
              </a:rPr>
              <a:t>MIPS core </a:t>
            </a:r>
            <a:r>
              <a:rPr lang="en-US" smtClean="0"/>
              <a:t>and </a:t>
            </a:r>
            <a:r>
              <a:rPr lang="en-US" smtClean="0">
                <a:solidFill>
                  <a:srgbClr val="FF0000"/>
                </a:solidFill>
              </a:rPr>
              <a:t>arithmetic core </a:t>
            </a:r>
            <a:r>
              <a:rPr lang="en-US" smtClean="0"/>
              <a:t>instructions: 54 most frequently used</a:t>
            </a:r>
          </a:p>
          <a:p>
            <a:pPr lvl="2" eaLnBrk="1" hangingPunct="1"/>
            <a:r>
              <a:rPr lang="en-US" smtClean="0"/>
              <a:t>100% of SPECINT, 97% of SPECFP</a:t>
            </a:r>
          </a:p>
          <a:p>
            <a:pPr lvl="1" eaLnBrk="1" hangingPunct="1"/>
            <a:r>
              <a:rPr lang="en-US" smtClean="0"/>
              <a:t>Other instructions: less frequent</a:t>
            </a:r>
          </a:p>
        </p:txBody>
      </p:sp>
      <p:sp>
        <p:nvSpPr>
          <p:cNvPr id="57349" name="Text Box 5"/>
          <p:cNvSpPr txBox="1">
            <a:spLocks noChangeArrowheads="1"/>
          </p:cNvSpPr>
          <p:nvPr/>
        </p:nvSpPr>
        <p:spPr bwMode="auto">
          <a:xfrm rot="5400000">
            <a:off x="7554119" y="1223169"/>
            <a:ext cx="2813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§3.9 Concluding Remarks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734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3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CN" dirty="0" smtClean="0">
                <a:ea typeface="宋体" pitchFamily="2" charset="-122"/>
              </a:rPr>
              <a:t>Assignment 3</a:t>
            </a:r>
          </a:p>
        </p:txBody>
      </p:sp>
      <p:sp>
        <p:nvSpPr>
          <p:cNvPr id="63491" name="Content Placeholder 2"/>
          <p:cNvSpPr>
            <a:spLocks noGrp="1"/>
          </p:cNvSpPr>
          <p:nvPr>
            <p:ph idx="1"/>
          </p:nvPr>
        </p:nvSpPr>
        <p:spPr/>
        <p:txBody>
          <a:bodyPr/>
          <a:lstStyle/>
          <a:p>
            <a:r>
              <a:rPr lang="en-US" altLang="zh-CN" dirty="0" smtClean="0">
                <a:ea typeface="宋体" pitchFamily="2" charset="-122"/>
              </a:rPr>
              <a:t>Homework assignment </a:t>
            </a:r>
            <a:endParaRPr lang="en-US" altLang="zh-CN" dirty="0">
              <a:ea typeface="宋体" pitchFamily="2" charset="-122"/>
            </a:endParaRPr>
          </a:p>
          <a:p>
            <a:pPr marL="0" indent="0">
              <a:buNone/>
            </a:pPr>
            <a:r>
              <a:rPr lang="en-US" altLang="zh-CN" dirty="0" smtClean="0">
                <a:ea typeface="宋体" pitchFamily="2" charset="-122"/>
              </a:rPr>
              <a:t>  3.3, 3.8 ,3.10, 3.11(.1~.4)</a:t>
            </a:r>
          </a:p>
          <a:p>
            <a:r>
              <a:rPr lang="en-US" altLang="zh-CN" dirty="0" smtClean="0">
                <a:ea typeface="宋体" pitchFamily="2" charset="-122"/>
              </a:rPr>
              <a:t>To be submitted in the next week class </a:t>
            </a:r>
          </a:p>
          <a:p>
            <a:pPr marL="0" indent="0">
              <a:buNone/>
            </a:pPr>
            <a:r>
              <a:rPr lang="en-US" altLang="zh-CN" dirty="0" smtClean="0">
                <a:ea typeface="宋体" pitchFamily="2" charset="-122"/>
              </a:rPr>
              <a:t> </a:t>
            </a:r>
          </a:p>
          <a:p>
            <a:r>
              <a:rPr lang="en-US" altLang="zh-CN" dirty="0" smtClean="0">
                <a:ea typeface="宋体" pitchFamily="2" charset="-122"/>
              </a:rPr>
              <a:t>Read Section 3.10 of Chapter 3</a:t>
            </a:r>
          </a:p>
          <a:p>
            <a:pPr marL="0" indent="0">
              <a:buNone/>
            </a:pPr>
            <a:r>
              <a:rPr lang="en-US" altLang="zh-CN" dirty="0">
                <a:ea typeface="宋体" pitchFamily="2" charset="-122"/>
              </a:rPr>
              <a:t>  Historical Perspective and Further</a:t>
            </a:r>
          </a:p>
          <a:p>
            <a:pPr marL="0" indent="0">
              <a:buNone/>
            </a:pPr>
            <a:r>
              <a:rPr lang="en-US" altLang="zh-CN" dirty="0">
                <a:ea typeface="宋体" pitchFamily="2" charset="-122"/>
              </a:rPr>
              <a:t>Reading</a:t>
            </a:r>
            <a:endParaRPr lang="en-US" altLang="zh-CN" dirty="0" smtClean="0">
              <a:ea typeface="宋体" pitchFamily="2" charset="-122"/>
            </a:endParaRPr>
          </a:p>
        </p:txBody>
      </p:sp>
      <p:sp>
        <p:nvSpPr>
          <p:cNvPr id="634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t>Chapter 1 — Computer Abstractions and Technology — </a:t>
            </a:r>
            <a:fld id="{D05FECF5-5C76-4D82-B1FD-39A9F6C42E60}" type="slidenum">
              <a:rPr lang="en-AU"/>
              <a:pPr/>
              <a:t>79</a:t>
            </a:fld>
            <a:endParaRPr lang="en-AU"/>
          </a:p>
        </p:txBody>
      </p:sp>
    </p:spTree>
    <p:extLst>
      <p:ext uri="{BB962C8B-B14F-4D97-AF65-F5344CB8AC3E}">
        <p14:creationId xmlns:p14="http://schemas.microsoft.com/office/powerpoint/2010/main" val="3049361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605662" y="354045"/>
            <a:ext cx="3903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dirty="0">
                <a:solidFill>
                  <a:srgbClr val="FF0000"/>
                </a:solidFill>
                <a:latin typeface="Times New Roman" pitchFamily="18" charset="0"/>
              </a:rPr>
              <a:t>(3) 浮点数的规格化表示</a:t>
            </a:r>
          </a:p>
        </p:txBody>
      </p:sp>
      <p:sp>
        <p:nvSpPr>
          <p:cNvPr id="56323" name="Text Box 6"/>
          <p:cNvSpPr txBox="1">
            <a:spLocks noChangeArrowheads="1"/>
          </p:cNvSpPr>
          <p:nvPr/>
        </p:nvSpPr>
        <p:spPr bwMode="auto">
          <a:xfrm>
            <a:off x="596900" y="2628900"/>
            <a:ext cx="80962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000000"/>
                </a:solidFill>
                <a:latin typeface="宋体" charset="-122"/>
              </a:rPr>
              <a:t>一个浮点数有不同的表示：</a:t>
            </a:r>
          </a:p>
          <a:p>
            <a:pPr eaLnBrk="1" hangingPunct="1">
              <a:spcBef>
                <a:spcPct val="50000"/>
              </a:spcBef>
            </a:pPr>
            <a:r>
              <a:rPr lang="zh-CN" altLang="en-US" b="1">
                <a:solidFill>
                  <a:srgbClr val="000000"/>
                </a:solidFill>
                <a:latin typeface="宋体" charset="-122"/>
              </a:rPr>
              <a:t>  0.5；  0.05</a:t>
            </a:r>
            <a:r>
              <a:rPr lang="zh-CN" altLang="en-US" b="1">
                <a:solidFill>
                  <a:srgbClr val="000000"/>
                </a:solidFill>
                <a:latin typeface="宋体" charset="-122"/>
                <a:sym typeface="Symbol" pitchFamily="18" charset="2"/>
              </a:rPr>
              <a:t>10</a:t>
            </a:r>
            <a:r>
              <a:rPr lang="zh-CN" altLang="en-US" b="1" baseline="30000">
                <a:solidFill>
                  <a:srgbClr val="000000"/>
                </a:solidFill>
                <a:latin typeface="宋体" charset="-122"/>
                <a:sym typeface="Symbol" pitchFamily="18" charset="2"/>
              </a:rPr>
              <a:t>1</a:t>
            </a:r>
            <a:r>
              <a:rPr lang="en-US" altLang="zh-CN" b="1">
                <a:solidFill>
                  <a:srgbClr val="000000"/>
                </a:solidFill>
                <a:latin typeface="宋体" charset="-122"/>
              </a:rPr>
              <a:t> ；  0.005 </a:t>
            </a:r>
            <a:r>
              <a:rPr lang="zh-CN" altLang="en-US" b="1">
                <a:solidFill>
                  <a:srgbClr val="000000"/>
                </a:solidFill>
                <a:latin typeface="宋体" charset="-122"/>
                <a:sym typeface="Symbol" pitchFamily="18" charset="2"/>
              </a:rPr>
              <a:t>10</a:t>
            </a:r>
            <a:r>
              <a:rPr lang="zh-CN" altLang="en-US" b="1" baseline="30000">
                <a:solidFill>
                  <a:srgbClr val="000000"/>
                </a:solidFill>
                <a:latin typeface="宋体" charset="-122"/>
                <a:sym typeface="Symbol" pitchFamily="18" charset="2"/>
              </a:rPr>
              <a:t>2 ；  </a:t>
            </a:r>
            <a:r>
              <a:rPr lang="zh-CN" altLang="en-US" b="1">
                <a:solidFill>
                  <a:srgbClr val="000000"/>
                </a:solidFill>
                <a:latin typeface="宋体" charset="-122"/>
                <a:sym typeface="Symbol" pitchFamily="18" charset="2"/>
              </a:rPr>
              <a:t>50 10</a:t>
            </a:r>
            <a:r>
              <a:rPr lang="zh-CN" altLang="en-US" b="1" baseline="30000">
                <a:solidFill>
                  <a:srgbClr val="000000"/>
                </a:solidFill>
                <a:latin typeface="宋体" charset="-122"/>
                <a:sym typeface="Symbol" pitchFamily="18" charset="2"/>
              </a:rPr>
              <a:t>-2</a:t>
            </a:r>
            <a:endParaRPr lang="en-US" altLang="zh-CN" b="1">
              <a:solidFill>
                <a:srgbClr val="000000"/>
              </a:solidFill>
              <a:latin typeface="宋体" charset="-122"/>
            </a:endParaRPr>
          </a:p>
        </p:txBody>
      </p:sp>
      <p:sp>
        <p:nvSpPr>
          <p:cNvPr id="56324" name="Text Box 7"/>
          <p:cNvSpPr txBox="1">
            <a:spLocks noChangeArrowheads="1"/>
          </p:cNvSpPr>
          <p:nvPr/>
        </p:nvSpPr>
        <p:spPr bwMode="auto">
          <a:xfrm>
            <a:off x="533400" y="3886200"/>
            <a:ext cx="809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000000"/>
                </a:solidFill>
                <a:latin typeface="宋体" charset="-122"/>
              </a:rPr>
              <a:t>为提高数据的表示精度，需做规格化处理。</a:t>
            </a:r>
          </a:p>
        </p:txBody>
      </p:sp>
      <p:sp>
        <p:nvSpPr>
          <p:cNvPr id="56325" name="Text Box 8"/>
          <p:cNvSpPr txBox="1">
            <a:spLocks noChangeArrowheads="1"/>
          </p:cNvSpPr>
          <p:nvPr/>
        </p:nvSpPr>
        <p:spPr bwMode="auto">
          <a:xfrm>
            <a:off x="444500" y="1409700"/>
            <a:ext cx="8248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000000"/>
                </a:solidFill>
                <a:latin typeface="宋体" charset="-122"/>
              </a:rPr>
              <a:t>   </a:t>
            </a:r>
            <a:r>
              <a:rPr lang="zh-CN" altLang="en-US" b="1" smtClean="0">
                <a:solidFill>
                  <a:srgbClr val="000000"/>
                </a:solidFill>
                <a:latin typeface="宋体" charset="-122"/>
              </a:rPr>
              <a:t> 浮点数</a:t>
            </a:r>
            <a:r>
              <a:rPr lang="zh-CN" altLang="en-US" b="1">
                <a:solidFill>
                  <a:srgbClr val="000000"/>
                </a:solidFill>
                <a:latin typeface="宋体" charset="-122"/>
              </a:rPr>
              <a:t>是数学中实数的子集合，由一个纯小数乘上一个指数值来组成。</a:t>
            </a:r>
          </a:p>
        </p:txBody>
      </p:sp>
    </p:spTree>
    <p:extLst>
      <p:ext uri="{BB962C8B-B14F-4D97-AF65-F5344CB8AC3E}">
        <p14:creationId xmlns:p14="http://schemas.microsoft.com/office/powerpoint/2010/main" val="6175264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  </a:t>
            </a:r>
            <a:endParaRPr lang="zh-CN" altLang="en-US" dirty="0"/>
          </a:p>
        </p:txBody>
      </p:sp>
      <p:sp>
        <p:nvSpPr>
          <p:cNvPr id="3" name="内容占位符 2"/>
          <p:cNvSpPr>
            <a:spLocks noGrp="1"/>
          </p:cNvSpPr>
          <p:nvPr>
            <p:ph idx="1"/>
          </p:nvPr>
        </p:nvSpPr>
        <p:spPr>
          <a:xfrm>
            <a:off x="467544" y="980728"/>
            <a:ext cx="8424936" cy="5616624"/>
          </a:xfrm>
        </p:spPr>
        <p:txBody>
          <a:bodyPr/>
          <a:lstStyle/>
          <a:p>
            <a:pPr marL="0" indent="0">
              <a:buNone/>
            </a:pPr>
            <a:r>
              <a:rPr lang="en-US" altLang="zh-CN" sz="1600" dirty="0"/>
              <a:t>1. </a:t>
            </a:r>
            <a:r>
              <a:rPr lang="zh-CN" altLang="en-US" sz="1600" dirty="0"/>
              <a:t>项目目标</a:t>
            </a:r>
          </a:p>
          <a:p>
            <a:pPr marL="0" indent="0">
              <a:buNone/>
            </a:pPr>
            <a:r>
              <a:rPr lang="en-US" altLang="zh-CN" sz="1600" dirty="0"/>
              <a:t>(1) </a:t>
            </a:r>
            <a:r>
              <a:rPr lang="zh-CN" altLang="en-US" sz="1600" dirty="0"/>
              <a:t>深入掌握二进制数的表示方法以及不同进制数的转换；</a:t>
            </a:r>
          </a:p>
          <a:p>
            <a:pPr marL="0" indent="0">
              <a:buNone/>
            </a:pPr>
            <a:r>
              <a:rPr lang="en-US" altLang="zh-CN" sz="1600" dirty="0"/>
              <a:t>(2) </a:t>
            </a:r>
            <a:r>
              <a:rPr lang="zh-CN" altLang="en-US" sz="1600" dirty="0"/>
              <a:t>掌握二进制不同编码的表示方法；</a:t>
            </a:r>
          </a:p>
          <a:p>
            <a:pPr marL="0" indent="0">
              <a:buNone/>
            </a:pPr>
            <a:r>
              <a:rPr lang="en-US" altLang="zh-CN" sz="1600" dirty="0"/>
              <a:t>(3) </a:t>
            </a:r>
            <a:r>
              <a:rPr lang="zh-CN" altLang="en-US" sz="1600" dirty="0"/>
              <a:t>掌握</a:t>
            </a:r>
            <a:r>
              <a:rPr lang="en-US" altLang="zh-CN" sz="1600" dirty="0"/>
              <a:t>IEEE 754 </a:t>
            </a:r>
            <a:r>
              <a:rPr lang="zh-CN" altLang="en-US" sz="1600" dirty="0"/>
              <a:t>中单精度浮点数的表示和计算。</a:t>
            </a:r>
          </a:p>
          <a:p>
            <a:pPr marL="0" indent="0">
              <a:buNone/>
            </a:pPr>
            <a:r>
              <a:rPr lang="en-US" altLang="zh-CN" sz="1600" dirty="0"/>
              <a:t>2. </a:t>
            </a:r>
            <a:r>
              <a:rPr lang="zh-CN" altLang="en-US" sz="1600" dirty="0"/>
              <a:t>具体要求</a:t>
            </a:r>
          </a:p>
          <a:p>
            <a:pPr marL="0" indent="0">
              <a:buNone/>
            </a:pPr>
            <a:r>
              <a:rPr lang="zh-CN" altLang="en-US" sz="1600" dirty="0"/>
              <a:t>假设没有浮点表示和计算的硬件，用软件方法采用仿真方式实现</a:t>
            </a:r>
            <a:r>
              <a:rPr lang="en-US" altLang="zh-CN" sz="1600" dirty="0"/>
              <a:t>IEEE 754</a:t>
            </a:r>
            <a:r>
              <a:rPr lang="zh-CN" altLang="en-US" sz="1600" dirty="0"/>
              <a:t>单精度浮点数的表示及运算功能，具体要求如下：</a:t>
            </a:r>
          </a:p>
          <a:p>
            <a:pPr marL="0" indent="0">
              <a:buNone/>
            </a:pPr>
            <a:r>
              <a:rPr lang="en-US" altLang="zh-CN" sz="1600" dirty="0"/>
              <a:t>(1) </a:t>
            </a:r>
            <a:r>
              <a:rPr lang="zh-CN" altLang="en-US" sz="1600" dirty="0"/>
              <a:t>程序需要提供人机交互方式</a:t>
            </a:r>
            <a:r>
              <a:rPr lang="zh-CN" altLang="en-US" sz="1600" dirty="0" smtClean="0"/>
              <a:t>（字符</a:t>
            </a:r>
            <a:r>
              <a:rPr lang="zh-CN" altLang="en-US" sz="1600" dirty="0"/>
              <a:t>界面）供用户选择相应的功能；</a:t>
            </a:r>
          </a:p>
          <a:p>
            <a:pPr marL="0" indent="0">
              <a:buNone/>
            </a:pPr>
            <a:r>
              <a:rPr lang="en-US" altLang="zh-CN" sz="1600" dirty="0"/>
              <a:t>(2) </a:t>
            </a:r>
            <a:r>
              <a:rPr lang="zh-CN" altLang="en-US" sz="1600" dirty="0"/>
              <a:t>可接受十进制实数形式的输入，在内存中以</a:t>
            </a:r>
            <a:r>
              <a:rPr lang="en-US" altLang="zh-CN" sz="1600" dirty="0"/>
              <a:t>IEEE 754</a:t>
            </a:r>
            <a:r>
              <a:rPr lang="zh-CN" altLang="en-US" sz="1600" dirty="0"/>
              <a:t>单精度方式表示，支持以二进制和十六进制的方式显示输出；</a:t>
            </a:r>
          </a:p>
          <a:p>
            <a:pPr marL="0" indent="0">
              <a:buNone/>
            </a:pPr>
            <a:r>
              <a:rPr lang="en-US" altLang="zh-CN" sz="1600" dirty="0"/>
              <a:t>(3) </a:t>
            </a:r>
            <a:r>
              <a:rPr lang="zh-CN" altLang="en-US" sz="1600" dirty="0"/>
              <a:t>可实现浮点数的</a:t>
            </a:r>
            <a:r>
              <a:rPr lang="zh-CN" altLang="en-US" sz="1600" dirty="0" smtClean="0"/>
              <a:t>加减</a:t>
            </a:r>
            <a:r>
              <a:rPr lang="en-US" altLang="zh-CN" sz="1600" dirty="0" smtClean="0"/>
              <a:t>(</a:t>
            </a:r>
            <a:r>
              <a:rPr lang="zh-CN" altLang="en-US" sz="1600" dirty="0" smtClean="0"/>
              <a:t>或者乘除</a:t>
            </a:r>
            <a:r>
              <a:rPr lang="en-US" altLang="zh-CN" sz="1600" dirty="0" smtClean="0"/>
              <a:t>)</a:t>
            </a:r>
            <a:r>
              <a:rPr lang="zh-CN" altLang="en-US" sz="1600" dirty="0" smtClean="0"/>
              <a:t>运算</a:t>
            </a:r>
            <a:r>
              <a:rPr lang="zh-CN" altLang="en-US" sz="1600" dirty="0"/>
              <a:t>；</a:t>
            </a:r>
          </a:p>
          <a:p>
            <a:pPr marL="0" indent="0">
              <a:buNone/>
            </a:pPr>
            <a:r>
              <a:rPr lang="en-US" altLang="zh-CN" sz="1600" dirty="0"/>
              <a:t>(4) </a:t>
            </a:r>
            <a:r>
              <a:rPr lang="zh-CN" altLang="en-US" sz="1600" dirty="0" smtClean="0"/>
              <a:t>使用</a:t>
            </a:r>
            <a:r>
              <a:rPr lang="en-US" altLang="zh-CN" sz="1600" dirty="0" smtClean="0"/>
              <a:t>MIPS</a:t>
            </a:r>
            <a:r>
              <a:rPr lang="zh-CN" altLang="en-US" sz="1600" dirty="0" smtClean="0"/>
              <a:t>汇编</a:t>
            </a:r>
            <a:r>
              <a:rPr lang="zh-CN" altLang="en-US" sz="1600" dirty="0"/>
              <a:t>指令，但是</a:t>
            </a:r>
            <a:r>
              <a:rPr lang="zh-CN" altLang="en-US" sz="1600" dirty="0" smtClean="0"/>
              <a:t>不能直接使用</a:t>
            </a:r>
            <a:r>
              <a:rPr lang="zh-CN" altLang="en-US" sz="1600" dirty="0"/>
              <a:t>浮点指令，只能利用整数运算指令来编写软件完成。</a:t>
            </a:r>
          </a:p>
          <a:p>
            <a:pPr marL="0" indent="0">
              <a:buNone/>
            </a:pPr>
            <a:r>
              <a:rPr lang="en-US" altLang="zh-CN" sz="1600" dirty="0"/>
              <a:t>3. </a:t>
            </a:r>
            <a:r>
              <a:rPr lang="zh-CN" altLang="en-US" sz="1600" dirty="0"/>
              <a:t>开发工具</a:t>
            </a:r>
          </a:p>
          <a:p>
            <a:pPr marL="0" indent="0">
              <a:buNone/>
            </a:pPr>
            <a:r>
              <a:rPr lang="zh-CN" altLang="en-US" sz="1600" dirty="0" smtClean="0"/>
              <a:t>    利用汇编语言中的整数运算指令实现</a:t>
            </a:r>
            <a:r>
              <a:rPr lang="zh-CN" altLang="en-US" sz="1600" dirty="0"/>
              <a:t>，可在一个程序中实现所有功能，也可分解为若干个程序，但是必须完成</a:t>
            </a:r>
            <a:r>
              <a:rPr lang="en-US" altLang="zh-CN" sz="1600" dirty="0"/>
              <a:t>2</a:t>
            </a:r>
            <a:r>
              <a:rPr lang="zh-CN" altLang="en-US" sz="1600" dirty="0"/>
              <a:t>中的所有功能。</a:t>
            </a:r>
          </a:p>
          <a:p>
            <a:pPr marL="0" indent="0">
              <a:buNone/>
            </a:pPr>
            <a:r>
              <a:rPr lang="en-US" altLang="zh-CN" sz="1600" dirty="0"/>
              <a:t>4. </a:t>
            </a:r>
            <a:r>
              <a:rPr lang="zh-CN" altLang="en-US" sz="1600" dirty="0"/>
              <a:t>提交资料</a:t>
            </a:r>
          </a:p>
          <a:p>
            <a:pPr marL="0" indent="0">
              <a:buNone/>
            </a:pPr>
            <a:r>
              <a:rPr lang="zh-CN" altLang="en-US" sz="1600" dirty="0"/>
              <a:t>按照学校实验报告的格式，要求提交源程序、设计文档以及编译后可以执行程序的电子版。</a:t>
            </a:r>
          </a:p>
          <a:p>
            <a:pPr marL="0" indent="0">
              <a:buNone/>
            </a:pPr>
            <a:r>
              <a:rPr lang="en-US" altLang="zh-CN" sz="1600" dirty="0"/>
              <a:t>5. </a:t>
            </a:r>
            <a:r>
              <a:rPr lang="zh-CN" altLang="en-US" sz="1600" dirty="0"/>
              <a:t>提交时间</a:t>
            </a:r>
          </a:p>
          <a:p>
            <a:pPr marL="0" indent="0">
              <a:buNone/>
            </a:pPr>
            <a:r>
              <a:rPr lang="zh-CN" altLang="en-US" sz="1600" dirty="0"/>
              <a:t>期末考试前一周。</a:t>
            </a:r>
          </a:p>
          <a:p>
            <a:pPr marL="0" indent="0">
              <a:buNone/>
            </a:pPr>
            <a:endParaRPr lang="zh-CN" altLang="en-US" dirty="0"/>
          </a:p>
          <a:p>
            <a:pPr marL="0" indent="0">
              <a:buNone/>
            </a:pPr>
            <a:endParaRPr lang="zh-CN" altLang="en-US" dirty="0"/>
          </a:p>
        </p:txBody>
      </p:sp>
      <p:sp>
        <p:nvSpPr>
          <p:cNvPr id="4" name="页脚占位符 3"/>
          <p:cNvSpPr>
            <a:spLocks noGrp="1"/>
          </p:cNvSpPr>
          <p:nvPr>
            <p:ph type="ftr" sz="quarter" idx="10"/>
          </p:nvPr>
        </p:nvSpPr>
        <p:spPr/>
        <p:txBody>
          <a:bodyPr/>
          <a:lstStyle/>
          <a:p>
            <a:r>
              <a:rPr lang="en-AU" altLang="zh-CN" dirty="0" smtClean="0"/>
              <a:t>Chapter 3 — Arithmetic for Computers — </a:t>
            </a:r>
            <a:fld id="{9ED5DF9C-31E0-4D77-A353-E0C904335272}" type="slidenum">
              <a:rPr lang="en-AU" altLang="zh-CN" smtClean="0"/>
              <a:pPr/>
              <a:t>80</a:t>
            </a:fld>
            <a:endParaRPr lang="en-AU" altLang="zh-CN" dirty="0"/>
          </a:p>
        </p:txBody>
      </p:sp>
    </p:spTree>
    <p:extLst>
      <p:ext uri="{BB962C8B-B14F-4D97-AF65-F5344CB8AC3E}">
        <p14:creationId xmlns:p14="http://schemas.microsoft.com/office/powerpoint/2010/main" val="4270579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9552" y="323945"/>
            <a:ext cx="8382000" cy="584775"/>
          </a:xfrm>
        </p:spPr>
        <p:txBody>
          <a:bodyPr/>
          <a:lstStyle/>
          <a:p>
            <a:r>
              <a:rPr lang="zh-CN" altLang="en-US" sz="3200" dirty="0"/>
              <a:t>浮点数的规格化</a:t>
            </a:r>
          </a:p>
        </p:txBody>
      </p:sp>
      <p:sp>
        <p:nvSpPr>
          <p:cNvPr id="57347" name="Rectangle 3"/>
          <p:cNvSpPr>
            <a:spLocks noGrp="1" noChangeArrowheads="1"/>
          </p:cNvSpPr>
          <p:nvPr>
            <p:ph idx="1"/>
          </p:nvPr>
        </p:nvSpPr>
        <p:spPr>
          <a:xfrm>
            <a:off x="438472" y="1066800"/>
            <a:ext cx="8305800" cy="2667000"/>
          </a:xfrm>
        </p:spPr>
        <p:txBody>
          <a:bodyPr/>
          <a:lstStyle/>
          <a:p>
            <a:pPr eaLnBrk="1" hangingPunct="1">
              <a:buFont typeface="Wingdings" pitchFamily="2" charset="2"/>
              <a:buNone/>
            </a:pPr>
            <a:r>
              <a:rPr lang="zh-CN" altLang="en-US" sz="2000" b="1" dirty="0" smtClean="0">
                <a:solidFill>
                  <a:srgbClr val="0000FF"/>
                </a:solidFill>
                <a:latin typeface="宋体" charset="-122"/>
              </a:rPr>
              <a:t>规格化目的：</a:t>
            </a:r>
          </a:p>
          <a:p>
            <a:pPr lvl="1" eaLnBrk="1" hangingPunct="1">
              <a:buFont typeface="Wingdings" pitchFamily="2" charset="2"/>
              <a:buNone/>
            </a:pPr>
            <a:r>
              <a:rPr lang="zh-CN" altLang="en-US" sz="2000" b="1" dirty="0" smtClean="0">
                <a:latin typeface="宋体" charset="-122"/>
              </a:rPr>
              <a:t>为了提高数据的</a:t>
            </a:r>
            <a:r>
              <a:rPr lang="zh-CN" altLang="en-US" sz="2000" b="1" dirty="0" smtClean="0">
                <a:solidFill>
                  <a:schemeClr val="hlink"/>
                </a:solidFill>
                <a:latin typeface="宋体" charset="-122"/>
              </a:rPr>
              <a:t>表示精度</a:t>
            </a:r>
          </a:p>
          <a:p>
            <a:pPr lvl="1" eaLnBrk="1" hangingPunct="1">
              <a:buFont typeface="Wingdings" pitchFamily="2" charset="2"/>
              <a:buNone/>
            </a:pPr>
            <a:r>
              <a:rPr lang="zh-CN" altLang="en-US" sz="2000" b="1" dirty="0" smtClean="0">
                <a:latin typeface="宋体" charset="-122"/>
              </a:rPr>
              <a:t>为了数据表示的</a:t>
            </a:r>
            <a:r>
              <a:rPr lang="zh-CN" altLang="en-US" sz="2000" b="1" dirty="0" smtClean="0">
                <a:solidFill>
                  <a:schemeClr val="hlink"/>
                </a:solidFill>
                <a:latin typeface="宋体" charset="-122"/>
              </a:rPr>
              <a:t>唯一性</a:t>
            </a:r>
            <a:endParaRPr lang="en-US" altLang="zh-CN" sz="2000" b="1" dirty="0" smtClean="0">
              <a:solidFill>
                <a:schemeClr val="hlink"/>
              </a:solidFill>
              <a:latin typeface="宋体" charset="-122"/>
            </a:endParaRPr>
          </a:p>
          <a:p>
            <a:pPr lvl="1" eaLnBrk="1" hangingPunct="1">
              <a:buFont typeface="Wingdings" pitchFamily="2" charset="2"/>
              <a:buNone/>
            </a:pPr>
            <a:r>
              <a:rPr lang="zh-CN" altLang="en-US" sz="2000" b="1" dirty="0" smtClean="0">
                <a:solidFill>
                  <a:schemeClr val="hlink"/>
                </a:solidFill>
                <a:latin typeface="宋体" charset="-122"/>
              </a:rPr>
              <a:t>什么是规格化？如果</a:t>
            </a:r>
            <a:r>
              <a:rPr lang="zh-CN" altLang="en-US" sz="2000" b="1" dirty="0" smtClean="0">
                <a:solidFill>
                  <a:srgbClr val="0000FF"/>
                </a:solidFill>
                <a:latin typeface="宋体" charset="-122"/>
              </a:rPr>
              <a:t>尾数为</a:t>
            </a:r>
            <a:r>
              <a:rPr lang="en-US" altLang="zh-CN" sz="2000" b="1" dirty="0" smtClean="0">
                <a:solidFill>
                  <a:srgbClr val="0000FF"/>
                </a:solidFill>
                <a:latin typeface="宋体" charset="-122"/>
              </a:rPr>
              <a:t>R</a:t>
            </a:r>
            <a:r>
              <a:rPr lang="zh-CN" altLang="en-US" sz="2000" b="1" dirty="0" smtClean="0">
                <a:solidFill>
                  <a:srgbClr val="0000FF"/>
                </a:solidFill>
                <a:latin typeface="宋体" charset="-122"/>
              </a:rPr>
              <a:t>进制的规格化</a:t>
            </a:r>
            <a:r>
              <a:rPr lang="zh-CN" altLang="en-US" sz="2000" b="1" dirty="0" smtClean="0">
                <a:latin typeface="宋体" charset="-122"/>
              </a:rPr>
              <a:t>：</a:t>
            </a:r>
          </a:p>
          <a:p>
            <a:pPr lvl="1" eaLnBrk="1" hangingPunct="1">
              <a:buFont typeface="Wingdings" pitchFamily="2" charset="2"/>
              <a:buNone/>
            </a:pPr>
            <a:r>
              <a:rPr lang="zh-CN" altLang="en-US" sz="2000" b="1" dirty="0" smtClean="0">
                <a:latin typeface="宋体" charset="-122"/>
              </a:rPr>
              <a:t>   绝对值</a:t>
            </a:r>
            <a:r>
              <a:rPr lang="zh-CN" altLang="en-US" sz="2000" b="1" dirty="0" smtClean="0">
                <a:solidFill>
                  <a:schemeClr val="hlink"/>
                </a:solidFill>
                <a:latin typeface="宋体" charset="-122"/>
              </a:rPr>
              <a:t>大于或等于1/</a:t>
            </a:r>
            <a:r>
              <a:rPr lang="en-US" altLang="zh-CN" sz="2000" b="1" dirty="0" smtClean="0">
                <a:solidFill>
                  <a:schemeClr val="hlink"/>
                </a:solidFill>
                <a:latin typeface="宋体" charset="-122"/>
              </a:rPr>
              <a:t>R</a:t>
            </a:r>
          </a:p>
          <a:p>
            <a:pPr eaLnBrk="1" hangingPunct="1">
              <a:buFont typeface="Wingdings" pitchFamily="2" charset="2"/>
              <a:buNone/>
            </a:pPr>
            <a:r>
              <a:rPr lang="zh-CN" altLang="en-US" sz="2000" b="1" dirty="0" smtClean="0">
                <a:solidFill>
                  <a:srgbClr val="0000FF"/>
                </a:solidFill>
                <a:latin typeface="宋体" charset="-122"/>
              </a:rPr>
              <a:t>二进制原码的规格化数的</a:t>
            </a:r>
            <a:r>
              <a:rPr lang="zh-CN" altLang="en-US" sz="2000" b="1" dirty="0" smtClean="0">
                <a:solidFill>
                  <a:schemeClr val="hlink"/>
                </a:solidFill>
                <a:latin typeface="宋体" charset="-122"/>
              </a:rPr>
              <a:t>表现形式</a:t>
            </a:r>
            <a:r>
              <a:rPr lang="zh-CN" altLang="en-US" sz="2000" b="1" dirty="0" smtClean="0">
                <a:latin typeface="宋体" charset="-122"/>
              </a:rPr>
              <a:t>：</a:t>
            </a:r>
          </a:p>
          <a:p>
            <a:pPr lvl="1" eaLnBrk="1" hangingPunct="1">
              <a:buFont typeface="Wingdings" pitchFamily="2" charset="2"/>
              <a:buNone/>
            </a:pPr>
            <a:r>
              <a:rPr lang="zh-CN" altLang="en-US" sz="2000" b="1" dirty="0" smtClean="0">
                <a:latin typeface="宋体" charset="-122"/>
              </a:rPr>
              <a:t>     </a:t>
            </a:r>
          </a:p>
        </p:txBody>
      </p:sp>
      <p:sp>
        <p:nvSpPr>
          <p:cNvPr id="57348" name="Text Box 4"/>
          <p:cNvSpPr txBox="1">
            <a:spLocks noChangeArrowheads="1"/>
          </p:cNvSpPr>
          <p:nvPr/>
        </p:nvSpPr>
        <p:spPr bwMode="auto">
          <a:xfrm>
            <a:off x="5696272" y="4953000"/>
            <a:ext cx="3124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FF0000"/>
                </a:solidFill>
                <a:latin typeface="Times New Roman" pitchFamily="18" charset="0"/>
              </a:rPr>
              <a:t>正数  </a:t>
            </a:r>
            <a:r>
              <a:rPr lang="zh-CN" altLang="en-US">
                <a:solidFill>
                  <a:srgbClr val="000000"/>
                </a:solidFill>
                <a:latin typeface="Times New Roman" pitchFamily="18" charset="0"/>
              </a:rPr>
              <a:t>0.1</a:t>
            </a:r>
            <a:r>
              <a:rPr lang="en-US" altLang="zh-CN">
                <a:solidFill>
                  <a:srgbClr val="000000"/>
                </a:solidFill>
                <a:latin typeface="Times New Roman" pitchFamily="18" charset="0"/>
              </a:rPr>
              <a:t>xxxxxx</a:t>
            </a:r>
          </a:p>
          <a:p>
            <a:pPr eaLnBrk="1" hangingPunct="1">
              <a:spcBef>
                <a:spcPct val="50000"/>
              </a:spcBef>
            </a:pPr>
            <a:r>
              <a:rPr lang="zh-CN" altLang="en-US" b="1">
                <a:solidFill>
                  <a:srgbClr val="FF0000"/>
                </a:solidFill>
                <a:latin typeface="Times New Roman" pitchFamily="18" charset="0"/>
              </a:rPr>
              <a:t>负数  </a:t>
            </a:r>
            <a:r>
              <a:rPr lang="en-US" altLang="zh-CN">
                <a:solidFill>
                  <a:srgbClr val="000000"/>
                </a:solidFill>
                <a:latin typeface="Times New Roman" pitchFamily="18" charset="0"/>
              </a:rPr>
              <a:t>1.0xxxxxx</a:t>
            </a:r>
          </a:p>
        </p:txBody>
      </p:sp>
      <p:sp>
        <p:nvSpPr>
          <p:cNvPr id="57349" name="Text Box 5"/>
          <p:cNvSpPr txBox="1">
            <a:spLocks noChangeArrowheads="1"/>
          </p:cNvSpPr>
          <p:nvPr/>
        </p:nvSpPr>
        <p:spPr bwMode="auto">
          <a:xfrm>
            <a:off x="3029272" y="3429000"/>
            <a:ext cx="3200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FF0000"/>
                </a:solidFill>
                <a:latin typeface="Times New Roman" pitchFamily="18" charset="0"/>
              </a:rPr>
              <a:t>正数</a:t>
            </a:r>
            <a:r>
              <a:rPr lang="zh-CN" altLang="en-US">
                <a:solidFill>
                  <a:srgbClr val="000000"/>
                </a:solidFill>
                <a:latin typeface="Times New Roman" pitchFamily="18" charset="0"/>
              </a:rPr>
              <a:t>  0.1</a:t>
            </a:r>
            <a:r>
              <a:rPr lang="en-US" altLang="zh-CN">
                <a:solidFill>
                  <a:srgbClr val="000000"/>
                </a:solidFill>
                <a:latin typeface="Times New Roman" pitchFamily="18" charset="0"/>
              </a:rPr>
              <a:t>xxxxxx</a:t>
            </a:r>
          </a:p>
          <a:p>
            <a:pPr eaLnBrk="1" hangingPunct="1">
              <a:spcBef>
                <a:spcPct val="50000"/>
              </a:spcBef>
            </a:pPr>
            <a:r>
              <a:rPr lang="zh-CN" altLang="en-US" b="1">
                <a:solidFill>
                  <a:srgbClr val="FF0000"/>
                </a:solidFill>
                <a:latin typeface="Times New Roman" pitchFamily="18" charset="0"/>
              </a:rPr>
              <a:t>负数</a:t>
            </a:r>
            <a:r>
              <a:rPr lang="zh-CN" altLang="en-US">
                <a:solidFill>
                  <a:srgbClr val="000000"/>
                </a:solidFill>
                <a:latin typeface="Times New Roman" pitchFamily="18" charset="0"/>
              </a:rPr>
              <a:t>  1.1</a:t>
            </a:r>
            <a:r>
              <a:rPr lang="en-US" altLang="zh-CN">
                <a:solidFill>
                  <a:srgbClr val="000000"/>
                </a:solidFill>
                <a:latin typeface="Times New Roman" pitchFamily="18" charset="0"/>
              </a:rPr>
              <a:t>xxxxxx</a:t>
            </a:r>
          </a:p>
        </p:txBody>
      </p:sp>
      <p:sp>
        <p:nvSpPr>
          <p:cNvPr id="57350" name="Rectangle 6"/>
          <p:cNvSpPr>
            <a:spLocks noChangeArrowheads="1"/>
          </p:cNvSpPr>
          <p:nvPr/>
        </p:nvSpPr>
        <p:spPr bwMode="auto">
          <a:xfrm>
            <a:off x="438472" y="5029200"/>
            <a:ext cx="54864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spcBef>
                <a:spcPct val="50000"/>
              </a:spcBef>
              <a:buClr>
                <a:srgbClr val="3333CC"/>
              </a:buClr>
              <a:buSzPct val="60000"/>
              <a:buFont typeface="Wingdings" pitchFamily="2" charset="2"/>
              <a:buNone/>
            </a:pPr>
            <a:r>
              <a:rPr kumimoji="1" lang="zh-CN" altLang="en-US" sz="2400" b="1">
                <a:solidFill>
                  <a:srgbClr val="0000FF"/>
                </a:solidFill>
                <a:latin typeface="宋体" charset="-122"/>
              </a:rPr>
              <a:t>补码尾数的规格化的</a:t>
            </a:r>
            <a:r>
              <a:rPr kumimoji="1" lang="zh-CN" altLang="en-US" sz="2400" b="1">
                <a:solidFill>
                  <a:srgbClr val="FF0000"/>
                </a:solidFill>
                <a:latin typeface="宋体" charset="-122"/>
              </a:rPr>
              <a:t>表现形式</a:t>
            </a:r>
            <a:r>
              <a:rPr kumimoji="1" lang="zh-CN" altLang="en-US" sz="2400" b="1">
                <a:solidFill>
                  <a:srgbClr val="000000"/>
                </a:solidFill>
                <a:latin typeface="宋体" charset="-122"/>
              </a:rPr>
              <a:t>：</a:t>
            </a:r>
          </a:p>
          <a:p>
            <a:pPr lvl="1" eaLnBrk="1" hangingPunct="1">
              <a:lnSpc>
                <a:spcPct val="90000"/>
              </a:lnSpc>
              <a:spcBef>
                <a:spcPct val="50000"/>
              </a:spcBef>
              <a:buClr>
                <a:srgbClr val="FF0000"/>
              </a:buClr>
              <a:buSzPct val="55000"/>
              <a:buFont typeface="Wingdings" pitchFamily="2" charset="2"/>
              <a:buNone/>
            </a:pPr>
            <a:r>
              <a:rPr kumimoji="1" lang="zh-CN" altLang="en-US" sz="2400" b="1">
                <a:solidFill>
                  <a:srgbClr val="000000"/>
                </a:solidFill>
                <a:latin typeface="宋体" charset="-122"/>
              </a:rPr>
              <a:t>尾数的最高位与符号位相反</a:t>
            </a:r>
          </a:p>
        </p:txBody>
      </p:sp>
    </p:spTree>
    <p:extLst>
      <p:ext uri="{BB962C8B-B14F-4D97-AF65-F5344CB8AC3E}">
        <p14:creationId xmlns:p14="http://schemas.microsoft.com/office/powerpoint/2010/main" val="389199880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5"/>
</p:tagLst>
</file>

<file path=ppt/tags/tag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解：-0.75 = -3/4 = -0.112 = -1.1×2-1&#10; &#10;=(-1)1×(1 + 0.1000 0000 0000 0000 0000 000)×2-1&#10;&#10; =(-1)1×(1 + 0.1000 0000 0000 0000 0000 000)×2126-127&#10;&#10;s=1，E= 12610 = 011111102， F  = 1000 … 000。&#10;&#10;1011,1111,0100,0000,0000,0000,0000,0000&#10;BF400000H"/>
  <p:tag name="PROBLEMVOICEALLOWED" val="Fals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25992</TotalTime>
  <Words>8940</Words>
  <Application>Microsoft Office PowerPoint</Application>
  <PresentationFormat>全屏显示(4:3)</PresentationFormat>
  <Paragraphs>1183</Paragraphs>
  <Slides>80</Slides>
  <Notes>47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7" baseType="lpstr">
      <vt:lpstr>Microsoft Yahei</vt:lpstr>
      <vt:lpstr>黑体</vt:lpstr>
      <vt:lpstr>楷体_GB2312</vt:lpstr>
      <vt:lpstr>隶书</vt:lpstr>
      <vt:lpstr>宋体</vt:lpstr>
      <vt:lpstr>微软雅黑</vt:lpstr>
      <vt:lpstr>Arial</vt:lpstr>
      <vt:lpstr>Arial Black</vt:lpstr>
      <vt:lpstr>Courier New</vt:lpstr>
      <vt:lpstr>Lucida Console</vt:lpstr>
      <vt:lpstr>Symbol</vt:lpstr>
      <vt:lpstr>Tahoma</vt:lpstr>
      <vt:lpstr>Times New Roman</vt:lpstr>
      <vt:lpstr>Wingdings</vt:lpstr>
      <vt:lpstr>cod4e</vt:lpstr>
      <vt:lpstr>Equation</vt:lpstr>
      <vt:lpstr>Worksheet</vt:lpstr>
      <vt:lpstr>PowerPoint 演示文稿</vt:lpstr>
      <vt:lpstr>浮点数的表示与计算</vt:lpstr>
      <vt:lpstr>PowerPoint 演示文稿</vt:lpstr>
      <vt:lpstr>PowerPoint 演示文稿</vt:lpstr>
      <vt:lpstr>PowerPoint 演示文稿</vt:lpstr>
      <vt:lpstr>PowerPoint 演示文稿</vt:lpstr>
      <vt:lpstr>PowerPoint 演示文稿</vt:lpstr>
      <vt:lpstr>PowerPoint 演示文稿</vt:lpstr>
      <vt:lpstr>浮点数的规格化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IEEE754浮点数的范围</vt:lpstr>
      <vt:lpstr>浮点数标准(IEEE754)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FP Instructions in MIPS</vt:lpstr>
      <vt:lpstr>FP Instructions in MIPS</vt:lpstr>
      <vt:lpstr>FP Example: °F to °C</vt:lpstr>
      <vt:lpstr>FP Example: Array Multiplication</vt:lpstr>
      <vt:lpstr>FP Example: Array Multiplication</vt:lpstr>
      <vt:lpstr>FP Example: Array Multiplication</vt:lpstr>
      <vt:lpstr>Accurate Arithmetic</vt:lpstr>
      <vt:lpstr>PowerPoint 演示文稿</vt:lpstr>
      <vt:lpstr>PowerPoint 演示文稿</vt:lpstr>
      <vt:lpstr>PowerPoint 演示文稿</vt:lpstr>
      <vt:lpstr>Parallelism and Associativity</vt:lpstr>
      <vt:lpstr>x86 FP Architecture</vt:lpstr>
      <vt:lpstr>x86 FP Instructions</vt:lpstr>
      <vt:lpstr>Streaming SIMD Extension 2 (SSE2)</vt:lpstr>
      <vt:lpstr>Fallacy: Right Shift and Division</vt:lpstr>
      <vt:lpstr>Who Cares About FP Accuracy?</vt:lpstr>
      <vt:lpstr>Summary: MIPS Instruction Set</vt:lpstr>
      <vt:lpstr>Summary: MIPS Instruction Set</vt:lpstr>
      <vt:lpstr>Frequency of Common MIPS Instructions</vt:lpstr>
      <vt:lpstr>Interpretation of Data</vt:lpstr>
      <vt:lpstr>Concluding Remarks</vt:lpstr>
      <vt:lpstr>Assignment 3</vt:lpstr>
      <vt:lpstr>Project  </vt:lpstr>
    </vt:vector>
  </TitlesOfParts>
  <Company>Ashenden Designs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Peter Ashenden</dc:creator>
  <cp:lastModifiedBy>wdxwj</cp:lastModifiedBy>
  <cp:revision>726</cp:revision>
  <dcterms:created xsi:type="dcterms:W3CDTF">2008-07-28T10:20:18Z</dcterms:created>
  <dcterms:modified xsi:type="dcterms:W3CDTF">2019-10-08T12:35:34Z</dcterms:modified>
</cp:coreProperties>
</file>