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83"/>
  </p:notesMasterIdLst>
  <p:handoutMasterIdLst>
    <p:handoutMasterId r:id="rId84"/>
  </p:handoutMasterIdLst>
  <p:sldIdLst>
    <p:sldId id="270" r:id="rId2"/>
    <p:sldId id="452" r:id="rId3"/>
    <p:sldId id="283" r:id="rId4"/>
    <p:sldId id="284" r:id="rId5"/>
    <p:sldId id="285" r:id="rId6"/>
    <p:sldId id="453" r:id="rId7"/>
    <p:sldId id="442" r:id="rId8"/>
    <p:sldId id="288" r:id="rId9"/>
    <p:sldId id="505" r:id="rId10"/>
    <p:sldId id="443" r:id="rId11"/>
    <p:sldId id="450" r:id="rId12"/>
    <p:sldId id="510" r:id="rId13"/>
    <p:sldId id="444" r:id="rId14"/>
    <p:sldId id="473" r:id="rId15"/>
    <p:sldId id="506" r:id="rId16"/>
    <p:sldId id="456" r:id="rId17"/>
    <p:sldId id="507" r:id="rId18"/>
    <p:sldId id="446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6" r:id="rId32"/>
    <p:sldId id="487" r:id="rId33"/>
    <p:sldId id="488" r:id="rId34"/>
    <p:sldId id="509" r:id="rId35"/>
    <p:sldId id="511" r:id="rId36"/>
    <p:sldId id="290" r:id="rId37"/>
    <p:sldId id="489" r:id="rId38"/>
    <p:sldId id="490" r:id="rId39"/>
    <p:sldId id="491" r:id="rId40"/>
    <p:sldId id="492" r:id="rId41"/>
    <p:sldId id="493" r:id="rId42"/>
    <p:sldId id="494" r:id="rId43"/>
    <p:sldId id="495" r:id="rId44"/>
    <p:sldId id="496" r:id="rId45"/>
    <p:sldId id="497" r:id="rId46"/>
    <p:sldId id="498" r:id="rId47"/>
    <p:sldId id="499" r:id="rId48"/>
    <p:sldId id="500" r:id="rId49"/>
    <p:sldId id="501" r:id="rId50"/>
    <p:sldId id="502" r:id="rId51"/>
    <p:sldId id="503" r:id="rId52"/>
    <p:sldId id="504" r:id="rId53"/>
    <p:sldId id="454" r:id="rId54"/>
    <p:sldId id="440" r:id="rId55"/>
    <p:sldId id="447" r:id="rId56"/>
    <p:sldId id="512" r:id="rId57"/>
    <p:sldId id="513" r:id="rId58"/>
    <p:sldId id="514" r:id="rId59"/>
    <p:sldId id="515" r:id="rId60"/>
    <p:sldId id="516" r:id="rId61"/>
    <p:sldId id="517" r:id="rId62"/>
    <p:sldId id="518" r:id="rId63"/>
    <p:sldId id="519" r:id="rId64"/>
    <p:sldId id="520" r:id="rId65"/>
    <p:sldId id="521" r:id="rId66"/>
    <p:sldId id="522" r:id="rId67"/>
    <p:sldId id="523" r:id="rId68"/>
    <p:sldId id="524" r:id="rId69"/>
    <p:sldId id="525" r:id="rId70"/>
    <p:sldId id="526" r:id="rId71"/>
    <p:sldId id="527" r:id="rId72"/>
    <p:sldId id="528" r:id="rId73"/>
    <p:sldId id="530" r:id="rId74"/>
    <p:sldId id="460" r:id="rId75"/>
    <p:sldId id="441" r:id="rId76"/>
    <p:sldId id="529" r:id="rId77"/>
    <p:sldId id="457" r:id="rId78"/>
    <p:sldId id="291" r:id="rId79"/>
    <p:sldId id="292" r:id="rId80"/>
    <p:sldId id="430" r:id="rId81"/>
    <p:sldId id="462" r:id="rId82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钟将" initials="jz" lastIdx="1" clrIdx="0">
    <p:extLst>
      <p:ext uri="{19B8F6BF-5375-455C-9EA6-DF929625EA0E}">
        <p15:presenceInfo xmlns:p15="http://schemas.microsoft.com/office/powerpoint/2012/main" userId="钟将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009900"/>
    <a:srgbClr val="CCFF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69732" autoAdjust="0"/>
  </p:normalViewPr>
  <p:slideViewPr>
    <p:cSldViewPr>
      <p:cViewPr varScale="1">
        <p:scale>
          <a:sx n="46" d="100"/>
          <a:sy n="46" d="100"/>
        </p:scale>
        <p:origin x="171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709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231B80F3-473D-4DE6-924D-D274C80E0847}" type="datetime3">
              <a:rPr lang="en-AU" altLang="zh-CN"/>
              <a:pPr/>
              <a:t>9 October, 2019</a:t>
            </a:fld>
            <a:endParaRPr lang="en-AU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B70742B4-EA10-406A-82BE-F3D322135400}" type="slidenum">
              <a:rPr lang="en-AU" altLang="zh-CN"/>
              <a:pPr/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17617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94B2A7C1-738B-40AB-801E-9D2313C08075}" type="datetime3">
              <a:rPr lang="en-AU" altLang="zh-CN"/>
              <a:pPr/>
              <a:t>9 October, 2019</a:t>
            </a:fld>
            <a:endParaRPr lang="en-AU" altLang="zh-CN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2372D2EF-E9A4-443D-991B-B354B7392F9A}" type="slidenum">
              <a:rPr lang="en-AU" altLang="zh-CN"/>
              <a:pPr/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78551359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3A241F5-C736-4583-B22B-C7CDE47C7FBF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F8FC176-5F8E-4AC6-B3D8-6F6EC68B0BA4}" type="slidenum">
              <a:rPr lang="en-AU" altLang="zh-CN">
                <a:latin typeface="Times New Roman" pitchFamily="18" charset="0"/>
              </a:rPr>
              <a:pPr/>
              <a:t>1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前面两章我们学习了</a:t>
            </a:r>
            <a:r>
              <a:rPr lang="en-US" altLang="zh-CN" dirty="0"/>
              <a:t>MIPS</a:t>
            </a:r>
            <a:r>
              <a:rPr lang="zh-CN" altLang="en-US" dirty="0"/>
              <a:t>指令集的常见的指令和设计的原则，我们知道算术逻辑运算时计算机中最常见的指令以及编码方式，那么这些指令如何实现的，是基于什么样的硬件实现的呢？ 本章主要以算数逻辑运算指令的实现算法和硬件实现为例子说明</a:t>
            </a:r>
            <a:r>
              <a:rPr lang="en-US" altLang="zh-CN" dirty="0"/>
              <a:t>CPU</a:t>
            </a:r>
            <a:r>
              <a:rPr lang="zh-CN" altLang="en-US" dirty="0"/>
              <a:t>内部的工作原理。</a:t>
            </a:r>
            <a:endParaRPr lang="en-US" altLang="zh-CN" dirty="0"/>
          </a:p>
          <a:p>
            <a:r>
              <a:rPr lang="zh-CN" altLang="en-US" dirty="0"/>
              <a:t>在学习这些内容之前，我们对</a:t>
            </a:r>
            <a:r>
              <a:rPr lang="en-US" altLang="zh-CN" dirty="0"/>
              <a:t>MIPS</a:t>
            </a:r>
            <a:r>
              <a:rPr lang="zh-CN" altLang="en-US" dirty="0"/>
              <a:t>指令集设计的原则和数据的表示进行简要回顾。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44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我们先总结一下原码除法的基本思想。假设被除数</a:t>
            </a:r>
            <a:r>
              <a:rPr lang="en-US" altLang="zh-CN" dirty="0"/>
              <a:t>x</a:t>
            </a:r>
            <a:r>
              <a:rPr lang="zh-CN" altLang="en-US" dirty="0"/>
              <a:t>和除数</a:t>
            </a:r>
            <a:r>
              <a:rPr lang="en-US" altLang="zh-CN" dirty="0"/>
              <a:t>y</a:t>
            </a:r>
            <a:r>
              <a:rPr lang="zh-CN" altLang="en-US" dirty="0"/>
              <a:t>，都采用</a:t>
            </a:r>
            <a:r>
              <a:rPr lang="en-US" altLang="zh-CN" dirty="0"/>
              <a:t>n</a:t>
            </a:r>
            <a:r>
              <a:rPr lang="zh-CN" altLang="en-US" dirty="0"/>
              <a:t>位的定长二进制整数，其原码分别为</a:t>
            </a:r>
            <a:r>
              <a:rPr lang="en-US" altLang="zh-CN" dirty="0"/>
              <a:t>….</a:t>
            </a:r>
          </a:p>
          <a:p>
            <a:r>
              <a:rPr lang="zh-CN" altLang="en-US" dirty="0"/>
              <a:t> 这里我们解决了</a:t>
            </a:r>
            <a:r>
              <a:rPr lang="en-US" altLang="zh-CN" dirty="0"/>
              <a:t>3</a:t>
            </a:r>
            <a:r>
              <a:rPr lang="zh-CN" altLang="en-US" dirty="0"/>
              <a:t>的问题：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是符号位的处理；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是对齐的方式，我们采用相同的二进制位（</a:t>
            </a:r>
            <a:r>
              <a:rPr lang="en-US" altLang="zh-CN" dirty="0"/>
              <a:t>n</a:t>
            </a:r>
            <a:r>
              <a:rPr lang="zh-CN" altLang="en-US" dirty="0"/>
              <a:t>位</a:t>
            </a:r>
            <a:r>
              <a:rPr lang="en-US" altLang="zh-CN" dirty="0"/>
              <a:t>+1</a:t>
            </a:r>
            <a:r>
              <a:rPr lang="zh-CN" altLang="en-US" dirty="0"/>
              <a:t>位符号位）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10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421064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在讨论之前</a:t>
            </a:r>
            <a:r>
              <a:rPr lang="zh-CN" altLang="en-US" dirty="0" smtClean="0"/>
              <a:t>，我们想请同学们来设计一个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位的二进制除法商的求解过程。</a:t>
            </a:r>
            <a:endParaRPr lang="en-US" altLang="zh-CN" dirty="0" smtClean="0"/>
          </a:p>
          <a:p>
            <a:r>
              <a:rPr lang="en-US" altLang="zh-CN" baseline="0" dirty="0" smtClean="0"/>
              <a:t>1</a:t>
            </a:r>
            <a:r>
              <a:rPr lang="en-US" altLang="zh-CN" baseline="0" dirty="0"/>
              <a:t>. X/Y </a:t>
            </a:r>
            <a:r>
              <a:rPr lang="zh-CN" altLang="en-US" baseline="0" dirty="0"/>
              <a:t>结果的取值范围是少呢 </a:t>
            </a:r>
            <a:r>
              <a:rPr lang="en-US" altLang="zh-CN" baseline="0" dirty="0" smtClean="0"/>
              <a:t>[ </a:t>
            </a:r>
            <a:r>
              <a:rPr lang="en-US" altLang="zh-CN" baseline="0" dirty="0" err="1" smtClean="0"/>
              <a:t>0-2^n</a:t>
            </a:r>
            <a:r>
              <a:rPr lang="en-US" altLang="zh-CN" baseline="0" dirty="0" smtClean="0"/>
              <a:t> </a:t>
            </a:r>
            <a:r>
              <a:rPr lang="en-US" altLang="zh-CN" baseline="0" dirty="0"/>
              <a:t>-</a:t>
            </a:r>
            <a:r>
              <a:rPr lang="en-US" altLang="zh-CN" baseline="0" dirty="0" smtClean="0"/>
              <a:t>1]</a:t>
            </a:r>
            <a:endParaRPr lang="en-US" altLang="zh-CN" baseline="0" dirty="0"/>
          </a:p>
          <a:p>
            <a:pPr marL="0" indent="0">
              <a:buNone/>
            </a:pPr>
            <a:r>
              <a:rPr lang="en-US" altLang="zh-CN" baseline="0" dirty="0"/>
              <a:t>2. </a:t>
            </a:r>
            <a:r>
              <a:rPr lang="zh-CN" altLang="en-US" baseline="0" dirty="0"/>
              <a:t>除法计算过程就是去试探是否包含了</a:t>
            </a:r>
            <a:r>
              <a:rPr lang="en-US" altLang="zh-CN" baseline="0" dirty="0" err="1"/>
              <a:t>2^n</a:t>
            </a:r>
            <a:r>
              <a:rPr lang="en-US" altLang="zh-CN" baseline="0" dirty="0"/>
              <a:t> </a:t>
            </a:r>
            <a:r>
              <a:rPr lang="zh-CN" altLang="en-US" baseline="0" dirty="0"/>
              <a:t>个</a:t>
            </a:r>
            <a:r>
              <a:rPr lang="en-US" altLang="zh-CN" baseline="0" dirty="0"/>
              <a:t>|Y| ,</a:t>
            </a:r>
            <a:r>
              <a:rPr lang="zh-CN" altLang="en-US" baseline="0" dirty="0"/>
              <a:t>然后在搜索 </a:t>
            </a:r>
            <a:r>
              <a:rPr lang="en-US" altLang="zh-CN" baseline="0" dirty="0"/>
              <a:t>2^</a:t>
            </a:r>
            <a:r>
              <a:rPr lang="zh-CN" altLang="en-US" baseline="0" dirty="0"/>
              <a:t>（</a:t>
            </a:r>
            <a:r>
              <a:rPr lang="en-US" altLang="zh-CN" baseline="0" dirty="0"/>
              <a:t>n-1</a:t>
            </a:r>
            <a:r>
              <a:rPr lang="zh-CN" altLang="en-US" baseline="0" dirty="0"/>
              <a:t>），类似与折半查找的思想。</a:t>
            </a:r>
            <a:endParaRPr lang="en-US" altLang="zh-CN" dirty="0"/>
          </a:p>
          <a:p>
            <a:r>
              <a:rPr lang="zh-CN" altLang="en-US" dirty="0"/>
              <a:t>因此</a:t>
            </a:r>
            <a:r>
              <a:rPr lang="en-US" altLang="zh-CN" dirty="0"/>
              <a:t>n</a:t>
            </a:r>
            <a:r>
              <a:rPr lang="zh-CN" altLang="en-US" dirty="0"/>
              <a:t>位变量的原码整数除法中，被除数绝对值最多包含了</a:t>
            </a:r>
            <a:r>
              <a:rPr lang="en-US" altLang="zh-CN" dirty="0" err="1"/>
              <a:t>2^n</a:t>
            </a:r>
            <a:r>
              <a:rPr lang="zh-CN" altLang="en-US" dirty="0"/>
              <a:t>，实际上是</a:t>
            </a:r>
            <a:r>
              <a:rPr lang="en-US" altLang="zh-CN" dirty="0" err="1"/>
              <a:t>2^n</a:t>
            </a:r>
            <a:r>
              <a:rPr lang="en-US" altLang="zh-CN" dirty="0"/>
              <a:t> -1</a:t>
            </a:r>
            <a:r>
              <a:rPr lang="zh-CN" altLang="en-US" dirty="0"/>
              <a:t>份被除数的值，因此我们先左移</a:t>
            </a:r>
            <a:r>
              <a:rPr lang="en-US" altLang="zh-CN" dirty="0"/>
              <a:t>n</a:t>
            </a:r>
            <a:r>
              <a:rPr lang="zh-CN" altLang="en-US" dirty="0"/>
              <a:t>位进行测试之。</a:t>
            </a:r>
            <a:endParaRPr lang="en-US" altLang="zh-CN" dirty="0"/>
          </a:p>
          <a:p>
            <a:r>
              <a:rPr lang="zh-CN" altLang="en-US" dirty="0"/>
              <a:t>然后右移</a:t>
            </a:r>
            <a:r>
              <a:rPr lang="en-US" altLang="zh-CN" dirty="0"/>
              <a:t>1</a:t>
            </a:r>
            <a:r>
              <a:rPr lang="zh-CN" altLang="en-US" dirty="0"/>
              <a:t>位除数，来测试余数中是否包含了</a:t>
            </a:r>
            <a:r>
              <a:rPr lang="en-US" altLang="zh-CN" dirty="0"/>
              <a:t>2^(n-1)</a:t>
            </a:r>
            <a:r>
              <a:rPr lang="zh-CN" altLang="en-US" dirty="0"/>
              <a:t>份除数，直到最后测试是否包含了</a:t>
            </a:r>
            <a:r>
              <a:rPr lang="en-US" altLang="zh-CN" dirty="0"/>
              <a:t>1</a:t>
            </a:r>
            <a:r>
              <a:rPr lang="zh-CN" altLang="en-US" dirty="0"/>
              <a:t>份</a:t>
            </a:r>
            <a:r>
              <a:rPr lang="en-US" altLang="zh-CN" dirty="0"/>
              <a:t>|y|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即不断地测试</a:t>
            </a:r>
            <a:r>
              <a:rPr lang="en-US" altLang="zh-CN" dirty="0"/>
              <a:t>qi</a:t>
            </a:r>
            <a:r>
              <a:rPr lang="zh-CN" altLang="en-US" dirty="0"/>
              <a:t>的取值是否。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11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043798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以下是正整数求商的基本算法</a:t>
            </a:r>
            <a:endParaRPr lang="en-US" altLang="zh-CN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.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除法是否可以从最低位开始试商？</a:t>
            </a:r>
            <a:endParaRPr lang="en-US" altLang="zh-CN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如果从最低位开始试商，需要什么硬件？其计算效率如何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？</a:t>
            </a:r>
            <a:endParaRPr lang="en-US" altLang="zh-CN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由于在测试分枝条件是已经改变了寄存器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的取值，因此</a:t>
            </a:r>
            <a:endParaRPr lang="zh-CN" altLang="en-US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  <a:endParaRPr lang="en-AU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3 — Arithmetic for Computers</a:t>
            </a:r>
            <a:endParaRPr lang="en-AU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12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374391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所谓的恢复余数法的规则如下：</a:t>
            </a:r>
            <a:endParaRPr lang="en-US" altLang="zh-CN" dirty="0"/>
          </a:p>
          <a:p>
            <a:r>
              <a:rPr lang="zh-CN" altLang="en-US" dirty="0"/>
              <a:t>因为计算机在试商时，必须通过运算器来执行减法操作，如果够减的话就可以商</a:t>
            </a:r>
            <a:r>
              <a:rPr lang="en-US" altLang="zh-CN" dirty="0"/>
              <a:t>1</a:t>
            </a:r>
            <a:r>
              <a:rPr lang="zh-CN" altLang="en-US" dirty="0"/>
              <a:t>，否则商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那么如何判断是否构建呢</a:t>
            </a:r>
            <a:r>
              <a:rPr lang="zh-CN" altLang="en-US" baseline="0" dirty="0"/>
              <a:t>？</a:t>
            </a:r>
            <a:endParaRPr lang="en-US" altLang="zh-CN" baseline="0" dirty="0"/>
          </a:p>
          <a:p>
            <a:r>
              <a:rPr lang="zh-CN" altLang="en-US" baseline="0" dirty="0"/>
              <a:t>其实在补码运算时，我们可以利用结果的符号位来判断，如果为负时就不够减。</a:t>
            </a:r>
            <a:endParaRPr lang="en-US" altLang="zh-CN" dirty="0"/>
          </a:p>
          <a:p>
            <a:r>
              <a:rPr lang="zh-CN" altLang="en-US" dirty="0"/>
              <a:t>为了说明恢复余数法的除法算法，我们先利用一个简单的算例来说明。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13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833262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3735D6-8DCA-4DA2-866A-8798E0CE4F53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EA6C68-AA64-42B6-A567-6F89EAA0811B}" type="slidenum">
              <a:rPr lang="en-AU" altLang="zh-CN">
                <a:latin typeface="Times New Roman" pitchFamily="18" charset="0"/>
              </a:rPr>
              <a:pPr/>
              <a:t>15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我们将上述算法通过适当的硬件来实现，左边是算法流程图，右边是对应的硬件实现电路。</a:t>
            </a:r>
            <a:endParaRPr lang="en-US" altLang="zh-CN" dirty="0"/>
          </a:p>
          <a:p>
            <a:r>
              <a:rPr lang="en-US" altLang="zh-CN" dirty="0"/>
              <a:t>0 </a:t>
            </a:r>
            <a:r>
              <a:rPr lang="zh-CN" altLang="en-US" dirty="0"/>
              <a:t>初始化硬件，其中被除数放到余数寄存器</a:t>
            </a:r>
            <a:r>
              <a:rPr lang="en-US" altLang="zh-CN" dirty="0"/>
              <a:t>Remainder</a:t>
            </a:r>
            <a:r>
              <a:rPr lang="zh-CN" altLang="en-US" dirty="0"/>
              <a:t>中，除数放置到</a:t>
            </a:r>
            <a:r>
              <a:rPr lang="en-US" altLang="zh-CN" dirty="0"/>
              <a:t>Divisor</a:t>
            </a:r>
            <a:r>
              <a:rPr lang="zh-CN" altLang="en-US" dirty="0"/>
              <a:t>寄存器中，商寄存器设置为全</a:t>
            </a:r>
            <a:r>
              <a:rPr lang="en-US" altLang="zh-CN" dirty="0"/>
              <a:t>0</a:t>
            </a:r>
          </a:p>
          <a:p>
            <a:r>
              <a:rPr lang="en-US" dirty="0"/>
              <a:t>1 </a:t>
            </a:r>
            <a:r>
              <a:rPr lang="zh-CN" altLang="en-US" dirty="0"/>
              <a:t>余数 减去除数，并将结果存放到余数中</a:t>
            </a:r>
            <a:endParaRPr lang="en-US" altLang="zh-CN" dirty="0"/>
          </a:p>
          <a:p>
            <a:r>
              <a:rPr lang="en-US" dirty="0"/>
              <a:t>2 </a:t>
            </a:r>
            <a:r>
              <a:rPr lang="zh-CN" altLang="en-US" dirty="0"/>
              <a:t>测试余数，如果余数大于</a:t>
            </a:r>
            <a:r>
              <a:rPr lang="en-US" altLang="zh-CN" dirty="0"/>
              <a:t>0</a:t>
            </a:r>
          </a:p>
          <a:p>
            <a:r>
              <a:rPr lang="en-US" dirty="0"/>
              <a:t>   2.a  </a:t>
            </a:r>
            <a:r>
              <a:rPr lang="zh-CN" altLang="en-US" dirty="0"/>
              <a:t>将商设为</a:t>
            </a:r>
            <a:r>
              <a:rPr lang="en-US" altLang="zh-CN" dirty="0"/>
              <a:t>1</a:t>
            </a:r>
            <a:r>
              <a:rPr lang="zh-CN" altLang="en-US" dirty="0"/>
              <a:t>并移入商中</a:t>
            </a:r>
            <a:endParaRPr lang="en-US" altLang="zh-CN" dirty="0"/>
          </a:p>
          <a:p>
            <a:r>
              <a:rPr lang="en-US" baseline="0" dirty="0"/>
              <a:t>   </a:t>
            </a:r>
            <a:r>
              <a:rPr lang="zh-CN" altLang="en-US" baseline="0" dirty="0"/>
              <a:t>否则 执行 </a:t>
            </a:r>
            <a:endParaRPr lang="en-US" altLang="zh-CN" baseline="0" dirty="0"/>
          </a:p>
          <a:p>
            <a:r>
              <a:rPr lang="en-US" baseline="0" dirty="0"/>
              <a:t>2.b  </a:t>
            </a:r>
            <a:r>
              <a:rPr lang="zh-CN" altLang="en-US" baseline="0" dirty="0"/>
              <a:t>恢复余数，并将商设为</a:t>
            </a:r>
            <a:r>
              <a:rPr lang="en-US" altLang="zh-CN" baseline="0" dirty="0"/>
              <a:t>0</a:t>
            </a:r>
            <a:r>
              <a:rPr lang="zh-CN" altLang="en-US" baseline="0" dirty="0"/>
              <a:t>移入商中</a:t>
            </a:r>
            <a:endParaRPr lang="en-US" altLang="zh-CN" baseline="0" dirty="0"/>
          </a:p>
          <a:p>
            <a:pPr marL="228600" indent="-228600">
              <a:buAutoNum type="arabicPlain" startAt="3"/>
            </a:pPr>
            <a:r>
              <a:rPr lang="zh-CN" altLang="en-US" baseline="0" dirty="0"/>
              <a:t>右移除数</a:t>
            </a:r>
            <a:r>
              <a:rPr lang="en-US" altLang="zh-CN" baseline="0" dirty="0"/>
              <a:t>1</a:t>
            </a:r>
            <a:r>
              <a:rPr lang="zh-CN" altLang="en-US" baseline="0" dirty="0" smtClean="0"/>
              <a:t>位</a:t>
            </a: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2180106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恢复数</a:t>
            </a:r>
            <a:r>
              <a:rPr lang="zh-CN" altLang="en-US" dirty="0" smtClean="0"/>
              <a:t>法的基本</a:t>
            </a:r>
            <a:r>
              <a:rPr lang="zh-CN" altLang="en-US" dirty="0" smtClean="0"/>
              <a:t>特点如下：</a:t>
            </a:r>
            <a:endParaRPr lang="en-US" altLang="zh-CN" dirty="0" smtClean="0"/>
          </a:p>
          <a:p>
            <a:r>
              <a:rPr lang="zh-CN" altLang="en-US" dirty="0" smtClean="0"/>
              <a:t>为了说明这一过程，我们使用一个简单的整数除法的例子予以说明。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16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6453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3735D6-8DCA-4DA2-866A-8798E0CE4F53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EA6C68-AA64-42B6-A567-6F89EAA0811B}" type="slidenum">
              <a:rPr lang="en-AU" altLang="zh-CN">
                <a:latin typeface="Times New Roman" pitchFamily="18" charset="0"/>
              </a:rPr>
              <a:pPr/>
              <a:t>18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aseline="0" dirty="0" smtClean="0"/>
              <a:t>初始化，除数是八位，通过左移，余数有八位通过无符号扩展，加上一位符号位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358166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3735D6-8DCA-4DA2-866A-8798E0CE4F53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EA6C68-AA64-42B6-A567-6F89EAA0811B}" type="slidenum">
              <a:rPr lang="en-AU" altLang="zh-CN">
                <a:latin typeface="Times New Roman" pitchFamily="18" charset="0"/>
              </a:rPr>
              <a:pPr/>
              <a:t>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274409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3735D6-8DCA-4DA2-866A-8798E0CE4F53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EA6C68-AA64-42B6-A567-6F89EAA0811B}" type="slidenum">
              <a:rPr lang="en-AU" altLang="zh-CN">
                <a:latin typeface="Times New Roman" pitchFamily="18" charset="0"/>
              </a:rPr>
              <a:pPr/>
              <a:t>20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519211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3735D6-8DCA-4DA2-866A-8798E0CE4F53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EA6C68-AA64-42B6-A567-6F89EAA0811B}" type="slidenum">
              <a:rPr lang="en-AU" altLang="zh-CN">
                <a:latin typeface="Times New Roman" pitchFamily="18" charset="0"/>
              </a:rPr>
              <a:pPr/>
              <a:t>21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77613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   国庆长假过完了，相信大家看了国庆阅兵，大家对于我国处于历史上最好的历史时期有了更加直观的认识。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能够见证和参与中华民族伟大复兴进程，是多么幸运和自豪。同学们要树立远大理想，努力学习，为国家富强和民族复兴贡献力量。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我最喜欢这张新闻图片</a:t>
            </a:r>
            <a:r>
              <a:rPr lang="en-US" altLang="zh-CN" dirty="0"/>
              <a:t>16</a:t>
            </a:r>
            <a:r>
              <a:rPr lang="zh-CN" altLang="en-US" baseline="0" dirty="0"/>
              <a:t>个巨大的</a:t>
            </a:r>
            <a:r>
              <a:rPr lang="zh-CN" altLang="en-US" dirty="0"/>
              <a:t>东风快递，体现了习总书记说的“没有任何力量能够阻挡中国人民和中华民族的前进步伐”</a:t>
            </a:r>
            <a:endParaRPr lang="en-US" altLang="zh-CN" dirty="0"/>
          </a:p>
          <a:p>
            <a:r>
              <a:rPr lang="zh-CN" altLang="en-US" dirty="0"/>
              <a:t>    再过一周就是学校的</a:t>
            </a:r>
            <a:r>
              <a:rPr lang="en-US" altLang="zh-CN" dirty="0"/>
              <a:t>90</a:t>
            </a:r>
            <a:r>
              <a:rPr lang="zh-CN" altLang="en-US" dirty="0"/>
              <a:t>周年校庆，真的非常期待同学们在建国</a:t>
            </a:r>
            <a:r>
              <a:rPr lang="en-US" altLang="zh-CN" dirty="0"/>
              <a:t>80</a:t>
            </a:r>
            <a:r>
              <a:rPr lang="zh-CN" altLang="en-US" dirty="0"/>
              <a:t>周年，学校</a:t>
            </a:r>
            <a:r>
              <a:rPr lang="en-US" altLang="zh-CN" dirty="0"/>
              <a:t>100</a:t>
            </a:r>
            <a:r>
              <a:rPr lang="zh-CN" altLang="en-US" dirty="0"/>
              <a:t>周年校庆时，都能够成为国家栋梁之才。也希望咱们卓越班的同学能够在大国重器的研发、制造当中有份自己的贡献。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106613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3735D6-8DCA-4DA2-866A-8798E0CE4F53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EA6C68-AA64-42B6-A567-6F89EAA0811B}" type="slidenum">
              <a:rPr lang="en-AU" altLang="zh-CN">
                <a:latin typeface="Times New Roman" pitchFamily="18" charset="0"/>
              </a:rPr>
              <a:pPr/>
              <a:t>22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488829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3735D6-8DCA-4DA2-866A-8798E0CE4F53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EA6C68-AA64-42B6-A567-6F89EAA0811B}" type="slidenum">
              <a:rPr lang="en-AU" altLang="zh-CN">
                <a:latin typeface="Times New Roman" pitchFamily="18" charset="0"/>
              </a:rPr>
              <a:pPr/>
              <a:t>23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382169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3735D6-8DCA-4DA2-866A-8798E0CE4F53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EA6C68-AA64-42B6-A567-6F89EAA0811B}" type="slidenum">
              <a:rPr lang="en-AU" altLang="zh-CN">
                <a:latin typeface="Times New Roman" pitchFamily="18" charset="0"/>
              </a:rPr>
              <a:pPr/>
              <a:t>24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500435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3735D6-8DCA-4DA2-866A-8798E0CE4F53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EA6C68-AA64-42B6-A567-6F89EAA0811B}" type="slidenum">
              <a:rPr lang="en-AU" altLang="zh-CN">
                <a:latin typeface="Times New Roman" pitchFamily="18" charset="0"/>
              </a:rPr>
              <a:pPr/>
              <a:t>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111129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3735D6-8DCA-4DA2-866A-8798E0CE4F53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EA6C68-AA64-42B6-A567-6F89EAA0811B}" type="slidenum">
              <a:rPr lang="en-AU" altLang="zh-CN">
                <a:latin typeface="Times New Roman" pitchFamily="18" charset="0"/>
              </a:rPr>
              <a:pPr/>
              <a:t>26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574755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3735D6-8DCA-4DA2-866A-8798E0CE4F53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EA6C68-AA64-42B6-A567-6F89EAA0811B}" type="slidenum">
              <a:rPr lang="en-AU" altLang="zh-CN">
                <a:latin typeface="Times New Roman" pitchFamily="18" charset="0"/>
              </a:rPr>
              <a:pPr/>
              <a:t>27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1362949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3735D6-8DCA-4DA2-866A-8798E0CE4F53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EA6C68-AA64-42B6-A567-6F89EAA0811B}" type="slidenum">
              <a:rPr lang="en-AU" altLang="zh-CN">
                <a:latin typeface="Times New Roman" pitchFamily="18" charset="0"/>
              </a:rPr>
              <a:pPr/>
              <a:t>28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643935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3735D6-8DCA-4DA2-866A-8798E0CE4F53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EA6C68-AA64-42B6-A567-6F89EAA0811B}" type="slidenum">
              <a:rPr lang="en-AU" altLang="zh-CN">
                <a:latin typeface="Times New Roman" pitchFamily="18" charset="0"/>
              </a:rPr>
              <a:pPr/>
              <a:t>29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336492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3735D6-8DCA-4DA2-866A-8798E0CE4F53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EA6C68-AA64-42B6-A567-6F89EAA0811B}" type="slidenum">
              <a:rPr lang="en-AU" altLang="zh-CN">
                <a:latin typeface="Times New Roman" pitchFamily="18" charset="0"/>
              </a:rPr>
              <a:pPr/>
              <a:t>30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202145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3735D6-8DCA-4DA2-866A-8798E0CE4F53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EA6C68-AA64-42B6-A567-6F89EAA0811B}" type="slidenum">
              <a:rPr lang="en-AU" altLang="zh-CN">
                <a:latin typeface="Times New Roman" pitchFamily="18" charset="0"/>
              </a:rPr>
              <a:pPr/>
              <a:t>31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我们将上述算法通过适当的硬件来实现，左边是算法流程图，右边是对应的硬件实现电路。</a:t>
            </a:r>
            <a:endParaRPr lang="en-US" altLang="zh-CN" dirty="0"/>
          </a:p>
          <a:p>
            <a:r>
              <a:rPr lang="en-US" altLang="zh-CN" dirty="0"/>
              <a:t>0 </a:t>
            </a:r>
            <a:r>
              <a:rPr lang="zh-CN" altLang="en-US" dirty="0"/>
              <a:t>初始化硬件，其中被除数放到余数寄存器</a:t>
            </a:r>
            <a:r>
              <a:rPr lang="en-US" altLang="zh-CN" dirty="0"/>
              <a:t>Remainder</a:t>
            </a:r>
            <a:r>
              <a:rPr lang="zh-CN" altLang="en-US" dirty="0"/>
              <a:t>中，除数放置到</a:t>
            </a:r>
            <a:r>
              <a:rPr lang="en-US" altLang="zh-CN" dirty="0"/>
              <a:t>Divisor</a:t>
            </a:r>
            <a:r>
              <a:rPr lang="zh-CN" altLang="en-US" dirty="0"/>
              <a:t>寄存器中，商寄存器设置为全</a:t>
            </a:r>
            <a:r>
              <a:rPr lang="en-US" altLang="zh-CN" dirty="0"/>
              <a:t>0</a:t>
            </a:r>
          </a:p>
          <a:p>
            <a:r>
              <a:rPr lang="en-US" dirty="0"/>
              <a:t>1 </a:t>
            </a:r>
            <a:r>
              <a:rPr lang="zh-CN" altLang="en-US" dirty="0"/>
              <a:t>余数 减去除数，并将结果存放到余数中</a:t>
            </a:r>
            <a:endParaRPr lang="en-US" altLang="zh-CN" dirty="0"/>
          </a:p>
          <a:p>
            <a:r>
              <a:rPr lang="en-US" dirty="0"/>
              <a:t>2 </a:t>
            </a:r>
            <a:r>
              <a:rPr lang="zh-CN" altLang="en-US" dirty="0"/>
              <a:t>测试余数，如果余数大于</a:t>
            </a:r>
            <a:r>
              <a:rPr lang="en-US" altLang="zh-CN" dirty="0"/>
              <a:t>0</a:t>
            </a:r>
          </a:p>
          <a:p>
            <a:r>
              <a:rPr lang="en-US" dirty="0"/>
              <a:t>   2.a  </a:t>
            </a:r>
            <a:r>
              <a:rPr lang="zh-CN" altLang="en-US" dirty="0"/>
              <a:t>将商设为</a:t>
            </a:r>
            <a:r>
              <a:rPr lang="en-US" altLang="zh-CN" dirty="0"/>
              <a:t>1</a:t>
            </a:r>
            <a:r>
              <a:rPr lang="zh-CN" altLang="en-US" dirty="0"/>
              <a:t>并移入商中</a:t>
            </a:r>
            <a:endParaRPr lang="en-US" altLang="zh-CN" dirty="0"/>
          </a:p>
          <a:p>
            <a:r>
              <a:rPr lang="en-US" baseline="0" dirty="0"/>
              <a:t>   </a:t>
            </a:r>
            <a:r>
              <a:rPr lang="zh-CN" altLang="en-US" baseline="0" dirty="0"/>
              <a:t>否则 执行 </a:t>
            </a:r>
            <a:endParaRPr lang="en-US" altLang="zh-CN" baseline="0" dirty="0"/>
          </a:p>
          <a:p>
            <a:r>
              <a:rPr lang="en-US" baseline="0" dirty="0"/>
              <a:t>2.b  </a:t>
            </a:r>
            <a:r>
              <a:rPr lang="zh-CN" altLang="en-US" baseline="0" dirty="0"/>
              <a:t>恢复余数，并将商设为</a:t>
            </a:r>
            <a:r>
              <a:rPr lang="en-US" altLang="zh-CN" baseline="0" dirty="0"/>
              <a:t>0</a:t>
            </a:r>
            <a:r>
              <a:rPr lang="zh-CN" altLang="en-US" baseline="0" dirty="0"/>
              <a:t>移入商中</a:t>
            </a:r>
            <a:endParaRPr lang="en-US" altLang="zh-CN" baseline="0" dirty="0"/>
          </a:p>
          <a:p>
            <a:pPr marL="228600" indent="-228600">
              <a:buAutoNum type="arabicPlain" startAt="3"/>
            </a:pPr>
            <a:r>
              <a:rPr lang="zh-CN" altLang="en-US" baseline="0" dirty="0"/>
              <a:t>右移除数</a:t>
            </a:r>
            <a:r>
              <a:rPr lang="en-US" altLang="zh-CN" baseline="0" dirty="0"/>
              <a:t>1</a:t>
            </a:r>
            <a:r>
              <a:rPr lang="zh-CN" altLang="en-US" baseline="0" dirty="0"/>
              <a:t>位</a:t>
            </a:r>
            <a:endParaRPr lang="en-US" altLang="zh-CN" baseline="0" dirty="0"/>
          </a:p>
          <a:p>
            <a:pPr marL="0" indent="0">
              <a:buNone/>
            </a:pPr>
            <a:r>
              <a:rPr lang="zh-CN" altLang="en-US" b="1" baseline="0" dirty="0"/>
              <a:t>但是同学们发现这个算法有没有什么样的缺点呢？，</a:t>
            </a:r>
            <a:endParaRPr lang="en-US" b="1" baseline="0" dirty="0"/>
          </a:p>
          <a:p>
            <a:pPr marL="0" indent="0">
              <a:buNone/>
            </a:pPr>
            <a:r>
              <a:rPr lang="zh-CN" altLang="en-US" baseline="0" dirty="0"/>
              <a:t>      计算效率不高，</a:t>
            </a:r>
            <a:r>
              <a:rPr lang="en-US" baseline="0" dirty="0"/>
              <a:t>32</a:t>
            </a:r>
            <a:r>
              <a:rPr lang="zh-CN" altLang="en-US" baseline="0" dirty="0"/>
              <a:t>位的定点数除法需要使用</a:t>
            </a:r>
            <a:r>
              <a:rPr lang="en-US" altLang="zh-CN" baseline="0" dirty="0"/>
              <a:t>64</a:t>
            </a:r>
            <a:r>
              <a:rPr lang="zh-CN" altLang="en-US" baseline="0" dirty="0"/>
              <a:t>位的运算器，我是否可以进行改进为使用</a:t>
            </a:r>
            <a:r>
              <a:rPr lang="en-US" altLang="zh-CN" baseline="0" dirty="0"/>
              <a:t>32</a:t>
            </a:r>
            <a:r>
              <a:rPr lang="zh-CN" altLang="en-US" baseline="0" dirty="0"/>
              <a:t>位的运算器呢？</a:t>
            </a:r>
            <a:endParaRPr lang="en-US" altLang="zh-CN" baseline="0" dirty="0"/>
          </a:p>
          <a:p>
            <a:pPr marL="0" indent="0">
              <a:buNone/>
            </a:pPr>
            <a:r>
              <a:rPr lang="zh-CN" altLang="en-US" baseline="0" dirty="0"/>
              <a:t>       我们发现：</a:t>
            </a:r>
            <a:r>
              <a:rPr lang="en-US" altLang="zh-CN" baseline="0" dirty="0"/>
              <a:t>0</a:t>
            </a:r>
            <a:r>
              <a:rPr lang="zh-CN" altLang="en-US" baseline="0" dirty="0"/>
              <a:t>） 每次参与运算的只有</a:t>
            </a:r>
            <a:r>
              <a:rPr lang="en-US" altLang="zh-CN" baseline="0" dirty="0"/>
              <a:t>32</a:t>
            </a:r>
            <a:r>
              <a:rPr lang="zh-CN" altLang="en-US" baseline="0" dirty="0"/>
              <a:t>位，因为其它位都是</a:t>
            </a:r>
            <a:r>
              <a:rPr lang="en-US" altLang="zh-CN" baseline="0" dirty="0"/>
              <a:t>0</a:t>
            </a:r>
            <a:r>
              <a:rPr lang="zh-CN" altLang="en-US" baseline="0" dirty="0"/>
              <a:t>，因此可以采用</a:t>
            </a:r>
            <a:r>
              <a:rPr lang="en-US" altLang="zh-CN" baseline="0" dirty="0"/>
              <a:t>32</a:t>
            </a:r>
            <a:r>
              <a:rPr lang="zh-CN" altLang="en-US" baseline="0" dirty="0"/>
              <a:t>位的运算器来计算</a:t>
            </a:r>
            <a:endParaRPr lang="en-US" altLang="zh-CN" baseline="0" dirty="0"/>
          </a:p>
          <a:p>
            <a:pPr marL="0" indent="0">
              <a:buNone/>
            </a:pPr>
            <a:r>
              <a:rPr lang="en-US" altLang="zh-CN" baseline="0" dirty="0"/>
              <a:t>                        1</a:t>
            </a:r>
            <a:r>
              <a:rPr lang="zh-CN" altLang="en-US" baseline="0" dirty="0"/>
              <a:t>）计算过程中除数每次都是右移</a:t>
            </a:r>
            <a:r>
              <a:rPr lang="en-US" altLang="zh-CN" baseline="0" dirty="0"/>
              <a:t>1</a:t>
            </a:r>
            <a:r>
              <a:rPr lang="zh-CN" altLang="en-US" baseline="0" dirty="0"/>
              <a:t>位，然后与余数比较，我们可以保持除数不变，采用余数左移达到同样的结果。</a:t>
            </a:r>
            <a:endParaRPr lang="en-US" altLang="zh-CN" baseline="0" dirty="0"/>
          </a:p>
          <a:p>
            <a:pPr marL="0" indent="0">
              <a:buNone/>
            </a:pPr>
            <a:r>
              <a:rPr lang="zh-CN" altLang="en-US" baseline="0" dirty="0"/>
              <a:t>                        </a:t>
            </a:r>
            <a:r>
              <a:rPr lang="en-US" altLang="zh-CN" baseline="0" dirty="0"/>
              <a:t>2</a:t>
            </a:r>
            <a:r>
              <a:rPr lang="zh-CN" altLang="en-US" baseline="0" dirty="0"/>
              <a:t>）余数左移了</a:t>
            </a:r>
            <a:r>
              <a:rPr lang="en-US" altLang="zh-CN" baseline="0" dirty="0" err="1"/>
              <a:t>n+1</a:t>
            </a:r>
            <a:r>
              <a:rPr lang="zh-CN" altLang="en-US" baseline="0" dirty="0"/>
              <a:t>次，真正的余数需要右移</a:t>
            </a:r>
            <a:r>
              <a:rPr lang="en-US" altLang="zh-CN" baseline="0" dirty="0" err="1"/>
              <a:t>n+1</a:t>
            </a:r>
            <a:r>
              <a:rPr lang="zh-CN" altLang="en-US" baseline="0" dirty="0"/>
              <a:t>次得到真正的余数。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08124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DBFB397-225B-4458-A583-422B68A5FFCA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82AACF4-C455-4CF6-8301-E634EA7C166C}" type="slidenum">
              <a:rPr lang="en-AU" altLang="zh-CN">
                <a:latin typeface="Times New Roman" pitchFamily="18" charset="0"/>
              </a:rPr>
              <a:pPr/>
              <a:t>3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前面我们介绍</a:t>
            </a:r>
            <a:r>
              <a:rPr lang="zh-CN" altLang="en-US" dirty="0" smtClean="0"/>
              <a:t>了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位的乘法运算可以转换为</a:t>
            </a:r>
            <a:r>
              <a:rPr lang="en-US" altLang="zh-CN" dirty="0" err="1" smtClean="0"/>
              <a:t>2n</a:t>
            </a:r>
            <a:r>
              <a:rPr lang="zh-CN" altLang="en-US" dirty="0" smtClean="0"/>
              <a:t>位的加法运算的迭代计算过程。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02075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3735D6-8DCA-4DA2-866A-8798E0CE4F53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EA6C68-AA64-42B6-A567-6F89EAA0811B}" type="slidenum">
              <a:rPr lang="en-AU" altLang="zh-CN">
                <a:latin typeface="Times New Roman" pitchFamily="18" charset="0"/>
              </a:rPr>
              <a:pPr/>
              <a:t>32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我们将上述算法通过适当的硬件来实现，左边是算法流程图，右边是对应的硬件实现电路。</a:t>
            </a:r>
            <a:endParaRPr lang="en-US" altLang="zh-CN" dirty="0"/>
          </a:p>
          <a:p>
            <a:r>
              <a:rPr lang="en-US" altLang="zh-CN" dirty="0"/>
              <a:t>0 </a:t>
            </a:r>
            <a:r>
              <a:rPr lang="zh-CN" altLang="en-US" dirty="0"/>
              <a:t>初始化硬件，其中被除数放到余数寄存器</a:t>
            </a:r>
            <a:r>
              <a:rPr lang="en-US" altLang="zh-CN" dirty="0"/>
              <a:t>Remainder</a:t>
            </a:r>
            <a:r>
              <a:rPr lang="zh-CN" altLang="en-US" dirty="0"/>
              <a:t>中，除数放置到</a:t>
            </a:r>
            <a:r>
              <a:rPr lang="en-US" altLang="zh-CN" dirty="0"/>
              <a:t>Divisor</a:t>
            </a:r>
            <a:r>
              <a:rPr lang="zh-CN" altLang="en-US" dirty="0"/>
              <a:t>寄存器中，商寄存器设置为全</a:t>
            </a:r>
            <a:r>
              <a:rPr lang="en-US" altLang="zh-CN" dirty="0"/>
              <a:t>0</a:t>
            </a:r>
          </a:p>
          <a:p>
            <a:r>
              <a:rPr lang="en-US" dirty="0"/>
              <a:t>1 </a:t>
            </a:r>
            <a:r>
              <a:rPr lang="zh-CN" altLang="en-US" dirty="0"/>
              <a:t>余数 减去除数，并将结果存放到余数中</a:t>
            </a:r>
            <a:endParaRPr lang="en-US" altLang="zh-CN" dirty="0"/>
          </a:p>
          <a:p>
            <a:r>
              <a:rPr lang="en-US" dirty="0"/>
              <a:t>2 </a:t>
            </a:r>
            <a:r>
              <a:rPr lang="zh-CN" altLang="en-US" dirty="0"/>
              <a:t>测试余数，如果余数大于</a:t>
            </a:r>
            <a:r>
              <a:rPr lang="en-US" altLang="zh-CN" dirty="0"/>
              <a:t>0</a:t>
            </a:r>
          </a:p>
          <a:p>
            <a:r>
              <a:rPr lang="en-US" dirty="0"/>
              <a:t>   2.a  </a:t>
            </a:r>
            <a:r>
              <a:rPr lang="zh-CN" altLang="en-US" dirty="0"/>
              <a:t>将商设为</a:t>
            </a:r>
            <a:r>
              <a:rPr lang="en-US" altLang="zh-CN" dirty="0"/>
              <a:t>1</a:t>
            </a:r>
            <a:r>
              <a:rPr lang="zh-CN" altLang="en-US" dirty="0"/>
              <a:t>并移入商中</a:t>
            </a:r>
            <a:endParaRPr lang="en-US" altLang="zh-CN" dirty="0"/>
          </a:p>
          <a:p>
            <a:r>
              <a:rPr lang="en-US" baseline="0" dirty="0"/>
              <a:t>   </a:t>
            </a:r>
            <a:r>
              <a:rPr lang="zh-CN" altLang="en-US" baseline="0" dirty="0"/>
              <a:t>否则 执行 </a:t>
            </a:r>
            <a:endParaRPr lang="en-US" altLang="zh-CN" baseline="0" dirty="0"/>
          </a:p>
          <a:p>
            <a:r>
              <a:rPr lang="en-US" baseline="0" dirty="0"/>
              <a:t>2.b  </a:t>
            </a:r>
            <a:r>
              <a:rPr lang="zh-CN" altLang="en-US" baseline="0" dirty="0"/>
              <a:t>恢复余数，并将商设为</a:t>
            </a:r>
            <a:r>
              <a:rPr lang="en-US" altLang="zh-CN" baseline="0" dirty="0"/>
              <a:t>0</a:t>
            </a:r>
            <a:r>
              <a:rPr lang="zh-CN" altLang="en-US" baseline="0" dirty="0"/>
              <a:t>移入商中</a:t>
            </a:r>
            <a:endParaRPr lang="en-US" altLang="zh-CN" baseline="0" dirty="0"/>
          </a:p>
          <a:p>
            <a:pPr marL="228600" indent="-228600">
              <a:buAutoNum type="arabicPlain" startAt="3"/>
            </a:pPr>
            <a:r>
              <a:rPr lang="zh-CN" altLang="en-US" baseline="0" dirty="0"/>
              <a:t>右移除数</a:t>
            </a:r>
            <a:r>
              <a:rPr lang="en-US" altLang="zh-CN" baseline="0" dirty="0"/>
              <a:t>1</a:t>
            </a:r>
            <a:r>
              <a:rPr lang="zh-CN" altLang="en-US" baseline="0" dirty="0"/>
              <a:t>位</a:t>
            </a:r>
            <a:endParaRPr lang="en-US" altLang="zh-CN" baseline="0" dirty="0"/>
          </a:p>
          <a:p>
            <a:pPr marL="0" indent="0">
              <a:buNone/>
            </a:pPr>
            <a:r>
              <a:rPr lang="zh-CN" altLang="en-US" b="1" baseline="0" dirty="0"/>
              <a:t>但是同学们发现这个算法有没有什么样的缺点呢？，</a:t>
            </a:r>
            <a:endParaRPr lang="en-US" b="1" baseline="0" dirty="0"/>
          </a:p>
          <a:p>
            <a:pPr marL="0" indent="0">
              <a:buNone/>
            </a:pPr>
            <a:r>
              <a:rPr lang="zh-CN" altLang="en-US" baseline="0" dirty="0"/>
              <a:t>      计算效率不高，</a:t>
            </a:r>
            <a:r>
              <a:rPr lang="en-US" baseline="0" dirty="0"/>
              <a:t>32</a:t>
            </a:r>
            <a:r>
              <a:rPr lang="zh-CN" altLang="en-US" baseline="0" dirty="0"/>
              <a:t>位的定点数除法需要使用</a:t>
            </a:r>
            <a:r>
              <a:rPr lang="en-US" altLang="zh-CN" baseline="0" dirty="0"/>
              <a:t>64</a:t>
            </a:r>
            <a:r>
              <a:rPr lang="zh-CN" altLang="en-US" baseline="0" dirty="0"/>
              <a:t>位的运算器，我是否可以进行改进为使用</a:t>
            </a:r>
            <a:r>
              <a:rPr lang="en-US" altLang="zh-CN" baseline="0" dirty="0"/>
              <a:t>32</a:t>
            </a:r>
            <a:r>
              <a:rPr lang="zh-CN" altLang="en-US" baseline="0" dirty="0"/>
              <a:t>位的运算器呢？</a:t>
            </a:r>
            <a:endParaRPr lang="en-US" altLang="zh-CN" baseline="0" dirty="0"/>
          </a:p>
          <a:p>
            <a:pPr marL="0" indent="0">
              <a:buNone/>
            </a:pPr>
            <a:r>
              <a:rPr lang="zh-CN" altLang="en-US" baseline="0" dirty="0"/>
              <a:t>       我们发现：</a:t>
            </a:r>
            <a:r>
              <a:rPr lang="en-US" altLang="zh-CN" baseline="0" dirty="0"/>
              <a:t>0</a:t>
            </a:r>
            <a:r>
              <a:rPr lang="zh-CN" altLang="en-US" baseline="0" dirty="0"/>
              <a:t>） 每次参与运算的只有</a:t>
            </a:r>
            <a:r>
              <a:rPr lang="en-US" altLang="zh-CN" baseline="0" dirty="0"/>
              <a:t>32</a:t>
            </a:r>
            <a:r>
              <a:rPr lang="zh-CN" altLang="en-US" baseline="0" dirty="0"/>
              <a:t>位，因为其它位都是</a:t>
            </a:r>
            <a:r>
              <a:rPr lang="en-US" altLang="zh-CN" baseline="0" dirty="0"/>
              <a:t>0</a:t>
            </a:r>
            <a:r>
              <a:rPr lang="zh-CN" altLang="en-US" baseline="0" dirty="0"/>
              <a:t>，因此可以采用</a:t>
            </a:r>
            <a:r>
              <a:rPr lang="en-US" altLang="zh-CN" baseline="0" dirty="0"/>
              <a:t>32</a:t>
            </a:r>
            <a:r>
              <a:rPr lang="zh-CN" altLang="en-US" baseline="0" dirty="0"/>
              <a:t>位的运算器来计算</a:t>
            </a:r>
            <a:endParaRPr lang="en-US" altLang="zh-CN" baseline="0" dirty="0"/>
          </a:p>
          <a:p>
            <a:pPr marL="0" indent="0">
              <a:buNone/>
            </a:pPr>
            <a:r>
              <a:rPr lang="en-US" altLang="zh-CN" baseline="0" dirty="0"/>
              <a:t>                        1</a:t>
            </a:r>
            <a:r>
              <a:rPr lang="zh-CN" altLang="en-US" baseline="0" dirty="0"/>
              <a:t>）计算过程中除数每次都是右移</a:t>
            </a:r>
            <a:r>
              <a:rPr lang="en-US" altLang="zh-CN" baseline="0" dirty="0"/>
              <a:t>1</a:t>
            </a:r>
            <a:r>
              <a:rPr lang="zh-CN" altLang="en-US" baseline="0" dirty="0"/>
              <a:t>位，然后与余数比较，我们可以保持除数不变，采用余数左移达到同样的结果。</a:t>
            </a:r>
            <a:endParaRPr lang="en-US" altLang="zh-CN" baseline="0" dirty="0"/>
          </a:p>
          <a:p>
            <a:pPr marL="0" indent="0">
              <a:buNone/>
            </a:pPr>
            <a:r>
              <a:rPr lang="zh-CN" altLang="en-US" baseline="0" dirty="0"/>
              <a:t>                        </a:t>
            </a:r>
            <a:r>
              <a:rPr lang="en-US" altLang="zh-CN" baseline="0" dirty="0"/>
              <a:t>2</a:t>
            </a:r>
            <a:r>
              <a:rPr lang="zh-CN" altLang="en-US" baseline="0" dirty="0"/>
              <a:t>）余数左移了</a:t>
            </a:r>
            <a:r>
              <a:rPr lang="en-US" altLang="zh-CN" baseline="0" dirty="0" err="1"/>
              <a:t>n+1</a:t>
            </a:r>
            <a:r>
              <a:rPr lang="zh-CN" altLang="en-US" baseline="0" dirty="0"/>
              <a:t>次，真正的余数需要右移</a:t>
            </a:r>
            <a:r>
              <a:rPr lang="en-US" altLang="zh-CN" baseline="0" dirty="0" err="1"/>
              <a:t>n+1</a:t>
            </a:r>
            <a:r>
              <a:rPr lang="zh-CN" altLang="en-US" baseline="0" dirty="0"/>
              <a:t>次得到真正的余数。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0530146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3735D6-8DCA-4DA2-866A-8798E0CE4F53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EA6C68-AA64-42B6-A567-6F89EAA0811B}" type="slidenum">
              <a:rPr lang="en-AU" altLang="zh-CN">
                <a:latin typeface="Times New Roman" pitchFamily="18" charset="0"/>
              </a:rPr>
              <a:pPr/>
              <a:t>33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我们将上述算法通过适当的硬件来实现，左边是算法流程图，右边是对应的硬件实现电路。</a:t>
            </a:r>
            <a:endParaRPr lang="en-US" altLang="zh-CN" dirty="0"/>
          </a:p>
          <a:p>
            <a:r>
              <a:rPr lang="en-US" altLang="zh-CN" dirty="0"/>
              <a:t>0 </a:t>
            </a:r>
            <a:r>
              <a:rPr lang="zh-CN" altLang="en-US" dirty="0"/>
              <a:t>初始化硬件，其中被除数放到余数寄存器</a:t>
            </a:r>
            <a:r>
              <a:rPr lang="en-US" altLang="zh-CN" dirty="0"/>
              <a:t>Remainder</a:t>
            </a:r>
            <a:r>
              <a:rPr lang="zh-CN" altLang="en-US" dirty="0"/>
              <a:t>中，除数放置到</a:t>
            </a:r>
            <a:r>
              <a:rPr lang="en-US" altLang="zh-CN" dirty="0"/>
              <a:t>Divisor</a:t>
            </a:r>
            <a:r>
              <a:rPr lang="zh-CN" altLang="en-US" dirty="0"/>
              <a:t>寄存器中，商寄存器设置为全</a:t>
            </a:r>
            <a:r>
              <a:rPr lang="en-US" altLang="zh-CN" dirty="0"/>
              <a:t>0</a:t>
            </a:r>
          </a:p>
          <a:p>
            <a:r>
              <a:rPr lang="en-US" dirty="0"/>
              <a:t>1 </a:t>
            </a:r>
            <a:r>
              <a:rPr lang="zh-CN" altLang="en-US" dirty="0"/>
              <a:t>余数 减去除数，并将结果存放到余数中</a:t>
            </a:r>
            <a:endParaRPr lang="en-US" altLang="zh-CN" dirty="0"/>
          </a:p>
          <a:p>
            <a:r>
              <a:rPr lang="en-US" dirty="0"/>
              <a:t>2 </a:t>
            </a:r>
            <a:r>
              <a:rPr lang="zh-CN" altLang="en-US" dirty="0"/>
              <a:t>测试余数，如果余数大于</a:t>
            </a:r>
            <a:r>
              <a:rPr lang="en-US" altLang="zh-CN" dirty="0"/>
              <a:t>0</a:t>
            </a:r>
          </a:p>
          <a:p>
            <a:r>
              <a:rPr lang="en-US" dirty="0"/>
              <a:t>   2.a  </a:t>
            </a:r>
            <a:r>
              <a:rPr lang="zh-CN" altLang="en-US" dirty="0"/>
              <a:t>将商设为</a:t>
            </a:r>
            <a:r>
              <a:rPr lang="en-US" altLang="zh-CN" dirty="0"/>
              <a:t>1</a:t>
            </a:r>
            <a:r>
              <a:rPr lang="zh-CN" altLang="en-US" dirty="0"/>
              <a:t>并移入商中</a:t>
            </a:r>
            <a:endParaRPr lang="en-US" altLang="zh-CN" dirty="0"/>
          </a:p>
          <a:p>
            <a:r>
              <a:rPr lang="en-US" baseline="0" dirty="0"/>
              <a:t>   </a:t>
            </a:r>
            <a:r>
              <a:rPr lang="zh-CN" altLang="en-US" baseline="0" dirty="0"/>
              <a:t>否则 执行 </a:t>
            </a:r>
            <a:endParaRPr lang="en-US" altLang="zh-CN" baseline="0" dirty="0"/>
          </a:p>
          <a:p>
            <a:r>
              <a:rPr lang="en-US" baseline="0" dirty="0"/>
              <a:t>2.b  </a:t>
            </a:r>
            <a:r>
              <a:rPr lang="zh-CN" altLang="en-US" baseline="0" dirty="0"/>
              <a:t>恢复余数，并将商设为</a:t>
            </a:r>
            <a:r>
              <a:rPr lang="en-US" altLang="zh-CN" baseline="0" dirty="0"/>
              <a:t>0</a:t>
            </a:r>
            <a:r>
              <a:rPr lang="zh-CN" altLang="en-US" baseline="0" dirty="0"/>
              <a:t>移入商中</a:t>
            </a:r>
            <a:endParaRPr lang="en-US" altLang="zh-CN" baseline="0" dirty="0"/>
          </a:p>
          <a:p>
            <a:pPr marL="228600" indent="-228600">
              <a:buAutoNum type="arabicPlain" startAt="3"/>
            </a:pPr>
            <a:r>
              <a:rPr lang="zh-CN" altLang="en-US" baseline="0" dirty="0"/>
              <a:t>右移除数</a:t>
            </a:r>
            <a:r>
              <a:rPr lang="en-US" altLang="zh-CN" baseline="0" dirty="0"/>
              <a:t>1</a:t>
            </a:r>
            <a:r>
              <a:rPr lang="zh-CN" altLang="en-US" baseline="0" dirty="0"/>
              <a:t>位</a:t>
            </a:r>
            <a:endParaRPr lang="en-US" altLang="zh-CN" baseline="0" dirty="0"/>
          </a:p>
          <a:p>
            <a:pPr marL="0" indent="0">
              <a:buNone/>
            </a:pPr>
            <a:r>
              <a:rPr lang="zh-CN" altLang="en-US" b="1" baseline="0" dirty="0"/>
              <a:t>但是同学们发现这个算法有没有什么样的缺点呢？，</a:t>
            </a:r>
            <a:endParaRPr lang="en-US" b="1" baseline="0" dirty="0"/>
          </a:p>
          <a:p>
            <a:pPr marL="0" indent="0">
              <a:buNone/>
            </a:pPr>
            <a:r>
              <a:rPr lang="zh-CN" altLang="en-US" baseline="0" dirty="0"/>
              <a:t>      计算效率不高，</a:t>
            </a:r>
            <a:r>
              <a:rPr lang="en-US" baseline="0" dirty="0"/>
              <a:t>32</a:t>
            </a:r>
            <a:r>
              <a:rPr lang="zh-CN" altLang="en-US" baseline="0" dirty="0"/>
              <a:t>位的定点数除法需要使用</a:t>
            </a:r>
            <a:r>
              <a:rPr lang="en-US" altLang="zh-CN" baseline="0" dirty="0"/>
              <a:t>64</a:t>
            </a:r>
            <a:r>
              <a:rPr lang="zh-CN" altLang="en-US" baseline="0" dirty="0"/>
              <a:t>位的运算器，我是否可以进行改进为使用</a:t>
            </a:r>
            <a:r>
              <a:rPr lang="en-US" altLang="zh-CN" baseline="0" dirty="0"/>
              <a:t>32</a:t>
            </a:r>
            <a:r>
              <a:rPr lang="zh-CN" altLang="en-US" baseline="0" dirty="0"/>
              <a:t>位的运算器呢？</a:t>
            </a:r>
            <a:endParaRPr lang="en-US" altLang="zh-CN" baseline="0" dirty="0"/>
          </a:p>
          <a:p>
            <a:pPr marL="0" indent="0">
              <a:buNone/>
            </a:pPr>
            <a:r>
              <a:rPr lang="zh-CN" altLang="en-US" baseline="0" dirty="0"/>
              <a:t>       我们发现：</a:t>
            </a:r>
            <a:r>
              <a:rPr lang="en-US" altLang="zh-CN" baseline="0" dirty="0"/>
              <a:t>0</a:t>
            </a:r>
            <a:r>
              <a:rPr lang="zh-CN" altLang="en-US" baseline="0" dirty="0"/>
              <a:t>） 每次参与运算的只有</a:t>
            </a:r>
            <a:r>
              <a:rPr lang="en-US" altLang="zh-CN" baseline="0" dirty="0"/>
              <a:t>32</a:t>
            </a:r>
            <a:r>
              <a:rPr lang="zh-CN" altLang="en-US" baseline="0" dirty="0"/>
              <a:t>位，因为其它位都是</a:t>
            </a:r>
            <a:r>
              <a:rPr lang="en-US" altLang="zh-CN" baseline="0" dirty="0"/>
              <a:t>0</a:t>
            </a:r>
            <a:r>
              <a:rPr lang="zh-CN" altLang="en-US" baseline="0" dirty="0"/>
              <a:t>，因此可以采用</a:t>
            </a:r>
            <a:r>
              <a:rPr lang="en-US" altLang="zh-CN" baseline="0" dirty="0"/>
              <a:t>32</a:t>
            </a:r>
            <a:r>
              <a:rPr lang="zh-CN" altLang="en-US" baseline="0" dirty="0"/>
              <a:t>位的运算器来计算</a:t>
            </a:r>
            <a:endParaRPr lang="en-US" altLang="zh-CN" baseline="0" dirty="0"/>
          </a:p>
          <a:p>
            <a:pPr marL="0" indent="0">
              <a:buNone/>
            </a:pPr>
            <a:r>
              <a:rPr lang="en-US" altLang="zh-CN" baseline="0" dirty="0"/>
              <a:t>                        1</a:t>
            </a:r>
            <a:r>
              <a:rPr lang="zh-CN" altLang="en-US" baseline="0" dirty="0"/>
              <a:t>）计算过程中除数每次都是右移</a:t>
            </a:r>
            <a:r>
              <a:rPr lang="en-US" altLang="zh-CN" baseline="0" dirty="0"/>
              <a:t>1</a:t>
            </a:r>
            <a:r>
              <a:rPr lang="zh-CN" altLang="en-US" baseline="0" dirty="0"/>
              <a:t>位，然后与余数比较，我们可以保持除数不变，采用余数左移达到同样的结果。</a:t>
            </a:r>
            <a:endParaRPr lang="en-US" altLang="zh-CN" baseline="0" dirty="0"/>
          </a:p>
          <a:p>
            <a:pPr marL="0" indent="0">
              <a:buNone/>
            </a:pPr>
            <a:r>
              <a:rPr lang="zh-CN" altLang="en-US" baseline="0" dirty="0"/>
              <a:t>                        </a:t>
            </a:r>
            <a:r>
              <a:rPr lang="en-US" altLang="zh-CN" baseline="0" dirty="0"/>
              <a:t>2</a:t>
            </a:r>
            <a:r>
              <a:rPr lang="zh-CN" altLang="en-US" baseline="0" dirty="0"/>
              <a:t>）余数左移了</a:t>
            </a:r>
            <a:r>
              <a:rPr lang="en-US" altLang="zh-CN" baseline="0" dirty="0" err="1"/>
              <a:t>n+1</a:t>
            </a:r>
            <a:r>
              <a:rPr lang="zh-CN" altLang="en-US" baseline="0" dirty="0"/>
              <a:t>次，真正的余数需要右移</a:t>
            </a:r>
            <a:r>
              <a:rPr lang="en-US" altLang="zh-CN" baseline="0" dirty="0" err="1"/>
              <a:t>n+1</a:t>
            </a:r>
            <a:r>
              <a:rPr lang="zh-CN" altLang="en-US" baseline="0" dirty="0"/>
              <a:t>次得到真正的余数。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057867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329EB82-CFC7-4900-A54B-DC79B782A915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0047916-C682-4930-9BE9-955EC27B0AD0}" type="slidenum">
              <a:rPr lang="en-AU" altLang="zh-CN">
                <a:latin typeface="Times New Roman" pitchFamily="18" charset="0"/>
              </a:rPr>
              <a:pPr/>
              <a:t>34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aseline="0" dirty="0"/>
              <a:t>同学们可能还会问，为什么从最高位开始试商，而不从最低位开始试商。</a:t>
            </a:r>
            <a:endParaRPr lang="en-US" altLang="zh-CN" baseline="0" dirty="0"/>
          </a:p>
          <a:p>
            <a:r>
              <a:rPr lang="zh-CN" altLang="en-US" baseline="0" dirty="0"/>
              <a:t>第一步，其实就是判断被除数中是否包含有 </a:t>
            </a:r>
            <a:r>
              <a:rPr lang="en-US" altLang="zh-CN" baseline="0" dirty="0"/>
              <a:t>16</a:t>
            </a:r>
            <a:r>
              <a:rPr lang="zh-CN" altLang="en-US" baseline="0" dirty="0"/>
              <a:t>个除数，如果包含先减去，并商</a:t>
            </a:r>
            <a:r>
              <a:rPr lang="en-US" altLang="zh-CN" baseline="0" dirty="0"/>
              <a:t>1</a:t>
            </a:r>
            <a:r>
              <a:rPr lang="zh-CN" altLang="en-US" baseline="0" dirty="0"/>
              <a:t>，当然不可能，因为对于</a:t>
            </a:r>
            <a:r>
              <a:rPr lang="en-US" altLang="zh-CN" baseline="0" dirty="0"/>
              <a:t>4</a:t>
            </a:r>
            <a:r>
              <a:rPr lang="zh-CN" altLang="en-US" baseline="0" dirty="0"/>
              <a:t>位二进制整数来说最多</a:t>
            </a:r>
            <a:r>
              <a:rPr lang="en-US" altLang="zh-CN" baseline="0" dirty="0"/>
              <a:t>15</a:t>
            </a:r>
            <a:r>
              <a:rPr lang="zh-CN" altLang="en-US" baseline="0" dirty="0"/>
              <a:t>个被除数（被除数为</a:t>
            </a:r>
            <a:r>
              <a:rPr lang="en-US" altLang="zh-CN" baseline="0" dirty="0"/>
              <a:t>1</a:t>
            </a:r>
            <a:r>
              <a:rPr lang="zh-CN" altLang="en-US" baseline="0" dirty="0"/>
              <a:t>时）。因此第一步，理论上永远为</a:t>
            </a:r>
            <a:r>
              <a:rPr lang="en-US" altLang="zh-CN" baseline="0" dirty="0"/>
              <a:t>0</a:t>
            </a:r>
            <a:r>
              <a:rPr lang="zh-CN" altLang="en-US" baseline="0" dirty="0"/>
              <a:t>，只有除数为</a:t>
            </a:r>
            <a:r>
              <a:rPr lang="en-US" altLang="zh-CN" baseline="0" dirty="0"/>
              <a:t>0</a:t>
            </a:r>
            <a:r>
              <a:rPr lang="zh-CN" altLang="en-US" baseline="0" dirty="0"/>
              <a:t>时为</a:t>
            </a:r>
            <a:r>
              <a:rPr lang="en-US" altLang="zh-CN" baseline="0" dirty="0"/>
              <a:t>1</a:t>
            </a:r>
            <a:r>
              <a:rPr lang="zh-CN" altLang="en-US" baseline="0" dirty="0"/>
              <a:t>，表示有除法溢出了。</a:t>
            </a:r>
            <a:endParaRPr lang="en-US" altLang="zh-CN" baseline="0" dirty="0"/>
          </a:p>
          <a:p>
            <a:r>
              <a:rPr lang="zh-CN" altLang="en-US" baseline="0" dirty="0"/>
              <a:t>第</a:t>
            </a:r>
            <a:r>
              <a:rPr lang="en-US" altLang="zh-CN" baseline="0" dirty="0"/>
              <a:t>2</a:t>
            </a:r>
            <a:r>
              <a:rPr lang="zh-CN" altLang="en-US" baseline="0" dirty="0"/>
              <a:t>步，则是判断余数中是否有</a:t>
            </a:r>
            <a:r>
              <a:rPr lang="en-US" altLang="zh-CN" baseline="0" dirty="0"/>
              <a:t>8</a:t>
            </a:r>
            <a:r>
              <a:rPr lang="zh-CN" altLang="en-US" baseline="0" dirty="0"/>
              <a:t>个被除数，以次类推。</a:t>
            </a:r>
            <a:endParaRPr lang="en-US" altLang="zh-CN" baseline="0" dirty="0"/>
          </a:p>
          <a:p>
            <a:r>
              <a:rPr lang="zh-CN" altLang="en-US" baseline="0" dirty="0"/>
              <a:t>最后一步，是余数中是否包含了</a:t>
            </a:r>
            <a:r>
              <a:rPr lang="en-US" altLang="zh-CN" baseline="0" dirty="0"/>
              <a:t>1</a:t>
            </a:r>
            <a:r>
              <a:rPr lang="zh-CN" altLang="en-US" baseline="0" dirty="0"/>
              <a:t>个被除数。最后剩下的则为余数。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这个问题请同学们可以思考一下。我们可以从计算效率上来分析。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baseline="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267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3735D6-8DCA-4DA2-866A-8798E0CE4F53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EA6C68-AA64-42B6-A567-6F89EAA0811B}" type="slidenum">
              <a:rPr lang="en-AU" altLang="zh-CN">
                <a:latin typeface="Times New Roman" pitchFamily="18" charset="0"/>
              </a:rPr>
              <a:pPr/>
              <a:t>35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zh-CN" altLang="en-US" b="1" baseline="0" dirty="0" smtClean="0"/>
              <a:t>但是</a:t>
            </a:r>
            <a:r>
              <a:rPr lang="zh-CN" altLang="en-US" b="1" baseline="0" dirty="0"/>
              <a:t>同学们发现这个算法有没有什么样的缺点呢？，</a:t>
            </a:r>
            <a:endParaRPr lang="en-US" b="1" baseline="0" dirty="0"/>
          </a:p>
          <a:p>
            <a:pPr marL="0" indent="0">
              <a:buNone/>
            </a:pPr>
            <a:r>
              <a:rPr lang="zh-CN" altLang="en-US" baseline="0" dirty="0"/>
              <a:t>      计算效率不高，</a:t>
            </a:r>
            <a:r>
              <a:rPr lang="en-US" baseline="0" dirty="0"/>
              <a:t>32</a:t>
            </a:r>
            <a:r>
              <a:rPr lang="zh-CN" altLang="en-US" baseline="0" dirty="0"/>
              <a:t>位的定点数除法需要使用</a:t>
            </a:r>
            <a:r>
              <a:rPr lang="en-US" altLang="zh-CN" baseline="0" dirty="0"/>
              <a:t>64</a:t>
            </a:r>
            <a:r>
              <a:rPr lang="zh-CN" altLang="en-US" baseline="0" dirty="0"/>
              <a:t>位的运算器，我是否可以进行改进为使用</a:t>
            </a:r>
            <a:r>
              <a:rPr lang="en-US" altLang="zh-CN" baseline="0" dirty="0"/>
              <a:t>32</a:t>
            </a:r>
            <a:r>
              <a:rPr lang="zh-CN" altLang="en-US" baseline="0" dirty="0"/>
              <a:t>位的运算器呢？</a:t>
            </a:r>
            <a:endParaRPr lang="en-US" altLang="zh-CN" baseline="0" dirty="0"/>
          </a:p>
          <a:p>
            <a:pPr marL="0" indent="0">
              <a:buNone/>
            </a:pPr>
            <a:r>
              <a:rPr lang="zh-CN" altLang="en-US" baseline="0" dirty="0"/>
              <a:t>       我们发现：</a:t>
            </a:r>
            <a:r>
              <a:rPr lang="en-US" altLang="zh-CN" baseline="0" dirty="0"/>
              <a:t>0</a:t>
            </a:r>
            <a:r>
              <a:rPr lang="zh-CN" altLang="en-US" baseline="0" dirty="0"/>
              <a:t>） 每次参与运算的只有</a:t>
            </a:r>
            <a:r>
              <a:rPr lang="en-US" altLang="zh-CN" baseline="0" dirty="0"/>
              <a:t>32</a:t>
            </a:r>
            <a:r>
              <a:rPr lang="zh-CN" altLang="en-US" baseline="0" dirty="0"/>
              <a:t>位，因为其它位都是</a:t>
            </a:r>
            <a:r>
              <a:rPr lang="en-US" altLang="zh-CN" baseline="0" dirty="0"/>
              <a:t>0</a:t>
            </a:r>
            <a:r>
              <a:rPr lang="zh-CN" altLang="en-US" baseline="0" dirty="0"/>
              <a:t>，因此可以采用</a:t>
            </a:r>
            <a:r>
              <a:rPr lang="en-US" altLang="zh-CN" baseline="0" dirty="0"/>
              <a:t>32</a:t>
            </a:r>
            <a:r>
              <a:rPr lang="zh-CN" altLang="en-US" baseline="0" dirty="0"/>
              <a:t>位的运算器来计算</a:t>
            </a:r>
            <a:endParaRPr lang="en-US" altLang="zh-CN" baseline="0" dirty="0"/>
          </a:p>
          <a:p>
            <a:pPr marL="0" indent="0">
              <a:buNone/>
            </a:pPr>
            <a:r>
              <a:rPr lang="en-US" altLang="zh-CN" baseline="0" dirty="0"/>
              <a:t>                        1</a:t>
            </a:r>
            <a:r>
              <a:rPr lang="zh-CN" altLang="en-US" baseline="0" dirty="0"/>
              <a:t>）计算过程中除数每次都是右移</a:t>
            </a:r>
            <a:r>
              <a:rPr lang="en-US" altLang="zh-CN" baseline="0" dirty="0"/>
              <a:t>1</a:t>
            </a:r>
            <a:r>
              <a:rPr lang="zh-CN" altLang="en-US" baseline="0" dirty="0"/>
              <a:t>位，然后与余数比较，我们可以保持除数不变，采用余数左移达到同样的结果。</a:t>
            </a:r>
            <a:endParaRPr lang="en-US" altLang="zh-CN" baseline="0" dirty="0"/>
          </a:p>
          <a:p>
            <a:pPr marL="0" indent="0">
              <a:buNone/>
            </a:pPr>
            <a:r>
              <a:rPr lang="zh-CN" altLang="en-US" baseline="0" dirty="0"/>
              <a:t>                        </a:t>
            </a:r>
            <a:r>
              <a:rPr lang="en-US" altLang="zh-CN" baseline="0" dirty="0"/>
              <a:t>2</a:t>
            </a:r>
            <a:r>
              <a:rPr lang="zh-CN" altLang="en-US" baseline="0" dirty="0"/>
              <a:t>）余数左移了</a:t>
            </a:r>
            <a:r>
              <a:rPr lang="en-US" altLang="zh-CN" baseline="0" dirty="0" err="1"/>
              <a:t>n+1</a:t>
            </a:r>
            <a:r>
              <a:rPr lang="zh-CN" altLang="en-US" baseline="0" dirty="0"/>
              <a:t>次，真正的余数需要右移</a:t>
            </a:r>
            <a:r>
              <a:rPr lang="en-US" altLang="zh-CN" baseline="0" dirty="0" err="1"/>
              <a:t>n+1</a:t>
            </a:r>
            <a:r>
              <a:rPr lang="zh-CN" altLang="en-US" baseline="0" dirty="0"/>
              <a:t>次得到真正的余数。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361253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A73A6EB-292A-421B-9158-E8E5F852278C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022BE91-A1EA-4385-8D5F-D1AFF3E17841}" type="slidenum">
              <a:rPr lang="en-AU" altLang="zh-CN">
                <a:latin typeface="Times New Roman" pitchFamily="18" charset="0"/>
              </a:rPr>
              <a:pPr/>
              <a:t>36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zh-CN" altLang="en-US" baseline="0" dirty="0" smtClean="0"/>
              <a:t>    计算效率不高，</a:t>
            </a:r>
            <a:r>
              <a:rPr lang="en-US" altLang="zh-CN" baseline="0" dirty="0" smtClean="0"/>
              <a:t>32</a:t>
            </a:r>
            <a:r>
              <a:rPr lang="zh-CN" altLang="en-US" baseline="0" dirty="0" smtClean="0"/>
              <a:t>位的定点数除法需要使用</a:t>
            </a:r>
            <a:r>
              <a:rPr lang="en-US" altLang="zh-CN" baseline="0" dirty="0" smtClean="0"/>
              <a:t>64</a:t>
            </a:r>
            <a:r>
              <a:rPr lang="zh-CN" altLang="en-US" baseline="0" dirty="0" smtClean="0"/>
              <a:t>位的运算器，我是否可以进行改进为使用</a:t>
            </a:r>
            <a:r>
              <a:rPr lang="en-US" altLang="zh-CN" baseline="0" dirty="0" smtClean="0"/>
              <a:t>32</a:t>
            </a:r>
            <a:r>
              <a:rPr lang="zh-CN" altLang="en-US" baseline="0" dirty="0" smtClean="0"/>
              <a:t>位的运算器呢</a:t>
            </a:r>
            <a:r>
              <a:rPr lang="zh-CN" altLang="en-US" baseline="0" dirty="0" smtClean="0"/>
              <a:t>？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      </a:t>
            </a:r>
            <a:r>
              <a:rPr lang="zh-CN" altLang="en-US" baseline="0" dirty="0" smtClean="0"/>
              <a:t>因为每次参与运算的除数的有效位最多为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位，其它位上都是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。我们将除法器优化为基于</a:t>
            </a:r>
            <a:r>
              <a:rPr lang="en-US" altLang="zh-CN" baseline="0" dirty="0" smtClean="0"/>
              <a:t>32</a:t>
            </a:r>
            <a:r>
              <a:rPr lang="zh-CN" altLang="en-US" baseline="0" dirty="0" smtClean="0"/>
              <a:t>位</a:t>
            </a:r>
            <a:r>
              <a:rPr lang="en-US" altLang="zh-CN" baseline="0" dirty="0" err="1" smtClean="0"/>
              <a:t>ALU</a:t>
            </a:r>
            <a:r>
              <a:rPr lang="zh-CN" altLang="en-US" baseline="0" dirty="0" smtClean="0"/>
              <a:t>来实现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       </a:t>
            </a:r>
            <a:r>
              <a:rPr lang="zh-CN" altLang="en-US" baseline="0" dirty="0" smtClean="0"/>
              <a:t>               其基本的思想是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                       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）将除数每次</a:t>
            </a:r>
            <a:r>
              <a:rPr lang="zh-CN" altLang="en-US" baseline="0" dirty="0" smtClean="0"/>
              <a:t>都是右移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位，余数不变 </a:t>
            </a:r>
            <a:r>
              <a:rPr lang="en-US" altLang="zh-CN" baseline="0" dirty="0" smtClean="0"/>
              <a:t>-》</a:t>
            </a:r>
            <a:r>
              <a:rPr lang="zh-CN" altLang="en-US" baseline="0" dirty="0" smtClean="0"/>
              <a:t>除数不变，余数每次左移，对于求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为余数来说效果是一样的。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                        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）但是由于余数</a:t>
            </a:r>
            <a:r>
              <a:rPr lang="zh-CN" altLang="en-US" baseline="0" dirty="0" smtClean="0"/>
              <a:t>左移了</a:t>
            </a:r>
            <a:r>
              <a:rPr lang="en-US" altLang="zh-CN" baseline="0" dirty="0" err="1" smtClean="0"/>
              <a:t>n+1</a:t>
            </a:r>
            <a:r>
              <a:rPr lang="zh-CN" altLang="en-US" baseline="0" dirty="0" smtClean="0"/>
              <a:t>次，真正的余数需要右移</a:t>
            </a:r>
            <a:r>
              <a:rPr lang="en-US" altLang="zh-CN" baseline="0" dirty="0" err="1" smtClean="0"/>
              <a:t>n+1</a:t>
            </a:r>
            <a:r>
              <a:rPr lang="zh-CN" altLang="en-US" baseline="0" dirty="0" smtClean="0"/>
              <a:t>次得到真正的余数。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其实这种优化的算法与手动算法更为类似。</a:t>
            </a: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34730974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  <a:endParaRPr lang="en-AU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3 — Arithmetic for Computers</a:t>
            </a:r>
            <a:endParaRPr lang="en-AU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37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746565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39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062200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40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3667891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42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254334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43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909074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2D742E3-14FB-43A2-9D90-8537B14D3CC3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CBDA958-0BBA-4556-A8AE-176DA5088F6D}" type="slidenum">
              <a:rPr lang="en-AU" altLang="zh-CN">
                <a:latin typeface="Times New Roman" pitchFamily="18" charset="0"/>
              </a:rPr>
              <a:pPr/>
              <a:t>4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利用顺序实现模式，可以</a:t>
            </a:r>
            <a:r>
              <a:rPr lang="en-US" altLang="zh-CN" dirty="0"/>
              <a:t>100</a:t>
            </a:r>
            <a:r>
              <a:rPr lang="zh-CN" altLang="en-US" dirty="0"/>
              <a:t>个周期来实现（</a:t>
            </a:r>
            <a:r>
              <a:rPr lang="en-US" altLang="zh-CN" dirty="0"/>
              <a:t>3-4</a:t>
            </a:r>
            <a:r>
              <a:rPr lang="zh-CN" altLang="en-US" dirty="0"/>
              <a:t>个周期可以完成</a:t>
            </a:r>
            <a:r>
              <a:rPr lang="en-US" altLang="zh-CN" dirty="0"/>
              <a:t>64</a:t>
            </a:r>
            <a:r>
              <a:rPr lang="zh-CN" altLang="en-US" dirty="0"/>
              <a:t>位的加法操作）</a:t>
            </a:r>
            <a:endParaRPr lang="en-US" altLang="zh-CN" dirty="0"/>
          </a:p>
          <a:p>
            <a:r>
              <a:rPr lang="zh-CN" altLang="en-US" dirty="0"/>
              <a:t>左图为整数运算的处理逻辑</a:t>
            </a:r>
            <a:endParaRPr lang="en-US" altLang="zh-CN" dirty="0"/>
          </a:p>
          <a:p>
            <a:r>
              <a:rPr lang="en-US" dirty="0"/>
              <a:t> Multiplier </a:t>
            </a:r>
            <a:r>
              <a:rPr lang="zh-CN" altLang="en-US" dirty="0"/>
              <a:t>乘数，</a:t>
            </a:r>
            <a:r>
              <a:rPr lang="en-US" altLang="zh-CN" dirty="0"/>
              <a:t> Multiplicand</a:t>
            </a:r>
            <a:r>
              <a:rPr lang="en-US" altLang="zh-CN" baseline="0" dirty="0"/>
              <a:t> </a:t>
            </a:r>
            <a:r>
              <a:rPr lang="zh-CN" altLang="en-US" baseline="0" dirty="0"/>
              <a:t>为被乘数</a:t>
            </a:r>
            <a:endParaRPr lang="en-US" altLang="zh-CN" baseline="0" dirty="0"/>
          </a:p>
          <a:p>
            <a:r>
              <a:rPr lang="zh-CN" altLang="en-US" baseline="0" dirty="0"/>
              <a:t>其计算过程为， </a:t>
            </a:r>
            <a:r>
              <a:rPr lang="en-US" altLang="zh-CN" baseline="0" dirty="0"/>
              <a:t>0</a:t>
            </a:r>
            <a:r>
              <a:rPr lang="zh-CN" altLang="en-US" baseline="0" dirty="0"/>
              <a:t>）初始化， </a:t>
            </a:r>
            <a:r>
              <a:rPr lang="en-US" altLang="zh-CN" baseline="0" dirty="0"/>
              <a:t>Product </a:t>
            </a:r>
            <a:r>
              <a:rPr lang="zh-CN" altLang="en-US" baseline="0" dirty="0"/>
              <a:t>设置为</a:t>
            </a:r>
            <a:r>
              <a:rPr lang="en-US" altLang="zh-CN" baseline="0" dirty="0"/>
              <a:t>0</a:t>
            </a:r>
            <a:r>
              <a:rPr lang="zh-CN" altLang="en-US" baseline="0" dirty="0"/>
              <a:t>，加载乘数，被乘数到寄存器中，计数器设置为</a:t>
            </a:r>
            <a:r>
              <a:rPr lang="en-US" altLang="zh-CN" baseline="0" dirty="0"/>
              <a:t>32</a:t>
            </a:r>
          </a:p>
          <a:p>
            <a:r>
              <a:rPr lang="en-US" altLang="zh-CN" baseline="0" dirty="0"/>
              <a:t>                        1</a:t>
            </a:r>
            <a:r>
              <a:rPr lang="zh-CN" altLang="en-US" baseline="0" dirty="0"/>
              <a:t>） 先测试乘数的最低位是否为</a:t>
            </a:r>
            <a:r>
              <a:rPr lang="en-US" altLang="zh-CN" baseline="0" dirty="0"/>
              <a:t>1 </a:t>
            </a:r>
            <a:r>
              <a:rPr lang="zh-CN" altLang="en-US" baseline="0" dirty="0"/>
              <a:t>，如果是</a:t>
            </a:r>
            <a:r>
              <a:rPr lang="en-US" altLang="zh-CN" baseline="0" dirty="0"/>
              <a:t>1 </a:t>
            </a:r>
            <a:r>
              <a:rPr lang="zh-CN" altLang="en-US" baseline="0" dirty="0"/>
              <a:t>，男的被乘数加上乘数，放入</a:t>
            </a:r>
            <a:r>
              <a:rPr lang="en-US" altLang="zh-CN" baseline="0" dirty="0"/>
              <a:t>Product</a:t>
            </a:r>
            <a:r>
              <a:rPr lang="zh-CN" altLang="en-US" baseline="0" dirty="0"/>
              <a:t>部分积中</a:t>
            </a:r>
            <a:endParaRPr lang="en-US" altLang="zh-CN" baseline="0" dirty="0"/>
          </a:p>
          <a:p>
            <a:r>
              <a:rPr lang="en-US" altLang="zh-CN" baseline="0" dirty="0"/>
              <a:t>                        2</a:t>
            </a:r>
            <a:r>
              <a:rPr lang="zh-CN" altLang="en-US" baseline="0" dirty="0"/>
              <a:t>）</a:t>
            </a:r>
            <a:r>
              <a:rPr lang="zh-CN" altLang="en-US" dirty="0"/>
              <a:t> 否则不做任何操作</a:t>
            </a:r>
            <a:endParaRPr lang="en-US" altLang="zh-CN" dirty="0"/>
          </a:p>
          <a:p>
            <a:r>
              <a:rPr lang="en-US" baseline="0" dirty="0"/>
              <a:t>                        3</a:t>
            </a:r>
            <a:r>
              <a:rPr lang="zh-CN" altLang="en-US" baseline="0" dirty="0"/>
              <a:t>） 左移被乘数，右移乘数</a:t>
            </a:r>
            <a:r>
              <a:rPr lang="en-US" altLang="zh-CN" baseline="0" dirty="0"/>
              <a:t>1</a:t>
            </a:r>
            <a:r>
              <a:rPr lang="zh-CN" altLang="en-US" baseline="0" dirty="0"/>
              <a:t>位</a:t>
            </a:r>
            <a:endParaRPr lang="en-US" altLang="zh-CN" baseline="0" dirty="0"/>
          </a:p>
          <a:p>
            <a:r>
              <a:rPr lang="en-US" baseline="0" dirty="0"/>
              <a:t>                        4</a:t>
            </a:r>
            <a:r>
              <a:rPr lang="zh-CN" altLang="en-US" baseline="0" dirty="0"/>
              <a:t>） 判断是否结束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977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45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1328273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46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5629449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48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0720505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49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377311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51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6268658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由于余数左移了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位，因此在获得最终结果时，需要右移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52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0529536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329EB82-CFC7-4900-A54B-DC79B782A915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0047916-C682-4930-9BE9-955EC27B0AD0}" type="slidenum">
              <a:rPr lang="en-AU" altLang="zh-CN">
                <a:latin typeface="Times New Roman" pitchFamily="18" charset="0"/>
              </a:rPr>
              <a:pPr/>
              <a:t>53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尽管恢复余数法思想简单，但是由于</a:t>
            </a:r>
            <a:r>
              <a:rPr lang="en-US" altLang="zh-CN" dirty="0" err="1" smtClean="0"/>
              <a:t>ALU</a:t>
            </a:r>
            <a:r>
              <a:rPr lang="zh-CN" altLang="en-US" dirty="0" smtClean="0"/>
              <a:t>执行加法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减法次数是不确定的，因此在实际的运算器中很少采用，更多的是采用加减交替法。</a:t>
            </a:r>
            <a:endParaRPr lang="en-US" altLang="zh-CN" dirty="0" smtClean="0"/>
          </a:p>
          <a:p>
            <a:r>
              <a:rPr lang="en-US" altLang="zh-CN" dirty="0" smtClean="0"/>
              <a:t> 1</a:t>
            </a:r>
            <a:r>
              <a:rPr lang="zh-CN" altLang="en-US" dirty="0" smtClean="0"/>
              <a:t>）因此该除法运算的运算器的时延只能按照最坏的情况来设计。</a:t>
            </a:r>
            <a:endParaRPr lang="en-US" altLang="zh-CN" dirty="0" smtClean="0"/>
          </a:p>
          <a:p>
            <a:r>
              <a:rPr lang="en-US" altLang="zh-CN" dirty="0" smtClean="0"/>
              <a:t> 2</a:t>
            </a:r>
            <a:r>
              <a:rPr lang="zh-CN" altLang="en-US" dirty="0" smtClean="0"/>
              <a:t>）控制比较复杂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我们这里列出了该方法的基本运算规则。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92688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尽管恢复</a:t>
            </a:r>
            <a:r>
              <a:rPr lang="zh-CN" altLang="en-US" dirty="0"/>
              <a:t>余数</a:t>
            </a:r>
            <a:r>
              <a:rPr lang="zh-CN" altLang="en-US" dirty="0" smtClean="0"/>
              <a:t>法思想简单，但是由于</a:t>
            </a:r>
            <a:r>
              <a:rPr lang="en-US" altLang="zh-CN" dirty="0" err="1" smtClean="0"/>
              <a:t>ALU</a:t>
            </a:r>
            <a:r>
              <a:rPr lang="zh-CN" altLang="en-US" dirty="0"/>
              <a:t>执行加法</a:t>
            </a:r>
            <a:r>
              <a:rPr lang="en-US" altLang="zh-CN" dirty="0"/>
              <a:t>/</a:t>
            </a:r>
            <a:r>
              <a:rPr lang="zh-CN" altLang="en-US" dirty="0"/>
              <a:t>减法次数是不确定的</a:t>
            </a:r>
            <a:r>
              <a:rPr lang="zh-CN" altLang="en-US" dirty="0" smtClean="0"/>
              <a:t>，因此在实际的运算器中很少采用，更多的是采用加减交替法。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/>
              <a:t>）因此该除法运算的运算器的时延只能按照最坏的情况来设计。</a:t>
            </a:r>
            <a:endParaRPr lang="en-US" altLang="zh-CN" dirty="0"/>
          </a:p>
          <a:p>
            <a:r>
              <a:rPr lang="en-US" altLang="zh-CN" dirty="0"/>
              <a:t> 2</a:t>
            </a:r>
            <a:r>
              <a:rPr lang="zh-CN" altLang="en-US" dirty="0"/>
              <a:t>）控制比较复杂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我们</a:t>
            </a:r>
            <a:r>
              <a:rPr lang="zh-CN" altLang="en-US" dirty="0"/>
              <a:t>这里列出了该方法的基本运算规则。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54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1992512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55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7331217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58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595540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890433A-2ADB-4827-BEF8-3856E1B58F18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F76BD1F-51F5-4C6E-B1C6-343A3223F8E5}" type="slidenum">
              <a:rPr lang="en-AU" altLang="zh-CN">
                <a:latin typeface="Times New Roman" pitchFamily="18" charset="0"/>
              </a:rPr>
              <a:pPr/>
              <a:t>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后面又介绍了利用</a:t>
            </a:r>
            <a:r>
              <a:rPr lang="zh-CN" altLang="en-US" dirty="0"/>
              <a:t>移位操作和</a:t>
            </a:r>
            <a:r>
              <a:rPr lang="en-US" altLang="zh-CN" dirty="0"/>
              <a:t>32</a:t>
            </a:r>
            <a:r>
              <a:rPr lang="zh-CN" altLang="en-US" dirty="0"/>
              <a:t>位的加法器来实现</a:t>
            </a:r>
            <a:r>
              <a:rPr lang="zh-CN" altLang="en-US" dirty="0" smtClean="0"/>
              <a:t>乘法对乘法运算进行了优化。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333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59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7297947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61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0182448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62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5044669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64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8110720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65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7082864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67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0523881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68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6794395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70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1428163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71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48441854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329EB82-CFC7-4900-A54B-DC79B782A915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0047916-C682-4930-9BE9-955EC27B0AD0}" type="slidenum">
              <a:rPr lang="en-AU" altLang="zh-CN">
                <a:latin typeface="Times New Roman" pitchFamily="18" charset="0"/>
              </a:rPr>
              <a:pPr/>
              <a:t>72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我们把整个执行过程汇总见下表所示。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获得与</a:t>
            </a:r>
            <a:r>
              <a:rPr lang="en-US" altLang="zh-CN" dirty="0" err="1"/>
              <a:t>2n</a:t>
            </a:r>
            <a:r>
              <a:rPr lang="zh-CN" altLang="en-US" dirty="0"/>
              <a:t>位的运算想用的结果。只是余数需要右移</a:t>
            </a:r>
            <a:r>
              <a:rPr lang="en-US" altLang="zh-CN" dirty="0"/>
              <a:t>5</a:t>
            </a:r>
            <a:r>
              <a:rPr lang="zh-CN" altLang="en-US" dirty="0"/>
              <a:t>位得到正确的余数。</a:t>
            </a:r>
            <a:endParaRPr lang="en-US" altLang="zh-CN" dirty="0"/>
          </a:p>
          <a:p>
            <a:r>
              <a:rPr lang="zh-CN" altLang="en-US" dirty="0"/>
              <a:t>最优一位余数寄存器是否移位可以根据控制具体实现来选择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7915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今天我们开始学习计算机中的除法的算法原理以及其硬件实现。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主要的内容包含以下几部分。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前面我们学习乘法的算法已经知道，乘法可以转换为循环迭代加法操作来实现，从而可以利用全加器</a:t>
            </a:r>
            <a:r>
              <a:rPr lang="en-US" altLang="zh-CN" dirty="0" err="1"/>
              <a:t>ALU</a:t>
            </a:r>
            <a:r>
              <a:rPr lang="zh-CN" altLang="en-US" dirty="0"/>
              <a:t>来完成乘法运算。</a:t>
            </a:r>
            <a:endParaRPr lang="en-US" altLang="zh-CN" dirty="0"/>
          </a:p>
          <a:p>
            <a:r>
              <a:rPr lang="zh-CN" altLang="en-US" dirty="0"/>
              <a:t> 那么除法可不可以采用那个样机制呢？ 我们先通过对十进制除法运算来分析。</a:t>
            </a:r>
            <a:endParaRPr lang="en-US" altLang="zh-CN" dirty="0"/>
          </a:p>
          <a:p>
            <a:r>
              <a:rPr lang="en-US" altLang="zh-CN" baseline="0" dirty="0"/>
              <a:t> 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6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4052880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今天我们开始学习计算机中的除法的算法原理以及其硬件实现。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主要的内容包含以下几部分。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前面我们学习乘法的算法已经知道，乘法可以转换为循环迭代加法操作来实现，从而可以利用全加器</a:t>
            </a:r>
            <a:r>
              <a:rPr lang="en-US" altLang="zh-CN" dirty="0" err="1"/>
              <a:t>ALU</a:t>
            </a:r>
            <a:r>
              <a:rPr lang="zh-CN" altLang="en-US" dirty="0"/>
              <a:t>来完成乘法运算。</a:t>
            </a:r>
            <a:endParaRPr lang="en-US" altLang="zh-CN" dirty="0"/>
          </a:p>
          <a:p>
            <a:r>
              <a:rPr lang="zh-CN" altLang="en-US" dirty="0"/>
              <a:t> 那么除法可不可以采用那个样机制呢？ 我们先通过对十进制除法运算来分析。</a:t>
            </a:r>
            <a:endParaRPr lang="en-US" altLang="zh-CN" dirty="0"/>
          </a:p>
          <a:p>
            <a:r>
              <a:rPr lang="en-US" altLang="zh-CN" baseline="0" dirty="0"/>
              <a:t> 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73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4766535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前面我们都是以定点整数来完成除法运算的，原码一位除法也可以推广到采用定点小数运算。</a:t>
            </a:r>
            <a:endParaRPr lang="en-US" altLang="zh-CN" dirty="0" smtClean="0"/>
          </a:p>
          <a:p>
            <a:r>
              <a:rPr lang="zh-CN" altLang="en-US" dirty="0" smtClean="0"/>
              <a:t>算法推广到定点小数时需要注意：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）被除数是后面补零的方式（整数是在有效数值前面），保持有效值不变。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）参与运算的小数必须是规格化的小数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绝对值</a:t>
            </a:r>
            <a:r>
              <a:rPr lang="en-US" altLang="zh-CN" dirty="0" smtClean="0"/>
              <a:t>&gt;=0.5),</a:t>
            </a:r>
            <a:r>
              <a:rPr lang="zh-CN" altLang="en-US" dirty="0" smtClean="0"/>
              <a:t>小数点后第一位为</a:t>
            </a:r>
            <a:r>
              <a:rPr lang="en-US" altLang="zh-CN" dirty="0" smtClean="0"/>
              <a:t>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）运算时采用双符号位（运算的结果可以是</a:t>
            </a:r>
            <a:r>
              <a:rPr lang="en-US" altLang="zh-CN" dirty="0" smtClean="0"/>
              <a:t>0-2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  <a:endParaRPr lang="en-AU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3 — Arithmetic for Computers</a:t>
            </a:r>
            <a:endParaRPr lang="en-AU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74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109536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75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1167331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因为在乘除过程中如果只采用</a:t>
            </a:r>
            <a:r>
              <a:rPr lang="en-US" altLang="zh-CN" dirty="0"/>
              <a:t>[-1,1)</a:t>
            </a:r>
            <a:r>
              <a:rPr lang="zh-CN" altLang="en-US" dirty="0"/>
              <a:t>可能会出现溢出问题，为此将表示范围设定在</a:t>
            </a:r>
            <a:r>
              <a:rPr lang="en-US" altLang="zh-CN" dirty="0"/>
              <a:t>[-2,2]</a:t>
            </a:r>
            <a:r>
              <a:rPr lang="zh-CN" altLang="en-US" dirty="0"/>
              <a:t>之间，避免计算过程溢出</a:t>
            </a:r>
            <a:endParaRPr lang="en-US" altLang="zh-CN" dirty="0"/>
          </a:p>
          <a:p>
            <a:r>
              <a:rPr lang="zh-CN" altLang="en-US" dirty="0"/>
              <a:t>当然开展定点小数的除法必须采用规格化处理。后面我们介绍浮点数运算时再进一步进行说明。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77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6047786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06F52EE-8E9C-4E88-B519-C98D8F1ADE6A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B75D517-558F-436F-8E6A-C4180F38BE5F}" type="slidenum">
              <a:rPr lang="en-AU" altLang="zh-CN">
                <a:latin typeface="Times New Roman" pitchFamily="18" charset="0"/>
              </a:rPr>
              <a:pPr/>
              <a:t>78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更快速的除法运算</a:t>
            </a:r>
            <a:endParaRPr lang="en-US" altLang="zh-CN" dirty="0"/>
          </a:p>
          <a:p>
            <a:r>
              <a:rPr lang="en-US" altLang="zh-CN" baseline="0" dirty="0"/>
              <a:t> </a:t>
            </a:r>
            <a:r>
              <a:rPr lang="zh-CN" altLang="en-US" baseline="0" dirty="0"/>
              <a:t>我们不能像乘法运算那样采用并行方式执行，其原因是减法操作，但是可以使用其它的方法来加速</a:t>
            </a:r>
            <a:endParaRPr lang="en-US" altLang="zh-CN" baseline="0" dirty="0"/>
          </a:p>
          <a:p>
            <a:r>
              <a:rPr lang="en-US" altLang="zh-CN" baseline="0" dirty="0"/>
              <a:t> 1 </a:t>
            </a:r>
            <a:r>
              <a:rPr lang="zh-CN" altLang="en-US" baseline="0" dirty="0"/>
              <a:t>例如同时生成多位商的方法</a:t>
            </a:r>
            <a:endParaRPr lang="en-US" altLang="zh-CN" baseline="0" dirty="0"/>
          </a:p>
          <a:p>
            <a:r>
              <a:rPr lang="en-US" altLang="zh-CN" baseline="0" dirty="0"/>
              <a:t> 2 </a:t>
            </a:r>
            <a:r>
              <a:rPr lang="zh-CN" altLang="en-US" baseline="0" dirty="0"/>
              <a:t>查表法</a:t>
            </a:r>
            <a:endParaRPr lang="en-US" altLang="zh-CN" baseline="0" dirty="0"/>
          </a:p>
          <a:p>
            <a:r>
              <a:rPr lang="zh-CN" altLang="en-US" dirty="0"/>
              <a:t> </a:t>
            </a:r>
            <a:r>
              <a:rPr lang="en-US" altLang="zh-CN" dirty="0"/>
              <a:t>3 </a:t>
            </a:r>
            <a:r>
              <a:rPr lang="zh-CN" altLang="en-US" dirty="0"/>
              <a:t>其他方法，</a:t>
            </a:r>
            <a:r>
              <a:rPr lang="zh-CN" altLang="en-US" baseline="0" dirty="0"/>
              <a:t> 不恢复除法，不执行除法的方法等</a:t>
            </a:r>
            <a:endParaRPr lang="en-US" altLang="zh-CN" baseline="0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SRT</a:t>
            </a:r>
            <a:r>
              <a:rPr lang="zh-CN" altLang="en-US" dirty="0"/>
              <a:t>算法是以三个发明者（</a:t>
            </a:r>
            <a:r>
              <a:rPr lang="en-US" altLang="zh-CN" dirty="0"/>
              <a:t>Sweeney</a:t>
            </a:r>
            <a:r>
              <a:rPr lang="zh-CN" altLang="en-US" dirty="0"/>
              <a:t>、</a:t>
            </a:r>
            <a:r>
              <a:rPr lang="en-US" altLang="zh-CN" dirty="0"/>
              <a:t>Robertson</a:t>
            </a:r>
            <a:r>
              <a:rPr lang="zh-CN" altLang="en-US" dirty="0"/>
              <a:t>和</a:t>
            </a:r>
            <a:r>
              <a:rPr lang="en-US" altLang="zh-CN" dirty="0" err="1"/>
              <a:t>Tocher</a:t>
            </a:r>
            <a:r>
              <a:rPr lang="zh-CN" altLang="en-US" dirty="0"/>
              <a:t>）名字首字母命名的。</a:t>
            </a:r>
            <a:endParaRPr lang="en-US" altLang="zh-CN" dirty="0"/>
          </a:p>
          <a:p>
            <a:r>
              <a:rPr lang="en-US" altLang="zh-CN" dirty="0" err="1"/>
              <a:t>SRT</a:t>
            </a:r>
            <a:r>
              <a:rPr lang="zh-CN" altLang="en-US" dirty="0"/>
              <a:t>算法通常被称为数字循环（</a:t>
            </a:r>
            <a:r>
              <a:rPr lang="en-US" altLang="zh-CN" dirty="0"/>
              <a:t>Digit Recurrence</a:t>
            </a:r>
            <a:r>
              <a:rPr lang="zh-CN" altLang="en-US" dirty="0"/>
              <a:t>）算法，</a:t>
            </a:r>
            <a:r>
              <a:rPr lang="en-US" altLang="zh-CN" dirty="0" err="1"/>
              <a:t>SRT</a:t>
            </a:r>
            <a:r>
              <a:rPr lang="zh-CN" altLang="en-US" dirty="0"/>
              <a:t>算法在</a:t>
            </a:r>
            <a:r>
              <a:rPr lang="en-US" altLang="zh-CN" dirty="0"/>
              <a:t>CPU</a:t>
            </a:r>
            <a:r>
              <a:rPr lang="zh-CN" altLang="en-US" dirty="0"/>
              <a:t>设计中使用很普遍。</a:t>
            </a:r>
            <a:r>
              <a:rPr lang="en-US" altLang="zh-CN" dirty="0"/>
              <a:t>AMD</a:t>
            </a:r>
            <a:r>
              <a:rPr lang="zh-CN" altLang="en-US" dirty="0"/>
              <a:t>和</a:t>
            </a:r>
            <a:r>
              <a:rPr lang="en-US" altLang="zh-CN" dirty="0"/>
              <a:t>Intel</a:t>
            </a:r>
            <a:r>
              <a:rPr lang="zh-CN" altLang="en-US" dirty="0"/>
              <a:t>都在使用。</a:t>
            </a:r>
            <a:endParaRPr lang="en-US" altLang="zh-CN" dirty="0"/>
          </a:p>
          <a:p>
            <a:r>
              <a:rPr lang="en-US" altLang="zh-CN" dirty="0"/>
              <a:t>AMD</a:t>
            </a:r>
            <a:r>
              <a:rPr lang="zh-CN" altLang="en-US" dirty="0"/>
              <a:t>的</a:t>
            </a:r>
            <a:r>
              <a:rPr lang="en-US" altLang="zh-CN" dirty="0"/>
              <a:t>Steamroller</a:t>
            </a:r>
            <a:r>
              <a:rPr lang="zh-CN" altLang="en-US" dirty="0"/>
              <a:t>架构实现的是</a:t>
            </a:r>
            <a:r>
              <a:rPr lang="en-US" altLang="zh-CN" dirty="0"/>
              <a:t>Radix-8</a:t>
            </a:r>
            <a:r>
              <a:rPr lang="zh-CN" altLang="en-US" dirty="0"/>
              <a:t>的，</a:t>
            </a:r>
            <a:r>
              <a:rPr lang="en-US" altLang="zh-CN" dirty="0"/>
              <a:t>Intel</a:t>
            </a:r>
            <a:r>
              <a:rPr lang="zh-CN" altLang="en-US" dirty="0"/>
              <a:t>酷睿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 err="1"/>
              <a:t>Penryn</a:t>
            </a:r>
            <a:r>
              <a:rPr lang="zh-CN" altLang="en-US" dirty="0"/>
              <a:t>架构实现的是</a:t>
            </a:r>
            <a:r>
              <a:rPr lang="en-US" altLang="zh-CN" dirty="0"/>
              <a:t>Radix-16</a:t>
            </a:r>
            <a:r>
              <a:rPr lang="zh-CN" altLang="en-US" dirty="0"/>
              <a:t>的。龙芯</a:t>
            </a:r>
            <a:r>
              <a:rPr lang="en-US" altLang="zh-CN" dirty="0"/>
              <a:t>2</a:t>
            </a:r>
            <a:r>
              <a:rPr lang="zh-CN" altLang="en-US" dirty="0"/>
              <a:t>系列</a:t>
            </a:r>
            <a:r>
              <a:rPr lang="en-US" altLang="zh-CN" dirty="0"/>
              <a:t>CPU</a:t>
            </a:r>
            <a:r>
              <a:rPr lang="zh-CN" altLang="en-US" dirty="0"/>
              <a:t>实现的是</a:t>
            </a:r>
            <a:r>
              <a:rPr lang="en-US" altLang="zh-CN" dirty="0"/>
              <a:t>Radix-4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对于想了解</a:t>
            </a:r>
            <a:r>
              <a:rPr lang="en-US" altLang="zh-CN" dirty="0" err="1"/>
              <a:t>SRT</a:t>
            </a:r>
            <a:r>
              <a:rPr lang="zh-CN" altLang="en-US" dirty="0"/>
              <a:t>除法的同学可以</a:t>
            </a:r>
            <a:r>
              <a:rPr lang="zh-CN" altLang="en-US" baseline="0" dirty="0"/>
              <a:t> 以下两篇论文</a:t>
            </a:r>
            <a:r>
              <a:rPr lang="en-US" altLang="zh-CN" baseline="0" dirty="0"/>
              <a:t>,</a:t>
            </a:r>
            <a:r>
              <a:rPr lang="zh-CN" altLang="en-US" baseline="0" dirty="0"/>
              <a:t>中文为国防科技大学的研究者进行的。</a:t>
            </a:r>
            <a:endParaRPr lang="en-US" altLang="zh-CN" dirty="0"/>
          </a:p>
          <a:p>
            <a:r>
              <a:rPr lang="en-US" altLang="zh-C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537027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982A830-E287-4072-8CBD-6D947D32BA96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DFA2270-58A8-459F-8260-50D3F5480D88}" type="slidenum">
              <a:rPr lang="en-AU" altLang="zh-CN">
                <a:latin typeface="Times New Roman" pitchFamily="18" charset="0"/>
              </a:rPr>
              <a:pPr/>
              <a:t>79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与乘法类似，有两条专用指令来获取除法运算的结果</a:t>
            </a:r>
            <a:endParaRPr lang="en-US" altLang="zh-CN" dirty="0"/>
          </a:p>
          <a:p>
            <a:r>
              <a:rPr lang="zh-CN" altLang="en-US" dirty="0"/>
              <a:t>其中利用</a:t>
            </a:r>
            <a:r>
              <a:rPr lang="zh-CN" altLang="en-US" baseline="0" dirty="0"/>
              <a:t> </a:t>
            </a:r>
            <a:r>
              <a:rPr lang="en-US" altLang="zh-CN" dirty="0" err="1">
                <a:solidFill>
                  <a:schemeClr val="tx2"/>
                </a:solidFill>
                <a:latin typeface="Lucida Console" pitchFamily="49" charset="0"/>
              </a:rPr>
              <a:t>mfhi</a:t>
            </a:r>
            <a:r>
              <a:rPr lang="en-US" altLang="zh-CN" dirty="0">
                <a:solidFill>
                  <a:schemeClr val="tx2"/>
                </a:solidFill>
                <a:latin typeface="Lucida Console" pitchFamily="49" charset="0"/>
              </a:rPr>
              <a:t>, </a:t>
            </a:r>
            <a:r>
              <a:rPr lang="en-US" altLang="zh-CN" dirty="0" err="1">
                <a:solidFill>
                  <a:schemeClr val="tx2"/>
                </a:solidFill>
                <a:latin typeface="Lucida Console" pitchFamily="49" charset="0"/>
              </a:rPr>
              <a:t>mflo</a:t>
            </a:r>
            <a:r>
              <a:rPr lang="zh-CN" altLang="en-US" dirty="0">
                <a:solidFill>
                  <a:schemeClr val="tx2"/>
                </a:solidFill>
                <a:latin typeface="Lucida Console" pitchFamily="49" charset="0"/>
              </a:rPr>
              <a:t>两条指令从寄存器</a:t>
            </a:r>
            <a:r>
              <a:rPr lang="en-US" altLang="zh-CN" dirty="0">
                <a:solidFill>
                  <a:schemeClr val="tx2"/>
                </a:solidFill>
                <a:latin typeface="Lucida Console" pitchFamily="49" charset="0"/>
              </a:rPr>
              <a:t>HI</a:t>
            </a:r>
            <a:r>
              <a:rPr lang="zh-CN" altLang="en-US" dirty="0">
                <a:solidFill>
                  <a:schemeClr val="tx2"/>
                </a:solidFill>
                <a:latin typeface="Lucida Console" pitchFamily="49" charset="0"/>
              </a:rPr>
              <a:t>和</a:t>
            </a:r>
            <a:r>
              <a:rPr lang="en-US" altLang="zh-CN" dirty="0">
                <a:solidFill>
                  <a:schemeClr val="tx2"/>
                </a:solidFill>
                <a:latin typeface="Lucida Console" pitchFamily="49" charset="0"/>
              </a:rPr>
              <a:t>LO</a:t>
            </a:r>
            <a:r>
              <a:rPr lang="zh-CN" altLang="en-US">
                <a:solidFill>
                  <a:schemeClr val="tx2"/>
                </a:solidFill>
                <a:latin typeface="Lucida Console" pitchFamily="49" charset="0"/>
              </a:rPr>
              <a:t>中取出运算结果</a:t>
            </a:r>
            <a:r>
              <a:rPr lang="en-US" altLang="zh-CN"/>
              <a:t> </a:t>
            </a:r>
            <a:endParaRPr lang="en-US" altLang="zh-CN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946889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80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90439671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算法推广到定点小数时需要注意：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）被除数是后面补零的方式（整数是在有效数值前面），保持有效值不变。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）参与运算的小数必须是规格化的小数</a:t>
            </a:r>
            <a:r>
              <a:rPr lang="en-US" altLang="zh-CN" dirty="0"/>
              <a:t>(</a:t>
            </a:r>
            <a:r>
              <a:rPr lang="zh-CN" altLang="en-US" dirty="0"/>
              <a:t>绝对值</a:t>
            </a:r>
            <a:r>
              <a:rPr lang="en-US" altLang="zh-CN" dirty="0"/>
              <a:t>&gt;=0.5),</a:t>
            </a:r>
            <a:r>
              <a:rPr lang="zh-CN" altLang="en-US" dirty="0"/>
              <a:t>小数点后第一位为</a:t>
            </a:r>
            <a:r>
              <a:rPr lang="en-US" altLang="zh-CN" dirty="0"/>
              <a:t>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</a:t>
            </a:r>
            <a:r>
              <a:rPr lang="zh-CN" altLang="en-US" dirty="0"/>
              <a:t>）运算时采用双符号位（运算的结果可以是</a:t>
            </a:r>
            <a:r>
              <a:rPr lang="en-US" altLang="zh-CN" dirty="0"/>
              <a:t>0-2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81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72716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1.</a:t>
            </a:r>
            <a:r>
              <a:rPr lang="zh-CN" altLang="en-US" dirty="0"/>
              <a:t>不失一般性，我们就举两个简单的算例来分析手工开展十进制数除法的计算过程。</a:t>
            </a:r>
            <a:endParaRPr lang="en-US" altLang="zh-CN" dirty="0"/>
          </a:p>
          <a:p>
            <a:r>
              <a:rPr lang="zh-CN" altLang="en-US" baseline="0" dirty="0"/>
              <a:t>     两个简单的十进制除法例子分别是：</a:t>
            </a:r>
            <a:r>
              <a:rPr lang="en-US" altLang="zh-CN" baseline="0" dirty="0"/>
              <a:t>128 </a:t>
            </a:r>
            <a:r>
              <a:rPr lang="zh-CN" altLang="en-US" baseline="0" dirty="0"/>
              <a:t>除以</a:t>
            </a:r>
            <a:r>
              <a:rPr lang="en-US" altLang="zh-CN" baseline="0" dirty="0"/>
              <a:t>6 </a:t>
            </a:r>
            <a:r>
              <a:rPr lang="zh-CN" altLang="en-US" baseline="0" dirty="0"/>
              <a:t>以及</a:t>
            </a:r>
            <a:r>
              <a:rPr lang="en-US" altLang="zh-CN" baseline="0" dirty="0"/>
              <a:t>128</a:t>
            </a:r>
            <a:r>
              <a:rPr lang="zh-CN" altLang="en-US" baseline="0" dirty="0"/>
              <a:t>除以</a:t>
            </a:r>
            <a:r>
              <a:rPr lang="en-US" altLang="zh-CN" baseline="0" dirty="0"/>
              <a:t>62</a:t>
            </a:r>
            <a:r>
              <a:rPr lang="zh-CN" altLang="en-US" baseline="0" dirty="0"/>
              <a:t>，就是分别为</a:t>
            </a:r>
            <a:r>
              <a:rPr lang="en-US" altLang="zh-CN" baseline="0" dirty="0"/>
              <a:t>1</a:t>
            </a:r>
            <a:r>
              <a:rPr lang="zh-CN" altLang="en-US" baseline="0" dirty="0"/>
              <a:t>位和</a:t>
            </a:r>
            <a:r>
              <a:rPr lang="en-US" altLang="zh-CN" baseline="0" dirty="0"/>
              <a:t>2</a:t>
            </a:r>
            <a:r>
              <a:rPr lang="zh-CN" altLang="en-US" baseline="0" dirty="0"/>
              <a:t>位的除数</a:t>
            </a:r>
            <a:endParaRPr lang="en-US" altLang="zh-CN" baseline="0" dirty="0"/>
          </a:p>
          <a:p>
            <a:r>
              <a:rPr lang="en-US" altLang="zh-CN" baseline="0" dirty="0"/>
              <a:t>    1.1  </a:t>
            </a:r>
            <a:r>
              <a:rPr lang="zh-CN" altLang="en-US" baseline="0" dirty="0"/>
              <a:t>先看对于</a:t>
            </a:r>
            <a:r>
              <a:rPr lang="en-US" altLang="zh-CN" baseline="0" dirty="0"/>
              <a:t>1</a:t>
            </a:r>
            <a:r>
              <a:rPr lang="zh-CN" altLang="en-US" baseline="0" dirty="0"/>
              <a:t>位除数值时的计算过程，</a:t>
            </a:r>
            <a:endParaRPr lang="en-US" altLang="zh-CN" baseline="0" dirty="0"/>
          </a:p>
          <a:p>
            <a:r>
              <a:rPr lang="en-US" altLang="zh-CN" baseline="0" dirty="0"/>
              <a:t>        </a:t>
            </a:r>
            <a:r>
              <a:rPr lang="zh-CN" altLang="en-US" baseline="0" dirty="0"/>
              <a:t>先从最高位开始试商，试商的基础是</a:t>
            </a:r>
            <a:r>
              <a:rPr lang="en-US" altLang="zh-CN" baseline="0" dirty="0"/>
              <a:t>9*9</a:t>
            </a:r>
            <a:r>
              <a:rPr lang="zh-CN" altLang="en-US" baseline="0" dirty="0"/>
              <a:t>乘法表，有</a:t>
            </a:r>
            <a:r>
              <a:rPr lang="en-US" altLang="zh-CN" baseline="0" dirty="0"/>
              <a:t>0-9</a:t>
            </a:r>
            <a:r>
              <a:rPr lang="zh-CN" altLang="en-US" baseline="0" dirty="0"/>
              <a:t>十种不同的取值。</a:t>
            </a:r>
            <a:endParaRPr lang="en-US" altLang="zh-CN" baseline="0" dirty="0"/>
          </a:p>
          <a:p>
            <a:r>
              <a:rPr lang="en-US" altLang="zh-CN" baseline="0" dirty="0"/>
              <a:t>        </a:t>
            </a:r>
            <a:r>
              <a:rPr lang="zh-CN" altLang="en-US" baseline="0" dirty="0"/>
              <a:t>注意试商一般是从</a:t>
            </a:r>
            <a:r>
              <a:rPr lang="en-US" altLang="zh-CN" baseline="0" dirty="0"/>
              <a:t>1</a:t>
            </a:r>
            <a:r>
              <a:rPr lang="zh-CN" altLang="en-US" baseline="0" dirty="0"/>
              <a:t>开始测试，看部分余数大于除数，商还可以继续加</a:t>
            </a:r>
            <a:r>
              <a:rPr lang="en-US" altLang="zh-CN" baseline="0" dirty="0"/>
              <a:t>1</a:t>
            </a:r>
            <a:r>
              <a:rPr lang="zh-CN" altLang="en-US" baseline="0" dirty="0"/>
              <a:t>，直到</a:t>
            </a:r>
            <a:r>
              <a:rPr lang="en-US" altLang="zh-CN" baseline="0" dirty="0"/>
              <a:t>9</a:t>
            </a:r>
            <a:r>
              <a:rPr lang="zh-CN" altLang="en-US" baseline="0" dirty="0"/>
              <a:t>为止。</a:t>
            </a:r>
            <a:endParaRPr lang="en-US" altLang="zh-CN" baseline="0" dirty="0"/>
          </a:p>
          <a:p>
            <a:r>
              <a:rPr lang="en-US" altLang="zh-CN" baseline="0" dirty="0"/>
              <a:t>        </a:t>
            </a:r>
            <a:r>
              <a:rPr lang="zh-CN" altLang="en-US" baseline="0" dirty="0"/>
              <a:t>获得每位商之后，就将部分余数与被除数的下一位连接，重新开始试商，直到被除数最后一位为止。</a:t>
            </a:r>
            <a:endParaRPr lang="en-US" altLang="zh-CN" baseline="0" dirty="0"/>
          </a:p>
          <a:p>
            <a:r>
              <a:rPr lang="en-US" altLang="zh-CN" baseline="0" dirty="0"/>
              <a:t> 1.2 </a:t>
            </a:r>
            <a:r>
              <a:rPr lang="zh-CN" altLang="en-US" baseline="0" dirty="0"/>
              <a:t>对于</a:t>
            </a:r>
            <a:r>
              <a:rPr lang="en-US" altLang="zh-CN" baseline="0" dirty="0"/>
              <a:t>2</a:t>
            </a:r>
            <a:r>
              <a:rPr lang="zh-CN" altLang="en-US" baseline="0" dirty="0"/>
              <a:t>位除数的计算过程与此类似</a:t>
            </a:r>
            <a:endParaRPr lang="en-US" altLang="zh-CN" baseline="0" dirty="0"/>
          </a:p>
          <a:p>
            <a:r>
              <a:rPr lang="en-US" altLang="zh-CN" baseline="0" dirty="0"/>
              <a:t>       </a:t>
            </a:r>
            <a:r>
              <a:rPr lang="zh-CN" altLang="en-US" baseline="0" dirty="0"/>
              <a:t>先从最高的</a:t>
            </a:r>
            <a:r>
              <a:rPr lang="en-US" altLang="zh-CN" baseline="0" dirty="0"/>
              <a:t>2</a:t>
            </a:r>
            <a:r>
              <a:rPr lang="zh-CN" altLang="en-US" baseline="0" dirty="0"/>
              <a:t>位开始试商（为什么？因为被除数的长度小于除数一定为</a:t>
            </a:r>
            <a:r>
              <a:rPr lang="en-US" altLang="zh-CN" baseline="0" dirty="0"/>
              <a:t>0</a:t>
            </a:r>
            <a:r>
              <a:rPr lang="zh-CN" altLang="en-US" baseline="0" dirty="0"/>
              <a:t>，没有必要去测试的）</a:t>
            </a:r>
            <a:endParaRPr lang="en-US" altLang="zh-CN" baseline="0" dirty="0"/>
          </a:p>
          <a:p>
            <a:r>
              <a:rPr lang="en-US" altLang="zh-CN" baseline="0" dirty="0"/>
              <a:t>       </a:t>
            </a:r>
            <a:r>
              <a:rPr lang="zh-CN" altLang="en-US" baseline="0" dirty="0"/>
              <a:t>试商的基础是利用</a:t>
            </a:r>
            <a:r>
              <a:rPr lang="en-US" altLang="zh-CN" baseline="0" dirty="0"/>
              <a:t>9*9</a:t>
            </a:r>
            <a:r>
              <a:rPr lang="zh-CN" altLang="en-US" baseline="0" dirty="0"/>
              <a:t>乘法表进行</a:t>
            </a:r>
            <a:r>
              <a:rPr lang="en-US" altLang="zh-CN" baseline="0" dirty="0"/>
              <a:t>2</a:t>
            </a:r>
            <a:r>
              <a:rPr lang="zh-CN" altLang="en-US" baseline="0" dirty="0"/>
              <a:t>位的乘法，每位商有</a:t>
            </a:r>
            <a:r>
              <a:rPr lang="en-US" altLang="zh-CN" baseline="0" dirty="0"/>
              <a:t>0-9</a:t>
            </a:r>
            <a:r>
              <a:rPr lang="zh-CN" altLang="en-US" baseline="0" dirty="0"/>
              <a:t>十种不同的取值。</a:t>
            </a:r>
            <a:endParaRPr lang="en-US" altLang="zh-CN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/>
              <a:t>       如果部分余数大于除数大于除数，商还可以加</a:t>
            </a:r>
            <a:r>
              <a:rPr lang="en-US" altLang="zh-CN" baseline="0" dirty="0"/>
              <a:t>1</a:t>
            </a:r>
            <a:r>
              <a:rPr lang="zh-CN" altLang="en-US" baseline="0" dirty="0"/>
              <a:t>。</a:t>
            </a:r>
            <a:endParaRPr lang="en-US" altLang="zh-CN" baseline="0" dirty="0"/>
          </a:p>
          <a:p>
            <a:r>
              <a:rPr lang="en-US" altLang="zh-CN" baseline="0" dirty="0"/>
              <a:t>       </a:t>
            </a:r>
            <a:r>
              <a:rPr lang="zh-CN" altLang="en-US" baseline="0" dirty="0"/>
              <a:t>然后将每次的余数与被除数的下一位连接起来进行试商，直到被除数最后一位为止。</a:t>
            </a:r>
            <a:endParaRPr lang="en-US" altLang="zh-CN" baseline="0" dirty="0"/>
          </a:p>
          <a:p>
            <a:r>
              <a:rPr lang="en-US" altLang="zh-CN" baseline="0" dirty="0"/>
              <a:t> 2.    </a:t>
            </a:r>
            <a:r>
              <a:rPr lang="zh-CN" altLang="en-US" baseline="0" dirty="0"/>
              <a:t>在此基础上，我们可以将上述计算过程推广到除数为</a:t>
            </a:r>
            <a:r>
              <a:rPr lang="en-US" altLang="zh-CN" baseline="0" dirty="0"/>
              <a:t>n</a:t>
            </a:r>
            <a:r>
              <a:rPr lang="zh-CN" altLang="en-US" baseline="0" dirty="0"/>
              <a:t>位的数字，其基本规则如下</a:t>
            </a:r>
            <a:endParaRPr lang="en-US" altLang="zh-CN" baseline="0" dirty="0"/>
          </a:p>
          <a:p>
            <a:r>
              <a:rPr lang="zh-CN" altLang="en-US" baseline="0" dirty="0"/>
              <a:t>        </a:t>
            </a:r>
            <a:r>
              <a:rPr lang="en-US" altLang="zh-CN" baseline="0" dirty="0"/>
              <a:t>2.1</a:t>
            </a:r>
            <a:r>
              <a:rPr lang="zh-CN" altLang="en-US" baseline="0" dirty="0"/>
              <a:t>先从最高的</a:t>
            </a:r>
            <a:r>
              <a:rPr lang="en-US" altLang="zh-CN" baseline="0" dirty="0"/>
              <a:t>n</a:t>
            </a:r>
            <a:r>
              <a:rPr lang="zh-CN" altLang="en-US" baseline="0" dirty="0"/>
              <a:t>位进行试商</a:t>
            </a:r>
            <a:endParaRPr lang="en-US" altLang="zh-CN" baseline="0" dirty="0"/>
          </a:p>
          <a:p>
            <a:r>
              <a:rPr lang="en-US" altLang="zh-CN" baseline="0" dirty="0"/>
              <a:t>        2.2 </a:t>
            </a:r>
            <a:r>
              <a:rPr lang="zh-CN" altLang="en-US" baseline="0" dirty="0"/>
              <a:t>通过试商，商有有</a:t>
            </a:r>
            <a:r>
              <a:rPr lang="en-US" altLang="zh-CN" baseline="0" dirty="0"/>
              <a:t>0-9</a:t>
            </a:r>
            <a:r>
              <a:rPr lang="zh-CN" altLang="en-US" baseline="0" dirty="0"/>
              <a:t>十种不同的取值。</a:t>
            </a:r>
            <a:endParaRPr lang="en-US" altLang="zh-CN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/>
              <a:t>        </a:t>
            </a:r>
            <a:r>
              <a:rPr lang="en-US" altLang="zh-CN" baseline="0" dirty="0"/>
              <a:t>2.3</a:t>
            </a:r>
            <a:r>
              <a:rPr lang="zh-CN" altLang="en-US" baseline="0" dirty="0"/>
              <a:t> 每次的余数与被除数的下一位连接起来</a:t>
            </a:r>
            <a:r>
              <a:rPr lang="en-US" altLang="zh-CN" baseline="0" dirty="0"/>
              <a:t>,</a:t>
            </a:r>
            <a:r>
              <a:rPr lang="zh-CN" altLang="en-US" baseline="0" dirty="0"/>
              <a:t>形成新的余数来进行试商，直到被除数最后一位为止。</a:t>
            </a:r>
            <a:endParaRPr lang="en-US" altLang="zh-CN" baseline="0" dirty="0"/>
          </a:p>
          <a:p>
            <a:r>
              <a:rPr lang="zh-CN" altLang="en-US" baseline="0" dirty="0"/>
              <a:t> </a:t>
            </a:r>
            <a:r>
              <a:rPr lang="en-US" altLang="zh-CN" baseline="0" dirty="0"/>
              <a:t>3. </a:t>
            </a:r>
            <a:r>
              <a:rPr lang="zh-CN" altLang="en-US" baseline="0" dirty="0"/>
              <a:t>可以将十进制除法推广到二进制除法</a:t>
            </a:r>
            <a:endParaRPr lang="en-US" altLang="zh-CN" baseline="0" dirty="0"/>
          </a:p>
          <a:p>
            <a:r>
              <a:rPr lang="en-US" altLang="zh-CN" baseline="0" dirty="0"/>
              <a:t>      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7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246408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329EB82-CFC7-4900-A54B-DC79B782A915}" type="datetime3">
              <a:rPr lang="en-AU" altLang="zh-CN">
                <a:latin typeface="Times New Roman" pitchFamily="18" charset="0"/>
              </a:rPr>
              <a:pPr/>
              <a:t>9 October, 2019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0047916-C682-4930-9BE9-955EC27B0AD0}" type="slidenum">
              <a:rPr lang="en-AU" altLang="zh-CN">
                <a:latin typeface="Times New Roman" pitchFamily="18" charset="0"/>
              </a:rPr>
              <a:pPr/>
              <a:t>8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我们把十进制的除法推广到二进制的计算过程左如图所示。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它的计算过程与十进制计算过程类似，只不过要简单的多，因为每次试商只有两种情况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我们从被除数的第</a:t>
            </a:r>
            <a:r>
              <a:rPr lang="en-US" altLang="zh-CN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位开始试商（为什么？）。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如果将手工计算过程，转换为计算机可以执行的算法呢？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想可能需要解决以下四方面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）被除数与除数如何对齐？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因为长度是不同的，特别是计算过程中余数的长度也是不断变化的，运算器的长度是定长的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位或者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）如何完成试商的过程？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计算机又是如何来完成商的探索过程，手工算的时候，起始人们是通过心算来完成试商的环节。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因为每一位只有两种可能的取值，因此只需要在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中选择一个，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因此可以先用参与试商的余数减去除数来试商。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）如何判断循环结束？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就算到什么时候结束，必须明确告诉控制器到什么时候结束。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）有符号的运算数字如何计算？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这个最好处理，我们可以采用符号位和数值计算分离的方式，这个就是所谓原码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位除法的基本思想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以上四个特点就是计算机中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位除法的基本特点。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今天我们开始学习计算机中的除法的算法原理以及其硬件实现。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主要的内容包含以下几部分。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前面我们学习乘法的算法已经知道，乘法可以转换为循环迭代加法操作来实现，从而可以利用全加器</a:t>
            </a:r>
            <a:r>
              <a:rPr lang="en-US" altLang="zh-CN" dirty="0" err="1"/>
              <a:t>ALU</a:t>
            </a:r>
            <a:r>
              <a:rPr lang="zh-CN" altLang="en-US" dirty="0"/>
              <a:t>来完成乘法运算。</a:t>
            </a:r>
            <a:endParaRPr lang="en-US" altLang="zh-CN" dirty="0"/>
          </a:p>
          <a:p>
            <a:r>
              <a:rPr lang="zh-CN" altLang="en-US" dirty="0"/>
              <a:t> 那么除法可不可以采用那个样机制呢？ 我们先通过对十进制除法运算来分析。</a:t>
            </a:r>
            <a:endParaRPr lang="en-US" altLang="zh-CN" dirty="0"/>
          </a:p>
          <a:p>
            <a:r>
              <a:rPr lang="en-US" altLang="zh-CN" baseline="0" dirty="0"/>
              <a:t> 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B2A7C1-738B-40AB-801E-9D2313C08075}" type="datetime3">
              <a:rPr lang="en-AU" altLang="zh-CN" smtClean="0"/>
              <a:pPr/>
              <a:t>9 October, 2019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72D2EF-E9A4-443D-991B-B354B7392F9A}" type="slidenum">
              <a:rPr lang="en-AU" altLang="zh-CN" smtClean="0"/>
              <a:pPr/>
              <a:t>9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661829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5592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CN"/>
              <a:t>Chapter 3 — Arithmetic for Computers — </a:t>
            </a:r>
            <a:fld id="{B12DB09B-0E6A-494D-AF65-656BBBB0202D}" type="slidenum">
              <a:rPr lang="en-AU" altLang="zh-CN"/>
              <a:pPr/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0434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CN"/>
              <a:t>Chapter 3 — Arithmetic for Computers — </a:t>
            </a:r>
            <a:fld id="{1B8113FB-10C4-41E2-83DB-6500E69684E1}" type="slidenum">
              <a:rPr lang="en-AU" altLang="zh-CN"/>
              <a:pPr/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62551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/>
              <a:pPr/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25058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CN"/>
              <a:t>Chapter 3 — Arithmetic for Computers — </a:t>
            </a:r>
            <a:fld id="{BA1D98FD-2411-4ACC-B262-8D403C05603F}" type="slidenum">
              <a:rPr lang="en-AU" altLang="zh-CN"/>
              <a:pPr/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77967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CN"/>
              <a:t>Chapter 3 — Arithmetic for Computers — </a:t>
            </a:r>
            <a:fld id="{D18DD79B-0485-49D9-AD32-D381BBA509ED}" type="slidenum">
              <a:rPr lang="en-AU" altLang="zh-CN"/>
              <a:pPr/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92190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CN"/>
              <a:t>Chapter 3 — Arithmetic for Computers — </a:t>
            </a:r>
            <a:fld id="{3D5A97E7-237A-4811-9D1A-8E7D0E9112EB}" type="slidenum">
              <a:rPr lang="en-AU" altLang="zh-CN"/>
              <a:pPr/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76608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CN"/>
              <a:t>Chapter 3 — Arithmetic for Computers — </a:t>
            </a:r>
            <a:fld id="{B663B431-F4E0-47C6-8550-B22268306A2F}" type="slidenum">
              <a:rPr lang="en-AU" altLang="zh-CN"/>
              <a:pPr/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47947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CN"/>
              <a:t>Chapter 3 — Arithmetic for Computers — </a:t>
            </a:r>
            <a:fld id="{E52C7137-9F11-4612-BE2B-20DA99B54AF7}" type="slidenum">
              <a:rPr lang="en-AU" altLang="zh-CN"/>
              <a:pPr/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86700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CN"/>
              <a:t>Chapter 3 — Arithmetic for Computers — </a:t>
            </a:r>
            <a:fld id="{F831D04B-7809-413D-9E4F-58B7B9AAE99E}" type="slidenum">
              <a:rPr lang="en-AU" altLang="zh-CN"/>
              <a:pPr/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57414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CN"/>
              <a:t>Chapter 3 — Arithmetic for Computers — </a:t>
            </a:r>
            <a:fld id="{A9CC5877-D9C0-4356-B9DB-C1A770EADFDD}" type="slidenum">
              <a:rPr lang="en-AU" altLang="zh-CN"/>
              <a:pPr/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63978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zh-CN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/>
              <a:t>Click to edit Master text styles</a:t>
            </a:r>
          </a:p>
          <a:p>
            <a:pPr lvl="1"/>
            <a:r>
              <a:rPr lang="en-AU" altLang="zh-CN"/>
              <a:t>Second level</a:t>
            </a:r>
          </a:p>
          <a:p>
            <a:pPr lvl="2"/>
            <a:r>
              <a:rPr lang="en-AU" altLang="zh-CN"/>
              <a:t>Third level</a:t>
            </a:r>
          </a:p>
          <a:p>
            <a:pPr lvl="3"/>
            <a:r>
              <a:rPr lang="en-AU" altLang="zh-CN"/>
              <a:t>Fourth level</a:t>
            </a:r>
          </a:p>
          <a:p>
            <a:pPr lvl="4"/>
            <a:r>
              <a:rPr lang="en-AU" altLang="zh-CN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ea typeface="宋体" pitchFamily="2" charset="-122"/>
              </a:defRPr>
            </a:lvl1pPr>
          </a:lstStyle>
          <a:p>
            <a:r>
              <a:rPr lang="en-AU" altLang="zh-CN"/>
              <a:t>Chapter 3 — Arithmetic for Computers — </a:t>
            </a:r>
            <a:fld id="{2B7D68B7-917C-4E95-9866-4DACA907D628}" type="slidenum">
              <a:rPr lang="en-AU" altLang="zh-CN"/>
              <a:pPr/>
              <a:t>‹#›</a:t>
            </a:fld>
            <a:endParaRPr lang="en-AU" altLang="zh-CN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5.tmp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5.tmp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notesSlide" Target="../notesSlides/notesSlide6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2924944"/>
            <a:ext cx="5832475" cy="1077218"/>
          </a:xfrm>
        </p:spPr>
        <p:txBody>
          <a:bodyPr/>
          <a:lstStyle/>
          <a:p>
            <a:pPr eaLnBrk="1" hangingPunct="1"/>
            <a:r>
              <a:rPr lang="en-AU" altLang="zh-CN" dirty="0">
                <a:ea typeface="宋体" pitchFamily="2" charset="-122"/>
              </a:rPr>
              <a:t>Arithmetic for </a:t>
            </a:r>
            <a:r>
              <a:rPr lang="en-AU" altLang="zh-CN" dirty="0" smtClean="0">
                <a:ea typeface="宋体" pitchFamily="2" charset="-122"/>
              </a:rPr>
              <a:t>Computers  Part II  Division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3" y="4500563"/>
            <a:ext cx="5857875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800" b="1" kern="0" dirty="0">
                <a:latin typeface="+mj-lt"/>
              </a:rPr>
              <a:t>Jiang </a:t>
            </a:r>
            <a:r>
              <a:rPr lang="en-US" sz="2800" b="1" kern="0" dirty="0" err="1">
                <a:latin typeface="+mj-lt"/>
              </a:rPr>
              <a:t>Zhong</a:t>
            </a:r>
            <a:endParaRPr lang="en-US" sz="2800" b="1" kern="0" dirty="0">
              <a:latin typeface="+mj-lt"/>
            </a:endParaRP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800" b="1" kern="0">
                <a:latin typeface="+mj-lt"/>
              </a:rPr>
              <a:t>zhongjiang@cqu.edu.cn</a:t>
            </a:r>
            <a:endParaRPr lang="en-US" sz="2000" kern="0" dirty="0">
              <a:latin typeface="+mj-lt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600" kern="0" dirty="0">
                <a:solidFill>
                  <a:srgbClr val="FFC000"/>
                </a:solidFill>
                <a:latin typeface="Arial Black" pitchFamily="34" charset="0"/>
                <a:ea typeface="+mj-ea"/>
                <a:cs typeface="+mj-cs"/>
              </a:rPr>
              <a:t>Computer Organization and Design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467544" y="1052736"/>
            <a:ext cx="8784976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设有两个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位定点整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数：　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被除数：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，其原码为　</a:t>
            </a:r>
            <a:r>
              <a:rPr lang="en-US" altLang="zh-CN" sz="26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[x]</a:t>
            </a:r>
            <a:r>
              <a:rPr lang="zh-CN" altLang="en-US" sz="2600" baseline="-300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</a:t>
            </a:r>
            <a:r>
              <a:rPr lang="zh-CN" altLang="en-US" sz="26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6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600" baseline="-300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6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 . </a:t>
            </a:r>
            <a:r>
              <a:rPr lang="en-US" altLang="zh-CN" sz="26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600" baseline="-300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600" baseline="-300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lang="en-US" altLang="zh-CN" sz="2600" baseline="-300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 </a:t>
            </a:r>
            <a:r>
              <a:rPr lang="en-US" altLang="zh-CN" sz="26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600" baseline="-300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600" baseline="-300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600" baseline="-300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2600" dirty="0">
              <a:solidFill>
                <a:srgbClr val="FF0000"/>
              </a:solidFill>
              <a:latin typeface="Comic Sans MS" panose="030F0702030302020204" pitchFamily="66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除数   ：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，其原码为   </a:t>
            </a:r>
            <a:r>
              <a:rPr lang="en-US" altLang="zh-CN" sz="26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[y]</a:t>
            </a:r>
            <a:r>
              <a:rPr lang="zh-CN" altLang="en-US" sz="2600" baseline="-300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</a:t>
            </a:r>
            <a:r>
              <a:rPr lang="zh-CN" altLang="en-US" sz="26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6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600" baseline="-300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6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 . </a:t>
            </a:r>
            <a:r>
              <a:rPr lang="en-US" altLang="zh-CN" sz="26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600" baseline="-300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600" baseline="-300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lang="en-US" altLang="zh-CN" sz="2600" baseline="-300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 </a:t>
            </a:r>
            <a:r>
              <a:rPr lang="en-US" altLang="zh-CN" sz="26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600" baseline="-300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600" baseline="-300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600" baseline="-300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6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商       ：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ｘ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|/|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ｙ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|,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其原码为</a:t>
            </a:r>
          </a:p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altLang="zh-CN" sz="2600" dirty="0" smtClean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6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Q]</a:t>
            </a:r>
            <a:r>
              <a:rPr lang="zh-CN" altLang="en-US" sz="2600" baseline="-300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</a:t>
            </a:r>
            <a:r>
              <a:rPr lang="zh-CN" altLang="en-US" sz="26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6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600" baseline="-300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6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⊕y</a:t>
            </a:r>
            <a:r>
              <a:rPr lang="en-US" altLang="zh-CN" sz="2600" baseline="-300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6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600" dirty="0" smtClean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600" dirty="0" smtClean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lang="en-US" altLang="zh-CN" sz="26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600" baseline="-300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600" baseline="-300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lang="en-US" altLang="zh-CN" sz="2600" baseline="-300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sz="26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600" baseline="-300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6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600" baseline="-300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600" baseline="-300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6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en-US" altLang="zh-CN" sz="26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600" baseline="-300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600" baseline="-300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lang="en-US" altLang="zh-CN" sz="2600" baseline="-300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 </a:t>
            </a:r>
            <a:r>
              <a:rPr lang="en-US" altLang="zh-CN" sz="26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600" baseline="-300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6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600" baseline="-300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6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600" dirty="0" smtClean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</a:t>
            </a:r>
            <a:r>
              <a:rPr lang="zh-CN" altLang="en-US" sz="2600" dirty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码</a:t>
            </a:r>
            <a:r>
              <a:rPr lang="en-US" altLang="zh-CN" sz="2600" dirty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位除的思想为：</a:t>
            </a:r>
            <a:endParaRPr lang="en-US" altLang="zh-CN" sz="2600" dirty="0">
              <a:latin typeface="Comic Sans MS" panose="030F0702030302020204" pitchFamily="66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商的符号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 </a:t>
            </a:r>
            <a:r>
              <a:rPr lang="en-US" altLang="zh-CN" sz="2600" dirty="0" err="1" smtClean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600" baseline="-30000" dirty="0" err="1" smtClean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600" dirty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6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600" baseline="-300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6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⊕y</a:t>
            </a:r>
            <a:r>
              <a:rPr lang="en-US" altLang="zh-CN" sz="2600" baseline="-300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商的数值运算，实质是两个正数求商（余）的过程。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恢复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余数法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加减交替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zh-CN" altLang="en-US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251520" y="352555"/>
            <a:ext cx="856895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（</a:t>
            </a:r>
            <a:r>
              <a:rPr lang="en-US" altLang="zh-CN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）原码</a:t>
            </a:r>
            <a:r>
              <a:rPr lang="en-US" altLang="zh-CN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位除法基本思想</a:t>
            </a:r>
          </a:p>
        </p:txBody>
      </p:sp>
    </p:spTree>
    <p:extLst>
      <p:ext uri="{BB962C8B-B14F-4D97-AF65-F5344CB8AC3E}">
        <p14:creationId xmlns:p14="http://schemas.microsoft.com/office/powerpoint/2010/main" val="395748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 dirty="0"/>
              <a:t>Chapter 3 — Arithmetic for Computers — </a:t>
            </a:r>
            <a:fld id="{9ED5DF9C-31E0-4D77-A353-E0C904335272}" type="slidenum">
              <a:rPr lang="en-AU" altLang="zh-CN" smtClean="0"/>
              <a:pPr/>
              <a:t>11</a:t>
            </a:fld>
            <a:endParaRPr lang="en-AU" altLang="zh-CN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21319" y="917349"/>
            <a:ext cx="8588772" cy="266429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位整数除法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|X|= </a:t>
            </a:r>
            <a:r>
              <a:rPr lang="en-US" altLang="zh-CN" sz="24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300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aseline="-30000" dirty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lang="en-US" altLang="zh-CN" sz="2400" baseline="-30000" dirty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300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300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aseline="-30000" dirty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,|Y|= </a:t>
            </a:r>
            <a:r>
              <a:rPr lang="en-US" altLang="zh-CN" sz="24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300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aseline="-30000" dirty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lang="en-US" altLang="zh-CN" sz="2400" baseline="-30000" dirty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 </a:t>
            </a:r>
            <a:r>
              <a:rPr lang="en-US" altLang="zh-CN" sz="24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300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300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aseline="-30000" dirty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|X|/|Y|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的商为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Q= </a:t>
            </a:r>
            <a:r>
              <a:rPr lang="en-US" altLang="zh-CN" sz="24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300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aseline="-30000" dirty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lang="en-US" altLang="zh-CN" sz="2400" baseline="-30000" dirty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 </a:t>
            </a:r>
            <a:r>
              <a:rPr lang="en-US" altLang="zh-CN" sz="24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300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300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2400" baseline="-30000" dirty="0">
              <a:latin typeface="Comic Sans MS" panose="030F0702030302020204" pitchFamily="66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同学们设计一个算法来计算商</a:t>
            </a:r>
            <a:r>
              <a:rPr lang="en-US" altLang="zh-CN" sz="2400" dirty="0" smtClean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 smtClean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中的每一位取值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300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9525000" y="1339503"/>
            <a:ext cx="3840480" cy="3477875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lvl="0"/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三个变量的关系为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|X|=|Y|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 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  + R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0"/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其中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R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为除法的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余数</a:t>
            </a: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0"/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令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t=n-1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sz="2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step1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.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en-US" altLang="zh-CN" sz="2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如果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|X|-|Y| * </a:t>
            </a:r>
            <a:r>
              <a:rPr lang="en-US" altLang="zh-CN" sz="2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2^t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大于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</a:p>
          <a:p>
            <a:pPr lvl="0"/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那么 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=1 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，否则为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</a:p>
          <a:p>
            <a:pPr lvl="0"/>
            <a:r>
              <a:rPr lang="en-US" altLang="zh-CN" sz="2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step2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.</a:t>
            </a:r>
          </a:p>
          <a:p>
            <a:pPr lvl="0"/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令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|X|=|X|-|</a:t>
            </a:r>
            <a:r>
              <a:rPr lang="en-US" altLang="zh-CN" sz="2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Y|,t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=t-1</a:t>
            </a:r>
          </a:p>
          <a:p>
            <a:pPr lvl="0"/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如果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t&gt;0 </a:t>
            </a:r>
            <a:r>
              <a:rPr lang="en-US" altLang="zh-CN" sz="2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goto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step1</a:t>
            </a:r>
            <a:endParaRPr lang="en-US" altLang="zh-CN" sz="2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5" name="RemarkBack"/>
            <p:cNvSpPr/>
            <p:nvPr>
              <p:custDataLst>
                <p:tags r:id="rId18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markBlock"/>
            <p:cNvSpPr/>
            <p:nvPr>
              <p:custDataLst>
                <p:tags r:id="rId19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1" name="RemarkBack"/>
          <p:cNvSpPr/>
          <p:nvPr>
            <p:custDataLst>
              <p:tags r:id="rId9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markBlock"/>
          <p:cNvSpPr/>
          <p:nvPr>
            <p:custDataLst>
              <p:tags r:id="rId10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markTitleText"/>
          <p:cNvSpPr txBox="1"/>
          <p:nvPr>
            <p:custDataLst>
              <p:tags r:id="rId11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5425" y="3454064"/>
            <a:ext cx="8803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提示</a:t>
            </a:r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：</a:t>
            </a:r>
            <a:endParaRPr lang="en-US" altLang="zh-CN" sz="2400" b="1" dirty="0" smtClean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|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X|=|Y|*</a:t>
            </a:r>
            <a:r>
              <a:rPr lang="en-US" altLang="zh-CN" sz="2400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Q+R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 =|Y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| </a:t>
            </a:r>
            <a:r>
              <a:rPr lang="zh-CN" altLang="en-US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*</a:t>
            </a:r>
            <a:r>
              <a:rPr lang="zh-CN" alt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（</a:t>
            </a:r>
            <a:r>
              <a:rPr lang="en-US" altLang="zh-CN" sz="2400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aseline="-300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baseline="-300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… </a:t>
            </a:r>
            <a:r>
              <a:rPr lang="en-US" altLang="zh-CN" sz="2400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）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+ R     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   =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300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zh-CN" alt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|Y|</a:t>
            </a:r>
            <a:r>
              <a:rPr lang="zh-CN" alt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2^(n-1)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+…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300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|Y|</a:t>
            </a:r>
            <a:r>
              <a:rPr lang="zh-CN" alt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*</a:t>
            </a:r>
            <a:r>
              <a:rPr lang="en-US" altLang="zh-CN" sz="2400" dirty="0" err="1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2^i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+…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aseline="-300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|Y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|</a:t>
            </a:r>
            <a:r>
              <a:rPr lang="zh-CN" altLang="en-US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*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aseline="-300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|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Y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| + R</a:t>
            </a:r>
          </a:p>
          <a:p>
            <a:pPr lvl="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提示</a:t>
            </a:r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如果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|X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|&gt;|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Y| * </a:t>
            </a:r>
            <a:r>
              <a:rPr lang="en-US" altLang="zh-CN" sz="2400" dirty="0" err="1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2^t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那么 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q</a:t>
            </a:r>
            <a:r>
              <a:rPr lang="en-US" altLang="zh-CN" sz="2400" baseline="-25000" dirty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=1 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，否则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q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t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=0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  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314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 smtClean="0"/>
              <a:t>Chapter 3 — Arithmetic for Computers — </a:t>
            </a:r>
            <a:fld id="{E52C7137-9F11-4612-BE2B-20DA99B54AF7}" type="slidenum">
              <a:rPr lang="en-AU" altLang="zh-CN" smtClean="0"/>
              <a:pPr/>
              <a:t>12</a:t>
            </a:fld>
            <a:endParaRPr lang="en-AU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11560" y="252193"/>
            <a:ext cx="55975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正整数求商算法</a:t>
            </a:r>
            <a:endParaRPr lang="zh-CN" altLang="en-US" sz="4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1560" y="1021634"/>
            <a:ext cx="8424936" cy="668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X=Y </a:t>
            </a:r>
            <a:r>
              <a:rPr lang="zh-CN" alt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Q  +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，其中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Q</a:t>
            </a:r>
            <a:r>
              <a:rPr lang="zh-CN" altLang="en-US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为商，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为除法的余数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算法：正整数求</a:t>
            </a:r>
            <a:r>
              <a:rPr lang="zh-CN" altLang="en-US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商和余数的算法</a:t>
            </a:r>
            <a:endParaRPr lang="en-US" altLang="zh-CN" sz="2400" dirty="0" smtClean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输入</a:t>
            </a:r>
            <a:r>
              <a:rPr lang="zh-CN" altLang="en-US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n</a:t>
            </a:r>
            <a:r>
              <a:rPr lang="zh-CN" altLang="en-US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位的二进制被除数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和除数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Y</a:t>
            </a:r>
          </a:p>
          <a:p>
            <a:pPr lvl="0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输出</a:t>
            </a:r>
            <a:r>
              <a:rPr lang="zh-CN" altLang="en-US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：商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Q</a:t>
            </a:r>
            <a:r>
              <a:rPr lang="zh-CN" altLang="en-US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和余数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R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step 0:  </a:t>
            </a:r>
            <a:r>
              <a:rPr lang="zh-CN" altLang="en-US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令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t = n-1, Q =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Microsoft Yahei" panose="020B0503020204020204" pitchFamily="34" charset="-122"/>
              </a:rPr>
              <a:t>0; R=X</a:t>
            </a:r>
          </a:p>
          <a:p>
            <a:pPr lvl="0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step 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.  R=R-</a:t>
            </a:r>
            <a:r>
              <a:rPr lang="zh-CN" altLang="en-US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Y * </a:t>
            </a:r>
            <a:r>
              <a:rPr lang="en-US" altLang="zh-CN" sz="2400" dirty="0" err="1"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2^t</a:t>
            </a:r>
            <a:endParaRPr lang="en-US" altLang="zh-CN" sz="2400" dirty="0" smtClean="0">
              <a:latin typeface="Comic Sans MS" panose="030F0702030302020204" pitchFamily="66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if  R&gt;=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q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t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=1</a:t>
            </a:r>
            <a:r>
              <a:rPr lang="zh-CN" altLang="en-US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；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en-US" altLang="zh-CN" sz="2400" dirty="0" smtClean="0">
              <a:solidFill>
                <a:srgbClr val="000000"/>
              </a:solidFill>
              <a:latin typeface="Comic Sans MS" panose="030F0702030302020204" pitchFamily="66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else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q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t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=0</a:t>
            </a:r>
            <a:r>
              <a:rPr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; </a:t>
            </a:r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R=R +</a:t>
            </a: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Y * </a:t>
            </a:r>
            <a:r>
              <a:rPr lang="en-US" altLang="zh-CN" sz="2400" b="1" dirty="0" err="1">
                <a:solidFill>
                  <a:srgbClr val="FF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2^t</a:t>
            </a:r>
            <a:endParaRPr lang="en-US" altLang="zh-CN" sz="2400" b="1" dirty="0">
              <a:solidFill>
                <a:srgbClr val="FF0000"/>
              </a:solidFill>
              <a:latin typeface="Comic Sans MS" panose="030F0702030302020204" pitchFamily="66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step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2.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t=t-1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step 3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  if t&gt;0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goto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step1</a:t>
            </a:r>
            <a:endParaRPr lang="en-US" altLang="zh-CN" sz="2400" dirty="0" smtClean="0">
              <a:solidFill>
                <a:srgbClr val="000000"/>
              </a:solidFill>
              <a:latin typeface="Comic Sans MS" panose="030F0702030302020204" pitchFamily="66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step 4     R=X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step 5    </a:t>
            </a:r>
            <a:r>
              <a:rPr lang="zh-CN" altLang="en-US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输出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R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, Q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 </a:t>
            </a:r>
            <a:endParaRPr lang="zh-CN" altLang="en-US" dirty="0">
              <a:solidFill>
                <a:srgbClr val="000000"/>
              </a:solidFill>
              <a:latin typeface="Comic Sans MS" panose="030F0702030302020204" pitchFamily="66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368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611560" y="252193"/>
            <a:ext cx="55975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恢复余数法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202352" y="1327682"/>
            <a:ext cx="8905553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运算规则：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）被除数（余数）减除数，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够减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时商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不够减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时商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）商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０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时，为了下次能正确运算，必须把已减掉除数加回去，即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余数。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3)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最后余数与除数的符号位保持一致。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这就是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“恢复余数法”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的基本思想。</a:t>
            </a:r>
          </a:p>
        </p:txBody>
      </p:sp>
    </p:spTree>
    <p:extLst>
      <p:ext uri="{BB962C8B-B14F-4D97-AF65-F5344CB8AC3E}">
        <p14:creationId xmlns:p14="http://schemas.microsoft.com/office/powerpoint/2010/main" val="4171591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C048D8-1F7D-45FC-9F6B-71361838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zh-CN" altLang="en-US" dirty="0" smtClean="0"/>
              <a:t>计算机中恢复余数算法流程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3A2DB457-573F-47C6-8420-37C36FFD1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736" y="1098171"/>
            <a:ext cx="4104456" cy="5449993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4D710A5-71A0-44E5-B21C-DABEE016E7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14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241800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 dirty="0"/>
              <a:t>Chapter 3 — Arithmetic for Computers — </a:t>
            </a:r>
            <a:fld id="{C3D6A602-3A47-4A59-A9A3-FC8166BDBAE1}" type="slidenum">
              <a:rPr lang="en-AU" altLang="zh-CN"/>
              <a:pPr/>
              <a:t>15</a:t>
            </a:fld>
            <a:endParaRPr lang="en-AU" altLang="zh-CN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</a:t>
            </a:r>
            <a:r>
              <a:rPr lang="en-US" dirty="0"/>
              <a:t>nteger Division Hardware</a:t>
            </a:r>
            <a:endParaRPr lang="en-AU" altLang="zh-CN" dirty="0">
              <a:ea typeface="宋体" pitchFamily="2" charset="-122"/>
            </a:endParaRPr>
          </a:p>
        </p:txBody>
      </p:sp>
      <p:pic>
        <p:nvPicPr>
          <p:cNvPr id="19463" name="Picture 7" descr="f03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336109" cy="37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636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恢复余数法的基本特点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743" y="1268760"/>
            <a:ext cx="8458200" cy="439124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Tx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对齐方式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：除数和被除（余数）均为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(8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除数左移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位扩展到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被除数则通过无符号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每次试商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，即采用余数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根据余数符号位判断是否有错。若有错误需要恢复余数。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移位处理：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除数右移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位，商左移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位置最低位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运算次数：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位运算需要执行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次计算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 dirty="0"/>
              <a:t>Chapter 3 — Arithmetic for Computers — </a:t>
            </a:r>
            <a:fld id="{9ED5DF9C-31E0-4D77-A353-E0C904335272}" type="slidenum">
              <a:rPr lang="en-AU" altLang="zh-CN" smtClean="0"/>
              <a:pPr/>
              <a:t>16</a:t>
            </a:fld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8087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xmlns="" id="{1AA29A2E-8E8F-4695-989B-8FE3DF076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E52C7137-9F11-4612-BE2B-20DA99B54AF7}" type="slidenum">
              <a:rPr lang="en-AU" altLang="zh-CN" smtClean="0"/>
              <a:pPr/>
              <a:t>17</a:t>
            </a:fld>
            <a:endParaRPr lang="en-AU" altLang="zh-C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8A0A0274-33E2-4D1E-85EC-11672C1DD8B5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1628800"/>
            <a:ext cx="6696744" cy="249385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kern="0" dirty="0">
                <a:latin typeface="Comic Sans MS" panose="030F0702030302020204" pitchFamily="66" charset="0"/>
                <a:ea typeface="微软雅黑" panose="020B0503020204020204" pitchFamily="34" charset="-122"/>
              </a:rPr>
              <a:t>令</a:t>
            </a:r>
            <a:endParaRPr lang="en-US" altLang="zh-CN" sz="2800" kern="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kern="0" dirty="0">
                <a:latin typeface="Comic Sans MS" panose="030F0702030302020204" pitchFamily="66" charset="0"/>
                <a:ea typeface="微软雅黑" panose="020B0503020204020204" pitchFamily="34" charset="-122"/>
              </a:rPr>
              <a:t>|x|= [0111]</a:t>
            </a:r>
            <a:r>
              <a:rPr lang="en-US" altLang="zh-CN" sz="2800" kern="0" baseline="-25000" dirty="0">
                <a:latin typeface="Comic Sans MS" panose="030F0702030302020204" pitchFamily="66" charset="0"/>
                <a:ea typeface="微软雅黑" panose="020B0503020204020204" pitchFamily="34" charset="-122"/>
              </a:rPr>
              <a:t>2</a:t>
            </a:r>
            <a:r>
              <a:rPr lang="en-US" altLang="zh-CN" sz="2800" kern="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en-US" altLang="zh-CN" sz="2800" kern="0" dirty="0" smtClean="0">
                <a:latin typeface="Comic Sans MS" panose="030F0702030302020204" pitchFamily="66" charset="0"/>
                <a:ea typeface="微软雅黑" panose="020B0503020204020204" pitchFamily="34" charset="-122"/>
              </a:rPr>
              <a:t> |</a:t>
            </a:r>
            <a:r>
              <a:rPr lang="en-US" altLang="zh-CN" sz="2800" kern="0" dirty="0">
                <a:latin typeface="Comic Sans MS" panose="030F0702030302020204" pitchFamily="66" charset="0"/>
                <a:ea typeface="微软雅黑" panose="020B0503020204020204" pitchFamily="34" charset="-122"/>
              </a:rPr>
              <a:t>y|=[0010]</a:t>
            </a:r>
            <a:r>
              <a:rPr lang="en-US" altLang="zh-CN" sz="2800" kern="0" baseline="-25000" dirty="0">
                <a:latin typeface="Comic Sans MS" panose="030F0702030302020204" pitchFamily="66" charset="0"/>
                <a:ea typeface="微软雅黑" panose="020B0503020204020204" pitchFamily="34" charset="-122"/>
              </a:rPr>
              <a:t>2</a:t>
            </a:r>
            <a:r>
              <a:rPr lang="en-US" altLang="zh-CN" sz="2800" kern="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kern="0" dirty="0" smtClean="0">
                <a:latin typeface="Comic Sans MS" panose="030F0702030302020204" pitchFamily="66" charset="0"/>
                <a:ea typeface="微软雅黑" panose="020B0503020204020204" pitchFamily="34" charset="-122"/>
              </a:rPr>
              <a:t>求解  </a:t>
            </a:r>
            <a:r>
              <a:rPr lang="en-US" altLang="zh-CN" sz="2800" kern="0" dirty="0" smtClean="0">
                <a:latin typeface="Comic Sans MS" panose="030F0702030302020204" pitchFamily="66" charset="0"/>
                <a:ea typeface="微软雅黑" panose="020B0503020204020204" pitchFamily="34" charset="-122"/>
              </a:rPr>
              <a:t>|</a:t>
            </a:r>
            <a:r>
              <a:rPr lang="en-US" altLang="zh-CN" sz="2800" kern="0" dirty="0">
                <a:latin typeface="Comic Sans MS" panose="030F0702030302020204" pitchFamily="66" charset="0"/>
                <a:ea typeface="微软雅黑" panose="020B0503020204020204" pitchFamily="34" charset="-122"/>
              </a:rPr>
              <a:t>x/y|</a:t>
            </a:r>
            <a:endParaRPr lang="en-AU" altLang="zh-CN" sz="2800" kern="0" dirty="0">
              <a:latin typeface="Comic Sans MS" panose="030F0702030302020204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6A9D68A-FF72-4C68-AF67-3A746A625B82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408464"/>
            <a:ext cx="8259762" cy="52322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en-AU" altLang="zh-CN" sz="2800" kern="0" dirty="0"/>
          </a:p>
        </p:txBody>
      </p:sp>
    </p:spTree>
    <p:extLst>
      <p:ext uri="{BB962C8B-B14F-4D97-AF65-F5344CB8AC3E}">
        <p14:creationId xmlns:p14="http://schemas.microsoft.com/office/powerpoint/2010/main" val="147480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 dirty="0"/>
              <a:t>Chapter 3 — Arithmetic for Computers — </a:t>
            </a:r>
            <a:fld id="{C3D6A602-3A47-4A59-A9A3-FC8166BDBAE1}" type="slidenum">
              <a:rPr lang="en-AU" altLang="zh-CN"/>
              <a:pPr/>
              <a:t>18</a:t>
            </a:fld>
            <a:endParaRPr lang="en-AU" altLang="zh-CN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</a:t>
            </a:r>
            <a:r>
              <a:rPr lang="en-US" dirty="0"/>
              <a:t>nteger Division Hardware</a:t>
            </a:r>
            <a:endParaRPr lang="en-AU" altLang="zh-CN" dirty="0">
              <a:ea typeface="宋体" pitchFamily="2" charset="-122"/>
            </a:endParaRPr>
          </a:p>
        </p:txBody>
      </p:sp>
      <p:pic>
        <p:nvPicPr>
          <p:cNvPr id="19463" name="Picture 7" descr="f03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2856"/>
            <a:ext cx="5184576" cy="304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062FEC7D-A2DD-4E2D-BFDE-8F25BB764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11554"/>
              </p:ext>
            </p:extLst>
          </p:nvPr>
        </p:nvGraphicFramePr>
        <p:xfrm>
          <a:off x="2267149" y="1556792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9A1579F0-FE34-447F-8460-453CA06F8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21248"/>
              </p:ext>
            </p:extLst>
          </p:nvPr>
        </p:nvGraphicFramePr>
        <p:xfrm>
          <a:off x="2254640" y="5322101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9ED06C00-F6B0-4EB2-BE10-12CCE65D3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697641"/>
              </p:ext>
            </p:extLst>
          </p:nvPr>
        </p:nvGraphicFramePr>
        <p:xfrm>
          <a:off x="1517913" y="5373620"/>
          <a:ext cx="599728" cy="64766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476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6B2D08C8-609D-449B-AC05-47D2BC834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54487"/>
              </p:ext>
            </p:extLst>
          </p:nvPr>
        </p:nvGraphicFramePr>
        <p:xfrm>
          <a:off x="5580112" y="2490618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60B8328-C508-4D85-99E6-F7A51AD5F21F}"/>
              </a:ext>
            </a:extLst>
          </p:cNvPr>
          <p:cNvSpPr/>
          <p:nvPr/>
        </p:nvSpPr>
        <p:spPr>
          <a:xfrm>
            <a:off x="640750" y="1549561"/>
            <a:ext cx="1315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初始化</a:t>
            </a:r>
          </a:p>
        </p:txBody>
      </p:sp>
      <p:sp>
        <p:nvSpPr>
          <p:cNvPr id="5" name="矩形 4"/>
          <p:cNvSpPr/>
          <p:nvPr/>
        </p:nvSpPr>
        <p:spPr>
          <a:xfrm>
            <a:off x="5005824" y="793969"/>
            <a:ext cx="4338047" cy="667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en-US" altLang="zh-CN" sz="2800" kern="0" dirty="0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|x|= [0111]</a:t>
            </a:r>
            <a:r>
              <a:rPr lang="en-US" altLang="zh-CN" sz="2800" kern="0" baseline="-25000" dirty="0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</a:t>
            </a:r>
            <a:r>
              <a:rPr lang="en-US" altLang="zh-CN" sz="2800" kern="0" dirty="0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 |y|=[0010]</a:t>
            </a:r>
            <a:r>
              <a:rPr lang="en-US" altLang="zh-CN" sz="2800" kern="0" baseline="-25000" dirty="0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</a:t>
            </a:r>
            <a:r>
              <a:rPr lang="en-US" altLang="zh-CN" sz="2800" kern="0" dirty="0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endParaRPr lang="en-US" altLang="zh-CN" sz="2800" kern="0" dirty="0">
              <a:solidFill>
                <a:schemeClr val="tx2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2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 dirty="0"/>
              <a:t>Chapter 3 — Arithmetic for Computers — </a:t>
            </a:r>
            <a:fld id="{C3D6A602-3A47-4A59-A9A3-FC8166BDBAE1}" type="slidenum">
              <a:rPr lang="en-AU" altLang="zh-CN"/>
              <a:pPr/>
              <a:t>19</a:t>
            </a:fld>
            <a:endParaRPr lang="en-AU" altLang="zh-CN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</a:t>
            </a:r>
            <a:r>
              <a:rPr lang="en-US" dirty="0"/>
              <a:t>nteger Division Hardware</a:t>
            </a:r>
            <a:endParaRPr lang="en-AU" altLang="zh-CN" dirty="0">
              <a:ea typeface="宋体" pitchFamily="2" charset="-122"/>
            </a:endParaRPr>
          </a:p>
        </p:txBody>
      </p:sp>
      <p:pic>
        <p:nvPicPr>
          <p:cNvPr id="19463" name="Picture 7" descr="f03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2856"/>
            <a:ext cx="5184576" cy="304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062FEC7D-A2DD-4E2D-BFDE-8F25BB7648A8}"/>
              </a:ext>
            </a:extLst>
          </p:cNvPr>
          <p:cNvGraphicFramePr>
            <a:graphicFrameLocks noGrp="1"/>
          </p:cNvGraphicFramePr>
          <p:nvPr/>
        </p:nvGraphicFramePr>
        <p:xfrm>
          <a:off x="2267149" y="1556792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9A1579F0-FE34-447F-8460-453CA06F8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792136"/>
              </p:ext>
            </p:extLst>
          </p:nvPr>
        </p:nvGraphicFramePr>
        <p:xfrm>
          <a:off x="2254640" y="5322101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9ED06C00-F6B0-4EB2-BE10-12CCE65D3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84067"/>
              </p:ext>
            </p:extLst>
          </p:nvPr>
        </p:nvGraphicFramePr>
        <p:xfrm>
          <a:off x="1488748" y="5357440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6B2D08C8-609D-449B-AC05-47D2BC834A97}"/>
              </a:ext>
            </a:extLst>
          </p:cNvPr>
          <p:cNvGraphicFramePr>
            <a:graphicFrameLocks noGrp="1"/>
          </p:cNvGraphicFramePr>
          <p:nvPr/>
        </p:nvGraphicFramePr>
        <p:xfrm>
          <a:off x="5580112" y="2490618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8160C6B-75E5-4331-BB89-A402B26D3FEA}"/>
              </a:ext>
            </a:extLst>
          </p:cNvPr>
          <p:cNvSpPr/>
          <p:nvPr/>
        </p:nvSpPr>
        <p:spPr>
          <a:xfrm>
            <a:off x="539552" y="1055981"/>
            <a:ext cx="5688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1.1 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-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除数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,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试商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30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2</a:t>
            </a:fld>
            <a:endParaRPr lang="en-AU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744"/>
            <a:ext cx="9129371" cy="551951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23728" y="692696"/>
            <a:ext cx="4536503" cy="523220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壮丽七十年      奋斗新时代</a:t>
            </a:r>
          </a:p>
        </p:txBody>
      </p:sp>
    </p:spTree>
    <p:extLst>
      <p:ext uri="{BB962C8B-B14F-4D97-AF65-F5344CB8AC3E}">
        <p14:creationId xmlns:p14="http://schemas.microsoft.com/office/powerpoint/2010/main" val="3146689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 dirty="0"/>
              <a:t>Chapter 3 — Arithmetic for Computers — </a:t>
            </a:r>
            <a:fld id="{C3D6A602-3A47-4A59-A9A3-FC8166BDBAE1}" type="slidenum">
              <a:rPr lang="en-AU" altLang="zh-CN"/>
              <a:pPr/>
              <a:t>20</a:t>
            </a:fld>
            <a:endParaRPr lang="en-AU" altLang="zh-CN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</a:t>
            </a:r>
            <a:r>
              <a:rPr lang="en-US" dirty="0"/>
              <a:t>nteger Division Hardware</a:t>
            </a:r>
            <a:endParaRPr lang="en-AU" altLang="zh-CN" dirty="0">
              <a:ea typeface="宋体" pitchFamily="2" charset="-122"/>
            </a:endParaRPr>
          </a:p>
        </p:txBody>
      </p:sp>
      <p:pic>
        <p:nvPicPr>
          <p:cNvPr id="19463" name="Picture 7" descr="f03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2856"/>
            <a:ext cx="5184576" cy="304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062FEC7D-A2DD-4E2D-BFDE-8F25BB7648A8}"/>
              </a:ext>
            </a:extLst>
          </p:cNvPr>
          <p:cNvGraphicFramePr>
            <a:graphicFrameLocks noGrp="1"/>
          </p:cNvGraphicFramePr>
          <p:nvPr/>
        </p:nvGraphicFramePr>
        <p:xfrm>
          <a:off x="2267149" y="1556792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9A1579F0-FE34-447F-8460-453CA06F8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140415"/>
              </p:ext>
            </p:extLst>
          </p:nvPr>
        </p:nvGraphicFramePr>
        <p:xfrm>
          <a:off x="2254640" y="5322101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9ED06C00-F6B0-4EB2-BE10-12CCE65D3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03409"/>
              </p:ext>
            </p:extLst>
          </p:nvPr>
        </p:nvGraphicFramePr>
        <p:xfrm>
          <a:off x="1475656" y="5357440"/>
          <a:ext cx="599728" cy="64766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476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6B2D08C8-609D-449B-AC05-47D2BC834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79415"/>
              </p:ext>
            </p:extLst>
          </p:nvPr>
        </p:nvGraphicFramePr>
        <p:xfrm>
          <a:off x="5580112" y="2490618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E6F408-067F-4E2B-B61F-4E1D9937D777}"/>
              </a:ext>
            </a:extLst>
          </p:cNvPr>
          <p:cNvSpPr/>
          <p:nvPr/>
        </p:nvSpPr>
        <p:spPr>
          <a:xfrm>
            <a:off x="539551" y="1124744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1.2  </a:t>
            </a:r>
            <a:r>
              <a:rPr lang="zh-CN" altLang="en-US" sz="2400" b="1" dirty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&lt;0,</a:t>
            </a:r>
            <a:r>
              <a:rPr lang="zh-CN" altLang="en-US" sz="2400" b="1" dirty="0">
                <a:solidFill>
                  <a:schemeClr val="tx2"/>
                </a:solidFill>
              </a:rPr>
              <a:t>商左移</a:t>
            </a:r>
            <a:r>
              <a:rPr lang="en-US" altLang="zh-CN" sz="2400" b="1" dirty="0">
                <a:solidFill>
                  <a:schemeClr val="tx2"/>
                </a:solidFill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</a:rPr>
              <a:t>位，置</a:t>
            </a:r>
            <a:r>
              <a:rPr lang="en-US" altLang="zh-CN" sz="2400" b="1" dirty="0">
                <a:solidFill>
                  <a:schemeClr val="tx2"/>
                </a:solidFill>
              </a:rPr>
              <a:t>0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561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 dirty="0"/>
              <a:t>Chapter 3 — Arithmetic for Computers — </a:t>
            </a:r>
            <a:fld id="{C3D6A602-3A47-4A59-A9A3-FC8166BDBAE1}" type="slidenum">
              <a:rPr lang="en-AU" altLang="zh-CN"/>
              <a:pPr/>
              <a:t>21</a:t>
            </a:fld>
            <a:endParaRPr lang="en-AU" altLang="zh-CN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</a:t>
            </a:r>
            <a:r>
              <a:rPr lang="en-US" dirty="0"/>
              <a:t>nteger Division Hardware</a:t>
            </a:r>
            <a:endParaRPr lang="en-AU" altLang="zh-CN" dirty="0">
              <a:ea typeface="宋体" pitchFamily="2" charset="-122"/>
            </a:endParaRPr>
          </a:p>
        </p:txBody>
      </p:sp>
      <p:pic>
        <p:nvPicPr>
          <p:cNvPr id="19463" name="Picture 7" descr="f03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2856"/>
            <a:ext cx="5184576" cy="304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062FEC7D-A2DD-4E2D-BFDE-8F25BB764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87442"/>
              </p:ext>
            </p:extLst>
          </p:nvPr>
        </p:nvGraphicFramePr>
        <p:xfrm>
          <a:off x="2267149" y="1556792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6B2D08C8-609D-449B-AC05-47D2BC834A97}"/>
              </a:ext>
            </a:extLst>
          </p:cNvPr>
          <p:cNvGraphicFramePr>
            <a:graphicFrameLocks noGrp="1"/>
          </p:cNvGraphicFramePr>
          <p:nvPr/>
        </p:nvGraphicFramePr>
        <p:xfrm>
          <a:off x="5580112" y="2490618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E6F408-067F-4E2B-B61F-4E1D9937D777}"/>
              </a:ext>
            </a:extLst>
          </p:cNvPr>
          <p:cNvSpPr/>
          <p:nvPr/>
        </p:nvSpPr>
        <p:spPr>
          <a:xfrm>
            <a:off x="539551" y="1124744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1.3  </a:t>
            </a:r>
            <a:r>
              <a:rPr lang="zh-CN" altLang="en-US" sz="2400" b="1" dirty="0">
                <a:solidFill>
                  <a:schemeClr val="tx2"/>
                </a:solidFill>
              </a:rPr>
              <a:t>恢复余数，除数右移</a:t>
            </a:r>
            <a:r>
              <a:rPr lang="en-US" altLang="zh-CN" sz="2400" b="1" dirty="0">
                <a:solidFill>
                  <a:schemeClr val="tx2"/>
                </a:solidFill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</a:rPr>
              <a:t>位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xmlns="" id="{AEBD5F73-9F73-4FBB-B120-6981C4E7A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958382"/>
              </p:ext>
            </p:extLst>
          </p:nvPr>
        </p:nvGraphicFramePr>
        <p:xfrm>
          <a:off x="2254640" y="5322101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xmlns="" id="{7850F7AE-C07B-495D-BC5E-5AE40AB5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89187"/>
              </p:ext>
            </p:extLst>
          </p:nvPr>
        </p:nvGraphicFramePr>
        <p:xfrm>
          <a:off x="1488748" y="5357440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765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 dirty="0"/>
              <a:t>Chapter 3 — Arithmetic for Computers — </a:t>
            </a:r>
            <a:fld id="{C3D6A602-3A47-4A59-A9A3-FC8166BDBAE1}" type="slidenum">
              <a:rPr lang="en-AU" altLang="zh-CN"/>
              <a:pPr/>
              <a:t>22</a:t>
            </a:fld>
            <a:endParaRPr lang="en-AU" altLang="zh-CN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</a:t>
            </a:r>
            <a:r>
              <a:rPr lang="en-US" dirty="0"/>
              <a:t>nteger Division Hardware</a:t>
            </a:r>
            <a:endParaRPr lang="en-AU" altLang="zh-CN" dirty="0">
              <a:ea typeface="宋体" pitchFamily="2" charset="-122"/>
            </a:endParaRPr>
          </a:p>
        </p:txBody>
      </p:sp>
      <p:pic>
        <p:nvPicPr>
          <p:cNvPr id="19463" name="Picture 7" descr="f03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2856"/>
            <a:ext cx="5184576" cy="304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062FEC7D-A2DD-4E2D-BFDE-8F25BB764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747749"/>
              </p:ext>
            </p:extLst>
          </p:nvPr>
        </p:nvGraphicFramePr>
        <p:xfrm>
          <a:off x="2267149" y="1556792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9A1579F0-FE34-447F-8460-453CA06F87EE}"/>
              </a:ext>
            </a:extLst>
          </p:cNvPr>
          <p:cNvGraphicFramePr>
            <a:graphicFrameLocks noGrp="1"/>
          </p:cNvGraphicFramePr>
          <p:nvPr/>
        </p:nvGraphicFramePr>
        <p:xfrm>
          <a:off x="2254640" y="5322101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9ED06C00-F6B0-4EB2-BE10-12CCE65D3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736758"/>
              </p:ext>
            </p:extLst>
          </p:nvPr>
        </p:nvGraphicFramePr>
        <p:xfrm>
          <a:off x="1488748" y="5301208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6B2D08C8-609D-449B-AC05-47D2BC834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51580"/>
              </p:ext>
            </p:extLst>
          </p:nvPr>
        </p:nvGraphicFramePr>
        <p:xfrm>
          <a:off x="5580112" y="2490618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8160C6B-75E5-4331-BB89-A402B26D3FEA}"/>
              </a:ext>
            </a:extLst>
          </p:cNvPr>
          <p:cNvSpPr/>
          <p:nvPr/>
        </p:nvSpPr>
        <p:spPr>
          <a:xfrm>
            <a:off x="539552" y="1117613"/>
            <a:ext cx="58326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2.1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-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除数 试商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7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 dirty="0"/>
              <a:t>Chapter 3 — Arithmetic for Computers — </a:t>
            </a:r>
            <a:fld id="{C3D6A602-3A47-4A59-A9A3-FC8166BDBAE1}" type="slidenum">
              <a:rPr lang="en-AU" altLang="zh-CN"/>
              <a:pPr/>
              <a:t>23</a:t>
            </a:fld>
            <a:endParaRPr lang="en-AU" altLang="zh-CN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</a:t>
            </a:r>
            <a:r>
              <a:rPr lang="en-US" dirty="0"/>
              <a:t>nteger Division Hardware</a:t>
            </a:r>
            <a:endParaRPr lang="en-AU" altLang="zh-CN" dirty="0">
              <a:ea typeface="宋体" pitchFamily="2" charset="-122"/>
            </a:endParaRPr>
          </a:p>
        </p:txBody>
      </p:sp>
      <p:pic>
        <p:nvPicPr>
          <p:cNvPr id="19463" name="Picture 7" descr="f03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2856"/>
            <a:ext cx="5184576" cy="304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062FEC7D-A2DD-4E2D-BFDE-8F25BB7648A8}"/>
              </a:ext>
            </a:extLst>
          </p:cNvPr>
          <p:cNvGraphicFramePr>
            <a:graphicFrameLocks noGrp="1"/>
          </p:cNvGraphicFramePr>
          <p:nvPr/>
        </p:nvGraphicFramePr>
        <p:xfrm>
          <a:off x="2267149" y="1556792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9A1579F0-FE34-447F-8460-453CA06F87EE}"/>
              </a:ext>
            </a:extLst>
          </p:cNvPr>
          <p:cNvGraphicFramePr>
            <a:graphicFrameLocks noGrp="1"/>
          </p:cNvGraphicFramePr>
          <p:nvPr/>
        </p:nvGraphicFramePr>
        <p:xfrm>
          <a:off x="2254640" y="5322101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9ED06C00-F6B0-4EB2-BE10-12CCE65D3C03}"/>
              </a:ext>
            </a:extLst>
          </p:cNvPr>
          <p:cNvGraphicFramePr>
            <a:graphicFrameLocks noGrp="1"/>
          </p:cNvGraphicFramePr>
          <p:nvPr/>
        </p:nvGraphicFramePr>
        <p:xfrm>
          <a:off x="1475656" y="5357440"/>
          <a:ext cx="599728" cy="64766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476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6B2D08C8-609D-449B-AC05-47D2BC834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443534"/>
              </p:ext>
            </p:extLst>
          </p:nvPr>
        </p:nvGraphicFramePr>
        <p:xfrm>
          <a:off x="5580112" y="2490618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E6F408-067F-4E2B-B61F-4E1D9937D777}"/>
              </a:ext>
            </a:extLst>
          </p:cNvPr>
          <p:cNvSpPr/>
          <p:nvPr/>
        </p:nvSpPr>
        <p:spPr>
          <a:xfrm>
            <a:off x="539551" y="1124744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2.2  </a:t>
            </a:r>
            <a:r>
              <a:rPr lang="zh-CN" altLang="en-US" sz="2400" b="1" dirty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&lt;0,</a:t>
            </a:r>
            <a:r>
              <a:rPr lang="zh-CN" altLang="en-US" sz="2400" b="1" dirty="0">
                <a:solidFill>
                  <a:schemeClr val="tx2"/>
                </a:solidFill>
              </a:rPr>
              <a:t>商左移</a:t>
            </a:r>
            <a:r>
              <a:rPr lang="en-US" altLang="zh-CN" sz="2400" b="1" dirty="0">
                <a:solidFill>
                  <a:schemeClr val="tx2"/>
                </a:solidFill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</a:rPr>
              <a:t>位，置</a:t>
            </a:r>
            <a:r>
              <a:rPr lang="en-US" altLang="zh-CN" sz="2400" b="1" dirty="0">
                <a:solidFill>
                  <a:schemeClr val="tx2"/>
                </a:solidFill>
              </a:rPr>
              <a:t>0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xmlns="" id="{46BB6507-1CC2-44DE-BFA5-4C6F7F5AE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72863"/>
              </p:ext>
            </p:extLst>
          </p:nvPr>
        </p:nvGraphicFramePr>
        <p:xfrm>
          <a:off x="2254640" y="5322101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xmlns="" id="{89D7F665-7C63-45C2-86F3-6158C0FF5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42582"/>
              </p:ext>
            </p:extLst>
          </p:nvPr>
        </p:nvGraphicFramePr>
        <p:xfrm>
          <a:off x="1488748" y="5301208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6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 dirty="0"/>
              <a:t>Chapter 3 — Arithmetic for Computers — </a:t>
            </a:r>
            <a:fld id="{C3D6A602-3A47-4A59-A9A3-FC8166BDBAE1}" type="slidenum">
              <a:rPr lang="en-AU" altLang="zh-CN"/>
              <a:pPr/>
              <a:t>24</a:t>
            </a:fld>
            <a:endParaRPr lang="en-AU" altLang="zh-CN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</a:t>
            </a:r>
            <a:r>
              <a:rPr lang="en-US" dirty="0"/>
              <a:t>nteger Division Hardware</a:t>
            </a:r>
            <a:endParaRPr lang="en-AU" altLang="zh-CN" dirty="0">
              <a:ea typeface="宋体" pitchFamily="2" charset="-122"/>
            </a:endParaRPr>
          </a:p>
        </p:txBody>
      </p:sp>
      <p:pic>
        <p:nvPicPr>
          <p:cNvPr id="19463" name="Picture 7" descr="f03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2856"/>
            <a:ext cx="5184576" cy="304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062FEC7D-A2DD-4E2D-BFDE-8F25BB764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490627"/>
              </p:ext>
            </p:extLst>
          </p:nvPr>
        </p:nvGraphicFramePr>
        <p:xfrm>
          <a:off x="2267149" y="1556792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6B2D08C8-609D-449B-AC05-47D2BC834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78942"/>
              </p:ext>
            </p:extLst>
          </p:nvPr>
        </p:nvGraphicFramePr>
        <p:xfrm>
          <a:off x="5580112" y="2490618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E6F408-067F-4E2B-B61F-4E1D9937D777}"/>
              </a:ext>
            </a:extLst>
          </p:cNvPr>
          <p:cNvSpPr/>
          <p:nvPr/>
        </p:nvSpPr>
        <p:spPr>
          <a:xfrm>
            <a:off x="539551" y="1124744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2.3  </a:t>
            </a:r>
            <a:r>
              <a:rPr lang="zh-CN" altLang="en-US" sz="2400" b="1" dirty="0">
                <a:solidFill>
                  <a:schemeClr val="tx2"/>
                </a:solidFill>
              </a:rPr>
              <a:t>恢复余数，除数右移</a:t>
            </a:r>
            <a:r>
              <a:rPr lang="en-US" altLang="zh-CN" sz="2400" b="1" dirty="0">
                <a:solidFill>
                  <a:schemeClr val="tx2"/>
                </a:solidFill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</a:rPr>
              <a:t>位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xmlns="" id="{DD74DAB3-C4F9-4433-8872-9DEDBBBE8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13971"/>
              </p:ext>
            </p:extLst>
          </p:nvPr>
        </p:nvGraphicFramePr>
        <p:xfrm>
          <a:off x="2254640" y="5322101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xmlns="" id="{A7694E12-A7F1-4D8C-BCAA-E3D4D5037978}"/>
              </a:ext>
            </a:extLst>
          </p:cNvPr>
          <p:cNvGraphicFramePr>
            <a:graphicFrameLocks noGrp="1"/>
          </p:cNvGraphicFramePr>
          <p:nvPr/>
        </p:nvGraphicFramePr>
        <p:xfrm>
          <a:off x="1488748" y="5357440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512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 dirty="0"/>
              <a:t>Chapter 3 — Arithmetic for Computers — </a:t>
            </a:r>
            <a:fld id="{C3D6A602-3A47-4A59-A9A3-FC8166BDBAE1}" type="slidenum">
              <a:rPr lang="en-AU" altLang="zh-CN"/>
              <a:pPr/>
              <a:t>25</a:t>
            </a:fld>
            <a:endParaRPr lang="en-AU" altLang="zh-CN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</a:t>
            </a:r>
            <a:r>
              <a:rPr lang="en-US" dirty="0"/>
              <a:t>nteger Division Hardware</a:t>
            </a:r>
            <a:endParaRPr lang="en-AU" altLang="zh-CN" dirty="0">
              <a:ea typeface="宋体" pitchFamily="2" charset="-122"/>
            </a:endParaRPr>
          </a:p>
        </p:txBody>
      </p:sp>
      <p:pic>
        <p:nvPicPr>
          <p:cNvPr id="19463" name="Picture 7" descr="f03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2856"/>
            <a:ext cx="5184576" cy="304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062FEC7D-A2DD-4E2D-BFDE-8F25BB764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97201"/>
              </p:ext>
            </p:extLst>
          </p:nvPr>
        </p:nvGraphicFramePr>
        <p:xfrm>
          <a:off x="2267149" y="1556792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9A1579F0-FE34-447F-8460-453CA06F87EE}"/>
              </a:ext>
            </a:extLst>
          </p:cNvPr>
          <p:cNvGraphicFramePr>
            <a:graphicFrameLocks noGrp="1"/>
          </p:cNvGraphicFramePr>
          <p:nvPr/>
        </p:nvGraphicFramePr>
        <p:xfrm>
          <a:off x="2254640" y="5322101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9ED06C00-F6B0-4EB2-BE10-12CCE65D3C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88748" y="5301208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6B2D08C8-609D-449B-AC05-47D2BC834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224965"/>
              </p:ext>
            </p:extLst>
          </p:nvPr>
        </p:nvGraphicFramePr>
        <p:xfrm>
          <a:off x="5580112" y="2490618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8160C6B-75E5-4331-BB89-A402B26D3FEA}"/>
              </a:ext>
            </a:extLst>
          </p:cNvPr>
          <p:cNvSpPr/>
          <p:nvPr/>
        </p:nvSpPr>
        <p:spPr>
          <a:xfrm>
            <a:off x="539552" y="1069288"/>
            <a:ext cx="6192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3.1 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-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除数 试商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29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 dirty="0"/>
              <a:t>Chapter 3 — Arithmetic for Computers — </a:t>
            </a:r>
            <a:fld id="{C3D6A602-3A47-4A59-A9A3-FC8166BDBAE1}" type="slidenum">
              <a:rPr lang="en-AU" altLang="zh-CN"/>
              <a:pPr/>
              <a:t>26</a:t>
            </a:fld>
            <a:endParaRPr lang="en-AU" altLang="zh-CN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</a:t>
            </a:r>
            <a:r>
              <a:rPr lang="en-US" dirty="0"/>
              <a:t>nteger Division Hardware</a:t>
            </a:r>
            <a:endParaRPr lang="en-AU" altLang="zh-CN" dirty="0">
              <a:ea typeface="宋体" pitchFamily="2" charset="-122"/>
            </a:endParaRPr>
          </a:p>
        </p:txBody>
      </p:sp>
      <p:pic>
        <p:nvPicPr>
          <p:cNvPr id="19463" name="Picture 7" descr="f03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2856"/>
            <a:ext cx="5184576" cy="304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062FEC7D-A2DD-4E2D-BFDE-8F25BB764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098347"/>
              </p:ext>
            </p:extLst>
          </p:nvPr>
        </p:nvGraphicFramePr>
        <p:xfrm>
          <a:off x="2267149" y="1556792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9A1579F0-FE34-447F-8460-453CA06F87EE}"/>
              </a:ext>
            </a:extLst>
          </p:cNvPr>
          <p:cNvGraphicFramePr>
            <a:graphicFrameLocks noGrp="1"/>
          </p:cNvGraphicFramePr>
          <p:nvPr/>
        </p:nvGraphicFramePr>
        <p:xfrm>
          <a:off x="2254640" y="5322101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9ED06C00-F6B0-4EB2-BE10-12CCE65D3C03}"/>
              </a:ext>
            </a:extLst>
          </p:cNvPr>
          <p:cNvGraphicFramePr>
            <a:graphicFrameLocks noGrp="1"/>
          </p:cNvGraphicFramePr>
          <p:nvPr/>
        </p:nvGraphicFramePr>
        <p:xfrm>
          <a:off x="1475656" y="5357440"/>
          <a:ext cx="599728" cy="64766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476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6B2D08C8-609D-449B-AC05-47D2BC834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656277"/>
              </p:ext>
            </p:extLst>
          </p:nvPr>
        </p:nvGraphicFramePr>
        <p:xfrm>
          <a:off x="5580112" y="2490618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E6F408-067F-4E2B-B61F-4E1D9937D777}"/>
              </a:ext>
            </a:extLst>
          </p:cNvPr>
          <p:cNvSpPr/>
          <p:nvPr/>
        </p:nvSpPr>
        <p:spPr>
          <a:xfrm>
            <a:off x="539552" y="1095127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chemeClr val="tx2"/>
                </a:solidFill>
              </a:rPr>
              <a:t>Step3.2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&lt;0,</a:t>
            </a:r>
            <a:r>
              <a:rPr lang="zh-CN" altLang="en-US" sz="2400" b="1" dirty="0">
                <a:solidFill>
                  <a:schemeClr val="tx2"/>
                </a:solidFill>
              </a:rPr>
              <a:t>商左移</a:t>
            </a:r>
            <a:r>
              <a:rPr lang="en-US" altLang="zh-CN" sz="2400" b="1" dirty="0">
                <a:solidFill>
                  <a:schemeClr val="tx2"/>
                </a:solidFill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</a:rPr>
              <a:t>位，置</a:t>
            </a:r>
            <a:r>
              <a:rPr lang="en-US" altLang="zh-CN" sz="2400" b="1" dirty="0">
                <a:solidFill>
                  <a:schemeClr val="tx2"/>
                </a:solidFill>
              </a:rPr>
              <a:t>0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xmlns="" id="{46BB6507-1CC2-44DE-BFA5-4C6F7F5AE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82371"/>
              </p:ext>
            </p:extLst>
          </p:nvPr>
        </p:nvGraphicFramePr>
        <p:xfrm>
          <a:off x="2254640" y="5322101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xmlns="" id="{89D7F665-7C63-45C2-86F3-6158C0FF56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88748" y="5301208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0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 dirty="0"/>
              <a:t>Chapter 3 — Arithmetic for Computers — </a:t>
            </a:r>
            <a:fld id="{C3D6A602-3A47-4A59-A9A3-FC8166BDBAE1}" type="slidenum">
              <a:rPr lang="en-AU" altLang="zh-CN"/>
              <a:pPr/>
              <a:t>27</a:t>
            </a:fld>
            <a:endParaRPr lang="en-AU" altLang="zh-CN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</a:t>
            </a:r>
            <a:r>
              <a:rPr lang="en-US" dirty="0"/>
              <a:t>nteger Division Hardware</a:t>
            </a:r>
            <a:endParaRPr lang="en-AU" altLang="zh-CN" dirty="0">
              <a:ea typeface="宋体" pitchFamily="2" charset="-122"/>
            </a:endParaRPr>
          </a:p>
        </p:txBody>
      </p:sp>
      <p:pic>
        <p:nvPicPr>
          <p:cNvPr id="19463" name="Picture 7" descr="f03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2856"/>
            <a:ext cx="5184576" cy="304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062FEC7D-A2DD-4E2D-BFDE-8F25BB764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298689"/>
              </p:ext>
            </p:extLst>
          </p:nvPr>
        </p:nvGraphicFramePr>
        <p:xfrm>
          <a:off x="2267149" y="1556792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6B2D08C8-609D-449B-AC05-47D2BC834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7456"/>
              </p:ext>
            </p:extLst>
          </p:nvPr>
        </p:nvGraphicFramePr>
        <p:xfrm>
          <a:off x="5580112" y="2490618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E6F408-067F-4E2B-B61F-4E1D9937D777}"/>
              </a:ext>
            </a:extLst>
          </p:cNvPr>
          <p:cNvSpPr/>
          <p:nvPr/>
        </p:nvSpPr>
        <p:spPr>
          <a:xfrm>
            <a:off x="539552" y="1067332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3.3  </a:t>
            </a:r>
            <a:r>
              <a:rPr lang="zh-CN" altLang="en-US" sz="2400" b="1" dirty="0">
                <a:solidFill>
                  <a:schemeClr val="tx2"/>
                </a:solidFill>
              </a:rPr>
              <a:t>恢复余数，除数右移</a:t>
            </a:r>
            <a:r>
              <a:rPr lang="en-US" altLang="zh-CN" sz="2400" b="1" dirty="0">
                <a:solidFill>
                  <a:schemeClr val="tx2"/>
                </a:solidFill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</a:rPr>
              <a:t>位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xmlns="" id="{DD74DAB3-C4F9-4433-8872-9DEDBBBE87D1}"/>
              </a:ext>
            </a:extLst>
          </p:cNvPr>
          <p:cNvGraphicFramePr>
            <a:graphicFrameLocks noGrp="1"/>
          </p:cNvGraphicFramePr>
          <p:nvPr/>
        </p:nvGraphicFramePr>
        <p:xfrm>
          <a:off x="2254640" y="5322101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xmlns="" id="{A7694E12-A7F1-4D8C-BCAA-E3D4D5037978}"/>
              </a:ext>
            </a:extLst>
          </p:cNvPr>
          <p:cNvGraphicFramePr>
            <a:graphicFrameLocks noGrp="1"/>
          </p:cNvGraphicFramePr>
          <p:nvPr/>
        </p:nvGraphicFramePr>
        <p:xfrm>
          <a:off x="1488748" y="5357440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8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 dirty="0"/>
              <a:t>Chapter 3 — Arithmetic for Computers — </a:t>
            </a:r>
            <a:fld id="{C3D6A602-3A47-4A59-A9A3-FC8166BDBAE1}" type="slidenum">
              <a:rPr lang="en-AU" altLang="zh-CN"/>
              <a:pPr/>
              <a:t>28</a:t>
            </a:fld>
            <a:endParaRPr lang="en-AU" altLang="zh-CN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</a:t>
            </a:r>
            <a:r>
              <a:rPr lang="en-US" dirty="0"/>
              <a:t>nteger Division Hardware</a:t>
            </a:r>
            <a:endParaRPr lang="en-AU" altLang="zh-CN" dirty="0">
              <a:ea typeface="宋体" pitchFamily="2" charset="-122"/>
            </a:endParaRPr>
          </a:p>
        </p:txBody>
      </p:sp>
      <p:pic>
        <p:nvPicPr>
          <p:cNvPr id="19463" name="Picture 7" descr="f03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2856"/>
            <a:ext cx="5184576" cy="304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9A1579F0-FE34-447F-8460-453CA06F87EE}"/>
              </a:ext>
            </a:extLst>
          </p:cNvPr>
          <p:cNvGraphicFramePr>
            <a:graphicFrameLocks noGrp="1"/>
          </p:cNvGraphicFramePr>
          <p:nvPr/>
        </p:nvGraphicFramePr>
        <p:xfrm>
          <a:off x="2254640" y="5322101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9ED06C00-F6B0-4EB2-BE10-12CCE65D3C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88748" y="5301208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6B2D08C8-609D-449B-AC05-47D2BC834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726943"/>
              </p:ext>
            </p:extLst>
          </p:nvPr>
        </p:nvGraphicFramePr>
        <p:xfrm>
          <a:off x="5580112" y="2490618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8160C6B-75E5-4331-BB89-A402B26D3FEA}"/>
              </a:ext>
            </a:extLst>
          </p:cNvPr>
          <p:cNvSpPr/>
          <p:nvPr/>
        </p:nvSpPr>
        <p:spPr>
          <a:xfrm>
            <a:off x="539552" y="1039779"/>
            <a:ext cx="5544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4.1 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-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除数 试商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062FEC7D-A2DD-4E2D-BFDE-8F25BB764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303906"/>
              </p:ext>
            </p:extLst>
          </p:nvPr>
        </p:nvGraphicFramePr>
        <p:xfrm>
          <a:off x="2267149" y="1556792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71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 dirty="0"/>
              <a:t>Chapter 3 — Arithmetic for Computers — </a:t>
            </a:r>
            <a:fld id="{C3D6A602-3A47-4A59-A9A3-FC8166BDBAE1}" type="slidenum">
              <a:rPr lang="en-AU" altLang="zh-CN"/>
              <a:pPr/>
              <a:t>29</a:t>
            </a:fld>
            <a:endParaRPr lang="en-AU" altLang="zh-CN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</a:t>
            </a:r>
            <a:r>
              <a:rPr lang="en-US" dirty="0"/>
              <a:t>nteger Division Hardware</a:t>
            </a:r>
            <a:endParaRPr lang="en-AU" altLang="zh-CN" dirty="0">
              <a:ea typeface="宋体" pitchFamily="2" charset="-122"/>
            </a:endParaRPr>
          </a:p>
        </p:txBody>
      </p:sp>
      <p:pic>
        <p:nvPicPr>
          <p:cNvPr id="19463" name="Picture 7" descr="f03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2856"/>
            <a:ext cx="5184576" cy="304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9ED06C00-F6B0-4EB2-BE10-12CCE65D3C03}"/>
              </a:ext>
            </a:extLst>
          </p:cNvPr>
          <p:cNvGraphicFramePr>
            <a:graphicFrameLocks noGrp="1"/>
          </p:cNvGraphicFramePr>
          <p:nvPr/>
        </p:nvGraphicFramePr>
        <p:xfrm>
          <a:off x="1475656" y="5357440"/>
          <a:ext cx="599728" cy="64766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476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6B2D08C8-609D-449B-AC05-47D2BC834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25282"/>
              </p:ext>
            </p:extLst>
          </p:nvPr>
        </p:nvGraphicFramePr>
        <p:xfrm>
          <a:off x="5580112" y="2490618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E6F408-067F-4E2B-B61F-4E1D9937D777}"/>
              </a:ext>
            </a:extLst>
          </p:cNvPr>
          <p:cNvSpPr/>
          <p:nvPr/>
        </p:nvSpPr>
        <p:spPr>
          <a:xfrm>
            <a:off x="539552" y="1031313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chemeClr val="tx2"/>
                </a:solidFill>
              </a:rPr>
              <a:t>Step4.2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&gt;0</a:t>
            </a:r>
            <a:r>
              <a:rPr lang="en-US" altLang="zh-CN" sz="2400" b="1" dirty="0">
                <a:solidFill>
                  <a:schemeClr val="tx2"/>
                </a:solidFill>
              </a:rPr>
              <a:t>,</a:t>
            </a:r>
            <a:r>
              <a:rPr lang="zh-CN" altLang="en-US" sz="2400" b="1" dirty="0">
                <a:solidFill>
                  <a:schemeClr val="tx2"/>
                </a:solidFill>
              </a:rPr>
              <a:t>商左移</a:t>
            </a:r>
            <a:r>
              <a:rPr lang="en-US" altLang="zh-CN" sz="2400" b="1" dirty="0">
                <a:solidFill>
                  <a:schemeClr val="tx2"/>
                </a:solidFill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</a:rPr>
              <a:t>位，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置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xmlns="" id="{89D7F665-7C63-45C2-86F3-6158C0FF5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301023"/>
              </p:ext>
            </p:extLst>
          </p:nvPr>
        </p:nvGraphicFramePr>
        <p:xfrm>
          <a:off x="1488748" y="5301208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xmlns="" id="{062FEC7D-A2DD-4E2D-BFDE-8F25BB764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009274"/>
              </p:ext>
            </p:extLst>
          </p:nvPr>
        </p:nvGraphicFramePr>
        <p:xfrm>
          <a:off x="2267149" y="1556792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xmlns="" id="{DD74DAB3-C4F9-4433-8872-9DEDBBBE8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200772"/>
              </p:ext>
            </p:extLst>
          </p:nvPr>
        </p:nvGraphicFramePr>
        <p:xfrm>
          <a:off x="2254640" y="5322101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 dirty="0"/>
              <a:t>Chapter 3 — Arithmetic for Computers — </a:t>
            </a:r>
            <a:fld id="{EA5DBE4B-EF44-4D62-ABDF-7954BF333B26}" type="slidenum">
              <a:rPr lang="en-AU" altLang="zh-CN"/>
              <a:pPr/>
              <a:t>3</a:t>
            </a:fld>
            <a:endParaRPr lang="en-AU" altLang="zh-CN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Multiplication</a:t>
            </a:r>
            <a:endParaRPr lang="en-AU" altLang="zh-CN">
              <a:ea typeface="宋体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66762"/>
          </a:xfrm>
        </p:spPr>
        <p:txBody>
          <a:bodyPr/>
          <a:lstStyle/>
          <a:p>
            <a:pPr eaLnBrk="1" hangingPunct="1"/>
            <a:r>
              <a:rPr lang="en-US"/>
              <a:t>Start with long-multiplication approach</a:t>
            </a:r>
            <a:endParaRPr lang="en-AU" altLang="zh-CN">
              <a:ea typeface="宋体" pitchFamily="2" charset="-122"/>
            </a:endParaRP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1808163" y="2349501"/>
            <a:ext cx="2032003" cy="2246313"/>
            <a:chOff x="703" y="1616"/>
            <a:chExt cx="1280" cy="1415"/>
          </a:xfrm>
        </p:grpSpPr>
        <p:sp>
          <p:nvSpPr>
            <p:cNvPr id="13324" name="Text Box 5"/>
            <p:cNvSpPr txBox="1">
              <a:spLocks noChangeArrowheads="1"/>
            </p:cNvSpPr>
            <p:nvPr/>
          </p:nvSpPr>
          <p:spPr bwMode="auto">
            <a:xfrm>
              <a:off x="703" y="1616"/>
              <a:ext cx="1280" cy="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2000" dirty="0">
                  <a:latin typeface="Lucida Console" pitchFamily="49" charset="0"/>
                </a:rPr>
                <a:t>   1000</a:t>
              </a:r>
            </a:p>
            <a:p>
              <a:r>
                <a:rPr lang="en-US" sz="2000" dirty="0">
                  <a:latin typeface="Lucida Console" pitchFamily="49" charset="0"/>
                </a:rPr>
                <a:t>×  1001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Lucida Console" pitchFamily="49" charset="0"/>
                </a:rPr>
                <a:t> 0000</a:t>
              </a:r>
              <a:r>
                <a:rPr lang="en-US" sz="2000" dirty="0">
                  <a:latin typeface="Lucida Console" pitchFamily="49" charset="0"/>
                </a:rPr>
                <a:t>1000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Lucida Console" pitchFamily="49" charset="0"/>
                </a:rPr>
                <a:t> 000</a:t>
              </a:r>
              <a:r>
                <a:rPr lang="en-US" sz="2000" dirty="0">
                  <a:latin typeface="Lucida Console" pitchFamily="49" charset="0"/>
                </a:rPr>
                <a:t>0000</a:t>
              </a:r>
              <a:r>
                <a:rPr lang="en-US" sz="2000" dirty="0">
                  <a:solidFill>
                    <a:srgbClr val="FF0000"/>
                  </a:solidFill>
                  <a:latin typeface="Lucida Console" pitchFamily="49" charset="0"/>
                </a:rPr>
                <a:t>0</a:t>
              </a:r>
              <a:r>
                <a:rPr lang="en-US" sz="2000" dirty="0">
                  <a:latin typeface="Lucida Console" pitchFamily="49" charset="0"/>
                </a:rPr>
                <a:t> 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Lucida Console" pitchFamily="49" charset="0"/>
                </a:rPr>
                <a:t> 00</a:t>
              </a:r>
              <a:r>
                <a:rPr lang="en-US" sz="2000" dirty="0">
                  <a:latin typeface="Lucida Console" pitchFamily="49" charset="0"/>
                </a:rPr>
                <a:t>0000</a:t>
              </a:r>
              <a:r>
                <a:rPr lang="en-US" sz="2000" dirty="0">
                  <a:solidFill>
                    <a:srgbClr val="FF0000"/>
                  </a:solidFill>
                  <a:latin typeface="Lucida Console" pitchFamily="49" charset="0"/>
                </a:rPr>
                <a:t>00</a:t>
              </a:r>
              <a:r>
                <a:rPr lang="en-US" sz="2000" dirty="0">
                  <a:latin typeface="Lucida Console" pitchFamily="49" charset="0"/>
                </a:rPr>
                <a:t>  </a:t>
              </a:r>
            </a:p>
            <a:p>
              <a:r>
                <a:rPr lang="en-US" sz="2000" dirty="0">
                  <a:latin typeface="Lucida Console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Lucida Console" pitchFamily="49" charset="0"/>
                </a:rPr>
                <a:t>0</a:t>
              </a:r>
              <a:r>
                <a:rPr lang="en-US" sz="2000" dirty="0">
                  <a:latin typeface="Lucida Console" pitchFamily="49" charset="0"/>
                </a:rPr>
                <a:t>1000</a:t>
              </a:r>
              <a:r>
                <a:rPr lang="en-US" sz="2000" dirty="0">
                  <a:solidFill>
                    <a:srgbClr val="FF0000"/>
                  </a:solidFill>
                  <a:latin typeface="Lucida Console" pitchFamily="49" charset="0"/>
                </a:rPr>
                <a:t>000</a:t>
              </a:r>
              <a:r>
                <a:rPr lang="en-US" sz="2000" dirty="0">
                  <a:latin typeface="Lucida Console" pitchFamily="49" charset="0"/>
                </a:rPr>
                <a:t>   </a:t>
              </a:r>
            </a:p>
            <a:p>
              <a:r>
                <a:rPr lang="en-US" sz="2000" dirty="0">
                  <a:latin typeface="Lucida Console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Lucida Console" pitchFamily="49" charset="0"/>
                </a:rPr>
                <a:t>0</a:t>
              </a:r>
              <a:r>
                <a:rPr lang="en-US" sz="2000" dirty="0">
                  <a:latin typeface="Lucida Console" pitchFamily="49" charset="0"/>
                </a:rPr>
                <a:t>1001000</a:t>
              </a:r>
              <a:endParaRPr lang="en-AU" altLang="zh-CN" sz="2000" dirty="0">
                <a:latin typeface="Lucida Console" pitchFamily="49" charset="0"/>
                <a:ea typeface="宋体" pitchFamily="2" charset="-122"/>
              </a:endParaRPr>
            </a:p>
          </p:txBody>
        </p:sp>
        <p:sp>
          <p:nvSpPr>
            <p:cNvPr id="13325" name="Line 6"/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Line 7"/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8" name="Text Box 9"/>
          <p:cNvSpPr txBox="1">
            <a:spLocks noChangeArrowheads="1"/>
          </p:cNvSpPr>
          <p:nvPr/>
        </p:nvSpPr>
        <p:spPr bwMode="auto">
          <a:xfrm>
            <a:off x="682625" y="4803775"/>
            <a:ext cx="23050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/>
              <a:t>Length of product is the sum of operand lengths</a:t>
            </a:r>
            <a:endParaRPr lang="en-AU" altLang="zh-CN" dirty="0">
              <a:ea typeface="宋体" pitchFamily="2" charset="-122"/>
            </a:endParaRPr>
          </a:p>
        </p:txBody>
      </p:sp>
      <p:sp>
        <p:nvSpPr>
          <p:cNvPr id="13319" name="AutoShape 10"/>
          <p:cNvSpPr>
            <a:spLocks/>
          </p:cNvSpPr>
          <p:nvPr/>
        </p:nvSpPr>
        <p:spPr bwMode="auto">
          <a:xfrm>
            <a:off x="179388" y="2090738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/>
              <a:t>multiplicand</a:t>
            </a:r>
            <a:endParaRPr lang="en-AU" altLang="zh-CN" sz="1600">
              <a:ea typeface="宋体" pitchFamily="2" charset="-122"/>
            </a:endParaRPr>
          </a:p>
        </p:txBody>
      </p:sp>
      <p:sp>
        <p:nvSpPr>
          <p:cNvPr id="13320" name="AutoShape 11"/>
          <p:cNvSpPr>
            <a:spLocks/>
          </p:cNvSpPr>
          <p:nvPr/>
        </p:nvSpPr>
        <p:spPr bwMode="auto">
          <a:xfrm>
            <a:off x="179388" y="2565400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/>
              <a:t>multiplier</a:t>
            </a:r>
            <a:endParaRPr lang="en-AU" altLang="zh-CN" sz="1600">
              <a:ea typeface="宋体" pitchFamily="2" charset="-122"/>
            </a:endParaRPr>
          </a:p>
        </p:txBody>
      </p:sp>
      <p:sp>
        <p:nvSpPr>
          <p:cNvPr id="13321" name="AutoShape 12"/>
          <p:cNvSpPr>
            <a:spLocks/>
          </p:cNvSpPr>
          <p:nvPr/>
        </p:nvSpPr>
        <p:spPr bwMode="auto">
          <a:xfrm>
            <a:off x="179388" y="4149725"/>
            <a:ext cx="1150937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/>
              <a:t>product</a:t>
            </a:r>
            <a:endParaRPr lang="en-AU" altLang="zh-CN" sz="1600">
              <a:ea typeface="宋体" pitchFamily="2" charset="-122"/>
            </a:endParaRPr>
          </a:p>
        </p:txBody>
      </p:sp>
      <p:sp>
        <p:nvSpPr>
          <p:cNvPr id="13322" name="Text Box 14"/>
          <p:cNvSpPr txBox="1">
            <a:spLocks noChangeArrowheads="1"/>
          </p:cNvSpPr>
          <p:nvPr/>
        </p:nvSpPr>
        <p:spPr bwMode="auto">
          <a:xfrm rot="5400000">
            <a:off x="7954169" y="823119"/>
            <a:ext cx="2012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§3.3 Multiplication</a:t>
            </a:r>
          </a:p>
        </p:txBody>
      </p:sp>
      <p:pic>
        <p:nvPicPr>
          <p:cNvPr id="13323" name="Picture 15" descr="f03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2133600"/>
            <a:ext cx="5326063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 dirty="0"/>
              <a:t>Chapter 3 — Arithmetic for Computers — </a:t>
            </a:r>
            <a:fld id="{C3D6A602-3A47-4A59-A9A3-FC8166BDBAE1}" type="slidenum">
              <a:rPr lang="en-AU" altLang="zh-CN"/>
              <a:pPr/>
              <a:t>30</a:t>
            </a:fld>
            <a:endParaRPr lang="en-AU" altLang="zh-CN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</a:t>
            </a:r>
            <a:r>
              <a:rPr lang="en-US" dirty="0"/>
              <a:t>nteger Division Hardware</a:t>
            </a:r>
            <a:endParaRPr lang="en-AU" altLang="zh-CN" dirty="0">
              <a:ea typeface="宋体" pitchFamily="2" charset="-122"/>
            </a:endParaRPr>
          </a:p>
        </p:txBody>
      </p:sp>
      <p:pic>
        <p:nvPicPr>
          <p:cNvPr id="19463" name="Picture 7" descr="f03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2856"/>
            <a:ext cx="5184576" cy="304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062FEC7D-A2DD-4E2D-BFDE-8F25BB764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14110"/>
              </p:ext>
            </p:extLst>
          </p:nvPr>
        </p:nvGraphicFramePr>
        <p:xfrm>
          <a:off x="2267149" y="1556792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6B2D08C8-609D-449B-AC05-47D2BC834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36203"/>
              </p:ext>
            </p:extLst>
          </p:nvPr>
        </p:nvGraphicFramePr>
        <p:xfrm>
          <a:off x="5580112" y="2490618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E6F408-067F-4E2B-B61F-4E1D9937D777}"/>
              </a:ext>
            </a:extLst>
          </p:cNvPr>
          <p:cNvSpPr/>
          <p:nvPr/>
        </p:nvSpPr>
        <p:spPr>
          <a:xfrm>
            <a:off x="539552" y="1091715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4.4 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除数</a:t>
            </a:r>
            <a:r>
              <a:rPr lang="zh-CN" altLang="en-US" sz="2400" b="1" dirty="0">
                <a:solidFill>
                  <a:schemeClr val="tx2"/>
                </a:solidFill>
              </a:rPr>
              <a:t>右移</a:t>
            </a:r>
            <a:r>
              <a:rPr lang="en-US" altLang="zh-CN" sz="2400" b="1" dirty="0">
                <a:solidFill>
                  <a:schemeClr val="tx2"/>
                </a:solidFill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</a:rPr>
              <a:t>位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9ED06C00-F6B0-4EB2-BE10-12CCE65D3C03}"/>
              </a:ext>
            </a:extLst>
          </p:cNvPr>
          <p:cNvGraphicFramePr>
            <a:graphicFrameLocks noGrp="1"/>
          </p:cNvGraphicFramePr>
          <p:nvPr/>
        </p:nvGraphicFramePr>
        <p:xfrm>
          <a:off x="1475656" y="5357440"/>
          <a:ext cx="599728" cy="64766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476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89D7F665-7C63-45C2-86F3-6158C0FF5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79484"/>
              </p:ext>
            </p:extLst>
          </p:nvPr>
        </p:nvGraphicFramePr>
        <p:xfrm>
          <a:off x="1488748" y="5301208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xmlns="" id="{DD74DAB3-C4F9-4433-8872-9DEDBBBE8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82597"/>
              </p:ext>
            </p:extLst>
          </p:nvPr>
        </p:nvGraphicFramePr>
        <p:xfrm>
          <a:off x="2254640" y="5322101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2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 dirty="0"/>
              <a:t>Chapter 3 — Arithmetic for Computers — </a:t>
            </a:r>
            <a:fld id="{C3D6A602-3A47-4A59-A9A3-FC8166BDBAE1}" type="slidenum">
              <a:rPr lang="en-AU" altLang="zh-CN"/>
              <a:pPr/>
              <a:t>31</a:t>
            </a:fld>
            <a:endParaRPr lang="en-AU" altLang="zh-CN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</a:t>
            </a:r>
            <a:r>
              <a:rPr lang="en-US" dirty="0"/>
              <a:t>nteger Division Hardware</a:t>
            </a:r>
            <a:endParaRPr lang="en-AU" altLang="zh-CN" dirty="0">
              <a:ea typeface="宋体" pitchFamily="2" charset="-122"/>
            </a:endParaRPr>
          </a:p>
        </p:txBody>
      </p:sp>
      <p:pic>
        <p:nvPicPr>
          <p:cNvPr id="19463" name="Picture 7" descr="f03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2856"/>
            <a:ext cx="5184576" cy="304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9A1579F0-FE34-447F-8460-453CA06F8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22996"/>
              </p:ext>
            </p:extLst>
          </p:nvPr>
        </p:nvGraphicFramePr>
        <p:xfrm>
          <a:off x="2254640" y="5322101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9ED06C00-F6B0-4EB2-BE10-12CCE65D3C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88748" y="5301208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6B2D08C8-609D-449B-AC05-47D2BC834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604977"/>
              </p:ext>
            </p:extLst>
          </p:nvPr>
        </p:nvGraphicFramePr>
        <p:xfrm>
          <a:off x="5580112" y="2490618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8160C6B-75E5-4331-BB89-A402B26D3FEA}"/>
              </a:ext>
            </a:extLst>
          </p:cNvPr>
          <p:cNvSpPr/>
          <p:nvPr/>
        </p:nvSpPr>
        <p:spPr>
          <a:xfrm>
            <a:off x="539552" y="1093911"/>
            <a:ext cx="4536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5.1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-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除数 试商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062FEC7D-A2DD-4E2D-BFDE-8F25BB764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00597"/>
              </p:ext>
            </p:extLst>
          </p:nvPr>
        </p:nvGraphicFramePr>
        <p:xfrm>
          <a:off x="2267149" y="1556792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80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 dirty="0"/>
              <a:t>Chapter 3 — Arithmetic for Computers — </a:t>
            </a:r>
            <a:fld id="{C3D6A602-3A47-4A59-A9A3-FC8166BDBAE1}" type="slidenum">
              <a:rPr lang="en-AU" altLang="zh-CN"/>
              <a:pPr/>
              <a:t>32</a:t>
            </a:fld>
            <a:endParaRPr lang="en-AU" altLang="zh-CN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</a:t>
            </a:r>
            <a:r>
              <a:rPr lang="en-US" dirty="0"/>
              <a:t>nteger Division Hardware</a:t>
            </a:r>
            <a:endParaRPr lang="en-AU" altLang="zh-CN" dirty="0">
              <a:ea typeface="宋体" pitchFamily="2" charset="-122"/>
            </a:endParaRPr>
          </a:p>
        </p:txBody>
      </p:sp>
      <p:pic>
        <p:nvPicPr>
          <p:cNvPr id="19463" name="Picture 7" descr="f03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2856"/>
            <a:ext cx="5184576" cy="304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9ED06C00-F6B0-4EB2-BE10-12CCE65D3C03}"/>
              </a:ext>
            </a:extLst>
          </p:cNvPr>
          <p:cNvGraphicFramePr>
            <a:graphicFrameLocks noGrp="1"/>
          </p:cNvGraphicFramePr>
          <p:nvPr/>
        </p:nvGraphicFramePr>
        <p:xfrm>
          <a:off x="1475656" y="5357440"/>
          <a:ext cx="599728" cy="64766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476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6B2D08C8-609D-449B-AC05-47D2BC834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346890"/>
              </p:ext>
            </p:extLst>
          </p:nvPr>
        </p:nvGraphicFramePr>
        <p:xfrm>
          <a:off x="5580112" y="2490618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E6F408-067F-4E2B-B61F-4E1D9937D777}"/>
              </a:ext>
            </a:extLst>
          </p:cNvPr>
          <p:cNvSpPr/>
          <p:nvPr/>
        </p:nvSpPr>
        <p:spPr>
          <a:xfrm>
            <a:off x="539551" y="1124744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chemeClr val="tx2"/>
                </a:solidFill>
              </a:rPr>
              <a:t>Step5.2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&gt;0</a:t>
            </a:r>
            <a:r>
              <a:rPr lang="en-US" altLang="zh-CN" sz="2400" b="1" dirty="0">
                <a:solidFill>
                  <a:schemeClr val="tx2"/>
                </a:solidFill>
              </a:rPr>
              <a:t>,</a:t>
            </a:r>
            <a:r>
              <a:rPr lang="zh-CN" altLang="en-US" sz="2400" b="1" dirty="0">
                <a:solidFill>
                  <a:schemeClr val="tx2"/>
                </a:solidFill>
              </a:rPr>
              <a:t>商左移</a:t>
            </a:r>
            <a:r>
              <a:rPr lang="en-US" altLang="zh-CN" sz="2400" b="1" dirty="0">
                <a:solidFill>
                  <a:schemeClr val="tx2"/>
                </a:solidFill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</a:rPr>
              <a:t>位，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置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xmlns="" id="{89D7F665-7C63-45C2-86F3-6158C0FF56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88748" y="5301208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xmlns="" id="{062FEC7D-A2DD-4E2D-BFDE-8F25BB764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02595"/>
              </p:ext>
            </p:extLst>
          </p:nvPr>
        </p:nvGraphicFramePr>
        <p:xfrm>
          <a:off x="2267149" y="1556792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xmlns="" id="{DD74DAB3-C4F9-4433-8872-9DEDBBBE8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45554"/>
              </p:ext>
            </p:extLst>
          </p:nvPr>
        </p:nvGraphicFramePr>
        <p:xfrm>
          <a:off x="2254640" y="5322101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107871" y="2507186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 dirty="0">
                <a:solidFill>
                  <a:srgbClr val="FF0000"/>
                </a:solidFill>
                <a:latin typeface="Arial"/>
              </a:rPr>
              <a:t>0</a:t>
            </a:r>
            <a:endParaRPr lang="zh-CN" altLang="en-US" sz="3600" b="1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754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 dirty="0"/>
              <a:t>Chapter 3 — Arithmetic for Computers — </a:t>
            </a:r>
            <a:fld id="{C3D6A602-3A47-4A59-A9A3-FC8166BDBAE1}" type="slidenum">
              <a:rPr lang="en-AU" altLang="zh-CN"/>
              <a:pPr/>
              <a:t>33</a:t>
            </a:fld>
            <a:endParaRPr lang="en-AU" altLang="zh-CN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</a:t>
            </a:r>
            <a:r>
              <a:rPr lang="en-US" dirty="0"/>
              <a:t>nteger Division Hardware</a:t>
            </a:r>
            <a:endParaRPr lang="en-AU" altLang="zh-CN" dirty="0">
              <a:ea typeface="宋体" pitchFamily="2" charset="-122"/>
            </a:endParaRPr>
          </a:p>
        </p:txBody>
      </p:sp>
      <p:pic>
        <p:nvPicPr>
          <p:cNvPr id="19463" name="Picture 7" descr="f03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2856"/>
            <a:ext cx="5184576" cy="304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062FEC7D-A2DD-4E2D-BFDE-8F25BB764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63341"/>
              </p:ext>
            </p:extLst>
          </p:nvPr>
        </p:nvGraphicFramePr>
        <p:xfrm>
          <a:off x="2267149" y="1556792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6B2D08C8-609D-449B-AC05-47D2BC834A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80112" y="2490618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E6F408-067F-4E2B-B61F-4E1D9937D777}"/>
              </a:ext>
            </a:extLst>
          </p:cNvPr>
          <p:cNvSpPr/>
          <p:nvPr/>
        </p:nvSpPr>
        <p:spPr>
          <a:xfrm>
            <a:off x="539552" y="1095127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5.3 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除数</a:t>
            </a:r>
            <a:r>
              <a:rPr lang="zh-CN" altLang="en-US" sz="2400" b="1" dirty="0">
                <a:solidFill>
                  <a:schemeClr val="tx2"/>
                </a:solidFill>
              </a:rPr>
              <a:t>右移</a:t>
            </a:r>
            <a:r>
              <a:rPr lang="en-US" altLang="zh-CN" sz="2400" b="1" dirty="0">
                <a:solidFill>
                  <a:schemeClr val="tx2"/>
                </a:solidFill>
              </a:rPr>
              <a:t>1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位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(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可选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)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9ED06C00-F6B0-4EB2-BE10-12CCE65D3C03}"/>
              </a:ext>
            </a:extLst>
          </p:cNvPr>
          <p:cNvGraphicFramePr>
            <a:graphicFrameLocks noGrp="1"/>
          </p:cNvGraphicFramePr>
          <p:nvPr/>
        </p:nvGraphicFramePr>
        <p:xfrm>
          <a:off x="1475656" y="5357440"/>
          <a:ext cx="599728" cy="64766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476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89D7F665-7C63-45C2-86F3-6158C0FF56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88748" y="5301208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xmlns="" id="{DD74DAB3-C4F9-4433-8872-9DEDBBBE87D1}"/>
              </a:ext>
            </a:extLst>
          </p:cNvPr>
          <p:cNvGraphicFramePr>
            <a:graphicFrameLocks noGrp="1"/>
          </p:cNvGraphicFramePr>
          <p:nvPr/>
        </p:nvGraphicFramePr>
        <p:xfrm>
          <a:off x="2254640" y="5322101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19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52" y="107543"/>
            <a:ext cx="8259762" cy="83099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请同学们再观察一遍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|x|/|y|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 [0111]</a:t>
            </a:r>
            <a:r>
              <a:rPr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Y=[0010]</a:t>
            </a:r>
            <a:r>
              <a:rPr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AU" altLang="zh-CN" sz="1800" dirty="0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 rot="5400000">
            <a:off x="8214519" y="562769"/>
            <a:ext cx="1492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§3.4 Division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8943" y="1186438"/>
          <a:ext cx="9095057" cy="536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6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5829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余数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r>
                        <a:rPr lang="en-US" altLang="zh-CN" b="1" u="sng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0000</a:t>
                      </a:r>
                      <a:endParaRPr lang="zh-CN" altLang="en-US" b="1" u="sng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0000 0111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1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除数 试商，余数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&lt;0 </a:t>
                      </a:r>
                    </a:p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恢复余数 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商左移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最低位置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除数右移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0000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0000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0000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0111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0 0000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0 0000 0111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9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除数 试商，余数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&lt;0 </a:t>
                      </a:r>
                    </a:p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恢复余数 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商左移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最低位置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除数右移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0001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0000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0001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0000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0111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0 0000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0 0000 0111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1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除数 试商，余数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&lt;0 </a:t>
                      </a:r>
                    </a:p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恢复余数 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商左移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最低位置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除数右移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1000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1000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</a:t>
                      </a: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1111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0 0000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0 0000 0111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17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除数 试商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&gt;=0</a:t>
                      </a:r>
                    </a:p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商左移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最低置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除数右移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0001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0100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</a:t>
                      </a: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</a:t>
                      </a:r>
                      <a:r>
                        <a:rPr lang="en-US" altLang="zh-CN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000 0011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0 0000 0011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0 0000 0011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75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除数 试商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&gt;=0</a:t>
                      </a:r>
                    </a:p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商左移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最低置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除数右移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u="sng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</a:t>
                      </a:r>
                      <a:r>
                        <a:rPr lang="en-US" altLang="zh-CN" b="1" u="sng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0010</a:t>
                      </a:r>
                      <a:endParaRPr lang="zh-CN" altLang="en-US" b="1" u="sng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</a:t>
                      </a:r>
                      <a:r>
                        <a:rPr lang="en-US" altLang="zh-CN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</a:t>
                      </a:r>
                      <a:r>
                        <a:rPr lang="en-US" altLang="zh-CN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000 0001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000 0001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000 0001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圆角矩形 4"/>
          <p:cNvSpPr/>
          <p:nvPr/>
        </p:nvSpPr>
        <p:spPr bwMode="auto">
          <a:xfrm>
            <a:off x="48943" y="1916832"/>
            <a:ext cx="9095057" cy="106181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|Y|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2^4</a:t>
            </a:r>
            <a:endParaRPr kumimoji="0" lang="zh-CN" altLang="en-US" sz="1800" b="1" i="0" u="none" strike="noStrike" cap="none" normalizeH="0" dirty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4724" y="5589240"/>
            <a:ext cx="9095057" cy="10801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比较余数与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|Y|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2^0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52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 dirty="0"/>
              <a:t>Chapter 3 — Arithmetic for Computers — </a:t>
            </a:r>
            <a:fld id="{C3D6A602-3A47-4A59-A9A3-FC8166BDBAE1}" type="slidenum">
              <a:rPr lang="en-AU" altLang="zh-CN"/>
              <a:pPr/>
              <a:t>35</a:t>
            </a:fld>
            <a:endParaRPr lang="en-AU" altLang="zh-CN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</a:t>
            </a:r>
            <a:r>
              <a:rPr lang="en-US" dirty="0"/>
              <a:t>nteger Division Hardware</a:t>
            </a:r>
            <a:endParaRPr lang="en-AU" altLang="zh-CN" dirty="0">
              <a:ea typeface="宋体" pitchFamily="2" charset="-122"/>
            </a:endParaRPr>
          </a:p>
        </p:txBody>
      </p:sp>
      <p:pic>
        <p:nvPicPr>
          <p:cNvPr id="19463" name="Picture 7" descr="f03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336109" cy="37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52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/>
              <a:t>Chapter 3 — Arithmetic for Computers — </a:t>
            </a:r>
            <a:fld id="{E214D48E-A834-4296-BB9C-49458BBFEA44}" type="slidenum">
              <a:rPr lang="en-AU" altLang="zh-CN"/>
              <a:pPr/>
              <a:t>36</a:t>
            </a:fld>
            <a:endParaRPr lang="en-AU" altLang="zh-CN"/>
          </a:p>
        </p:txBody>
      </p:sp>
      <p:pic>
        <p:nvPicPr>
          <p:cNvPr id="20483" name="Picture 6" descr="f03-1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84313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Optimized Integer Divider</a:t>
            </a:r>
            <a:endParaRPr lang="en-AU" altLang="zh-CN" dirty="0">
              <a:ea typeface="宋体" pitchFamily="2" charset="-122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583113"/>
            <a:ext cx="8270875" cy="1654175"/>
          </a:xfrm>
        </p:spPr>
        <p:txBody>
          <a:bodyPr/>
          <a:lstStyle/>
          <a:p>
            <a:pPr eaLnBrk="1" hangingPunct="1"/>
            <a:r>
              <a:rPr lang="en-US" sz="2800" dirty="0"/>
              <a:t>One cycle per partial-remainder subtraction</a:t>
            </a:r>
          </a:p>
          <a:p>
            <a:pPr eaLnBrk="1" hangingPunct="1"/>
            <a:r>
              <a:rPr lang="en-US" sz="2800" dirty="0">
                <a:solidFill>
                  <a:srgbClr val="FF0000"/>
                </a:solidFill>
              </a:rPr>
              <a:t>Looks a lot like a multiplier!</a:t>
            </a:r>
          </a:p>
          <a:p>
            <a:pPr lvl="1" eaLnBrk="1" hangingPunct="1"/>
            <a:r>
              <a:rPr lang="en-US" sz="2400" dirty="0"/>
              <a:t>Same hardware can be used for both</a:t>
            </a:r>
            <a:endParaRPr lang="en-AU" altLang="zh-CN" sz="2400" dirty="0">
              <a:ea typeface="宋体" pitchFamily="2" charset="-122"/>
            </a:endParaRPr>
          </a:p>
        </p:txBody>
      </p:sp>
      <p:sp>
        <p:nvSpPr>
          <p:cNvPr id="20486" name="AutoShape 5"/>
          <p:cNvSpPr>
            <a:spLocks/>
          </p:cNvSpPr>
          <p:nvPr/>
        </p:nvSpPr>
        <p:spPr bwMode="auto">
          <a:xfrm>
            <a:off x="5000625" y="192881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371833"/>
              <a:gd name="adj4" fmla="val -274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/>
              <a:t>Quotient</a:t>
            </a:r>
            <a:endParaRPr lang="en-AU" altLang="zh-CN" sz="160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Optimized Integer Divider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37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5696" y="5209715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0 </a:t>
            </a:r>
            <a:r>
              <a:rPr lang="zh-CN" altLang="en-US" sz="2400" b="1" dirty="0">
                <a:solidFill>
                  <a:schemeClr val="tx2"/>
                </a:solidFill>
              </a:rPr>
              <a:t>初始化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B0AD5C5A-CE6F-44E5-A686-B6B8F2EEB70B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6854A80E-18AF-4934-94D5-F8350576452C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E9E64847-0EFB-4AAF-875A-951502E22EB3}"/>
                </a:ext>
              </a:extLst>
            </p:cNvPr>
            <p:cNvCxnSpPr>
              <a:cxnSpLocks/>
              <a:stCxn id="8" idx="0"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矩形 2"/>
          <p:cNvSpPr/>
          <p:nvPr/>
        </p:nvSpPr>
        <p:spPr>
          <a:xfrm>
            <a:off x="3752776" y="1041183"/>
            <a:ext cx="4987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被除数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[0111]</a:t>
            </a:r>
            <a:r>
              <a:rPr lang="en-US" altLang="zh-CN" sz="24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除数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=[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0010]</a:t>
            </a:r>
            <a:r>
              <a:rPr lang="en-US" altLang="zh-CN" sz="24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3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Optimized Integer Divider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38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5696" y="5209715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450473" y="1132284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1.1 </a:t>
            </a:r>
            <a:r>
              <a:rPr lang="zh-CN" altLang="en-US" sz="2400" b="1" dirty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=</a:t>
            </a:r>
            <a:r>
              <a:rPr lang="zh-CN" altLang="en-US" sz="2400" b="1" dirty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-</a:t>
            </a:r>
            <a:r>
              <a:rPr lang="zh-CN" altLang="en-US" sz="2400" b="1" dirty="0">
                <a:solidFill>
                  <a:schemeClr val="tx2"/>
                </a:solidFill>
              </a:rPr>
              <a:t>除数 试商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D0B307BF-BAFD-401D-AB52-890C79276EF6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01FAD82F-74AE-46A4-81CB-ADC200683708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AB380E4B-DA4D-4693-B419-DB32AADE02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520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Optimized Integer Divider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39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5696" y="5209715"/>
          <a:ext cx="599728" cy="667557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7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6577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</a:rPr>
              <a:t>.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2 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&lt;0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恢复余数，余数和商 左移</a:t>
            </a:r>
            <a:r>
              <a:rPr lang="en-US" altLang="zh-CN" sz="2400" b="1" dirty="0">
                <a:solidFill>
                  <a:schemeClr val="tx2"/>
                </a:solidFill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</a:rPr>
              <a:t>位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6D98B155-07A3-49C7-8DEE-30C421743AFE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0F477B0B-FAA8-443C-BCE7-E5C5A214BB9E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0C950CB9-496C-4FDB-A20D-B5AD97836EA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171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/>
              <a:t>Chapter 3 — Arithmetic for Computers — </a:t>
            </a:r>
            <a:fld id="{1A27EDBB-F915-4211-8B75-CCC7D86E7AFA}" type="slidenum">
              <a:rPr lang="en-AU" altLang="zh-CN"/>
              <a:pPr/>
              <a:t>4</a:t>
            </a:fld>
            <a:endParaRPr lang="en-AU" altLang="zh-CN"/>
          </a:p>
        </p:txBody>
      </p:sp>
      <p:pic>
        <p:nvPicPr>
          <p:cNvPr id="14339" name="Picture 9" descr="f03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84" y="1412776"/>
            <a:ext cx="3436937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Multiplication Hardware</a:t>
            </a:r>
            <a:endParaRPr lang="en-AU" altLang="zh-CN">
              <a:ea typeface="宋体" pitchFamily="2" charset="-122"/>
            </a:endParaRPr>
          </a:p>
        </p:txBody>
      </p:sp>
      <p:pic>
        <p:nvPicPr>
          <p:cNvPr id="14342" name="Picture 8" descr="f03-04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2133600"/>
            <a:ext cx="5326063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4286250" y="1143000"/>
            <a:ext cx="4859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Sequential Implementation</a:t>
            </a:r>
          </a:p>
          <a:p>
            <a:r>
              <a:rPr lang="en-US" b="1"/>
              <a:t>~100 cycles for multiplying 2 32-bit values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Optimized Integer Divider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40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5696" y="5209715"/>
          <a:ext cx="599728" cy="667557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7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1.3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商的 最低</a:t>
            </a:r>
            <a:r>
              <a:rPr lang="zh-CN" altLang="en-US" sz="2400" b="1" dirty="0">
                <a:solidFill>
                  <a:schemeClr val="tx2"/>
                </a:solidFill>
              </a:rPr>
              <a:t>位置</a:t>
            </a:r>
            <a:r>
              <a:rPr lang="en-US" altLang="zh-CN" sz="2400" b="1" dirty="0">
                <a:solidFill>
                  <a:schemeClr val="tx2"/>
                </a:solidFill>
              </a:rPr>
              <a:t>0 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8CDF4DA0-4A69-451C-AAA6-662F68EDA02F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D24F65C7-E0D1-4FB0-9492-80CDDFA90E30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13671233-FC01-414C-BEA4-4158C2BFD0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038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Optimized Integer Divider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41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754399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/>
        </p:nvGraphicFramePr>
        <p:xfrm>
          <a:off x="1835696" y="5209715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2.1 </a:t>
            </a:r>
            <a:r>
              <a:rPr lang="zh-CN" altLang="en-US" sz="2400" b="1" dirty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=</a:t>
            </a:r>
            <a:r>
              <a:rPr lang="zh-CN" altLang="en-US" sz="2400" b="1" dirty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-</a:t>
            </a:r>
            <a:r>
              <a:rPr lang="zh-CN" altLang="en-US" sz="2400" b="1" dirty="0">
                <a:solidFill>
                  <a:schemeClr val="tx2"/>
                </a:solidFill>
              </a:rPr>
              <a:t>除数 试商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CF454BA6-FA8D-46D7-8BF2-AE78EA4A35CC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F1CDAF2-0A56-41C5-AB9B-624A52CFEB7C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7680FE1B-371D-4B40-AA13-8A7C470C3C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566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Optimized Integer Divider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42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87806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/>
        </p:nvGraphicFramePr>
        <p:xfrm>
          <a:off x="1835696" y="5209715"/>
          <a:ext cx="599728" cy="667557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7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7225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2.2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&lt;0 </a:t>
            </a:r>
            <a:r>
              <a:rPr lang="zh-CN" altLang="en-US" sz="2400" b="1" dirty="0">
                <a:solidFill>
                  <a:schemeClr val="tx2"/>
                </a:solidFill>
              </a:rPr>
              <a:t>恢复余数，余数和商 左移</a:t>
            </a:r>
            <a:r>
              <a:rPr lang="en-US" altLang="zh-CN" sz="2400" b="1" dirty="0">
                <a:solidFill>
                  <a:schemeClr val="tx2"/>
                </a:solidFill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</a:rPr>
              <a:t>位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BB4ECED8-520C-4C1E-8B70-40D9C929CA19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22F70525-86BD-4B37-BF92-DD0FE0C5EAAE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AC159329-8A9E-47BB-B916-4AD40E3B818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736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Optimized Integer Divider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43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/>
        </p:nvGraphicFramePr>
        <p:xfrm>
          <a:off x="1835696" y="5209715"/>
          <a:ext cx="599728" cy="667557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7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2.3 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商</a:t>
            </a:r>
            <a:r>
              <a:rPr lang="zh-CN" altLang="en-US" sz="2400" b="1" dirty="0">
                <a:solidFill>
                  <a:schemeClr val="tx2"/>
                </a:solidFill>
              </a:rPr>
              <a:t>的 最低位置</a:t>
            </a:r>
            <a:r>
              <a:rPr lang="en-US" altLang="zh-CN" sz="2400" b="1" dirty="0">
                <a:solidFill>
                  <a:schemeClr val="tx2"/>
                </a:solidFill>
              </a:rPr>
              <a:t>0 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90C2F6A-223B-476E-90C9-295B55D98B88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90D87D1F-26A6-4840-9E7E-8ACB9E29972B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5D90AC5E-C3C2-4DD7-8AF5-4D4AC2524B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948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Optimized Integer Divider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44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524989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/>
        </p:nvGraphicFramePr>
        <p:xfrm>
          <a:off x="1835696" y="5209715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3.1 </a:t>
            </a:r>
            <a:r>
              <a:rPr lang="zh-CN" altLang="en-US" sz="2400" b="1" dirty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=</a:t>
            </a:r>
            <a:r>
              <a:rPr lang="zh-CN" altLang="en-US" sz="2400" b="1" dirty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-</a:t>
            </a:r>
            <a:r>
              <a:rPr lang="zh-CN" altLang="en-US" sz="2400" b="1" dirty="0">
                <a:solidFill>
                  <a:schemeClr val="tx2"/>
                </a:solidFill>
              </a:rPr>
              <a:t>除数 试商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CF454BA6-FA8D-46D7-8BF2-AE78EA4A35CC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F1CDAF2-0A56-41C5-AB9B-624A52CFEB7C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7680FE1B-371D-4B40-AA13-8A7C470C3C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133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Optimized Integer Divider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45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312760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/>
        </p:nvGraphicFramePr>
        <p:xfrm>
          <a:off x="1835696" y="5209715"/>
          <a:ext cx="599728" cy="667557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7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7297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3.2</a:t>
            </a:r>
            <a:r>
              <a:rPr lang="zh-CN" altLang="en-US" sz="2400" b="1" dirty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&lt;0 </a:t>
            </a:r>
            <a:r>
              <a:rPr lang="zh-CN" altLang="en-US" sz="2400" b="1" dirty="0">
                <a:solidFill>
                  <a:schemeClr val="tx2"/>
                </a:solidFill>
              </a:rPr>
              <a:t>恢复余数，余数和商 左移</a:t>
            </a:r>
            <a:r>
              <a:rPr lang="en-US" altLang="zh-CN" sz="2400" b="1" dirty="0">
                <a:solidFill>
                  <a:schemeClr val="tx2"/>
                </a:solidFill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</a:rPr>
              <a:t>位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BB4ECED8-520C-4C1E-8B70-40D9C929CA19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22F70525-86BD-4B37-BF92-DD0FE0C5EAAE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AC159329-8A9E-47BB-B916-4AD40E3B818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201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Optimized Integer Divider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46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/>
        </p:nvGraphicFramePr>
        <p:xfrm>
          <a:off x="1835696" y="5209715"/>
          <a:ext cx="599728" cy="667557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7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3 </a:t>
            </a:r>
            <a:r>
              <a:rPr lang="zh-CN" altLang="en-US" sz="2400" b="1" dirty="0">
                <a:solidFill>
                  <a:schemeClr val="tx2"/>
                </a:solidFill>
              </a:rPr>
              <a:t>余数最低位置</a:t>
            </a:r>
            <a:r>
              <a:rPr lang="en-US" altLang="zh-CN" sz="2400" b="1" dirty="0">
                <a:solidFill>
                  <a:schemeClr val="tx2"/>
                </a:solidFill>
              </a:rPr>
              <a:t>0 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90C2F6A-223B-476E-90C9-295B55D98B88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90D87D1F-26A6-4840-9E7E-8ACB9E29972B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5D90AC5E-C3C2-4DD7-8AF5-4D4AC2524B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222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Optimized Integer Divider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47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13084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5696" y="5209715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4.1 </a:t>
            </a:r>
            <a:r>
              <a:rPr lang="zh-CN" altLang="en-US" sz="2400" b="1" dirty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=</a:t>
            </a:r>
            <a:r>
              <a:rPr lang="zh-CN" altLang="en-US" sz="2400" b="1" dirty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-</a:t>
            </a:r>
            <a:r>
              <a:rPr lang="zh-CN" altLang="en-US" sz="2400" b="1" dirty="0">
                <a:solidFill>
                  <a:schemeClr val="tx2"/>
                </a:solidFill>
              </a:rPr>
              <a:t>除数 试商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CF454BA6-FA8D-46D7-8BF2-AE78EA4A35CC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F1CDAF2-0A56-41C5-AB9B-624A52CFEB7C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7680FE1B-371D-4B40-AA13-8A7C470C3C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45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Optimized Integer Divider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48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42285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/>
        </p:nvGraphicFramePr>
        <p:xfrm>
          <a:off x="1835696" y="5209715"/>
          <a:ext cx="599728" cy="667557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7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4.2 </a:t>
            </a:r>
            <a:r>
              <a:rPr lang="zh-CN" altLang="en-US" sz="2400" b="1" dirty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&gt;0</a:t>
            </a:r>
            <a:r>
              <a:rPr lang="zh-CN" altLang="en-US" sz="2400" b="1" dirty="0">
                <a:solidFill>
                  <a:schemeClr val="tx2"/>
                </a:solidFill>
              </a:rPr>
              <a:t>，余数</a:t>
            </a:r>
            <a:r>
              <a:rPr lang="en-US" altLang="zh-CN" sz="2400" b="1" dirty="0">
                <a:solidFill>
                  <a:schemeClr val="tx2"/>
                </a:solidFill>
              </a:rPr>
              <a:t>-</a:t>
            </a:r>
            <a:r>
              <a:rPr lang="zh-CN" altLang="en-US" sz="2400" b="1" dirty="0">
                <a:solidFill>
                  <a:schemeClr val="tx2"/>
                </a:solidFill>
              </a:rPr>
              <a:t>商左移</a:t>
            </a:r>
            <a:r>
              <a:rPr lang="en-US" altLang="zh-CN" sz="2400" b="1" dirty="0">
                <a:solidFill>
                  <a:schemeClr val="tx2"/>
                </a:solidFill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</a:rPr>
              <a:t>位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BB4ECED8-520C-4C1E-8B70-40D9C929CA19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22F70525-86BD-4B37-BF92-DD0FE0C5EAAE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AC159329-8A9E-47BB-B916-4AD40E3B818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8721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Optimized Integer Divider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49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/>
        </p:nvGraphicFramePr>
        <p:xfrm>
          <a:off x="1835696" y="5209715"/>
          <a:ext cx="599728" cy="667557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7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4.3  </a:t>
            </a:r>
            <a:r>
              <a:rPr lang="zh-CN" altLang="en-US" sz="2400" b="1" dirty="0">
                <a:solidFill>
                  <a:schemeClr val="tx2"/>
                </a:solidFill>
              </a:rPr>
              <a:t>余数最低位置</a:t>
            </a:r>
            <a:r>
              <a:rPr lang="en-US" altLang="zh-CN" sz="2400" b="1" dirty="0">
                <a:solidFill>
                  <a:schemeClr val="tx2"/>
                </a:solidFill>
              </a:rPr>
              <a:t>1 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90C2F6A-223B-476E-90C9-295B55D98B88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90D87D1F-26A6-4840-9E7E-8ACB9E29972B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5D90AC5E-C3C2-4DD7-8AF5-4D4AC2524B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002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/>
              <a:t>Chapter 3 — Arithmetic for Computers — </a:t>
            </a:r>
            <a:fld id="{853D79E8-1F8B-475E-8EEF-7A97DAB2B68F}" type="slidenum">
              <a:rPr lang="en-AU" altLang="zh-CN"/>
              <a:pPr/>
              <a:t>5</a:t>
            </a:fld>
            <a:endParaRPr lang="en-AU" altLang="zh-CN"/>
          </a:p>
        </p:txBody>
      </p:sp>
      <p:pic>
        <p:nvPicPr>
          <p:cNvPr id="15363" name="Picture 9" descr="f03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8913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Optimized Multiplier</a:t>
            </a:r>
            <a:endParaRPr lang="en-AU" altLang="zh-CN">
              <a:ea typeface="宋体" pitchFamily="2" charset="-122"/>
            </a:endParaRP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/>
              <a:t>Perform steps in parallel: add/shift</a:t>
            </a: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684213" y="5013325"/>
            <a:ext cx="827087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 smtClean="0"/>
              <a:t>One cycle per partial-product addition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 smtClean="0"/>
              <a:t>That’s ok, if frequency of multiplications is low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FF0000"/>
                </a:solidFill>
              </a:rPr>
              <a:t>~32 cycles for multiplying 2 32-bit values </a:t>
            </a:r>
            <a:endParaRPr lang="en-AU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Optimized Integer Divider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50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158552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/>
        </p:nvGraphicFramePr>
        <p:xfrm>
          <a:off x="1835696" y="5209715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5.1 </a:t>
            </a:r>
            <a:r>
              <a:rPr lang="zh-CN" altLang="en-US" sz="2400" b="1" dirty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=</a:t>
            </a:r>
            <a:r>
              <a:rPr lang="zh-CN" altLang="en-US" sz="2400" b="1" dirty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-</a:t>
            </a:r>
            <a:r>
              <a:rPr lang="zh-CN" altLang="en-US" sz="2400" b="1" dirty="0">
                <a:solidFill>
                  <a:schemeClr val="tx2"/>
                </a:solidFill>
              </a:rPr>
              <a:t>除数 试商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CF454BA6-FA8D-46D7-8BF2-AE78EA4A35CC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F1CDAF2-0A56-41C5-AB9B-624A52CFEB7C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7680FE1B-371D-4B40-AA13-8A7C470C3C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9082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Optimized Integer Divider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51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43972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/>
        </p:nvGraphicFramePr>
        <p:xfrm>
          <a:off x="1835696" y="5209715"/>
          <a:ext cx="599728" cy="667557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7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5.2  </a:t>
            </a:r>
            <a:r>
              <a:rPr lang="zh-CN" altLang="en-US" sz="2400" b="1" dirty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&gt;0</a:t>
            </a:r>
            <a:r>
              <a:rPr lang="zh-CN" altLang="en-US" sz="2400" b="1" dirty="0">
                <a:solidFill>
                  <a:schemeClr val="tx2"/>
                </a:solidFill>
              </a:rPr>
              <a:t>，余数</a:t>
            </a:r>
            <a:r>
              <a:rPr lang="en-US" altLang="zh-CN" sz="2400" b="1" dirty="0">
                <a:solidFill>
                  <a:schemeClr val="tx2"/>
                </a:solidFill>
              </a:rPr>
              <a:t>-</a:t>
            </a:r>
            <a:r>
              <a:rPr lang="zh-CN" altLang="en-US" sz="2400" b="1" dirty="0">
                <a:solidFill>
                  <a:schemeClr val="tx2"/>
                </a:solidFill>
              </a:rPr>
              <a:t>商左移</a:t>
            </a:r>
            <a:r>
              <a:rPr lang="en-US" altLang="zh-CN" sz="2400" b="1" dirty="0">
                <a:solidFill>
                  <a:schemeClr val="tx2"/>
                </a:solidFill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</a:rPr>
              <a:t>位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BB4ECED8-520C-4C1E-8B70-40D9C929CA19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22F70525-86BD-4B37-BF92-DD0FE0C5EAAE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AC159329-8A9E-47BB-B916-4AD40E3B818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7119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Optimized Integer Divider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52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3916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/>
        </p:nvGraphicFramePr>
        <p:xfrm>
          <a:off x="1835696" y="5209715"/>
          <a:ext cx="599728" cy="667557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7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5</a:t>
            </a:r>
            <a:r>
              <a:rPr lang="en-US" altLang="zh-CN" sz="2400" b="1" dirty="0">
                <a:solidFill>
                  <a:schemeClr val="tx2"/>
                </a:solidFill>
              </a:rPr>
              <a:t>.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3 </a:t>
            </a:r>
            <a:r>
              <a:rPr lang="zh-CN" altLang="en-US" sz="2400" b="1" dirty="0">
                <a:solidFill>
                  <a:schemeClr val="tx2"/>
                </a:solidFill>
              </a:rPr>
              <a:t>余数最低位置</a:t>
            </a:r>
            <a:r>
              <a:rPr lang="en-US" altLang="zh-CN" sz="2400" b="1" dirty="0">
                <a:solidFill>
                  <a:schemeClr val="tx2"/>
                </a:solidFill>
              </a:rPr>
              <a:t>1 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90C2F6A-223B-476E-90C9-295B55D98B88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90D87D1F-26A6-4840-9E7E-8ACB9E29972B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5D90AC5E-C3C2-4DD7-8AF5-4D4AC2524B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08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81687" y="332656"/>
            <a:ext cx="8259762" cy="52322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 [0111]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Y=[0010]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优化的除法汇总</a:t>
            </a:r>
            <a:endParaRPr lang="en-AU" altLang="zh-CN" sz="2800" dirty="0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 rot="5400000">
            <a:off x="8214519" y="562769"/>
            <a:ext cx="1492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§3.4 Division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607286"/>
              </p:ext>
            </p:extLst>
          </p:nvPr>
        </p:nvGraphicFramePr>
        <p:xfrm>
          <a:off x="107504" y="1052736"/>
          <a:ext cx="8225069" cy="536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9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63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73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957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5829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余数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0 0000 0111 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1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除数 试商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&lt;0</a:t>
                      </a:r>
                      <a:r>
                        <a:rPr lang="zh-CN" altLang="en-US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恢复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余数并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余数最低位置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0 0000 1110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1 0000 111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9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除数 试商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&lt;0</a:t>
                      </a:r>
                      <a:r>
                        <a:rPr lang="zh-CN" altLang="en-US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恢复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余数并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余数最低位置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0 0001 11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0 0001 11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1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除数 试商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&lt;0</a:t>
                      </a:r>
                      <a:r>
                        <a:rPr lang="zh-CN" altLang="en-US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恢复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余数并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余数最低位置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0 0011 1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0 0011 1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17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除数 试商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余数最低位置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0 0001 1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0 0011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0 0011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75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除数 试商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商左移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余数最低位置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0 0001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0 000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0 001</a:t>
                      </a:r>
                      <a:r>
                        <a:rPr lang="en-US" altLang="zh-CN" b="1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5859" y="6488668"/>
            <a:ext cx="82597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商为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[0011] 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余数为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=[0000 0001]</a:t>
            </a:r>
            <a:r>
              <a:rPr lang="en-US" altLang="zh-CN" sz="1800" kern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AU" altLang="zh-CN" sz="1800" kern="0" dirty="0"/>
          </a:p>
        </p:txBody>
      </p:sp>
    </p:spTree>
    <p:extLst>
      <p:ext uri="{BB962C8B-B14F-4D97-AF65-F5344CB8AC3E}">
        <p14:creationId xmlns:p14="http://schemas.microsoft.com/office/powerpoint/2010/main" val="161638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647564" y="332656"/>
            <a:ext cx="8208912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原码</a:t>
            </a:r>
            <a:r>
              <a:rPr lang="en-US" altLang="zh-CN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位除法</a:t>
            </a:r>
            <a:r>
              <a:rPr lang="en-US" altLang="zh-CN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加减交替除法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467544" y="1340768"/>
            <a:ext cx="8568952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实际上常用的是</a:t>
            </a:r>
            <a:r>
              <a:rPr lang="zh-CN" altLang="en-US" sz="26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加减交替法</a:t>
            </a: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，其运算规则：</a:t>
            </a:r>
            <a:endParaRPr lang="en-US" altLang="zh-CN" sz="2600" dirty="0">
              <a:solidFill>
                <a:srgbClr val="000000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商的符号</a:t>
            </a: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单独处理 </a:t>
            </a:r>
            <a:r>
              <a:rPr lang="en-US" altLang="zh-CN" sz="2600" b="1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600" b="1" baseline="-250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600" b="1" dirty="0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600" b="1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600" b="1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⊕y</a:t>
            </a:r>
            <a:r>
              <a:rPr lang="en-US" altLang="zh-CN" sz="2600" b="1" baseline="-25000" dirty="0" err="1"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600" dirty="0">
              <a:solidFill>
                <a:srgbClr val="000000"/>
              </a:solidFill>
              <a:latin typeface="Comic Sans MS" panose="030F0702030302020204" pitchFamily="66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当余数为正（负）时，商</a:t>
            </a:r>
            <a:r>
              <a:rPr lang="en-US" altLang="zh-CN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），余数左移一位，减（加）除数；</a:t>
            </a:r>
            <a:endParaRPr lang="en-US" altLang="zh-CN" sz="2600" dirty="0">
              <a:solidFill>
                <a:srgbClr val="000000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上述步骤重复</a:t>
            </a:r>
            <a:r>
              <a:rPr lang="en-US" altLang="zh-CN" sz="2600" dirty="0" err="1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n+1</a:t>
            </a: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次（</a:t>
            </a:r>
            <a:r>
              <a:rPr lang="en-US" altLang="zh-CN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位尾数，</a:t>
            </a:r>
            <a:r>
              <a:rPr lang="en-US" altLang="zh-CN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位为符号位）得到商的绝对值，最后一步余数不左移</a:t>
            </a:r>
            <a:endParaRPr lang="en-US" altLang="zh-CN" sz="2600" dirty="0">
              <a:solidFill>
                <a:srgbClr val="000000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最后一步余数为负值时，需要加上</a:t>
            </a:r>
            <a:r>
              <a:rPr lang="en-US" altLang="zh-CN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|y|</a:t>
            </a: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得到正确的余数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  特点：</a:t>
            </a:r>
            <a:r>
              <a:rPr lang="zh-CN" altLang="en-US" sz="28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计算步数固定，控制简单。</a:t>
            </a:r>
          </a:p>
        </p:txBody>
      </p:sp>
    </p:spTree>
    <p:extLst>
      <p:ext uri="{BB962C8B-B14F-4D97-AF65-F5344CB8AC3E}">
        <p14:creationId xmlns:p14="http://schemas.microsoft.com/office/powerpoint/2010/main" val="405951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827584" y="332656"/>
            <a:ext cx="7344816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加减交替除法正确性说明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611560" y="1199649"/>
            <a:ext cx="862012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对于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恢复余数</a:t>
            </a: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法，假设第</a:t>
            </a:r>
            <a:r>
              <a:rPr lang="en-US" altLang="zh-CN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次余数为</a:t>
            </a:r>
            <a:r>
              <a:rPr lang="en-US" altLang="zh-CN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R</a:t>
            </a:r>
            <a:r>
              <a:rPr lang="en-US" altLang="zh-CN" sz="2600" baseline="-250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i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如果</a:t>
            </a:r>
            <a:r>
              <a:rPr lang="en-US" altLang="zh-CN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R</a:t>
            </a:r>
            <a:r>
              <a:rPr lang="en-US" altLang="zh-CN" sz="2600" baseline="-250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为正数，那么</a:t>
            </a:r>
            <a:r>
              <a:rPr lang="en-US" altLang="zh-CN" sz="2600" dirty="0" err="1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i+1</a:t>
            </a: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的值为：</a:t>
            </a:r>
            <a:endParaRPr lang="en-US" altLang="zh-CN" sz="2600" dirty="0">
              <a:solidFill>
                <a:srgbClr val="000000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    </a:t>
            </a:r>
            <a:r>
              <a:rPr lang="en-US" altLang="zh-CN" sz="2600" dirty="0" err="1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i+1</a:t>
            </a:r>
            <a:r>
              <a:rPr lang="en-US" altLang="zh-CN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=</a:t>
            </a:r>
            <a:r>
              <a:rPr lang="en-US" altLang="zh-CN" sz="2600" dirty="0" err="1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-|y|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如果</a:t>
            </a:r>
            <a:r>
              <a:rPr lang="en-US" altLang="zh-CN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Ri</a:t>
            </a: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为负数</a:t>
            </a:r>
            <a:r>
              <a:rPr lang="en-US" altLang="zh-CN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,</a:t>
            </a: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那么</a:t>
            </a:r>
            <a:r>
              <a:rPr lang="en-US" altLang="zh-CN" sz="2600" dirty="0" err="1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i+1</a:t>
            </a: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的值为：</a:t>
            </a:r>
            <a:endParaRPr lang="en-US" altLang="zh-CN" sz="2600" dirty="0">
              <a:solidFill>
                <a:srgbClr val="000000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26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  </a:t>
            </a:r>
            <a:r>
              <a:rPr lang="zh-CN" altLang="en-US" sz="26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恢复余数法</a:t>
            </a:r>
            <a:r>
              <a:rPr lang="zh-CN" altLang="en-US" sz="26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：</a:t>
            </a:r>
            <a:r>
              <a:rPr lang="zh-CN" altLang="en-US" sz="2600" dirty="0">
                <a:latin typeface="Comic Sans MS" panose="030F0702030302020204" pitchFamily="66" charset="0"/>
                <a:ea typeface="微软雅黑" panose="020B0503020204020204" pitchFamily="34" charset="-122"/>
              </a:rPr>
              <a:t>先恢复余数然后，左移</a:t>
            </a:r>
            <a:r>
              <a:rPr lang="en-US" altLang="zh-CN" sz="2600" dirty="0">
                <a:latin typeface="Comic Sans MS" panose="030F0702030302020204" pitchFamily="66" charset="0"/>
                <a:ea typeface="微软雅黑" panose="020B0503020204020204" pitchFamily="34" charset="-122"/>
              </a:rPr>
              <a:t>1</a:t>
            </a:r>
            <a:r>
              <a:rPr lang="zh-CN" altLang="en-US" sz="2600" dirty="0">
                <a:latin typeface="Comic Sans MS" panose="030F0702030302020204" pitchFamily="66" charset="0"/>
                <a:ea typeface="微软雅黑" panose="020B0503020204020204" pitchFamily="34" charset="-122"/>
              </a:rPr>
              <a:t>位，再减去</a:t>
            </a:r>
            <a:r>
              <a:rPr lang="en-US" altLang="zh-CN" sz="2600" dirty="0">
                <a:latin typeface="Comic Sans MS" panose="030F0702030302020204" pitchFamily="66" charset="0"/>
                <a:ea typeface="微软雅黑" panose="020B0503020204020204" pitchFamily="34" charset="-122"/>
              </a:rPr>
              <a:t>|y|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   </a:t>
            </a:r>
            <a:r>
              <a:rPr lang="en-US" altLang="zh-CN" sz="2600" dirty="0" err="1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i+1</a:t>
            </a:r>
            <a:r>
              <a:rPr lang="en-US" altLang="zh-CN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=2(R</a:t>
            </a:r>
            <a:r>
              <a:rPr lang="en-US" altLang="zh-CN" sz="2600" baseline="-250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+|y|)-|y|=</a:t>
            </a:r>
            <a:r>
              <a:rPr lang="en-US" altLang="zh-CN" sz="2600" dirty="0" err="1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+|y|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  </a:t>
            </a:r>
            <a:r>
              <a:rPr lang="zh-CN" altLang="en-US" sz="26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加减交替法</a:t>
            </a:r>
            <a:r>
              <a:rPr lang="zh-CN" altLang="en-US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：</a:t>
            </a:r>
            <a:r>
              <a:rPr lang="zh-CN" altLang="en-US" sz="2600" dirty="0">
                <a:latin typeface="Comic Sans MS" panose="030F0702030302020204" pitchFamily="66" charset="0"/>
                <a:ea typeface="微软雅黑" panose="020B0503020204020204" pitchFamily="34" charset="-122"/>
              </a:rPr>
              <a:t>余数左移加上</a:t>
            </a:r>
            <a:r>
              <a:rPr lang="en-US" altLang="zh-CN" sz="2600" dirty="0">
                <a:latin typeface="Comic Sans MS" panose="030F0702030302020204" pitchFamily="66" charset="0"/>
                <a:ea typeface="微软雅黑" panose="020B0503020204020204" pitchFamily="34" charset="-122"/>
              </a:rPr>
              <a:t>|y|</a:t>
            </a:r>
            <a:endParaRPr lang="en-US" altLang="zh-CN" sz="2600" dirty="0">
              <a:solidFill>
                <a:srgbClr val="000000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26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    </a:t>
            </a:r>
            <a:r>
              <a:rPr lang="en-US" altLang="zh-CN" sz="2600" dirty="0" err="1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i+1</a:t>
            </a:r>
            <a:r>
              <a:rPr lang="en-US" altLang="zh-CN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=</a:t>
            </a:r>
            <a:r>
              <a:rPr lang="en-US" altLang="zh-CN" sz="2600" dirty="0" err="1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+|y|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因此这两种算法计算结果是一样的！</a:t>
            </a:r>
            <a:endParaRPr lang="en-US" altLang="zh-CN" sz="2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69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加减交替法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56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5696" y="5209715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0 </a:t>
            </a:r>
            <a:r>
              <a:rPr lang="zh-CN" altLang="en-US" sz="2400" b="1" dirty="0">
                <a:solidFill>
                  <a:schemeClr val="tx2"/>
                </a:solidFill>
              </a:rPr>
              <a:t>初始化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B0AD5C5A-CE6F-44E5-A686-B6B8F2EEB70B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6854A80E-18AF-4934-94D5-F8350576452C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E9E64847-0EFB-4AAF-875A-951502E22EB3}"/>
                </a:ext>
              </a:extLst>
            </p:cNvPr>
            <p:cNvCxnSpPr>
              <a:cxnSpLocks/>
              <a:stCxn id="8" idx="0"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矩形 2"/>
          <p:cNvSpPr/>
          <p:nvPr/>
        </p:nvSpPr>
        <p:spPr>
          <a:xfrm>
            <a:off x="3752776" y="1041183"/>
            <a:ext cx="4987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被除数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[0111]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=[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0010]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83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加减交替法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57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5696" y="5209715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450473" y="1132284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1.1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&gt;0,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-</a:t>
            </a:r>
            <a:r>
              <a:rPr lang="zh-CN" altLang="en-US" sz="2400" b="1" dirty="0">
                <a:solidFill>
                  <a:schemeClr val="tx2"/>
                </a:solidFill>
              </a:rPr>
              <a:t>除数 试商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D0B307BF-BAFD-401D-AB52-890C79276EF6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01FAD82F-74AE-46A4-81CB-ADC200683708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AB380E4B-DA4D-4693-B419-DB32AADE02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818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加减交替法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58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6577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</a:rPr>
              <a:t>.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2 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余数和商 左移</a:t>
            </a:r>
            <a:r>
              <a:rPr lang="en-US" altLang="zh-CN" sz="2400" b="1" dirty="0">
                <a:solidFill>
                  <a:schemeClr val="tx2"/>
                </a:solidFill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</a:rPr>
              <a:t>位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50323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5696" y="5209715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D0B307BF-BAFD-401D-AB52-890C79276EF6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01FAD82F-74AE-46A4-81CB-ADC200683708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AB380E4B-DA4D-4693-B419-DB32AADE02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643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加减交替法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59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1.3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&lt;0</a:t>
            </a:r>
            <a:r>
              <a:rPr lang="zh-CN" altLang="en-US" sz="2400" b="1" dirty="0">
                <a:solidFill>
                  <a:schemeClr val="tx2"/>
                </a:solidFill>
              </a:rPr>
              <a:t>，商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的 最低</a:t>
            </a:r>
            <a:r>
              <a:rPr lang="zh-CN" altLang="en-US" sz="2400" b="1" dirty="0">
                <a:solidFill>
                  <a:schemeClr val="tx2"/>
                </a:solidFill>
              </a:rPr>
              <a:t>位置</a:t>
            </a:r>
            <a:r>
              <a:rPr lang="en-US" altLang="zh-CN" sz="2400" b="1" dirty="0">
                <a:solidFill>
                  <a:schemeClr val="tx2"/>
                </a:solidFill>
              </a:rPr>
              <a:t>0 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52344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5696" y="5209715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D0B307BF-BAFD-401D-AB52-890C79276EF6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01FAD82F-74AE-46A4-81CB-ADC200683708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AB380E4B-DA4D-4693-B419-DB32AADE02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676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619" y="165971"/>
            <a:ext cx="8568307" cy="769441"/>
          </a:xfrm>
        </p:spPr>
        <p:txBody>
          <a:bodyPr/>
          <a:lstStyle/>
          <a:p>
            <a:r>
              <a:rPr lang="en-US" altLang="zh-CN" dirty="0"/>
              <a:t>3.4 Division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 dirty="0"/>
              <a:t>Chapter 3 — Arithmetic for Computers — </a:t>
            </a:r>
            <a:fld id="{9ED5DF9C-31E0-4D77-A353-E0C904335272}" type="slidenum">
              <a:rPr lang="en-AU" altLang="zh-CN" smtClean="0"/>
              <a:pPr/>
              <a:t>6</a:t>
            </a:fld>
            <a:endParaRPr lang="en-AU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55576" y="1340768"/>
            <a:ext cx="640871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十进制整数除法回顾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二进制整数除法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位除法思想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恢复余数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除法及其优化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加减交替除法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定点小数除法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快速除法概况</a:t>
            </a:r>
          </a:p>
        </p:txBody>
      </p:sp>
    </p:spTree>
    <p:extLst>
      <p:ext uri="{BB962C8B-B14F-4D97-AF65-F5344CB8AC3E}">
        <p14:creationId xmlns:p14="http://schemas.microsoft.com/office/powerpoint/2010/main" val="3132915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加减交替法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60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99394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5696" y="5209715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450473" y="1132284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2.1 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&lt;0,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+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除数 </a:t>
            </a:r>
            <a:r>
              <a:rPr lang="zh-CN" altLang="en-US" sz="2400" b="1" dirty="0">
                <a:solidFill>
                  <a:schemeClr val="tx2"/>
                </a:solidFill>
              </a:rPr>
              <a:t>试商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D0B307BF-BAFD-401D-AB52-890C79276EF6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01FAD82F-74AE-46A4-81CB-ADC200683708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AB380E4B-DA4D-4693-B419-DB32AADE02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253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加减交替法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61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6577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2.2 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余数和商 左移</a:t>
            </a:r>
            <a:r>
              <a:rPr lang="en-US" altLang="zh-CN" sz="2400" b="1" dirty="0">
                <a:solidFill>
                  <a:schemeClr val="tx2"/>
                </a:solidFill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</a:rPr>
              <a:t>位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644027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5696" y="5209715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D0B307BF-BAFD-401D-AB52-890C79276EF6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01FAD82F-74AE-46A4-81CB-ADC200683708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AB380E4B-DA4D-4693-B419-DB32AADE02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8469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加减交替法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62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2.3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&lt;0</a:t>
            </a:r>
            <a:r>
              <a:rPr lang="zh-CN" altLang="en-US" sz="2400" b="1" dirty="0">
                <a:solidFill>
                  <a:schemeClr val="tx2"/>
                </a:solidFill>
              </a:rPr>
              <a:t>，商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的 最低</a:t>
            </a:r>
            <a:r>
              <a:rPr lang="zh-CN" altLang="en-US" sz="2400" b="1" dirty="0">
                <a:solidFill>
                  <a:schemeClr val="tx2"/>
                </a:solidFill>
              </a:rPr>
              <a:t>位置</a:t>
            </a:r>
            <a:r>
              <a:rPr lang="en-US" altLang="zh-CN" sz="2400" b="1" dirty="0">
                <a:solidFill>
                  <a:schemeClr val="tx2"/>
                </a:solidFill>
              </a:rPr>
              <a:t>0 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525827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5696" y="5209715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D0B307BF-BAFD-401D-AB52-890C79276EF6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01FAD82F-74AE-46A4-81CB-ADC200683708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AB380E4B-DA4D-4693-B419-DB32AADE02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548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加减交替法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63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350831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5696" y="5209715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450473" y="1132284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3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.1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&lt;0,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+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除数 </a:t>
            </a:r>
            <a:r>
              <a:rPr lang="zh-CN" altLang="en-US" sz="2400" b="1" dirty="0">
                <a:solidFill>
                  <a:schemeClr val="tx2"/>
                </a:solidFill>
              </a:rPr>
              <a:t>试商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D0B307BF-BAFD-401D-AB52-890C79276EF6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01FAD82F-74AE-46A4-81CB-ADC200683708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AB380E4B-DA4D-4693-B419-DB32AADE02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145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加减交替法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64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6577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3.2 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余数和商 左移</a:t>
            </a:r>
            <a:r>
              <a:rPr lang="en-US" altLang="zh-CN" sz="2400" b="1" dirty="0">
                <a:solidFill>
                  <a:schemeClr val="tx2"/>
                </a:solidFill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</a:rPr>
              <a:t>位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297550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5696" y="5209715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D0B307BF-BAFD-401D-AB52-890C79276EF6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01FAD82F-74AE-46A4-81CB-ADC200683708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AB380E4B-DA4D-4693-B419-DB32AADE02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31348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加减交替法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65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3.3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>
                <a:solidFill>
                  <a:schemeClr val="tx2"/>
                </a:solidFill>
              </a:rPr>
              <a:t>&lt;0</a:t>
            </a:r>
            <a:r>
              <a:rPr lang="zh-CN" altLang="en-US" sz="2400" b="1" dirty="0">
                <a:solidFill>
                  <a:schemeClr val="tx2"/>
                </a:solidFill>
              </a:rPr>
              <a:t>，商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的 最低</a:t>
            </a:r>
            <a:r>
              <a:rPr lang="zh-CN" altLang="en-US" sz="2400" b="1" dirty="0">
                <a:solidFill>
                  <a:schemeClr val="tx2"/>
                </a:solidFill>
              </a:rPr>
              <a:t>位置</a:t>
            </a:r>
            <a:r>
              <a:rPr lang="en-US" altLang="zh-CN" sz="2400" b="1" dirty="0">
                <a:solidFill>
                  <a:schemeClr val="tx2"/>
                </a:solidFill>
              </a:rPr>
              <a:t>0 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49333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5696" y="5209715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D0B307BF-BAFD-401D-AB52-890C79276EF6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01FAD82F-74AE-46A4-81CB-ADC200683708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AB380E4B-DA4D-4693-B419-DB32AADE02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5506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加减交替法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66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75186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2467"/>
              </p:ext>
            </p:extLst>
          </p:nvPr>
        </p:nvGraphicFramePr>
        <p:xfrm>
          <a:off x="1835696" y="5209715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450473" y="1132284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4.1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&lt;0,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+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除数 </a:t>
            </a:r>
            <a:r>
              <a:rPr lang="zh-CN" altLang="en-US" sz="2400" b="1" dirty="0">
                <a:solidFill>
                  <a:schemeClr val="tx2"/>
                </a:solidFill>
              </a:rPr>
              <a:t>试商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D0B307BF-BAFD-401D-AB52-890C79276EF6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01FAD82F-74AE-46A4-81CB-ADC200683708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AB380E4B-DA4D-4693-B419-DB32AADE02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478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加减交替法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67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6577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4.2 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余数和商 左移</a:t>
            </a:r>
            <a:r>
              <a:rPr lang="en-US" altLang="zh-CN" sz="2400" b="1" dirty="0">
                <a:solidFill>
                  <a:schemeClr val="tx2"/>
                </a:solidFill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</a:rPr>
              <a:t>位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02820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29619"/>
              </p:ext>
            </p:extLst>
          </p:nvPr>
        </p:nvGraphicFramePr>
        <p:xfrm>
          <a:off x="1835696" y="5209715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D0B307BF-BAFD-401D-AB52-890C79276EF6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01FAD82F-74AE-46A4-81CB-ADC200683708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xmlns="" id="{AB380E4B-DA4D-4693-B419-DB32AADE02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700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加减交替法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68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4.3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&gt;=0</a:t>
            </a:r>
            <a:r>
              <a:rPr lang="zh-CN" altLang="en-US" sz="2400" b="1" dirty="0">
                <a:solidFill>
                  <a:schemeClr val="tx2"/>
                </a:solidFill>
              </a:rPr>
              <a:t>，商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的 最低位置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 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80997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077054"/>
              </p:ext>
            </p:extLst>
          </p:nvPr>
        </p:nvGraphicFramePr>
        <p:xfrm>
          <a:off x="1835696" y="5209715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D0B307BF-BAFD-401D-AB52-890C79276EF6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01FAD82F-74AE-46A4-81CB-ADC200683708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AB380E4B-DA4D-4693-B419-DB32AADE02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9648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加减交替法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69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33643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5696" y="5209715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450473" y="1132284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5.1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&gt;0,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-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除数 </a:t>
            </a:r>
            <a:r>
              <a:rPr lang="zh-CN" altLang="en-US" sz="2400" b="1" dirty="0">
                <a:solidFill>
                  <a:schemeClr val="tx2"/>
                </a:solidFill>
              </a:rPr>
              <a:t>试商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D0B307BF-BAFD-401D-AB52-890C79276EF6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01FAD82F-74AE-46A4-81CB-ADC200683708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AB380E4B-DA4D-4693-B419-DB32AADE02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777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619" y="165971"/>
            <a:ext cx="8568307" cy="769441"/>
          </a:xfrm>
        </p:spPr>
        <p:txBody>
          <a:bodyPr/>
          <a:lstStyle/>
          <a:p>
            <a:r>
              <a:rPr lang="en-US" altLang="zh-CN" dirty="0"/>
              <a:t>3.4 Division-- </a:t>
            </a:r>
            <a:r>
              <a:rPr lang="en-US" altLang="zh-CN" sz="2800" dirty="0"/>
              <a:t>Decimal Division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 dirty="0"/>
              <a:t>Chapter 3 — Arithmetic for Computers — </a:t>
            </a:r>
            <a:fld id="{9ED5DF9C-31E0-4D77-A353-E0C904335272}" type="slidenum">
              <a:rPr lang="en-AU" altLang="zh-CN" smtClean="0"/>
              <a:pPr/>
              <a:t>7</a:t>
            </a:fld>
            <a:endParaRPr lang="en-AU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684213" y="1268760"/>
            <a:ext cx="2137147" cy="3785652"/>
            <a:chOff x="1327035" y="1419132"/>
            <a:chExt cx="2137147" cy="3785652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327035" y="1419132"/>
              <a:ext cx="2044149" cy="3785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2400" dirty="0">
                  <a:latin typeface="Lucida Console" pitchFamily="49" charset="0"/>
                </a:rPr>
                <a:t>    0 2 1 </a:t>
              </a:r>
            </a:p>
            <a:p>
              <a:r>
                <a:rPr lang="en-US" sz="2400" dirty="0">
                  <a:latin typeface="Lucida Console" pitchFamily="49" charset="0"/>
                </a:rPr>
                <a:t>  6 1 2 8</a:t>
              </a:r>
            </a:p>
            <a:p>
              <a:r>
                <a:rPr lang="en-US" sz="2400" dirty="0">
                  <a:latin typeface="Lucida Console" pitchFamily="49" charset="0"/>
                </a:rPr>
                <a:t>    0</a:t>
              </a:r>
            </a:p>
            <a:p>
              <a:r>
                <a:rPr lang="en-US" sz="2400" dirty="0">
                  <a:latin typeface="Lucida Console" pitchFamily="49" charset="0"/>
                </a:rPr>
                <a:t>    1</a:t>
              </a:r>
            </a:p>
            <a:p>
              <a:r>
                <a:rPr lang="en-US" sz="2400" dirty="0">
                  <a:latin typeface="Lucida Console" pitchFamily="49" charset="0"/>
                </a:rPr>
                <a:t>    1 2</a:t>
              </a:r>
            </a:p>
            <a:p>
              <a:r>
                <a:rPr lang="en-US" sz="2400" dirty="0">
                  <a:latin typeface="Lucida Console" pitchFamily="49" charset="0"/>
                </a:rPr>
                <a:t>    1 2</a:t>
              </a:r>
            </a:p>
            <a:p>
              <a:r>
                <a:rPr lang="en-US" altLang="zh-CN" sz="2400" dirty="0">
                  <a:latin typeface="Lucida Console" pitchFamily="49" charset="0"/>
                  <a:ea typeface="宋体" pitchFamily="2" charset="-122"/>
                </a:rPr>
                <a:t>      0 </a:t>
              </a:r>
            </a:p>
            <a:p>
              <a:r>
                <a:rPr lang="en-US" altLang="zh-CN" sz="2400" dirty="0">
                  <a:latin typeface="Lucida Console" pitchFamily="49" charset="0"/>
                  <a:ea typeface="宋体" pitchFamily="2" charset="-122"/>
                </a:rPr>
                <a:t>      0 8</a:t>
              </a:r>
            </a:p>
            <a:p>
              <a:r>
                <a:rPr lang="en-US" altLang="zh-CN" sz="2400" dirty="0">
                  <a:latin typeface="Lucida Console" pitchFamily="49" charset="0"/>
                  <a:ea typeface="宋体" pitchFamily="2" charset="-122"/>
                </a:rPr>
                <a:t>        6 </a:t>
              </a:r>
            </a:p>
            <a:p>
              <a:r>
                <a:rPr lang="en-US" altLang="zh-CN" sz="2400" dirty="0">
                  <a:latin typeface="Lucida Console" pitchFamily="49" charset="0"/>
                  <a:ea typeface="宋体" pitchFamily="2" charset="-122"/>
                </a:rPr>
                <a:t>        2 </a:t>
              </a:r>
              <a:endParaRPr lang="en-AU" altLang="zh-CN" sz="2400" dirty="0">
                <a:latin typeface="Lucida Console" pitchFamily="49" charset="0"/>
                <a:ea typeface="宋体" pitchFamily="2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2125620" y="1843559"/>
              <a:ext cx="1223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2124678" y="2571260"/>
              <a:ext cx="1080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2124678" y="3651380"/>
              <a:ext cx="11964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2079352" y="1843559"/>
              <a:ext cx="73025" cy="144463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14" name="Arc 13"/>
            <p:cNvSpPr>
              <a:spLocks/>
            </p:cNvSpPr>
            <p:nvPr/>
          </p:nvSpPr>
          <p:spPr bwMode="auto">
            <a:xfrm flipV="1">
              <a:off x="2079352" y="1988022"/>
              <a:ext cx="73025" cy="1444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>
              <a:off x="2195736" y="4731500"/>
              <a:ext cx="1268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20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499992" y="1412776"/>
            <a:ext cx="2601994" cy="3046988"/>
            <a:chOff x="4644008" y="1484784"/>
            <a:chExt cx="2601994" cy="3046988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4644008" y="1484784"/>
              <a:ext cx="2601994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2400" dirty="0">
                  <a:latin typeface="Lucida Console" pitchFamily="49" charset="0"/>
                </a:rPr>
                <a:t>      0 2 </a:t>
              </a:r>
            </a:p>
            <a:p>
              <a:r>
                <a:rPr lang="en-US" sz="2400" dirty="0">
                  <a:latin typeface="Lucida Console" pitchFamily="49" charset="0"/>
                </a:rPr>
                <a:t> 62 1 2 8</a:t>
              </a:r>
            </a:p>
            <a:p>
              <a:r>
                <a:rPr lang="en-US" sz="2400" dirty="0">
                  <a:latin typeface="Lucida Console" pitchFamily="49" charset="0"/>
                </a:rPr>
                <a:t>    0 0      </a:t>
              </a:r>
            </a:p>
            <a:p>
              <a:r>
                <a:rPr lang="en-US" sz="2400" dirty="0">
                  <a:latin typeface="Lucida Console" pitchFamily="49" charset="0"/>
                </a:rPr>
                <a:t>    1 2</a:t>
              </a:r>
            </a:p>
            <a:p>
              <a:r>
                <a:rPr lang="en-US" sz="2400" dirty="0">
                  <a:latin typeface="Lucida Console" pitchFamily="49" charset="0"/>
                </a:rPr>
                <a:t>    1 2 8 </a:t>
              </a:r>
            </a:p>
            <a:p>
              <a:r>
                <a:rPr lang="en-US" altLang="zh-CN" sz="2400" dirty="0">
                  <a:latin typeface="Lucida Console" pitchFamily="49" charset="0"/>
                  <a:ea typeface="宋体" pitchFamily="2" charset="-122"/>
                </a:rPr>
                <a:t>    1 2 4</a:t>
              </a:r>
            </a:p>
            <a:p>
              <a:r>
                <a:rPr lang="en-US" altLang="zh-CN" sz="2400" dirty="0">
                  <a:latin typeface="Lucida Console" pitchFamily="49" charset="0"/>
                  <a:ea typeface="宋体" pitchFamily="2" charset="-122"/>
                </a:rPr>
                <a:t>        4</a:t>
              </a:r>
            </a:p>
            <a:p>
              <a:r>
                <a:rPr lang="en-US" altLang="zh-CN" sz="2400" dirty="0">
                  <a:latin typeface="Lucida Console" pitchFamily="49" charset="0"/>
                  <a:ea typeface="宋体" pitchFamily="2" charset="-122"/>
                </a:rPr>
                <a:t>         </a:t>
              </a:r>
              <a:endParaRPr lang="en-AU" altLang="zh-CN" sz="2400" dirty="0">
                <a:latin typeface="Lucida Console" pitchFamily="49" charset="0"/>
                <a:ea typeface="宋体" pitchFamily="2" charset="-122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H="1">
              <a:off x="5437988" y="1843559"/>
              <a:ext cx="1223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H="1">
              <a:off x="5437046" y="2622327"/>
              <a:ext cx="1080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H="1">
              <a:off x="5437046" y="3717032"/>
              <a:ext cx="11964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21" name="Arc 12"/>
            <p:cNvSpPr>
              <a:spLocks/>
            </p:cNvSpPr>
            <p:nvPr/>
          </p:nvSpPr>
          <p:spPr bwMode="auto">
            <a:xfrm>
              <a:off x="5391720" y="1843559"/>
              <a:ext cx="73025" cy="144463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22" name="Arc 13"/>
            <p:cNvSpPr>
              <a:spLocks/>
            </p:cNvSpPr>
            <p:nvPr/>
          </p:nvSpPr>
          <p:spPr bwMode="auto">
            <a:xfrm flipV="1">
              <a:off x="5391720" y="1988022"/>
              <a:ext cx="73025" cy="1444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743665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加减交替法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70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6577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5.2 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余数和商 左移</a:t>
            </a:r>
            <a:r>
              <a:rPr lang="en-US" altLang="zh-CN" sz="2400" b="1" dirty="0">
                <a:solidFill>
                  <a:schemeClr val="tx2"/>
                </a:solidFill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</a:rPr>
              <a:t>位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313138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63178"/>
              </p:ext>
            </p:extLst>
          </p:nvPr>
        </p:nvGraphicFramePr>
        <p:xfrm>
          <a:off x="1835696" y="5209715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D0B307BF-BAFD-401D-AB52-890C79276EF6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01FAD82F-74AE-46A4-81CB-ADC200683708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AB380E4B-DA4D-4693-B419-DB32AADE02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869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43105-B1B2-4995-A2EE-F1BDEC8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加减交替法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6C4CFFF-3429-47A1-89A5-8523FF26D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71</a:t>
            </a:fld>
            <a:endParaRPr lang="en-AU" altLang="zh-CN"/>
          </a:p>
        </p:txBody>
      </p:sp>
      <p:pic>
        <p:nvPicPr>
          <p:cNvPr id="6" name="Picture 6" descr="f03-12-P374493">
            <a:extLst>
              <a:ext uri="{FF2B5EF4-FFF2-40B4-BE49-F238E27FC236}">
                <a16:creationId xmlns:a16="http://schemas.microsoft.com/office/drawing/2014/main" xmlns="" id="{B743BB42-5E40-444A-ACC7-DB21C05F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2" y="2181325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F48C23-44A3-4084-B82E-9D45CB1B8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406" y="2113090"/>
          <a:ext cx="2460004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01">
                  <a:extLst>
                    <a:ext uri="{9D8B030D-6E8A-4147-A177-3AD203B41FA5}">
                      <a16:colId xmlns:a16="http://schemas.microsoft.com/office/drawing/2014/main" xmlns="" val="1756719612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3778852596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940158114"/>
                    </a:ext>
                  </a:extLst>
                </a:gridCol>
                <a:gridCol w="615001">
                  <a:extLst>
                    <a:ext uri="{9D8B030D-6E8A-4147-A177-3AD203B41FA5}">
                      <a16:colId xmlns:a16="http://schemas.microsoft.com/office/drawing/2014/main" xmlns="" val="481991047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458611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43F58A-E0CF-417F-AC6B-F51F65182224}"/>
              </a:ext>
            </a:extLst>
          </p:cNvPr>
          <p:cNvSpPr/>
          <p:nvPr/>
        </p:nvSpPr>
        <p:spPr>
          <a:xfrm>
            <a:off x="658480" y="1245620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5.3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余数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&gt;=0</a:t>
            </a:r>
            <a:r>
              <a:rPr lang="zh-CN" altLang="en-US" sz="2400" b="1" dirty="0">
                <a:solidFill>
                  <a:schemeClr val="tx2"/>
                </a:solidFill>
              </a:rPr>
              <a:t>，商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的 最低位置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 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723DEA96-8F2B-4DB7-9533-9664AAE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85600"/>
              </p:ext>
            </p:extLst>
          </p:nvPr>
        </p:nvGraphicFramePr>
        <p:xfrm>
          <a:off x="2589754" y="5213424"/>
          <a:ext cx="4920208" cy="6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xmlns="" val="280464176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268587301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14639792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3882159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41614398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170950820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51987510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xmlns="" val="445688984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373218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CF627642-A75F-4EEE-83EA-F891D7B004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5696" y="5209715"/>
          <a:ext cx="599728" cy="66384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3026427056"/>
                    </a:ext>
                  </a:extLst>
                </a:gridCol>
              </a:tblGrid>
              <a:tr h="663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105249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D0B307BF-BAFD-401D-AB52-890C79276EF6}"/>
              </a:ext>
            </a:extLst>
          </p:cNvPr>
          <p:cNvGrpSpPr/>
          <p:nvPr/>
        </p:nvGrpSpPr>
        <p:grpSpPr>
          <a:xfrm>
            <a:off x="4185762" y="5213424"/>
            <a:ext cx="1728192" cy="1383928"/>
            <a:chOff x="4185762" y="5213424"/>
            <a:chExt cx="1728192" cy="138392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01FAD82F-74AE-46A4-81CB-ADC200683708}"/>
                </a:ext>
              </a:extLst>
            </p:cNvPr>
            <p:cNvSpPr/>
            <p:nvPr/>
          </p:nvSpPr>
          <p:spPr>
            <a:xfrm>
              <a:off x="4185762" y="59200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</a:rPr>
                <a:t>余数 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2"/>
                  </a:solidFill>
                </a:rPr>
                <a:t>商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AB380E4B-DA4D-4693-B419-DB32AADE02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9858" y="5213424"/>
              <a:ext cx="0" cy="13839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3388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6" y="231769"/>
            <a:ext cx="8259762" cy="52322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 [0111]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y=[0010]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加减交替计算过程</a:t>
            </a:r>
            <a:endParaRPr lang="en-AU" altLang="zh-CN" sz="2800" dirty="0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 rot="5400000">
            <a:off x="8214519" y="562769"/>
            <a:ext cx="1492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§3.4 Division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07504" y="1052736"/>
          <a:ext cx="8225069" cy="536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9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63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73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957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5829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余数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0 0000 0111 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1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当前余数为正，余数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除数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&lt;0</a:t>
                      </a:r>
                      <a:r>
                        <a:rPr lang="zh-CN" altLang="en-US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，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余数最低位置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1 110</a:t>
                      </a:r>
                      <a:r>
                        <a:rPr lang="en-US" altLang="zh-CN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1 110</a:t>
                      </a:r>
                      <a:r>
                        <a:rPr lang="en-US" altLang="zh-CN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9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&lt;0,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除数 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余数并左移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余数最低位置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1 1101 11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1 1101 11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1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除数 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&lt;0</a:t>
                      </a:r>
                      <a:r>
                        <a:rPr lang="zh-CN" altLang="en-US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恢复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余数并左移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余数最低位置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1 1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111 1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17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除数 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，余数左移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余数最低位置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0 0001 1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0 0011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0 0011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75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&gt;0,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除数 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，余数左移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余数最低位置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0 0001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0 001</a:t>
                      </a:r>
                      <a:r>
                        <a:rPr lang="en-US" altLang="zh-CN" b="1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5859" y="6488668"/>
            <a:ext cx="82597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商为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[0011] 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余数为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=[0000 0001]</a:t>
            </a:r>
            <a:r>
              <a:rPr lang="en-US" altLang="zh-CN" sz="1800" kern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AU" altLang="zh-CN" sz="1800" kern="0" dirty="0"/>
          </a:p>
        </p:txBody>
      </p:sp>
    </p:spTree>
    <p:extLst>
      <p:ext uri="{BB962C8B-B14F-4D97-AF65-F5344CB8AC3E}">
        <p14:creationId xmlns:p14="http://schemas.microsoft.com/office/powerpoint/2010/main" val="216093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619" y="165971"/>
            <a:ext cx="8568307" cy="769441"/>
          </a:xfrm>
        </p:spPr>
        <p:txBody>
          <a:bodyPr/>
          <a:lstStyle/>
          <a:p>
            <a:r>
              <a:rPr lang="en-US" altLang="zh-CN" dirty="0"/>
              <a:t>3.4 Division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 dirty="0"/>
              <a:t>Chapter 3 — Arithmetic for Computers — </a:t>
            </a:r>
            <a:fld id="{9ED5DF9C-31E0-4D77-A353-E0C904335272}" type="slidenum">
              <a:rPr lang="en-AU" altLang="zh-CN" smtClean="0"/>
              <a:pPr/>
              <a:t>73</a:t>
            </a:fld>
            <a:endParaRPr lang="en-AU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55576" y="1340768"/>
            <a:ext cx="640871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十进制整数除法回顾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二进制整数除法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位除法思想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恢复余数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除法及其优化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加减交替除法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定点小数除法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快速除法概况</a:t>
            </a:r>
          </a:p>
        </p:txBody>
      </p:sp>
    </p:spTree>
    <p:extLst>
      <p:ext uri="{BB962C8B-B14F-4D97-AF65-F5344CB8AC3E}">
        <p14:creationId xmlns:p14="http://schemas.microsoft.com/office/powerpoint/2010/main" val="174805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zh-CN" altLang="en-US" dirty="0"/>
              <a:t>定点小数原码</a:t>
            </a:r>
            <a:r>
              <a:rPr lang="en-US" altLang="zh-CN" dirty="0"/>
              <a:t>1</a:t>
            </a:r>
            <a:r>
              <a:rPr lang="zh-CN" altLang="en-US" dirty="0"/>
              <a:t>位</a:t>
            </a:r>
            <a:r>
              <a:rPr lang="zh-CN" altLang="en-US" dirty="0" smtClean="0"/>
              <a:t>除法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加减交替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latin typeface="Comic Sans MS" panose="030F0702030302020204" pitchFamily="66" charset="0"/>
              </a:rPr>
              <a:t>算法：</a:t>
            </a:r>
            <a:r>
              <a:rPr lang="zh-CN" altLang="en-US" sz="2800" dirty="0">
                <a:latin typeface="Comic Sans MS" panose="030F0702030302020204" pitchFamily="66" charset="0"/>
              </a:rPr>
              <a:t>小</a:t>
            </a:r>
            <a:r>
              <a:rPr lang="zh-CN" altLang="en-US" sz="2800" dirty="0" smtClean="0">
                <a:latin typeface="Comic Sans MS" panose="030F0702030302020204" pitchFamily="66" charset="0"/>
              </a:rPr>
              <a:t>数</a:t>
            </a:r>
            <a:r>
              <a:rPr lang="zh-CN" altLang="en-US" sz="2800" dirty="0">
                <a:latin typeface="Comic Sans MS" panose="030F0702030302020204" pitchFamily="66" charset="0"/>
              </a:rPr>
              <a:t>求商和</a:t>
            </a:r>
            <a:r>
              <a:rPr lang="zh-CN" altLang="en-US" sz="2800" dirty="0" smtClean="0">
                <a:latin typeface="Comic Sans MS" panose="030F0702030302020204" pitchFamily="66" charset="0"/>
              </a:rPr>
              <a:t>余数算法</a:t>
            </a:r>
            <a:endParaRPr lang="zh-CN" altLang="en-US" sz="2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Comic Sans MS" panose="030F0702030302020204" pitchFamily="66" charset="0"/>
              </a:rPr>
              <a:t>输入：</a:t>
            </a:r>
            <a:r>
              <a:rPr lang="en-US" altLang="zh-CN" sz="2800" dirty="0">
                <a:latin typeface="Comic Sans MS" panose="030F0702030302020204" pitchFamily="66" charset="0"/>
              </a:rPr>
              <a:t>n</a:t>
            </a:r>
            <a:r>
              <a:rPr lang="zh-CN" altLang="en-US" sz="2800" dirty="0">
                <a:latin typeface="Comic Sans MS" panose="030F0702030302020204" pitchFamily="66" charset="0"/>
              </a:rPr>
              <a:t>位的</a:t>
            </a:r>
            <a:r>
              <a:rPr lang="zh-CN" altLang="en-US" sz="2800" dirty="0" smtClean="0">
                <a:latin typeface="Comic Sans MS" panose="030F0702030302020204" pitchFamily="66" charset="0"/>
              </a:rPr>
              <a:t>二进制小数被除数</a:t>
            </a:r>
            <a:r>
              <a:rPr lang="en-US" altLang="zh-CN" sz="2800" dirty="0">
                <a:latin typeface="Comic Sans MS" panose="030F0702030302020204" pitchFamily="66" charset="0"/>
              </a:rPr>
              <a:t>X</a:t>
            </a:r>
            <a:r>
              <a:rPr lang="zh-CN" altLang="en-US" sz="2800" dirty="0">
                <a:latin typeface="Comic Sans MS" panose="030F0702030302020204" pitchFamily="66" charset="0"/>
              </a:rPr>
              <a:t>和除数</a:t>
            </a:r>
            <a:r>
              <a:rPr lang="en-US" altLang="zh-CN" sz="2800" dirty="0">
                <a:latin typeface="Comic Sans MS" panose="030F0702030302020204" pitchFamily="66" charset="0"/>
              </a:rPr>
              <a:t>Y</a:t>
            </a:r>
          </a:p>
          <a:p>
            <a:pPr marL="0" indent="0">
              <a:buNone/>
            </a:pPr>
            <a:r>
              <a:rPr lang="zh-CN" altLang="en-US" sz="2800" dirty="0">
                <a:latin typeface="Comic Sans MS" panose="030F0702030302020204" pitchFamily="66" charset="0"/>
              </a:rPr>
              <a:t>输出：商</a:t>
            </a:r>
            <a:r>
              <a:rPr lang="en-US" altLang="zh-CN" sz="2800" dirty="0">
                <a:latin typeface="Comic Sans MS" panose="030F0702030302020204" pitchFamily="66" charset="0"/>
              </a:rPr>
              <a:t>Q</a:t>
            </a:r>
            <a:r>
              <a:rPr lang="zh-CN" altLang="en-US" sz="2800" dirty="0">
                <a:latin typeface="Comic Sans MS" panose="030F0702030302020204" pitchFamily="66" charset="0"/>
              </a:rPr>
              <a:t>和余数</a:t>
            </a:r>
            <a:r>
              <a:rPr lang="en-US" altLang="zh-CN" sz="2800" dirty="0">
                <a:latin typeface="Comic Sans MS" panose="030F0702030302020204" pitchFamily="66" charset="0"/>
              </a:rPr>
              <a:t>R</a:t>
            </a:r>
          </a:p>
          <a:p>
            <a:pPr marL="0" indent="0">
              <a:buNone/>
            </a:pPr>
            <a:r>
              <a:rPr lang="en-US" altLang="zh-CN" sz="2800" dirty="0">
                <a:latin typeface="Comic Sans MS" panose="030F0702030302020204" pitchFamily="66" charset="0"/>
              </a:rPr>
              <a:t>step 0:  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 </a:t>
            </a:r>
            <a:r>
              <a:rPr lang="zh-CN" altLang="en-US" sz="2800" dirty="0" smtClean="0">
                <a:latin typeface="Comic Sans MS" panose="030F0702030302020204" pitchFamily="66" charset="0"/>
              </a:rPr>
              <a:t>初始化，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R=X, t=0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mic Sans MS" panose="030F0702030302020204" pitchFamily="66" charset="0"/>
              </a:rPr>
              <a:t>step  </a:t>
            </a:r>
            <a:r>
              <a:rPr lang="en-US" altLang="zh-CN" sz="2800" dirty="0">
                <a:latin typeface="Comic Sans MS" panose="030F0702030302020204" pitchFamily="66" charset="0"/>
              </a:rPr>
              <a:t>1. 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if R&gt;0   R=R-X   else   R=</a:t>
            </a:r>
            <a:r>
              <a:rPr lang="en-US" altLang="zh-CN" sz="2800" dirty="0" err="1" smtClean="0">
                <a:latin typeface="Comic Sans MS" panose="030F0702030302020204" pitchFamily="66" charset="0"/>
              </a:rPr>
              <a:t>R+X</a:t>
            </a:r>
            <a:endParaRPr lang="en-US" altLang="zh-CN" sz="2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Comic Sans MS" panose="030F0702030302020204" pitchFamily="66" charset="0"/>
              </a:rPr>
              <a:t>step </a:t>
            </a:r>
            <a:r>
              <a:rPr lang="en-US" altLang="zh-CN" sz="2800" dirty="0">
                <a:latin typeface="Comic Sans MS" panose="030F0702030302020204" pitchFamily="66" charset="0"/>
              </a:rPr>
              <a:t>2.  </a:t>
            </a:r>
            <a:r>
              <a:rPr lang="en-US" altLang="zh-CN" sz="2800" dirty="0" err="1" smtClean="0">
                <a:latin typeface="Comic Sans MS" panose="030F0702030302020204" pitchFamily="66" charset="0"/>
              </a:rPr>
              <a:t>left_shift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(R), </a:t>
            </a:r>
            <a:r>
              <a:rPr lang="en-US" altLang="zh-CN" sz="2800" dirty="0" err="1" smtClean="0">
                <a:latin typeface="Comic Sans MS" panose="030F0702030302020204" pitchFamily="66" charset="0"/>
              </a:rPr>
              <a:t>left_shift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(Q), t=</a:t>
            </a:r>
            <a:r>
              <a:rPr lang="en-US" altLang="zh-CN" sz="2800" dirty="0" err="1" smtClean="0">
                <a:latin typeface="Comic Sans MS" panose="030F0702030302020204" pitchFamily="66" charset="0"/>
              </a:rPr>
              <a:t>t+1</a:t>
            </a:r>
            <a:endParaRPr lang="en-US" altLang="zh-CN" sz="2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mic Sans MS" panose="030F0702030302020204" pitchFamily="66" charset="0"/>
              </a:rPr>
              <a:t>step 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3   if R&gt;=0 Q(n)=1  else Q(</a:t>
            </a:r>
            <a:r>
              <a:rPr lang="en-US" altLang="zh-CN" sz="2800" dirty="0">
                <a:latin typeface="Comic Sans MS" panose="030F0702030302020204" pitchFamily="66" charset="0"/>
              </a:rPr>
              <a:t>n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)=0</a:t>
            </a:r>
            <a:endParaRPr lang="en-US" altLang="zh-CN" sz="2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mic Sans MS" panose="030F0702030302020204" pitchFamily="66" charset="0"/>
              </a:rPr>
              <a:t>step 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4     if t &lt;n </a:t>
            </a:r>
            <a:r>
              <a:rPr lang="en-US" altLang="zh-CN" sz="2800" dirty="0" err="1" smtClean="0">
                <a:latin typeface="Comic Sans MS" panose="030F0702030302020204" pitchFamily="66" charset="0"/>
              </a:rPr>
              <a:t>goto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  step 1;</a:t>
            </a:r>
            <a:endParaRPr lang="en-US" altLang="zh-CN" sz="2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mic Sans MS" panose="030F0702030302020204" pitchFamily="66" charset="0"/>
              </a:rPr>
              <a:t>step 5    </a:t>
            </a:r>
            <a:r>
              <a:rPr lang="zh-CN" altLang="en-US" sz="2800" dirty="0" smtClean="0">
                <a:latin typeface="Comic Sans MS" panose="030F0702030302020204" pitchFamily="66" charset="0"/>
              </a:rPr>
              <a:t>输出 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R</a:t>
            </a:r>
            <a:r>
              <a:rPr lang="en-US" altLang="zh-CN" sz="2800" dirty="0">
                <a:latin typeface="Comic Sans MS" panose="030F0702030302020204" pitchFamily="66" charset="0"/>
              </a:rPr>
              <a:t>, Q</a:t>
            </a:r>
          </a:p>
          <a:p>
            <a:pPr marL="0" indent="0">
              <a:buNone/>
            </a:pP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 dirty="0"/>
              <a:t>Chapter 3 — Arithmetic for Computers — </a:t>
            </a:r>
            <a:fld id="{9ED5DF9C-31E0-4D77-A353-E0C904335272}" type="slidenum">
              <a:rPr lang="en-AU" altLang="zh-CN" smtClean="0"/>
              <a:pPr/>
              <a:t>74</a:t>
            </a:fld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274579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553075" y="1384974"/>
            <a:ext cx="8437563" cy="481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0 0.1 0 0 1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+[-y]</a:t>
            </a:r>
            <a:r>
              <a:rPr lang="zh-CN" altLang="en-US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1. 0 1 0 1         0.0000                   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               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1 1.1 1 1 0      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余数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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1 1.1 1 0 0         0.000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 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左移一位 ，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商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+[y]</a:t>
            </a:r>
            <a:r>
              <a:rPr lang="zh-CN" altLang="en-US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0 0. 1 0 1 1     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0 0. 0 1 1 1     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&gt;0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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0 0. 1 1 1 0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01 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左移一位，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商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+[-y]</a:t>
            </a:r>
            <a:r>
              <a:rPr lang="zh-CN" altLang="en-US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1 1. 0 1 0 1      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0 0. 0 0 1 1      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&gt;0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0 0. 0 1 1 0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 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左移一位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商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+[-y]</a:t>
            </a:r>
            <a:r>
              <a:rPr lang="zh-CN" altLang="en-US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1 1. 0 1 0 1       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1 1. 1 0 1 1      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&lt;0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1 1. 0 1 1 0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0110                  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商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左移一位 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+[y]</a:t>
            </a:r>
            <a:r>
              <a:rPr lang="zh-CN" altLang="en-US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0 0. 1 0 1 1       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0 0. 0 0 0 1      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&gt;0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0.1101                 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商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左移一位 </a:t>
            </a:r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>
            <a:off x="650453" y="2039024"/>
            <a:ext cx="2265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>
            <a:off x="553075" y="2921674"/>
            <a:ext cx="2265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553075" y="3778924"/>
            <a:ext cx="2265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508625" y="4658399"/>
            <a:ext cx="2265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>
            <a:off x="553075" y="5504537"/>
            <a:ext cx="22653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479256" y="1107371"/>
            <a:ext cx="8104188" cy="31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被除数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/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    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                       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</a:p>
        </p:txBody>
      </p:sp>
      <p:sp>
        <p:nvSpPr>
          <p:cNvPr id="131085" name="Line 13"/>
          <p:cNvSpPr>
            <a:spLocks noChangeShapeType="1"/>
          </p:cNvSpPr>
          <p:nvPr/>
        </p:nvSpPr>
        <p:spPr bwMode="auto">
          <a:xfrm>
            <a:off x="3110538" y="1545312"/>
            <a:ext cx="0" cy="454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86" name="Line 14"/>
          <p:cNvSpPr>
            <a:spLocks noChangeShapeType="1"/>
          </p:cNvSpPr>
          <p:nvPr/>
        </p:nvSpPr>
        <p:spPr bwMode="auto">
          <a:xfrm>
            <a:off x="3083550" y="2039024"/>
            <a:ext cx="142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87" name="Line 15"/>
          <p:cNvSpPr>
            <a:spLocks noChangeShapeType="1"/>
          </p:cNvSpPr>
          <p:nvPr/>
        </p:nvSpPr>
        <p:spPr bwMode="auto">
          <a:xfrm>
            <a:off x="3116888" y="2916912"/>
            <a:ext cx="142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88" name="Line 16"/>
          <p:cNvSpPr>
            <a:spLocks noChangeShapeType="1"/>
          </p:cNvSpPr>
          <p:nvPr/>
        </p:nvSpPr>
        <p:spPr bwMode="auto">
          <a:xfrm>
            <a:off x="3118475" y="3772574"/>
            <a:ext cx="142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89" name="Line 17"/>
          <p:cNvSpPr>
            <a:spLocks noChangeShapeType="1"/>
          </p:cNvSpPr>
          <p:nvPr/>
        </p:nvSpPr>
        <p:spPr bwMode="auto">
          <a:xfrm>
            <a:off x="3105775" y="4640937"/>
            <a:ext cx="142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90" name="Line 18"/>
          <p:cNvSpPr>
            <a:spLocks noChangeShapeType="1"/>
          </p:cNvSpPr>
          <p:nvPr/>
        </p:nvSpPr>
        <p:spPr bwMode="auto">
          <a:xfrm>
            <a:off x="3118475" y="5504537"/>
            <a:ext cx="142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490369" y="6390366"/>
            <a:ext cx="84375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得：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= x/y =0.1101              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= 2</a:t>
            </a:r>
            <a:r>
              <a:rPr lang="en-US" altLang="zh-CN" sz="2000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-4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0.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0001</a:t>
            </a:r>
          </a:p>
        </p:txBody>
      </p:sp>
      <p:sp>
        <p:nvSpPr>
          <p:cNvPr id="131092" name="Rectangle 20"/>
          <p:cNvSpPr>
            <a:spLocks noChangeArrowheads="1"/>
          </p:cNvSpPr>
          <p:nvPr/>
        </p:nvSpPr>
        <p:spPr bwMode="auto">
          <a:xfrm>
            <a:off x="6876256" y="915193"/>
            <a:ext cx="27231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sz="2000" baseline="-25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0</a:t>
            </a:r>
            <a:r>
              <a:rPr lang="zh-CN" altLang="en-US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０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.1001,       [y]</a:t>
            </a:r>
            <a:r>
              <a:rPr lang="zh-CN" altLang="en-US" sz="2000" baseline="-25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 00.1011,   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[-y]</a:t>
            </a:r>
            <a:r>
              <a:rPr lang="zh-CN" altLang="en-US" sz="2000" baseline="-25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=11.0101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3509" y="250025"/>
            <a:ext cx="7216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加减交替法推广到定点</a:t>
            </a:r>
            <a:r>
              <a:rPr lang="zh-CN" altLang="en-US" sz="32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小数的除法运算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92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zh-CN" altLang="en-US" dirty="0"/>
              <a:t>定点小数原码</a:t>
            </a:r>
            <a:r>
              <a:rPr lang="en-US" altLang="zh-CN" dirty="0"/>
              <a:t>1</a:t>
            </a:r>
            <a:r>
              <a:rPr lang="zh-CN" altLang="en-US" dirty="0"/>
              <a:t>位除法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Comic Sans MS" panose="030F0702030302020204" pitchFamily="66" charset="0"/>
              </a:rPr>
              <a:t>算法推广到定点小数时需要注意：</a:t>
            </a:r>
            <a:endParaRPr lang="en-US" altLang="zh-CN" sz="2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</a:pPr>
            <a:r>
              <a:rPr lang="zh-CN" altLang="en-US" sz="2800" dirty="0">
                <a:latin typeface="Comic Sans MS" panose="030F0702030302020204" pitchFamily="66" charset="0"/>
              </a:rPr>
              <a:t>被除数后面补零扩展</a:t>
            </a:r>
            <a:r>
              <a:rPr lang="en-US" altLang="zh-CN" sz="2800" dirty="0">
                <a:latin typeface="Comic Sans MS" panose="030F0702030302020204" pitchFamily="66" charset="0"/>
              </a:rPr>
              <a:t>n</a:t>
            </a:r>
            <a:r>
              <a:rPr lang="zh-CN" altLang="en-US" sz="2800" dirty="0">
                <a:latin typeface="Comic Sans MS" panose="030F0702030302020204" pitchFamily="66" charset="0"/>
              </a:rPr>
              <a:t>位</a:t>
            </a:r>
            <a:endParaRPr lang="en-US" altLang="zh-CN" sz="28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Comic Sans MS" panose="030F0702030302020204" pitchFamily="66" charset="0"/>
              </a:rPr>
              <a:t>    与整数除法一项，被除数的有效值保持不变。</a:t>
            </a:r>
            <a:endParaRPr lang="en-US" altLang="zh-CN" sz="2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</a:pPr>
            <a:r>
              <a:rPr lang="zh-CN" altLang="en-US" sz="2800" dirty="0">
                <a:latin typeface="Comic Sans MS" panose="030F0702030302020204" pitchFamily="66" charset="0"/>
              </a:rPr>
              <a:t>参与运算的小数必须是</a:t>
            </a:r>
            <a:r>
              <a:rPr lang="zh-CN" altLang="en-US" sz="2800" dirty="0" smtClean="0">
                <a:latin typeface="Comic Sans MS" panose="030F0702030302020204" pitchFamily="66" charset="0"/>
              </a:rPr>
              <a:t>规格化</a:t>
            </a:r>
            <a:r>
              <a:rPr lang="zh-CN" altLang="en-US" sz="2800" dirty="0">
                <a:latin typeface="Comic Sans MS" panose="030F0702030302020204" pitchFamily="66" charset="0"/>
              </a:rPr>
              <a:t>小数</a:t>
            </a:r>
            <a:endParaRPr lang="en-US" altLang="zh-CN" sz="28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Comic Sans MS" panose="030F0702030302020204" pitchFamily="66" charset="0"/>
              </a:rPr>
              <a:t>    </a:t>
            </a:r>
            <a:r>
              <a:rPr lang="zh-CN" altLang="en-US" sz="2800" dirty="0">
                <a:latin typeface="Comic Sans MS" panose="030F0702030302020204" pitchFamily="66" charset="0"/>
              </a:rPr>
              <a:t>绝对值</a:t>
            </a:r>
            <a:r>
              <a:rPr lang="en-US" altLang="zh-CN" sz="2800" dirty="0">
                <a:latin typeface="Comic Sans MS" panose="030F0702030302020204" pitchFamily="66" charset="0"/>
              </a:rPr>
              <a:t>&gt;=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0.5</a:t>
            </a:r>
            <a:r>
              <a:rPr lang="zh-CN" altLang="en-US" sz="2800" dirty="0" smtClean="0">
                <a:latin typeface="Comic Sans MS" panose="030F0702030302020204" pitchFamily="66" charset="0"/>
              </a:rPr>
              <a:t>，原码表示的小数点</a:t>
            </a:r>
            <a:r>
              <a:rPr lang="zh-CN" altLang="en-US" sz="2800" dirty="0">
                <a:latin typeface="Comic Sans MS" panose="030F0702030302020204" pitchFamily="66" charset="0"/>
              </a:rPr>
              <a:t>后第一位为</a:t>
            </a:r>
            <a:r>
              <a:rPr lang="en-US" altLang="zh-CN" sz="2800" dirty="0">
                <a:latin typeface="Comic Sans MS" panose="030F0702030302020204" pitchFamily="66" charset="0"/>
              </a:rPr>
              <a:t>0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</a:pPr>
            <a:r>
              <a:rPr lang="zh-CN" altLang="en-US" sz="2800" dirty="0">
                <a:latin typeface="Comic Sans MS" panose="030F0702030302020204" pitchFamily="66" charset="0"/>
              </a:rPr>
              <a:t>运算时采用双符号位</a:t>
            </a:r>
            <a:endParaRPr lang="en-US" altLang="zh-CN" sz="28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Comic Sans MS" panose="030F0702030302020204" pitchFamily="66" charset="0"/>
              </a:rPr>
              <a:t>    </a:t>
            </a:r>
            <a:r>
              <a:rPr lang="zh-CN" altLang="en-US" sz="2800" dirty="0">
                <a:latin typeface="Comic Sans MS" panose="030F0702030302020204" pitchFamily="66" charset="0"/>
              </a:rPr>
              <a:t>这是运算结果可以</a:t>
            </a:r>
            <a:r>
              <a:rPr lang="zh-CN" altLang="en-US" sz="2800" dirty="0" smtClean="0">
                <a:latin typeface="Comic Sans MS" panose="030F0702030302020204" pitchFamily="66" charset="0"/>
              </a:rPr>
              <a:t>是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[-2,2)</a:t>
            </a:r>
            <a:r>
              <a:rPr lang="zh-CN" altLang="en-US" sz="2800" dirty="0" smtClean="0">
                <a:latin typeface="Comic Sans MS" panose="030F0702030302020204" pitchFamily="66" charset="0"/>
              </a:rPr>
              <a:t> </a:t>
            </a:r>
            <a:r>
              <a:rPr lang="zh-CN" altLang="en-US" sz="2800" dirty="0">
                <a:latin typeface="Comic Sans MS" panose="030F0702030302020204" pitchFamily="66" charset="0"/>
              </a:rPr>
              <a:t>的值。</a:t>
            </a:r>
            <a:endParaRPr lang="en-US" altLang="zh-CN" sz="2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 dirty="0"/>
              <a:t>Chapter 3 — Arithmetic for Computers — </a:t>
            </a:r>
            <a:fld id="{9ED5DF9C-31E0-4D77-A353-E0C904335272}" type="slidenum">
              <a:rPr lang="en-AU" altLang="zh-CN" smtClean="0"/>
              <a:pPr/>
              <a:t>76</a:t>
            </a:fld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1445191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23275"/>
            <a:ext cx="8259762" cy="584775"/>
          </a:xfrm>
        </p:spPr>
        <p:txBody>
          <a:bodyPr/>
          <a:lstStyle/>
          <a:p>
            <a:r>
              <a:rPr lang="zh-CN" altLang="en-US" sz="3200" dirty="0" smtClean="0"/>
              <a:t>定点小数除法采用</a:t>
            </a:r>
            <a:r>
              <a:rPr lang="zh-CN" altLang="en-US" sz="3200" dirty="0"/>
              <a:t>双</a:t>
            </a:r>
            <a:r>
              <a:rPr lang="zh-CN" altLang="en-US" sz="3200" dirty="0" smtClean="0"/>
              <a:t>符号位补码（模</a:t>
            </a:r>
            <a:r>
              <a:rPr lang="en-US" altLang="zh-CN" sz="3200" dirty="0"/>
              <a:t>4</a:t>
            </a:r>
            <a:r>
              <a:rPr lang="zh-CN" altLang="en-US" sz="3200" dirty="0"/>
              <a:t>补码）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70875" cy="414017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/>
              <a:t>   </a:t>
            </a:r>
            <a:r>
              <a:rPr lang="zh-CN" altLang="en-US" sz="2800" dirty="0" smtClean="0"/>
              <a:t> </a:t>
            </a:r>
            <a:r>
              <a:rPr lang="zh-CN" altLang="en-US" sz="2800" dirty="0" smtClean="0">
                <a:latin typeface="Comic Sans MS" panose="030F0702030302020204" pitchFamily="66" charset="0"/>
              </a:rPr>
              <a:t>定点</a:t>
            </a:r>
            <a:r>
              <a:rPr lang="zh-CN" altLang="en-US" sz="2800" dirty="0">
                <a:latin typeface="Comic Sans MS" panose="030F0702030302020204" pitchFamily="66" charset="0"/>
              </a:rPr>
              <a:t>小数的补码采用</a:t>
            </a:r>
            <a:r>
              <a:rPr lang="en-US" altLang="zh-CN" sz="2800" dirty="0">
                <a:latin typeface="Comic Sans MS" panose="030F0702030302020204" pitchFamily="66" charset="0"/>
              </a:rPr>
              <a:t>2</a:t>
            </a:r>
            <a:r>
              <a:rPr lang="zh-CN" altLang="en-US" sz="2800" dirty="0">
                <a:latin typeface="Comic Sans MS" panose="030F0702030302020204" pitchFamily="66" charset="0"/>
              </a:rPr>
              <a:t>个符号位来表示数字的符号</a:t>
            </a:r>
            <a:endParaRPr lang="en-US" altLang="zh-CN" sz="28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Comic Sans MS" panose="030F0702030302020204" pitchFamily="66" charset="0"/>
              </a:rPr>
              <a:t>例如：</a:t>
            </a:r>
            <a:r>
              <a:rPr lang="en-US" altLang="zh-CN" sz="2800" b="1" dirty="0">
                <a:latin typeface="Comic Sans MS" panose="030F0702030302020204" pitchFamily="66" charset="0"/>
              </a:rPr>
              <a:t>00</a:t>
            </a:r>
            <a:r>
              <a:rPr lang="en-US" altLang="zh-CN" sz="2800" dirty="0">
                <a:latin typeface="Comic Sans MS" panose="030F0702030302020204" pitchFamily="66" charset="0"/>
              </a:rPr>
              <a:t>.1101 </a:t>
            </a:r>
            <a:r>
              <a:rPr lang="zh-CN" altLang="en-US" sz="2800" dirty="0">
                <a:latin typeface="Comic Sans MS" panose="030F0702030302020204" pitchFamily="66" charset="0"/>
              </a:rPr>
              <a:t>或者</a:t>
            </a:r>
            <a:r>
              <a:rPr lang="en-US" altLang="zh-CN" sz="2800" b="1" dirty="0">
                <a:latin typeface="Comic Sans MS" panose="030F0702030302020204" pitchFamily="66" charset="0"/>
              </a:rPr>
              <a:t>11</a:t>
            </a:r>
            <a:r>
              <a:rPr lang="en-US" altLang="zh-CN" sz="2800" dirty="0">
                <a:latin typeface="Comic Sans MS" panose="030F0702030302020204" pitchFamily="66" charset="0"/>
              </a:rPr>
              <a:t>.1010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Comic Sans MS" panose="030F0702030302020204" pitchFamily="66" charset="0"/>
              </a:rPr>
              <a:t>   </a:t>
            </a:r>
            <a:r>
              <a:rPr lang="zh-CN" altLang="en-US" sz="2800" dirty="0">
                <a:latin typeface="Comic Sans MS" panose="030F0702030302020204" pitchFamily="66" charset="0"/>
              </a:rPr>
              <a:t>如果其表示范围为</a:t>
            </a:r>
            <a:r>
              <a:rPr lang="en-US" altLang="zh-CN" sz="2800" dirty="0">
                <a:latin typeface="Comic Sans MS" panose="030F0702030302020204" pitchFamily="66" charset="0"/>
              </a:rPr>
              <a:t>[-1,1</a:t>
            </a:r>
            <a:r>
              <a:rPr lang="zh-CN" altLang="en-US" sz="2800" dirty="0">
                <a:latin typeface="Comic Sans MS" panose="030F0702030302020204" pitchFamily="66" charset="0"/>
              </a:rPr>
              <a:t>）最终的结果为 </a:t>
            </a:r>
            <a:r>
              <a:rPr lang="en-US" altLang="zh-CN" sz="2800" dirty="0">
                <a:latin typeface="Comic Sans MS" panose="030F0702030302020204" pitchFamily="66" charset="0"/>
              </a:rPr>
              <a:t>10 </a:t>
            </a:r>
            <a:r>
              <a:rPr lang="zh-CN" altLang="en-US" sz="2800" dirty="0">
                <a:latin typeface="Comic Sans MS" panose="030F0702030302020204" pitchFamily="66" charset="0"/>
              </a:rPr>
              <a:t>或则 </a:t>
            </a:r>
            <a:r>
              <a:rPr lang="en-US" altLang="zh-CN" sz="2800" dirty="0">
                <a:latin typeface="Comic Sans MS" panose="030F0702030302020204" pitchFamily="66" charset="0"/>
              </a:rPr>
              <a:t>01</a:t>
            </a:r>
            <a:r>
              <a:rPr lang="zh-CN" altLang="en-US" sz="2800" dirty="0">
                <a:latin typeface="Comic Sans MS" panose="030F0702030302020204" pitchFamily="66" charset="0"/>
              </a:rPr>
              <a:t>，则表示其结果存在溢出。</a:t>
            </a:r>
            <a:endParaRPr lang="en-US" altLang="zh-CN" sz="28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Comic Sans MS" panose="030F0702030302020204" pitchFamily="66" charset="0"/>
              </a:rPr>
              <a:t>    </a:t>
            </a:r>
            <a:r>
              <a:rPr lang="zh-CN" altLang="en-US" sz="2800" dirty="0">
                <a:latin typeface="Comic Sans MS" panose="030F0702030302020204" pitchFamily="66" charset="0"/>
              </a:rPr>
              <a:t>如果结果在</a:t>
            </a:r>
            <a:r>
              <a:rPr lang="en-US" altLang="zh-CN" sz="2800" dirty="0">
                <a:latin typeface="Comic Sans MS" panose="030F0702030302020204" pitchFamily="66" charset="0"/>
              </a:rPr>
              <a:t>[-2,2)</a:t>
            </a:r>
            <a:r>
              <a:rPr lang="zh-CN" altLang="en-US" sz="2800" dirty="0">
                <a:latin typeface="Comic Sans MS" panose="030F0702030302020204" pitchFamily="66" charset="0"/>
              </a:rPr>
              <a:t>，则结果是正确的无需处理</a:t>
            </a:r>
            <a:r>
              <a:rPr lang="zh-CN" altLang="en-US" sz="2800" dirty="0" smtClean="0">
                <a:latin typeface="Comic Sans MS" panose="030F0702030302020204" pitchFamily="66" charset="0"/>
              </a:rPr>
              <a:t>。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77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758675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 dirty="0"/>
              <a:t>Chapter 3 — Arithmetic for Computers — </a:t>
            </a:r>
            <a:fld id="{9946DFF2-D335-4058-B10D-254A93DC0125}" type="slidenum">
              <a:rPr lang="en-AU" altLang="zh-CN"/>
              <a:pPr/>
              <a:t>78</a:t>
            </a:fld>
            <a:endParaRPr lang="en-AU" altLang="zh-CN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Faster Division</a:t>
            </a:r>
            <a:endParaRPr lang="en-AU" altLang="zh-CN" dirty="0">
              <a:ea typeface="宋体" pitchFamily="2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68" y="1270000"/>
            <a:ext cx="8639473" cy="3848578"/>
          </a:xfrm>
        </p:spPr>
        <p:txBody>
          <a:bodyPr/>
          <a:lstStyle/>
          <a:p>
            <a:pPr eaLnBrk="1" hangingPunct="1">
              <a:buClrTx/>
            </a:pPr>
            <a:r>
              <a:rPr lang="zh-CN" altLang="en-US" sz="2800" dirty="0"/>
              <a:t>除法运算无法项乘法一样并行化</a:t>
            </a:r>
            <a:endParaRPr lang="en-US" sz="2800" dirty="0"/>
          </a:p>
          <a:p>
            <a:pPr lvl="1" eaLnBrk="1" hangingPunct="1"/>
            <a:r>
              <a:rPr lang="zh-CN" altLang="en-US" sz="2400" dirty="0"/>
              <a:t>因为减法操作需要根据余数的符号位条件执行</a:t>
            </a:r>
            <a:endParaRPr lang="en-US" sz="2400" dirty="0"/>
          </a:p>
          <a:p>
            <a:pPr eaLnBrk="1" hangingPunct="1">
              <a:buClrTx/>
            </a:pPr>
            <a:r>
              <a:rPr lang="zh-CN" altLang="en-US" sz="2800" dirty="0"/>
              <a:t>快速除法器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SRT</a:t>
            </a:r>
            <a:r>
              <a:rPr lang="en-US" sz="2800" dirty="0">
                <a:solidFill>
                  <a:srgbClr val="FF0000"/>
                </a:solidFill>
              </a:rPr>
              <a:t> division</a:t>
            </a:r>
            <a:endParaRPr lang="en-US" sz="2800" dirty="0"/>
          </a:p>
          <a:p>
            <a:pPr lvl="1" eaLnBrk="1" hangingPunct="1"/>
            <a:r>
              <a:rPr lang="zh-CN" altLang="en-US" sz="2400" dirty="0"/>
              <a:t>通过查表的方式来获取多位（</a:t>
            </a:r>
            <a:r>
              <a:rPr lang="en-US" altLang="zh-CN" sz="2400" dirty="0"/>
              <a:t>2/3/4</a:t>
            </a:r>
            <a:r>
              <a:rPr lang="zh-CN" altLang="en-US" sz="2400" dirty="0"/>
              <a:t>）的商</a:t>
            </a:r>
            <a:endParaRPr lang="en-US" sz="2400" dirty="0"/>
          </a:p>
          <a:p>
            <a:pPr lvl="2" eaLnBrk="1" hangingPunct="1">
              <a:buClrTx/>
            </a:pPr>
            <a:r>
              <a:rPr lang="zh-CN" altLang="en-US" sz="2000" dirty="0"/>
              <a:t>在后续的步骤中矫正错误取值</a:t>
            </a:r>
            <a:endParaRPr lang="en-US" sz="2000" dirty="0"/>
          </a:p>
          <a:p>
            <a:pPr lvl="1" eaLnBrk="1" hangingPunct="1"/>
            <a:r>
              <a:rPr lang="zh-CN" altLang="en-US" sz="2400" dirty="0"/>
              <a:t>需要多次迭代</a:t>
            </a:r>
            <a:endParaRPr lang="en-US" sz="2400" dirty="0"/>
          </a:p>
          <a:p>
            <a:pPr eaLnBrk="1" hangingPunct="1">
              <a:buClrTx/>
            </a:pPr>
            <a:r>
              <a:rPr lang="zh-CN" altLang="en-US" sz="2800" dirty="0"/>
              <a:t>其它快速除法器</a:t>
            </a:r>
            <a:endParaRPr lang="en-US" sz="2800" dirty="0"/>
          </a:p>
          <a:p>
            <a:pPr lvl="1" eaLnBrk="1" hangingPunct="1"/>
            <a:r>
              <a:rPr lang="zh-CN" altLang="en-US" sz="2400" dirty="0"/>
              <a:t>函数迭代算法</a:t>
            </a:r>
            <a:r>
              <a:rPr lang="en-AU" altLang="zh-CN" sz="2400" dirty="0">
                <a:ea typeface="宋体" pitchFamily="2" charset="-122"/>
              </a:rPr>
              <a:t>(</a:t>
            </a:r>
            <a:r>
              <a:rPr lang="en-US" altLang="zh-CN" sz="2400" dirty="0">
                <a:ea typeface="宋体" pitchFamily="2" charset="-122"/>
              </a:rPr>
              <a:t>Newton-</a:t>
            </a:r>
            <a:r>
              <a:rPr lang="en-US" altLang="zh-CN" sz="2400" dirty="0" err="1">
                <a:ea typeface="宋体" pitchFamily="2" charset="-122"/>
              </a:rPr>
              <a:t>Raphson</a:t>
            </a:r>
            <a:r>
              <a:rPr lang="zh-CN" altLang="en-US" sz="2400" dirty="0">
                <a:ea typeface="宋体" pitchFamily="2" charset="-122"/>
              </a:rPr>
              <a:t>等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近似计算</a:t>
            </a:r>
            <a:r>
              <a:rPr lang="en-AU" altLang="zh-CN" sz="2400" dirty="0">
                <a:ea typeface="宋体" pitchFamily="2" charset="-122"/>
              </a:rPr>
              <a:t>)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494357" y="5130156"/>
            <a:ext cx="86394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Atkins, Daniel. (1968). Higher-Radix Division Using Estimates of the Divisor and Partial Remainders. Computers, IEEE Transactions on. C-17. 925- 934. 10.1109/</a:t>
            </a:r>
            <a:r>
              <a:rPr lang="en-US" altLang="zh-CN" dirty="0" err="1"/>
              <a:t>TC.1968.226439</a:t>
            </a:r>
            <a:r>
              <a:rPr lang="en-US" altLang="zh-CN" dirty="0"/>
              <a:t>. </a:t>
            </a:r>
          </a:p>
          <a:p>
            <a:pPr algn="just"/>
            <a:r>
              <a:rPr lang="zh-CN" altLang="en-US" dirty="0"/>
              <a:t>王县</a:t>
            </a:r>
            <a:r>
              <a:rPr lang="en-US" altLang="zh-CN" dirty="0"/>
              <a:t>,</a:t>
            </a:r>
            <a:r>
              <a:rPr lang="zh-CN" altLang="en-US" dirty="0"/>
              <a:t>倪晓强</a:t>
            </a:r>
            <a:r>
              <a:rPr lang="en-US" altLang="zh-CN" dirty="0"/>
              <a:t>,</a:t>
            </a:r>
            <a:r>
              <a:rPr lang="zh-CN" altLang="en-US" dirty="0"/>
              <a:t>邢座程</a:t>
            </a:r>
            <a:r>
              <a:rPr lang="en-US" altLang="zh-CN" dirty="0"/>
              <a:t>, </a:t>
            </a:r>
            <a:r>
              <a:rPr lang="zh-CN" altLang="en-US" dirty="0"/>
              <a:t>浮点除法算法的分析与研究，第十二属计算机工程与工艺学术年会，</a:t>
            </a:r>
            <a:r>
              <a:rPr lang="en-US" altLang="zh-CN" dirty="0"/>
              <a:t>2008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/>
              <a:t>Chapter 3 — Arithmetic for Computers — </a:t>
            </a:r>
            <a:fld id="{026F276E-71BD-4F97-9E33-E4C1DFBDD041}" type="slidenum">
              <a:rPr lang="en-AU" altLang="zh-CN"/>
              <a:pPr/>
              <a:t>79</a:t>
            </a:fld>
            <a:endParaRPr lang="en-AU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MIPS Division</a:t>
            </a:r>
            <a:endParaRPr lang="en-AU" altLang="zh-CN">
              <a:ea typeface="宋体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HI/LO registers for result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HI:</a:t>
            </a:r>
            <a:r>
              <a:rPr lang="en-US" dirty="0"/>
              <a:t> 32-bit remainder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LO:</a:t>
            </a:r>
            <a:r>
              <a:rPr lang="en-US" dirty="0"/>
              <a:t> 32-bit quotient</a:t>
            </a:r>
          </a:p>
          <a:p>
            <a:pPr eaLnBrk="1" hangingPunct="1"/>
            <a:r>
              <a:rPr lang="en-US" dirty="0"/>
              <a:t>Instructions</a:t>
            </a:r>
          </a:p>
          <a:p>
            <a:pPr lvl="1" eaLnBrk="1" hangingPunct="1"/>
            <a:r>
              <a:rPr lang="en-US" dirty="0">
                <a:solidFill>
                  <a:schemeClr val="tx2"/>
                </a:solidFill>
                <a:latin typeface="Lucida Console" pitchFamily="49" charset="0"/>
              </a:rPr>
              <a:t>div </a:t>
            </a:r>
            <a:r>
              <a:rPr lang="en-US" dirty="0" err="1">
                <a:solidFill>
                  <a:schemeClr val="tx2"/>
                </a:solidFill>
                <a:latin typeface="Lucida Console" pitchFamily="49" charset="0"/>
              </a:rPr>
              <a:t>rs</a:t>
            </a:r>
            <a:r>
              <a:rPr lang="en-US" dirty="0">
                <a:solidFill>
                  <a:schemeClr val="tx2"/>
                </a:solidFill>
                <a:latin typeface="Lucida Console" pitchFamily="49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Lucida Console" pitchFamily="49" charset="0"/>
              </a:rPr>
              <a:t>rt</a:t>
            </a:r>
            <a:r>
              <a:rPr lang="en-US" dirty="0">
                <a:solidFill>
                  <a:schemeClr val="tx2"/>
                </a:solidFill>
                <a:latin typeface="Lucida Console" pitchFamily="49" charset="0"/>
              </a:rPr>
              <a:t>  </a:t>
            </a:r>
            <a:r>
              <a:rPr lang="en-US" dirty="0">
                <a:latin typeface="Lucida Console" pitchFamily="49" charset="0"/>
              </a:rPr>
              <a:t>/  </a:t>
            </a:r>
            <a:r>
              <a:rPr lang="en-US" dirty="0" err="1">
                <a:solidFill>
                  <a:schemeClr val="tx2"/>
                </a:solidFill>
                <a:latin typeface="Lucida Console" pitchFamily="49" charset="0"/>
              </a:rPr>
              <a:t>divu</a:t>
            </a:r>
            <a:r>
              <a:rPr lang="en-US" dirty="0">
                <a:solidFill>
                  <a:schemeClr val="tx2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ucida Console" pitchFamily="49" charset="0"/>
              </a:rPr>
              <a:t>rs</a:t>
            </a:r>
            <a:r>
              <a:rPr lang="en-US" dirty="0">
                <a:solidFill>
                  <a:schemeClr val="tx2"/>
                </a:solidFill>
                <a:latin typeface="Lucida Console" pitchFamily="49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Lucida Console" pitchFamily="49" charset="0"/>
              </a:rPr>
              <a:t>rt</a:t>
            </a:r>
            <a:endParaRPr lang="en-US" dirty="0"/>
          </a:p>
          <a:p>
            <a:pPr lvl="1" eaLnBrk="1" hangingPunct="1"/>
            <a:r>
              <a:rPr lang="en-US" dirty="0"/>
              <a:t>Use </a:t>
            </a:r>
            <a:r>
              <a:rPr lang="en-US" dirty="0" err="1">
                <a:solidFill>
                  <a:schemeClr val="tx2"/>
                </a:solidFill>
                <a:latin typeface="Lucida Console" pitchFamily="49" charset="0"/>
              </a:rPr>
              <a:t>mfhi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  <a:latin typeface="Lucida Console" pitchFamily="49" charset="0"/>
              </a:rPr>
              <a:t>mflo</a:t>
            </a:r>
            <a:r>
              <a:rPr lang="en-US" dirty="0"/>
              <a:t> to access result</a:t>
            </a:r>
          </a:p>
          <a:p>
            <a:pPr lvl="1" eaLnBrk="1" hangingPunct="1"/>
            <a:r>
              <a:rPr lang="en-US" dirty="0"/>
              <a:t>No overflow or divide-by-0 checking</a:t>
            </a:r>
          </a:p>
          <a:p>
            <a:pPr lvl="2" eaLnBrk="1" hangingPunct="1"/>
            <a:r>
              <a:rPr lang="en-US" dirty="0"/>
              <a:t>Software must perform checks if required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zh-CN"/>
              <a:t>Chapter 3 — Arithmetic for Computers — </a:t>
            </a:r>
            <a:fld id="{2104891C-3614-4AF3-825E-26A794D5F19B}" type="slidenum">
              <a:rPr lang="en-AU" altLang="zh-CN"/>
              <a:pPr/>
              <a:t>8</a:t>
            </a:fld>
            <a:endParaRPr lang="en-AU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Division -- </a:t>
            </a:r>
            <a:r>
              <a:rPr lang="en-US" sz="2800" dirty="0"/>
              <a:t>Binary Division</a:t>
            </a:r>
            <a:endParaRPr lang="en-AU" altLang="zh-CN" sz="28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0071" y="1439700"/>
            <a:ext cx="5719315" cy="436371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二进制除需解决的问题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）余数（部分余数）与除数如何对齐？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）如何进行试商？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）计算（次数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）结束的条件？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）如何处理符号位？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438384" y="2356321"/>
            <a:ext cx="201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 dirty="0">
                <a:latin typeface="Lucida Console" pitchFamily="49" charset="0"/>
              </a:rPr>
              <a:t>        1001</a:t>
            </a:r>
          </a:p>
          <a:p>
            <a:r>
              <a:rPr lang="en-US" sz="2000" dirty="0">
                <a:latin typeface="Lucida Console" pitchFamily="49" charset="0"/>
              </a:rPr>
              <a:t>1000 1001010</a:t>
            </a:r>
          </a:p>
          <a:p>
            <a:r>
              <a:rPr lang="en-US" sz="2000" dirty="0">
                <a:latin typeface="Lucida Console" pitchFamily="49" charset="0"/>
              </a:rPr>
              <a:t>    -1000</a:t>
            </a:r>
          </a:p>
          <a:p>
            <a:r>
              <a:rPr lang="en-US" sz="2000" dirty="0">
                <a:latin typeface="Lucida Console" pitchFamily="49" charset="0"/>
              </a:rPr>
              <a:t>        10</a:t>
            </a:r>
          </a:p>
          <a:p>
            <a:r>
              <a:rPr lang="en-US" sz="2000" dirty="0">
                <a:latin typeface="Lucida Console" pitchFamily="49" charset="0"/>
              </a:rPr>
              <a:t>        101 </a:t>
            </a:r>
          </a:p>
          <a:p>
            <a:r>
              <a:rPr lang="en-US" sz="2000" dirty="0">
                <a:latin typeface="Lucida Console" pitchFamily="49" charset="0"/>
              </a:rPr>
              <a:t>        1010</a:t>
            </a:r>
          </a:p>
          <a:p>
            <a:r>
              <a:rPr lang="en-US" sz="2000" dirty="0">
                <a:latin typeface="Lucida Console" pitchFamily="49" charset="0"/>
              </a:rPr>
              <a:t>       -1000</a:t>
            </a:r>
          </a:p>
          <a:p>
            <a:r>
              <a:rPr lang="en-US" sz="2000" dirty="0">
                <a:latin typeface="Lucida Console" pitchFamily="49" charset="0"/>
              </a:rPr>
              <a:t>          10</a:t>
            </a:r>
            <a:endParaRPr lang="en-AU" altLang="zh-CN" sz="2000" dirty="0">
              <a:latin typeface="Lucida Console" pitchFamily="49" charset="0"/>
              <a:ea typeface="宋体" pitchFamily="2" charset="-122"/>
            </a:endParaRP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H="1">
            <a:off x="2186096" y="2715096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H="1">
            <a:off x="2257534" y="3291359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673209" y="5167784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i="1"/>
              <a:t>n</a:t>
            </a:r>
            <a:r>
              <a:rPr lang="en-US"/>
              <a:t>-bit operands yield </a:t>
            </a:r>
            <a:r>
              <a:rPr lang="en-US" i="1"/>
              <a:t>n</a:t>
            </a:r>
            <a:r>
              <a:rPr lang="en-US"/>
              <a:t>-bit</a:t>
            </a:r>
            <a:br>
              <a:rPr lang="en-US"/>
            </a:br>
            <a:r>
              <a:rPr lang="en-US"/>
              <a:t>quotient and remainder</a:t>
            </a:r>
            <a:endParaRPr lang="en-AU" altLang="zh-CN">
              <a:ea typeface="宋体" pitchFamily="2" charset="-122"/>
            </a:endParaRPr>
          </a:p>
        </p:txBody>
      </p:sp>
      <p:sp>
        <p:nvSpPr>
          <p:cNvPr id="21513" name="AutoShape 8"/>
          <p:cNvSpPr>
            <a:spLocks/>
          </p:cNvSpPr>
          <p:nvPr/>
        </p:nvSpPr>
        <p:spPr bwMode="auto">
          <a:xfrm>
            <a:off x="530334" y="1635596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/>
              <a:t>quotient</a:t>
            </a:r>
            <a:endParaRPr lang="en-AU" altLang="zh-CN" sz="1600">
              <a:ea typeface="宋体" pitchFamily="2" charset="-122"/>
            </a:endParaRPr>
          </a:p>
        </p:txBody>
      </p:sp>
      <p:sp>
        <p:nvSpPr>
          <p:cNvPr id="21514" name="AutoShape 9"/>
          <p:cNvSpPr>
            <a:spLocks/>
          </p:cNvSpPr>
          <p:nvPr/>
        </p:nvSpPr>
        <p:spPr bwMode="auto">
          <a:xfrm>
            <a:off x="530334" y="2067396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 dirty="0"/>
              <a:t>dividend</a:t>
            </a:r>
            <a:endParaRPr lang="en-AU" altLang="zh-CN" sz="1600" dirty="0">
              <a:ea typeface="宋体" pitchFamily="2" charset="-122"/>
            </a:endParaRPr>
          </a:p>
        </p:txBody>
      </p:sp>
      <p:sp>
        <p:nvSpPr>
          <p:cNvPr id="21515" name="AutoShape 10"/>
          <p:cNvSpPr>
            <a:spLocks/>
          </p:cNvSpPr>
          <p:nvPr/>
        </p:nvSpPr>
        <p:spPr bwMode="auto">
          <a:xfrm>
            <a:off x="889109" y="4588346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 dirty="0"/>
              <a:t>remainder</a:t>
            </a:r>
            <a:endParaRPr lang="en-AU" altLang="zh-CN" sz="1600" dirty="0">
              <a:ea typeface="宋体" pitchFamily="2" charset="-122"/>
            </a:endParaRPr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 flipH="1">
            <a:off x="2689334" y="4515321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Arc 12"/>
          <p:cNvSpPr>
            <a:spLocks/>
          </p:cNvSpPr>
          <p:nvPr/>
        </p:nvSpPr>
        <p:spPr bwMode="auto">
          <a:xfrm>
            <a:off x="2186096" y="2715096"/>
            <a:ext cx="73025" cy="144463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6" name="Arc 13"/>
          <p:cNvSpPr>
            <a:spLocks/>
          </p:cNvSpPr>
          <p:nvPr/>
        </p:nvSpPr>
        <p:spPr bwMode="auto">
          <a:xfrm flipV="1">
            <a:off x="2186096" y="2859559"/>
            <a:ext cx="73025" cy="14446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AutoShape 14"/>
          <p:cNvSpPr>
            <a:spLocks/>
          </p:cNvSpPr>
          <p:nvPr/>
        </p:nvSpPr>
        <p:spPr bwMode="auto">
          <a:xfrm>
            <a:off x="96946" y="3148484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/>
              <a:t>divisor</a:t>
            </a:r>
            <a:endParaRPr lang="en-AU" altLang="zh-CN" sz="1600">
              <a:ea typeface="宋体" pitchFamily="2" charset="-122"/>
            </a:endParaRP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 rot="5400000">
            <a:off x="8214519" y="562769"/>
            <a:ext cx="1492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§3.4 Division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781236" y="2397596"/>
            <a:ext cx="4989512" cy="3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固定的位数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）位</a:t>
            </a:r>
            <a:endParaRPr lang="en-US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通过比较余数和除数大小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减法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设置固定</a:t>
            </a:r>
            <a:r>
              <a:rPr lang="en-US" altLang="zh-CN" sz="24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次迭代</a:t>
            </a:r>
            <a:endParaRPr lang="en-US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单独处理符号位</a:t>
            </a:r>
            <a:endParaRPr lang="en-US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1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/>
              <a:t>Chapter 3 — Arithmetic for Computers — </a:t>
            </a:r>
            <a:fld id="{9ED5DF9C-31E0-4D77-A353-E0C904335272}" type="slidenum">
              <a:rPr lang="en-AU" altLang="zh-CN" smtClean="0"/>
              <a:pPr/>
              <a:t>80</a:t>
            </a:fld>
            <a:endParaRPr lang="en-AU" altLang="zh-CN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3568" y="1268760"/>
            <a:ext cx="8136904" cy="3096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[X]</a:t>
            </a:r>
            <a:r>
              <a:rPr lang="zh-CN" altLang="en-US" sz="2800" baseline="-25000" dirty="0"/>
              <a:t>原</a:t>
            </a:r>
            <a:r>
              <a:rPr lang="en-US" altLang="zh-CN" sz="2800" dirty="0"/>
              <a:t>=0.1001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[Y]</a:t>
            </a:r>
            <a:r>
              <a:rPr lang="zh-CN" altLang="en-US" sz="2800" baseline="-25000" dirty="0"/>
              <a:t>原</a:t>
            </a:r>
            <a:r>
              <a:rPr lang="en-US" altLang="zh-CN" sz="2800" dirty="0"/>
              <a:t>=0.1101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请采用加减交替法计算</a:t>
            </a:r>
            <a:r>
              <a:rPr lang="en-US" altLang="zh-CN" sz="2800" dirty="0"/>
              <a:t>[X /Y]</a:t>
            </a:r>
            <a:r>
              <a:rPr lang="zh-CN" altLang="en-US" sz="2800" baseline="-25000" dirty="0"/>
              <a:t>原</a:t>
            </a:r>
            <a:r>
              <a:rPr lang="zh-CN" altLang="en-US" sz="2800" dirty="0"/>
              <a:t>的结果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15</a:t>
            </a:r>
            <a:r>
              <a:rPr lang="zh-CN" altLang="en-US" sz="2800" dirty="0"/>
              <a:t>分钟完成，选择适当的算法需要给出具体的步骤</a:t>
            </a:r>
            <a:endParaRPr lang="en-US" altLang="zh-CN" sz="2800" dirty="0"/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27050" y="5165795"/>
            <a:ext cx="84375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得：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= x/y =0.1011              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=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0001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093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553075" y="1384974"/>
            <a:ext cx="8437563" cy="481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0 0.1 0 0 1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+[-y]</a:t>
            </a:r>
            <a:r>
              <a:rPr lang="zh-CN" altLang="en-US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1. 0 0 1 1         0.0000                   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               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1 1.1 1 0 0      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余数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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1 1.1 0 0 0         0.000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 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左移一位 ，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商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+[y]</a:t>
            </a:r>
            <a:r>
              <a:rPr lang="zh-CN" altLang="en-US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0 0. 1 1 0 1     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0 0. 0 1 0 1     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&gt;0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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0 0. 1 0 1 0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01 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左移一位，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商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+[-y]</a:t>
            </a:r>
            <a:r>
              <a:rPr lang="zh-CN" altLang="en-US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1 1.  0 0 1 1      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1 1. 1 1 0 1      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&lt;0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1 1. 1 0 1 0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 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左移一位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商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+[y]</a:t>
            </a:r>
            <a:r>
              <a:rPr lang="zh-CN" altLang="en-US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0 0. 1 1 0 1        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0 0. 0 1 1 1      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&gt;0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0 0. 1 1 1 0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0101                  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商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左移一位 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+[-y]</a:t>
            </a:r>
            <a:r>
              <a:rPr lang="zh-CN" altLang="en-US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1 1. 0 0 1 1       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0 0. 0 0 0 1      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&gt;0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0.1011                 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商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左移一位 </a:t>
            </a:r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>
            <a:off x="650453" y="2039024"/>
            <a:ext cx="2265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>
            <a:off x="553075" y="2921674"/>
            <a:ext cx="2265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553075" y="3778924"/>
            <a:ext cx="2265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508625" y="4658399"/>
            <a:ext cx="2265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>
            <a:off x="553075" y="5504537"/>
            <a:ext cx="22653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479256" y="1107371"/>
            <a:ext cx="8104188" cy="31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被除数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/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    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                       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</a:p>
        </p:txBody>
      </p:sp>
      <p:sp>
        <p:nvSpPr>
          <p:cNvPr id="131085" name="Line 13"/>
          <p:cNvSpPr>
            <a:spLocks noChangeShapeType="1"/>
          </p:cNvSpPr>
          <p:nvPr/>
        </p:nvSpPr>
        <p:spPr bwMode="auto">
          <a:xfrm>
            <a:off x="3110538" y="1545312"/>
            <a:ext cx="0" cy="454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86" name="Line 14"/>
          <p:cNvSpPr>
            <a:spLocks noChangeShapeType="1"/>
          </p:cNvSpPr>
          <p:nvPr/>
        </p:nvSpPr>
        <p:spPr bwMode="auto">
          <a:xfrm>
            <a:off x="3083550" y="2039024"/>
            <a:ext cx="142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87" name="Line 15"/>
          <p:cNvSpPr>
            <a:spLocks noChangeShapeType="1"/>
          </p:cNvSpPr>
          <p:nvPr/>
        </p:nvSpPr>
        <p:spPr bwMode="auto">
          <a:xfrm>
            <a:off x="3116888" y="2916912"/>
            <a:ext cx="142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88" name="Line 16"/>
          <p:cNvSpPr>
            <a:spLocks noChangeShapeType="1"/>
          </p:cNvSpPr>
          <p:nvPr/>
        </p:nvSpPr>
        <p:spPr bwMode="auto">
          <a:xfrm>
            <a:off x="3118475" y="3772574"/>
            <a:ext cx="142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89" name="Line 17"/>
          <p:cNvSpPr>
            <a:spLocks noChangeShapeType="1"/>
          </p:cNvSpPr>
          <p:nvPr/>
        </p:nvSpPr>
        <p:spPr bwMode="auto">
          <a:xfrm>
            <a:off x="3105775" y="4640937"/>
            <a:ext cx="142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90" name="Line 18"/>
          <p:cNvSpPr>
            <a:spLocks noChangeShapeType="1"/>
          </p:cNvSpPr>
          <p:nvPr/>
        </p:nvSpPr>
        <p:spPr bwMode="auto">
          <a:xfrm>
            <a:off x="3118475" y="5504537"/>
            <a:ext cx="142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490369" y="6390366"/>
            <a:ext cx="84375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得：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= x/y =0.1011              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= 2</a:t>
            </a:r>
            <a:r>
              <a:rPr lang="en-US" altLang="zh-CN" sz="2000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-4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0.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0001</a:t>
            </a:r>
          </a:p>
        </p:txBody>
      </p:sp>
      <p:sp>
        <p:nvSpPr>
          <p:cNvPr id="131092" name="Rectangle 20"/>
          <p:cNvSpPr>
            <a:spLocks noChangeArrowheads="1"/>
          </p:cNvSpPr>
          <p:nvPr/>
        </p:nvSpPr>
        <p:spPr bwMode="auto">
          <a:xfrm>
            <a:off x="6876256" y="915193"/>
            <a:ext cx="27231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sz="2000" baseline="-25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00.1001,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[y]</a:t>
            </a:r>
            <a:r>
              <a:rPr lang="zh-CN" altLang="en-US" sz="2000" baseline="-25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00.1101,   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[-y]</a:t>
            </a:r>
            <a:r>
              <a:rPr lang="zh-CN" altLang="en-US" sz="2000" baseline="-25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11.0011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75572" y="402640"/>
            <a:ext cx="840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参考答案 </a:t>
            </a:r>
            <a:r>
              <a:rPr lang="en-US" altLang="zh-CN" sz="2800" dirty="0"/>
              <a:t>x=[0.1001] y=  [0.1101],</a:t>
            </a:r>
            <a:r>
              <a:rPr lang="zh-CN" altLang="en-US" sz="2800" dirty="0"/>
              <a:t>计算</a:t>
            </a:r>
            <a:r>
              <a:rPr lang="en-US" altLang="zh-CN" sz="2800" dirty="0"/>
              <a:t>x/y</a:t>
            </a:r>
            <a:r>
              <a:rPr lang="zh-CN" altLang="en-US" sz="2800" dirty="0"/>
              <a:t>的值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45865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619" y="165971"/>
            <a:ext cx="8568307" cy="769441"/>
          </a:xfrm>
        </p:spPr>
        <p:txBody>
          <a:bodyPr/>
          <a:lstStyle/>
          <a:p>
            <a:r>
              <a:rPr lang="en-US" altLang="zh-CN" dirty="0"/>
              <a:t>3.4 Division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zh-CN" dirty="0"/>
              <a:t>Chapter 3 — Arithmetic for Computers — </a:t>
            </a:r>
            <a:fld id="{9ED5DF9C-31E0-4D77-A353-E0C904335272}" type="slidenum">
              <a:rPr lang="en-AU" altLang="zh-CN" smtClean="0"/>
              <a:pPr/>
              <a:t>9</a:t>
            </a:fld>
            <a:endParaRPr lang="en-AU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55576" y="1340768"/>
            <a:ext cx="640871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十进制整数除法回顾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二进制整数除法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位除法思想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恢复余数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除法及其优化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加减交替除法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定点小数除法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快速除法概况</a:t>
            </a:r>
          </a:p>
        </p:txBody>
      </p:sp>
    </p:spTree>
    <p:extLst>
      <p:ext uri="{BB962C8B-B14F-4D97-AF65-F5344CB8AC3E}">
        <p14:creationId xmlns:p14="http://schemas.microsoft.com/office/powerpoint/2010/main" val="324400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2.0"/>
  <p:tag name="PROBLEMHASREMARK" val="True"/>
  <p:tag name="PROBLEMREMARK" val="三个变量的关系为&#10;|X|=|Y| * Q  + R&#10;其中R为除法的余数&#10;令t=n-1&#10;step1. &#10;    如果|X|-|Y| * 2^t 大于0&#10;    那么 qt=1 ，否则为0&#10;step2.&#10;   令|X|=|X|-|Y|,t=t-1&#10;  如果t&gt;0 goto step1&#10;    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26536</TotalTime>
  <Words>9043</Words>
  <Application>Microsoft Office PowerPoint</Application>
  <PresentationFormat>全屏显示(4:3)</PresentationFormat>
  <Paragraphs>1912</Paragraphs>
  <Slides>81</Slides>
  <Notes>67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2" baseType="lpstr">
      <vt:lpstr>Microsoft Yahei</vt:lpstr>
      <vt:lpstr>宋体</vt:lpstr>
      <vt:lpstr>微软雅黑</vt:lpstr>
      <vt:lpstr>Arial</vt:lpstr>
      <vt:lpstr>Arial Black</vt:lpstr>
      <vt:lpstr>Comic Sans MS</vt:lpstr>
      <vt:lpstr>Lucida Console</vt:lpstr>
      <vt:lpstr>Symbol</vt:lpstr>
      <vt:lpstr>Times New Roman</vt:lpstr>
      <vt:lpstr>Wingdings</vt:lpstr>
      <vt:lpstr>cod4e</vt:lpstr>
      <vt:lpstr>PowerPoint 演示文稿</vt:lpstr>
      <vt:lpstr>壮丽七十年      奋斗新时代</vt:lpstr>
      <vt:lpstr>Multiplication</vt:lpstr>
      <vt:lpstr>Multiplication Hardware</vt:lpstr>
      <vt:lpstr>Optimized Multiplier</vt:lpstr>
      <vt:lpstr>3.4 Division</vt:lpstr>
      <vt:lpstr>3.4 Division-- Decimal Division</vt:lpstr>
      <vt:lpstr>Division -- Binary Division</vt:lpstr>
      <vt:lpstr>3.4 Division</vt:lpstr>
      <vt:lpstr>PowerPoint 演示文稿</vt:lpstr>
      <vt:lpstr>PowerPoint 演示文稿</vt:lpstr>
      <vt:lpstr>PowerPoint 演示文稿</vt:lpstr>
      <vt:lpstr>PowerPoint 演示文稿</vt:lpstr>
      <vt:lpstr>计算机中恢复余数算法流程</vt:lpstr>
      <vt:lpstr>Integer Division Hardware</vt:lpstr>
      <vt:lpstr>恢复余数法的基本特点</vt:lpstr>
      <vt:lpstr>PowerPoint 演示文稿</vt:lpstr>
      <vt:lpstr>Integer Division Hardware</vt:lpstr>
      <vt:lpstr>Integer Division Hardware</vt:lpstr>
      <vt:lpstr>Integer Division Hardware</vt:lpstr>
      <vt:lpstr>Integer Division Hardware</vt:lpstr>
      <vt:lpstr>Integer Division Hardware</vt:lpstr>
      <vt:lpstr>Integer Division Hardware</vt:lpstr>
      <vt:lpstr>Integer Division Hardware</vt:lpstr>
      <vt:lpstr>Integer Division Hardware</vt:lpstr>
      <vt:lpstr>Integer Division Hardware</vt:lpstr>
      <vt:lpstr>Integer Division Hardware</vt:lpstr>
      <vt:lpstr>Integer Division Hardware</vt:lpstr>
      <vt:lpstr>Integer Division Hardware</vt:lpstr>
      <vt:lpstr>Integer Division Hardware</vt:lpstr>
      <vt:lpstr>Integer Division Hardware</vt:lpstr>
      <vt:lpstr>Integer Division Hardware</vt:lpstr>
      <vt:lpstr>Integer Division Hardware</vt:lpstr>
      <vt:lpstr>请同学们再观察一遍 |x|/|y|的过程 X= [0111]2 Y=[0010]2 </vt:lpstr>
      <vt:lpstr>Integer Division Hardware</vt:lpstr>
      <vt:lpstr>Optimized Integer Divider</vt:lpstr>
      <vt:lpstr>Optimized Integer Divider</vt:lpstr>
      <vt:lpstr>Optimized Integer Divider</vt:lpstr>
      <vt:lpstr>Optimized Integer Divider</vt:lpstr>
      <vt:lpstr>Optimized Integer Divider</vt:lpstr>
      <vt:lpstr>Optimized Integer Divider</vt:lpstr>
      <vt:lpstr>Optimized Integer Divider</vt:lpstr>
      <vt:lpstr>Optimized Integer Divider</vt:lpstr>
      <vt:lpstr>Optimized Integer Divider</vt:lpstr>
      <vt:lpstr>Optimized Integer Divider</vt:lpstr>
      <vt:lpstr>Optimized Integer Divider</vt:lpstr>
      <vt:lpstr>Optimized Integer Divider</vt:lpstr>
      <vt:lpstr>Optimized Integer Divider</vt:lpstr>
      <vt:lpstr>Optimized Integer Divider</vt:lpstr>
      <vt:lpstr>Optimized Integer Divider</vt:lpstr>
      <vt:lpstr>Optimized Integer Divider</vt:lpstr>
      <vt:lpstr>Optimized Integer Divider</vt:lpstr>
      <vt:lpstr>令X= [0111]2 Y=[0010]2   优化的除法汇总</vt:lpstr>
      <vt:lpstr>PowerPoint 演示文稿</vt:lpstr>
      <vt:lpstr>PowerPoint 演示文稿</vt:lpstr>
      <vt:lpstr>加减交替法</vt:lpstr>
      <vt:lpstr>加减交替法</vt:lpstr>
      <vt:lpstr>加减交替法</vt:lpstr>
      <vt:lpstr>加减交替法</vt:lpstr>
      <vt:lpstr>加减交替法</vt:lpstr>
      <vt:lpstr>加减交替法</vt:lpstr>
      <vt:lpstr>加减交替法</vt:lpstr>
      <vt:lpstr>加减交替法</vt:lpstr>
      <vt:lpstr>加减交替法</vt:lpstr>
      <vt:lpstr>加减交替法</vt:lpstr>
      <vt:lpstr>加减交替法</vt:lpstr>
      <vt:lpstr>加减交替法</vt:lpstr>
      <vt:lpstr>加减交替法</vt:lpstr>
      <vt:lpstr>加减交替法</vt:lpstr>
      <vt:lpstr>加减交替法</vt:lpstr>
      <vt:lpstr>加减交替法</vt:lpstr>
      <vt:lpstr>令x= [0111]2 y=[0010]2    加减交替计算过程</vt:lpstr>
      <vt:lpstr>3.4 Division</vt:lpstr>
      <vt:lpstr>定点小数原码1位除法(加减交替)</vt:lpstr>
      <vt:lpstr>PowerPoint 演示文稿</vt:lpstr>
      <vt:lpstr>定点小数原码1位除法</vt:lpstr>
      <vt:lpstr>定点小数除法采用双符号位补码（模4补码）</vt:lpstr>
      <vt:lpstr>Faster Division</vt:lpstr>
      <vt:lpstr>MIPS Division</vt:lpstr>
      <vt:lpstr>PowerPoint 演示文稿</vt:lpstr>
      <vt:lpstr>PowerPoint 演示文稿</vt:lpstr>
    </vt:vector>
  </TitlesOfParts>
  <Company>Ashenden Designs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钟将</cp:lastModifiedBy>
  <cp:revision>817</cp:revision>
  <dcterms:created xsi:type="dcterms:W3CDTF">2008-07-28T10:20:18Z</dcterms:created>
  <dcterms:modified xsi:type="dcterms:W3CDTF">2019-10-09T06:28:18Z</dcterms:modified>
</cp:coreProperties>
</file>