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0"/>
  </p:notesMasterIdLst>
  <p:sldIdLst>
    <p:sldId id="257" r:id="rId2"/>
    <p:sldId id="258" r:id="rId3"/>
    <p:sldId id="259" r:id="rId4"/>
    <p:sldId id="261" r:id="rId5"/>
    <p:sldId id="264" r:id="rId6"/>
    <p:sldId id="488" r:id="rId7"/>
    <p:sldId id="489" r:id="rId8"/>
    <p:sldId id="265" r:id="rId9"/>
    <p:sldId id="266" r:id="rId10"/>
    <p:sldId id="447" r:id="rId11"/>
    <p:sldId id="268" r:id="rId12"/>
    <p:sldId id="269" r:id="rId13"/>
    <p:sldId id="270" r:id="rId14"/>
    <p:sldId id="271" r:id="rId15"/>
    <p:sldId id="273" r:id="rId16"/>
    <p:sldId id="274" r:id="rId17"/>
    <p:sldId id="451" r:id="rId18"/>
    <p:sldId id="452" r:id="rId19"/>
    <p:sldId id="275" r:id="rId20"/>
    <p:sldId id="276" r:id="rId21"/>
    <p:sldId id="277" r:id="rId22"/>
    <p:sldId id="278" r:id="rId23"/>
    <p:sldId id="279" r:id="rId24"/>
    <p:sldId id="280" r:id="rId25"/>
    <p:sldId id="281" r:id="rId26"/>
    <p:sldId id="292" r:id="rId27"/>
    <p:sldId id="293" r:id="rId28"/>
    <p:sldId id="450" r:id="rId29"/>
    <p:sldId id="476" r:id="rId30"/>
    <p:sldId id="294" r:id="rId31"/>
    <p:sldId id="295" r:id="rId32"/>
    <p:sldId id="296" r:id="rId33"/>
    <p:sldId id="297" r:id="rId34"/>
    <p:sldId id="298" r:id="rId35"/>
    <p:sldId id="453" r:id="rId36"/>
    <p:sldId id="475" r:id="rId37"/>
    <p:sldId id="473" r:id="rId38"/>
    <p:sldId id="474" r:id="rId39"/>
    <p:sldId id="300" r:id="rId40"/>
    <p:sldId id="302" r:id="rId41"/>
    <p:sldId id="303" r:id="rId42"/>
    <p:sldId id="304" r:id="rId43"/>
    <p:sldId id="305" r:id="rId44"/>
    <p:sldId id="307" r:id="rId45"/>
    <p:sldId id="308" r:id="rId46"/>
    <p:sldId id="309" r:id="rId47"/>
    <p:sldId id="310" r:id="rId48"/>
    <p:sldId id="311" r:id="rId49"/>
    <p:sldId id="324" r:id="rId50"/>
    <p:sldId id="325" r:id="rId51"/>
    <p:sldId id="326" r:id="rId52"/>
    <p:sldId id="327" r:id="rId53"/>
    <p:sldId id="328" r:id="rId54"/>
    <p:sldId id="454" r:id="rId55"/>
    <p:sldId id="455" r:id="rId56"/>
    <p:sldId id="509" r:id="rId57"/>
    <p:sldId id="510" r:id="rId58"/>
    <p:sldId id="478" r:id="rId59"/>
    <p:sldId id="479" r:id="rId60"/>
    <p:sldId id="480" r:id="rId61"/>
    <p:sldId id="481" r:id="rId62"/>
    <p:sldId id="482" r:id="rId63"/>
    <p:sldId id="463" r:id="rId64"/>
    <p:sldId id="512" r:id="rId65"/>
    <p:sldId id="464" r:id="rId66"/>
    <p:sldId id="466" r:id="rId67"/>
    <p:sldId id="332" r:id="rId68"/>
    <p:sldId id="333" r:id="rId69"/>
    <p:sldId id="334" r:id="rId70"/>
    <p:sldId id="335" r:id="rId71"/>
    <p:sldId id="336" r:id="rId72"/>
    <p:sldId id="337" r:id="rId73"/>
    <p:sldId id="338" r:id="rId74"/>
    <p:sldId id="477" r:id="rId75"/>
    <p:sldId id="340" r:id="rId76"/>
    <p:sldId id="487" r:id="rId77"/>
    <p:sldId id="341" r:id="rId78"/>
    <p:sldId id="343" r:id="rId79"/>
    <p:sldId id="344" r:id="rId80"/>
    <p:sldId id="513" r:id="rId81"/>
    <p:sldId id="345" r:id="rId82"/>
    <p:sldId id="346" r:id="rId83"/>
    <p:sldId id="347" r:id="rId84"/>
    <p:sldId id="348" r:id="rId85"/>
    <p:sldId id="349" r:id="rId86"/>
    <p:sldId id="358" r:id="rId87"/>
    <p:sldId id="359" r:id="rId88"/>
    <p:sldId id="360" r:id="rId89"/>
    <p:sldId id="367" r:id="rId90"/>
    <p:sldId id="368" r:id="rId91"/>
    <p:sldId id="369" r:id="rId92"/>
    <p:sldId id="370" r:id="rId93"/>
    <p:sldId id="371" r:id="rId94"/>
    <p:sldId id="372" r:id="rId95"/>
    <p:sldId id="373" r:id="rId96"/>
    <p:sldId id="374" r:id="rId97"/>
    <p:sldId id="375" r:id="rId98"/>
    <p:sldId id="376" r:id="rId99"/>
    <p:sldId id="385" r:id="rId100"/>
    <p:sldId id="386" r:id="rId101"/>
    <p:sldId id="387" r:id="rId102"/>
    <p:sldId id="484" r:id="rId103"/>
    <p:sldId id="486" r:id="rId104"/>
    <p:sldId id="388" r:id="rId105"/>
    <p:sldId id="389" r:id="rId106"/>
    <p:sldId id="390" r:id="rId107"/>
    <p:sldId id="391" r:id="rId108"/>
    <p:sldId id="392"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5" r:id="rId125"/>
    <p:sldId id="506" r:id="rId126"/>
    <p:sldId id="507" r:id="rId127"/>
    <p:sldId id="508" r:id="rId128"/>
    <p:sldId id="511" r:id="rId1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0000FF"/>
    <a:srgbClr val="CCFFCC"/>
    <a:srgbClr val="FF99FF"/>
    <a:srgbClr val="FFCCCC"/>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86072" autoAdjust="0"/>
  </p:normalViewPr>
  <p:slideViewPr>
    <p:cSldViewPr>
      <p:cViewPr varScale="1">
        <p:scale>
          <a:sx n="57" d="100"/>
          <a:sy n="57" d="100"/>
        </p:scale>
        <p:origin x="13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64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30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4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64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49AF9F1-278E-4DAA-B123-9C849ABDE0F7}" type="slidenum">
              <a:rPr lang="en-US" altLang="zh-CN"/>
              <a:pPr>
                <a:defRPr/>
              </a:pPr>
              <a:t>‹#›</a:t>
            </a:fld>
            <a:endParaRPr lang="en-US" altLang="zh-CN"/>
          </a:p>
        </p:txBody>
      </p:sp>
    </p:spTree>
    <p:extLst>
      <p:ext uri="{BB962C8B-B14F-4D97-AF65-F5344CB8AC3E}">
        <p14:creationId xmlns:p14="http://schemas.microsoft.com/office/powerpoint/2010/main" val="4280504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T7</a:t>
            </a:r>
            <a:r>
              <a:rPr lang="zh-CN" altLang="en-US" dirty="0" smtClean="0"/>
              <a:t>和</a:t>
            </a:r>
            <a:r>
              <a:rPr lang="en-US" altLang="zh-CN" dirty="0" smtClean="0"/>
              <a:t>T8</a:t>
            </a:r>
            <a:r>
              <a:rPr lang="zh-CN" altLang="en-US" dirty="0" smtClean="0"/>
              <a:t>为行，列选择的开关电路，必须同时为高电平是，该存储位才能读写操作</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17</a:t>
            </a:fld>
            <a:endParaRPr lang="en-US" altLang="zh-CN"/>
          </a:p>
        </p:txBody>
      </p:sp>
    </p:spTree>
    <p:extLst>
      <p:ext uri="{BB962C8B-B14F-4D97-AF65-F5344CB8AC3E}">
        <p14:creationId xmlns:p14="http://schemas.microsoft.com/office/powerpoint/2010/main" val="3799216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存储元的工作原理是：当某一个行被选中时，连到存储管的基极信号为</a:t>
            </a:r>
            <a:r>
              <a:rPr lang="en-US" altLang="zh-CN" dirty="0" smtClean="0"/>
              <a:t>1</a:t>
            </a:r>
            <a:r>
              <a:rPr lang="zh-CN" altLang="en-US" dirty="0" smtClean="0"/>
              <a:t>，各列若有管子与此选择线相连，则管子导通，输出为“</a:t>
            </a:r>
            <a:r>
              <a:rPr lang="en-US" altLang="zh-CN" dirty="0" smtClean="0"/>
              <a:t>0”</a:t>
            </a:r>
            <a:r>
              <a:rPr lang="zh-CN" altLang="en-US" dirty="0" smtClean="0"/>
              <a:t>。在输出电路中经过反向，实际输出为“</a:t>
            </a:r>
            <a:r>
              <a:rPr lang="en-US" altLang="zh-CN" dirty="0" smtClean="0"/>
              <a:t>1”</a:t>
            </a:r>
            <a:r>
              <a:rPr lang="zh-CN" altLang="en-US" dirty="0" smtClean="0"/>
              <a:t>；若没有管子与此选择线相连，则存储矩阵输出为“</a:t>
            </a:r>
            <a:r>
              <a:rPr lang="en-US" altLang="zh-CN" dirty="0" smtClean="0"/>
              <a:t>1”</a:t>
            </a:r>
            <a:r>
              <a:rPr lang="zh-CN" altLang="en-US" dirty="0" smtClean="0"/>
              <a:t>，经过输出电路反向，输出为“</a:t>
            </a:r>
            <a:r>
              <a:rPr lang="en-US" altLang="zh-CN" dirty="0" smtClean="0"/>
              <a:t>0”</a:t>
            </a:r>
            <a:r>
              <a:rPr lang="zh-CN" altLang="en-US" dirty="0" smtClean="0"/>
              <a:t>。在这里，输出三态门可由片选信号</a:t>
            </a:r>
            <a:r>
              <a:rPr lang="en-US" altLang="zh-CN" dirty="0" smtClean="0"/>
              <a:t>CS</a:t>
            </a:r>
            <a:r>
              <a:rPr lang="zh-CN" altLang="en-US" dirty="0" smtClean="0"/>
              <a:t>控制。</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69</a:t>
            </a:fld>
            <a:endParaRPr lang="en-US" altLang="zh-CN"/>
          </a:p>
        </p:txBody>
      </p:sp>
    </p:spTree>
    <p:extLst>
      <p:ext uri="{BB962C8B-B14F-4D97-AF65-F5344CB8AC3E}">
        <p14:creationId xmlns:p14="http://schemas.microsoft.com/office/powerpoint/2010/main" val="356432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闪存的存储单元为三端器件，与场效应管有相同的名称：源极、漏极和栅极。栅极与硅衬底之间有二氧化硅绝缘层，用来保护浮置栅极中的电荷不会泄漏。采用这种结构，使得存储单元具有了电荷保持能力，就像是装进瓶子里的水，当你倒入水后，水位就一直保持在那里，直到你再次倒入或倒出，所以闪存具有记忆能力。 </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71</a:t>
            </a:fld>
            <a:endParaRPr lang="en-US" altLang="zh-CN"/>
          </a:p>
        </p:txBody>
      </p:sp>
    </p:spTree>
    <p:extLst>
      <p:ext uri="{BB962C8B-B14F-4D97-AF65-F5344CB8AC3E}">
        <p14:creationId xmlns:p14="http://schemas.microsoft.com/office/powerpoint/2010/main" val="3103968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高电平时，相当于将三极管击穿，大量电子保留在栅极，使得该三极管出路打通状态，因此 读出数据时为低电压</a:t>
            </a:r>
            <a:endParaRPr lang="en-US" altLang="zh-CN" dirty="0" smtClean="0"/>
          </a:p>
          <a:p>
            <a:r>
              <a:rPr lang="zh-CN" altLang="en-US" dirty="0" smtClean="0"/>
              <a:t>经典物理学认为，物体越过势垒，有一阈值能量；粒子能量小于此能量则不能越过，大于  隧道效应此能量则可以越过。例如骑自行车过小坡，先用力骑，如果坡很低，不蹬自行车也能靠惯性过去。如果坡很高，不蹬自行车，车到一半就停住，然后退回去。</a:t>
            </a:r>
            <a:endParaRPr lang="en-US" altLang="zh-CN" dirty="0" smtClean="0"/>
          </a:p>
          <a:p>
            <a:r>
              <a:rPr lang="en-US" altLang="zh-CN" dirty="0" smtClean="0"/>
              <a:t>  </a:t>
            </a:r>
            <a:r>
              <a:rPr lang="zh-CN" altLang="en-US" dirty="0" smtClean="0"/>
              <a:t>量子力学则认为，即使粒子能量小于阈值能量，很多粒子冲向势垒，一部分粒子反弹，还会有一些粒子能过去，好像有一个隧道，故名隧道效应（</a:t>
            </a:r>
            <a:r>
              <a:rPr lang="en-US" altLang="zh-CN" dirty="0" smtClean="0"/>
              <a:t>quantum tunneling</a:t>
            </a:r>
            <a:r>
              <a:rPr lang="zh-CN" altLang="en-US" dirty="0" smtClean="0"/>
              <a:t>）。可见，宏观上的确定性在微观上往往就具有不确定性。虽然在通常的情况下，隧道效应并不影响经典的宏观效应，因为隧穿几率极小，但在某些特定的条件下宏观的隧道效应也会出现。</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72</a:t>
            </a:fld>
            <a:endParaRPr lang="en-US" altLang="zh-CN"/>
          </a:p>
        </p:txBody>
      </p:sp>
    </p:spTree>
    <p:extLst>
      <p:ext uri="{BB962C8B-B14F-4D97-AF65-F5344CB8AC3E}">
        <p14:creationId xmlns:p14="http://schemas.microsoft.com/office/powerpoint/2010/main" val="39785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出厂未编程前，每个基本存储单元都是信息</a:t>
            </a:r>
            <a:r>
              <a:rPr lang="en-US" altLang="zh-CN" dirty="0" smtClean="0"/>
              <a:t>1, </a:t>
            </a:r>
            <a:r>
              <a:rPr lang="zh-CN" altLang="en-US" dirty="0" smtClean="0"/>
              <a:t>编程就是将某些单元写入信息</a:t>
            </a:r>
            <a:r>
              <a:rPr lang="en-US" altLang="zh-CN" dirty="0" smtClean="0"/>
              <a:t>0 </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75</a:t>
            </a:fld>
            <a:endParaRPr lang="en-US" altLang="zh-CN"/>
          </a:p>
        </p:txBody>
      </p:sp>
    </p:spTree>
    <p:extLst>
      <p:ext uri="{BB962C8B-B14F-4D97-AF65-F5344CB8AC3E}">
        <p14:creationId xmlns:p14="http://schemas.microsoft.com/office/powerpoint/2010/main" val="81707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闪存的存储单元为三端器件，与场效应管有相同的名称：源极、漏极和栅极。栅极与硅衬底之间有二氧化硅绝缘层，用来保护浮置栅极中的电荷不会泄漏。采用这种结构，使得存储单元具有了电荷保持能力，就像是装进瓶子里的水，当你倒入水后，水位就一直保持在那里，直到你再次倒入或倒出，所以闪存具有记忆能力。 </a:t>
            </a:r>
            <a:endParaRPr lang="en-US" altLang="zh-CN" dirty="0" smtClean="0"/>
          </a:p>
          <a:p>
            <a:r>
              <a:rPr lang="en-US" altLang="zh-CN" dirty="0" smtClean="0"/>
              <a:t>  NAND</a:t>
            </a:r>
            <a:r>
              <a:rPr lang="zh-CN" altLang="en-US" dirty="0" smtClean="0"/>
              <a:t>型闪存的擦和写均是基于隧道效应，电流穿过浮置栅极与硅基层之间的绝缘层，对浮置栅极进行充电（写数据）或放电（擦除数据）。而</a:t>
            </a:r>
            <a:r>
              <a:rPr lang="en-US" altLang="zh-CN" dirty="0" smtClean="0"/>
              <a:t>NOR</a:t>
            </a:r>
            <a:r>
              <a:rPr lang="zh-CN" altLang="en-US" dirty="0" smtClean="0"/>
              <a:t>型闪存擦除数据仍是基于隧道效应（电流从浮置栅极到硅基层），但在写入数据时则是采用热电子注入方式（电流从浮置栅极到源极）。</a:t>
            </a:r>
            <a:endParaRPr lang="en-US" altLang="zh-CN" dirty="0" smtClean="0"/>
          </a:p>
          <a:p>
            <a:r>
              <a:rPr lang="zh-CN" altLang="en-US" dirty="0" smtClean="0"/>
              <a:t>经典物理学认为，物体越过势垒，有一阈值能量；粒子能量小于此能量则不能越过，大于此能量则可以越过。例如骑自行车过小坡，先用力骑，如果坡很低，不蹬自行车也能靠惯性过去。如果坡很高，不蹬自行车，车到一半就停住，然后退回去。 </a:t>
            </a:r>
            <a:endParaRPr lang="en-US" altLang="zh-CN" dirty="0" smtClean="0"/>
          </a:p>
          <a:p>
            <a:r>
              <a:rPr lang="en-US" altLang="zh-CN" dirty="0" smtClean="0"/>
              <a:t>    </a:t>
            </a:r>
            <a:r>
              <a:rPr lang="zh-CN" altLang="en-US" dirty="0" smtClean="0"/>
              <a:t>量子力学</a:t>
            </a:r>
            <a:r>
              <a:rPr lang="zh-CN" altLang="en-US" dirty="0" smtClean="0"/>
              <a:t>则认为，即使粒子能量小于阈值能量，很多粒子冲向势垒，一部分粒子反弹，还会有一些粒子能过去，好象有一个隧道，称作“量子隧道（</a:t>
            </a:r>
            <a:r>
              <a:rPr lang="en-US" altLang="zh-CN" dirty="0" smtClean="0"/>
              <a:t>quantum tunneling</a:t>
            </a:r>
            <a:r>
              <a:rPr lang="zh-CN" altLang="en-US" dirty="0" smtClean="0"/>
              <a:t>）”。 </a:t>
            </a:r>
            <a:endParaRPr lang="en-US" altLang="zh-CN" dirty="0" smtClean="0"/>
          </a:p>
          <a:p>
            <a:r>
              <a:rPr lang="en-US" altLang="zh-CN" dirty="0" smtClean="0"/>
              <a:t> </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76</a:t>
            </a:fld>
            <a:endParaRPr lang="en-US" altLang="zh-CN"/>
          </a:p>
        </p:txBody>
      </p:sp>
    </p:spTree>
    <p:extLst>
      <p:ext uri="{BB962C8B-B14F-4D97-AF65-F5344CB8AC3E}">
        <p14:creationId xmlns:p14="http://schemas.microsoft.com/office/powerpoint/2010/main" val="78580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闪存的存储单元为三端器件，与场效应管有相同的名称：源极、漏极和栅极。栅极与硅衬底之间有二氧化硅绝缘层，用来保护浮置栅极中的电荷不会泄漏。采用这种结构，使得存储单元具有了电荷保持能力，就像是装进瓶子里的水，当你倒入水后，水位就一直保持在那里，直到你再次倒入或倒出，所以闪存具有记忆能力。 </a:t>
            </a:r>
            <a:endParaRPr lang="en-US" altLang="zh-CN" dirty="0" smtClean="0"/>
          </a:p>
          <a:p>
            <a:r>
              <a:rPr lang="en-US" altLang="zh-CN" dirty="0" smtClean="0"/>
              <a:t>   NAND</a:t>
            </a:r>
            <a:r>
              <a:rPr lang="zh-CN" altLang="en-US" dirty="0" smtClean="0"/>
              <a:t>型闪存的擦和写均是基于隧道效应，电流穿过浮置栅极与硅基层之间的绝缘层，对浮置栅极进行充电（写数据）或放电（擦除数据）。而</a:t>
            </a:r>
            <a:r>
              <a:rPr lang="en-US" altLang="zh-CN" dirty="0" smtClean="0"/>
              <a:t>NOR</a:t>
            </a:r>
            <a:r>
              <a:rPr lang="zh-CN" altLang="en-US" dirty="0" smtClean="0"/>
              <a:t>型闪存擦除数据仍是基于隧道效应（电流从浮置栅极到硅基层），但在写入数据时则是采用热电子注入方式（电流从浮置栅极到源极）。 </a:t>
            </a:r>
          </a:p>
          <a:p>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83</a:t>
            </a:fld>
            <a:endParaRPr lang="en-US" altLang="zh-CN"/>
          </a:p>
        </p:txBody>
      </p:sp>
    </p:spTree>
    <p:extLst>
      <p:ext uri="{BB962C8B-B14F-4D97-AF65-F5344CB8AC3E}">
        <p14:creationId xmlns:p14="http://schemas.microsoft.com/office/powerpoint/2010/main" val="3845102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Flash</a:t>
            </a:r>
            <a:r>
              <a:rPr lang="zh-CN" altLang="en-US" dirty="0" smtClean="0"/>
              <a:t>存储器的逻辑结构</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84</a:t>
            </a:fld>
            <a:endParaRPr lang="en-US" altLang="zh-CN"/>
          </a:p>
        </p:txBody>
      </p:sp>
    </p:spTree>
    <p:extLst>
      <p:ext uri="{BB962C8B-B14F-4D97-AF65-F5344CB8AC3E}">
        <p14:creationId xmlns:p14="http://schemas.microsoft.com/office/powerpoint/2010/main" val="2762430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如何组织这些存储体呢？主要有两种方式</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89</a:t>
            </a:fld>
            <a:endParaRPr lang="en-US" altLang="zh-CN"/>
          </a:p>
        </p:txBody>
      </p:sp>
    </p:spTree>
    <p:extLst>
      <p:ext uri="{BB962C8B-B14F-4D97-AF65-F5344CB8AC3E}">
        <p14:creationId xmlns:p14="http://schemas.microsoft.com/office/powerpoint/2010/main" val="3021392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顺序方式对于性能的提升没有太大帮助</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90</a:t>
            </a:fld>
            <a:endParaRPr lang="en-US" altLang="zh-CN"/>
          </a:p>
        </p:txBody>
      </p:sp>
    </p:spTree>
    <p:extLst>
      <p:ext uri="{BB962C8B-B14F-4D97-AF65-F5344CB8AC3E}">
        <p14:creationId xmlns:p14="http://schemas.microsoft.com/office/powerpoint/2010/main" val="110897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这种方式就是前面我们字扩展模式</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91</a:t>
            </a:fld>
            <a:endParaRPr lang="en-US" altLang="zh-CN"/>
          </a:p>
        </p:txBody>
      </p:sp>
    </p:spTree>
    <p:extLst>
      <p:ext uri="{BB962C8B-B14F-4D97-AF65-F5344CB8AC3E}">
        <p14:creationId xmlns:p14="http://schemas.microsoft.com/office/powerpoint/2010/main" val="328623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地址译码器是选择存储单元的部件，可以采用单译码器和双译码器来实现</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21</a:t>
            </a:fld>
            <a:endParaRPr lang="en-US" altLang="zh-CN"/>
          </a:p>
        </p:txBody>
      </p:sp>
    </p:spTree>
    <p:extLst>
      <p:ext uri="{BB962C8B-B14F-4D97-AF65-F5344CB8AC3E}">
        <p14:creationId xmlns:p14="http://schemas.microsoft.com/office/powerpoint/2010/main" val="2661957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后面这种类似与位扩展方式</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92</a:t>
            </a:fld>
            <a:endParaRPr lang="en-US" altLang="zh-CN"/>
          </a:p>
        </p:txBody>
      </p:sp>
    </p:spTree>
    <p:extLst>
      <p:ext uri="{BB962C8B-B14F-4D97-AF65-F5344CB8AC3E}">
        <p14:creationId xmlns:p14="http://schemas.microsoft.com/office/powerpoint/2010/main" val="1655372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如果有</a:t>
            </a:r>
            <a:r>
              <a:rPr lang="en-US" altLang="zh-CN" dirty="0" smtClean="0"/>
              <a:t>M</a:t>
            </a:r>
            <a:r>
              <a:rPr lang="zh-CN" altLang="en-US" dirty="0" smtClean="0"/>
              <a:t>个</a:t>
            </a:r>
            <a:r>
              <a:rPr lang="en-US" altLang="zh-CN" dirty="0" smtClean="0"/>
              <a:t>Key</a:t>
            </a:r>
            <a:r>
              <a:rPr lang="zh-CN" altLang="en-US" dirty="0" smtClean="0"/>
              <a:t>值，那么就存在</a:t>
            </a:r>
            <a:r>
              <a:rPr lang="en-US" altLang="zh-CN" dirty="0" smtClean="0"/>
              <a:t>M</a:t>
            </a:r>
            <a:r>
              <a:rPr lang="zh-CN" altLang="en-US" smtClean="0"/>
              <a:t>个比较器，同时进行比较操作</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101</a:t>
            </a:fld>
            <a:endParaRPr lang="en-US" altLang="zh-CN"/>
          </a:p>
        </p:txBody>
      </p:sp>
    </p:spTree>
    <p:extLst>
      <p:ext uri="{BB962C8B-B14F-4D97-AF65-F5344CB8AC3E}">
        <p14:creationId xmlns:p14="http://schemas.microsoft.com/office/powerpoint/2010/main" val="1599148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请大家观察相联存储器中存储键值的单元结构：</a:t>
            </a:r>
            <a:endParaRPr lang="en-US" altLang="zh-CN" dirty="0" smtClean="0"/>
          </a:p>
          <a:p>
            <a:r>
              <a:rPr lang="en-US" altLang="zh-CN" baseline="0" dirty="0" smtClean="0"/>
              <a:t>  </a:t>
            </a:r>
            <a:r>
              <a:rPr lang="zh-CN" altLang="en-US" baseline="0" dirty="0" smtClean="0"/>
              <a:t>每一位存储器都带有比较单路，</a:t>
            </a:r>
            <a:endParaRPr lang="en-US" altLang="zh-CN" baseline="0" dirty="0" smtClean="0"/>
          </a:p>
          <a:p>
            <a:r>
              <a:rPr lang="en-US" altLang="zh-CN" baseline="0" dirty="0" smtClean="0"/>
              <a:t>1</a:t>
            </a:r>
            <a:r>
              <a:rPr lang="zh-CN" altLang="en-US" baseline="0" dirty="0" smtClean="0"/>
              <a:t>）当需要写入数据时，</a:t>
            </a:r>
            <a:r>
              <a:rPr lang="en-US" altLang="zh-CN" baseline="0" dirty="0" smtClean="0"/>
              <a:t>WE</a:t>
            </a:r>
            <a:r>
              <a:rPr lang="zh-CN" altLang="en-US" baseline="0" dirty="0" smtClean="0"/>
              <a:t>和选通信号</a:t>
            </a:r>
            <a:r>
              <a:rPr lang="en-US" altLang="zh-CN" baseline="0" dirty="0" smtClean="0"/>
              <a:t>S</a:t>
            </a:r>
            <a:r>
              <a:rPr lang="zh-CN" altLang="en-US" baseline="0" dirty="0" smtClean="0"/>
              <a:t>有效，则</a:t>
            </a:r>
            <a:r>
              <a:rPr lang="en-US" altLang="zh-CN" baseline="0" dirty="0" smtClean="0"/>
              <a:t>D </a:t>
            </a:r>
            <a:r>
              <a:rPr lang="zh-CN" altLang="en-US" baseline="0" dirty="0" smtClean="0"/>
              <a:t>写入</a:t>
            </a:r>
            <a:endParaRPr lang="en-US" altLang="zh-CN" baseline="0" dirty="0" smtClean="0"/>
          </a:p>
          <a:p>
            <a:r>
              <a:rPr lang="en-US" altLang="zh-CN" baseline="0" dirty="0" smtClean="0"/>
              <a:t>2</a:t>
            </a:r>
            <a:r>
              <a:rPr lang="zh-CN" altLang="en-US" baseline="0" dirty="0" smtClean="0"/>
              <a:t>）读出数据时，</a:t>
            </a:r>
            <a:r>
              <a:rPr lang="en-US" altLang="zh-CN" baseline="0" dirty="0" smtClean="0"/>
              <a:t>S</a:t>
            </a:r>
            <a:r>
              <a:rPr lang="zh-CN" altLang="en-US" baseline="0" dirty="0" smtClean="0"/>
              <a:t>选通有效，通过</a:t>
            </a:r>
            <a:r>
              <a:rPr lang="en-US" altLang="zh-CN" baseline="0" dirty="0" smtClean="0"/>
              <a:t>Q</a:t>
            </a:r>
            <a:r>
              <a:rPr lang="zh-CN" altLang="en-US" baseline="0" dirty="0" smtClean="0"/>
              <a:t>将数据输出</a:t>
            </a:r>
            <a:endParaRPr lang="en-US" altLang="zh-CN" baseline="0" dirty="0" smtClean="0"/>
          </a:p>
          <a:p>
            <a:r>
              <a:rPr lang="en-US" altLang="zh-CN" baseline="0" dirty="0" smtClean="0"/>
              <a:t>3</a:t>
            </a:r>
            <a:r>
              <a:rPr lang="zh-CN" altLang="en-US" baseline="0" dirty="0" smtClean="0"/>
              <a:t>）比较时，根据</a:t>
            </a:r>
            <a:r>
              <a:rPr lang="en-US" altLang="zh-CN" baseline="0" dirty="0" smtClean="0"/>
              <a:t>MK</a:t>
            </a:r>
            <a:r>
              <a:rPr lang="zh-CN" altLang="en-US" baseline="0" dirty="0" smtClean="0"/>
              <a:t>的取值（</a:t>
            </a:r>
            <a:r>
              <a:rPr lang="en-US" altLang="zh-CN" baseline="0" dirty="0" smtClean="0"/>
              <a:t>1</a:t>
            </a:r>
            <a:r>
              <a:rPr lang="zh-CN" altLang="en-US" baseline="0" dirty="0" smtClean="0"/>
              <a:t>时屏蔽、</a:t>
            </a:r>
            <a:r>
              <a:rPr lang="en-US" altLang="zh-CN" baseline="0" dirty="0" smtClean="0"/>
              <a:t>0</a:t>
            </a:r>
            <a:r>
              <a:rPr lang="zh-CN" altLang="en-US" baseline="0" dirty="0" smtClean="0"/>
              <a:t>时比较），比较</a:t>
            </a:r>
            <a:r>
              <a:rPr lang="en-US" altLang="zh-CN" baseline="0" dirty="0" smtClean="0"/>
              <a:t>D</a:t>
            </a:r>
            <a:r>
              <a:rPr lang="zh-CN" altLang="en-US" baseline="0" dirty="0" smtClean="0"/>
              <a:t>（输入端）和寄存器</a:t>
            </a:r>
            <a:r>
              <a:rPr lang="en-US" altLang="zh-CN" baseline="0" dirty="0" smtClean="0"/>
              <a:t>D</a:t>
            </a:r>
            <a:r>
              <a:rPr lang="zh-CN" altLang="en-US" baseline="0" dirty="0" smtClean="0"/>
              <a:t>存储位的值 </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102</a:t>
            </a:fld>
            <a:endParaRPr lang="en-US" altLang="zh-CN"/>
          </a:p>
        </p:txBody>
      </p:sp>
    </p:spTree>
    <p:extLst>
      <p:ext uri="{BB962C8B-B14F-4D97-AF65-F5344CB8AC3E}">
        <p14:creationId xmlns:p14="http://schemas.microsoft.com/office/powerpoint/2010/main" val="3391651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9F6B6CA-C330-4D2E-B662-6871AB8FF3E4}" type="slidenum">
              <a:rPr lang="en-US" altLang="zh-CN" sz="1200"/>
              <a:pPr eaLnBrk="1" hangingPunct="1"/>
              <a:t>110</a:t>
            </a:fld>
            <a:endParaRPr lang="en-US" altLang="zh-CN" sz="1200"/>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76887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47B3BD5-4568-421A-9EF7-EEF5025A7294}" type="slidenum">
              <a:rPr lang="en-US" altLang="zh-CN" sz="1200"/>
              <a:pPr eaLnBrk="1" hangingPunct="1"/>
              <a:t>116</a:t>
            </a:fld>
            <a:endParaRPr lang="en-US" altLang="zh-CN" sz="1200"/>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774171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A9FE6CC-96AD-46F7-AAFF-DF0739ACFA9D}" type="slidenum">
              <a:rPr lang="en-US" altLang="zh-CN" sz="1200"/>
              <a:pPr eaLnBrk="1" hangingPunct="1"/>
              <a:t>117</a:t>
            </a:fld>
            <a:endParaRPr lang="en-US" altLang="zh-CN" sz="1200"/>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37248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3C3AB08-A0E1-4543-B185-3F60A4AE874F}" type="slidenum">
              <a:rPr lang="en-US" altLang="zh-CN" sz="1200"/>
              <a:pPr eaLnBrk="1" hangingPunct="1"/>
              <a:t>118</a:t>
            </a:fld>
            <a:endParaRPr lang="en-US" altLang="zh-CN" sz="1200"/>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73342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EB0DE34-E4C9-40B5-A9B4-779A854DD903}" type="slidenum">
              <a:rPr lang="en-US" altLang="zh-CN" sz="1200"/>
              <a:pPr eaLnBrk="1" hangingPunct="1"/>
              <a:t>119</a:t>
            </a:fld>
            <a:endParaRPr lang="en-US" altLang="zh-CN" sz="120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413579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CDB3D5A-2347-484F-B58D-C0FC1759704C}" type="slidenum">
              <a:rPr lang="en-US" altLang="zh-CN" sz="1200"/>
              <a:pPr eaLnBrk="1" hangingPunct="1"/>
              <a:t>120</a:t>
            </a:fld>
            <a:endParaRPr lang="en-US" altLang="zh-CN" sz="120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462661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1E68921-1AAB-4923-804E-3A8D4B43C41A}" type="slidenum">
              <a:rPr lang="en-US" altLang="zh-CN" sz="1200"/>
              <a:pPr eaLnBrk="1" hangingPunct="1"/>
              <a:t>121</a:t>
            </a:fld>
            <a:endParaRPr lang="en-US" altLang="zh-CN" sz="1200"/>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88369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在存储器发展的过程有一类动态存储技术，</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30</a:t>
            </a:fld>
            <a:endParaRPr lang="en-US" altLang="zh-CN"/>
          </a:p>
        </p:txBody>
      </p:sp>
    </p:spTree>
    <p:extLst>
      <p:ext uri="{BB962C8B-B14F-4D97-AF65-F5344CB8AC3E}">
        <p14:creationId xmlns:p14="http://schemas.microsoft.com/office/powerpoint/2010/main" val="160780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804069A-4233-48DC-A304-5928142FBFA6}" type="slidenum">
              <a:rPr lang="en-US" altLang="zh-CN" sz="1200"/>
              <a:pPr eaLnBrk="1" hangingPunct="1"/>
              <a:t>122</a:t>
            </a:fld>
            <a:endParaRPr lang="en-US" altLang="zh-CN" sz="1200"/>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94349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E59A3B8-6906-4994-9D7E-87CA7E1CC5D8}" type="slidenum">
              <a:rPr lang="en-US" altLang="zh-CN" sz="1200"/>
              <a:pPr eaLnBrk="1" hangingPunct="1"/>
              <a:t>123</a:t>
            </a:fld>
            <a:endParaRPr lang="en-US" altLang="zh-CN" sz="120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973601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43EC304-7ECD-47D5-BD16-19F93D3B9321}" type="slidenum">
              <a:rPr lang="en-US" altLang="zh-CN" sz="1200"/>
              <a:pPr eaLnBrk="1" hangingPunct="1"/>
              <a:t>124</a:t>
            </a:fld>
            <a:endParaRPr lang="en-US" altLang="zh-CN" sz="1200"/>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513220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8435E8F-DBCF-4394-BFC5-B37FDD2B730F}" type="slidenum">
              <a:rPr lang="en-US" altLang="zh-CN" sz="1200"/>
              <a:pPr eaLnBrk="1" hangingPunct="1"/>
              <a:t>125</a:t>
            </a:fld>
            <a:endParaRPr lang="en-US" altLang="zh-CN" sz="1200"/>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275487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6B10FDF-99AA-49CE-AD23-F3FEBA722110}" type="slidenum">
              <a:rPr lang="en-US" altLang="zh-CN" sz="1200"/>
              <a:pPr eaLnBrk="1" hangingPunct="1"/>
              <a:t>127</a:t>
            </a:fld>
            <a:endParaRPr lang="en-US" altLang="zh-CN" sz="1200"/>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72117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pPr>
            <a:r>
              <a:rPr lang="zh-CN" altLang="en-US" b="1" dirty="0" smtClean="0">
                <a:solidFill>
                  <a:srgbClr val="000000"/>
                </a:solidFill>
                <a:latin typeface="宋体" pitchFamily="2" charset="-122"/>
              </a:rPr>
              <a:t>       行选择线为高电平，使存储电路中的</a:t>
            </a:r>
            <a:r>
              <a:rPr lang="en-US" altLang="zh-CN" b="1" dirty="0" smtClean="0">
                <a:solidFill>
                  <a:srgbClr val="000000"/>
                </a:solidFill>
                <a:latin typeface="宋体" pitchFamily="2" charset="-122"/>
              </a:rPr>
              <a:t>T</a:t>
            </a:r>
            <a:r>
              <a:rPr lang="en-US" altLang="zh-CN" b="1" baseline="-25000" dirty="0" smtClean="0">
                <a:solidFill>
                  <a:srgbClr val="000000"/>
                </a:solidFill>
                <a:latin typeface="宋体" pitchFamily="2" charset="-122"/>
              </a:rPr>
              <a:t>1</a:t>
            </a:r>
            <a:r>
              <a:rPr lang="zh-CN" altLang="en-US" b="1" dirty="0" smtClean="0">
                <a:solidFill>
                  <a:srgbClr val="000000"/>
                </a:solidFill>
                <a:latin typeface="宋体" pitchFamily="2" charset="-122"/>
              </a:rPr>
              <a:t>管导通，于是，使连在每一列上的刷新放大器读取</a:t>
            </a:r>
            <a:r>
              <a:rPr lang="zh-CN" altLang="en-US" b="1" dirty="0" smtClean="0">
                <a:solidFill>
                  <a:schemeClr val="hlink"/>
                </a:solidFill>
                <a:latin typeface="宋体" pitchFamily="2" charset="-122"/>
              </a:rPr>
              <a:t>电容</a:t>
            </a:r>
            <a:r>
              <a:rPr lang="en-US" altLang="zh-CN" b="1" dirty="0" smtClean="0">
                <a:solidFill>
                  <a:schemeClr val="hlink"/>
                </a:solidFill>
                <a:latin typeface="宋体" pitchFamily="2" charset="-122"/>
              </a:rPr>
              <a:t>C</a:t>
            </a:r>
            <a:r>
              <a:rPr lang="zh-CN" altLang="en-US" b="1" dirty="0" smtClean="0">
                <a:solidFill>
                  <a:srgbClr val="000000"/>
                </a:solidFill>
                <a:latin typeface="宋体" pitchFamily="2" charset="-122"/>
              </a:rPr>
              <a:t>上的电压值。刷新放大器的灵敏度很高，放大倍数很大，并且能将从电容上读得的电压值折合为逻辑</a:t>
            </a:r>
            <a:r>
              <a:rPr lang="zh-CN" altLang="en-US" b="1" dirty="0" smtClean="0">
                <a:solidFill>
                  <a:srgbClr val="000000"/>
                </a:solidFill>
                <a:latin typeface="Times New Roman" pitchFamily="18" charset="0"/>
              </a:rPr>
              <a:t>“</a:t>
            </a:r>
            <a:r>
              <a:rPr lang="en-US" altLang="zh-CN" b="1" dirty="0" smtClean="0">
                <a:solidFill>
                  <a:srgbClr val="000000"/>
                </a:solidFill>
                <a:latin typeface="宋体" pitchFamily="2" charset="-122"/>
              </a:rPr>
              <a:t>0</a:t>
            </a:r>
            <a:r>
              <a:rPr lang="en-US" altLang="zh-CN" b="1" dirty="0" smtClean="0">
                <a:solidFill>
                  <a:srgbClr val="000000"/>
                </a:solidFill>
                <a:latin typeface="Times New Roman" pitchFamily="18" charset="0"/>
              </a:rPr>
              <a:t>”</a:t>
            </a:r>
            <a:r>
              <a:rPr lang="zh-CN" altLang="en-US" b="1" dirty="0" smtClean="0">
                <a:solidFill>
                  <a:srgbClr val="000000"/>
                </a:solidFill>
                <a:latin typeface="宋体" pitchFamily="2" charset="-122"/>
              </a:rPr>
              <a:t>或者逻辑</a:t>
            </a:r>
            <a:r>
              <a:rPr lang="zh-CN" altLang="en-US" b="1" dirty="0" smtClean="0">
                <a:solidFill>
                  <a:srgbClr val="000000"/>
                </a:solidFill>
                <a:latin typeface="Times New Roman" pitchFamily="18" charset="0"/>
              </a:rPr>
              <a:t>“</a:t>
            </a:r>
            <a:r>
              <a:rPr lang="en-US" altLang="zh-CN" b="1" dirty="0" smtClean="0">
                <a:solidFill>
                  <a:srgbClr val="000000"/>
                </a:solidFill>
                <a:latin typeface="宋体" pitchFamily="2" charset="-122"/>
              </a:rPr>
              <a:t>1</a:t>
            </a:r>
            <a:r>
              <a:rPr lang="en-US" altLang="zh-CN" b="1" dirty="0" smtClean="0">
                <a:solidFill>
                  <a:srgbClr val="000000"/>
                </a:solidFill>
                <a:latin typeface="Times New Roman" pitchFamily="18" charset="0"/>
              </a:rPr>
              <a:t>”</a:t>
            </a:r>
            <a:r>
              <a:rPr lang="zh-CN" altLang="en-US" b="1" dirty="0" smtClean="0">
                <a:solidFill>
                  <a:srgbClr val="000000"/>
                </a:solidFill>
                <a:latin typeface="宋体" pitchFamily="2" charset="-122"/>
              </a:rPr>
              <a:t>。</a:t>
            </a:r>
          </a:p>
          <a:p>
            <a:pPr eaLnBrk="1" hangingPunct="1">
              <a:spcBef>
                <a:spcPct val="50000"/>
              </a:spcBef>
            </a:pPr>
            <a:r>
              <a:rPr lang="zh-CN" altLang="en-US" b="1" dirty="0" smtClean="0">
                <a:solidFill>
                  <a:srgbClr val="000000"/>
                </a:solidFill>
                <a:latin typeface="宋体" pitchFamily="2" charset="-122"/>
              </a:rPr>
              <a:t>       列地址（较高位地址）产生列选择信号，有了列选择信号，所选中行上的基本存储电路才受到驱动，从而可以输出信息。</a:t>
            </a:r>
          </a:p>
          <a:p>
            <a:pPr eaLnBrk="1" hangingPunct="1">
              <a:spcBef>
                <a:spcPct val="50000"/>
              </a:spcBef>
            </a:pPr>
            <a:r>
              <a:rPr lang="zh-CN" altLang="en-US" b="1" dirty="0" smtClean="0">
                <a:solidFill>
                  <a:srgbClr val="000000"/>
                </a:solidFill>
                <a:latin typeface="宋体" pitchFamily="2" charset="-122"/>
              </a:rPr>
              <a:t>  在读出过程中，选中行上的所有基本存储电路中的电容都受到打扰，因此为</a:t>
            </a:r>
            <a:r>
              <a:rPr lang="zh-CN" altLang="en-US" b="1" dirty="0" smtClean="0">
                <a:solidFill>
                  <a:schemeClr val="hlink"/>
                </a:solidFill>
                <a:latin typeface="宋体" pitchFamily="2" charset="-122"/>
              </a:rPr>
              <a:t>破坏性读出</a:t>
            </a:r>
            <a:r>
              <a:rPr lang="zh-CN" altLang="en-US" b="1" dirty="0" smtClean="0">
                <a:solidFill>
                  <a:srgbClr val="000000"/>
                </a:solidFill>
                <a:latin typeface="宋体" pitchFamily="2" charset="-122"/>
              </a:rPr>
              <a:t>。为了在读出之后，仍能保存所容纳的信息，刷新放大器对这些电容上的电压值读取之后又立即进行重写。</a:t>
            </a:r>
            <a:endParaRPr lang="en-US" altLang="zh-CN" b="1" dirty="0" smtClean="0">
              <a:solidFill>
                <a:srgbClr val="000000"/>
              </a:solidFill>
              <a:latin typeface="宋体" pitchFamily="2" charset="-122"/>
            </a:endParaRPr>
          </a:p>
          <a:p>
            <a:pPr>
              <a:spcBef>
                <a:spcPct val="50000"/>
              </a:spcBef>
            </a:pPr>
            <a:r>
              <a:rPr lang="zh-CN" altLang="en-US" b="1" dirty="0" smtClean="0">
                <a:solidFill>
                  <a:srgbClr val="FF0000"/>
                </a:solidFill>
                <a:latin typeface="宋体" pitchFamily="2" charset="-122"/>
              </a:rPr>
              <a:t>写操作</a:t>
            </a:r>
          </a:p>
          <a:p>
            <a:pPr>
              <a:spcBef>
                <a:spcPct val="50000"/>
              </a:spcBef>
            </a:pPr>
            <a:r>
              <a:rPr lang="zh-CN" altLang="en-US" b="1" dirty="0" smtClean="0">
                <a:solidFill>
                  <a:srgbClr val="000000"/>
                </a:solidFill>
                <a:latin typeface="宋体" pitchFamily="2" charset="-122"/>
              </a:rPr>
              <a:t>   行选择线为</a:t>
            </a:r>
            <a:r>
              <a:rPr lang="zh-CN" altLang="en-US" b="1" dirty="0" smtClean="0">
                <a:solidFill>
                  <a:srgbClr val="000000"/>
                </a:solidFill>
                <a:latin typeface="Times New Roman" pitchFamily="18" charset="0"/>
              </a:rPr>
              <a:t>“</a:t>
            </a:r>
            <a:r>
              <a:rPr lang="en-US" altLang="zh-CN" b="1" dirty="0" smtClean="0">
                <a:solidFill>
                  <a:srgbClr val="000000"/>
                </a:solidFill>
                <a:latin typeface="宋体" pitchFamily="2" charset="-122"/>
              </a:rPr>
              <a:t>1</a:t>
            </a:r>
            <a:r>
              <a:rPr lang="en-US" altLang="zh-CN" b="1" dirty="0" smtClean="0">
                <a:solidFill>
                  <a:srgbClr val="000000"/>
                </a:solidFill>
                <a:latin typeface="Times New Roman" pitchFamily="18" charset="0"/>
              </a:rPr>
              <a:t>”</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T</a:t>
            </a:r>
            <a:r>
              <a:rPr lang="en-US" altLang="zh-CN" b="1" baseline="-25000" dirty="0" smtClean="0">
                <a:solidFill>
                  <a:srgbClr val="000000"/>
                </a:solidFill>
                <a:latin typeface="宋体" pitchFamily="2" charset="-122"/>
              </a:rPr>
              <a:t>1</a:t>
            </a:r>
            <a:r>
              <a:rPr lang="zh-CN" altLang="en-US" b="1" dirty="0" smtClean="0">
                <a:solidFill>
                  <a:srgbClr val="000000"/>
                </a:solidFill>
                <a:latin typeface="宋体" pitchFamily="2" charset="-122"/>
              </a:rPr>
              <a:t>管处于可导通的状态，如果列选择信号也为</a:t>
            </a:r>
            <a:r>
              <a:rPr lang="zh-CN" altLang="en-US" b="1" dirty="0" smtClean="0">
                <a:solidFill>
                  <a:srgbClr val="000000"/>
                </a:solidFill>
                <a:latin typeface="Times New Roman" pitchFamily="18" charset="0"/>
              </a:rPr>
              <a:t>“</a:t>
            </a:r>
            <a:r>
              <a:rPr lang="en-US" altLang="zh-CN" b="1" dirty="0" smtClean="0">
                <a:solidFill>
                  <a:srgbClr val="000000"/>
                </a:solidFill>
                <a:latin typeface="宋体" pitchFamily="2" charset="-122"/>
              </a:rPr>
              <a:t>1</a:t>
            </a:r>
            <a:r>
              <a:rPr lang="en-US" altLang="zh-CN" b="1" dirty="0" smtClean="0">
                <a:solidFill>
                  <a:srgbClr val="000000"/>
                </a:solidFill>
                <a:latin typeface="Times New Roman" pitchFamily="18" charset="0"/>
              </a:rPr>
              <a:t>”</a:t>
            </a:r>
            <a:r>
              <a:rPr lang="zh-CN" altLang="en-US" b="1" dirty="0" smtClean="0">
                <a:solidFill>
                  <a:srgbClr val="000000"/>
                </a:solidFill>
                <a:latin typeface="宋体" pitchFamily="2" charset="-122"/>
              </a:rPr>
              <a:t>则此基本存储电路被选中，于是由数据输入／输出线送来的信息通过刷新放大器和</a:t>
            </a:r>
            <a:r>
              <a:rPr lang="en-US" altLang="zh-CN" b="1" dirty="0" smtClean="0">
                <a:solidFill>
                  <a:srgbClr val="000000"/>
                </a:solidFill>
                <a:latin typeface="宋体" pitchFamily="2" charset="-122"/>
              </a:rPr>
              <a:t>T</a:t>
            </a:r>
            <a:r>
              <a:rPr lang="en-US" altLang="zh-CN" b="1" baseline="-25000" dirty="0" smtClean="0">
                <a:solidFill>
                  <a:srgbClr val="000000"/>
                </a:solidFill>
                <a:latin typeface="宋体" pitchFamily="2" charset="-122"/>
              </a:rPr>
              <a:t>1</a:t>
            </a:r>
            <a:r>
              <a:rPr lang="zh-CN" altLang="en-US" b="1" dirty="0" smtClean="0">
                <a:solidFill>
                  <a:srgbClr val="000000"/>
                </a:solidFill>
                <a:latin typeface="宋体" pitchFamily="2" charset="-122"/>
              </a:rPr>
              <a:t>管送到电容</a:t>
            </a:r>
            <a:r>
              <a:rPr lang="en-US" altLang="zh-CN" b="1" dirty="0" smtClean="0">
                <a:solidFill>
                  <a:srgbClr val="000000"/>
                </a:solidFill>
                <a:latin typeface="宋体" pitchFamily="2" charset="-122"/>
              </a:rPr>
              <a:t>C</a:t>
            </a:r>
            <a:r>
              <a:rPr lang="zh-CN" altLang="en-US" b="1" dirty="0" smtClean="0">
                <a:solidFill>
                  <a:srgbClr val="000000"/>
                </a:solidFill>
                <a:latin typeface="宋体" pitchFamily="2" charset="-122"/>
              </a:rPr>
              <a:t>。</a:t>
            </a:r>
            <a:r>
              <a:rPr lang="zh-CN" altLang="en-US" b="1" dirty="0" smtClean="0">
                <a:solidFill>
                  <a:srgbClr val="FFFFFF"/>
                </a:solidFill>
                <a:latin typeface="宋体" pitchFamily="2" charset="-122"/>
              </a:rPr>
              <a:t> </a:t>
            </a:r>
          </a:p>
          <a:p>
            <a:pPr>
              <a:spcBef>
                <a:spcPct val="50000"/>
              </a:spcBef>
            </a:pPr>
            <a:r>
              <a:rPr lang="zh-CN" altLang="en-US" b="1" dirty="0" smtClean="0">
                <a:solidFill>
                  <a:srgbClr val="FF0000"/>
                </a:solidFill>
                <a:latin typeface="宋体" pitchFamily="2" charset="-122"/>
              </a:rPr>
              <a:t>刷新</a:t>
            </a:r>
          </a:p>
          <a:p>
            <a:pPr>
              <a:spcBef>
                <a:spcPct val="50000"/>
              </a:spcBef>
            </a:pPr>
            <a:r>
              <a:rPr lang="zh-CN" altLang="en-US" b="1" dirty="0" smtClean="0">
                <a:solidFill>
                  <a:schemeClr val="tx2"/>
                </a:solidFill>
                <a:latin typeface="宋体" pitchFamily="2" charset="-122"/>
              </a:rPr>
              <a:t>   虽然进行一次读／写操作实际上也进行了刷新，但是，由于读／写操作本身是随机的，所以，并不能保证所有的</a:t>
            </a:r>
            <a:r>
              <a:rPr lang="en-US" altLang="zh-CN" b="1" dirty="0" smtClean="0">
                <a:solidFill>
                  <a:schemeClr val="tx2"/>
                </a:solidFill>
                <a:latin typeface="宋体" pitchFamily="2" charset="-122"/>
              </a:rPr>
              <a:t>RAM</a:t>
            </a:r>
            <a:r>
              <a:rPr lang="zh-CN" altLang="en-US" b="1" dirty="0" smtClean="0">
                <a:solidFill>
                  <a:schemeClr val="tx2"/>
                </a:solidFill>
                <a:latin typeface="宋体" pitchFamily="2" charset="-122"/>
              </a:rPr>
              <a:t>单元都在</a:t>
            </a:r>
            <a:r>
              <a:rPr lang="en-US" altLang="zh-CN" b="1" dirty="0" smtClean="0">
                <a:solidFill>
                  <a:schemeClr val="tx2"/>
                </a:solidFill>
                <a:latin typeface="宋体" pitchFamily="2" charset="-122"/>
              </a:rPr>
              <a:t>2ms</a:t>
            </a:r>
            <a:r>
              <a:rPr lang="zh-CN" altLang="en-US" b="1" dirty="0" smtClean="0">
                <a:solidFill>
                  <a:schemeClr val="tx2"/>
                </a:solidFill>
                <a:latin typeface="宋体" pitchFamily="2" charset="-122"/>
              </a:rPr>
              <a:t>中可以通过正常的读／写操作来刷新，由此，专门安排了存储器刷新周期完成对</a:t>
            </a:r>
            <a:r>
              <a:rPr lang="zh-CN" altLang="en-US" b="1" dirty="0" smtClean="0">
                <a:solidFill>
                  <a:schemeClr val="hlink"/>
                </a:solidFill>
                <a:latin typeface="宋体" pitchFamily="2" charset="-122"/>
              </a:rPr>
              <a:t>动态</a:t>
            </a:r>
            <a:r>
              <a:rPr lang="en-US" altLang="zh-CN" b="1" dirty="0" smtClean="0">
                <a:solidFill>
                  <a:schemeClr val="hlink"/>
                </a:solidFill>
                <a:latin typeface="宋体" pitchFamily="2" charset="-122"/>
              </a:rPr>
              <a:t>RAM</a:t>
            </a:r>
            <a:r>
              <a:rPr lang="zh-CN" altLang="en-US" b="1" dirty="0" smtClean="0">
                <a:solidFill>
                  <a:schemeClr val="hlink"/>
                </a:solidFill>
                <a:latin typeface="宋体" pitchFamily="2" charset="-122"/>
              </a:rPr>
              <a:t>的刷新</a:t>
            </a:r>
            <a:r>
              <a:rPr lang="zh-CN" altLang="en-US" b="1" dirty="0" smtClean="0">
                <a:solidFill>
                  <a:schemeClr val="tx2"/>
                </a:solidFill>
                <a:latin typeface="宋体" pitchFamily="2" charset="-122"/>
              </a:rPr>
              <a:t>。</a:t>
            </a:r>
            <a:endParaRPr lang="zh-CN" altLang="en-US" b="1" dirty="0" smtClean="0">
              <a:solidFill>
                <a:srgbClr val="FFFFFF"/>
              </a:solidFill>
              <a:latin typeface="宋体" pitchFamily="2" charset="-122"/>
            </a:endParaRPr>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31</a:t>
            </a:fld>
            <a:endParaRPr lang="en-US" altLang="zh-CN"/>
          </a:p>
        </p:txBody>
      </p:sp>
    </p:spTree>
    <p:extLst>
      <p:ext uri="{BB962C8B-B14F-4D97-AF65-F5344CB8AC3E}">
        <p14:creationId xmlns:p14="http://schemas.microsoft.com/office/powerpoint/2010/main" val="424833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包含</a:t>
            </a:r>
            <a:r>
              <a:rPr lang="en-US" altLang="zh-CN" dirty="0" smtClean="0"/>
              <a:t>4</a:t>
            </a:r>
            <a:r>
              <a:rPr lang="zh-CN" altLang="en-US" dirty="0" smtClean="0"/>
              <a:t>个</a:t>
            </a:r>
            <a:r>
              <a:rPr lang="zh-CN" altLang="en-US" baseline="0" dirty="0" smtClean="0"/>
              <a:t> </a:t>
            </a:r>
            <a:r>
              <a:rPr lang="en-US" altLang="zh-CN" dirty="0" smtClean="0"/>
              <a:t>128</a:t>
            </a:r>
            <a:r>
              <a:rPr lang="zh-CN" altLang="en-US" dirty="0" smtClean="0"/>
              <a:t>*</a:t>
            </a:r>
            <a:r>
              <a:rPr lang="en-US" altLang="zh-CN" dirty="0" smtClean="0"/>
              <a:t>128</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35</a:t>
            </a:fld>
            <a:endParaRPr lang="en-US" altLang="zh-CN"/>
          </a:p>
        </p:txBody>
      </p:sp>
    </p:spTree>
    <p:extLst>
      <p:ext uri="{BB962C8B-B14F-4D97-AF65-F5344CB8AC3E}">
        <p14:creationId xmlns:p14="http://schemas.microsoft.com/office/powerpoint/2010/main" val="369037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DDR2/DDR II</a:t>
            </a:r>
            <a:r>
              <a:rPr lang="zh-CN" altLang="en-US" dirty="0" smtClean="0"/>
              <a:t>（</a:t>
            </a:r>
            <a:r>
              <a:rPr lang="en-US" altLang="zh-CN" dirty="0" smtClean="0"/>
              <a:t>Double Data Rate 2</a:t>
            </a:r>
            <a:r>
              <a:rPr lang="zh-CN" altLang="en-US" dirty="0" smtClean="0"/>
              <a:t>）</a:t>
            </a:r>
            <a:r>
              <a:rPr lang="en-US" altLang="zh-CN" dirty="0" smtClean="0"/>
              <a:t>SDRAM</a:t>
            </a:r>
            <a:r>
              <a:rPr lang="zh-CN" altLang="en-US" dirty="0" smtClean="0"/>
              <a:t>是由</a:t>
            </a:r>
            <a:r>
              <a:rPr lang="en-US" altLang="zh-CN" dirty="0" smtClean="0"/>
              <a:t>JEDEC</a:t>
            </a:r>
            <a:r>
              <a:rPr lang="zh-CN" altLang="en-US" dirty="0" smtClean="0"/>
              <a:t>（电子设备工程联合委员会）进行开发的新生代内存技术标准，它与上一代</a:t>
            </a:r>
            <a:r>
              <a:rPr lang="en-US" altLang="zh-CN" dirty="0" smtClean="0"/>
              <a:t>DDR</a:t>
            </a:r>
            <a:r>
              <a:rPr lang="zh-CN" altLang="en-US" dirty="0" smtClean="0"/>
              <a:t>内存技术标准最大的不同就是，虽然同是采用了在时钟的上升</a:t>
            </a:r>
            <a:r>
              <a:rPr lang="en-US" altLang="zh-CN" dirty="0" smtClean="0"/>
              <a:t>/</a:t>
            </a:r>
            <a:r>
              <a:rPr lang="zh-CN" altLang="en-US" dirty="0" smtClean="0"/>
              <a:t>下降延同时进行数据传输的基本方式，但</a:t>
            </a:r>
            <a:r>
              <a:rPr lang="en-US" altLang="zh-CN" dirty="0" smtClean="0"/>
              <a:t>DDR2</a:t>
            </a:r>
            <a:r>
              <a:rPr lang="zh-CN" altLang="en-US" dirty="0" smtClean="0"/>
              <a:t>内存却拥有两倍于上一代</a:t>
            </a:r>
            <a:r>
              <a:rPr lang="en-US" altLang="zh-CN" dirty="0" smtClean="0"/>
              <a:t>DDR</a:t>
            </a:r>
            <a:r>
              <a:rPr lang="zh-CN" altLang="en-US" dirty="0" smtClean="0"/>
              <a:t>内存预读取能力（即：</a:t>
            </a:r>
            <a:r>
              <a:rPr lang="en-US" altLang="zh-CN" dirty="0" smtClean="0"/>
              <a:t>4bit</a:t>
            </a:r>
            <a:r>
              <a:rPr lang="zh-CN" altLang="en-US" dirty="0" smtClean="0"/>
              <a:t>数据读预取）。换句话说，</a:t>
            </a:r>
            <a:r>
              <a:rPr lang="en-US" altLang="zh-CN" dirty="0" smtClean="0"/>
              <a:t>DDR2</a:t>
            </a:r>
            <a:r>
              <a:rPr lang="zh-CN" altLang="en-US" dirty="0" smtClean="0"/>
              <a:t>内存每个时钟能够以</a:t>
            </a:r>
            <a:r>
              <a:rPr lang="en-US" altLang="zh-CN" dirty="0" smtClean="0"/>
              <a:t>4</a:t>
            </a:r>
            <a:r>
              <a:rPr lang="zh-CN" altLang="en-US" dirty="0" smtClean="0"/>
              <a:t>倍外部总线的速度读</a:t>
            </a:r>
            <a:r>
              <a:rPr lang="en-US" altLang="zh-CN" dirty="0" smtClean="0"/>
              <a:t>/</a:t>
            </a:r>
            <a:r>
              <a:rPr lang="zh-CN" altLang="en-US" dirty="0" smtClean="0"/>
              <a:t>写数据，并且能够以内部控制总线</a:t>
            </a:r>
            <a:r>
              <a:rPr lang="en-US" altLang="zh-CN" dirty="0" smtClean="0"/>
              <a:t>4</a:t>
            </a:r>
            <a:r>
              <a:rPr lang="zh-CN" altLang="en-US" dirty="0" smtClean="0"/>
              <a:t>倍的速度运行。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55</a:t>
            </a:fld>
            <a:endParaRPr lang="en-US" altLang="zh-CN"/>
          </a:p>
        </p:txBody>
      </p:sp>
    </p:spTree>
    <p:extLst>
      <p:ext uri="{BB962C8B-B14F-4D97-AF65-F5344CB8AC3E}">
        <p14:creationId xmlns:p14="http://schemas.microsoft.com/office/powerpoint/2010/main" val="420094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a:t>
            </a:r>
            <a:r>
              <a:rPr lang="en-US" altLang="zh-CN" dirty="0" smtClean="0"/>
              <a:t>Bank</a:t>
            </a:r>
            <a:r>
              <a:rPr lang="zh-CN" altLang="en-US" dirty="0" smtClean="0"/>
              <a:t>数量</a:t>
            </a:r>
          </a:p>
          <a:p>
            <a:r>
              <a:rPr lang="zh-CN" altLang="en-US" dirty="0" smtClean="0"/>
              <a:t>　　</a:t>
            </a:r>
            <a:r>
              <a:rPr lang="en-US" altLang="zh-CN" dirty="0" smtClean="0"/>
              <a:t>DDR2 SDRAM</a:t>
            </a:r>
            <a:r>
              <a:rPr lang="zh-CN" altLang="en-US" dirty="0" smtClean="0"/>
              <a:t>中有</a:t>
            </a:r>
            <a:r>
              <a:rPr lang="en-US" altLang="zh-CN" dirty="0" smtClean="0"/>
              <a:t>4Bank</a:t>
            </a:r>
            <a:r>
              <a:rPr lang="zh-CN" altLang="en-US" dirty="0" smtClean="0"/>
              <a:t>和</a:t>
            </a:r>
            <a:r>
              <a:rPr lang="en-US" altLang="zh-CN" dirty="0" smtClean="0"/>
              <a:t>8Bank</a:t>
            </a:r>
            <a:r>
              <a:rPr lang="zh-CN" altLang="en-US" dirty="0" smtClean="0"/>
              <a:t>的设计，目的就是为了应对未来大容量芯片的需求。而</a:t>
            </a:r>
            <a:r>
              <a:rPr lang="en-US" altLang="zh-CN" dirty="0" smtClean="0"/>
              <a:t>DDR3</a:t>
            </a:r>
            <a:r>
              <a:rPr lang="zh-CN" altLang="en-US" dirty="0" smtClean="0"/>
              <a:t>很可能将从</a:t>
            </a:r>
            <a:r>
              <a:rPr lang="en-US" altLang="zh-CN" dirty="0" smtClean="0"/>
              <a:t>2Gb</a:t>
            </a:r>
            <a:r>
              <a:rPr lang="zh-CN" altLang="en-US" dirty="0" smtClean="0"/>
              <a:t>容量起步，因此起始的逻辑</a:t>
            </a:r>
            <a:r>
              <a:rPr lang="en-US" altLang="zh-CN" dirty="0" smtClean="0"/>
              <a:t>Bank</a:t>
            </a:r>
            <a:r>
              <a:rPr lang="zh-CN" altLang="en-US" dirty="0" smtClean="0"/>
              <a:t>就是</a:t>
            </a:r>
            <a:r>
              <a:rPr lang="en-US" altLang="zh-CN" dirty="0" smtClean="0"/>
              <a:t>8</a:t>
            </a:r>
            <a:r>
              <a:rPr lang="zh-CN" altLang="en-US" dirty="0" smtClean="0"/>
              <a:t>个，另外还为未来的</a:t>
            </a:r>
            <a:r>
              <a:rPr lang="en-US" altLang="zh-CN" dirty="0" smtClean="0"/>
              <a:t>16</a:t>
            </a:r>
            <a:r>
              <a:rPr lang="zh-CN" altLang="en-US" dirty="0" smtClean="0"/>
              <a:t>个逻辑</a:t>
            </a:r>
            <a:r>
              <a:rPr lang="en-US" altLang="zh-CN" dirty="0" smtClean="0"/>
              <a:t>Bank</a:t>
            </a:r>
            <a:r>
              <a:rPr lang="zh-CN" altLang="en-US" dirty="0" smtClean="0"/>
              <a:t>做好了准备。</a:t>
            </a:r>
          </a:p>
          <a:p>
            <a:r>
              <a:rPr lang="zh-CN" altLang="en-US" dirty="0" smtClean="0"/>
              <a:t>封装（</a:t>
            </a:r>
            <a:r>
              <a:rPr lang="en-US" altLang="zh-CN" dirty="0" smtClean="0"/>
              <a:t>Packages</a:t>
            </a:r>
            <a:r>
              <a:rPr lang="zh-CN" altLang="en-US" dirty="0" smtClean="0"/>
              <a:t>）</a:t>
            </a:r>
          </a:p>
          <a:p>
            <a:r>
              <a:rPr lang="zh-CN" altLang="en-US" dirty="0" smtClean="0"/>
              <a:t>　　</a:t>
            </a:r>
            <a:r>
              <a:rPr lang="en-US" altLang="zh-CN" dirty="0" smtClean="0"/>
              <a:t>DDR3</a:t>
            </a:r>
            <a:r>
              <a:rPr lang="zh-CN" altLang="en-US" dirty="0" smtClean="0"/>
              <a:t>由于新增了一些功能，所以在引脚方面会有所增加，</a:t>
            </a:r>
            <a:r>
              <a:rPr lang="en-US" altLang="zh-CN" dirty="0" smtClean="0"/>
              <a:t>8bit</a:t>
            </a:r>
            <a:r>
              <a:rPr lang="zh-CN" altLang="en-US" dirty="0" smtClean="0"/>
              <a:t>芯片采用</a:t>
            </a:r>
            <a:r>
              <a:rPr lang="en-US" altLang="zh-CN" dirty="0" smtClean="0"/>
              <a:t>78</a:t>
            </a:r>
            <a:r>
              <a:rPr lang="zh-CN" altLang="en-US" dirty="0" smtClean="0"/>
              <a:t>球</a:t>
            </a:r>
            <a:r>
              <a:rPr lang="en-US" altLang="zh-CN" dirty="0" smtClean="0"/>
              <a:t>FBGA</a:t>
            </a:r>
            <a:r>
              <a:rPr lang="zh-CN" altLang="en-US" dirty="0" smtClean="0"/>
              <a:t>封装，</a:t>
            </a:r>
            <a:r>
              <a:rPr lang="en-US" altLang="zh-CN" dirty="0" smtClean="0"/>
              <a:t>16bit</a:t>
            </a:r>
            <a:r>
              <a:rPr lang="zh-CN" altLang="en-US" dirty="0" smtClean="0"/>
              <a:t>芯片采用</a:t>
            </a:r>
            <a:r>
              <a:rPr lang="en-US" altLang="zh-CN" dirty="0" smtClean="0"/>
              <a:t>96</a:t>
            </a:r>
            <a:r>
              <a:rPr lang="zh-CN" altLang="en-US" dirty="0" smtClean="0"/>
              <a:t>球</a:t>
            </a:r>
            <a:r>
              <a:rPr lang="en-US" altLang="zh-CN" dirty="0" smtClean="0"/>
              <a:t>FBGA</a:t>
            </a:r>
            <a:r>
              <a:rPr lang="zh-CN" altLang="en-US" dirty="0" smtClean="0"/>
              <a:t>封装，而</a:t>
            </a:r>
            <a:r>
              <a:rPr lang="en-US" altLang="zh-CN" dirty="0" smtClean="0"/>
              <a:t>DDR2</a:t>
            </a:r>
            <a:r>
              <a:rPr lang="zh-CN" altLang="en-US" dirty="0" smtClean="0"/>
              <a:t>则有</a:t>
            </a:r>
            <a:r>
              <a:rPr lang="en-US" altLang="zh-CN" dirty="0" smtClean="0"/>
              <a:t>60/68/84</a:t>
            </a:r>
            <a:r>
              <a:rPr lang="zh-CN" altLang="en-US" dirty="0" smtClean="0"/>
              <a:t>球</a:t>
            </a:r>
            <a:r>
              <a:rPr lang="en-US" altLang="zh-CN" dirty="0" smtClean="0"/>
              <a:t>FBGA</a:t>
            </a:r>
            <a:r>
              <a:rPr lang="zh-CN" altLang="en-US" dirty="0" smtClean="0"/>
              <a:t>封装三种规格。并且</a:t>
            </a:r>
            <a:r>
              <a:rPr lang="en-US" altLang="zh-CN" dirty="0" smtClean="0"/>
              <a:t>DDR3</a:t>
            </a:r>
            <a:r>
              <a:rPr lang="zh-CN" altLang="en-US" dirty="0" smtClean="0"/>
              <a:t>必须是绿色封装，不能含有任何有害物质。</a:t>
            </a:r>
          </a:p>
          <a:p>
            <a:r>
              <a:rPr lang="zh-CN" altLang="en-US" dirty="0" smtClean="0"/>
              <a:t>突发长度（</a:t>
            </a:r>
            <a:r>
              <a:rPr lang="en-US" altLang="zh-CN" dirty="0" smtClean="0"/>
              <a:t>BL</a:t>
            </a:r>
            <a:r>
              <a:rPr lang="zh-CN" altLang="en-US" dirty="0" smtClean="0"/>
              <a:t>，</a:t>
            </a:r>
            <a:r>
              <a:rPr lang="en-US" altLang="zh-CN" dirty="0" smtClean="0"/>
              <a:t>Burst Length</a:t>
            </a:r>
            <a:r>
              <a:rPr lang="zh-CN" altLang="en-US" dirty="0" smtClean="0"/>
              <a:t>）</a:t>
            </a:r>
          </a:p>
          <a:p>
            <a:r>
              <a:rPr lang="zh-CN" altLang="en-US" dirty="0" smtClean="0"/>
              <a:t>　　由于</a:t>
            </a:r>
            <a:r>
              <a:rPr lang="en-US" altLang="zh-CN" dirty="0" smtClean="0"/>
              <a:t>DDR3</a:t>
            </a:r>
            <a:r>
              <a:rPr lang="zh-CN" altLang="en-US" dirty="0" smtClean="0"/>
              <a:t>的预取为</a:t>
            </a:r>
            <a:r>
              <a:rPr lang="en-US" altLang="zh-CN" dirty="0" smtClean="0"/>
              <a:t>8bit</a:t>
            </a:r>
            <a:r>
              <a:rPr lang="zh-CN" altLang="en-US" dirty="0" smtClean="0"/>
              <a:t>，所以突发传输周期（</a:t>
            </a:r>
            <a:r>
              <a:rPr lang="en-US" altLang="zh-CN" dirty="0" smtClean="0"/>
              <a:t>BL</a:t>
            </a:r>
            <a:r>
              <a:rPr lang="zh-CN" altLang="en-US" dirty="0" smtClean="0"/>
              <a:t>，</a:t>
            </a:r>
            <a:r>
              <a:rPr lang="en-US" altLang="zh-CN" dirty="0" smtClean="0"/>
              <a:t>Burst Length</a:t>
            </a:r>
            <a:r>
              <a:rPr lang="zh-CN" altLang="en-US" dirty="0" smtClean="0"/>
              <a:t>）也固定为</a:t>
            </a:r>
            <a:r>
              <a:rPr lang="en-US" altLang="zh-CN" dirty="0" smtClean="0"/>
              <a:t>8</a:t>
            </a:r>
            <a:r>
              <a:rPr lang="zh-CN" altLang="en-US" dirty="0" smtClean="0"/>
              <a:t>，而对于</a:t>
            </a:r>
            <a:r>
              <a:rPr lang="en-US" altLang="zh-CN" dirty="0" smtClean="0"/>
              <a:t>DDR2</a:t>
            </a:r>
            <a:r>
              <a:rPr lang="zh-CN" altLang="en-US" dirty="0" smtClean="0"/>
              <a:t>和早期的</a:t>
            </a:r>
            <a:r>
              <a:rPr lang="en-US" altLang="zh-CN" dirty="0" smtClean="0"/>
              <a:t>DDR</a:t>
            </a:r>
            <a:r>
              <a:rPr lang="zh-CN" altLang="en-US" dirty="0" smtClean="0"/>
              <a:t>架构的系统，</a:t>
            </a:r>
            <a:r>
              <a:rPr lang="en-US" altLang="zh-CN" dirty="0" smtClean="0"/>
              <a:t>BL=4</a:t>
            </a:r>
            <a:r>
              <a:rPr lang="zh-CN" altLang="en-US" dirty="0" smtClean="0"/>
              <a:t>也是常用的，</a:t>
            </a:r>
            <a:r>
              <a:rPr lang="en-US" altLang="zh-CN" dirty="0" smtClean="0"/>
              <a:t>DDR3</a:t>
            </a:r>
            <a:r>
              <a:rPr lang="zh-CN" altLang="en-US" dirty="0" smtClean="0"/>
              <a:t>为此增加了一个</a:t>
            </a:r>
            <a:r>
              <a:rPr lang="en-US" altLang="zh-CN" dirty="0" smtClean="0"/>
              <a:t>4-bit Burst Chop</a:t>
            </a:r>
            <a:r>
              <a:rPr lang="zh-CN" altLang="en-US" dirty="0" smtClean="0"/>
              <a:t>（突发突变）模式，即由一个</a:t>
            </a:r>
            <a:r>
              <a:rPr lang="en-US" altLang="zh-CN" dirty="0" smtClean="0"/>
              <a:t>BL=4</a:t>
            </a:r>
            <a:r>
              <a:rPr lang="zh-CN" altLang="en-US" dirty="0" smtClean="0"/>
              <a:t>的读取操作加上一个</a:t>
            </a:r>
            <a:r>
              <a:rPr lang="en-US" altLang="zh-CN" dirty="0" smtClean="0"/>
              <a:t>BL=4</a:t>
            </a:r>
            <a:r>
              <a:rPr lang="zh-CN" altLang="en-US" dirty="0" smtClean="0"/>
              <a:t>的写入操作来合成一个</a:t>
            </a:r>
            <a:r>
              <a:rPr lang="en-US" altLang="zh-CN" dirty="0" smtClean="0"/>
              <a:t>BL=8</a:t>
            </a:r>
            <a:r>
              <a:rPr lang="zh-CN" altLang="en-US" dirty="0" smtClean="0"/>
              <a:t>的数据突发传输，届时可通过</a:t>
            </a:r>
            <a:r>
              <a:rPr lang="en-US" altLang="zh-CN" dirty="0" smtClean="0"/>
              <a:t>A12</a:t>
            </a:r>
            <a:r>
              <a:rPr lang="zh-CN" altLang="en-US" dirty="0" smtClean="0"/>
              <a:t>地址线来控制这一突发模式。而且需要指出的是，任何突发中断操作都将在</a:t>
            </a:r>
            <a:r>
              <a:rPr lang="en-US" altLang="zh-CN" dirty="0" smtClean="0"/>
              <a:t>DDR3</a:t>
            </a:r>
            <a:r>
              <a:rPr lang="zh-CN" altLang="en-US" dirty="0" smtClean="0"/>
              <a:t>内存中予以禁止，且不予支持，取而代之的是更灵活的突发传输控制（如</a:t>
            </a:r>
            <a:r>
              <a:rPr lang="en-US" altLang="zh-CN" dirty="0" smtClean="0"/>
              <a:t>4bit</a:t>
            </a:r>
            <a:r>
              <a:rPr lang="zh-CN" altLang="en-US" dirty="0" smtClean="0"/>
              <a:t>顺序突发）。</a:t>
            </a:r>
          </a:p>
          <a:p>
            <a:r>
              <a:rPr lang="zh-CN" altLang="en-US" dirty="0" smtClean="0"/>
              <a:t>寻址时序（</a:t>
            </a:r>
            <a:r>
              <a:rPr lang="en-US" altLang="zh-CN" dirty="0" smtClean="0"/>
              <a:t>Timing</a:t>
            </a:r>
            <a:r>
              <a:rPr lang="zh-CN" altLang="en-US" dirty="0" smtClean="0"/>
              <a:t>）</a:t>
            </a:r>
          </a:p>
          <a:p>
            <a:r>
              <a:rPr lang="zh-CN" altLang="en-US" dirty="0" smtClean="0"/>
              <a:t>　　就像</a:t>
            </a:r>
            <a:r>
              <a:rPr lang="en-US" altLang="zh-CN" dirty="0" smtClean="0"/>
              <a:t>DDR2</a:t>
            </a:r>
            <a:r>
              <a:rPr lang="zh-CN" altLang="en-US" dirty="0" smtClean="0"/>
              <a:t>从</a:t>
            </a:r>
            <a:r>
              <a:rPr lang="en-US" altLang="zh-CN" dirty="0" smtClean="0"/>
              <a:t>DDR</a:t>
            </a:r>
            <a:r>
              <a:rPr lang="zh-CN" altLang="en-US" dirty="0" smtClean="0"/>
              <a:t>转变而来后延迟周期数增加一样，</a:t>
            </a:r>
            <a:r>
              <a:rPr lang="en-US" altLang="zh-CN" dirty="0" smtClean="0"/>
              <a:t>DDR3</a:t>
            </a:r>
            <a:r>
              <a:rPr lang="zh-CN" altLang="en-US" dirty="0" smtClean="0"/>
              <a:t>的</a:t>
            </a:r>
            <a:r>
              <a:rPr lang="en-US" altLang="zh-CN" dirty="0" smtClean="0"/>
              <a:t>CL</a:t>
            </a:r>
            <a:r>
              <a:rPr lang="zh-CN" altLang="en-US" dirty="0" smtClean="0"/>
              <a:t>周期也将比</a:t>
            </a:r>
            <a:r>
              <a:rPr lang="en-US" altLang="zh-CN" dirty="0" smtClean="0"/>
              <a:t>DDR2</a:t>
            </a:r>
            <a:r>
              <a:rPr lang="zh-CN" altLang="en-US" dirty="0" smtClean="0"/>
              <a:t>有所提高。</a:t>
            </a:r>
            <a:r>
              <a:rPr lang="en-US" altLang="zh-CN" dirty="0" smtClean="0"/>
              <a:t>DDR2</a:t>
            </a:r>
            <a:r>
              <a:rPr lang="zh-CN" altLang="en-US" dirty="0" smtClean="0"/>
              <a:t>的</a:t>
            </a:r>
            <a:r>
              <a:rPr lang="en-US" altLang="zh-CN" dirty="0" smtClean="0"/>
              <a:t>CL</a:t>
            </a:r>
            <a:r>
              <a:rPr lang="zh-CN" altLang="en-US" dirty="0" smtClean="0"/>
              <a:t>范围一般在</a:t>
            </a:r>
            <a:r>
              <a:rPr lang="en-US" altLang="zh-CN" dirty="0" smtClean="0"/>
              <a:t>2</a:t>
            </a:r>
            <a:r>
              <a:rPr lang="zh-CN" altLang="en-US" dirty="0" smtClean="0"/>
              <a:t>至</a:t>
            </a:r>
            <a:r>
              <a:rPr lang="en-US" altLang="zh-CN" dirty="0" smtClean="0"/>
              <a:t>5</a:t>
            </a:r>
            <a:r>
              <a:rPr lang="zh-CN" altLang="en-US" dirty="0" smtClean="0"/>
              <a:t>之间，而</a:t>
            </a:r>
            <a:r>
              <a:rPr lang="en-US" altLang="zh-CN" dirty="0" smtClean="0"/>
              <a:t>DDR3</a:t>
            </a:r>
            <a:r>
              <a:rPr lang="zh-CN" altLang="en-US" dirty="0" smtClean="0"/>
              <a:t>则在</a:t>
            </a:r>
            <a:r>
              <a:rPr lang="en-US" altLang="zh-CN" dirty="0" smtClean="0"/>
              <a:t>5</a:t>
            </a:r>
            <a:r>
              <a:rPr lang="zh-CN" altLang="en-US" dirty="0" smtClean="0"/>
              <a:t>至</a:t>
            </a:r>
            <a:r>
              <a:rPr lang="en-US" altLang="zh-CN" dirty="0" smtClean="0"/>
              <a:t>11</a:t>
            </a:r>
            <a:r>
              <a:rPr lang="zh-CN" altLang="en-US" dirty="0" smtClean="0"/>
              <a:t>之间，且附加延迟（</a:t>
            </a:r>
            <a:r>
              <a:rPr lang="en-US" altLang="zh-CN" dirty="0" smtClean="0"/>
              <a:t>AL</a:t>
            </a:r>
            <a:r>
              <a:rPr lang="zh-CN" altLang="en-US" dirty="0" smtClean="0"/>
              <a:t>）的设计也有所变化。</a:t>
            </a:r>
            <a:r>
              <a:rPr lang="en-US" altLang="zh-CN" dirty="0" smtClean="0"/>
              <a:t>DDR2</a:t>
            </a:r>
            <a:r>
              <a:rPr lang="zh-CN" altLang="en-US" dirty="0" smtClean="0"/>
              <a:t>时</a:t>
            </a:r>
            <a:r>
              <a:rPr lang="en-US" altLang="zh-CN" dirty="0" smtClean="0"/>
              <a:t>AL</a:t>
            </a:r>
            <a:r>
              <a:rPr lang="zh-CN" altLang="en-US" dirty="0" smtClean="0"/>
              <a:t>的范围是</a:t>
            </a:r>
            <a:r>
              <a:rPr lang="en-US" altLang="zh-CN" dirty="0" smtClean="0"/>
              <a:t>0</a:t>
            </a:r>
            <a:r>
              <a:rPr lang="zh-CN" altLang="en-US" dirty="0" smtClean="0"/>
              <a:t>至</a:t>
            </a:r>
            <a:r>
              <a:rPr lang="en-US" altLang="zh-CN" dirty="0" smtClean="0"/>
              <a:t>4</a:t>
            </a:r>
            <a:r>
              <a:rPr lang="zh-CN" altLang="en-US" dirty="0" smtClean="0"/>
              <a:t>，而</a:t>
            </a:r>
            <a:r>
              <a:rPr lang="en-US" altLang="zh-CN" dirty="0" smtClean="0"/>
              <a:t>DDR3</a:t>
            </a:r>
            <a:r>
              <a:rPr lang="zh-CN" altLang="en-US" dirty="0" smtClean="0"/>
              <a:t>时</a:t>
            </a:r>
            <a:r>
              <a:rPr lang="en-US" altLang="zh-CN" dirty="0" smtClean="0"/>
              <a:t>AL</a:t>
            </a:r>
            <a:r>
              <a:rPr lang="zh-CN" altLang="en-US" dirty="0" smtClean="0"/>
              <a:t>有三种选项，分别是</a:t>
            </a:r>
            <a:r>
              <a:rPr lang="en-US" altLang="zh-CN" dirty="0" smtClean="0"/>
              <a:t>0</a:t>
            </a:r>
            <a:r>
              <a:rPr lang="zh-CN" altLang="en-US" dirty="0" smtClean="0"/>
              <a:t>、</a:t>
            </a:r>
            <a:r>
              <a:rPr lang="en-US" altLang="zh-CN" dirty="0" smtClean="0"/>
              <a:t>CL-1</a:t>
            </a:r>
            <a:r>
              <a:rPr lang="zh-CN" altLang="en-US" dirty="0" smtClean="0"/>
              <a:t>和</a:t>
            </a:r>
            <a:r>
              <a:rPr lang="en-US" altLang="zh-CN" dirty="0" smtClean="0"/>
              <a:t>CL-2</a:t>
            </a:r>
            <a:r>
              <a:rPr lang="zh-CN" altLang="en-US" dirty="0" smtClean="0"/>
              <a:t>。另外，</a:t>
            </a:r>
            <a:r>
              <a:rPr lang="en-US" altLang="zh-CN" dirty="0" smtClean="0"/>
              <a:t>DDR3</a:t>
            </a:r>
            <a:r>
              <a:rPr lang="zh-CN" altLang="en-US" dirty="0" smtClean="0"/>
              <a:t>还新增加了一个时序参数</a:t>
            </a:r>
            <a:r>
              <a:rPr lang="en-US" altLang="zh-CN" dirty="0" smtClean="0"/>
              <a:t>——</a:t>
            </a:r>
            <a:r>
              <a:rPr lang="zh-CN" altLang="en-US" dirty="0" smtClean="0"/>
              <a:t>写入延迟（</a:t>
            </a:r>
            <a:r>
              <a:rPr lang="en-US" altLang="zh-CN" dirty="0" smtClean="0"/>
              <a:t>CWD</a:t>
            </a:r>
            <a:r>
              <a:rPr lang="zh-CN" altLang="en-US" dirty="0" smtClean="0"/>
              <a:t>），这一参数将根据具体的工作频率而定。</a:t>
            </a:r>
          </a:p>
          <a:p>
            <a:r>
              <a:rPr lang="zh-CN" altLang="en-US" dirty="0" smtClean="0"/>
              <a:t>新增功能</a:t>
            </a:r>
            <a:r>
              <a:rPr lang="en-US" altLang="zh-CN" dirty="0" smtClean="0"/>
              <a:t>——</a:t>
            </a:r>
            <a:r>
              <a:rPr lang="zh-CN" altLang="en-US" dirty="0" smtClean="0"/>
              <a:t>重置（</a:t>
            </a:r>
            <a:r>
              <a:rPr lang="en-US" altLang="zh-CN" dirty="0" smtClean="0"/>
              <a:t>Reset</a:t>
            </a:r>
            <a:r>
              <a:rPr lang="zh-CN" altLang="en-US" dirty="0" smtClean="0"/>
              <a:t>）</a:t>
            </a:r>
          </a:p>
          <a:p>
            <a:r>
              <a:rPr lang="zh-CN" altLang="en-US" dirty="0" smtClean="0"/>
              <a:t>　　重置是</a:t>
            </a:r>
            <a:r>
              <a:rPr lang="en-US" altLang="zh-CN" dirty="0" smtClean="0"/>
              <a:t>DDR3</a:t>
            </a:r>
            <a:r>
              <a:rPr lang="zh-CN" altLang="en-US" dirty="0" smtClean="0"/>
              <a:t>新增的一项重要功能，并为此专门准备了一个引脚。</a:t>
            </a:r>
            <a:r>
              <a:rPr lang="en-US" altLang="zh-CN" dirty="0" smtClean="0"/>
              <a:t>DRAM</a:t>
            </a:r>
            <a:r>
              <a:rPr lang="zh-CN" altLang="en-US" dirty="0" smtClean="0"/>
              <a:t>业界已经很早以前就要求增这一功能，如今终于在</a:t>
            </a:r>
            <a:r>
              <a:rPr lang="en-US" altLang="zh-CN" dirty="0" smtClean="0"/>
              <a:t>DDR3</a:t>
            </a:r>
            <a:r>
              <a:rPr lang="zh-CN" altLang="en-US" dirty="0" smtClean="0"/>
              <a:t>身上实现。这一引脚将使</a:t>
            </a:r>
            <a:r>
              <a:rPr lang="en-US" altLang="zh-CN" dirty="0" smtClean="0"/>
              <a:t>DDR3</a:t>
            </a:r>
            <a:r>
              <a:rPr lang="zh-CN" altLang="en-US" dirty="0" smtClean="0"/>
              <a:t>的初始化处理变得简单。当</a:t>
            </a:r>
            <a:r>
              <a:rPr lang="en-US" altLang="zh-CN" dirty="0" smtClean="0"/>
              <a:t>Reset</a:t>
            </a:r>
            <a:r>
              <a:rPr lang="zh-CN" altLang="en-US" dirty="0" smtClean="0"/>
              <a:t>命令有效时，</a:t>
            </a:r>
            <a:r>
              <a:rPr lang="en-US" altLang="zh-CN" dirty="0" smtClean="0"/>
              <a:t>DDR3</a:t>
            </a:r>
            <a:r>
              <a:rPr lang="zh-CN" altLang="en-US" dirty="0" smtClean="0"/>
              <a:t>内存将停止所有的操作，并切换至最少量活动的状态，以节约电力。在</a:t>
            </a:r>
            <a:r>
              <a:rPr lang="en-US" altLang="zh-CN" dirty="0" smtClean="0"/>
              <a:t>Reset</a:t>
            </a:r>
            <a:r>
              <a:rPr lang="zh-CN" altLang="en-US" dirty="0" smtClean="0"/>
              <a:t>期间，</a:t>
            </a:r>
            <a:r>
              <a:rPr lang="en-US" altLang="zh-CN" dirty="0" smtClean="0"/>
              <a:t>DDR3</a:t>
            </a:r>
            <a:r>
              <a:rPr lang="zh-CN" altLang="en-US" dirty="0" smtClean="0"/>
              <a:t>内存将关闭内在的大部分功能，所以有数据接收与发送器都将关闭。所有内部的程序装置将复位，</a:t>
            </a:r>
            <a:r>
              <a:rPr lang="en-US" altLang="zh-CN" dirty="0" smtClean="0"/>
              <a:t>DLL</a:t>
            </a:r>
            <a:r>
              <a:rPr lang="zh-CN" altLang="en-US" dirty="0" smtClean="0"/>
              <a:t>（延迟锁相环路）与时钟电路将停止工作，而且不理睬数据总线上的任何动静。这样一来，将使</a:t>
            </a:r>
            <a:r>
              <a:rPr lang="en-US" altLang="zh-CN" dirty="0" smtClean="0"/>
              <a:t>DDR3</a:t>
            </a:r>
            <a:r>
              <a:rPr lang="zh-CN" altLang="en-US" dirty="0" smtClean="0"/>
              <a:t>达到最节省电力的目的。</a:t>
            </a:r>
          </a:p>
          <a:p>
            <a:r>
              <a:rPr lang="zh-CN" altLang="en-US" dirty="0" smtClean="0"/>
              <a:t>新增功能</a:t>
            </a:r>
            <a:r>
              <a:rPr lang="en-US" altLang="zh-CN" dirty="0" smtClean="0"/>
              <a:t>——ZQ</a:t>
            </a:r>
            <a:r>
              <a:rPr lang="zh-CN" altLang="en-US" dirty="0" smtClean="0"/>
              <a:t>校准</a:t>
            </a:r>
          </a:p>
          <a:p>
            <a:r>
              <a:rPr lang="zh-CN" altLang="en-US" dirty="0" smtClean="0"/>
              <a:t>　　</a:t>
            </a:r>
            <a:r>
              <a:rPr lang="en-US" altLang="zh-CN" dirty="0" smtClean="0"/>
              <a:t>ZQ</a:t>
            </a:r>
            <a:r>
              <a:rPr lang="zh-CN" altLang="en-US" dirty="0" smtClean="0"/>
              <a:t>也是一个新增的脚，在这个引脚上接有一个</a:t>
            </a:r>
            <a:r>
              <a:rPr lang="en-US" altLang="zh-CN" dirty="0" smtClean="0"/>
              <a:t>240</a:t>
            </a:r>
            <a:r>
              <a:rPr lang="zh-CN" altLang="en-US" dirty="0" smtClean="0"/>
              <a:t>欧姆的低公差参考电阻。这个引脚通过一个命令集，通过片上校准引擎（</a:t>
            </a:r>
            <a:r>
              <a:rPr lang="en-US" altLang="zh-CN" dirty="0" smtClean="0"/>
              <a:t>ODCE</a:t>
            </a:r>
            <a:r>
              <a:rPr lang="zh-CN" altLang="en-US" dirty="0" smtClean="0"/>
              <a:t>，</a:t>
            </a:r>
            <a:r>
              <a:rPr lang="en-US" altLang="zh-CN" dirty="0" smtClean="0"/>
              <a:t>On-Die Calibration Engine</a:t>
            </a:r>
            <a:r>
              <a:rPr lang="zh-CN" altLang="en-US" dirty="0" smtClean="0"/>
              <a:t>）来自动校验数据输出驱动器导通电阻与</a:t>
            </a:r>
            <a:r>
              <a:rPr lang="en-US" altLang="zh-CN" dirty="0" smtClean="0"/>
              <a:t>ODT</a:t>
            </a:r>
            <a:r>
              <a:rPr lang="zh-CN" altLang="en-US" dirty="0" smtClean="0"/>
              <a:t>的终结电阻值。当系统发出这一指令之后，将用相应的时钟周期（在加电与初始化之后用</a:t>
            </a:r>
            <a:r>
              <a:rPr lang="en-US" altLang="zh-CN" dirty="0" smtClean="0"/>
              <a:t>512</a:t>
            </a:r>
            <a:r>
              <a:rPr lang="zh-CN" altLang="en-US" dirty="0" smtClean="0"/>
              <a:t>个时钟周期，在退出自刷新操作后用</a:t>
            </a:r>
            <a:r>
              <a:rPr lang="en-US" altLang="zh-CN" dirty="0" smtClean="0"/>
              <a:t>256</a:t>
            </a:r>
            <a:r>
              <a:rPr lang="zh-CN" altLang="en-US" dirty="0" smtClean="0"/>
              <a:t>时钟周期、在其他情况下用</a:t>
            </a:r>
            <a:r>
              <a:rPr lang="en-US" altLang="zh-CN" dirty="0" smtClean="0"/>
              <a:t>64</a:t>
            </a:r>
            <a:r>
              <a:rPr lang="zh-CN" altLang="en-US" dirty="0" smtClean="0"/>
              <a:t>个时钟周期）对导通电阻和</a:t>
            </a:r>
            <a:r>
              <a:rPr lang="en-US" altLang="zh-CN" dirty="0" smtClean="0"/>
              <a:t>ODT</a:t>
            </a:r>
            <a:r>
              <a:rPr lang="zh-CN" altLang="en-US" dirty="0" smtClean="0"/>
              <a:t>电阻进行重新校准。</a:t>
            </a:r>
          </a:p>
          <a:p>
            <a:r>
              <a:rPr lang="zh-CN" altLang="en-US" dirty="0" smtClean="0"/>
              <a:t>参考电压分成两个</a:t>
            </a:r>
          </a:p>
          <a:p>
            <a:r>
              <a:rPr lang="zh-CN" altLang="en-US" dirty="0" smtClean="0"/>
              <a:t>　　对于内存系统工作非常重要的参考电压信号</a:t>
            </a:r>
            <a:r>
              <a:rPr lang="en-US" altLang="zh-CN" dirty="0" smtClean="0"/>
              <a:t>VREF</a:t>
            </a:r>
            <a:r>
              <a:rPr lang="zh-CN" altLang="en-US" dirty="0" smtClean="0"/>
              <a:t>，在</a:t>
            </a:r>
            <a:r>
              <a:rPr lang="en-US" altLang="zh-CN" dirty="0" smtClean="0"/>
              <a:t>DDR3</a:t>
            </a:r>
            <a:r>
              <a:rPr lang="zh-CN" altLang="en-US" dirty="0" smtClean="0"/>
              <a:t>系统中将分为两个信号。一个是为命令与地址信号服务的</a:t>
            </a:r>
            <a:r>
              <a:rPr lang="en-US" altLang="zh-CN" dirty="0" smtClean="0"/>
              <a:t>VREFCA</a:t>
            </a:r>
            <a:r>
              <a:rPr lang="zh-CN" altLang="en-US" dirty="0" smtClean="0"/>
              <a:t>，另一个是为数据总线服务的</a:t>
            </a:r>
            <a:r>
              <a:rPr lang="en-US" altLang="zh-CN" dirty="0" smtClean="0"/>
              <a:t>VREFDQ</a:t>
            </a:r>
            <a:r>
              <a:rPr lang="zh-CN" altLang="en-US" dirty="0" smtClean="0"/>
              <a:t>，它将有效的提高系统数据总线的信噪等级。</a:t>
            </a:r>
          </a:p>
          <a:p>
            <a:r>
              <a:rPr lang="zh-CN" altLang="en-US" dirty="0" smtClean="0"/>
              <a:t>根据温度自动自刷新（</a:t>
            </a:r>
            <a:r>
              <a:rPr lang="en-US" altLang="zh-CN" dirty="0" smtClean="0"/>
              <a:t>SRT</a:t>
            </a:r>
            <a:r>
              <a:rPr lang="zh-CN" altLang="en-US" dirty="0" smtClean="0"/>
              <a:t>）</a:t>
            </a:r>
          </a:p>
          <a:p>
            <a:r>
              <a:rPr lang="zh-CN" altLang="en-US" dirty="0" smtClean="0"/>
              <a:t>　　为了保证所保存的数据不丢失，</a:t>
            </a:r>
            <a:r>
              <a:rPr lang="en-US" altLang="zh-CN" dirty="0" smtClean="0"/>
              <a:t>DRAM</a:t>
            </a:r>
            <a:r>
              <a:rPr lang="zh-CN" altLang="en-US" dirty="0" smtClean="0"/>
              <a:t>必须定时进行刷新，</a:t>
            </a:r>
            <a:r>
              <a:rPr lang="en-US" altLang="zh-CN" dirty="0" smtClean="0"/>
              <a:t>DDR3</a:t>
            </a:r>
            <a:r>
              <a:rPr lang="zh-CN" altLang="en-US" dirty="0" smtClean="0"/>
              <a:t>也不例外。不过，为了最大的节省电力，</a:t>
            </a:r>
            <a:r>
              <a:rPr lang="en-US" altLang="zh-CN" dirty="0" smtClean="0"/>
              <a:t>DDR3</a:t>
            </a:r>
            <a:r>
              <a:rPr lang="zh-CN" altLang="en-US" dirty="0" smtClean="0"/>
              <a:t>采用了一种新型的自动自刷新设计（</a:t>
            </a:r>
            <a:r>
              <a:rPr lang="en-US" altLang="zh-CN" dirty="0" smtClean="0"/>
              <a:t>ASR</a:t>
            </a:r>
            <a:r>
              <a:rPr lang="zh-CN" altLang="en-US" dirty="0" smtClean="0"/>
              <a:t>，</a:t>
            </a:r>
            <a:r>
              <a:rPr lang="en-US" altLang="zh-CN" dirty="0" smtClean="0"/>
              <a:t>Automatic Self-Refresh</a:t>
            </a:r>
            <a:r>
              <a:rPr lang="zh-CN" altLang="en-US" dirty="0" smtClean="0"/>
              <a:t>）。当开始</a:t>
            </a:r>
            <a:r>
              <a:rPr lang="en-US" altLang="zh-CN" dirty="0" smtClean="0"/>
              <a:t>ASR</a:t>
            </a:r>
            <a:r>
              <a:rPr lang="zh-CN" altLang="en-US" dirty="0" smtClean="0"/>
              <a:t>之后，将通过一个内置于</a:t>
            </a:r>
            <a:r>
              <a:rPr lang="en-US" altLang="zh-CN" dirty="0" smtClean="0"/>
              <a:t>DRAM</a:t>
            </a:r>
            <a:r>
              <a:rPr lang="zh-CN" altLang="en-US" dirty="0" smtClean="0"/>
              <a:t>芯片的温度传感器来控制刷新的频率，因为刷新频率高的话，消电就大，温度也随之升高。而温度传感器则在保证数据不丢失的情况下，尽量减少刷新频率，降低工作温度。不过</a:t>
            </a:r>
            <a:r>
              <a:rPr lang="en-US" altLang="zh-CN" dirty="0" smtClean="0"/>
              <a:t>DDR3</a:t>
            </a:r>
            <a:r>
              <a:rPr lang="zh-CN" altLang="en-US" dirty="0" smtClean="0"/>
              <a:t>的</a:t>
            </a:r>
            <a:r>
              <a:rPr lang="en-US" altLang="zh-CN" dirty="0" smtClean="0"/>
              <a:t>ASR</a:t>
            </a:r>
            <a:r>
              <a:rPr lang="zh-CN" altLang="en-US" dirty="0" smtClean="0"/>
              <a:t>是可选设计，并不见得市场上的</a:t>
            </a:r>
            <a:r>
              <a:rPr lang="en-US" altLang="zh-CN" dirty="0" smtClean="0"/>
              <a:t>DDR3</a:t>
            </a:r>
            <a:r>
              <a:rPr lang="zh-CN" altLang="en-US" dirty="0" smtClean="0"/>
              <a:t>内存都支持这一功能，因此还有一个附加的功能就是自刷新温度范围（</a:t>
            </a:r>
            <a:r>
              <a:rPr lang="en-US" altLang="zh-CN" dirty="0" smtClean="0"/>
              <a:t>SRT</a:t>
            </a:r>
            <a:r>
              <a:rPr lang="zh-CN" altLang="en-US" dirty="0" smtClean="0"/>
              <a:t>，</a:t>
            </a:r>
            <a:r>
              <a:rPr lang="en-US" altLang="zh-CN" dirty="0" smtClean="0"/>
              <a:t>Self-Refresh Temperature</a:t>
            </a:r>
            <a:r>
              <a:rPr lang="zh-CN" altLang="en-US" dirty="0" smtClean="0"/>
              <a:t>）。通过模式寄存器，可以选择两个温度范围，一个是普通的的温度范围（例如</a:t>
            </a:r>
            <a:r>
              <a:rPr lang="en-US" altLang="zh-CN" dirty="0" smtClean="0"/>
              <a:t>0℃</a:t>
            </a:r>
            <a:r>
              <a:rPr lang="zh-CN" altLang="en-US" dirty="0" smtClean="0"/>
              <a:t>至</a:t>
            </a:r>
            <a:r>
              <a:rPr lang="en-US" altLang="zh-CN" dirty="0" smtClean="0"/>
              <a:t>85℃</a:t>
            </a:r>
            <a:r>
              <a:rPr lang="zh-CN" altLang="en-US" dirty="0" smtClean="0"/>
              <a:t>），另一个是扩展温度范围，比如最高到</a:t>
            </a:r>
            <a:r>
              <a:rPr lang="en-US" altLang="zh-CN" dirty="0" smtClean="0"/>
              <a:t>95℃</a:t>
            </a:r>
            <a:r>
              <a:rPr lang="zh-CN" altLang="en-US" dirty="0" smtClean="0"/>
              <a:t>。对于</a:t>
            </a:r>
            <a:r>
              <a:rPr lang="en-US" altLang="zh-CN" dirty="0" smtClean="0"/>
              <a:t>DRAM</a:t>
            </a:r>
            <a:r>
              <a:rPr lang="zh-CN" altLang="en-US" dirty="0" smtClean="0"/>
              <a:t>内部设定的这两种温度范围，</a:t>
            </a:r>
            <a:r>
              <a:rPr lang="en-US" altLang="zh-CN" dirty="0" smtClean="0"/>
              <a:t>DRAM</a:t>
            </a:r>
            <a:r>
              <a:rPr lang="zh-CN" altLang="en-US" dirty="0" smtClean="0"/>
              <a:t>将以恒定的频率和电流进行刷新操作。</a:t>
            </a:r>
          </a:p>
          <a:p>
            <a:r>
              <a:rPr lang="zh-CN" altLang="en-US" dirty="0" smtClean="0"/>
              <a:t>局部自刷新（</a:t>
            </a:r>
            <a:r>
              <a:rPr lang="en-US" altLang="zh-CN" dirty="0" smtClean="0"/>
              <a:t>RASR</a:t>
            </a:r>
            <a:r>
              <a:rPr lang="zh-CN" altLang="en-US" dirty="0" smtClean="0"/>
              <a:t>）</a:t>
            </a:r>
          </a:p>
          <a:p>
            <a:r>
              <a:rPr lang="zh-CN" altLang="en-US" dirty="0" smtClean="0"/>
              <a:t>　　这是</a:t>
            </a:r>
            <a:r>
              <a:rPr lang="en-US" altLang="zh-CN" dirty="0" smtClean="0"/>
              <a:t>DDR3</a:t>
            </a:r>
            <a:r>
              <a:rPr lang="zh-CN" altLang="en-US" dirty="0" smtClean="0"/>
              <a:t>的一个可选项，通过这一功能，</a:t>
            </a:r>
            <a:r>
              <a:rPr lang="en-US" altLang="zh-CN" dirty="0" smtClean="0"/>
              <a:t>DDR3</a:t>
            </a:r>
            <a:r>
              <a:rPr lang="zh-CN" altLang="en-US" dirty="0" smtClean="0"/>
              <a:t>内存芯片可以只刷新部分逻辑</a:t>
            </a:r>
            <a:r>
              <a:rPr lang="en-US" altLang="zh-CN" dirty="0" smtClean="0"/>
              <a:t>Bank</a:t>
            </a:r>
            <a:r>
              <a:rPr lang="zh-CN" altLang="en-US" dirty="0" smtClean="0"/>
              <a:t>，而不是全部刷新，从而最大限度的减少因自刷新产生的电力消耗。这一点与移动型内存（</a:t>
            </a:r>
            <a:r>
              <a:rPr lang="en-US" altLang="zh-CN" dirty="0" smtClean="0"/>
              <a:t>Mobile DRAM</a:t>
            </a:r>
            <a:r>
              <a:rPr lang="zh-CN" altLang="en-US" dirty="0" smtClean="0"/>
              <a:t>）的设计很相似。</a:t>
            </a:r>
          </a:p>
          <a:p>
            <a:r>
              <a:rPr lang="zh-CN" altLang="en-US" dirty="0" smtClean="0"/>
              <a:t>点对点连接（</a:t>
            </a:r>
            <a:r>
              <a:rPr lang="en-US" altLang="zh-CN" dirty="0" smtClean="0"/>
              <a:t>P2P</a:t>
            </a:r>
            <a:r>
              <a:rPr lang="zh-CN" altLang="en-US" dirty="0" smtClean="0"/>
              <a:t>，</a:t>
            </a:r>
            <a:r>
              <a:rPr lang="en-US" altLang="zh-CN" dirty="0" smtClean="0"/>
              <a:t>Point-to-Point</a:t>
            </a:r>
            <a:r>
              <a:rPr lang="zh-CN" altLang="en-US" dirty="0" smtClean="0"/>
              <a:t>）</a:t>
            </a:r>
          </a:p>
          <a:p>
            <a:r>
              <a:rPr lang="zh-CN" altLang="en-US" dirty="0" smtClean="0"/>
              <a:t>　　这是为了提高系统性能而进行了重要改动，也是与</a:t>
            </a:r>
            <a:r>
              <a:rPr lang="en-US" altLang="zh-CN" dirty="0" smtClean="0"/>
              <a:t>DDR2</a:t>
            </a:r>
            <a:r>
              <a:rPr lang="zh-CN" altLang="en-US" dirty="0" smtClean="0"/>
              <a:t>系统的一个关键区别。在</a:t>
            </a:r>
            <a:r>
              <a:rPr lang="en-US" altLang="zh-CN" dirty="0" smtClean="0"/>
              <a:t>DDR3</a:t>
            </a:r>
            <a:r>
              <a:rPr lang="zh-CN" altLang="en-US" dirty="0" smtClean="0"/>
              <a:t>系统中，一个内存控制器将只与一个内存通道打交道，而且这个内存通道只能一个插槽。因此内存控制器与</a:t>
            </a:r>
            <a:r>
              <a:rPr lang="en-US" altLang="zh-CN" dirty="0" smtClean="0"/>
              <a:t>DDR3</a:t>
            </a:r>
            <a:r>
              <a:rPr lang="zh-CN" altLang="en-US" dirty="0" smtClean="0"/>
              <a:t>内存模组之间是点对点（</a:t>
            </a:r>
            <a:r>
              <a:rPr lang="en-US" altLang="zh-CN" dirty="0" smtClean="0"/>
              <a:t>P2P</a:t>
            </a:r>
            <a:r>
              <a:rPr lang="zh-CN" altLang="en-US" dirty="0" smtClean="0"/>
              <a:t>，</a:t>
            </a:r>
            <a:r>
              <a:rPr lang="en-US" altLang="zh-CN" dirty="0" smtClean="0"/>
              <a:t>Point-to-Point</a:t>
            </a:r>
            <a:r>
              <a:rPr lang="zh-CN" altLang="en-US" dirty="0" smtClean="0"/>
              <a:t>）的关系（单物理</a:t>
            </a:r>
            <a:r>
              <a:rPr lang="en-US" altLang="zh-CN" dirty="0" smtClean="0"/>
              <a:t>Bank</a:t>
            </a:r>
            <a:r>
              <a:rPr lang="zh-CN" altLang="en-US" dirty="0" smtClean="0"/>
              <a:t>的模组），或者是点对双点（</a:t>
            </a:r>
            <a:r>
              <a:rPr lang="en-US" altLang="zh-CN" dirty="0" smtClean="0"/>
              <a:t>P22P</a:t>
            </a:r>
            <a:r>
              <a:rPr lang="zh-CN" altLang="en-US" dirty="0" smtClean="0"/>
              <a:t>，</a:t>
            </a:r>
            <a:r>
              <a:rPr lang="en-US" altLang="zh-CN" dirty="0" smtClean="0"/>
              <a:t>Point-to-two-Point</a:t>
            </a:r>
            <a:r>
              <a:rPr lang="zh-CN" altLang="en-US" dirty="0" smtClean="0"/>
              <a:t>）的关系（双物理</a:t>
            </a:r>
            <a:r>
              <a:rPr lang="en-US" altLang="zh-CN" dirty="0" smtClean="0"/>
              <a:t>Bank</a:t>
            </a:r>
            <a:r>
              <a:rPr lang="zh-CN" altLang="en-US" dirty="0" smtClean="0"/>
              <a:t>的模组），从而大大减轻了地址</a:t>
            </a:r>
            <a:r>
              <a:rPr lang="en-US" altLang="zh-CN" dirty="0" smtClean="0"/>
              <a:t>/</a:t>
            </a:r>
            <a:r>
              <a:rPr lang="zh-CN" altLang="en-US" dirty="0" smtClean="0"/>
              <a:t>命令</a:t>
            </a:r>
            <a:r>
              <a:rPr lang="en-US" altLang="zh-CN" dirty="0" smtClean="0"/>
              <a:t>/</a:t>
            </a:r>
            <a:r>
              <a:rPr lang="zh-CN" altLang="en-US" dirty="0" smtClean="0"/>
              <a:t>控制与数据总线的负载。而在内存模组方面，与</a:t>
            </a:r>
            <a:r>
              <a:rPr lang="en-US" altLang="zh-CN" dirty="0" smtClean="0"/>
              <a:t>DDR2</a:t>
            </a:r>
            <a:r>
              <a:rPr lang="zh-CN" altLang="en-US" dirty="0" smtClean="0"/>
              <a:t>的类别相类似，也有标准</a:t>
            </a:r>
            <a:r>
              <a:rPr lang="en-US" altLang="zh-CN" dirty="0" smtClean="0"/>
              <a:t>DIMM</a:t>
            </a:r>
            <a:r>
              <a:rPr lang="zh-CN" altLang="en-US" dirty="0" smtClean="0"/>
              <a:t>（台式</a:t>
            </a:r>
            <a:r>
              <a:rPr lang="en-US" altLang="zh-CN" dirty="0" smtClean="0"/>
              <a:t>PC</a:t>
            </a:r>
            <a:r>
              <a:rPr lang="zh-CN" altLang="en-US" dirty="0" smtClean="0"/>
              <a:t>）、</a:t>
            </a:r>
            <a:r>
              <a:rPr lang="en-US" altLang="zh-CN" dirty="0" smtClean="0"/>
              <a:t>SO-DIMM/Micro-DIMM</a:t>
            </a:r>
            <a:r>
              <a:rPr lang="zh-CN" altLang="en-US" dirty="0" smtClean="0"/>
              <a:t>（笔记本电脑）、</a:t>
            </a:r>
            <a:r>
              <a:rPr lang="en-US" altLang="zh-CN" dirty="0" smtClean="0"/>
              <a:t>FB-DIMM2</a:t>
            </a:r>
            <a:r>
              <a:rPr lang="zh-CN" altLang="en-US" dirty="0" smtClean="0"/>
              <a:t>（服务器）之分，其中第二代</a:t>
            </a:r>
            <a:r>
              <a:rPr lang="en-US" altLang="zh-CN" dirty="0" smtClean="0"/>
              <a:t>FB-DIMM</a:t>
            </a:r>
            <a:r>
              <a:rPr lang="zh-CN" altLang="en-US" dirty="0" smtClean="0"/>
              <a:t>将采用规格更高的</a:t>
            </a:r>
            <a:r>
              <a:rPr lang="en-US" altLang="zh-CN" dirty="0" smtClean="0"/>
              <a:t>AMB2</a:t>
            </a:r>
            <a:r>
              <a:rPr lang="zh-CN" altLang="en-US" dirty="0" smtClean="0"/>
              <a:t>（高级内存缓冲器）。不过目前有关</a:t>
            </a:r>
            <a:r>
              <a:rPr lang="en-US" altLang="zh-CN" dirty="0" smtClean="0"/>
              <a:t>DDR3</a:t>
            </a:r>
            <a:r>
              <a:rPr lang="zh-CN" altLang="en-US" dirty="0" smtClean="0"/>
              <a:t>内存模组的标准制定工作刚开始，引脚设计还没有最终确定。 </a:t>
            </a:r>
            <a:endParaRPr lang="en-US" altLang="zh-CN" dirty="0" smtClean="0"/>
          </a:p>
          <a:p>
            <a:r>
              <a:rPr lang="zh-CN" altLang="en-US" dirty="0" smtClean="0"/>
              <a:t>　　除了以上</a:t>
            </a:r>
            <a:r>
              <a:rPr lang="en-US" altLang="zh-CN" dirty="0" smtClean="0"/>
              <a:t>9</a:t>
            </a:r>
            <a:r>
              <a:rPr lang="zh-CN" altLang="en-US" dirty="0" smtClean="0"/>
              <a:t>点之外，</a:t>
            </a:r>
            <a:r>
              <a:rPr lang="en-US" altLang="zh-CN" dirty="0" smtClean="0"/>
              <a:t>DDR3</a:t>
            </a:r>
            <a:r>
              <a:rPr lang="zh-CN" altLang="en-US" dirty="0" smtClean="0"/>
              <a:t>还在功耗管理，多用途寄存器方面有新的设计，但仍处于讨论阶段，且并不是太重要的功能。</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56</a:t>
            </a:fld>
            <a:endParaRPr lang="en-US" altLang="zh-CN"/>
          </a:p>
        </p:txBody>
      </p:sp>
    </p:spTree>
    <p:extLst>
      <p:ext uri="{BB962C8B-B14F-4D97-AF65-F5344CB8AC3E}">
        <p14:creationId xmlns:p14="http://schemas.microsoft.com/office/powerpoint/2010/main" val="344313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相较</a:t>
            </a:r>
            <a:r>
              <a:rPr lang="en-US" altLang="zh-CN" dirty="0" smtClean="0"/>
              <a:t>DDR2 800</a:t>
            </a:r>
            <a:r>
              <a:rPr lang="zh-CN" altLang="en-US" dirty="0" smtClean="0"/>
              <a:t>的</a:t>
            </a:r>
            <a:r>
              <a:rPr lang="en-US" altLang="zh-CN" dirty="0" smtClean="0"/>
              <a:t>6.4G</a:t>
            </a:r>
            <a:r>
              <a:rPr lang="zh-CN" altLang="en-US" dirty="0" smtClean="0"/>
              <a:t>的带宽，</a:t>
            </a:r>
            <a:r>
              <a:rPr lang="en-US" altLang="zh-CN" dirty="0" smtClean="0"/>
              <a:t>DDR3 2000</a:t>
            </a:r>
            <a:r>
              <a:rPr lang="zh-CN" altLang="en-US" dirty="0" smtClean="0"/>
              <a:t>可以提供</a:t>
            </a:r>
            <a:r>
              <a:rPr lang="en-US" altLang="zh-CN" dirty="0" smtClean="0"/>
              <a:t>16G</a:t>
            </a:r>
            <a:r>
              <a:rPr lang="zh-CN" altLang="en-US" dirty="0" smtClean="0"/>
              <a:t>的带宽，为前者的近</a:t>
            </a:r>
            <a:r>
              <a:rPr lang="en-US" altLang="zh-CN" dirty="0" smtClean="0"/>
              <a:t>2.5</a:t>
            </a:r>
            <a:r>
              <a:rPr lang="zh-CN" altLang="en-US" dirty="0" smtClean="0"/>
              <a:t>倍。</a:t>
            </a:r>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57</a:t>
            </a:fld>
            <a:endParaRPr lang="en-US" altLang="zh-CN"/>
          </a:p>
        </p:txBody>
      </p:sp>
    </p:spTree>
    <p:extLst>
      <p:ext uri="{BB962C8B-B14F-4D97-AF65-F5344CB8AC3E}">
        <p14:creationId xmlns:p14="http://schemas.microsoft.com/office/powerpoint/2010/main" val="145093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9AF9F1-278E-4DAA-B123-9C849ABDE0F7}" type="slidenum">
              <a:rPr lang="en-US" altLang="zh-CN" smtClean="0"/>
              <a:pPr>
                <a:defRPr/>
              </a:pPr>
              <a:t>58</a:t>
            </a:fld>
            <a:endParaRPr lang="en-US" altLang="zh-CN"/>
          </a:p>
        </p:txBody>
      </p:sp>
    </p:spTree>
    <p:extLst>
      <p:ext uri="{BB962C8B-B14F-4D97-AF65-F5344CB8AC3E}">
        <p14:creationId xmlns:p14="http://schemas.microsoft.com/office/powerpoint/2010/main" val="1473624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A2AD486D-CD6F-48B8-BC8F-B5D6F9AB0596}" type="slidenum">
              <a:rPr lang="en-US" altLang="zh-CN"/>
              <a:pPr>
                <a:defRPr/>
              </a:pPr>
              <a:t>‹#›</a:t>
            </a:fld>
            <a:endParaRPr lang="en-US" altLang="zh-CN"/>
          </a:p>
        </p:txBody>
      </p:sp>
    </p:spTree>
    <p:extLst>
      <p:ext uri="{BB962C8B-B14F-4D97-AF65-F5344CB8AC3E}">
        <p14:creationId xmlns:p14="http://schemas.microsoft.com/office/powerpoint/2010/main" val="27385751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63E993E-9E24-4750-8191-780915A591B0}" type="slidenum">
              <a:rPr lang="en-US" altLang="zh-CN"/>
              <a:pPr>
                <a:defRPr/>
              </a:pPr>
              <a:t>‹#›</a:t>
            </a:fld>
            <a:endParaRPr lang="en-US" altLang="zh-CN"/>
          </a:p>
        </p:txBody>
      </p:sp>
    </p:spTree>
    <p:extLst>
      <p:ext uri="{BB962C8B-B14F-4D97-AF65-F5344CB8AC3E}">
        <p14:creationId xmlns:p14="http://schemas.microsoft.com/office/powerpoint/2010/main" val="18213929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609600"/>
            <a:ext cx="21336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6096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A734DDA-911A-487F-9B1B-62D9D77E0C1A}" type="slidenum">
              <a:rPr lang="en-US" altLang="zh-CN"/>
              <a:pPr>
                <a:defRPr/>
              </a:pPr>
              <a:t>‹#›</a:t>
            </a:fld>
            <a:endParaRPr lang="en-US" altLang="zh-CN"/>
          </a:p>
        </p:txBody>
      </p:sp>
    </p:spTree>
    <p:extLst>
      <p:ext uri="{BB962C8B-B14F-4D97-AF65-F5344CB8AC3E}">
        <p14:creationId xmlns:p14="http://schemas.microsoft.com/office/powerpoint/2010/main" val="2397671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97DBC46-8337-46BF-B7F5-BDC9FC41566C}" type="slidenum">
              <a:rPr lang="en-US" altLang="zh-CN"/>
              <a:pPr>
                <a:defRPr/>
              </a:pPr>
              <a:t>‹#›</a:t>
            </a:fld>
            <a:endParaRPr lang="en-US" altLang="zh-CN"/>
          </a:p>
        </p:txBody>
      </p:sp>
    </p:spTree>
    <p:extLst>
      <p:ext uri="{BB962C8B-B14F-4D97-AF65-F5344CB8AC3E}">
        <p14:creationId xmlns:p14="http://schemas.microsoft.com/office/powerpoint/2010/main" val="35498069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F477F94-33AC-475E-BDC0-321232EA703B}" type="slidenum">
              <a:rPr lang="en-US" altLang="zh-CN"/>
              <a:pPr>
                <a:defRPr/>
              </a:pPr>
              <a:t>‹#›</a:t>
            </a:fld>
            <a:endParaRPr lang="en-US" altLang="zh-CN"/>
          </a:p>
        </p:txBody>
      </p:sp>
    </p:spTree>
    <p:extLst>
      <p:ext uri="{BB962C8B-B14F-4D97-AF65-F5344CB8AC3E}">
        <p14:creationId xmlns:p14="http://schemas.microsoft.com/office/powerpoint/2010/main" val="27079893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3AD3F8A-0AC3-4870-84B2-81E7591867DE}" type="slidenum">
              <a:rPr lang="en-US" altLang="zh-CN"/>
              <a:pPr>
                <a:defRPr/>
              </a:pPr>
              <a:t>‹#›</a:t>
            </a:fld>
            <a:endParaRPr lang="en-US" altLang="zh-CN"/>
          </a:p>
        </p:txBody>
      </p:sp>
    </p:spTree>
    <p:extLst>
      <p:ext uri="{BB962C8B-B14F-4D97-AF65-F5344CB8AC3E}">
        <p14:creationId xmlns:p14="http://schemas.microsoft.com/office/powerpoint/2010/main" val="2416222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CBE4CAF-49EB-4CE2-9C17-3E7328AA4FB2}" type="slidenum">
              <a:rPr lang="en-US" altLang="zh-CN"/>
              <a:pPr>
                <a:defRPr/>
              </a:pPr>
              <a:t>‹#›</a:t>
            </a:fld>
            <a:endParaRPr lang="en-US" altLang="zh-CN"/>
          </a:p>
        </p:txBody>
      </p:sp>
    </p:spTree>
    <p:extLst>
      <p:ext uri="{BB962C8B-B14F-4D97-AF65-F5344CB8AC3E}">
        <p14:creationId xmlns:p14="http://schemas.microsoft.com/office/powerpoint/2010/main" val="26113020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926631B-5660-4DA7-979E-7FAA8F68A62C}" type="slidenum">
              <a:rPr lang="en-US" altLang="zh-CN"/>
              <a:pPr>
                <a:defRPr/>
              </a:pPr>
              <a:t>‹#›</a:t>
            </a:fld>
            <a:endParaRPr lang="en-US" altLang="zh-CN"/>
          </a:p>
        </p:txBody>
      </p:sp>
    </p:spTree>
    <p:extLst>
      <p:ext uri="{BB962C8B-B14F-4D97-AF65-F5344CB8AC3E}">
        <p14:creationId xmlns:p14="http://schemas.microsoft.com/office/powerpoint/2010/main" val="41345992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E10A63AF-4987-4060-BD06-15C0EDA06311}" type="slidenum">
              <a:rPr lang="en-US" altLang="zh-CN"/>
              <a:pPr>
                <a:defRPr/>
              </a:pPr>
              <a:t>‹#›</a:t>
            </a:fld>
            <a:endParaRPr lang="en-US" altLang="zh-CN"/>
          </a:p>
        </p:txBody>
      </p:sp>
    </p:spTree>
    <p:extLst>
      <p:ext uri="{BB962C8B-B14F-4D97-AF65-F5344CB8AC3E}">
        <p14:creationId xmlns:p14="http://schemas.microsoft.com/office/powerpoint/2010/main" val="19350317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1172BCF-E10C-4D90-90C1-BCB1230DB29A}" type="slidenum">
              <a:rPr lang="en-US" altLang="zh-CN"/>
              <a:pPr>
                <a:defRPr/>
              </a:pPr>
              <a:t>‹#›</a:t>
            </a:fld>
            <a:endParaRPr lang="en-US" altLang="zh-CN"/>
          </a:p>
        </p:txBody>
      </p:sp>
    </p:spTree>
    <p:extLst>
      <p:ext uri="{BB962C8B-B14F-4D97-AF65-F5344CB8AC3E}">
        <p14:creationId xmlns:p14="http://schemas.microsoft.com/office/powerpoint/2010/main" val="20816630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C14F40-285E-4463-93F9-340B4D8C6CD9}" type="slidenum">
              <a:rPr lang="en-US" altLang="zh-CN"/>
              <a:pPr>
                <a:defRPr/>
              </a:pPr>
              <a:t>‹#›</a:t>
            </a:fld>
            <a:endParaRPr lang="en-US" altLang="zh-CN"/>
          </a:p>
        </p:txBody>
      </p:sp>
    </p:spTree>
    <p:extLst>
      <p:ext uri="{BB962C8B-B14F-4D97-AF65-F5344CB8AC3E}">
        <p14:creationId xmlns:p14="http://schemas.microsoft.com/office/powerpoint/2010/main" val="26084956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52400" y="152400"/>
            <a:ext cx="8839200" cy="6553200"/>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1"/>
          </a:gradFill>
          <a:ln w="9525">
            <a:solidFill>
              <a:schemeClr val="tx1"/>
            </a:solidFill>
            <a:miter lim="800000"/>
            <a:headEnd/>
            <a:tailEnd/>
          </a:ln>
          <a:effectLst/>
        </p:spPr>
        <p:txBody>
          <a:bodyPr wrap="none" anchor="ctr"/>
          <a:lstStyle/>
          <a:p>
            <a:pPr>
              <a:defRPr/>
            </a:pPr>
            <a:endParaRPr lang="zh-CN" altLang="en-US"/>
          </a:p>
        </p:txBody>
      </p:sp>
      <p:sp>
        <p:nvSpPr>
          <p:cNvPr id="3075" name="Rectangle 3"/>
          <p:cNvSpPr>
            <a:spLocks noChangeArrowheads="1"/>
          </p:cNvSpPr>
          <p:nvPr/>
        </p:nvSpPr>
        <p:spPr bwMode="auto">
          <a:xfrm>
            <a:off x="228600" y="228600"/>
            <a:ext cx="8686800" cy="6400800"/>
          </a:xfrm>
          <a:prstGeom prst="rect">
            <a:avLst/>
          </a:prstGeom>
          <a:solidFill>
            <a:schemeClr val="bg1"/>
          </a:solidFill>
          <a:ln w="9525">
            <a:solidFill>
              <a:schemeClr val="tx1"/>
            </a:solidFill>
            <a:miter lim="800000"/>
            <a:headEnd/>
            <a:tailEnd/>
          </a:ln>
          <a:effectLst/>
        </p:spPr>
        <p:txBody>
          <a:bodyPr wrap="none" anchor="ctr"/>
          <a:lstStyle/>
          <a:p>
            <a:pPr>
              <a:defRPr/>
            </a:pPr>
            <a:endParaRPr lang="zh-CN" altLang="en-US"/>
          </a:p>
        </p:txBody>
      </p:sp>
      <p:sp>
        <p:nvSpPr>
          <p:cNvPr id="14340" name="Rectangle 4"/>
          <p:cNvSpPr>
            <a:spLocks noGrp="1" noChangeArrowheads="1"/>
          </p:cNvSpPr>
          <p:nvPr>
            <p:ph type="title"/>
          </p:nvPr>
        </p:nvSpPr>
        <p:spPr bwMode="auto">
          <a:xfrm>
            <a:off x="381000" y="609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41" name="Rectangle 5"/>
          <p:cNvSpPr>
            <a:spLocks noGrp="1" noChangeArrowheads="1"/>
          </p:cNvSpPr>
          <p:nvPr>
            <p:ph type="body" idx="1"/>
          </p:nvPr>
        </p:nvSpPr>
        <p:spPr bwMode="auto">
          <a:xfrm>
            <a:off x="3048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endParaRPr lang="en-US" altLang="zh-CN"/>
          </a:p>
        </p:txBody>
      </p:sp>
      <p:sp>
        <p:nvSpPr>
          <p:cNvPr id="3079" name="Rectangle 7"/>
          <p:cNvSpPr>
            <a:spLocks noGrp="1" noChangeArrowheads="1"/>
          </p:cNvSpPr>
          <p:nvPr>
            <p:ph type="ftr" sz="quarter" idx="3"/>
          </p:nvPr>
        </p:nvSpPr>
        <p:spPr bwMode="auto">
          <a:xfrm>
            <a:off x="3276600" y="61722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smtClean="0"/>
            </a:lvl1pPr>
          </a:lstStyle>
          <a:p>
            <a:pPr>
              <a:defRPr/>
            </a:pPr>
            <a:endParaRPr lang="en-US" altLang="zh-CN"/>
          </a:p>
        </p:txBody>
      </p:sp>
      <p:sp>
        <p:nvSpPr>
          <p:cNvPr id="3080" name="Rectangle 8"/>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smtClean="0"/>
            </a:lvl1pPr>
          </a:lstStyle>
          <a:p>
            <a:pPr>
              <a:defRPr/>
            </a:pPr>
            <a:fld id="{640E371B-363F-4BAD-AE60-8AF4AC15F139}" type="slidenum">
              <a:rPr lang="en-US" altLang="zh-CN"/>
              <a:pPr>
                <a:defRPr/>
              </a:pPr>
              <a:t>‹#›</a:t>
            </a:fld>
            <a:endParaRPr lang="en-US" altLang="zh-CN"/>
          </a:p>
        </p:txBody>
      </p:sp>
      <p:sp>
        <p:nvSpPr>
          <p:cNvPr id="3081" name="Text Box 9"/>
          <p:cNvSpPr txBox="1">
            <a:spLocks noChangeArrowheads="1"/>
          </p:cNvSpPr>
          <p:nvPr/>
        </p:nvSpPr>
        <p:spPr bwMode="auto">
          <a:xfrm>
            <a:off x="228600" y="6378575"/>
            <a:ext cx="1250950" cy="274638"/>
          </a:xfrm>
          <a:prstGeom prst="rect">
            <a:avLst/>
          </a:prstGeom>
          <a:noFill/>
          <a:ln w="9525">
            <a:noFill/>
            <a:miter lim="800000"/>
            <a:headEnd/>
            <a:tailEnd/>
          </a:ln>
          <a:effectLst/>
        </p:spPr>
        <p:txBody>
          <a:bodyPr wrap="none">
            <a:spAutoFit/>
          </a:bodyPr>
          <a:lstStyle/>
          <a:p>
            <a:pPr>
              <a:defRPr/>
            </a:pPr>
            <a:r>
              <a:rPr lang="zh-CN" altLang="en-US" sz="1200" b="1">
                <a:solidFill>
                  <a:srgbClr val="0000FF"/>
                </a:solidFill>
                <a:latin typeface="宋体" pitchFamily="2" charset="-122"/>
              </a:rPr>
              <a:t>计算机组成原理</a:t>
            </a:r>
          </a:p>
        </p:txBody>
      </p:sp>
      <p:sp>
        <p:nvSpPr>
          <p:cNvPr id="3082" name="Rectangle 10"/>
          <p:cNvSpPr>
            <a:spLocks noGrp="1" noChangeArrowheads="1"/>
          </p:cNvSpPr>
          <p:nvPr userDrawn="1"/>
        </p:nvSpPr>
        <p:spPr bwMode="auto">
          <a:xfrm>
            <a:off x="7924800" y="6172200"/>
            <a:ext cx="1676400" cy="457200"/>
          </a:xfrm>
          <a:prstGeom prst="rect">
            <a:avLst/>
          </a:prstGeom>
          <a:noFill/>
          <a:ln w="9525">
            <a:noFill/>
            <a:miter lim="800000"/>
            <a:headEnd/>
            <a:tailEnd/>
          </a:ln>
          <a:effectLst/>
        </p:spPr>
        <p:txBody>
          <a:bodyPr anchor="b"/>
          <a:lstStyle/>
          <a:p>
            <a:pPr algn="ctr" eaLnBrk="0" hangingPunct="0">
              <a:defRPr/>
            </a:pPr>
            <a:fld id="{0A66E44E-F7F5-4E70-9BE6-F182327E607C}" type="slidenum">
              <a:rPr kumimoji="0" lang="en-US" altLang="zh-CN" sz="1200">
                <a:solidFill>
                  <a:schemeClr val="folHlink"/>
                </a:solidFill>
              </a:rPr>
              <a:pPr algn="ctr" eaLnBrk="0" hangingPunct="0">
                <a:defRPr/>
              </a:pPr>
              <a:t>‹#›</a:t>
            </a:fld>
            <a:endParaRPr kumimoji="0" lang="en-US" altLang="zh-CN" sz="1200">
              <a:solidFill>
                <a:schemeClr val="folHlink"/>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hyperlink" Target="&#31532;&#20061;&#12289;&#21313;&#35762;(&#23384;&#20648;&#22120;)/&#30456;&#32852;&#23384;&#20648;&#22120;.sw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4.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6.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7.wmf"/><Relationship Id="rId4" Type="http://schemas.openxmlformats.org/officeDocument/2006/relationships/oleObject" Target="../embeddings/oleObject13.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hyperlink" Target="&#31532;&#20061;&#12289;&#21313;&#35762;(&#23384;&#20648;&#22120;)/&#20845;&#31649;&#38745;&#24577;&#23384;&#20648;&#20803;&#30005;&#36335;.swf" TargetMode="Externa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31532;&#20061;&#12289;&#21313;&#35762;(&#23384;&#20648;&#22120;)/&#20301;&#25193;&#23637;&#27861;.swf"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31532;&#20061;&#12289;&#21313;&#35762;(&#23384;&#20648;&#22120;)/&#23383;&#25193;&#23637;&#27861;.swf"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31532;&#20061;&#12289;&#21313;&#35762;(&#23384;&#20648;&#22120;)/&#25513;&#27169;&#24335;ROM.sw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4.w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hyperlink" Target="&#31532;&#20061;&#12289;&#21313;&#35762;(&#23384;&#20648;&#22120;)/&#21452;&#31471;&#21475;&#23384;&#20648;&#22120;.swf" TargetMode="External"/><Relationship Id="rId4" Type="http://schemas.openxmlformats.org/officeDocument/2006/relationships/image" Target="../media/image39.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28600" y="533400"/>
            <a:ext cx="8686800" cy="1098550"/>
          </a:xfrm>
          <a:prstGeom prst="rect">
            <a:avLst/>
          </a:prstGeom>
          <a:noFill/>
          <a:ln w="9525">
            <a:noFill/>
            <a:miter lim="800000"/>
            <a:headEnd/>
            <a:tailEnd/>
          </a:ln>
          <a:effectLst/>
        </p:spPr>
        <p:txBody>
          <a:bodyPr>
            <a:spAutoFit/>
          </a:bodyPr>
          <a:lstStyle/>
          <a:p>
            <a:pPr algn="ctr">
              <a:defRPr/>
            </a:pPr>
            <a:r>
              <a:rPr lang="zh-CN" altLang="en-US" sz="6600" b="1">
                <a:solidFill>
                  <a:schemeClr val="hlink"/>
                </a:solidFill>
                <a:effectLst>
                  <a:outerShdw blurRad="38100" dist="38100" dir="2700000" algn="tl">
                    <a:srgbClr val="C0C0C0"/>
                  </a:outerShdw>
                </a:effectLst>
                <a:ea typeface="隶书" pitchFamily="49" charset="-122"/>
              </a:rPr>
              <a:t>计 算 机 组 成 原 理</a:t>
            </a:r>
          </a:p>
        </p:txBody>
      </p:sp>
      <p:sp>
        <p:nvSpPr>
          <p:cNvPr id="16387" name="Text Box 3"/>
          <p:cNvSpPr txBox="1">
            <a:spLocks noChangeArrowheads="1"/>
          </p:cNvSpPr>
          <p:nvPr/>
        </p:nvSpPr>
        <p:spPr bwMode="auto">
          <a:xfrm>
            <a:off x="3262313" y="2166938"/>
            <a:ext cx="264397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4800" dirty="0" smtClean="0">
                <a:solidFill>
                  <a:srgbClr val="0000FF"/>
                </a:solidFill>
              </a:rPr>
              <a:t>补充部分</a:t>
            </a:r>
            <a:endParaRPr lang="zh-CN" altLang="en-US" sz="4800" dirty="0">
              <a:solidFill>
                <a:srgbClr val="0000FF"/>
              </a:solidFill>
            </a:endParaRPr>
          </a:p>
        </p:txBody>
      </p:sp>
      <p:sp>
        <p:nvSpPr>
          <p:cNvPr id="16388" name="Text Box 4"/>
          <p:cNvSpPr txBox="1">
            <a:spLocks noChangeArrowheads="1"/>
          </p:cNvSpPr>
          <p:nvPr/>
        </p:nvSpPr>
        <p:spPr bwMode="auto">
          <a:xfrm>
            <a:off x="228600" y="5029200"/>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fld id="{6C0A08FF-6F96-4F4E-9932-D82B932C069F}" type="datetime2">
              <a:rPr lang="zh-CN" altLang="en-US" sz="4000">
                <a:solidFill>
                  <a:schemeClr val="folHlink"/>
                </a:solidFill>
              </a:rPr>
              <a:pPr algn="ctr" eaLnBrk="1" hangingPunct="1"/>
              <a:t>2018年10月29日</a:t>
            </a:fld>
            <a:endParaRPr lang="en-US" altLang="zh-CN" sz="4000">
              <a:solidFill>
                <a:schemeClr val="folHlink"/>
              </a:solidFill>
            </a:endParaRPr>
          </a:p>
        </p:txBody>
      </p:sp>
      <p:sp>
        <p:nvSpPr>
          <p:cNvPr id="16389" name="Text Box 5"/>
          <p:cNvSpPr txBox="1">
            <a:spLocks noChangeArrowheads="1"/>
          </p:cNvSpPr>
          <p:nvPr/>
        </p:nvSpPr>
        <p:spPr bwMode="auto">
          <a:xfrm>
            <a:off x="228600" y="34290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lang="zh-CN" altLang="en-US" sz="4400" b="1">
                <a:solidFill>
                  <a:srgbClr val="FB374E"/>
                </a:solidFill>
                <a:latin typeface="宋体" pitchFamily="2" charset="-122"/>
              </a:rPr>
              <a:t>存储器</a:t>
            </a:r>
            <a:r>
              <a:rPr lang="zh-CN" altLang="en-US" sz="4400" b="1">
                <a:solidFill>
                  <a:srgbClr val="FB374E"/>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694238" y="5888038"/>
            <a:ext cx="21113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 </a:t>
            </a:r>
            <a:endParaRPr lang="en-US" altLang="zh-CN"/>
          </a:p>
        </p:txBody>
      </p:sp>
      <p:grpSp>
        <p:nvGrpSpPr>
          <p:cNvPr id="25603" name="Group 108"/>
          <p:cNvGrpSpPr>
            <a:grpSpLocks/>
          </p:cNvGrpSpPr>
          <p:nvPr/>
        </p:nvGrpSpPr>
        <p:grpSpPr bwMode="auto">
          <a:xfrm>
            <a:off x="1027113" y="1492250"/>
            <a:ext cx="6784975" cy="4340225"/>
            <a:chOff x="647" y="940"/>
            <a:chExt cx="4274" cy="2734"/>
          </a:xfrm>
        </p:grpSpPr>
        <p:sp>
          <p:nvSpPr>
            <p:cNvPr id="25605" name="Rectangle 5"/>
            <p:cNvSpPr>
              <a:spLocks noChangeArrowheads="1"/>
            </p:cNvSpPr>
            <p:nvPr/>
          </p:nvSpPr>
          <p:spPr bwMode="auto">
            <a:xfrm>
              <a:off x="647" y="1195"/>
              <a:ext cx="438" cy="1761"/>
            </a:xfrm>
            <a:prstGeom prst="rect">
              <a:avLst/>
            </a:prstGeom>
            <a:solidFill>
              <a:srgbClr val="CCFFFF"/>
            </a:solidFill>
            <a:ln w="20701">
              <a:solidFill>
                <a:srgbClr val="000000"/>
              </a:solidFill>
              <a:miter lim="800000"/>
              <a:headEnd/>
              <a:tailEnd/>
            </a:ln>
          </p:spPr>
          <p:txBody>
            <a:bodyPr/>
            <a:lstStyle/>
            <a:p>
              <a:endParaRPr lang="zh-CN" altLang="en-US"/>
            </a:p>
          </p:txBody>
        </p:sp>
        <p:sp>
          <p:nvSpPr>
            <p:cNvPr id="25606" name="Rectangle 6"/>
            <p:cNvSpPr>
              <a:spLocks noChangeArrowheads="1"/>
            </p:cNvSpPr>
            <p:nvPr/>
          </p:nvSpPr>
          <p:spPr bwMode="auto">
            <a:xfrm>
              <a:off x="860" y="1276"/>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07" name="Rectangle 7"/>
            <p:cNvSpPr>
              <a:spLocks noChangeArrowheads="1"/>
            </p:cNvSpPr>
            <p:nvPr/>
          </p:nvSpPr>
          <p:spPr bwMode="auto">
            <a:xfrm>
              <a:off x="780" y="1450"/>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半</a:t>
              </a:r>
              <a:endParaRPr lang="zh-CN" altLang="en-US" b="1"/>
            </a:p>
          </p:txBody>
        </p:sp>
        <p:sp>
          <p:nvSpPr>
            <p:cNvPr id="25608" name="Rectangle 8"/>
            <p:cNvSpPr>
              <a:spLocks noChangeArrowheads="1"/>
            </p:cNvSpPr>
            <p:nvPr/>
          </p:nvSpPr>
          <p:spPr bwMode="auto">
            <a:xfrm>
              <a:off x="780" y="1635"/>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导</a:t>
              </a:r>
              <a:endParaRPr lang="zh-CN" altLang="en-US" b="1"/>
            </a:p>
          </p:txBody>
        </p:sp>
        <p:sp>
          <p:nvSpPr>
            <p:cNvPr id="25609" name="Rectangle 9"/>
            <p:cNvSpPr>
              <a:spLocks noChangeArrowheads="1"/>
            </p:cNvSpPr>
            <p:nvPr/>
          </p:nvSpPr>
          <p:spPr bwMode="auto">
            <a:xfrm>
              <a:off x="780" y="1809"/>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体</a:t>
              </a:r>
              <a:endParaRPr lang="zh-CN" altLang="en-US" b="1"/>
            </a:p>
          </p:txBody>
        </p:sp>
        <p:sp>
          <p:nvSpPr>
            <p:cNvPr id="25610" name="Rectangle 10"/>
            <p:cNvSpPr>
              <a:spLocks noChangeArrowheads="1"/>
            </p:cNvSpPr>
            <p:nvPr/>
          </p:nvSpPr>
          <p:spPr bwMode="auto">
            <a:xfrm>
              <a:off x="780" y="1994"/>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存</a:t>
              </a:r>
              <a:endParaRPr lang="zh-CN" altLang="en-US" b="1"/>
            </a:p>
          </p:txBody>
        </p:sp>
        <p:sp>
          <p:nvSpPr>
            <p:cNvPr id="25611" name="Rectangle 11"/>
            <p:cNvSpPr>
              <a:spLocks noChangeArrowheads="1"/>
            </p:cNvSpPr>
            <p:nvPr/>
          </p:nvSpPr>
          <p:spPr bwMode="auto">
            <a:xfrm>
              <a:off x="780" y="2180"/>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储</a:t>
              </a:r>
              <a:endParaRPr lang="zh-CN" altLang="en-US" b="1"/>
            </a:p>
          </p:txBody>
        </p:sp>
        <p:sp>
          <p:nvSpPr>
            <p:cNvPr id="25612" name="Rectangle 12"/>
            <p:cNvSpPr>
              <a:spLocks noChangeArrowheads="1"/>
            </p:cNvSpPr>
            <p:nvPr/>
          </p:nvSpPr>
          <p:spPr bwMode="auto">
            <a:xfrm>
              <a:off x="780" y="2365"/>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器</a:t>
              </a:r>
              <a:endParaRPr lang="zh-CN" altLang="en-US" b="1"/>
            </a:p>
          </p:txBody>
        </p:sp>
        <p:sp>
          <p:nvSpPr>
            <p:cNvPr id="25613" name="Rectangle 13"/>
            <p:cNvSpPr>
              <a:spLocks noChangeArrowheads="1"/>
            </p:cNvSpPr>
            <p:nvPr/>
          </p:nvSpPr>
          <p:spPr bwMode="auto">
            <a:xfrm>
              <a:off x="939" y="2365"/>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14" name="Rectangle 14"/>
            <p:cNvSpPr>
              <a:spLocks noChangeArrowheads="1"/>
            </p:cNvSpPr>
            <p:nvPr/>
          </p:nvSpPr>
          <p:spPr bwMode="auto">
            <a:xfrm>
              <a:off x="1550" y="2434"/>
              <a:ext cx="929" cy="1066"/>
            </a:xfrm>
            <a:prstGeom prst="rect">
              <a:avLst/>
            </a:prstGeom>
            <a:solidFill>
              <a:srgbClr val="FFCC99"/>
            </a:solidFill>
            <a:ln w="20701">
              <a:solidFill>
                <a:srgbClr val="000000"/>
              </a:solidFill>
              <a:miter lim="800000"/>
              <a:headEnd/>
              <a:tailEnd/>
            </a:ln>
          </p:spPr>
          <p:txBody>
            <a:bodyPr/>
            <a:lstStyle/>
            <a:p>
              <a:endParaRPr lang="zh-CN" altLang="en-US"/>
            </a:p>
          </p:txBody>
        </p:sp>
        <p:sp>
          <p:nvSpPr>
            <p:cNvPr id="25615" name="Rectangle 15"/>
            <p:cNvSpPr>
              <a:spLocks noChangeArrowheads="1"/>
            </p:cNvSpPr>
            <p:nvPr/>
          </p:nvSpPr>
          <p:spPr bwMode="auto">
            <a:xfrm>
              <a:off x="2001" y="2504"/>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16" name="Rectangle 16"/>
            <p:cNvSpPr>
              <a:spLocks noChangeArrowheads="1"/>
            </p:cNvSpPr>
            <p:nvPr/>
          </p:nvSpPr>
          <p:spPr bwMode="auto">
            <a:xfrm>
              <a:off x="1842" y="2689"/>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只读</a:t>
              </a:r>
              <a:endParaRPr lang="zh-CN" altLang="en-US" b="1"/>
            </a:p>
          </p:txBody>
        </p:sp>
        <p:sp>
          <p:nvSpPr>
            <p:cNvPr id="25617" name="Rectangle 17"/>
            <p:cNvSpPr>
              <a:spLocks noChangeArrowheads="1"/>
            </p:cNvSpPr>
            <p:nvPr/>
          </p:nvSpPr>
          <p:spPr bwMode="auto">
            <a:xfrm>
              <a:off x="2160" y="2689"/>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18" name="Rectangle 18"/>
            <p:cNvSpPr>
              <a:spLocks noChangeArrowheads="1"/>
            </p:cNvSpPr>
            <p:nvPr/>
          </p:nvSpPr>
          <p:spPr bwMode="auto">
            <a:xfrm>
              <a:off x="1762" y="2875"/>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存储器</a:t>
              </a:r>
              <a:endParaRPr lang="zh-CN" altLang="en-US" b="1"/>
            </a:p>
          </p:txBody>
        </p:sp>
        <p:sp>
          <p:nvSpPr>
            <p:cNvPr id="25619" name="Rectangle 19"/>
            <p:cNvSpPr>
              <a:spLocks noChangeArrowheads="1"/>
            </p:cNvSpPr>
            <p:nvPr/>
          </p:nvSpPr>
          <p:spPr bwMode="auto">
            <a:xfrm>
              <a:off x="2240" y="2875"/>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20" name="Rectangle 20"/>
            <p:cNvSpPr>
              <a:spLocks noChangeArrowheads="1"/>
            </p:cNvSpPr>
            <p:nvPr/>
          </p:nvSpPr>
          <p:spPr bwMode="auto">
            <a:xfrm>
              <a:off x="1882" y="3060"/>
              <a:ext cx="20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ROM</a:t>
              </a:r>
              <a:endParaRPr lang="en-US" altLang="zh-CN" b="1"/>
            </a:p>
          </p:txBody>
        </p:sp>
        <p:sp>
          <p:nvSpPr>
            <p:cNvPr id="25621" name="Rectangle 21"/>
            <p:cNvSpPr>
              <a:spLocks noChangeArrowheads="1"/>
            </p:cNvSpPr>
            <p:nvPr/>
          </p:nvSpPr>
          <p:spPr bwMode="auto">
            <a:xfrm>
              <a:off x="2120" y="3060"/>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22" name="Rectangle 22"/>
            <p:cNvSpPr>
              <a:spLocks noChangeArrowheads="1"/>
            </p:cNvSpPr>
            <p:nvPr/>
          </p:nvSpPr>
          <p:spPr bwMode="auto">
            <a:xfrm>
              <a:off x="1550" y="940"/>
              <a:ext cx="929" cy="1101"/>
            </a:xfrm>
            <a:prstGeom prst="rect">
              <a:avLst/>
            </a:prstGeom>
            <a:solidFill>
              <a:srgbClr val="FFFF99"/>
            </a:solidFill>
            <a:ln w="20638">
              <a:solidFill>
                <a:srgbClr val="000000"/>
              </a:solidFill>
              <a:miter lim="800000"/>
              <a:headEnd/>
              <a:tailEnd/>
            </a:ln>
          </p:spPr>
          <p:txBody>
            <a:bodyPr/>
            <a:lstStyle/>
            <a:p>
              <a:endParaRPr lang="zh-CN" altLang="zh-CN" b="1"/>
            </a:p>
          </p:txBody>
        </p:sp>
        <p:sp>
          <p:nvSpPr>
            <p:cNvPr id="25623" name="Rectangle 23"/>
            <p:cNvSpPr>
              <a:spLocks noChangeArrowheads="1"/>
            </p:cNvSpPr>
            <p:nvPr/>
          </p:nvSpPr>
          <p:spPr bwMode="auto">
            <a:xfrm>
              <a:off x="2001" y="1021"/>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24" name="Rectangle 24"/>
            <p:cNvSpPr>
              <a:spLocks noChangeArrowheads="1"/>
            </p:cNvSpPr>
            <p:nvPr/>
          </p:nvSpPr>
          <p:spPr bwMode="auto">
            <a:xfrm>
              <a:off x="1683" y="1195"/>
              <a:ext cx="5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随机读写</a:t>
              </a:r>
              <a:endParaRPr lang="zh-CN" altLang="en-US" b="1"/>
            </a:p>
          </p:txBody>
        </p:sp>
        <p:sp>
          <p:nvSpPr>
            <p:cNvPr id="25625" name="Rectangle 25"/>
            <p:cNvSpPr>
              <a:spLocks noChangeArrowheads="1"/>
            </p:cNvSpPr>
            <p:nvPr/>
          </p:nvSpPr>
          <p:spPr bwMode="auto">
            <a:xfrm>
              <a:off x="1762" y="1380"/>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存储器</a:t>
              </a:r>
              <a:endParaRPr lang="zh-CN" altLang="en-US" b="1"/>
            </a:p>
          </p:txBody>
        </p:sp>
        <p:sp>
          <p:nvSpPr>
            <p:cNvPr id="25626" name="Rectangle 26"/>
            <p:cNvSpPr>
              <a:spLocks noChangeArrowheads="1"/>
            </p:cNvSpPr>
            <p:nvPr/>
          </p:nvSpPr>
          <p:spPr bwMode="auto">
            <a:xfrm>
              <a:off x="1882" y="1554"/>
              <a:ext cx="20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RAM</a:t>
              </a:r>
              <a:endParaRPr lang="en-US" altLang="zh-CN" b="1"/>
            </a:p>
          </p:txBody>
        </p:sp>
        <p:sp>
          <p:nvSpPr>
            <p:cNvPr id="25627" name="Rectangle 27"/>
            <p:cNvSpPr>
              <a:spLocks noChangeArrowheads="1"/>
            </p:cNvSpPr>
            <p:nvPr/>
          </p:nvSpPr>
          <p:spPr bwMode="auto">
            <a:xfrm>
              <a:off x="2120" y="1554"/>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28" name="Rectangle 28"/>
            <p:cNvSpPr>
              <a:spLocks noChangeArrowheads="1"/>
            </p:cNvSpPr>
            <p:nvPr/>
          </p:nvSpPr>
          <p:spPr bwMode="auto">
            <a:xfrm>
              <a:off x="2054" y="1786"/>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Arial" pitchFamily="34" charset="0"/>
                </a:rPr>
                <a:t> </a:t>
              </a:r>
              <a:endParaRPr lang="en-US" altLang="zh-CN" b="1"/>
            </a:p>
          </p:txBody>
        </p:sp>
        <p:sp>
          <p:nvSpPr>
            <p:cNvPr id="25629" name="Rectangle 29"/>
            <p:cNvSpPr>
              <a:spLocks noChangeArrowheads="1"/>
            </p:cNvSpPr>
            <p:nvPr/>
          </p:nvSpPr>
          <p:spPr bwMode="auto">
            <a:xfrm>
              <a:off x="2983" y="1878"/>
              <a:ext cx="1924" cy="383"/>
            </a:xfrm>
            <a:prstGeom prst="rect">
              <a:avLst/>
            </a:prstGeom>
            <a:solidFill>
              <a:srgbClr val="CCFF99"/>
            </a:solidFill>
            <a:ln w="20701">
              <a:solidFill>
                <a:srgbClr val="000000"/>
              </a:solidFill>
              <a:miter lim="800000"/>
              <a:headEnd/>
              <a:tailEnd/>
            </a:ln>
          </p:spPr>
          <p:txBody>
            <a:bodyPr/>
            <a:lstStyle/>
            <a:p>
              <a:endParaRPr lang="zh-CN" altLang="en-US"/>
            </a:p>
          </p:txBody>
        </p:sp>
        <p:sp>
          <p:nvSpPr>
            <p:cNvPr id="25630" name="Rectangle 30"/>
            <p:cNvSpPr>
              <a:spLocks noChangeArrowheads="1"/>
            </p:cNvSpPr>
            <p:nvPr/>
          </p:nvSpPr>
          <p:spPr bwMode="auto">
            <a:xfrm>
              <a:off x="3647" y="1971"/>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掩膜</a:t>
              </a:r>
              <a:endParaRPr lang="zh-CN" altLang="en-US" b="1"/>
            </a:p>
          </p:txBody>
        </p:sp>
        <p:sp>
          <p:nvSpPr>
            <p:cNvPr id="25631" name="Rectangle 31"/>
            <p:cNvSpPr>
              <a:spLocks noChangeArrowheads="1"/>
            </p:cNvSpPr>
            <p:nvPr/>
          </p:nvSpPr>
          <p:spPr bwMode="auto">
            <a:xfrm>
              <a:off x="4005" y="1971"/>
              <a:ext cx="20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ROM</a:t>
              </a:r>
              <a:endParaRPr lang="en-US" altLang="zh-CN" b="1"/>
            </a:p>
          </p:txBody>
        </p:sp>
        <p:sp>
          <p:nvSpPr>
            <p:cNvPr id="25632" name="Rectangle 32"/>
            <p:cNvSpPr>
              <a:spLocks noChangeArrowheads="1"/>
            </p:cNvSpPr>
            <p:nvPr/>
          </p:nvSpPr>
          <p:spPr bwMode="auto">
            <a:xfrm>
              <a:off x="4244" y="1971"/>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33" name="Rectangle 33"/>
            <p:cNvSpPr>
              <a:spLocks noChangeArrowheads="1"/>
            </p:cNvSpPr>
            <p:nvPr/>
          </p:nvSpPr>
          <p:spPr bwMode="auto">
            <a:xfrm>
              <a:off x="2983" y="2342"/>
              <a:ext cx="1938" cy="394"/>
            </a:xfrm>
            <a:prstGeom prst="rect">
              <a:avLst/>
            </a:prstGeom>
            <a:solidFill>
              <a:srgbClr val="FFCCCC"/>
            </a:solidFill>
            <a:ln w="20701">
              <a:solidFill>
                <a:srgbClr val="000000"/>
              </a:solidFill>
              <a:miter lim="800000"/>
              <a:headEnd/>
              <a:tailEnd/>
            </a:ln>
          </p:spPr>
          <p:txBody>
            <a:bodyPr/>
            <a:lstStyle/>
            <a:p>
              <a:endParaRPr lang="zh-CN" altLang="en-US"/>
            </a:p>
          </p:txBody>
        </p:sp>
        <p:sp>
          <p:nvSpPr>
            <p:cNvPr id="25634" name="Rectangle 34"/>
            <p:cNvSpPr>
              <a:spLocks noChangeArrowheads="1"/>
            </p:cNvSpPr>
            <p:nvPr/>
          </p:nvSpPr>
          <p:spPr bwMode="auto">
            <a:xfrm>
              <a:off x="3209" y="2434"/>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可编程</a:t>
              </a:r>
              <a:endParaRPr lang="zh-CN" altLang="en-US" b="1"/>
            </a:p>
          </p:txBody>
        </p:sp>
        <p:sp>
          <p:nvSpPr>
            <p:cNvPr id="25635" name="Rectangle 35"/>
            <p:cNvSpPr>
              <a:spLocks noChangeArrowheads="1"/>
            </p:cNvSpPr>
            <p:nvPr/>
          </p:nvSpPr>
          <p:spPr bwMode="auto">
            <a:xfrm>
              <a:off x="3726" y="2434"/>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ROM </a:t>
              </a:r>
              <a:endParaRPr lang="en-US" altLang="zh-CN" b="1"/>
            </a:p>
          </p:txBody>
        </p:sp>
        <p:sp>
          <p:nvSpPr>
            <p:cNvPr id="25636" name="Rectangle 36"/>
            <p:cNvSpPr>
              <a:spLocks noChangeArrowheads="1"/>
            </p:cNvSpPr>
            <p:nvPr/>
          </p:nvSpPr>
          <p:spPr bwMode="auto">
            <a:xfrm>
              <a:off x="4045" y="2434"/>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37" name="Rectangle 37"/>
            <p:cNvSpPr>
              <a:spLocks noChangeArrowheads="1"/>
            </p:cNvSpPr>
            <p:nvPr/>
          </p:nvSpPr>
          <p:spPr bwMode="auto">
            <a:xfrm>
              <a:off x="4204" y="2434"/>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PROM</a:t>
              </a:r>
              <a:endParaRPr lang="en-US" altLang="zh-CN" b="1"/>
            </a:p>
          </p:txBody>
        </p:sp>
        <p:sp>
          <p:nvSpPr>
            <p:cNvPr id="25638" name="Rectangle 38"/>
            <p:cNvSpPr>
              <a:spLocks noChangeArrowheads="1"/>
            </p:cNvSpPr>
            <p:nvPr/>
          </p:nvSpPr>
          <p:spPr bwMode="auto">
            <a:xfrm>
              <a:off x="4522" y="2434"/>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39" name="Rectangle 39"/>
            <p:cNvSpPr>
              <a:spLocks noChangeArrowheads="1"/>
            </p:cNvSpPr>
            <p:nvPr/>
          </p:nvSpPr>
          <p:spPr bwMode="auto">
            <a:xfrm>
              <a:off x="4682" y="2434"/>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40" name="Rectangle 40"/>
            <p:cNvSpPr>
              <a:spLocks noChangeArrowheads="1"/>
            </p:cNvSpPr>
            <p:nvPr/>
          </p:nvSpPr>
          <p:spPr bwMode="auto">
            <a:xfrm>
              <a:off x="2983" y="2805"/>
              <a:ext cx="1938" cy="394"/>
            </a:xfrm>
            <a:prstGeom prst="rect">
              <a:avLst/>
            </a:prstGeom>
            <a:solidFill>
              <a:srgbClr val="FF99FF"/>
            </a:solidFill>
            <a:ln w="20701">
              <a:solidFill>
                <a:srgbClr val="000000"/>
              </a:solidFill>
              <a:miter lim="800000"/>
              <a:headEnd/>
              <a:tailEnd/>
            </a:ln>
          </p:spPr>
          <p:txBody>
            <a:bodyPr/>
            <a:lstStyle/>
            <a:p>
              <a:endParaRPr lang="zh-CN" altLang="en-US"/>
            </a:p>
          </p:txBody>
        </p:sp>
        <p:sp>
          <p:nvSpPr>
            <p:cNvPr id="25641" name="Rectangle 41"/>
            <p:cNvSpPr>
              <a:spLocks noChangeArrowheads="1"/>
            </p:cNvSpPr>
            <p:nvPr/>
          </p:nvSpPr>
          <p:spPr bwMode="auto">
            <a:xfrm>
              <a:off x="3129" y="2898"/>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可擦除</a:t>
              </a:r>
              <a:endParaRPr lang="zh-CN" altLang="en-US" b="1"/>
            </a:p>
          </p:txBody>
        </p:sp>
        <p:sp>
          <p:nvSpPr>
            <p:cNvPr id="25642" name="Rectangle 42"/>
            <p:cNvSpPr>
              <a:spLocks noChangeArrowheads="1"/>
            </p:cNvSpPr>
            <p:nvPr/>
          </p:nvSpPr>
          <p:spPr bwMode="auto">
            <a:xfrm>
              <a:off x="3647" y="2898"/>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ROM </a:t>
              </a:r>
              <a:endParaRPr lang="en-US" altLang="zh-CN" b="1"/>
            </a:p>
          </p:txBody>
        </p:sp>
        <p:sp>
          <p:nvSpPr>
            <p:cNvPr id="25643" name="Rectangle 43"/>
            <p:cNvSpPr>
              <a:spLocks noChangeArrowheads="1"/>
            </p:cNvSpPr>
            <p:nvPr/>
          </p:nvSpPr>
          <p:spPr bwMode="auto">
            <a:xfrm>
              <a:off x="3965" y="2898"/>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44" name="Rectangle 44"/>
            <p:cNvSpPr>
              <a:spLocks noChangeArrowheads="1"/>
            </p:cNvSpPr>
            <p:nvPr/>
          </p:nvSpPr>
          <p:spPr bwMode="auto">
            <a:xfrm>
              <a:off x="4124" y="2898"/>
              <a:ext cx="41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EPPROM</a:t>
              </a:r>
              <a:endParaRPr lang="en-US" altLang="zh-CN" b="1"/>
            </a:p>
          </p:txBody>
        </p:sp>
        <p:sp>
          <p:nvSpPr>
            <p:cNvPr id="25645" name="Rectangle 45"/>
            <p:cNvSpPr>
              <a:spLocks noChangeArrowheads="1"/>
            </p:cNvSpPr>
            <p:nvPr/>
          </p:nvSpPr>
          <p:spPr bwMode="auto">
            <a:xfrm>
              <a:off x="4602" y="2898"/>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46" name="Rectangle 46"/>
            <p:cNvSpPr>
              <a:spLocks noChangeArrowheads="1"/>
            </p:cNvSpPr>
            <p:nvPr/>
          </p:nvSpPr>
          <p:spPr bwMode="auto">
            <a:xfrm>
              <a:off x="4761" y="2898"/>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47" name="Rectangle 47"/>
            <p:cNvSpPr>
              <a:spLocks noChangeArrowheads="1"/>
            </p:cNvSpPr>
            <p:nvPr/>
          </p:nvSpPr>
          <p:spPr bwMode="auto">
            <a:xfrm>
              <a:off x="2983" y="3280"/>
              <a:ext cx="1938" cy="394"/>
            </a:xfrm>
            <a:prstGeom prst="rect">
              <a:avLst/>
            </a:prstGeom>
            <a:solidFill>
              <a:srgbClr val="CCFFCC"/>
            </a:solidFill>
            <a:ln w="20701">
              <a:solidFill>
                <a:srgbClr val="000000"/>
              </a:solidFill>
              <a:miter lim="800000"/>
              <a:headEnd/>
              <a:tailEnd/>
            </a:ln>
          </p:spPr>
          <p:txBody>
            <a:bodyPr/>
            <a:lstStyle/>
            <a:p>
              <a:endParaRPr lang="zh-CN" altLang="en-US"/>
            </a:p>
          </p:txBody>
        </p:sp>
        <p:sp>
          <p:nvSpPr>
            <p:cNvPr id="25648" name="Rectangle 48"/>
            <p:cNvSpPr>
              <a:spLocks noChangeArrowheads="1"/>
            </p:cNvSpPr>
            <p:nvPr/>
          </p:nvSpPr>
          <p:spPr bwMode="auto">
            <a:xfrm>
              <a:off x="3142" y="3373"/>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电擦除</a:t>
              </a:r>
              <a:endParaRPr lang="zh-CN" altLang="en-US" b="1"/>
            </a:p>
          </p:txBody>
        </p:sp>
        <p:sp>
          <p:nvSpPr>
            <p:cNvPr id="25649" name="Rectangle 49"/>
            <p:cNvSpPr>
              <a:spLocks noChangeArrowheads="1"/>
            </p:cNvSpPr>
            <p:nvPr/>
          </p:nvSpPr>
          <p:spPr bwMode="auto">
            <a:xfrm>
              <a:off x="3660" y="3373"/>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ROM </a:t>
              </a:r>
              <a:endParaRPr lang="en-US" altLang="zh-CN" b="1"/>
            </a:p>
          </p:txBody>
        </p:sp>
        <p:sp>
          <p:nvSpPr>
            <p:cNvPr id="25650" name="Rectangle 50"/>
            <p:cNvSpPr>
              <a:spLocks noChangeArrowheads="1"/>
            </p:cNvSpPr>
            <p:nvPr/>
          </p:nvSpPr>
          <p:spPr bwMode="auto">
            <a:xfrm>
              <a:off x="3978" y="3373"/>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51" name="Rectangle 51"/>
            <p:cNvSpPr>
              <a:spLocks noChangeArrowheads="1"/>
            </p:cNvSpPr>
            <p:nvPr/>
          </p:nvSpPr>
          <p:spPr bwMode="auto">
            <a:xfrm>
              <a:off x="4138" y="3373"/>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E</a:t>
              </a:r>
              <a:endParaRPr lang="en-US" altLang="zh-CN" b="1"/>
            </a:p>
          </p:txBody>
        </p:sp>
        <p:sp>
          <p:nvSpPr>
            <p:cNvPr id="25652" name="Rectangle 52"/>
            <p:cNvSpPr>
              <a:spLocks noChangeArrowheads="1"/>
            </p:cNvSpPr>
            <p:nvPr/>
          </p:nvSpPr>
          <p:spPr bwMode="auto">
            <a:xfrm>
              <a:off x="4217" y="3361"/>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1">
                  <a:solidFill>
                    <a:srgbClr val="000000"/>
                  </a:solidFill>
                  <a:latin typeface="宋体" pitchFamily="2" charset="-122"/>
                </a:rPr>
                <a:t>2</a:t>
              </a:r>
              <a:endParaRPr lang="en-US" altLang="zh-CN" b="1"/>
            </a:p>
          </p:txBody>
        </p:sp>
        <p:sp>
          <p:nvSpPr>
            <p:cNvPr id="25653" name="Rectangle 53"/>
            <p:cNvSpPr>
              <a:spLocks noChangeArrowheads="1"/>
            </p:cNvSpPr>
            <p:nvPr/>
          </p:nvSpPr>
          <p:spPr bwMode="auto">
            <a:xfrm>
              <a:off x="4257" y="3373"/>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PROM</a:t>
              </a:r>
              <a:endParaRPr lang="en-US" altLang="zh-CN" b="1"/>
            </a:p>
          </p:txBody>
        </p:sp>
        <p:sp>
          <p:nvSpPr>
            <p:cNvPr id="25654" name="Rectangle 54"/>
            <p:cNvSpPr>
              <a:spLocks noChangeArrowheads="1"/>
            </p:cNvSpPr>
            <p:nvPr/>
          </p:nvSpPr>
          <p:spPr bwMode="auto">
            <a:xfrm>
              <a:off x="4576" y="3373"/>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55" name="Rectangle 55"/>
            <p:cNvSpPr>
              <a:spLocks noChangeArrowheads="1"/>
            </p:cNvSpPr>
            <p:nvPr/>
          </p:nvSpPr>
          <p:spPr bwMode="auto">
            <a:xfrm>
              <a:off x="4735" y="3373"/>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56" name="Rectangle 56"/>
            <p:cNvSpPr>
              <a:spLocks noChangeArrowheads="1"/>
            </p:cNvSpPr>
            <p:nvPr/>
          </p:nvSpPr>
          <p:spPr bwMode="auto">
            <a:xfrm>
              <a:off x="4814" y="3373"/>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57" name="Rectangle 57"/>
            <p:cNvSpPr>
              <a:spLocks noChangeArrowheads="1"/>
            </p:cNvSpPr>
            <p:nvPr/>
          </p:nvSpPr>
          <p:spPr bwMode="auto">
            <a:xfrm>
              <a:off x="2903" y="3083"/>
              <a:ext cx="14" cy="12"/>
            </a:xfrm>
            <a:prstGeom prst="rect">
              <a:avLst/>
            </a:prstGeom>
            <a:solidFill>
              <a:srgbClr val="FFFFFF"/>
            </a:solidFill>
            <a:ln w="20638">
              <a:solidFill>
                <a:srgbClr val="000000"/>
              </a:solidFill>
              <a:miter lim="800000"/>
              <a:headEnd/>
              <a:tailEnd/>
            </a:ln>
          </p:spPr>
          <p:txBody>
            <a:bodyPr/>
            <a:lstStyle/>
            <a:p>
              <a:endParaRPr lang="zh-CN" altLang="en-US"/>
            </a:p>
          </p:txBody>
        </p:sp>
        <p:sp>
          <p:nvSpPr>
            <p:cNvPr id="25658" name="Rectangle 58"/>
            <p:cNvSpPr>
              <a:spLocks noChangeArrowheads="1"/>
            </p:cNvSpPr>
            <p:nvPr/>
          </p:nvSpPr>
          <p:spPr bwMode="auto">
            <a:xfrm>
              <a:off x="2983" y="952"/>
              <a:ext cx="1924" cy="394"/>
            </a:xfrm>
            <a:prstGeom prst="rect">
              <a:avLst/>
            </a:prstGeom>
            <a:solidFill>
              <a:srgbClr val="FF99CC"/>
            </a:solidFill>
            <a:ln w="20701">
              <a:solidFill>
                <a:srgbClr val="000000"/>
              </a:solidFill>
              <a:miter lim="800000"/>
              <a:headEnd/>
              <a:tailEnd/>
            </a:ln>
          </p:spPr>
          <p:txBody>
            <a:bodyPr/>
            <a:lstStyle/>
            <a:p>
              <a:endParaRPr lang="zh-CN" altLang="en-US"/>
            </a:p>
          </p:txBody>
        </p:sp>
        <p:sp>
          <p:nvSpPr>
            <p:cNvPr id="25659" name="Rectangle 59"/>
            <p:cNvSpPr>
              <a:spLocks noChangeArrowheads="1"/>
            </p:cNvSpPr>
            <p:nvPr/>
          </p:nvSpPr>
          <p:spPr bwMode="auto">
            <a:xfrm>
              <a:off x="3288" y="1044"/>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静态</a:t>
              </a:r>
              <a:endParaRPr lang="zh-CN" altLang="en-US" b="1"/>
            </a:p>
          </p:txBody>
        </p:sp>
        <p:sp>
          <p:nvSpPr>
            <p:cNvPr id="25660" name="Rectangle 60"/>
            <p:cNvSpPr>
              <a:spLocks noChangeArrowheads="1"/>
            </p:cNvSpPr>
            <p:nvPr/>
          </p:nvSpPr>
          <p:spPr bwMode="auto">
            <a:xfrm>
              <a:off x="3647" y="1044"/>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RAM </a:t>
              </a:r>
              <a:endParaRPr lang="en-US" altLang="zh-CN" b="1"/>
            </a:p>
          </p:txBody>
        </p:sp>
        <p:sp>
          <p:nvSpPr>
            <p:cNvPr id="25661" name="Rectangle 61"/>
            <p:cNvSpPr>
              <a:spLocks noChangeArrowheads="1"/>
            </p:cNvSpPr>
            <p:nvPr/>
          </p:nvSpPr>
          <p:spPr bwMode="auto">
            <a:xfrm>
              <a:off x="3965" y="1044"/>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62" name="Rectangle 62"/>
            <p:cNvSpPr>
              <a:spLocks noChangeArrowheads="1"/>
            </p:cNvSpPr>
            <p:nvPr/>
          </p:nvSpPr>
          <p:spPr bwMode="auto">
            <a:xfrm>
              <a:off x="4124" y="1044"/>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SRAM</a:t>
              </a:r>
              <a:endParaRPr lang="en-US" altLang="zh-CN" b="1"/>
            </a:p>
          </p:txBody>
        </p:sp>
        <p:sp>
          <p:nvSpPr>
            <p:cNvPr id="25663" name="Rectangle 63"/>
            <p:cNvSpPr>
              <a:spLocks noChangeArrowheads="1"/>
            </p:cNvSpPr>
            <p:nvPr/>
          </p:nvSpPr>
          <p:spPr bwMode="auto">
            <a:xfrm>
              <a:off x="4443" y="1044"/>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64" name="Rectangle 64"/>
            <p:cNvSpPr>
              <a:spLocks noChangeArrowheads="1"/>
            </p:cNvSpPr>
            <p:nvPr/>
          </p:nvSpPr>
          <p:spPr bwMode="auto">
            <a:xfrm>
              <a:off x="4602" y="1044"/>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sp>
          <p:nvSpPr>
            <p:cNvPr id="25665" name="Rectangle 65"/>
            <p:cNvSpPr>
              <a:spLocks noChangeArrowheads="1"/>
            </p:cNvSpPr>
            <p:nvPr/>
          </p:nvSpPr>
          <p:spPr bwMode="auto">
            <a:xfrm>
              <a:off x="2983" y="1415"/>
              <a:ext cx="1938" cy="394"/>
            </a:xfrm>
            <a:prstGeom prst="rect">
              <a:avLst/>
            </a:prstGeom>
            <a:solidFill>
              <a:srgbClr val="FFCC00"/>
            </a:solidFill>
            <a:ln w="20701">
              <a:solidFill>
                <a:srgbClr val="000000"/>
              </a:solidFill>
              <a:miter lim="800000"/>
              <a:headEnd/>
              <a:tailEnd/>
            </a:ln>
          </p:spPr>
          <p:txBody>
            <a:bodyPr/>
            <a:lstStyle/>
            <a:p>
              <a:endParaRPr lang="zh-CN" altLang="en-US"/>
            </a:p>
          </p:txBody>
        </p:sp>
        <p:sp>
          <p:nvSpPr>
            <p:cNvPr id="25666" name="Rectangle 66"/>
            <p:cNvSpPr>
              <a:spLocks noChangeArrowheads="1"/>
            </p:cNvSpPr>
            <p:nvPr/>
          </p:nvSpPr>
          <p:spPr bwMode="auto">
            <a:xfrm>
              <a:off x="3288" y="1508"/>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动态</a:t>
              </a:r>
              <a:endParaRPr lang="zh-CN" altLang="en-US" b="1"/>
            </a:p>
          </p:txBody>
        </p:sp>
        <p:sp>
          <p:nvSpPr>
            <p:cNvPr id="25667" name="Rectangle 67"/>
            <p:cNvSpPr>
              <a:spLocks noChangeArrowheads="1"/>
            </p:cNvSpPr>
            <p:nvPr/>
          </p:nvSpPr>
          <p:spPr bwMode="auto">
            <a:xfrm>
              <a:off x="3647" y="1508"/>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RAM </a:t>
              </a:r>
              <a:endParaRPr lang="en-US" altLang="zh-CN" b="1"/>
            </a:p>
          </p:txBody>
        </p:sp>
        <p:sp>
          <p:nvSpPr>
            <p:cNvPr id="25668" name="Rectangle 68"/>
            <p:cNvSpPr>
              <a:spLocks noChangeArrowheads="1"/>
            </p:cNvSpPr>
            <p:nvPr/>
          </p:nvSpPr>
          <p:spPr bwMode="auto">
            <a:xfrm>
              <a:off x="3965" y="1508"/>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69" name="Rectangle 69"/>
            <p:cNvSpPr>
              <a:spLocks noChangeArrowheads="1"/>
            </p:cNvSpPr>
            <p:nvPr/>
          </p:nvSpPr>
          <p:spPr bwMode="auto">
            <a:xfrm>
              <a:off x="4124" y="1508"/>
              <a:ext cx="2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DRAM</a:t>
              </a:r>
              <a:endParaRPr lang="en-US" altLang="zh-CN" b="1"/>
            </a:p>
          </p:txBody>
        </p:sp>
        <p:sp>
          <p:nvSpPr>
            <p:cNvPr id="25670" name="Rectangle 70"/>
            <p:cNvSpPr>
              <a:spLocks noChangeArrowheads="1"/>
            </p:cNvSpPr>
            <p:nvPr/>
          </p:nvSpPr>
          <p:spPr bwMode="auto">
            <a:xfrm>
              <a:off x="4443" y="1508"/>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a:t>
              </a:r>
              <a:endParaRPr lang="zh-CN" altLang="en-US" b="1"/>
            </a:p>
          </p:txBody>
        </p:sp>
        <p:sp>
          <p:nvSpPr>
            <p:cNvPr id="25671" name="Rectangle 71"/>
            <p:cNvSpPr>
              <a:spLocks noChangeArrowheads="1"/>
            </p:cNvSpPr>
            <p:nvPr/>
          </p:nvSpPr>
          <p:spPr bwMode="auto">
            <a:xfrm>
              <a:off x="4602" y="1508"/>
              <a:ext cx="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a:t>
              </a:r>
              <a:endParaRPr lang="en-US" altLang="zh-CN" b="1"/>
            </a:p>
          </p:txBody>
        </p:sp>
        <p:grpSp>
          <p:nvGrpSpPr>
            <p:cNvPr id="25672" name="Group 74"/>
            <p:cNvGrpSpPr>
              <a:grpSpLocks/>
            </p:cNvGrpSpPr>
            <p:nvPr/>
          </p:nvGrpSpPr>
          <p:grpSpPr bwMode="auto">
            <a:xfrm>
              <a:off x="2757" y="1137"/>
              <a:ext cx="213" cy="81"/>
              <a:chOff x="2757" y="1137"/>
              <a:chExt cx="213" cy="81"/>
            </a:xfrm>
          </p:grpSpPr>
          <p:sp>
            <p:nvSpPr>
              <p:cNvPr id="25706" name="Line 72"/>
              <p:cNvSpPr>
                <a:spLocks noChangeShapeType="1"/>
              </p:cNvSpPr>
              <p:nvPr/>
            </p:nvSpPr>
            <p:spPr bwMode="auto">
              <a:xfrm>
                <a:off x="2757" y="1172"/>
                <a:ext cx="16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Freeform 73"/>
              <p:cNvSpPr>
                <a:spLocks/>
              </p:cNvSpPr>
              <p:nvPr/>
            </p:nvSpPr>
            <p:spPr bwMode="auto">
              <a:xfrm>
                <a:off x="2890" y="1137"/>
                <a:ext cx="80" cy="81"/>
              </a:xfrm>
              <a:custGeom>
                <a:avLst/>
                <a:gdLst>
                  <a:gd name="T0" fmla="*/ 0 w 80"/>
                  <a:gd name="T1" fmla="*/ 81 h 81"/>
                  <a:gd name="T2" fmla="*/ 80 w 80"/>
                  <a:gd name="T3" fmla="*/ 46 h 81"/>
                  <a:gd name="T4" fmla="*/ 0 w 80"/>
                  <a:gd name="T5" fmla="*/ 0 h 81"/>
                  <a:gd name="T6" fmla="*/ 0 w 80"/>
                  <a:gd name="T7" fmla="*/ 81 h 81"/>
                  <a:gd name="T8" fmla="*/ 0 60000 65536"/>
                  <a:gd name="T9" fmla="*/ 0 60000 65536"/>
                  <a:gd name="T10" fmla="*/ 0 60000 65536"/>
                  <a:gd name="T11" fmla="*/ 0 60000 65536"/>
                  <a:gd name="T12" fmla="*/ 0 w 80"/>
                  <a:gd name="T13" fmla="*/ 0 h 81"/>
                  <a:gd name="T14" fmla="*/ 80 w 80"/>
                  <a:gd name="T15" fmla="*/ 81 h 81"/>
                </a:gdLst>
                <a:ahLst/>
                <a:cxnLst>
                  <a:cxn ang="T8">
                    <a:pos x="T0" y="T1"/>
                  </a:cxn>
                  <a:cxn ang="T9">
                    <a:pos x="T2" y="T3"/>
                  </a:cxn>
                  <a:cxn ang="T10">
                    <a:pos x="T4" y="T5"/>
                  </a:cxn>
                  <a:cxn ang="T11">
                    <a:pos x="T6" y="T7"/>
                  </a:cxn>
                </a:cxnLst>
                <a:rect l="T12" t="T13" r="T14" b="T15"/>
                <a:pathLst>
                  <a:path w="80" h="81">
                    <a:moveTo>
                      <a:pt x="0" y="81"/>
                    </a:moveTo>
                    <a:lnTo>
                      <a:pt x="80" y="46"/>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73" name="Group 77"/>
            <p:cNvGrpSpPr>
              <a:grpSpLocks/>
            </p:cNvGrpSpPr>
            <p:nvPr/>
          </p:nvGrpSpPr>
          <p:grpSpPr bwMode="auto">
            <a:xfrm>
              <a:off x="2757" y="1554"/>
              <a:ext cx="239" cy="81"/>
              <a:chOff x="2757" y="1554"/>
              <a:chExt cx="239" cy="81"/>
            </a:xfrm>
          </p:grpSpPr>
          <p:sp>
            <p:nvSpPr>
              <p:cNvPr id="25704" name="Line 75"/>
              <p:cNvSpPr>
                <a:spLocks noChangeShapeType="1"/>
              </p:cNvSpPr>
              <p:nvPr/>
            </p:nvSpPr>
            <p:spPr bwMode="auto">
              <a:xfrm>
                <a:off x="2757" y="1589"/>
                <a:ext cx="17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 name="Freeform 76"/>
              <p:cNvSpPr>
                <a:spLocks/>
              </p:cNvSpPr>
              <p:nvPr/>
            </p:nvSpPr>
            <p:spPr bwMode="auto">
              <a:xfrm>
                <a:off x="2903" y="1554"/>
                <a:ext cx="93" cy="81"/>
              </a:xfrm>
              <a:custGeom>
                <a:avLst/>
                <a:gdLst>
                  <a:gd name="T0" fmla="*/ 0 w 93"/>
                  <a:gd name="T1" fmla="*/ 81 h 81"/>
                  <a:gd name="T2" fmla="*/ 93 w 93"/>
                  <a:gd name="T3" fmla="*/ 46 h 81"/>
                  <a:gd name="T4" fmla="*/ 0 w 93"/>
                  <a:gd name="T5" fmla="*/ 0 h 81"/>
                  <a:gd name="T6" fmla="*/ 0 w 93"/>
                  <a:gd name="T7" fmla="*/ 81 h 81"/>
                  <a:gd name="T8" fmla="*/ 0 60000 65536"/>
                  <a:gd name="T9" fmla="*/ 0 60000 65536"/>
                  <a:gd name="T10" fmla="*/ 0 60000 65536"/>
                  <a:gd name="T11" fmla="*/ 0 60000 65536"/>
                  <a:gd name="T12" fmla="*/ 0 w 93"/>
                  <a:gd name="T13" fmla="*/ 0 h 81"/>
                  <a:gd name="T14" fmla="*/ 93 w 93"/>
                  <a:gd name="T15" fmla="*/ 81 h 81"/>
                </a:gdLst>
                <a:ahLst/>
                <a:cxnLst>
                  <a:cxn ang="T8">
                    <a:pos x="T0" y="T1"/>
                  </a:cxn>
                  <a:cxn ang="T9">
                    <a:pos x="T2" y="T3"/>
                  </a:cxn>
                  <a:cxn ang="T10">
                    <a:pos x="T4" y="T5"/>
                  </a:cxn>
                  <a:cxn ang="T11">
                    <a:pos x="T6" y="T7"/>
                  </a:cxn>
                </a:cxnLst>
                <a:rect l="T12" t="T13" r="T14" b="T15"/>
                <a:pathLst>
                  <a:path w="93" h="81">
                    <a:moveTo>
                      <a:pt x="0" y="81"/>
                    </a:moveTo>
                    <a:lnTo>
                      <a:pt x="93" y="46"/>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74" name="Group 80"/>
            <p:cNvGrpSpPr>
              <a:grpSpLocks/>
            </p:cNvGrpSpPr>
            <p:nvPr/>
          </p:nvGrpSpPr>
          <p:grpSpPr bwMode="auto">
            <a:xfrm>
              <a:off x="2744" y="2029"/>
              <a:ext cx="226" cy="81"/>
              <a:chOff x="2744" y="2029"/>
              <a:chExt cx="226" cy="81"/>
            </a:xfrm>
          </p:grpSpPr>
          <p:sp>
            <p:nvSpPr>
              <p:cNvPr id="25702" name="Line 78"/>
              <p:cNvSpPr>
                <a:spLocks noChangeShapeType="1"/>
              </p:cNvSpPr>
              <p:nvPr/>
            </p:nvSpPr>
            <p:spPr bwMode="auto">
              <a:xfrm>
                <a:off x="2744" y="2064"/>
                <a:ext cx="17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 name="Freeform 79"/>
              <p:cNvSpPr>
                <a:spLocks/>
              </p:cNvSpPr>
              <p:nvPr/>
            </p:nvSpPr>
            <p:spPr bwMode="auto">
              <a:xfrm>
                <a:off x="2890" y="2029"/>
                <a:ext cx="80" cy="81"/>
              </a:xfrm>
              <a:custGeom>
                <a:avLst/>
                <a:gdLst>
                  <a:gd name="T0" fmla="*/ 0 w 80"/>
                  <a:gd name="T1" fmla="*/ 81 h 81"/>
                  <a:gd name="T2" fmla="*/ 80 w 80"/>
                  <a:gd name="T3" fmla="*/ 35 h 81"/>
                  <a:gd name="T4" fmla="*/ 0 w 80"/>
                  <a:gd name="T5" fmla="*/ 0 h 81"/>
                  <a:gd name="T6" fmla="*/ 0 w 80"/>
                  <a:gd name="T7" fmla="*/ 81 h 81"/>
                  <a:gd name="T8" fmla="*/ 0 60000 65536"/>
                  <a:gd name="T9" fmla="*/ 0 60000 65536"/>
                  <a:gd name="T10" fmla="*/ 0 60000 65536"/>
                  <a:gd name="T11" fmla="*/ 0 60000 65536"/>
                  <a:gd name="T12" fmla="*/ 0 w 80"/>
                  <a:gd name="T13" fmla="*/ 0 h 81"/>
                  <a:gd name="T14" fmla="*/ 80 w 80"/>
                  <a:gd name="T15" fmla="*/ 81 h 81"/>
                </a:gdLst>
                <a:ahLst/>
                <a:cxnLst>
                  <a:cxn ang="T8">
                    <a:pos x="T0" y="T1"/>
                  </a:cxn>
                  <a:cxn ang="T9">
                    <a:pos x="T2" y="T3"/>
                  </a:cxn>
                  <a:cxn ang="T10">
                    <a:pos x="T4" y="T5"/>
                  </a:cxn>
                  <a:cxn ang="T11">
                    <a:pos x="T6" y="T7"/>
                  </a:cxn>
                </a:cxnLst>
                <a:rect l="T12" t="T13" r="T14" b="T15"/>
                <a:pathLst>
                  <a:path w="80" h="81">
                    <a:moveTo>
                      <a:pt x="0" y="81"/>
                    </a:moveTo>
                    <a:lnTo>
                      <a:pt x="80" y="35"/>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75" name="Group 83"/>
            <p:cNvGrpSpPr>
              <a:grpSpLocks/>
            </p:cNvGrpSpPr>
            <p:nvPr/>
          </p:nvGrpSpPr>
          <p:grpSpPr bwMode="auto">
            <a:xfrm>
              <a:off x="2744" y="2492"/>
              <a:ext cx="226" cy="81"/>
              <a:chOff x="2744" y="2492"/>
              <a:chExt cx="226" cy="81"/>
            </a:xfrm>
          </p:grpSpPr>
          <p:sp>
            <p:nvSpPr>
              <p:cNvPr id="25700" name="Line 81"/>
              <p:cNvSpPr>
                <a:spLocks noChangeShapeType="1"/>
              </p:cNvSpPr>
              <p:nvPr/>
            </p:nvSpPr>
            <p:spPr bwMode="auto">
              <a:xfrm>
                <a:off x="2744" y="2527"/>
                <a:ext cx="17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1" name="Freeform 82"/>
              <p:cNvSpPr>
                <a:spLocks/>
              </p:cNvSpPr>
              <p:nvPr/>
            </p:nvSpPr>
            <p:spPr bwMode="auto">
              <a:xfrm>
                <a:off x="2890" y="2492"/>
                <a:ext cx="80" cy="81"/>
              </a:xfrm>
              <a:custGeom>
                <a:avLst/>
                <a:gdLst>
                  <a:gd name="T0" fmla="*/ 0 w 80"/>
                  <a:gd name="T1" fmla="*/ 81 h 81"/>
                  <a:gd name="T2" fmla="*/ 80 w 80"/>
                  <a:gd name="T3" fmla="*/ 35 h 81"/>
                  <a:gd name="T4" fmla="*/ 0 w 80"/>
                  <a:gd name="T5" fmla="*/ 0 h 81"/>
                  <a:gd name="T6" fmla="*/ 0 w 80"/>
                  <a:gd name="T7" fmla="*/ 81 h 81"/>
                  <a:gd name="T8" fmla="*/ 0 60000 65536"/>
                  <a:gd name="T9" fmla="*/ 0 60000 65536"/>
                  <a:gd name="T10" fmla="*/ 0 60000 65536"/>
                  <a:gd name="T11" fmla="*/ 0 60000 65536"/>
                  <a:gd name="T12" fmla="*/ 0 w 80"/>
                  <a:gd name="T13" fmla="*/ 0 h 81"/>
                  <a:gd name="T14" fmla="*/ 80 w 80"/>
                  <a:gd name="T15" fmla="*/ 81 h 81"/>
                </a:gdLst>
                <a:ahLst/>
                <a:cxnLst>
                  <a:cxn ang="T8">
                    <a:pos x="T0" y="T1"/>
                  </a:cxn>
                  <a:cxn ang="T9">
                    <a:pos x="T2" y="T3"/>
                  </a:cxn>
                  <a:cxn ang="T10">
                    <a:pos x="T4" y="T5"/>
                  </a:cxn>
                  <a:cxn ang="T11">
                    <a:pos x="T6" y="T7"/>
                  </a:cxn>
                </a:cxnLst>
                <a:rect l="T12" t="T13" r="T14" b="T15"/>
                <a:pathLst>
                  <a:path w="80" h="81">
                    <a:moveTo>
                      <a:pt x="0" y="81"/>
                    </a:moveTo>
                    <a:lnTo>
                      <a:pt x="80" y="35"/>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76" name="Group 86"/>
            <p:cNvGrpSpPr>
              <a:grpSpLocks/>
            </p:cNvGrpSpPr>
            <p:nvPr/>
          </p:nvGrpSpPr>
          <p:grpSpPr bwMode="auto">
            <a:xfrm>
              <a:off x="2744" y="2944"/>
              <a:ext cx="226" cy="81"/>
              <a:chOff x="2744" y="2944"/>
              <a:chExt cx="226" cy="81"/>
            </a:xfrm>
          </p:grpSpPr>
          <p:sp>
            <p:nvSpPr>
              <p:cNvPr id="25698" name="Line 84"/>
              <p:cNvSpPr>
                <a:spLocks noChangeShapeType="1"/>
              </p:cNvSpPr>
              <p:nvPr/>
            </p:nvSpPr>
            <p:spPr bwMode="auto">
              <a:xfrm>
                <a:off x="2744" y="2979"/>
                <a:ext cx="17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9" name="Freeform 85"/>
              <p:cNvSpPr>
                <a:spLocks/>
              </p:cNvSpPr>
              <p:nvPr/>
            </p:nvSpPr>
            <p:spPr bwMode="auto">
              <a:xfrm>
                <a:off x="2890" y="2944"/>
                <a:ext cx="80" cy="81"/>
              </a:xfrm>
              <a:custGeom>
                <a:avLst/>
                <a:gdLst>
                  <a:gd name="T0" fmla="*/ 0 w 80"/>
                  <a:gd name="T1" fmla="*/ 81 h 81"/>
                  <a:gd name="T2" fmla="*/ 80 w 80"/>
                  <a:gd name="T3" fmla="*/ 47 h 81"/>
                  <a:gd name="T4" fmla="*/ 0 w 80"/>
                  <a:gd name="T5" fmla="*/ 0 h 81"/>
                  <a:gd name="T6" fmla="*/ 0 w 80"/>
                  <a:gd name="T7" fmla="*/ 81 h 81"/>
                  <a:gd name="T8" fmla="*/ 0 60000 65536"/>
                  <a:gd name="T9" fmla="*/ 0 60000 65536"/>
                  <a:gd name="T10" fmla="*/ 0 60000 65536"/>
                  <a:gd name="T11" fmla="*/ 0 60000 65536"/>
                  <a:gd name="T12" fmla="*/ 0 w 80"/>
                  <a:gd name="T13" fmla="*/ 0 h 81"/>
                  <a:gd name="T14" fmla="*/ 80 w 80"/>
                  <a:gd name="T15" fmla="*/ 81 h 81"/>
                </a:gdLst>
                <a:ahLst/>
                <a:cxnLst>
                  <a:cxn ang="T8">
                    <a:pos x="T0" y="T1"/>
                  </a:cxn>
                  <a:cxn ang="T9">
                    <a:pos x="T2" y="T3"/>
                  </a:cxn>
                  <a:cxn ang="T10">
                    <a:pos x="T4" y="T5"/>
                  </a:cxn>
                  <a:cxn ang="T11">
                    <a:pos x="T6" y="T7"/>
                  </a:cxn>
                </a:cxnLst>
                <a:rect l="T12" t="T13" r="T14" b="T15"/>
                <a:pathLst>
                  <a:path w="80" h="81">
                    <a:moveTo>
                      <a:pt x="0" y="81"/>
                    </a:moveTo>
                    <a:lnTo>
                      <a:pt x="80" y="47"/>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77" name="Group 89"/>
            <p:cNvGrpSpPr>
              <a:grpSpLocks/>
            </p:cNvGrpSpPr>
            <p:nvPr/>
          </p:nvGrpSpPr>
          <p:grpSpPr bwMode="auto">
            <a:xfrm>
              <a:off x="2744" y="3419"/>
              <a:ext cx="226" cy="81"/>
              <a:chOff x="2744" y="3419"/>
              <a:chExt cx="226" cy="81"/>
            </a:xfrm>
          </p:grpSpPr>
          <p:sp>
            <p:nvSpPr>
              <p:cNvPr id="25696" name="Line 87"/>
              <p:cNvSpPr>
                <a:spLocks noChangeShapeType="1"/>
              </p:cNvSpPr>
              <p:nvPr/>
            </p:nvSpPr>
            <p:spPr bwMode="auto">
              <a:xfrm>
                <a:off x="2744" y="3454"/>
                <a:ext cx="17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Freeform 88"/>
              <p:cNvSpPr>
                <a:spLocks/>
              </p:cNvSpPr>
              <p:nvPr/>
            </p:nvSpPr>
            <p:spPr bwMode="auto">
              <a:xfrm>
                <a:off x="2890" y="3419"/>
                <a:ext cx="80" cy="81"/>
              </a:xfrm>
              <a:custGeom>
                <a:avLst/>
                <a:gdLst>
                  <a:gd name="T0" fmla="*/ 0 w 80"/>
                  <a:gd name="T1" fmla="*/ 81 h 81"/>
                  <a:gd name="T2" fmla="*/ 80 w 80"/>
                  <a:gd name="T3" fmla="*/ 35 h 81"/>
                  <a:gd name="T4" fmla="*/ 0 w 80"/>
                  <a:gd name="T5" fmla="*/ 0 h 81"/>
                  <a:gd name="T6" fmla="*/ 0 w 80"/>
                  <a:gd name="T7" fmla="*/ 81 h 81"/>
                  <a:gd name="T8" fmla="*/ 0 60000 65536"/>
                  <a:gd name="T9" fmla="*/ 0 60000 65536"/>
                  <a:gd name="T10" fmla="*/ 0 60000 65536"/>
                  <a:gd name="T11" fmla="*/ 0 60000 65536"/>
                  <a:gd name="T12" fmla="*/ 0 w 80"/>
                  <a:gd name="T13" fmla="*/ 0 h 81"/>
                  <a:gd name="T14" fmla="*/ 80 w 80"/>
                  <a:gd name="T15" fmla="*/ 81 h 81"/>
                </a:gdLst>
                <a:ahLst/>
                <a:cxnLst>
                  <a:cxn ang="T8">
                    <a:pos x="T0" y="T1"/>
                  </a:cxn>
                  <a:cxn ang="T9">
                    <a:pos x="T2" y="T3"/>
                  </a:cxn>
                  <a:cxn ang="T10">
                    <a:pos x="T4" y="T5"/>
                  </a:cxn>
                  <a:cxn ang="T11">
                    <a:pos x="T6" y="T7"/>
                  </a:cxn>
                </a:cxnLst>
                <a:rect l="T12" t="T13" r="T14" b="T15"/>
                <a:pathLst>
                  <a:path w="80" h="81">
                    <a:moveTo>
                      <a:pt x="0" y="81"/>
                    </a:moveTo>
                    <a:lnTo>
                      <a:pt x="80" y="35"/>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5678" name="Line 90"/>
            <p:cNvSpPr>
              <a:spLocks noChangeShapeType="1"/>
            </p:cNvSpPr>
            <p:nvPr/>
          </p:nvSpPr>
          <p:spPr bwMode="auto">
            <a:xfrm>
              <a:off x="2744" y="1172"/>
              <a:ext cx="1" cy="41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91"/>
            <p:cNvSpPr>
              <a:spLocks noChangeShapeType="1"/>
            </p:cNvSpPr>
            <p:nvPr/>
          </p:nvSpPr>
          <p:spPr bwMode="auto">
            <a:xfrm>
              <a:off x="2757" y="2064"/>
              <a:ext cx="1" cy="14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80" name="Group 94"/>
            <p:cNvGrpSpPr>
              <a:grpSpLocks/>
            </p:cNvGrpSpPr>
            <p:nvPr/>
          </p:nvGrpSpPr>
          <p:grpSpPr bwMode="auto">
            <a:xfrm>
              <a:off x="2452" y="1357"/>
              <a:ext cx="305" cy="81"/>
              <a:chOff x="2452" y="1357"/>
              <a:chExt cx="305" cy="81"/>
            </a:xfrm>
          </p:grpSpPr>
          <p:sp>
            <p:nvSpPr>
              <p:cNvPr id="25694" name="Line 92"/>
              <p:cNvSpPr>
                <a:spLocks noChangeShapeType="1"/>
              </p:cNvSpPr>
              <p:nvPr/>
            </p:nvSpPr>
            <p:spPr bwMode="auto">
              <a:xfrm>
                <a:off x="2452" y="1392"/>
                <a:ext cx="23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5" name="Freeform 93"/>
              <p:cNvSpPr>
                <a:spLocks/>
              </p:cNvSpPr>
              <p:nvPr/>
            </p:nvSpPr>
            <p:spPr bwMode="auto">
              <a:xfrm>
                <a:off x="2665" y="1357"/>
                <a:ext cx="92" cy="81"/>
              </a:xfrm>
              <a:custGeom>
                <a:avLst/>
                <a:gdLst>
                  <a:gd name="T0" fmla="*/ 0 w 92"/>
                  <a:gd name="T1" fmla="*/ 81 h 81"/>
                  <a:gd name="T2" fmla="*/ 92 w 92"/>
                  <a:gd name="T3" fmla="*/ 35 h 81"/>
                  <a:gd name="T4" fmla="*/ 0 w 92"/>
                  <a:gd name="T5" fmla="*/ 0 h 81"/>
                  <a:gd name="T6" fmla="*/ 0 w 92"/>
                  <a:gd name="T7" fmla="*/ 81 h 81"/>
                  <a:gd name="T8" fmla="*/ 0 60000 65536"/>
                  <a:gd name="T9" fmla="*/ 0 60000 65536"/>
                  <a:gd name="T10" fmla="*/ 0 60000 65536"/>
                  <a:gd name="T11" fmla="*/ 0 60000 65536"/>
                  <a:gd name="T12" fmla="*/ 0 w 92"/>
                  <a:gd name="T13" fmla="*/ 0 h 81"/>
                  <a:gd name="T14" fmla="*/ 92 w 92"/>
                  <a:gd name="T15" fmla="*/ 81 h 81"/>
                </a:gdLst>
                <a:ahLst/>
                <a:cxnLst>
                  <a:cxn ang="T8">
                    <a:pos x="T0" y="T1"/>
                  </a:cxn>
                  <a:cxn ang="T9">
                    <a:pos x="T2" y="T3"/>
                  </a:cxn>
                  <a:cxn ang="T10">
                    <a:pos x="T4" y="T5"/>
                  </a:cxn>
                  <a:cxn ang="T11">
                    <a:pos x="T6" y="T7"/>
                  </a:cxn>
                </a:cxnLst>
                <a:rect l="T12" t="T13" r="T14" b="T15"/>
                <a:pathLst>
                  <a:path w="92" h="81">
                    <a:moveTo>
                      <a:pt x="0" y="81"/>
                    </a:moveTo>
                    <a:lnTo>
                      <a:pt x="92" y="35"/>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81" name="Group 97"/>
            <p:cNvGrpSpPr>
              <a:grpSpLocks/>
            </p:cNvGrpSpPr>
            <p:nvPr/>
          </p:nvGrpSpPr>
          <p:grpSpPr bwMode="auto">
            <a:xfrm>
              <a:off x="2479" y="2759"/>
              <a:ext cx="305" cy="81"/>
              <a:chOff x="2479" y="2759"/>
              <a:chExt cx="305" cy="81"/>
            </a:xfrm>
          </p:grpSpPr>
          <p:sp>
            <p:nvSpPr>
              <p:cNvPr id="25692" name="Line 95"/>
              <p:cNvSpPr>
                <a:spLocks noChangeShapeType="1"/>
              </p:cNvSpPr>
              <p:nvPr/>
            </p:nvSpPr>
            <p:spPr bwMode="auto">
              <a:xfrm>
                <a:off x="2479" y="2794"/>
                <a:ext cx="23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Freeform 96"/>
              <p:cNvSpPr>
                <a:spLocks/>
              </p:cNvSpPr>
              <p:nvPr/>
            </p:nvSpPr>
            <p:spPr bwMode="auto">
              <a:xfrm>
                <a:off x="2691" y="2759"/>
                <a:ext cx="93" cy="81"/>
              </a:xfrm>
              <a:custGeom>
                <a:avLst/>
                <a:gdLst>
                  <a:gd name="T0" fmla="*/ 0 w 93"/>
                  <a:gd name="T1" fmla="*/ 81 h 81"/>
                  <a:gd name="T2" fmla="*/ 93 w 93"/>
                  <a:gd name="T3" fmla="*/ 46 h 81"/>
                  <a:gd name="T4" fmla="*/ 0 w 93"/>
                  <a:gd name="T5" fmla="*/ 0 h 81"/>
                  <a:gd name="T6" fmla="*/ 0 w 93"/>
                  <a:gd name="T7" fmla="*/ 81 h 81"/>
                  <a:gd name="T8" fmla="*/ 0 60000 65536"/>
                  <a:gd name="T9" fmla="*/ 0 60000 65536"/>
                  <a:gd name="T10" fmla="*/ 0 60000 65536"/>
                  <a:gd name="T11" fmla="*/ 0 60000 65536"/>
                  <a:gd name="T12" fmla="*/ 0 w 93"/>
                  <a:gd name="T13" fmla="*/ 0 h 81"/>
                  <a:gd name="T14" fmla="*/ 93 w 93"/>
                  <a:gd name="T15" fmla="*/ 81 h 81"/>
                </a:gdLst>
                <a:ahLst/>
                <a:cxnLst>
                  <a:cxn ang="T8">
                    <a:pos x="T0" y="T1"/>
                  </a:cxn>
                  <a:cxn ang="T9">
                    <a:pos x="T2" y="T3"/>
                  </a:cxn>
                  <a:cxn ang="T10">
                    <a:pos x="T4" y="T5"/>
                  </a:cxn>
                  <a:cxn ang="T11">
                    <a:pos x="T6" y="T7"/>
                  </a:cxn>
                </a:cxnLst>
                <a:rect l="T12" t="T13" r="T14" b="T15"/>
                <a:pathLst>
                  <a:path w="93" h="81">
                    <a:moveTo>
                      <a:pt x="0" y="81"/>
                    </a:moveTo>
                    <a:lnTo>
                      <a:pt x="93" y="46"/>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82" name="Group 100"/>
            <p:cNvGrpSpPr>
              <a:grpSpLocks/>
            </p:cNvGrpSpPr>
            <p:nvPr/>
          </p:nvGrpSpPr>
          <p:grpSpPr bwMode="auto">
            <a:xfrm>
              <a:off x="1298" y="1357"/>
              <a:ext cx="239" cy="81"/>
              <a:chOff x="1298" y="1357"/>
              <a:chExt cx="239" cy="81"/>
            </a:xfrm>
          </p:grpSpPr>
          <p:sp>
            <p:nvSpPr>
              <p:cNvPr id="25690" name="Line 98"/>
              <p:cNvSpPr>
                <a:spLocks noChangeShapeType="1"/>
              </p:cNvSpPr>
              <p:nvPr/>
            </p:nvSpPr>
            <p:spPr bwMode="auto">
              <a:xfrm>
                <a:off x="1298" y="1392"/>
                <a:ext cx="1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Freeform 99"/>
              <p:cNvSpPr>
                <a:spLocks/>
              </p:cNvSpPr>
              <p:nvPr/>
            </p:nvSpPr>
            <p:spPr bwMode="auto">
              <a:xfrm>
                <a:off x="1444" y="1357"/>
                <a:ext cx="93" cy="81"/>
              </a:xfrm>
              <a:custGeom>
                <a:avLst/>
                <a:gdLst>
                  <a:gd name="T0" fmla="*/ 0 w 93"/>
                  <a:gd name="T1" fmla="*/ 81 h 81"/>
                  <a:gd name="T2" fmla="*/ 93 w 93"/>
                  <a:gd name="T3" fmla="*/ 35 h 81"/>
                  <a:gd name="T4" fmla="*/ 0 w 93"/>
                  <a:gd name="T5" fmla="*/ 0 h 81"/>
                  <a:gd name="T6" fmla="*/ 0 w 93"/>
                  <a:gd name="T7" fmla="*/ 81 h 81"/>
                  <a:gd name="T8" fmla="*/ 0 60000 65536"/>
                  <a:gd name="T9" fmla="*/ 0 60000 65536"/>
                  <a:gd name="T10" fmla="*/ 0 60000 65536"/>
                  <a:gd name="T11" fmla="*/ 0 60000 65536"/>
                  <a:gd name="T12" fmla="*/ 0 w 93"/>
                  <a:gd name="T13" fmla="*/ 0 h 81"/>
                  <a:gd name="T14" fmla="*/ 93 w 93"/>
                  <a:gd name="T15" fmla="*/ 81 h 81"/>
                </a:gdLst>
                <a:ahLst/>
                <a:cxnLst>
                  <a:cxn ang="T8">
                    <a:pos x="T0" y="T1"/>
                  </a:cxn>
                  <a:cxn ang="T9">
                    <a:pos x="T2" y="T3"/>
                  </a:cxn>
                  <a:cxn ang="T10">
                    <a:pos x="T4" y="T5"/>
                  </a:cxn>
                  <a:cxn ang="T11">
                    <a:pos x="T6" y="T7"/>
                  </a:cxn>
                </a:cxnLst>
                <a:rect l="T12" t="T13" r="T14" b="T15"/>
                <a:pathLst>
                  <a:path w="93" h="81">
                    <a:moveTo>
                      <a:pt x="0" y="81"/>
                    </a:moveTo>
                    <a:lnTo>
                      <a:pt x="93" y="35"/>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683" name="Group 103"/>
            <p:cNvGrpSpPr>
              <a:grpSpLocks/>
            </p:cNvGrpSpPr>
            <p:nvPr/>
          </p:nvGrpSpPr>
          <p:grpSpPr bwMode="auto">
            <a:xfrm>
              <a:off x="1298" y="2712"/>
              <a:ext cx="239" cy="82"/>
              <a:chOff x="1298" y="2712"/>
              <a:chExt cx="239" cy="82"/>
            </a:xfrm>
          </p:grpSpPr>
          <p:sp>
            <p:nvSpPr>
              <p:cNvPr id="25688" name="Line 101"/>
              <p:cNvSpPr>
                <a:spLocks noChangeShapeType="1"/>
              </p:cNvSpPr>
              <p:nvPr/>
            </p:nvSpPr>
            <p:spPr bwMode="auto">
              <a:xfrm>
                <a:off x="1298" y="2747"/>
                <a:ext cx="1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Freeform 102"/>
              <p:cNvSpPr>
                <a:spLocks/>
              </p:cNvSpPr>
              <p:nvPr/>
            </p:nvSpPr>
            <p:spPr bwMode="auto">
              <a:xfrm>
                <a:off x="1444" y="2712"/>
                <a:ext cx="93" cy="82"/>
              </a:xfrm>
              <a:custGeom>
                <a:avLst/>
                <a:gdLst>
                  <a:gd name="T0" fmla="*/ 0 w 93"/>
                  <a:gd name="T1" fmla="*/ 82 h 82"/>
                  <a:gd name="T2" fmla="*/ 93 w 93"/>
                  <a:gd name="T3" fmla="*/ 47 h 82"/>
                  <a:gd name="T4" fmla="*/ 0 w 93"/>
                  <a:gd name="T5" fmla="*/ 0 h 82"/>
                  <a:gd name="T6" fmla="*/ 0 w 93"/>
                  <a:gd name="T7" fmla="*/ 82 h 82"/>
                  <a:gd name="T8" fmla="*/ 0 60000 65536"/>
                  <a:gd name="T9" fmla="*/ 0 60000 65536"/>
                  <a:gd name="T10" fmla="*/ 0 60000 65536"/>
                  <a:gd name="T11" fmla="*/ 0 60000 65536"/>
                  <a:gd name="T12" fmla="*/ 0 w 93"/>
                  <a:gd name="T13" fmla="*/ 0 h 82"/>
                  <a:gd name="T14" fmla="*/ 93 w 93"/>
                  <a:gd name="T15" fmla="*/ 82 h 82"/>
                </a:gdLst>
                <a:ahLst/>
                <a:cxnLst>
                  <a:cxn ang="T8">
                    <a:pos x="T0" y="T1"/>
                  </a:cxn>
                  <a:cxn ang="T9">
                    <a:pos x="T2" y="T3"/>
                  </a:cxn>
                  <a:cxn ang="T10">
                    <a:pos x="T4" y="T5"/>
                  </a:cxn>
                  <a:cxn ang="T11">
                    <a:pos x="T6" y="T7"/>
                  </a:cxn>
                </a:cxnLst>
                <a:rect l="T12" t="T13" r="T14" b="T15"/>
                <a:pathLst>
                  <a:path w="93" h="82">
                    <a:moveTo>
                      <a:pt x="0" y="82"/>
                    </a:moveTo>
                    <a:lnTo>
                      <a:pt x="93" y="47"/>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5684" name="Line 104"/>
            <p:cNvSpPr>
              <a:spLocks noChangeShapeType="1"/>
            </p:cNvSpPr>
            <p:nvPr/>
          </p:nvSpPr>
          <p:spPr bwMode="auto">
            <a:xfrm>
              <a:off x="1311" y="1392"/>
              <a:ext cx="1" cy="13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85" name="Group 107"/>
            <p:cNvGrpSpPr>
              <a:grpSpLocks/>
            </p:cNvGrpSpPr>
            <p:nvPr/>
          </p:nvGrpSpPr>
          <p:grpSpPr bwMode="auto">
            <a:xfrm>
              <a:off x="1072" y="2017"/>
              <a:ext cx="252" cy="82"/>
              <a:chOff x="1072" y="2017"/>
              <a:chExt cx="252" cy="82"/>
            </a:xfrm>
          </p:grpSpPr>
          <p:sp>
            <p:nvSpPr>
              <p:cNvPr id="25686" name="Line 105"/>
              <p:cNvSpPr>
                <a:spLocks noChangeShapeType="1"/>
              </p:cNvSpPr>
              <p:nvPr/>
            </p:nvSpPr>
            <p:spPr bwMode="auto">
              <a:xfrm>
                <a:off x="1072" y="2052"/>
                <a:ext cx="18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Freeform 106"/>
              <p:cNvSpPr>
                <a:spLocks/>
              </p:cNvSpPr>
              <p:nvPr/>
            </p:nvSpPr>
            <p:spPr bwMode="auto">
              <a:xfrm>
                <a:off x="1231" y="2017"/>
                <a:ext cx="93" cy="82"/>
              </a:xfrm>
              <a:custGeom>
                <a:avLst/>
                <a:gdLst>
                  <a:gd name="T0" fmla="*/ 0 w 93"/>
                  <a:gd name="T1" fmla="*/ 82 h 82"/>
                  <a:gd name="T2" fmla="*/ 93 w 93"/>
                  <a:gd name="T3" fmla="*/ 47 h 82"/>
                  <a:gd name="T4" fmla="*/ 0 w 93"/>
                  <a:gd name="T5" fmla="*/ 0 h 82"/>
                  <a:gd name="T6" fmla="*/ 0 w 93"/>
                  <a:gd name="T7" fmla="*/ 82 h 82"/>
                  <a:gd name="T8" fmla="*/ 0 60000 65536"/>
                  <a:gd name="T9" fmla="*/ 0 60000 65536"/>
                  <a:gd name="T10" fmla="*/ 0 60000 65536"/>
                  <a:gd name="T11" fmla="*/ 0 60000 65536"/>
                  <a:gd name="T12" fmla="*/ 0 w 93"/>
                  <a:gd name="T13" fmla="*/ 0 h 82"/>
                  <a:gd name="T14" fmla="*/ 93 w 93"/>
                  <a:gd name="T15" fmla="*/ 82 h 82"/>
                </a:gdLst>
                <a:ahLst/>
                <a:cxnLst>
                  <a:cxn ang="T8">
                    <a:pos x="T0" y="T1"/>
                  </a:cxn>
                  <a:cxn ang="T9">
                    <a:pos x="T2" y="T3"/>
                  </a:cxn>
                  <a:cxn ang="T10">
                    <a:pos x="T4" y="T5"/>
                  </a:cxn>
                  <a:cxn ang="T11">
                    <a:pos x="T6" y="T7"/>
                  </a:cxn>
                </a:cxnLst>
                <a:rect l="T12" t="T13" r="T14" b="T15"/>
                <a:pathLst>
                  <a:path w="93" h="82">
                    <a:moveTo>
                      <a:pt x="0" y="82"/>
                    </a:moveTo>
                    <a:lnTo>
                      <a:pt x="93" y="47"/>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604" name="Rectangle 3"/>
          <p:cNvSpPr>
            <a:spLocks noChangeArrowheads="1"/>
          </p:cNvSpPr>
          <p:nvPr/>
        </p:nvSpPr>
        <p:spPr bwMode="auto">
          <a:xfrm>
            <a:off x="457200" y="457200"/>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chemeClr val="hlink"/>
                </a:solidFill>
                <a:latin typeface="Times New Roman" pitchFamily="18" charset="0"/>
                <a:ea typeface="隶书" pitchFamily="49" charset="-122"/>
              </a:rPr>
              <a:t>半导体存储器</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026"/>
          <p:cNvSpPr txBox="1">
            <a:spLocks noChangeArrowheads="1"/>
          </p:cNvSpPr>
          <p:nvPr/>
        </p:nvSpPr>
        <p:spPr bwMode="auto">
          <a:xfrm>
            <a:off x="241300" y="804863"/>
            <a:ext cx="8691563"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cs typeface="Times New Roman" pitchFamily="18" charset="0"/>
              </a:rPr>
              <a:t>•</a:t>
            </a:r>
            <a:r>
              <a:rPr lang="en-US" altLang="zh-CN" b="1">
                <a:latin typeface="Times New Roman" pitchFamily="18" charset="0"/>
              </a:rPr>
              <a:t> </a:t>
            </a:r>
            <a:r>
              <a:rPr lang="zh-CN" altLang="en-US" b="1">
                <a:latin typeface="Times New Roman" pitchFamily="18" charset="0"/>
              </a:rPr>
              <a:t>相联存储器是指其中任一存储项内容作为地址来存取的存储器。</a:t>
            </a:r>
          </a:p>
          <a:p>
            <a:pPr eaLnBrk="1" hangingPunct="1">
              <a:spcBef>
                <a:spcPct val="50000"/>
              </a:spcBef>
            </a:pPr>
            <a:r>
              <a:rPr lang="en-US" altLang="zh-CN" b="1">
                <a:latin typeface="Times New Roman" pitchFamily="18" charset="0"/>
                <a:cs typeface="Times New Roman" pitchFamily="18" charset="0"/>
              </a:rPr>
              <a:t>•</a:t>
            </a:r>
            <a:r>
              <a:rPr lang="en-US" altLang="zh-CN" b="1">
                <a:latin typeface="Times New Roman" pitchFamily="18" charset="0"/>
              </a:rPr>
              <a:t> </a:t>
            </a:r>
            <a:r>
              <a:rPr lang="zh-CN" altLang="en-US" b="1">
                <a:latin typeface="Times New Roman" pitchFamily="18" charset="0"/>
              </a:rPr>
              <a:t>选用来寻址存储器的子段叫做</a:t>
            </a:r>
            <a:r>
              <a:rPr lang="zh-CN" altLang="en-US" b="1">
                <a:solidFill>
                  <a:srgbClr val="FF0033"/>
                </a:solidFill>
                <a:latin typeface="Times New Roman" pitchFamily="18" charset="0"/>
              </a:rPr>
              <a:t>关键字，</a:t>
            </a:r>
            <a:r>
              <a:rPr lang="zh-CN" altLang="en-US" b="1">
                <a:solidFill>
                  <a:schemeClr val="tx2"/>
                </a:solidFill>
                <a:latin typeface="Times New Roman" pitchFamily="18" charset="0"/>
              </a:rPr>
              <a:t>简称</a:t>
            </a:r>
            <a:r>
              <a:rPr lang="zh-CN" altLang="en-US" b="1">
                <a:solidFill>
                  <a:srgbClr val="FF0033"/>
                </a:solidFill>
                <a:latin typeface="Times New Roman" pitchFamily="18" charset="0"/>
              </a:rPr>
              <a:t>“键”</a:t>
            </a:r>
            <a:r>
              <a:rPr lang="zh-CN" altLang="en-US" b="1">
                <a:latin typeface="Times New Roman" pitchFamily="18" charset="0"/>
              </a:rPr>
              <a:t>。</a:t>
            </a:r>
          </a:p>
          <a:p>
            <a:pPr eaLnBrk="1" hangingPunct="1">
              <a:spcBef>
                <a:spcPct val="50000"/>
              </a:spcBef>
            </a:pPr>
            <a:r>
              <a:rPr lang="en-US" altLang="zh-CN" b="1">
                <a:latin typeface="Times New Roman" pitchFamily="18" charset="0"/>
                <a:cs typeface="Times New Roman" pitchFamily="18" charset="0"/>
              </a:rPr>
              <a:t>• </a:t>
            </a:r>
            <a:r>
              <a:rPr lang="zh-CN" altLang="en-US" b="1">
                <a:latin typeface="Times New Roman" pitchFamily="18" charset="0"/>
              </a:rPr>
              <a:t>这样，存放在相联存储器中的项可以看成具有下列格式：</a:t>
            </a:r>
          </a:p>
          <a:p>
            <a:pPr eaLnBrk="1" hangingPunct="1">
              <a:spcBef>
                <a:spcPct val="50000"/>
              </a:spcBef>
            </a:pPr>
            <a:r>
              <a:rPr lang="zh-CN" altLang="en-US" b="1">
                <a:solidFill>
                  <a:srgbClr val="FF0033"/>
                </a:solidFill>
                <a:latin typeface="Times New Roman" pitchFamily="18" charset="0"/>
              </a:rPr>
              <a:t>                  </a:t>
            </a:r>
            <a:r>
              <a:rPr lang="en-US" altLang="zh-CN" b="1">
                <a:solidFill>
                  <a:srgbClr val="FF0033"/>
                </a:solidFill>
                <a:latin typeface="Times New Roman" pitchFamily="18" charset="0"/>
              </a:rPr>
              <a:t>KEY</a:t>
            </a:r>
            <a:r>
              <a:rPr lang="zh-CN" altLang="en-US" b="1">
                <a:solidFill>
                  <a:srgbClr val="FF0033"/>
                </a:solidFill>
                <a:latin typeface="Times New Roman" pitchFamily="18" charset="0"/>
              </a:rPr>
              <a:t>，</a:t>
            </a:r>
            <a:r>
              <a:rPr lang="en-US" altLang="zh-CN" b="1">
                <a:solidFill>
                  <a:srgbClr val="FF0033"/>
                </a:solidFill>
                <a:latin typeface="Times New Roman" pitchFamily="18" charset="0"/>
              </a:rPr>
              <a:t>DATA</a:t>
            </a:r>
          </a:p>
          <a:p>
            <a:pPr eaLnBrk="1" hangingPunct="1">
              <a:spcBef>
                <a:spcPct val="50000"/>
              </a:spcBef>
            </a:pPr>
            <a:r>
              <a:rPr lang="en-US" altLang="zh-CN" b="1">
                <a:solidFill>
                  <a:srgbClr val="FF0033"/>
                </a:solidFill>
                <a:latin typeface="Times New Roman" pitchFamily="18" charset="0"/>
              </a:rPr>
              <a:t>        </a:t>
            </a:r>
            <a:r>
              <a:rPr lang="zh-CN" altLang="en-US" b="1">
                <a:latin typeface="Times New Roman" pitchFamily="18" charset="0"/>
              </a:rPr>
              <a:t>其中</a:t>
            </a:r>
            <a:r>
              <a:rPr lang="en-US" altLang="zh-CN" b="1">
                <a:latin typeface="Times New Roman" pitchFamily="18" charset="0"/>
              </a:rPr>
              <a:t>KEY</a:t>
            </a:r>
            <a:r>
              <a:rPr lang="zh-CN" altLang="en-US" b="1">
                <a:latin typeface="Times New Roman" pitchFamily="18" charset="0"/>
              </a:rPr>
              <a:t>是</a:t>
            </a:r>
            <a:r>
              <a:rPr lang="zh-CN" altLang="en-US" b="1">
                <a:solidFill>
                  <a:srgbClr val="FF0000"/>
                </a:solidFill>
                <a:latin typeface="Times New Roman" pitchFamily="18" charset="0"/>
              </a:rPr>
              <a:t>地址</a:t>
            </a:r>
            <a:r>
              <a:rPr lang="zh-CN" altLang="en-US" b="1">
                <a:latin typeface="Times New Roman" pitchFamily="18" charset="0"/>
              </a:rPr>
              <a:t>，</a:t>
            </a:r>
            <a:r>
              <a:rPr lang="en-US" altLang="zh-CN" b="1">
                <a:latin typeface="Times New Roman" pitchFamily="18" charset="0"/>
              </a:rPr>
              <a:t>DATA</a:t>
            </a:r>
            <a:r>
              <a:rPr lang="zh-CN" altLang="en-US" b="1">
                <a:latin typeface="Times New Roman" pitchFamily="18" charset="0"/>
              </a:rPr>
              <a:t>是</a:t>
            </a:r>
            <a:r>
              <a:rPr lang="zh-CN" altLang="en-US" b="1">
                <a:solidFill>
                  <a:srgbClr val="FF0000"/>
                </a:solidFill>
                <a:latin typeface="Times New Roman" pitchFamily="18" charset="0"/>
              </a:rPr>
              <a:t>被读写信息</a:t>
            </a:r>
            <a:r>
              <a:rPr lang="zh-CN" altLang="en-US" b="1">
                <a:latin typeface="Times New Roman" pitchFamily="18" charset="0"/>
              </a:rPr>
              <a:t>。</a:t>
            </a:r>
          </a:p>
          <a:p>
            <a:pPr eaLnBrk="1" hangingPunct="1">
              <a:spcBef>
                <a:spcPct val="50000"/>
              </a:spcBef>
            </a:pPr>
            <a:r>
              <a:rPr lang="en-US" altLang="zh-CN" b="1">
                <a:latin typeface="Times New Roman" pitchFamily="18" charset="0"/>
                <a:cs typeface="Times New Roman" pitchFamily="18" charset="0"/>
              </a:rPr>
              <a:t>• </a:t>
            </a:r>
            <a:r>
              <a:rPr lang="zh-CN" altLang="en-US" b="1">
                <a:latin typeface="Times New Roman" pitchFamily="18" charset="0"/>
              </a:rPr>
              <a:t>相联存储器的基本原理是把存储单元所存内容的某一部分作为</a:t>
            </a:r>
          </a:p>
          <a:p>
            <a:pPr eaLnBrk="1" hangingPunct="1">
              <a:spcBef>
                <a:spcPct val="50000"/>
              </a:spcBef>
            </a:pPr>
            <a:r>
              <a:rPr lang="zh-CN" altLang="en-US" b="1">
                <a:latin typeface="Times New Roman" pitchFamily="18" charset="0"/>
              </a:rPr>
              <a:t>   检索项</a:t>
            </a:r>
            <a:r>
              <a:rPr lang="en-US" altLang="zh-CN" b="1">
                <a:latin typeface="Times New Roman" pitchFamily="18" charset="0"/>
              </a:rPr>
              <a:t>(</a:t>
            </a:r>
            <a:r>
              <a:rPr lang="zh-CN" altLang="en-US" b="1">
                <a:latin typeface="Times New Roman" pitchFamily="18" charset="0"/>
              </a:rPr>
              <a:t>即关键字项</a:t>
            </a:r>
            <a:r>
              <a:rPr lang="en-US" altLang="zh-CN" b="1">
                <a:latin typeface="Times New Roman" pitchFamily="18" charset="0"/>
              </a:rPr>
              <a:t>)</a:t>
            </a:r>
            <a:r>
              <a:rPr lang="zh-CN" altLang="en-US" b="1">
                <a:latin typeface="Times New Roman" pitchFamily="18" charset="0"/>
              </a:rPr>
              <a:t>，去检索该存储器，并将存储器中与该检</a:t>
            </a:r>
          </a:p>
          <a:p>
            <a:pPr eaLnBrk="1" hangingPunct="1">
              <a:spcBef>
                <a:spcPct val="50000"/>
              </a:spcBef>
            </a:pPr>
            <a:r>
              <a:rPr lang="zh-CN" altLang="en-US" b="1">
                <a:latin typeface="Times New Roman" pitchFamily="18" charset="0"/>
              </a:rPr>
              <a:t>   索项符合的存储单元内容进行读出或写入。</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ChangeArrowheads="1"/>
          </p:cNvSpPr>
          <p:nvPr/>
        </p:nvSpPr>
        <p:spPr bwMode="auto">
          <a:xfrm>
            <a:off x="304800" y="304800"/>
            <a:ext cx="4567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相联存储器的组成</a:t>
            </a:r>
          </a:p>
        </p:txBody>
      </p:sp>
      <p:pic>
        <p:nvPicPr>
          <p:cNvPr id="107523" name="Picture 1027" descr="memory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5189538"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457200"/>
            <a:ext cx="8382000" cy="685800"/>
          </a:xfrm>
        </p:spPr>
        <p:txBody>
          <a:bodyPr/>
          <a:lstStyle/>
          <a:p>
            <a:pPr eaLnBrk="1" hangingPunct="1"/>
            <a:r>
              <a:rPr lang="zh-CN" altLang="en-US" sz="3200" b="1" dirty="0" smtClean="0">
                <a:solidFill>
                  <a:schemeClr val="hlink"/>
                </a:solidFill>
                <a:latin typeface="Times New Roman" pitchFamily="18" charset="0"/>
              </a:rPr>
              <a:t>相联存储器</a:t>
            </a:r>
            <a:r>
              <a:rPr lang="en-US" altLang="zh-CN" sz="3200" b="1" dirty="0" smtClean="0">
                <a:solidFill>
                  <a:schemeClr val="hlink"/>
                </a:solidFill>
                <a:latin typeface="Times New Roman" pitchFamily="18" charset="0"/>
              </a:rPr>
              <a:t>——</a:t>
            </a:r>
            <a:r>
              <a:rPr lang="zh-CN" altLang="en-US" sz="3200" b="1" dirty="0" smtClean="0">
                <a:solidFill>
                  <a:schemeClr val="hlink"/>
                </a:solidFill>
                <a:latin typeface="Times New Roman" pitchFamily="18" charset="0"/>
              </a:rPr>
              <a:t>存储</a:t>
            </a:r>
            <a:r>
              <a:rPr lang="en-US" altLang="zh-CN" sz="3200" b="1" dirty="0" smtClean="0">
                <a:solidFill>
                  <a:schemeClr val="hlink"/>
                </a:solidFill>
                <a:latin typeface="Times New Roman" pitchFamily="18" charset="0"/>
              </a:rPr>
              <a:t>Key</a:t>
            </a:r>
            <a:r>
              <a:rPr lang="zh-CN" altLang="en-US" sz="3200" b="1" dirty="0" smtClean="0">
                <a:solidFill>
                  <a:schemeClr val="hlink"/>
                </a:solidFill>
                <a:latin typeface="Times New Roman" pitchFamily="18" charset="0"/>
              </a:rPr>
              <a:t>的单元结构</a:t>
            </a:r>
          </a:p>
        </p:txBody>
      </p:sp>
      <p:grpSp>
        <p:nvGrpSpPr>
          <p:cNvPr id="106499" name="Group 87"/>
          <p:cNvGrpSpPr>
            <a:grpSpLocks/>
          </p:cNvGrpSpPr>
          <p:nvPr/>
        </p:nvGrpSpPr>
        <p:grpSpPr bwMode="auto">
          <a:xfrm>
            <a:off x="946150" y="1931988"/>
            <a:ext cx="7251700" cy="3692525"/>
            <a:chOff x="603" y="1248"/>
            <a:chExt cx="4568" cy="2326"/>
          </a:xfrm>
        </p:grpSpPr>
        <p:sp>
          <p:nvSpPr>
            <p:cNvPr id="106505" name="Rectangle 4"/>
            <p:cNvSpPr>
              <a:spLocks noChangeArrowheads="1"/>
            </p:cNvSpPr>
            <p:nvPr/>
          </p:nvSpPr>
          <p:spPr bwMode="auto">
            <a:xfrm>
              <a:off x="2237" y="1886"/>
              <a:ext cx="715" cy="94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06" name="Rectangle 5"/>
            <p:cNvSpPr>
              <a:spLocks noChangeArrowheads="1"/>
            </p:cNvSpPr>
            <p:nvPr/>
          </p:nvSpPr>
          <p:spPr bwMode="auto">
            <a:xfrm>
              <a:off x="2704" y="2444"/>
              <a:ext cx="24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07" name="Rectangle 6"/>
            <p:cNvSpPr>
              <a:spLocks noChangeArrowheads="1"/>
            </p:cNvSpPr>
            <p:nvPr/>
          </p:nvSpPr>
          <p:spPr bwMode="auto">
            <a:xfrm>
              <a:off x="2719" y="2524"/>
              <a:ext cx="2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0</a:t>
              </a:r>
              <a:endParaRPr lang="en-US" altLang="zh-CN"/>
            </a:p>
          </p:txBody>
        </p:sp>
        <p:sp>
          <p:nvSpPr>
            <p:cNvPr id="106508" name="Rectangle 7"/>
            <p:cNvSpPr>
              <a:spLocks noChangeArrowheads="1"/>
            </p:cNvSpPr>
            <p:nvPr/>
          </p:nvSpPr>
          <p:spPr bwMode="auto">
            <a:xfrm>
              <a:off x="2704" y="1886"/>
              <a:ext cx="24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09" name="Rectangle 8"/>
            <p:cNvSpPr>
              <a:spLocks noChangeArrowheads="1"/>
            </p:cNvSpPr>
            <p:nvPr/>
          </p:nvSpPr>
          <p:spPr bwMode="auto">
            <a:xfrm>
              <a:off x="2719" y="1979"/>
              <a:ext cx="2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1</a:t>
              </a:r>
              <a:endParaRPr lang="en-US" altLang="zh-CN"/>
            </a:p>
          </p:txBody>
        </p:sp>
        <p:sp>
          <p:nvSpPr>
            <p:cNvPr id="106510" name="Rectangle 9"/>
            <p:cNvSpPr>
              <a:spLocks noChangeArrowheads="1"/>
            </p:cNvSpPr>
            <p:nvPr/>
          </p:nvSpPr>
          <p:spPr bwMode="auto">
            <a:xfrm>
              <a:off x="2237" y="1886"/>
              <a:ext cx="24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11" name="Rectangle 10"/>
            <p:cNvSpPr>
              <a:spLocks noChangeArrowheads="1"/>
            </p:cNvSpPr>
            <p:nvPr/>
          </p:nvSpPr>
          <p:spPr bwMode="auto">
            <a:xfrm>
              <a:off x="2252" y="1979"/>
              <a:ext cx="24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D</a:t>
              </a:r>
              <a:endParaRPr lang="en-US" altLang="zh-CN"/>
            </a:p>
          </p:txBody>
        </p:sp>
        <p:grpSp>
          <p:nvGrpSpPr>
            <p:cNvPr id="106512" name="Group 13"/>
            <p:cNvGrpSpPr>
              <a:grpSpLocks/>
            </p:cNvGrpSpPr>
            <p:nvPr/>
          </p:nvGrpSpPr>
          <p:grpSpPr bwMode="auto">
            <a:xfrm>
              <a:off x="1770" y="2444"/>
              <a:ext cx="234" cy="186"/>
              <a:chOff x="1770" y="2444"/>
              <a:chExt cx="234" cy="186"/>
            </a:xfrm>
          </p:grpSpPr>
          <p:sp>
            <p:nvSpPr>
              <p:cNvPr id="106586" name="Freeform 11"/>
              <p:cNvSpPr>
                <a:spLocks/>
              </p:cNvSpPr>
              <p:nvPr/>
            </p:nvSpPr>
            <p:spPr bwMode="auto">
              <a:xfrm>
                <a:off x="1770" y="2444"/>
                <a:ext cx="234" cy="186"/>
              </a:xfrm>
              <a:custGeom>
                <a:avLst/>
                <a:gdLst>
                  <a:gd name="T0" fmla="*/ 0 w 234"/>
                  <a:gd name="T1" fmla="*/ 186 h 186"/>
                  <a:gd name="T2" fmla="*/ 88 w 234"/>
                  <a:gd name="T3" fmla="*/ 173 h 186"/>
                  <a:gd name="T4" fmla="*/ 161 w 234"/>
                  <a:gd name="T5" fmla="*/ 133 h 186"/>
                  <a:gd name="T6" fmla="*/ 219 w 234"/>
                  <a:gd name="T7" fmla="*/ 80 h 186"/>
                  <a:gd name="T8" fmla="*/ 234 w 234"/>
                  <a:gd name="T9" fmla="*/ 0 h 186"/>
                  <a:gd name="T10" fmla="*/ 0 w 234"/>
                  <a:gd name="T11" fmla="*/ 0 h 186"/>
                  <a:gd name="T12" fmla="*/ 0 w 234"/>
                  <a:gd name="T13" fmla="*/ 186 h 186"/>
                  <a:gd name="T14" fmla="*/ 0 60000 65536"/>
                  <a:gd name="T15" fmla="*/ 0 60000 65536"/>
                  <a:gd name="T16" fmla="*/ 0 60000 65536"/>
                  <a:gd name="T17" fmla="*/ 0 60000 65536"/>
                  <a:gd name="T18" fmla="*/ 0 60000 65536"/>
                  <a:gd name="T19" fmla="*/ 0 60000 65536"/>
                  <a:gd name="T20" fmla="*/ 0 60000 65536"/>
                  <a:gd name="T21" fmla="*/ 0 w 234"/>
                  <a:gd name="T22" fmla="*/ 0 h 186"/>
                  <a:gd name="T23" fmla="*/ 234 w 234"/>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186">
                    <a:moveTo>
                      <a:pt x="0" y="186"/>
                    </a:moveTo>
                    <a:lnTo>
                      <a:pt x="88" y="173"/>
                    </a:lnTo>
                    <a:lnTo>
                      <a:pt x="161" y="133"/>
                    </a:lnTo>
                    <a:lnTo>
                      <a:pt x="219" y="80"/>
                    </a:lnTo>
                    <a:lnTo>
                      <a:pt x="234" y="0"/>
                    </a:lnTo>
                    <a:lnTo>
                      <a:pt x="0" y="0"/>
                    </a:lnTo>
                    <a:lnTo>
                      <a:pt x="0" y="18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7" name="Freeform 12"/>
              <p:cNvSpPr>
                <a:spLocks/>
              </p:cNvSpPr>
              <p:nvPr/>
            </p:nvSpPr>
            <p:spPr bwMode="auto">
              <a:xfrm>
                <a:off x="1770" y="2444"/>
                <a:ext cx="234" cy="186"/>
              </a:xfrm>
              <a:custGeom>
                <a:avLst/>
                <a:gdLst>
                  <a:gd name="T0" fmla="*/ 0 w 234"/>
                  <a:gd name="T1" fmla="*/ 186 h 186"/>
                  <a:gd name="T2" fmla="*/ 88 w 234"/>
                  <a:gd name="T3" fmla="*/ 173 h 186"/>
                  <a:gd name="T4" fmla="*/ 161 w 234"/>
                  <a:gd name="T5" fmla="*/ 133 h 186"/>
                  <a:gd name="T6" fmla="*/ 219 w 234"/>
                  <a:gd name="T7" fmla="*/ 80 h 186"/>
                  <a:gd name="T8" fmla="*/ 234 w 234"/>
                  <a:gd name="T9" fmla="*/ 0 h 186"/>
                  <a:gd name="T10" fmla="*/ 0 60000 65536"/>
                  <a:gd name="T11" fmla="*/ 0 60000 65536"/>
                  <a:gd name="T12" fmla="*/ 0 60000 65536"/>
                  <a:gd name="T13" fmla="*/ 0 60000 65536"/>
                  <a:gd name="T14" fmla="*/ 0 60000 65536"/>
                  <a:gd name="T15" fmla="*/ 0 w 234"/>
                  <a:gd name="T16" fmla="*/ 0 h 186"/>
                  <a:gd name="T17" fmla="*/ 234 w 234"/>
                  <a:gd name="T18" fmla="*/ 186 h 186"/>
                </a:gdLst>
                <a:ahLst/>
                <a:cxnLst>
                  <a:cxn ang="T10">
                    <a:pos x="T0" y="T1"/>
                  </a:cxn>
                  <a:cxn ang="T11">
                    <a:pos x="T2" y="T3"/>
                  </a:cxn>
                  <a:cxn ang="T12">
                    <a:pos x="T4" y="T5"/>
                  </a:cxn>
                  <a:cxn ang="T13">
                    <a:pos x="T6" y="T7"/>
                  </a:cxn>
                  <a:cxn ang="T14">
                    <a:pos x="T8" y="T9"/>
                  </a:cxn>
                </a:cxnLst>
                <a:rect l="T15" t="T16" r="T17" b="T18"/>
                <a:pathLst>
                  <a:path w="234" h="186">
                    <a:moveTo>
                      <a:pt x="0" y="186"/>
                    </a:moveTo>
                    <a:lnTo>
                      <a:pt x="88" y="173"/>
                    </a:lnTo>
                    <a:lnTo>
                      <a:pt x="161" y="133"/>
                    </a:lnTo>
                    <a:lnTo>
                      <a:pt x="219" y="80"/>
                    </a:lnTo>
                    <a:lnTo>
                      <a:pt x="234"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6513" name="Group 16"/>
            <p:cNvGrpSpPr>
              <a:grpSpLocks/>
            </p:cNvGrpSpPr>
            <p:nvPr/>
          </p:nvGrpSpPr>
          <p:grpSpPr bwMode="auto">
            <a:xfrm>
              <a:off x="1770" y="2258"/>
              <a:ext cx="234" cy="186"/>
              <a:chOff x="1770" y="2258"/>
              <a:chExt cx="234" cy="186"/>
            </a:xfrm>
          </p:grpSpPr>
          <p:sp>
            <p:nvSpPr>
              <p:cNvPr id="106584" name="Freeform 14"/>
              <p:cNvSpPr>
                <a:spLocks/>
              </p:cNvSpPr>
              <p:nvPr/>
            </p:nvSpPr>
            <p:spPr bwMode="auto">
              <a:xfrm>
                <a:off x="1770" y="2258"/>
                <a:ext cx="234" cy="186"/>
              </a:xfrm>
              <a:custGeom>
                <a:avLst/>
                <a:gdLst>
                  <a:gd name="T0" fmla="*/ 0 w 234"/>
                  <a:gd name="T1" fmla="*/ 0 h 186"/>
                  <a:gd name="T2" fmla="*/ 88 w 234"/>
                  <a:gd name="T3" fmla="*/ 14 h 186"/>
                  <a:gd name="T4" fmla="*/ 161 w 234"/>
                  <a:gd name="T5" fmla="*/ 53 h 186"/>
                  <a:gd name="T6" fmla="*/ 219 w 234"/>
                  <a:gd name="T7" fmla="*/ 107 h 186"/>
                  <a:gd name="T8" fmla="*/ 234 w 234"/>
                  <a:gd name="T9" fmla="*/ 186 h 186"/>
                  <a:gd name="T10" fmla="*/ 0 w 234"/>
                  <a:gd name="T11" fmla="*/ 186 h 186"/>
                  <a:gd name="T12" fmla="*/ 0 w 234"/>
                  <a:gd name="T13" fmla="*/ 0 h 186"/>
                  <a:gd name="T14" fmla="*/ 0 60000 65536"/>
                  <a:gd name="T15" fmla="*/ 0 60000 65536"/>
                  <a:gd name="T16" fmla="*/ 0 60000 65536"/>
                  <a:gd name="T17" fmla="*/ 0 60000 65536"/>
                  <a:gd name="T18" fmla="*/ 0 60000 65536"/>
                  <a:gd name="T19" fmla="*/ 0 60000 65536"/>
                  <a:gd name="T20" fmla="*/ 0 60000 65536"/>
                  <a:gd name="T21" fmla="*/ 0 w 234"/>
                  <a:gd name="T22" fmla="*/ 0 h 186"/>
                  <a:gd name="T23" fmla="*/ 234 w 234"/>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4" h="186">
                    <a:moveTo>
                      <a:pt x="0" y="0"/>
                    </a:moveTo>
                    <a:lnTo>
                      <a:pt x="88" y="14"/>
                    </a:lnTo>
                    <a:lnTo>
                      <a:pt x="161" y="53"/>
                    </a:lnTo>
                    <a:lnTo>
                      <a:pt x="219" y="107"/>
                    </a:lnTo>
                    <a:lnTo>
                      <a:pt x="234" y="186"/>
                    </a:lnTo>
                    <a:lnTo>
                      <a:pt x="0" y="18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5" name="Freeform 15"/>
              <p:cNvSpPr>
                <a:spLocks/>
              </p:cNvSpPr>
              <p:nvPr/>
            </p:nvSpPr>
            <p:spPr bwMode="auto">
              <a:xfrm>
                <a:off x="1770" y="2258"/>
                <a:ext cx="234" cy="186"/>
              </a:xfrm>
              <a:custGeom>
                <a:avLst/>
                <a:gdLst>
                  <a:gd name="T0" fmla="*/ 0 w 234"/>
                  <a:gd name="T1" fmla="*/ 0 h 186"/>
                  <a:gd name="T2" fmla="*/ 88 w 234"/>
                  <a:gd name="T3" fmla="*/ 14 h 186"/>
                  <a:gd name="T4" fmla="*/ 161 w 234"/>
                  <a:gd name="T5" fmla="*/ 53 h 186"/>
                  <a:gd name="T6" fmla="*/ 219 w 234"/>
                  <a:gd name="T7" fmla="*/ 107 h 186"/>
                  <a:gd name="T8" fmla="*/ 234 w 234"/>
                  <a:gd name="T9" fmla="*/ 186 h 186"/>
                  <a:gd name="T10" fmla="*/ 0 60000 65536"/>
                  <a:gd name="T11" fmla="*/ 0 60000 65536"/>
                  <a:gd name="T12" fmla="*/ 0 60000 65536"/>
                  <a:gd name="T13" fmla="*/ 0 60000 65536"/>
                  <a:gd name="T14" fmla="*/ 0 60000 65536"/>
                  <a:gd name="T15" fmla="*/ 0 w 234"/>
                  <a:gd name="T16" fmla="*/ 0 h 186"/>
                  <a:gd name="T17" fmla="*/ 234 w 234"/>
                  <a:gd name="T18" fmla="*/ 186 h 186"/>
                </a:gdLst>
                <a:ahLst/>
                <a:cxnLst>
                  <a:cxn ang="T10">
                    <a:pos x="T0" y="T1"/>
                  </a:cxn>
                  <a:cxn ang="T11">
                    <a:pos x="T2" y="T3"/>
                  </a:cxn>
                  <a:cxn ang="T12">
                    <a:pos x="T4" y="T5"/>
                  </a:cxn>
                  <a:cxn ang="T13">
                    <a:pos x="T6" y="T7"/>
                  </a:cxn>
                  <a:cxn ang="T14">
                    <a:pos x="T8" y="T9"/>
                  </a:cxn>
                </a:cxnLst>
                <a:rect l="T15" t="T16" r="T17" b="T18"/>
                <a:pathLst>
                  <a:path w="234" h="186">
                    <a:moveTo>
                      <a:pt x="0" y="0"/>
                    </a:moveTo>
                    <a:lnTo>
                      <a:pt x="88" y="14"/>
                    </a:lnTo>
                    <a:lnTo>
                      <a:pt x="161" y="53"/>
                    </a:lnTo>
                    <a:lnTo>
                      <a:pt x="219" y="107"/>
                    </a:lnTo>
                    <a:lnTo>
                      <a:pt x="234" y="186"/>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514" name="Line 17"/>
            <p:cNvSpPr>
              <a:spLocks noChangeShapeType="1"/>
            </p:cNvSpPr>
            <p:nvPr/>
          </p:nvSpPr>
          <p:spPr bwMode="auto">
            <a:xfrm>
              <a:off x="2004" y="2444"/>
              <a:ext cx="23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5" name="Line 18"/>
            <p:cNvSpPr>
              <a:spLocks noChangeShapeType="1"/>
            </p:cNvSpPr>
            <p:nvPr/>
          </p:nvSpPr>
          <p:spPr bwMode="auto">
            <a:xfrm flipH="1">
              <a:off x="1654" y="2258"/>
              <a:ext cx="116"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6" name="Line 19"/>
            <p:cNvSpPr>
              <a:spLocks noChangeShapeType="1"/>
            </p:cNvSpPr>
            <p:nvPr/>
          </p:nvSpPr>
          <p:spPr bwMode="auto">
            <a:xfrm flipH="1">
              <a:off x="1654" y="2630"/>
              <a:ext cx="116"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7" name="Line 20"/>
            <p:cNvSpPr>
              <a:spLocks noChangeShapeType="1"/>
            </p:cNvSpPr>
            <p:nvPr/>
          </p:nvSpPr>
          <p:spPr bwMode="auto">
            <a:xfrm>
              <a:off x="1654" y="2258"/>
              <a:ext cx="1" cy="372"/>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8" name="Oval 21"/>
            <p:cNvSpPr>
              <a:spLocks noChangeArrowheads="1"/>
            </p:cNvSpPr>
            <p:nvPr/>
          </p:nvSpPr>
          <p:spPr bwMode="auto">
            <a:xfrm>
              <a:off x="1566" y="2418"/>
              <a:ext cx="102" cy="79"/>
            </a:xfrm>
            <a:prstGeom prst="ellipse">
              <a:avLst/>
            </a:prstGeom>
            <a:solidFill>
              <a:srgbClr val="FFFFFF"/>
            </a:solidFill>
            <a:ln w="23813">
              <a:solidFill>
                <a:srgbClr val="000000"/>
              </a:solidFill>
              <a:round/>
              <a:headEnd/>
              <a:tailEnd/>
            </a:ln>
          </p:spPr>
          <p:txBody>
            <a:bodyPr/>
            <a:lstStyle/>
            <a:p>
              <a:endParaRPr lang="zh-CN" altLang="en-US"/>
            </a:p>
          </p:txBody>
        </p:sp>
        <p:sp>
          <p:nvSpPr>
            <p:cNvPr id="106519" name="Line 22"/>
            <p:cNvSpPr>
              <a:spLocks noChangeShapeType="1"/>
            </p:cNvSpPr>
            <p:nvPr/>
          </p:nvSpPr>
          <p:spPr bwMode="auto">
            <a:xfrm flipH="1">
              <a:off x="1187" y="2444"/>
              <a:ext cx="3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0" name="Line 23"/>
            <p:cNvSpPr>
              <a:spLocks noChangeShapeType="1"/>
            </p:cNvSpPr>
            <p:nvPr/>
          </p:nvSpPr>
          <p:spPr bwMode="auto">
            <a:xfrm flipH="1">
              <a:off x="1420" y="2351"/>
              <a:ext cx="23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1" name="Line 24"/>
            <p:cNvSpPr>
              <a:spLocks noChangeShapeType="1"/>
            </p:cNvSpPr>
            <p:nvPr/>
          </p:nvSpPr>
          <p:spPr bwMode="auto">
            <a:xfrm flipV="1">
              <a:off x="1420" y="1434"/>
              <a:ext cx="1" cy="91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2" name="Line 25"/>
            <p:cNvSpPr>
              <a:spLocks noChangeShapeType="1"/>
            </p:cNvSpPr>
            <p:nvPr/>
          </p:nvSpPr>
          <p:spPr bwMode="auto">
            <a:xfrm>
              <a:off x="2938" y="2072"/>
              <a:ext cx="11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3" name="Line 26"/>
            <p:cNvSpPr>
              <a:spLocks noChangeShapeType="1"/>
            </p:cNvSpPr>
            <p:nvPr/>
          </p:nvSpPr>
          <p:spPr bwMode="auto">
            <a:xfrm>
              <a:off x="3055" y="1886"/>
              <a:ext cx="1" cy="18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4" name="Line 27"/>
            <p:cNvSpPr>
              <a:spLocks noChangeShapeType="1"/>
            </p:cNvSpPr>
            <p:nvPr/>
          </p:nvSpPr>
          <p:spPr bwMode="auto">
            <a:xfrm>
              <a:off x="3055" y="1886"/>
              <a:ext cx="35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Line 28"/>
            <p:cNvSpPr>
              <a:spLocks noChangeShapeType="1"/>
            </p:cNvSpPr>
            <p:nvPr/>
          </p:nvSpPr>
          <p:spPr bwMode="auto">
            <a:xfrm>
              <a:off x="953" y="1700"/>
              <a:ext cx="2452"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6" name="Line 29"/>
            <p:cNvSpPr>
              <a:spLocks noChangeShapeType="1"/>
            </p:cNvSpPr>
            <p:nvPr/>
          </p:nvSpPr>
          <p:spPr bwMode="auto">
            <a:xfrm>
              <a:off x="1420" y="2537"/>
              <a:ext cx="23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30"/>
            <p:cNvSpPr>
              <a:spLocks noChangeShapeType="1"/>
            </p:cNvSpPr>
            <p:nvPr/>
          </p:nvSpPr>
          <p:spPr bwMode="auto">
            <a:xfrm>
              <a:off x="1420" y="2537"/>
              <a:ext cx="1" cy="37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8" name="Line 31"/>
            <p:cNvSpPr>
              <a:spLocks noChangeShapeType="1"/>
            </p:cNvSpPr>
            <p:nvPr/>
          </p:nvSpPr>
          <p:spPr bwMode="auto">
            <a:xfrm>
              <a:off x="1420" y="2910"/>
              <a:ext cx="175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9" name="Line 32"/>
            <p:cNvSpPr>
              <a:spLocks noChangeShapeType="1"/>
            </p:cNvSpPr>
            <p:nvPr/>
          </p:nvSpPr>
          <p:spPr bwMode="auto">
            <a:xfrm>
              <a:off x="2938" y="2630"/>
              <a:ext cx="46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0" name="Line 33"/>
            <p:cNvSpPr>
              <a:spLocks noChangeShapeType="1"/>
            </p:cNvSpPr>
            <p:nvPr/>
          </p:nvSpPr>
          <p:spPr bwMode="auto">
            <a:xfrm>
              <a:off x="3405" y="2537"/>
              <a:ext cx="1" cy="27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1" name="Line 34"/>
            <p:cNvSpPr>
              <a:spLocks noChangeShapeType="1"/>
            </p:cNvSpPr>
            <p:nvPr/>
          </p:nvSpPr>
          <p:spPr bwMode="auto">
            <a:xfrm flipV="1">
              <a:off x="3171" y="2723"/>
              <a:ext cx="1" cy="54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2" name="Line 35"/>
            <p:cNvSpPr>
              <a:spLocks noChangeShapeType="1"/>
            </p:cNvSpPr>
            <p:nvPr/>
          </p:nvSpPr>
          <p:spPr bwMode="auto">
            <a:xfrm>
              <a:off x="3171" y="2723"/>
              <a:ext cx="23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3" name="Line 36"/>
            <p:cNvSpPr>
              <a:spLocks noChangeShapeType="1"/>
            </p:cNvSpPr>
            <p:nvPr/>
          </p:nvSpPr>
          <p:spPr bwMode="auto">
            <a:xfrm>
              <a:off x="1187" y="2444"/>
              <a:ext cx="1" cy="63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4" name="Line 37"/>
            <p:cNvSpPr>
              <a:spLocks noChangeShapeType="1"/>
            </p:cNvSpPr>
            <p:nvPr/>
          </p:nvSpPr>
          <p:spPr bwMode="auto">
            <a:xfrm>
              <a:off x="953" y="3082"/>
              <a:ext cx="3036"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5" name="Oval 38"/>
            <p:cNvSpPr>
              <a:spLocks noChangeArrowheads="1"/>
            </p:cNvSpPr>
            <p:nvPr/>
          </p:nvSpPr>
          <p:spPr bwMode="auto">
            <a:xfrm>
              <a:off x="3142" y="2870"/>
              <a:ext cx="73" cy="66"/>
            </a:xfrm>
            <a:prstGeom prst="ellipse">
              <a:avLst/>
            </a:prstGeom>
            <a:solidFill>
              <a:srgbClr val="000000"/>
            </a:solidFill>
            <a:ln w="23813">
              <a:solidFill>
                <a:srgbClr val="000000"/>
              </a:solidFill>
              <a:round/>
              <a:headEnd/>
              <a:tailEnd/>
            </a:ln>
          </p:spPr>
          <p:txBody>
            <a:bodyPr/>
            <a:lstStyle/>
            <a:p>
              <a:endParaRPr lang="zh-CN" altLang="en-US"/>
            </a:p>
          </p:txBody>
        </p:sp>
        <p:sp>
          <p:nvSpPr>
            <p:cNvPr id="106536" name="Line 39"/>
            <p:cNvSpPr>
              <a:spLocks noChangeShapeType="1"/>
            </p:cNvSpPr>
            <p:nvPr/>
          </p:nvSpPr>
          <p:spPr bwMode="auto">
            <a:xfrm>
              <a:off x="3405" y="2537"/>
              <a:ext cx="11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7" name="Line 40"/>
            <p:cNvSpPr>
              <a:spLocks noChangeShapeType="1"/>
            </p:cNvSpPr>
            <p:nvPr/>
          </p:nvSpPr>
          <p:spPr bwMode="auto">
            <a:xfrm>
              <a:off x="3405" y="2816"/>
              <a:ext cx="11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38" name="Group 43"/>
            <p:cNvGrpSpPr>
              <a:grpSpLocks/>
            </p:cNvGrpSpPr>
            <p:nvPr/>
          </p:nvGrpSpPr>
          <p:grpSpPr bwMode="auto">
            <a:xfrm>
              <a:off x="3522" y="2537"/>
              <a:ext cx="233" cy="147"/>
              <a:chOff x="3522" y="2537"/>
              <a:chExt cx="233" cy="147"/>
            </a:xfrm>
          </p:grpSpPr>
          <p:sp>
            <p:nvSpPr>
              <p:cNvPr id="106582" name="Freeform 41"/>
              <p:cNvSpPr>
                <a:spLocks/>
              </p:cNvSpPr>
              <p:nvPr/>
            </p:nvSpPr>
            <p:spPr bwMode="auto">
              <a:xfrm>
                <a:off x="3522" y="2537"/>
                <a:ext cx="233" cy="147"/>
              </a:xfrm>
              <a:custGeom>
                <a:avLst/>
                <a:gdLst>
                  <a:gd name="T0" fmla="*/ 0 w 233"/>
                  <a:gd name="T1" fmla="*/ 0 h 147"/>
                  <a:gd name="T2" fmla="*/ 87 w 233"/>
                  <a:gd name="T3" fmla="*/ 14 h 147"/>
                  <a:gd name="T4" fmla="*/ 160 w 233"/>
                  <a:gd name="T5" fmla="*/ 40 h 147"/>
                  <a:gd name="T6" fmla="*/ 218 w 233"/>
                  <a:gd name="T7" fmla="*/ 93 h 147"/>
                  <a:gd name="T8" fmla="*/ 233 w 233"/>
                  <a:gd name="T9" fmla="*/ 147 h 147"/>
                  <a:gd name="T10" fmla="*/ 0 w 233"/>
                  <a:gd name="T11" fmla="*/ 147 h 147"/>
                  <a:gd name="T12" fmla="*/ 0 w 233"/>
                  <a:gd name="T13" fmla="*/ 0 h 147"/>
                  <a:gd name="T14" fmla="*/ 0 60000 65536"/>
                  <a:gd name="T15" fmla="*/ 0 60000 65536"/>
                  <a:gd name="T16" fmla="*/ 0 60000 65536"/>
                  <a:gd name="T17" fmla="*/ 0 60000 65536"/>
                  <a:gd name="T18" fmla="*/ 0 60000 65536"/>
                  <a:gd name="T19" fmla="*/ 0 60000 65536"/>
                  <a:gd name="T20" fmla="*/ 0 60000 65536"/>
                  <a:gd name="T21" fmla="*/ 0 w 233"/>
                  <a:gd name="T22" fmla="*/ 0 h 147"/>
                  <a:gd name="T23" fmla="*/ 233 w 233"/>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147">
                    <a:moveTo>
                      <a:pt x="0" y="0"/>
                    </a:moveTo>
                    <a:lnTo>
                      <a:pt x="87" y="14"/>
                    </a:lnTo>
                    <a:lnTo>
                      <a:pt x="160" y="40"/>
                    </a:lnTo>
                    <a:lnTo>
                      <a:pt x="218" y="93"/>
                    </a:lnTo>
                    <a:lnTo>
                      <a:pt x="233" y="147"/>
                    </a:lnTo>
                    <a:lnTo>
                      <a:pt x="0" y="147"/>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3" name="Freeform 42"/>
              <p:cNvSpPr>
                <a:spLocks/>
              </p:cNvSpPr>
              <p:nvPr/>
            </p:nvSpPr>
            <p:spPr bwMode="auto">
              <a:xfrm>
                <a:off x="3522" y="2537"/>
                <a:ext cx="233" cy="147"/>
              </a:xfrm>
              <a:custGeom>
                <a:avLst/>
                <a:gdLst>
                  <a:gd name="T0" fmla="*/ 0 w 233"/>
                  <a:gd name="T1" fmla="*/ 0 h 147"/>
                  <a:gd name="T2" fmla="*/ 87 w 233"/>
                  <a:gd name="T3" fmla="*/ 14 h 147"/>
                  <a:gd name="T4" fmla="*/ 160 w 233"/>
                  <a:gd name="T5" fmla="*/ 40 h 147"/>
                  <a:gd name="T6" fmla="*/ 218 w 233"/>
                  <a:gd name="T7" fmla="*/ 93 h 147"/>
                  <a:gd name="T8" fmla="*/ 233 w 233"/>
                  <a:gd name="T9" fmla="*/ 147 h 147"/>
                  <a:gd name="T10" fmla="*/ 0 60000 65536"/>
                  <a:gd name="T11" fmla="*/ 0 60000 65536"/>
                  <a:gd name="T12" fmla="*/ 0 60000 65536"/>
                  <a:gd name="T13" fmla="*/ 0 60000 65536"/>
                  <a:gd name="T14" fmla="*/ 0 60000 65536"/>
                  <a:gd name="T15" fmla="*/ 0 w 233"/>
                  <a:gd name="T16" fmla="*/ 0 h 147"/>
                  <a:gd name="T17" fmla="*/ 233 w 233"/>
                  <a:gd name="T18" fmla="*/ 147 h 147"/>
                </a:gdLst>
                <a:ahLst/>
                <a:cxnLst>
                  <a:cxn ang="T10">
                    <a:pos x="T0" y="T1"/>
                  </a:cxn>
                  <a:cxn ang="T11">
                    <a:pos x="T2" y="T3"/>
                  </a:cxn>
                  <a:cxn ang="T12">
                    <a:pos x="T4" y="T5"/>
                  </a:cxn>
                  <a:cxn ang="T13">
                    <a:pos x="T6" y="T7"/>
                  </a:cxn>
                  <a:cxn ang="T14">
                    <a:pos x="T8" y="T9"/>
                  </a:cxn>
                </a:cxnLst>
                <a:rect l="T15" t="T16" r="T17" b="T18"/>
                <a:pathLst>
                  <a:path w="233" h="147">
                    <a:moveTo>
                      <a:pt x="0" y="0"/>
                    </a:moveTo>
                    <a:lnTo>
                      <a:pt x="87" y="14"/>
                    </a:lnTo>
                    <a:lnTo>
                      <a:pt x="160" y="40"/>
                    </a:lnTo>
                    <a:lnTo>
                      <a:pt x="218" y="93"/>
                    </a:lnTo>
                    <a:lnTo>
                      <a:pt x="233" y="147"/>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6539" name="Group 46"/>
            <p:cNvGrpSpPr>
              <a:grpSpLocks/>
            </p:cNvGrpSpPr>
            <p:nvPr/>
          </p:nvGrpSpPr>
          <p:grpSpPr bwMode="auto">
            <a:xfrm>
              <a:off x="3522" y="2670"/>
              <a:ext cx="233" cy="146"/>
              <a:chOff x="3522" y="2670"/>
              <a:chExt cx="233" cy="146"/>
            </a:xfrm>
          </p:grpSpPr>
          <p:sp>
            <p:nvSpPr>
              <p:cNvPr id="106580" name="Freeform 44"/>
              <p:cNvSpPr>
                <a:spLocks/>
              </p:cNvSpPr>
              <p:nvPr/>
            </p:nvSpPr>
            <p:spPr bwMode="auto">
              <a:xfrm>
                <a:off x="3522" y="2670"/>
                <a:ext cx="233" cy="146"/>
              </a:xfrm>
              <a:custGeom>
                <a:avLst/>
                <a:gdLst>
                  <a:gd name="T0" fmla="*/ 0 w 233"/>
                  <a:gd name="T1" fmla="*/ 146 h 146"/>
                  <a:gd name="T2" fmla="*/ 87 w 233"/>
                  <a:gd name="T3" fmla="*/ 133 h 146"/>
                  <a:gd name="T4" fmla="*/ 160 w 233"/>
                  <a:gd name="T5" fmla="*/ 107 h 146"/>
                  <a:gd name="T6" fmla="*/ 218 w 233"/>
                  <a:gd name="T7" fmla="*/ 53 h 146"/>
                  <a:gd name="T8" fmla="*/ 233 w 233"/>
                  <a:gd name="T9" fmla="*/ 0 h 146"/>
                  <a:gd name="T10" fmla="*/ 0 w 233"/>
                  <a:gd name="T11" fmla="*/ 0 h 146"/>
                  <a:gd name="T12" fmla="*/ 0 w 233"/>
                  <a:gd name="T13" fmla="*/ 146 h 146"/>
                  <a:gd name="T14" fmla="*/ 0 60000 65536"/>
                  <a:gd name="T15" fmla="*/ 0 60000 65536"/>
                  <a:gd name="T16" fmla="*/ 0 60000 65536"/>
                  <a:gd name="T17" fmla="*/ 0 60000 65536"/>
                  <a:gd name="T18" fmla="*/ 0 60000 65536"/>
                  <a:gd name="T19" fmla="*/ 0 60000 65536"/>
                  <a:gd name="T20" fmla="*/ 0 60000 65536"/>
                  <a:gd name="T21" fmla="*/ 0 w 233"/>
                  <a:gd name="T22" fmla="*/ 0 h 146"/>
                  <a:gd name="T23" fmla="*/ 233 w 233"/>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146">
                    <a:moveTo>
                      <a:pt x="0" y="146"/>
                    </a:moveTo>
                    <a:lnTo>
                      <a:pt x="87" y="133"/>
                    </a:lnTo>
                    <a:lnTo>
                      <a:pt x="160" y="107"/>
                    </a:lnTo>
                    <a:lnTo>
                      <a:pt x="218" y="53"/>
                    </a:lnTo>
                    <a:lnTo>
                      <a:pt x="233" y="0"/>
                    </a:lnTo>
                    <a:lnTo>
                      <a:pt x="0" y="0"/>
                    </a:lnTo>
                    <a:lnTo>
                      <a:pt x="0" y="1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81" name="Freeform 45"/>
              <p:cNvSpPr>
                <a:spLocks/>
              </p:cNvSpPr>
              <p:nvPr/>
            </p:nvSpPr>
            <p:spPr bwMode="auto">
              <a:xfrm>
                <a:off x="3522" y="2670"/>
                <a:ext cx="233" cy="146"/>
              </a:xfrm>
              <a:custGeom>
                <a:avLst/>
                <a:gdLst>
                  <a:gd name="T0" fmla="*/ 0 w 233"/>
                  <a:gd name="T1" fmla="*/ 146 h 146"/>
                  <a:gd name="T2" fmla="*/ 87 w 233"/>
                  <a:gd name="T3" fmla="*/ 133 h 146"/>
                  <a:gd name="T4" fmla="*/ 160 w 233"/>
                  <a:gd name="T5" fmla="*/ 107 h 146"/>
                  <a:gd name="T6" fmla="*/ 218 w 233"/>
                  <a:gd name="T7" fmla="*/ 53 h 146"/>
                  <a:gd name="T8" fmla="*/ 233 w 233"/>
                  <a:gd name="T9" fmla="*/ 0 h 146"/>
                  <a:gd name="T10" fmla="*/ 0 60000 65536"/>
                  <a:gd name="T11" fmla="*/ 0 60000 65536"/>
                  <a:gd name="T12" fmla="*/ 0 60000 65536"/>
                  <a:gd name="T13" fmla="*/ 0 60000 65536"/>
                  <a:gd name="T14" fmla="*/ 0 60000 65536"/>
                  <a:gd name="T15" fmla="*/ 0 w 233"/>
                  <a:gd name="T16" fmla="*/ 0 h 146"/>
                  <a:gd name="T17" fmla="*/ 233 w 233"/>
                  <a:gd name="T18" fmla="*/ 146 h 146"/>
                </a:gdLst>
                <a:ahLst/>
                <a:cxnLst>
                  <a:cxn ang="T10">
                    <a:pos x="T0" y="T1"/>
                  </a:cxn>
                  <a:cxn ang="T11">
                    <a:pos x="T2" y="T3"/>
                  </a:cxn>
                  <a:cxn ang="T12">
                    <a:pos x="T4" y="T5"/>
                  </a:cxn>
                  <a:cxn ang="T13">
                    <a:pos x="T6" y="T7"/>
                  </a:cxn>
                  <a:cxn ang="T14">
                    <a:pos x="T8" y="T9"/>
                  </a:cxn>
                </a:cxnLst>
                <a:rect l="T15" t="T16" r="T17" b="T18"/>
                <a:pathLst>
                  <a:path w="233" h="146">
                    <a:moveTo>
                      <a:pt x="0" y="146"/>
                    </a:moveTo>
                    <a:lnTo>
                      <a:pt x="87" y="133"/>
                    </a:lnTo>
                    <a:lnTo>
                      <a:pt x="160" y="107"/>
                    </a:lnTo>
                    <a:lnTo>
                      <a:pt x="218" y="53"/>
                    </a:lnTo>
                    <a:lnTo>
                      <a:pt x="233"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540" name="Line 47"/>
            <p:cNvSpPr>
              <a:spLocks noChangeShapeType="1"/>
            </p:cNvSpPr>
            <p:nvPr/>
          </p:nvSpPr>
          <p:spPr bwMode="auto">
            <a:xfrm>
              <a:off x="3755" y="2670"/>
              <a:ext cx="93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1" name="Line 48"/>
            <p:cNvSpPr>
              <a:spLocks noChangeShapeType="1"/>
            </p:cNvSpPr>
            <p:nvPr/>
          </p:nvSpPr>
          <p:spPr bwMode="auto">
            <a:xfrm>
              <a:off x="3872" y="1793"/>
              <a:ext cx="35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2" name="Line 49"/>
            <p:cNvSpPr>
              <a:spLocks noChangeShapeType="1"/>
            </p:cNvSpPr>
            <p:nvPr/>
          </p:nvSpPr>
          <p:spPr bwMode="auto">
            <a:xfrm>
              <a:off x="4222" y="1700"/>
              <a:ext cx="1" cy="27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3" name="Line 50"/>
            <p:cNvSpPr>
              <a:spLocks noChangeShapeType="1"/>
            </p:cNvSpPr>
            <p:nvPr/>
          </p:nvSpPr>
          <p:spPr bwMode="auto">
            <a:xfrm>
              <a:off x="4222" y="1700"/>
              <a:ext cx="11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4" name="Line 51"/>
            <p:cNvSpPr>
              <a:spLocks noChangeShapeType="1"/>
            </p:cNvSpPr>
            <p:nvPr/>
          </p:nvSpPr>
          <p:spPr bwMode="auto">
            <a:xfrm>
              <a:off x="4222" y="1979"/>
              <a:ext cx="11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45" name="Group 54"/>
            <p:cNvGrpSpPr>
              <a:grpSpLocks/>
            </p:cNvGrpSpPr>
            <p:nvPr/>
          </p:nvGrpSpPr>
          <p:grpSpPr bwMode="auto">
            <a:xfrm>
              <a:off x="4339" y="1713"/>
              <a:ext cx="233" cy="133"/>
              <a:chOff x="4339" y="1713"/>
              <a:chExt cx="233" cy="133"/>
            </a:xfrm>
          </p:grpSpPr>
          <p:sp>
            <p:nvSpPr>
              <p:cNvPr id="106578" name="Freeform 52"/>
              <p:cNvSpPr>
                <a:spLocks/>
              </p:cNvSpPr>
              <p:nvPr/>
            </p:nvSpPr>
            <p:spPr bwMode="auto">
              <a:xfrm>
                <a:off x="4339" y="1713"/>
                <a:ext cx="233" cy="133"/>
              </a:xfrm>
              <a:custGeom>
                <a:avLst/>
                <a:gdLst>
                  <a:gd name="T0" fmla="*/ 0 w 233"/>
                  <a:gd name="T1" fmla="*/ 0 h 133"/>
                  <a:gd name="T2" fmla="*/ 87 w 233"/>
                  <a:gd name="T3" fmla="*/ 14 h 133"/>
                  <a:gd name="T4" fmla="*/ 160 w 233"/>
                  <a:gd name="T5" fmla="*/ 40 h 133"/>
                  <a:gd name="T6" fmla="*/ 219 w 233"/>
                  <a:gd name="T7" fmla="*/ 80 h 133"/>
                  <a:gd name="T8" fmla="*/ 233 w 233"/>
                  <a:gd name="T9" fmla="*/ 133 h 133"/>
                  <a:gd name="T10" fmla="*/ 0 w 233"/>
                  <a:gd name="T11" fmla="*/ 133 h 133"/>
                  <a:gd name="T12" fmla="*/ 0 w 233"/>
                  <a:gd name="T13" fmla="*/ 0 h 133"/>
                  <a:gd name="T14" fmla="*/ 0 60000 65536"/>
                  <a:gd name="T15" fmla="*/ 0 60000 65536"/>
                  <a:gd name="T16" fmla="*/ 0 60000 65536"/>
                  <a:gd name="T17" fmla="*/ 0 60000 65536"/>
                  <a:gd name="T18" fmla="*/ 0 60000 65536"/>
                  <a:gd name="T19" fmla="*/ 0 60000 65536"/>
                  <a:gd name="T20" fmla="*/ 0 60000 65536"/>
                  <a:gd name="T21" fmla="*/ 0 w 233"/>
                  <a:gd name="T22" fmla="*/ 0 h 133"/>
                  <a:gd name="T23" fmla="*/ 233 w 233"/>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133">
                    <a:moveTo>
                      <a:pt x="0" y="0"/>
                    </a:moveTo>
                    <a:lnTo>
                      <a:pt x="87" y="14"/>
                    </a:lnTo>
                    <a:lnTo>
                      <a:pt x="160" y="40"/>
                    </a:lnTo>
                    <a:lnTo>
                      <a:pt x="219" y="80"/>
                    </a:lnTo>
                    <a:lnTo>
                      <a:pt x="233" y="133"/>
                    </a:lnTo>
                    <a:lnTo>
                      <a:pt x="0" y="13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9" name="Freeform 53"/>
              <p:cNvSpPr>
                <a:spLocks/>
              </p:cNvSpPr>
              <p:nvPr/>
            </p:nvSpPr>
            <p:spPr bwMode="auto">
              <a:xfrm>
                <a:off x="4339" y="1713"/>
                <a:ext cx="233" cy="133"/>
              </a:xfrm>
              <a:custGeom>
                <a:avLst/>
                <a:gdLst>
                  <a:gd name="T0" fmla="*/ 0 w 233"/>
                  <a:gd name="T1" fmla="*/ 0 h 133"/>
                  <a:gd name="T2" fmla="*/ 87 w 233"/>
                  <a:gd name="T3" fmla="*/ 14 h 133"/>
                  <a:gd name="T4" fmla="*/ 160 w 233"/>
                  <a:gd name="T5" fmla="*/ 40 h 133"/>
                  <a:gd name="T6" fmla="*/ 219 w 233"/>
                  <a:gd name="T7" fmla="*/ 80 h 133"/>
                  <a:gd name="T8" fmla="*/ 233 w 233"/>
                  <a:gd name="T9" fmla="*/ 133 h 133"/>
                  <a:gd name="T10" fmla="*/ 0 60000 65536"/>
                  <a:gd name="T11" fmla="*/ 0 60000 65536"/>
                  <a:gd name="T12" fmla="*/ 0 60000 65536"/>
                  <a:gd name="T13" fmla="*/ 0 60000 65536"/>
                  <a:gd name="T14" fmla="*/ 0 60000 65536"/>
                  <a:gd name="T15" fmla="*/ 0 w 233"/>
                  <a:gd name="T16" fmla="*/ 0 h 133"/>
                  <a:gd name="T17" fmla="*/ 233 w 233"/>
                  <a:gd name="T18" fmla="*/ 133 h 133"/>
                </a:gdLst>
                <a:ahLst/>
                <a:cxnLst>
                  <a:cxn ang="T10">
                    <a:pos x="T0" y="T1"/>
                  </a:cxn>
                  <a:cxn ang="T11">
                    <a:pos x="T2" y="T3"/>
                  </a:cxn>
                  <a:cxn ang="T12">
                    <a:pos x="T4" y="T5"/>
                  </a:cxn>
                  <a:cxn ang="T13">
                    <a:pos x="T6" y="T7"/>
                  </a:cxn>
                  <a:cxn ang="T14">
                    <a:pos x="T8" y="T9"/>
                  </a:cxn>
                </a:cxnLst>
                <a:rect l="T15" t="T16" r="T17" b="T18"/>
                <a:pathLst>
                  <a:path w="233" h="133">
                    <a:moveTo>
                      <a:pt x="0" y="0"/>
                    </a:moveTo>
                    <a:lnTo>
                      <a:pt x="87" y="14"/>
                    </a:lnTo>
                    <a:lnTo>
                      <a:pt x="160" y="40"/>
                    </a:lnTo>
                    <a:lnTo>
                      <a:pt x="219" y="80"/>
                    </a:lnTo>
                    <a:lnTo>
                      <a:pt x="233" y="133"/>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6546" name="Group 57"/>
            <p:cNvGrpSpPr>
              <a:grpSpLocks/>
            </p:cNvGrpSpPr>
            <p:nvPr/>
          </p:nvGrpSpPr>
          <p:grpSpPr bwMode="auto">
            <a:xfrm>
              <a:off x="4339" y="1846"/>
              <a:ext cx="233" cy="146"/>
              <a:chOff x="4339" y="1846"/>
              <a:chExt cx="233" cy="146"/>
            </a:xfrm>
          </p:grpSpPr>
          <p:sp>
            <p:nvSpPr>
              <p:cNvPr id="106576" name="Freeform 55"/>
              <p:cNvSpPr>
                <a:spLocks/>
              </p:cNvSpPr>
              <p:nvPr/>
            </p:nvSpPr>
            <p:spPr bwMode="auto">
              <a:xfrm>
                <a:off x="4339" y="1846"/>
                <a:ext cx="233" cy="146"/>
              </a:xfrm>
              <a:custGeom>
                <a:avLst/>
                <a:gdLst>
                  <a:gd name="T0" fmla="*/ 0 w 233"/>
                  <a:gd name="T1" fmla="*/ 146 h 146"/>
                  <a:gd name="T2" fmla="*/ 87 w 233"/>
                  <a:gd name="T3" fmla="*/ 133 h 146"/>
                  <a:gd name="T4" fmla="*/ 160 w 233"/>
                  <a:gd name="T5" fmla="*/ 106 h 146"/>
                  <a:gd name="T6" fmla="*/ 219 w 233"/>
                  <a:gd name="T7" fmla="*/ 53 h 146"/>
                  <a:gd name="T8" fmla="*/ 233 w 233"/>
                  <a:gd name="T9" fmla="*/ 0 h 146"/>
                  <a:gd name="T10" fmla="*/ 0 w 233"/>
                  <a:gd name="T11" fmla="*/ 0 h 146"/>
                  <a:gd name="T12" fmla="*/ 0 w 233"/>
                  <a:gd name="T13" fmla="*/ 146 h 146"/>
                  <a:gd name="T14" fmla="*/ 0 60000 65536"/>
                  <a:gd name="T15" fmla="*/ 0 60000 65536"/>
                  <a:gd name="T16" fmla="*/ 0 60000 65536"/>
                  <a:gd name="T17" fmla="*/ 0 60000 65536"/>
                  <a:gd name="T18" fmla="*/ 0 60000 65536"/>
                  <a:gd name="T19" fmla="*/ 0 60000 65536"/>
                  <a:gd name="T20" fmla="*/ 0 60000 65536"/>
                  <a:gd name="T21" fmla="*/ 0 w 233"/>
                  <a:gd name="T22" fmla="*/ 0 h 146"/>
                  <a:gd name="T23" fmla="*/ 233 w 233"/>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146">
                    <a:moveTo>
                      <a:pt x="0" y="146"/>
                    </a:moveTo>
                    <a:lnTo>
                      <a:pt x="87" y="133"/>
                    </a:lnTo>
                    <a:lnTo>
                      <a:pt x="160" y="106"/>
                    </a:lnTo>
                    <a:lnTo>
                      <a:pt x="219" y="53"/>
                    </a:lnTo>
                    <a:lnTo>
                      <a:pt x="233" y="0"/>
                    </a:lnTo>
                    <a:lnTo>
                      <a:pt x="0" y="0"/>
                    </a:lnTo>
                    <a:lnTo>
                      <a:pt x="0" y="1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77" name="Freeform 56"/>
              <p:cNvSpPr>
                <a:spLocks/>
              </p:cNvSpPr>
              <p:nvPr/>
            </p:nvSpPr>
            <p:spPr bwMode="auto">
              <a:xfrm>
                <a:off x="4339" y="1846"/>
                <a:ext cx="233" cy="146"/>
              </a:xfrm>
              <a:custGeom>
                <a:avLst/>
                <a:gdLst>
                  <a:gd name="T0" fmla="*/ 0 w 233"/>
                  <a:gd name="T1" fmla="*/ 146 h 146"/>
                  <a:gd name="T2" fmla="*/ 87 w 233"/>
                  <a:gd name="T3" fmla="*/ 133 h 146"/>
                  <a:gd name="T4" fmla="*/ 160 w 233"/>
                  <a:gd name="T5" fmla="*/ 106 h 146"/>
                  <a:gd name="T6" fmla="*/ 219 w 233"/>
                  <a:gd name="T7" fmla="*/ 53 h 146"/>
                  <a:gd name="T8" fmla="*/ 233 w 233"/>
                  <a:gd name="T9" fmla="*/ 0 h 146"/>
                  <a:gd name="T10" fmla="*/ 0 60000 65536"/>
                  <a:gd name="T11" fmla="*/ 0 60000 65536"/>
                  <a:gd name="T12" fmla="*/ 0 60000 65536"/>
                  <a:gd name="T13" fmla="*/ 0 60000 65536"/>
                  <a:gd name="T14" fmla="*/ 0 60000 65536"/>
                  <a:gd name="T15" fmla="*/ 0 w 233"/>
                  <a:gd name="T16" fmla="*/ 0 h 146"/>
                  <a:gd name="T17" fmla="*/ 233 w 233"/>
                  <a:gd name="T18" fmla="*/ 146 h 146"/>
                </a:gdLst>
                <a:ahLst/>
                <a:cxnLst>
                  <a:cxn ang="T10">
                    <a:pos x="T0" y="T1"/>
                  </a:cxn>
                  <a:cxn ang="T11">
                    <a:pos x="T2" y="T3"/>
                  </a:cxn>
                  <a:cxn ang="T12">
                    <a:pos x="T4" y="T5"/>
                  </a:cxn>
                  <a:cxn ang="T13">
                    <a:pos x="T6" y="T7"/>
                  </a:cxn>
                  <a:cxn ang="T14">
                    <a:pos x="T8" y="T9"/>
                  </a:cxn>
                </a:cxnLst>
                <a:rect l="T15" t="T16" r="T17" b="T18"/>
                <a:pathLst>
                  <a:path w="233" h="146">
                    <a:moveTo>
                      <a:pt x="0" y="146"/>
                    </a:moveTo>
                    <a:lnTo>
                      <a:pt x="87" y="133"/>
                    </a:lnTo>
                    <a:lnTo>
                      <a:pt x="160" y="106"/>
                    </a:lnTo>
                    <a:lnTo>
                      <a:pt x="219" y="53"/>
                    </a:lnTo>
                    <a:lnTo>
                      <a:pt x="233"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547" name="Line 58"/>
            <p:cNvSpPr>
              <a:spLocks noChangeShapeType="1"/>
            </p:cNvSpPr>
            <p:nvPr/>
          </p:nvSpPr>
          <p:spPr bwMode="auto">
            <a:xfrm>
              <a:off x="4572" y="1846"/>
              <a:ext cx="23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8" name="Line 59"/>
            <p:cNvSpPr>
              <a:spLocks noChangeShapeType="1"/>
            </p:cNvSpPr>
            <p:nvPr/>
          </p:nvSpPr>
          <p:spPr bwMode="auto">
            <a:xfrm flipH="1">
              <a:off x="3989" y="1886"/>
              <a:ext cx="116"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9" name="Line 60"/>
            <p:cNvSpPr>
              <a:spLocks noChangeShapeType="1"/>
            </p:cNvSpPr>
            <p:nvPr/>
          </p:nvSpPr>
          <p:spPr bwMode="auto">
            <a:xfrm>
              <a:off x="3989" y="1886"/>
              <a:ext cx="1" cy="119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0" name="Rectangle 61"/>
            <p:cNvSpPr>
              <a:spLocks noChangeArrowheads="1"/>
            </p:cNvSpPr>
            <p:nvPr/>
          </p:nvSpPr>
          <p:spPr bwMode="auto">
            <a:xfrm>
              <a:off x="1070" y="1248"/>
              <a:ext cx="48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51" name="Rectangle 62"/>
            <p:cNvSpPr>
              <a:spLocks noChangeArrowheads="1"/>
            </p:cNvSpPr>
            <p:nvPr/>
          </p:nvSpPr>
          <p:spPr bwMode="auto">
            <a:xfrm>
              <a:off x="1085" y="1328"/>
              <a:ext cx="43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WE</a:t>
              </a:r>
              <a:endParaRPr lang="en-US" altLang="zh-CN"/>
            </a:p>
          </p:txBody>
        </p:sp>
        <p:sp>
          <p:nvSpPr>
            <p:cNvPr id="106552" name="Rectangle 63"/>
            <p:cNvSpPr>
              <a:spLocks noChangeArrowheads="1"/>
            </p:cNvSpPr>
            <p:nvPr/>
          </p:nvSpPr>
          <p:spPr bwMode="auto">
            <a:xfrm>
              <a:off x="603" y="1527"/>
              <a:ext cx="36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53" name="Rectangle 64"/>
            <p:cNvSpPr>
              <a:spLocks noChangeArrowheads="1"/>
            </p:cNvSpPr>
            <p:nvPr/>
          </p:nvSpPr>
          <p:spPr bwMode="auto">
            <a:xfrm>
              <a:off x="618" y="1607"/>
              <a:ext cx="24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dirty="0">
                  <a:solidFill>
                    <a:srgbClr val="000000"/>
                  </a:solidFill>
                  <a:latin typeface="Times New Roman" pitchFamily="18" charset="0"/>
                </a:rPr>
                <a:t>D</a:t>
              </a:r>
              <a:endParaRPr lang="en-US" altLang="zh-CN" dirty="0"/>
            </a:p>
          </p:txBody>
        </p:sp>
        <p:sp>
          <p:nvSpPr>
            <p:cNvPr id="106554" name="Rectangle 65"/>
            <p:cNvSpPr>
              <a:spLocks noChangeArrowheads="1"/>
            </p:cNvSpPr>
            <p:nvPr/>
          </p:nvSpPr>
          <p:spPr bwMode="auto">
            <a:xfrm>
              <a:off x="4806" y="1700"/>
              <a:ext cx="36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55" name="Rectangle 66"/>
            <p:cNvSpPr>
              <a:spLocks noChangeArrowheads="1"/>
            </p:cNvSpPr>
            <p:nvPr/>
          </p:nvSpPr>
          <p:spPr bwMode="auto">
            <a:xfrm>
              <a:off x="4820" y="1793"/>
              <a:ext cx="2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M</a:t>
              </a:r>
              <a:endParaRPr lang="en-US" altLang="zh-CN"/>
            </a:p>
          </p:txBody>
        </p:sp>
        <p:sp>
          <p:nvSpPr>
            <p:cNvPr id="106556" name="Rectangle 67"/>
            <p:cNvSpPr>
              <a:spLocks noChangeArrowheads="1"/>
            </p:cNvSpPr>
            <p:nvPr/>
          </p:nvSpPr>
          <p:spPr bwMode="auto">
            <a:xfrm>
              <a:off x="4806" y="2444"/>
              <a:ext cx="365"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57" name="Rectangle 68"/>
            <p:cNvSpPr>
              <a:spLocks noChangeArrowheads="1"/>
            </p:cNvSpPr>
            <p:nvPr/>
          </p:nvSpPr>
          <p:spPr bwMode="auto">
            <a:xfrm>
              <a:off x="4820" y="2524"/>
              <a:ext cx="26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Q</a:t>
              </a:r>
              <a:endParaRPr lang="en-US" altLang="zh-CN"/>
            </a:p>
          </p:txBody>
        </p:sp>
        <p:sp>
          <p:nvSpPr>
            <p:cNvPr id="106558" name="Rectangle 69"/>
            <p:cNvSpPr>
              <a:spLocks noChangeArrowheads="1"/>
            </p:cNvSpPr>
            <p:nvPr/>
          </p:nvSpPr>
          <p:spPr bwMode="auto">
            <a:xfrm>
              <a:off x="3055" y="3175"/>
              <a:ext cx="36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59" name="Rectangle 70"/>
            <p:cNvSpPr>
              <a:spLocks noChangeArrowheads="1"/>
            </p:cNvSpPr>
            <p:nvPr/>
          </p:nvSpPr>
          <p:spPr bwMode="auto">
            <a:xfrm>
              <a:off x="3069" y="3268"/>
              <a:ext cx="21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S</a:t>
              </a:r>
              <a:endParaRPr lang="en-US" altLang="zh-CN"/>
            </a:p>
          </p:txBody>
        </p:sp>
        <p:sp>
          <p:nvSpPr>
            <p:cNvPr id="106560" name="Rectangle 71"/>
            <p:cNvSpPr>
              <a:spLocks noChangeArrowheads="1"/>
            </p:cNvSpPr>
            <p:nvPr/>
          </p:nvSpPr>
          <p:spPr bwMode="auto">
            <a:xfrm>
              <a:off x="603" y="2816"/>
              <a:ext cx="48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61" name="Rectangle 72"/>
            <p:cNvSpPr>
              <a:spLocks noChangeArrowheads="1"/>
            </p:cNvSpPr>
            <p:nvPr/>
          </p:nvSpPr>
          <p:spPr bwMode="auto">
            <a:xfrm>
              <a:off x="618" y="2896"/>
              <a:ext cx="46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itchFamily="18" charset="0"/>
                </a:rPr>
                <a:t>MK</a:t>
              </a:r>
              <a:endParaRPr lang="en-US" altLang="zh-CN"/>
            </a:p>
          </p:txBody>
        </p:sp>
        <p:sp>
          <p:nvSpPr>
            <p:cNvPr id="106562" name="Line 73"/>
            <p:cNvSpPr>
              <a:spLocks noChangeShapeType="1"/>
            </p:cNvSpPr>
            <p:nvPr/>
          </p:nvSpPr>
          <p:spPr bwMode="auto">
            <a:xfrm>
              <a:off x="2237" y="2351"/>
              <a:ext cx="117" cy="9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3" name="Line 74"/>
            <p:cNvSpPr>
              <a:spLocks noChangeShapeType="1"/>
            </p:cNvSpPr>
            <p:nvPr/>
          </p:nvSpPr>
          <p:spPr bwMode="auto">
            <a:xfrm flipV="1">
              <a:off x="2237" y="2444"/>
              <a:ext cx="117" cy="9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4" name="Oval 75"/>
            <p:cNvSpPr>
              <a:spLocks noChangeArrowheads="1"/>
            </p:cNvSpPr>
            <p:nvPr/>
          </p:nvSpPr>
          <p:spPr bwMode="auto">
            <a:xfrm>
              <a:off x="3770" y="1766"/>
              <a:ext cx="102" cy="93"/>
            </a:xfrm>
            <a:prstGeom prst="ellipse">
              <a:avLst/>
            </a:pr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65" name="Line 76"/>
            <p:cNvSpPr>
              <a:spLocks noChangeShapeType="1"/>
            </p:cNvSpPr>
            <p:nvPr/>
          </p:nvSpPr>
          <p:spPr bwMode="auto">
            <a:xfrm>
              <a:off x="1887" y="1700"/>
              <a:ext cx="1" cy="372"/>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6" name="Line 77"/>
            <p:cNvSpPr>
              <a:spLocks noChangeShapeType="1"/>
            </p:cNvSpPr>
            <p:nvPr/>
          </p:nvSpPr>
          <p:spPr bwMode="auto">
            <a:xfrm flipH="1">
              <a:off x="1887" y="2072"/>
              <a:ext cx="35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7" name="Oval 78"/>
            <p:cNvSpPr>
              <a:spLocks noChangeArrowheads="1"/>
            </p:cNvSpPr>
            <p:nvPr/>
          </p:nvSpPr>
          <p:spPr bwMode="auto">
            <a:xfrm>
              <a:off x="1858" y="1687"/>
              <a:ext cx="73" cy="66"/>
            </a:xfrm>
            <a:prstGeom prst="ellipse">
              <a:avLst/>
            </a:prstGeom>
            <a:solidFill>
              <a:srgbClr val="000000"/>
            </a:solidFill>
            <a:ln w="23813">
              <a:solidFill>
                <a:srgbClr val="000000"/>
              </a:solidFill>
              <a:round/>
              <a:headEnd/>
              <a:tailEnd/>
            </a:ln>
          </p:spPr>
          <p:txBody>
            <a:bodyPr/>
            <a:lstStyle/>
            <a:p>
              <a:endParaRPr lang="zh-CN" altLang="en-US"/>
            </a:p>
          </p:txBody>
        </p:sp>
        <p:sp>
          <p:nvSpPr>
            <p:cNvPr id="106568" name="Oval 79"/>
            <p:cNvSpPr>
              <a:spLocks noChangeArrowheads="1"/>
            </p:cNvSpPr>
            <p:nvPr/>
          </p:nvSpPr>
          <p:spPr bwMode="auto">
            <a:xfrm>
              <a:off x="4120" y="1859"/>
              <a:ext cx="102" cy="80"/>
            </a:xfrm>
            <a:prstGeom prst="ellipse">
              <a:avLst/>
            </a:pr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69" name="Oval 80"/>
            <p:cNvSpPr>
              <a:spLocks noChangeArrowheads="1"/>
            </p:cNvSpPr>
            <p:nvPr/>
          </p:nvSpPr>
          <p:spPr bwMode="auto">
            <a:xfrm>
              <a:off x="1158" y="3056"/>
              <a:ext cx="72" cy="66"/>
            </a:xfrm>
            <a:prstGeom prst="ellipse">
              <a:avLst/>
            </a:prstGeom>
            <a:solidFill>
              <a:srgbClr val="000000"/>
            </a:solidFill>
            <a:ln w="23813">
              <a:solidFill>
                <a:srgbClr val="000000"/>
              </a:solidFill>
              <a:round/>
              <a:headEnd/>
              <a:tailEnd/>
            </a:ln>
          </p:spPr>
          <p:txBody>
            <a:bodyPr/>
            <a:lstStyle/>
            <a:p>
              <a:endParaRPr lang="zh-CN" altLang="en-US"/>
            </a:p>
          </p:txBody>
        </p:sp>
        <p:sp>
          <p:nvSpPr>
            <p:cNvPr id="106570" name="Freeform 81"/>
            <p:cNvSpPr>
              <a:spLocks/>
            </p:cNvSpPr>
            <p:nvPr/>
          </p:nvSpPr>
          <p:spPr bwMode="auto">
            <a:xfrm>
              <a:off x="3288" y="1607"/>
              <a:ext cx="117" cy="186"/>
            </a:xfrm>
            <a:custGeom>
              <a:avLst/>
              <a:gdLst>
                <a:gd name="T0" fmla="*/ 0 w 117"/>
                <a:gd name="T1" fmla="*/ 0 h 186"/>
                <a:gd name="T2" fmla="*/ 44 w 117"/>
                <a:gd name="T3" fmla="*/ 13 h 186"/>
                <a:gd name="T4" fmla="*/ 88 w 117"/>
                <a:gd name="T5" fmla="*/ 53 h 186"/>
                <a:gd name="T6" fmla="*/ 102 w 117"/>
                <a:gd name="T7" fmla="*/ 120 h 186"/>
                <a:gd name="T8" fmla="*/ 117 w 117"/>
                <a:gd name="T9" fmla="*/ 186 h 186"/>
                <a:gd name="T10" fmla="*/ 0 60000 65536"/>
                <a:gd name="T11" fmla="*/ 0 60000 65536"/>
                <a:gd name="T12" fmla="*/ 0 60000 65536"/>
                <a:gd name="T13" fmla="*/ 0 60000 65536"/>
                <a:gd name="T14" fmla="*/ 0 60000 65536"/>
                <a:gd name="T15" fmla="*/ 0 w 117"/>
                <a:gd name="T16" fmla="*/ 0 h 186"/>
                <a:gd name="T17" fmla="*/ 117 w 117"/>
                <a:gd name="T18" fmla="*/ 186 h 186"/>
              </a:gdLst>
              <a:ahLst/>
              <a:cxnLst>
                <a:cxn ang="T10">
                  <a:pos x="T0" y="T1"/>
                </a:cxn>
                <a:cxn ang="T11">
                  <a:pos x="T2" y="T3"/>
                </a:cxn>
                <a:cxn ang="T12">
                  <a:pos x="T4" y="T5"/>
                </a:cxn>
                <a:cxn ang="T13">
                  <a:pos x="T6" y="T7"/>
                </a:cxn>
                <a:cxn ang="T14">
                  <a:pos x="T8" y="T9"/>
                </a:cxn>
              </a:cxnLst>
              <a:rect l="T15" t="T16" r="T17" b="T18"/>
              <a:pathLst>
                <a:path w="117" h="186">
                  <a:moveTo>
                    <a:pt x="0" y="0"/>
                  </a:moveTo>
                  <a:lnTo>
                    <a:pt x="44" y="13"/>
                  </a:lnTo>
                  <a:lnTo>
                    <a:pt x="88" y="53"/>
                  </a:lnTo>
                  <a:lnTo>
                    <a:pt x="102" y="120"/>
                  </a:lnTo>
                  <a:lnTo>
                    <a:pt x="117" y="186"/>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71" name="Freeform 82"/>
            <p:cNvSpPr>
              <a:spLocks/>
            </p:cNvSpPr>
            <p:nvPr/>
          </p:nvSpPr>
          <p:spPr bwMode="auto">
            <a:xfrm>
              <a:off x="3288" y="1793"/>
              <a:ext cx="117" cy="186"/>
            </a:xfrm>
            <a:custGeom>
              <a:avLst/>
              <a:gdLst>
                <a:gd name="T0" fmla="*/ 0 w 117"/>
                <a:gd name="T1" fmla="*/ 186 h 186"/>
                <a:gd name="T2" fmla="*/ 44 w 117"/>
                <a:gd name="T3" fmla="*/ 173 h 186"/>
                <a:gd name="T4" fmla="*/ 88 w 117"/>
                <a:gd name="T5" fmla="*/ 133 h 186"/>
                <a:gd name="T6" fmla="*/ 102 w 117"/>
                <a:gd name="T7" fmla="*/ 80 h 186"/>
                <a:gd name="T8" fmla="*/ 117 w 117"/>
                <a:gd name="T9" fmla="*/ 0 h 186"/>
                <a:gd name="T10" fmla="*/ 0 60000 65536"/>
                <a:gd name="T11" fmla="*/ 0 60000 65536"/>
                <a:gd name="T12" fmla="*/ 0 60000 65536"/>
                <a:gd name="T13" fmla="*/ 0 60000 65536"/>
                <a:gd name="T14" fmla="*/ 0 60000 65536"/>
                <a:gd name="T15" fmla="*/ 0 w 117"/>
                <a:gd name="T16" fmla="*/ 0 h 186"/>
                <a:gd name="T17" fmla="*/ 117 w 117"/>
                <a:gd name="T18" fmla="*/ 186 h 186"/>
              </a:gdLst>
              <a:ahLst/>
              <a:cxnLst>
                <a:cxn ang="T10">
                  <a:pos x="T0" y="T1"/>
                </a:cxn>
                <a:cxn ang="T11">
                  <a:pos x="T2" y="T3"/>
                </a:cxn>
                <a:cxn ang="T12">
                  <a:pos x="T4" y="T5"/>
                </a:cxn>
                <a:cxn ang="T13">
                  <a:pos x="T6" y="T7"/>
                </a:cxn>
                <a:cxn ang="T14">
                  <a:pos x="T8" y="T9"/>
                </a:cxn>
              </a:cxnLst>
              <a:rect l="T15" t="T16" r="T17" b="T18"/>
              <a:pathLst>
                <a:path w="117" h="186">
                  <a:moveTo>
                    <a:pt x="0" y="186"/>
                  </a:moveTo>
                  <a:lnTo>
                    <a:pt x="44" y="173"/>
                  </a:lnTo>
                  <a:lnTo>
                    <a:pt x="88" y="133"/>
                  </a:lnTo>
                  <a:lnTo>
                    <a:pt x="102" y="80"/>
                  </a:lnTo>
                  <a:lnTo>
                    <a:pt x="117"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72" name="Freeform 83"/>
            <p:cNvSpPr>
              <a:spLocks/>
            </p:cNvSpPr>
            <p:nvPr/>
          </p:nvSpPr>
          <p:spPr bwMode="auto">
            <a:xfrm>
              <a:off x="3288" y="1793"/>
              <a:ext cx="467" cy="186"/>
            </a:xfrm>
            <a:custGeom>
              <a:avLst/>
              <a:gdLst>
                <a:gd name="T0" fmla="*/ 0 w 467"/>
                <a:gd name="T1" fmla="*/ 186 h 186"/>
                <a:gd name="T2" fmla="*/ 190 w 467"/>
                <a:gd name="T3" fmla="*/ 173 h 186"/>
                <a:gd name="T4" fmla="*/ 336 w 467"/>
                <a:gd name="T5" fmla="*/ 133 h 186"/>
                <a:gd name="T6" fmla="*/ 394 w 467"/>
                <a:gd name="T7" fmla="*/ 106 h 186"/>
                <a:gd name="T8" fmla="*/ 438 w 467"/>
                <a:gd name="T9" fmla="*/ 80 h 186"/>
                <a:gd name="T10" fmla="*/ 452 w 467"/>
                <a:gd name="T11" fmla="*/ 40 h 186"/>
                <a:gd name="T12" fmla="*/ 467 w 467"/>
                <a:gd name="T13" fmla="*/ 0 h 186"/>
                <a:gd name="T14" fmla="*/ 0 60000 65536"/>
                <a:gd name="T15" fmla="*/ 0 60000 65536"/>
                <a:gd name="T16" fmla="*/ 0 60000 65536"/>
                <a:gd name="T17" fmla="*/ 0 60000 65536"/>
                <a:gd name="T18" fmla="*/ 0 60000 65536"/>
                <a:gd name="T19" fmla="*/ 0 60000 65536"/>
                <a:gd name="T20" fmla="*/ 0 60000 65536"/>
                <a:gd name="T21" fmla="*/ 0 w 467"/>
                <a:gd name="T22" fmla="*/ 0 h 186"/>
                <a:gd name="T23" fmla="*/ 467 w 46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7" h="186">
                  <a:moveTo>
                    <a:pt x="0" y="186"/>
                  </a:moveTo>
                  <a:lnTo>
                    <a:pt x="190" y="173"/>
                  </a:lnTo>
                  <a:lnTo>
                    <a:pt x="336" y="133"/>
                  </a:lnTo>
                  <a:lnTo>
                    <a:pt x="394" y="106"/>
                  </a:lnTo>
                  <a:lnTo>
                    <a:pt x="438" y="80"/>
                  </a:lnTo>
                  <a:lnTo>
                    <a:pt x="452" y="40"/>
                  </a:lnTo>
                  <a:lnTo>
                    <a:pt x="467"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73" name="Freeform 84"/>
            <p:cNvSpPr>
              <a:spLocks/>
            </p:cNvSpPr>
            <p:nvPr/>
          </p:nvSpPr>
          <p:spPr bwMode="auto">
            <a:xfrm>
              <a:off x="3288" y="1607"/>
              <a:ext cx="467" cy="186"/>
            </a:xfrm>
            <a:custGeom>
              <a:avLst/>
              <a:gdLst>
                <a:gd name="T0" fmla="*/ 0 w 467"/>
                <a:gd name="T1" fmla="*/ 0 h 186"/>
                <a:gd name="T2" fmla="*/ 190 w 467"/>
                <a:gd name="T3" fmla="*/ 13 h 186"/>
                <a:gd name="T4" fmla="*/ 336 w 467"/>
                <a:gd name="T5" fmla="*/ 53 h 186"/>
                <a:gd name="T6" fmla="*/ 394 w 467"/>
                <a:gd name="T7" fmla="*/ 93 h 186"/>
                <a:gd name="T8" fmla="*/ 438 w 467"/>
                <a:gd name="T9" fmla="*/ 120 h 186"/>
                <a:gd name="T10" fmla="*/ 452 w 467"/>
                <a:gd name="T11" fmla="*/ 146 h 186"/>
                <a:gd name="T12" fmla="*/ 467 w 467"/>
                <a:gd name="T13" fmla="*/ 186 h 186"/>
                <a:gd name="T14" fmla="*/ 0 60000 65536"/>
                <a:gd name="T15" fmla="*/ 0 60000 65536"/>
                <a:gd name="T16" fmla="*/ 0 60000 65536"/>
                <a:gd name="T17" fmla="*/ 0 60000 65536"/>
                <a:gd name="T18" fmla="*/ 0 60000 65536"/>
                <a:gd name="T19" fmla="*/ 0 60000 65536"/>
                <a:gd name="T20" fmla="*/ 0 60000 65536"/>
                <a:gd name="T21" fmla="*/ 0 w 467"/>
                <a:gd name="T22" fmla="*/ 0 h 186"/>
                <a:gd name="T23" fmla="*/ 467 w 46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7" h="186">
                  <a:moveTo>
                    <a:pt x="0" y="0"/>
                  </a:moveTo>
                  <a:lnTo>
                    <a:pt x="190" y="13"/>
                  </a:lnTo>
                  <a:lnTo>
                    <a:pt x="336" y="53"/>
                  </a:lnTo>
                  <a:lnTo>
                    <a:pt x="394" y="93"/>
                  </a:lnTo>
                  <a:lnTo>
                    <a:pt x="438" y="120"/>
                  </a:lnTo>
                  <a:lnTo>
                    <a:pt x="452" y="146"/>
                  </a:lnTo>
                  <a:lnTo>
                    <a:pt x="467" y="186"/>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74" name="Freeform 85"/>
            <p:cNvSpPr>
              <a:spLocks/>
            </p:cNvSpPr>
            <p:nvPr/>
          </p:nvSpPr>
          <p:spPr bwMode="auto">
            <a:xfrm>
              <a:off x="3171" y="1607"/>
              <a:ext cx="117" cy="186"/>
            </a:xfrm>
            <a:custGeom>
              <a:avLst/>
              <a:gdLst>
                <a:gd name="T0" fmla="*/ 0 w 117"/>
                <a:gd name="T1" fmla="*/ 0 h 186"/>
                <a:gd name="T2" fmla="*/ 44 w 117"/>
                <a:gd name="T3" fmla="*/ 13 h 186"/>
                <a:gd name="T4" fmla="*/ 88 w 117"/>
                <a:gd name="T5" fmla="*/ 53 h 186"/>
                <a:gd name="T6" fmla="*/ 103 w 117"/>
                <a:gd name="T7" fmla="*/ 120 h 186"/>
                <a:gd name="T8" fmla="*/ 117 w 117"/>
                <a:gd name="T9" fmla="*/ 186 h 186"/>
                <a:gd name="T10" fmla="*/ 0 60000 65536"/>
                <a:gd name="T11" fmla="*/ 0 60000 65536"/>
                <a:gd name="T12" fmla="*/ 0 60000 65536"/>
                <a:gd name="T13" fmla="*/ 0 60000 65536"/>
                <a:gd name="T14" fmla="*/ 0 60000 65536"/>
                <a:gd name="T15" fmla="*/ 0 w 117"/>
                <a:gd name="T16" fmla="*/ 0 h 186"/>
                <a:gd name="T17" fmla="*/ 117 w 117"/>
                <a:gd name="T18" fmla="*/ 186 h 186"/>
              </a:gdLst>
              <a:ahLst/>
              <a:cxnLst>
                <a:cxn ang="T10">
                  <a:pos x="T0" y="T1"/>
                </a:cxn>
                <a:cxn ang="T11">
                  <a:pos x="T2" y="T3"/>
                </a:cxn>
                <a:cxn ang="T12">
                  <a:pos x="T4" y="T5"/>
                </a:cxn>
                <a:cxn ang="T13">
                  <a:pos x="T6" y="T7"/>
                </a:cxn>
                <a:cxn ang="T14">
                  <a:pos x="T8" y="T9"/>
                </a:cxn>
              </a:cxnLst>
              <a:rect l="T15" t="T16" r="T17" b="T18"/>
              <a:pathLst>
                <a:path w="117" h="186">
                  <a:moveTo>
                    <a:pt x="0" y="0"/>
                  </a:moveTo>
                  <a:lnTo>
                    <a:pt x="44" y="13"/>
                  </a:lnTo>
                  <a:lnTo>
                    <a:pt x="88" y="53"/>
                  </a:lnTo>
                  <a:lnTo>
                    <a:pt x="103" y="120"/>
                  </a:lnTo>
                  <a:lnTo>
                    <a:pt x="117" y="186"/>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75" name="Freeform 86"/>
            <p:cNvSpPr>
              <a:spLocks/>
            </p:cNvSpPr>
            <p:nvPr/>
          </p:nvSpPr>
          <p:spPr bwMode="auto">
            <a:xfrm>
              <a:off x="3171" y="1793"/>
              <a:ext cx="117" cy="186"/>
            </a:xfrm>
            <a:custGeom>
              <a:avLst/>
              <a:gdLst>
                <a:gd name="T0" fmla="*/ 0 w 117"/>
                <a:gd name="T1" fmla="*/ 186 h 186"/>
                <a:gd name="T2" fmla="*/ 44 w 117"/>
                <a:gd name="T3" fmla="*/ 173 h 186"/>
                <a:gd name="T4" fmla="*/ 88 w 117"/>
                <a:gd name="T5" fmla="*/ 133 h 186"/>
                <a:gd name="T6" fmla="*/ 103 w 117"/>
                <a:gd name="T7" fmla="*/ 80 h 186"/>
                <a:gd name="T8" fmla="*/ 117 w 117"/>
                <a:gd name="T9" fmla="*/ 0 h 186"/>
                <a:gd name="T10" fmla="*/ 0 60000 65536"/>
                <a:gd name="T11" fmla="*/ 0 60000 65536"/>
                <a:gd name="T12" fmla="*/ 0 60000 65536"/>
                <a:gd name="T13" fmla="*/ 0 60000 65536"/>
                <a:gd name="T14" fmla="*/ 0 60000 65536"/>
                <a:gd name="T15" fmla="*/ 0 w 117"/>
                <a:gd name="T16" fmla="*/ 0 h 186"/>
                <a:gd name="T17" fmla="*/ 117 w 117"/>
                <a:gd name="T18" fmla="*/ 186 h 186"/>
              </a:gdLst>
              <a:ahLst/>
              <a:cxnLst>
                <a:cxn ang="T10">
                  <a:pos x="T0" y="T1"/>
                </a:cxn>
                <a:cxn ang="T11">
                  <a:pos x="T2" y="T3"/>
                </a:cxn>
                <a:cxn ang="T12">
                  <a:pos x="T4" y="T5"/>
                </a:cxn>
                <a:cxn ang="T13">
                  <a:pos x="T6" y="T7"/>
                </a:cxn>
                <a:cxn ang="T14">
                  <a:pos x="T8" y="T9"/>
                </a:cxn>
              </a:cxnLst>
              <a:rect l="T15" t="T16" r="T17" b="T18"/>
              <a:pathLst>
                <a:path w="117" h="186">
                  <a:moveTo>
                    <a:pt x="0" y="186"/>
                  </a:moveTo>
                  <a:lnTo>
                    <a:pt x="44" y="173"/>
                  </a:lnTo>
                  <a:lnTo>
                    <a:pt x="88" y="133"/>
                  </a:lnTo>
                  <a:lnTo>
                    <a:pt x="103" y="80"/>
                  </a:lnTo>
                  <a:lnTo>
                    <a:pt x="117"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500" name="Rectangle 88"/>
          <p:cNvSpPr>
            <a:spLocks noChangeArrowheads="1"/>
          </p:cNvSpPr>
          <p:nvPr/>
        </p:nvSpPr>
        <p:spPr bwMode="auto">
          <a:xfrm>
            <a:off x="7086600" y="22098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FF"/>
                </a:solidFill>
                <a:latin typeface="Times New Roman" pitchFamily="18" charset="0"/>
              </a:rPr>
              <a:t>比较结果</a:t>
            </a:r>
          </a:p>
        </p:txBody>
      </p:sp>
      <p:sp>
        <p:nvSpPr>
          <p:cNvPr id="106501" name="Rectangle 89"/>
          <p:cNvSpPr>
            <a:spLocks noChangeArrowheads="1"/>
          </p:cNvSpPr>
          <p:nvPr/>
        </p:nvSpPr>
        <p:spPr bwMode="auto">
          <a:xfrm>
            <a:off x="6553200" y="44958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FF"/>
                </a:solidFill>
                <a:latin typeface="Times New Roman" pitchFamily="18" charset="0"/>
              </a:rPr>
              <a:t>存储数据输出</a:t>
            </a:r>
          </a:p>
        </p:txBody>
      </p:sp>
      <p:sp>
        <p:nvSpPr>
          <p:cNvPr id="106502" name="Rectangle 90"/>
          <p:cNvSpPr>
            <a:spLocks noChangeArrowheads="1"/>
          </p:cNvSpPr>
          <p:nvPr/>
        </p:nvSpPr>
        <p:spPr bwMode="auto">
          <a:xfrm>
            <a:off x="609600" y="51054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FF"/>
                </a:solidFill>
                <a:latin typeface="Times New Roman" pitchFamily="18" charset="0"/>
              </a:rPr>
              <a:t>屏蔽控制</a:t>
            </a:r>
          </a:p>
        </p:txBody>
      </p:sp>
      <p:sp>
        <p:nvSpPr>
          <p:cNvPr id="106503" name="Rectangle 91"/>
          <p:cNvSpPr>
            <a:spLocks noChangeArrowheads="1"/>
          </p:cNvSpPr>
          <p:nvPr/>
        </p:nvSpPr>
        <p:spPr bwMode="auto">
          <a:xfrm>
            <a:off x="5105400" y="51054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0000FF"/>
                </a:solidFill>
                <a:latin typeface="Times New Roman" pitchFamily="18" charset="0"/>
              </a:rPr>
              <a:t>读写控制</a:t>
            </a:r>
          </a:p>
        </p:txBody>
      </p:sp>
      <p:sp>
        <p:nvSpPr>
          <p:cNvPr id="106504" name="AutoShape 92">
            <a:hlinkClick r:id="rId3" action="ppaction://hlinkfile" highlightClick="1"/>
          </p:cNvPr>
          <p:cNvSpPr>
            <a:spLocks noChangeArrowheads="1"/>
          </p:cNvSpPr>
          <p:nvPr/>
        </p:nvSpPr>
        <p:spPr bwMode="auto">
          <a:xfrm>
            <a:off x="8316913" y="260350"/>
            <a:ext cx="438150" cy="460375"/>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
        <p:nvSpPr>
          <p:cNvPr id="92" name="Rectangle 88"/>
          <p:cNvSpPr>
            <a:spLocks noChangeArrowheads="1"/>
          </p:cNvSpPr>
          <p:nvPr/>
        </p:nvSpPr>
        <p:spPr bwMode="auto">
          <a:xfrm>
            <a:off x="170890" y="1680559"/>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solidFill>
                  <a:srgbClr val="0000FF"/>
                </a:solidFill>
                <a:latin typeface="Times New Roman" pitchFamily="18" charset="0"/>
              </a:rPr>
              <a:t>来自检索寄存器</a:t>
            </a:r>
            <a:endParaRPr lang="zh-CN" altLang="en-US" sz="2800" b="1" dirty="0">
              <a:solidFill>
                <a:srgbClr val="0000FF"/>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304800"/>
            <a:ext cx="8382000" cy="762000"/>
          </a:xfrm>
        </p:spPr>
        <p:txBody>
          <a:bodyPr/>
          <a:lstStyle/>
          <a:p>
            <a:pPr eaLnBrk="1" hangingPunct="1"/>
            <a:r>
              <a:rPr lang="zh-CN" altLang="en-US" sz="2800" b="1" smtClean="0">
                <a:solidFill>
                  <a:schemeClr val="hlink"/>
                </a:solidFill>
                <a:latin typeface="Times New Roman" pitchFamily="18" charset="0"/>
                <a:ea typeface="楷体_GB2312" pitchFamily="49" charset="-122"/>
              </a:rPr>
              <a:t>相联存储器</a:t>
            </a:r>
            <a:r>
              <a:rPr lang="en-US" altLang="zh-CN" sz="2800" b="1" smtClean="0">
                <a:solidFill>
                  <a:schemeClr val="hlink"/>
                </a:solidFill>
                <a:latin typeface="Times New Roman" pitchFamily="18" charset="0"/>
                <a:ea typeface="楷体_GB2312" pitchFamily="49" charset="-122"/>
              </a:rPr>
              <a:t>——</a:t>
            </a:r>
            <a:r>
              <a:rPr lang="zh-CN" altLang="en-US" sz="2800" b="1" smtClean="0">
                <a:solidFill>
                  <a:schemeClr val="hlink"/>
                </a:solidFill>
                <a:latin typeface="Times New Roman" pitchFamily="18" charset="0"/>
                <a:ea typeface="楷体_GB2312" pitchFamily="49" charset="-122"/>
              </a:rPr>
              <a:t>访问实例</a:t>
            </a:r>
          </a:p>
        </p:txBody>
      </p:sp>
      <p:graphicFrame>
        <p:nvGraphicFramePr>
          <p:cNvPr id="10242" name="Object 0"/>
          <p:cNvGraphicFramePr>
            <a:graphicFrameLocks noGrp="1" noChangeAspect="1"/>
          </p:cNvGraphicFramePr>
          <p:nvPr>
            <p:ph idx="1"/>
          </p:nvPr>
        </p:nvGraphicFramePr>
        <p:xfrm>
          <a:off x="2133600" y="1371600"/>
          <a:ext cx="4673600" cy="4614863"/>
        </p:xfrm>
        <a:graphic>
          <a:graphicData uri="http://schemas.openxmlformats.org/presentationml/2006/ole">
            <mc:AlternateContent xmlns:mc="http://schemas.openxmlformats.org/markup-compatibility/2006">
              <mc:Choice xmlns:v="urn:schemas-microsoft-com:vml" Requires="v">
                <p:oleObj spid="_x0000_s10286" name="图片" r:id="rId3" imgW="2286000" imgH="2257560" progId="Word.Picture.8">
                  <p:embed/>
                </p:oleObj>
              </mc:Choice>
              <mc:Fallback>
                <p:oleObj name="图片" r:id="rId3" imgW="2286000" imgH="2257560" progId="Word.Picture.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371600"/>
                        <a:ext cx="4673600" cy="4614863"/>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04800" y="381000"/>
            <a:ext cx="4567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FF"/>
                </a:solidFill>
                <a:latin typeface="宋体" pitchFamily="2" charset="-122"/>
              </a:rPr>
              <a:t>3.</a:t>
            </a:r>
            <a:r>
              <a:rPr lang="zh-CN" altLang="en-US" sz="3200" b="1">
                <a:solidFill>
                  <a:srgbClr val="0000FF"/>
                </a:solidFill>
                <a:latin typeface="宋体" pitchFamily="2" charset="-122"/>
              </a:rPr>
              <a:t>相联存储器举例</a:t>
            </a:r>
          </a:p>
        </p:txBody>
      </p:sp>
      <p:grpSp>
        <p:nvGrpSpPr>
          <p:cNvPr id="108547" name="Group 3"/>
          <p:cNvGrpSpPr>
            <a:grpSpLocks/>
          </p:cNvGrpSpPr>
          <p:nvPr/>
        </p:nvGrpSpPr>
        <p:grpSpPr bwMode="auto">
          <a:xfrm>
            <a:off x="1066800" y="1211263"/>
            <a:ext cx="6858000" cy="4586287"/>
            <a:chOff x="672" y="763"/>
            <a:chExt cx="4320" cy="2889"/>
          </a:xfrm>
        </p:grpSpPr>
        <p:sp>
          <p:nvSpPr>
            <p:cNvPr id="108548" name="Line 4"/>
            <p:cNvSpPr>
              <a:spLocks noChangeShapeType="1"/>
            </p:cNvSpPr>
            <p:nvPr/>
          </p:nvSpPr>
          <p:spPr bwMode="auto">
            <a:xfrm>
              <a:off x="1078" y="767"/>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49" name="Line 5"/>
            <p:cNvSpPr>
              <a:spLocks noChangeShapeType="1"/>
            </p:cNvSpPr>
            <p:nvPr/>
          </p:nvSpPr>
          <p:spPr bwMode="auto">
            <a:xfrm>
              <a:off x="1078"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0" name="Line 6"/>
            <p:cNvSpPr>
              <a:spLocks noChangeShapeType="1"/>
            </p:cNvSpPr>
            <p:nvPr/>
          </p:nvSpPr>
          <p:spPr bwMode="auto">
            <a:xfrm>
              <a:off x="1078" y="995"/>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1" name="Rectangle 7"/>
            <p:cNvSpPr>
              <a:spLocks noChangeArrowheads="1"/>
            </p:cNvSpPr>
            <p:nvPr/>
          </p:nvSpPr>
          <p:spPr bwMode="auto">
            <a:xfrm>
              <a:off x="1134" y="840"/>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52" name="Line 8"/>
            <p:cNvSpPr>
              <a:spLocks noChangeShapeType="1"/>
            </p:cNvSpPr>
            <p:nvPr/>
          </p:nvSpPr>
          <p:spPr bwMode="auto">
            <a:xfrm>
              <a:off x="1298"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3" name="Rectangle 9"/>
            <p:cNvSpPr>
              <a:spLocks noChangeArrowheads="1"/>
            </p:cNvSpPr>
            <p:nvPr/>
          </p:nvSpPr>
          <p:spPr bwMode="auto">
            <a:xfrm>
              <a:off x="1343" y="836"/>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54" name="Line 10"/>
            <p:cNvSpPr>
              <a:spLocks noChangeShapeType="1"/>
            </p:cNvSpPr>
            <p:nvPr/>
          </p:nvSpPr>
          <p:spPr bwMode="auto">
            <a:xfrm>
              <a:off x="1507" y="76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5" name="Rectangle 11"/>
            <p:cNvSpPr>
              <a:spLocks noChangeArrowheads="1"/>
            </p:cNvSpPr>
            <p:nvPr/>
          </p:nvSpPr>
          <p:spPr bwMode="auto">
            <a:xfrm>
              <a:off x="1557" y="840"/>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56" name="Line 12"/>
            <p:cNvSpPr>
              <a:spLocks noChangeShapeType="1"/>
            </p:cNvSpPr>
            <p:nvPr/>
          </p:nvSpPr>
          <p:spPr bwMode="auto">
            <a:xfrm>
              <a:off x="1721"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7" name="Rectangle 13"/>
            <p:cNvSpPr>
              <a:spLocks noChangeArrowheads="1"/>
            </p:cNvSpPr>
            <p:nvPr/>
          </p:nvSpPr>
          <p:spPr bwMode="auto">
            <a:xfrm>
              <a:off x="1783" y="836"/>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58" name="Line 14"/>
            <p:cNvSpPr>
              <a:spLocks noChangeShapeType="1"/>
            </p:cNvSpPr>
            <p:nvPr/>
          </p:nvSpPr>
          <p:spPr bwMode="auto">
            <a:xfrm>
              <a:off x="1947" y="76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Rectangle 15"/>
            <p:cNvSpPr>
              <a:spLocks noChangeArrowheads="1"/>
            </p:cNvSpPr>
            <p:nvPr/>
          </p:nvSpPr>
          <p:spPr bwMode="auto">
            <a:xfrm>
              <a:off x="1997" y="836"/>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60" name="Line 16"/>
            <p:cNvSpPr>
              <a:spLocks noChangeShapeType="1"/>
            </p:cNvSpPr>
            <p:nvPr/>
          </p:nvSpPr>
          <p:spPr bwMode="auto">
            <a:xfrm>
              <a:off x="2161" y="76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1" name="Rectangle 17"/>
            <p:cNvSpPr>
              <a:spLocks noChangeArrowheads="1"/>
            </p:cNvSpPr>
            <p:nvPr/>
          </p:nvSpPr>
          <p:spPr bwMode="auto">
            <a:xfrm>
              <a:off x="2206" y="845"/>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62" name="Line 18"/>
            <p:cNvSpPr>
              <a:spLocks noChangeShapeType="1"/>
            </p:cNvSpPr>
            <p:nvPr/>
          </p:nvSpPr>
          <p:spPr bwMode="auto">
            <a:xfrm>
              <a:off x="2375"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3" name="Rectangle 19"/>
            <p:cNvSpPr>
              <a:spLocks noChangeArrowheads="1"/>
            </p:cNvSpPr>
            <p:nvPr/>
          </p:nvSpPr>
          <p:spPr bwMode="auto">
            <a:xfrm>
              <a:off x="2449" y="840"/>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64" name="Line 20"/>
            <p:cNvSpPr>
              <a:spLocks noChangeShapeType="1"/>
            </p:cNvSpPr>
            <p:nvPr/>
          </p:nvSpPr>
          <p:spPr bwMode="auto">
            <a:xfrm>
              <a:off x="2595"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5" name="Rectangle 21"/>
            <p:cNvSpPr>
              <a:spLocks noChangeArrowheads="1"/>
            </p:cNvSpPr>
            <p:nvPr/>
          </p:nvSpPr>
          <p:spPr bwMode="auto">
            <a:xfrm>
              <a:off x="2674" y="845"/>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66" name="Line 22"/>
            <p:cNvSpPr>
              <a:spLocks noChangeShapeType="1"/>
            </p:cNvSpPr>
            <p:nvPr/>
          </p:nvSpPr>
          <p:spPr bwMode="auto">
            <a:xfrm>
              <a:off x="2832"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Rectangle 23"/>
            <p:cNvSpPr>
              <a:spLocks noChangeArrowheads="1"/>
            </p:cNvSpPr>
            <p:nvPr/>
          </p:nvSpPr>
          <p:spPr bwMode="auto">
            <a:xfrm>
              <a:off x="2894" y="845"/>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68" name="Line 24"/>
            <p:cNvSpPr>
              <a:spLocks noChangeShapeType="1"/>
            </p:cNvSpPr>
            <p:nvPr/>
          </p:nvSpPr>
          <p:spPr bwMode="auto">
            <a:xfrm>
              <a:off x="3633" y="76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9" name="Rectangle 25"/>
            <p:cNvSpPr>
              <a:spLocks noChangeArrowheads="1"/>
            </p:cNvSpPr>
            <p:nvPr/>
          </p:nvSpPr>
          <p:spPr bwMode="auto">
            <a:xfrm>
              <a:off x="3690" y="836"/>
              <a:ext cx="16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70" name="Line 26"/>
            <p:cNvSpPr>
              <a:spLocks noChangeShapeType="1"/>
            </p:cNvSpPr>
            <p:nvPr/>
          </p:nvSpPr>
          <p:spPr bwMode="auto">
            <a:xfrm>
              <a:off x="3876"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1" name="Rectangle 27"/>
            <p:cNvSpPr>
              <a:spLocks noChangeArrowheads="1"/>
            </p:cNvSpPr>
            <p:nvPr/>
          </p:nvSpPr>
          <p:spPr bwMode="auto">
            <a:xfrm>
              <a:off x="3233" y="810"/>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72" name="Rectangle 28"/>
            <p:cNvSpPr>
              <a:spLocks noChangeArrowheads="1"/>
            </p:cNvSpPr>
            <p:nvPr/>
          </p:nvSpPr>
          <p:spPr bwMode="auto">
            <a:xfrm>
              <a:off x="3391" y="810"/>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73" name="Rectangle 29"/>
            <p:cNvSpPr>
              <a:spLocks noChangeArrowheads="1"/>
            </p:cNvSpPr>
            <p:nvPr/>
          </p:nvSpPr>
          <p:spPr bwMode="auto">
            <a:xfrm>
              <a:off x="3312" y="810"/>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74" name="Line 30"/>
            <p:cNvSpPr>
              <a:spLocks noChangeShapeType="1"/>
            </p:cNvSpPr>
            <p:nvPr/>
          </p:nvSpPr>
          <p:spPr bwMode="auto">
            <a:xfrm>
              <a:off x="3052" y="76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5" name="Line 31"/>
            <p:cNvSpPr>
              <a:spLocks noChangeShapeType="1"/>
            </p:cNvSpPr>
            <p:nvPr/>
          </p:nvSpPr>
          <p:spPr bwMode="auto">
            <a:xfrm>
              <a:off x="1084" y="1154"/>
              <a:ext cx="279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6" name="Line 32"/>
            <p:cNvSpPr>
              <a:spLocks noChangeShapeType="1"/>
            </p:cNvSpPr>
            <p:nvPr/>
          </p:nvSpPr>
          <p:spPr bwMode="auto">
            <a:xfrm>
              <a:off x="1084"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7" name="Line 33"/>
            <p:cNvSpPr>
              <a:spLocks noChangeShapeType="1"/>
            </p:cNvSpPr>
            <p:nvPr/>
          </p:nvSpPr>
          <p:spPr bwMode="auto">
            <a:xfrm>
              <a:off x="1084" y="1386"/>
              <a:ext cx="279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8" name="Rectangle 34"/>
            <p:cNvSpPr>
              <a:spLocks noChangeArrowheads="1"/>
            </p:cNvSpPr>
            <p:nvPr/>
          </p:nvSpPr>
          <p:spPr bwMode="auto">
            <a:xfrm>
              <a:off x="1168"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0</a:t>
              </a:r>
              <a:endParaRPr lang="en-US" altLang="zh-CN" b="1">
                <a:latin typeface="Times New Roman" pitchFamily="18" charset="0"/>
              </a:endParaRPr>
            </a:p>
          </p:txBody>
        </p:sp>
        <p:sp>
          <p:nvSpPr>
            <p:cNvPr id="108579" name="Line 35"/>
            <p:cNvSpPr>
              <a:spLocks noChangeShapeType="1"/>
            </p:cNvSpPr>
            <p:nvPr/>
          </p:nvSpPr>
          <p:spPr bwMode="auto">
            <a:xfrm>
              <a:off x="1304"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0" name="Rectangle 36"/>
            <p:cNvSpPr>
              <a:spLocks noChangeArrowheads="1"/>
            </p:cNvSpPr>
            <p:nvPr/>
          </p:nvSpPr>
          <p:spPr bwMode="auto">
            <a:xfrm>
              <a:off x="1377" y="1227"/>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0</a:t>
              </a:r>
              <a:endParaRPr lang="en-US" altLang="zh-CN" b="1">
                <a:latin typeface="Times New Roman" pitchFamily="18" charset="0"/>
              </a:endParaRPr>
            </a:p>
          </p:txBody>
        </p:sp>
        <p:sp>
          <p:nvSpPr>
            <p:cNvPr id="108581" name="Line 37"/>
            <p:cNvSpPr>
              <a:spLocks noChangeShapeType="1"/>
            </p:cNvSpPr>
            <p:nvPr/>
          </p:nvSpPr>
          <p:spPr bwMode="auto">
            <a:xfrm>
              <a:off x="1512" y="1154"/>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Rectangle 38"/>
            <p:cNvSpPr>
              <a:spLocks noChangeArrowheads="1"/>
            </p:cNvSpPr>
            <p:nvPr/>
          </p:nvSpPr>
          <p:spPr bwMode="auto">
            <a:xfrm>
              <a:off x="1591"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1</a:t>
              </a:r>
              <a:endParaRPr lang="en-US" altLang="zh-CN" b="1">
                <a:latin typeface="Times New Roman" pitchFamily="18" charset="0"/>
              </a:endParaRPr>
            </a:p>
          </p:txBody>
        </p:sp>
        <p:sp>
          <p:nvSpPr>
            <p:cNvPr id="108583" name="Line 39"/>
            <p:cNvSpPr>
              <a:spLocks noChangeShapeType="1"/>
            </p:cNvSpPr>
            <p:nvPr/>
          </p:nvSpPr>
          <p:spPr bwMode="auto">
            <a:xfrm>
              <a:off x="1727"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4" name="Rectangle 40"/>
            <p:cNvSpPr>
              <a:spLocks noChangeArrowheads="1"/>
            </p:cNvSpPr>
            <p:nvPr/>
          </p:nvSpPr>
          <p:spPr bwMode="auto">
            <a:xfrm>
              <a:off x="1817" y="1227"/>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1</a:t>
              </a:r>
              <a:endParaRPr lang="en-US" altLang="zh-CN" b="1">
                <a:latin typeface="Times New Roman" pitchFamily="18" charset="0"/>
              </a:endParaRPr>
            </a:p>
          </p:txBody>
        </p:sp>
        <p:sp>
          <p:nvSpPr>
            <p:cNvPr id="108585" name="Line 41"/>
            <p:cNvSpPr>
              <a:spLocks noChangeShapeType="1"/>
            </p:cNvSpPr>
            <p:nvPr/>
          </p:nvSpPr>
          <p:spPr bwMode="auto">
            <a:xfrm>
              <a:off x="1952" y="1154"/>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6" name="Rectangle 42"/>
            <p:cNvSpPr>
              <a:spLocks noChangeArrowheads="1"/>
            </p:cNvSpPr>
            <p:nvPr/>
          </p:nvSpPr>
          <p:spPr bwMode="auto">
            <a:xfrm>
              <a:off x="2031" y="1227"/>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1</a:t>
              </a:r>
              <a:endParaRPr lang="en-US" altLang="zh-CN" b="1">
                <a:latin typeface="Times New Roman" pitchFamily="18" charset="0"/>
              </a:endParaRPr>
            </a:p>
          </p:txBody>
        </p:sp>
        <p:sp>
          <p:nvSpPr>
            <p:cNvPr id="108587" name="Line 43"/>
            <p:cNvSpPr>
              <a:spLocks noChangeShapeType="1"/>
            </p:cNvSpPr>
            <p:nvPr/>
          </p:nvSpPr>
          <p:spPr bwMode="auto">
            <a:xfrm>
              <a:off x="2167" y="1154"/>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8" name="Rectangle 44"/>
            <p:cNvSpPr>
              <a:spLocks noChangeArrowheads="1"/>
            </p:cNvSpPr>
            <p:nvPr/>
          </p:nvSpPr>
          <p:spPr bwMode="auto">
            <a:xfrm>
              <a:off x="2240"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1</a:t>
              </a:r>
              <a:endParaRPr lang="en-US" altLang="zh-CN" b="1">
                <a:latin typeface="Times New Roman" pitchFamily="18" charset="0"/>
              </a:endParaRPr>
            </a:p>
          </p:txBody>
        </p:sp>
        <p:sp>
          <p:nvSpPr>
            <p:cNvPr id="108589" name="Line 45"/>
            <p:cNvSpPr>
              <a:spLocks noChangeShapeType="1"/>
            </p:cNvSpPr>
            <p:nvPr/>
          </p:nvSpPr>
          <p:spPr bwMode="auto">
            <a:xfrm>
              <a:off x="2381"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0" name="Rectangle 46"/>
            <p:cNvSpPr>
              <a:spLocks noChangeArrowheads="1"/>
            </p:cNvSpPr>
            <p:nvPr/>
          </p:nvSpPr>
          <p:spPr bwMode="auto">
            <a:xfrm>
              <a:off x="2482"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1</a:t>
              </a:r>
              <a:endParaRPr lang="en-US" altLang="zh-CN" b="1">
                <a:latin typeface="Times New Roman" pitchFamily="18" charset="0"/>
              </a:endParaRPr>
            </a:p>
          </p:txBody>
        </p:sp>
        <p:sp>
          <p:nvSpPr>
            <p:cNvPr id="108591" name="Line 47"/>
            <p:cNvSpPr>
              <a:spLocks noChangeShapeType="1"/>
            </p:cNvSpPr>
            <p:nvPr/>
          </p:nvSpPr>
          <p:spPr bwMode="auto">
            <a:xfrm>
              <a:off x="2601"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2" name="Rectangle 48"/>
            <p:cNvSpPr>
              <a:spLocks noChangeArrowheads="1"/>
            </p:cNvSpPr>
            <p:nvPr/>
          </p:nvSpPr>
          <p:spPr bwMode="auto">
            <a:xfrm>
              <a:off x="2708"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0</a:t>
              </a:r>
              <a:endParaRPr lang="en-US" altLang="zh-CN" b="1">
                <a:latin typeface="Times New Roman" pitchFamily="18" charset="0"/>
              </a:endParaRPr>
            </a:p>
          </p:txBody>
        </p:sp>
        <p:sp>
          <p:nvSpPr>
            <p:cNvPr id="108593" name="Line 49"/>
            <p:cNvSpPr>
              <a:spLocks noChangeShapeType="1"/>
            </p:cNvSpPr>
            <p:nvPr/>
          </p:nvSpPr>
          <p:spPr bwMode="auto">
            <a:xfrm>
              <a:off x="2838"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4" name="Rectangle 50"/>
            <p:cNvSpPr>
              <a:spLocks noChangeArrowheads="1"/>
            </p:cNvSpPr>
            <p:nvPr/>
          </p:nvSpPr>
          <p:spPr bwMode="auto">
            <a:xfrm>
              <a:off x="2928" y="123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0</a:t>
              </a:r>
              <a:endParaRPr lang="en-US" altLang="zh-CN" b="1">
                <a:latin typeface="Times New Roman" pitchFamily="18" charset="0"/>
              </a:endParaRPr>
            </a:p>
          </p:txBody>
        </p:sp>
        <p:sp>
          <p:nvSpPr>
            <p:cNvPr id="108595" name="Line 51"/>
            <p:cNvSpPr>
              <a:spLocks noChangeShapeType="1"/>
            </p:cNvSpPr>
            <p:nvPr/>
          </p:nvSpPr>
          <p:spPr bwMode="auto">
            <a:xfrm>
              <a:off x="3639" y="1154"/>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6" name="Rectangle 52"/>
            <p:cNvSpPr>
              <a:spLocks noChangeArrowheads="1"/>
            </p:cNvSpPr>
            <p:nvPr/>
          </p:nvSpPr>
          <p:spPr bwMode="auto">
            <a:xfrm>
              <a:off x="3723" y="1227"/>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0</a:t>
              </a:r>
              <a:endParaRPr lang="en-US" altLang="zh-CN" b="1">
                <a:latin typeface="Times New Roman" pitchFamily="18" charset="0"/>
              </a:endParaRPr>
            </a:p>
          </p:txBody>
        </p:sp>
        <p:sp>
          <p:nvSpPr>
            <p:cNvPr id="108597" name="Line 53"/>
            <p:cNvSpPr>
              <a:spLocks noChangeShapeType="1"/>
            </p:cNvSpPr>
            <p:nvPr/>
          </p:nvSpPr>
          <p:spPr bwMode="auto">
            <a:xfrm>
              <a:off x="3881"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8" name="Rectangle 54"/>
            <p:cNvSpPr>
              <a:spLocks noChangeArrowheads="1"/>
            </p:cNvSpPr>
            <p:nvPr/>
          </p:nvSpPr>
          <p:spPr bwMode="auto">
            <a:xfrm>
              <a:off x="3233" y="120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599" name="Rectangle 55"/>
            <p:cNvSpPr>
              <a:spLocks noChangeArrowheads="1"/>
            </p:cNvSpPr>
            <p:nvPr/>
          </p:nvSpPr>
          <p:spPr bwMode="auto">
            <a:xfrm>
              <a:off x="3391" y="120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00" name="Rectangle 56"/>
            <p:cNvSpPr>
              <a:spLocks noChangeArrowheads="1"/>
            </p:cNvSpPr>
            <p:nvPr/>
          </p:nvSpPr>
          <p:spPr bwMode="auto">
            <a:xfrm>
              <a:off x="3312" y="120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01" name="Line 57"/>
            <p:cNvSpPr>
              <a:spLocks noChangeShapeType="1"/>
            </p:cNvSpPr>
            <p:nvPr/>
          </p:nvSpPr>
          <p:spPr bwMode="auto">
            <a:xfrm>
              <a:off x="3058" y="1154"/>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2" name="Line 58"/>
            <p:cNvSpPr>
              <a:spLocks noChangeShapeType="1"/>
            </p:cNvSpPr>
            <p:nvPr/>
          </p:nvSpPr>
          <p:spPr bwMode="auto">
            <a:xfrm>
              <a:off x="1078" y="1657"/>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3" name="Line 59"/>
            <p:cNvSpPr>
              <a:spLocks noChangeShapeType="1"/>
            </p:cNvSpPr>
            <p:nvPr/>
          </p:nvSpPr>
          <p:spPr bwMode="auto">
            <a:xfrm>
              <a:off x="1078"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4" name="Line 60"/>
            <p:cNvSpPr>
              <a:spLocks noChangeShapeType="1"/>
            </p:cNvSpPr>
            <p:nvPr/>
          </p:nvSpPr>
          <p:spPr bwMode="auto">
            <a:xfrm>
              <a:off x="1298"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5" name="Line 61"/>
            <p:cNvSpPr>
              <a:spLocks noChangeShapeType="1"/>
            </p:cNvSpPr>
            <p:nvPr/>
          </p:nvSpPr>
          <p:spPr bwMode="auto">
            <a:xfrm>
              <a:off x="1507" y="165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6" name="Line 62"/>
            <p:cNvSpPr>
              <a:spLocks noChangeShapeType="1"/>
            </p:cNvSpPr>
            <p:nvPr/>
          </p:nvSpPr>
          <p:spPr bwMode="auto">
            <a:xfrm>
              <a:off x="1721"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7" name="Line 63"/>
            <p:cNvSpPr>
              <a:spLocks noChangeShapeType="1"/>
            </p:cNvSpPr>
            <p:nvPr/>
          </p:nvSpPr>
          <p:spPr bwMode="auto">
            <a:xfrm>
              <a:off x="1947" y="165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8" name="Line 64"/>
            <p:cNvSpPr>
              <a:spLocks noChangeShapeType="1"/>
            </p:cNvSpPr>
            <p:nvPr/>
          </p:nvSpPr>
          <p:spPr bwMode="auto">
            <a:xfrm>
              <a:off x="2161" y="165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09" name="Line 65"/>
            <p:cNvSpPr>
              <a:spLocks noChangeShapeType="1"/>
            </p:cNvSpPr>
            <p:nvPr/>
          </p:nvSpPr>
          <p:spPr bwMode="auto">
            <a:xfrm>
              <a:off x="2375"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0" name="Line 66"/>
            <p:cNvSpPr>
              <a:spLocks noChangeShapeType="1"/>
            </p:cNvSpPr>
            <p:nvPr/>
          </p:nvSpPr>
          <p:spPr bwMode="auto">
            <a:xfrm>
              <a:off x="2595"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1" name="Line 67"/>
            <p:cNvSpPr>
              <a:spLocks noChangeShapeType="1"/>
            </p:cNvSpPr>
            <p:nvPr/>
          </p:nvSpPr>
          <p:spPr bwMode="auto">
            <a:xfrm>
              <a:off x="2832"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2" name="Line 68"/>
            <p:cNvSpPr>
              <a:spLocks noChangeShapeType="1"/>
            </p:cNvSpPr>
            <p:nvPr/>
          </p:nvSpPr>
          <p:spPr bwMode="auto">
            <a:xfrm>
              <a:off x="3633" y="1653"/>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3" name="Line 69"/>
            <p:cNvSpPr>
              <a:spLocks noChangeShapeType="1"/>
            </p:cNvSpPr>
            <p:nvPr/>
          </p:nvSpPr>
          <p:spPr bwMode="auto">
            <a:xfrm>
              <a:off x="3876"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4" name="Rectangle 70"/>
            <p:cNvSpPr>
              <a:spLocks noChangeArrowheads="1"/>
            </p:cNvSpPr>
            <p:nvPr/>
          </p:nvSpPr>
          <p:spPr bwMode="auto">
            <a:xfrm>
              <a:off x="3233" y="1696"/>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15" name="Rectangle 71"/>
            <p:cNvSpPr>
              <a:spLocks noChangeArrowheads="1"/>
            </p:cNvSpPr>
            <p:nvPr/>
          </p:nvSpPr>
          <p:spPr bwMode="auto">
            <a:xfrm>
              <a:off x="3402" y="169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16" name="Rectangle 72"/>
            <p:cNvSpPr>
              <a:spLocks noChangeArrowheads="1"/>
            </p:cNvSpPr>
            <p:nvPr/>
          </p:nvSpPr>
          <p:spPr bwMode="auto">
            <a:xfrm>
              <a:off x="3312" y="1696"/>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17" name="Line 73"/>
            <p:cNvSpPr>
              <a:spLocks noChangeShapeType="1"/>
            </p:cNvSpPr>
            <p:nvPr/>
          </p:nvSpPr>
          <p:spPr bwMode="auto">
            <a:xfrm>
              <a:off x="3052" y="1657"/>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8" name="Line 74"/>
            <p:cNvSpPr>
              <a:spLocks noChangeShapeType="1"/>
            </p:cNvSpPr>
            <p:nvPr/>
          </p:nvSpPr>
          <p:spPr bwMode="auto">
            <a:xfrm>
              <a:off x="1078" y="1885"/>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19" name="Line 75"/>
            <p:cNvSpPr>
              <a:spLocks noChangeShapeType="1"/>
            </p:cNvSpPr>
            <p:nvPr/>
          </p:nvSpPr>
          <p:spPr bwMode="auto">
            <a:xfrm>
              <a:off x="1078"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0" name="Line 76"/>
            <p:cNvSpPr>
              <a:spLocks noChangeShapeType="1"/>
            </p:cNvSpPr>
            <p:nvPr/>
          </p:nvSpPr>
          <p:spPr bwMode="auto">
            <a:xfrm>
              <a:off x="1078" y="2113"/>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1" name="Line 77"/>
            <p:cNvSpPr>
              <a:spLocks noChangeShapeType="1"/>
            </p:cNvSpPr>
            <p:nvPr/>
          </p:nvSpPr>
          <p:spPr bwMode="auto">
            <a:xfrm>
              <a:off x="1298"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2" name="Line 78"/>
            <p:cNvSpPr>
              <a:spLocks noChangeShapeType="1"/>
            </p:cNvSpPr>
            <p:nvPr/>
          </p:nvSpPr>
          <p:spPr bwMode="auto">
            <a:xfrm>
              <a:off x="1507" y="1881"/>
              <a:ext cx="1" cy="22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3" name="Line 79"/>
            <p:cNvSpPr>
              <a:spLocks noChangeShapeType="1"/>
            </p:cNvSpPr>
            <p:nvPr/>
          </p:nvSpPr>
          <p:spPr bwMode="auto">
            <a:xfrm>
              <a:off x="1721"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4" name="Line 80"/>
            <p:cNvSpPr>
              <a:spLocks noChangeShapeType="1"/>
            </p:cNvSpPr>
            <p:nvPr/>
          </p:nvSpPr>
          <p:spPr bwMode="auto">
            <a:xfrm>
              <a:off x="1947" y="1881"/>
              <a:ext cx="1" cy="22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5" name="Line 81"/>
            <p:cNvSpPr>
              <a:spLocks noChangeShapeType="1"/>
            </p:cNvSpPr>
            <p:nvPr/>
          </p:nvSpPr>
          <p:spPr bwMode="auto">
            <a:xfrm>
              <a:off x="2161" y="1881"/>
              <a:ext cx="1" cy="22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6" name="Line 82"/>
            <p:cNvSpPr>
              <a:spLocks noChangeShapeType="1"/>
            </p:cNvSpPr>
            <p:nvPr/>
          </p:nvSpPr>
          <p:spPr bwMode="auto">
            <a:xfrm>
              <a:off x="2375"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7" name="Line 83"/>
            <p:cNvSpPr>
              <a:spLocks noChangeShapeType="1"/>
            </p:cNvSpPr>
            <p:nvPr/>
          </p:nvSpPr>
          <p:spPr bwMode="auto">
            <a:xfrm>
              <a:off x="2595"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8" name="Line 84"/>
            <p:cNvSpPr>
              <a:spLocks noChangeShapeType="1"/>
            </p:cNvSpPr>
            <p:nvPr/>
          </p:nvSpPr>
          <p:spPr bwMode="auto">
            <a:xfrm>
              <a:off x="2838"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29" name="Line 85"/>
            <p:cNvSpPr>
              <a:spLocks noChangeShapeType="1"/>
            </p:cNvSpPr>
            <p:nvPr/>
          </p:nvSpPr>
          <p:spPr bwMode="auto">
            <a:xfrm>
              <a:off x="3633" y="1881"/>
              <a:ext cx="1" cy="22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0" name="Line 86"/>
            <p:cNvSpPr>
              <a:spLocks noChangeShapeType="1"/>
            </p:cNvSpPr>
            <p:nvPr/>
          </p:nvSpPr>
          <p:spPr bwMode="auto">
            <a:xfrm>
              <a:off x="3876" y="1881"/>
              <a:ext cx="1" cy="22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1" name="Rectangle 87"/>
            <p:cNvSpPr>
              <a:spLocks noChangeArrowheads="1"/>
            </p:cNvSpPr>
            <p:nvPr/>
          </p:nvSpPr>
          <p:spPr bwMode="auto">
            <a:xfrm>
              <a:off x="3233" y="1911"/>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32" name="Rectangle 88"/>
            <p:cNvSpPr>
              <a:spLocks noChangeArrowheads="1"/>
            </p:cNvSpPr>
            <p:nvPr/>
          </p:nvSpPr>
          <p:spPr bwMode="auto">
            <a:xfrm>
              <a:off x="3391" y="1911"/>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33" name="Rectangle 89"/>
            <p:cNvSpPr>
              <a:spLocks noChangeArrowheads="1"/>
            </p:cNvSpPr>
            <p:nvPr/>
          </p:nvSpPr>
          <p:spPr bwMode="auto">
            <a:xfrm>
              <a:off x="3312" y="1911"/>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34" name="Line 90"/>
            <p:cNvSpPr>
              <a:spLocks noChangeShapeType="1"/>
            </p:cNvSpPr>
            <p:nvPr/>
          </p:nvSpPr>
          <p:spPr bwMode="auto">
            <a:xfrm>
              <a:off x="3058" y="1885"/>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5" name="Line 91"/>
            <p:cNvSpPr>
              <a:spLocks noChangeShapeType="1"/>
            </p:cNvSpPr>
            <p:nvPr/>
          </p:nvSpPr>
          <p:spPr bwMode="auto">
            <a:xfrm>
              <a:off x="1078" y="2435"/>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6" name="Line 92"/>
            <p:cNvSpPr>
              <a:spLocks noChangeShapeType="1"/>
            </p:cNvSpPr>
            <p:nvPr/>
          </p:nvSpPr>
          <p:spPr bwMode="auto">
            <a:xfrm>
              <a:off x="1078" y="2435"/>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7" name="Line 93"/>
            <p:cNvSpPr>
              <a:spLocks noChangeShapeType="1"/>
            </p:cNvSpPr>
            <p:nvPr/>
          </p:nvSpPr>
          <p:spPr bwMode="auto">
            <a:xfrm>
              <a:off x="1078" y="2667"/>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8" name="Line 94"/>
            <p:cNvSpPr>
              <a:spLocks noChangeShapeType="1"/>
            </p:cNvSpPr>
            <p:nvPr/>
          </p:nvSpPr>
          <p:spPr bwMode="auto">
            <a:xfrm>
              <a:off x="1952" y="2439"/>
              <a:ext cx="1" cy="2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39" name="Line 95"/>
            <p:cNvSpPr>
              <a:spLocks noChangeShapeType="1"/>
            </p:cNvSpPr>
            <p:nvPr/>
          </p:nvSpPr>
          <p:spPr bwMode="auto">
            <a:xfrm>
              <a:off x="2167" y="2439"/>
              <a:ext cx="1" cy="2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0" name="Line 96"/>
            <p:cNvSpPr>
              <a:spLocks noChangeShapeType="1"/>
            </p:cNvSpPr>
            <p:nvPr/>
          </p:nvSpPr>
          <p:spPr bwMode="auto">
            <a:xfrm>
              <a:off x="1078" y="3050"/>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1" name="Line 97"/>
            <p:cNvSpPr>
              <a:spLocks noChangeShapeType="1"/>
            </p:cNvSpPr>
            <p:nvPr/>
          </p:nvSpPr>
          <p:spPr bwMode="auto">
            <a:xfrm>
              <a:off x="1078"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2" name="Line 98"/>
            <p:cNvSpPr>
              <a:spLocks noChangeShapeType="1"/>
            </p:cNvSpPr>
            <p:nvPr/>
          </p:nvSpPr>
          <p:spPr bwMode="auto">
            <a:xfrm>
              <a:off x="1078" y="3278"/>
              <a:ext cx="279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3" name="Line 99"/>
            <p:cNvSpPr>
              <a:spLocks noChangeShapeType="1"/>
            </p:cNvSpPr>
            <p:nvPr/>
          </p:nvSpPr>
          <p:spPr bwMode="auto">
            <a:xfrm>
              <a:off x="1298"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4" name="Rectangle 100"/>
            <p:cNvSpPr>
              <a:spLocks noChangeArrowheads="1"/>
            </p:cNvSpPr>
            <p:nvPr/>
          </p:nvSpPr>
          <p:spPr bwMode="auto">
            <a:xfrm>
              <a:off x="892" y="172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宋体" pitchFamily="2" charset="-122"/>
                </a:rPr>
                <a:t>0</a:t>
              </a:r>
              <a:endParaRPr lang="en-US" altLang="zh-CN" sz="1400" b="1">
                <a:latin typeface="Times New Roman" pitchFamily="18" charset="0"/>
              </a:endParaRPr>
            </a:p>
          </p:txBody>
        </p:sp>
        <p:sp>
          <p:nvSpPr>
            <p:cNvPr id="108645" name="Line 101"/>
            <p:cNvSpPr>
              <a:spLocks noChangeShapeType="1"/>
            </p:cNvSpPr>
            <p:nvPr/>
          </p:nvSpPr>
          <p:spPr bwMode="auto">
            <a:xfrm>
              <a:off x="1507" y="3046"/>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6" name="Rectangle 102"/>
            <p:cNvSpPr>
              <a:spLocks noChangeArrowheads="1"/>
            </p:cNvSpPr>
            <p:nvPr/>
          </p:nvSpPr>
          <p:spPr bwMode="auto">
            <a:xfrm>
              <a:off x="886" y="196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1</a:t>
              </a:r>
              <a:endParaRPr lang="en-US" altLang="zh-CN" sz="1400" b="1">
                <a:latin typeface="Times New Roman" pitchFamily="18" charset="0"/>
              </a:endParaRPr>
            </a:p>
          </p:txBody>
        </p:sp>
        <p:sp>
          <p:nvSpPr>
            <p:cNvPr id="108647" name="Line 103"/>
            <p:cNvSpPr>
              <a:spLocks noChangeShapeType="1"/>
            </p:cNvSpPr>
            <p:nvPr/>
          </p:nvSpPr>
          <p:spPr bwMode="auto">
            <a:xfrm>
              <a:off x="1721"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8" name="Line 104"/>
            <p:cNvSpPr>
              <a:spLocks noChangeShapeType="1"/>
            </p:cNvSpPr>
            <p:nvPr/>
          </p:nvSpPr>
          <p:spPr bwMode="auto">
            <a:xfrm>
              <a:off x="1947" y="3046"/>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49" name="Line 105"/>
            <p:cNvSpPr>
              <a:spLocks noChangeShapeType="1"/>
            </p:cNvSpPr>
            <p:nvPr/>
          </p:nvSpPr>
          <p:spPr bwMode="auto">
            <a:xfrm>
              <a:off x="2155"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0" name="Line 106"/>
            <p:cNvSpPr>
              <a:spLocks noChangeShapeType="1"/>
            </p:cNvSpPr>
            <p:nvPr/>
          </p:nvSpPr>
          <p:spPr bwMode="auto">
            <a:xfrm>
              <a:off x="2375"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1" name="Line 107"/>
            <p:cNvSpPr>
              <a:spLocks noChangeShapeType="1"/>
            </p:cNvSpPr>
            <p:nvPr/>
          </p:nvSpPr>
          <p:spPr bwMode="auto">
            <a:xfrm>
              <a:off x="2595"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2" name="Line 108"/>
            <p:cNvSpPr>
              <a:spLocks noChangeShapeType="1"/>
            </p:cNvSpPr>
            <p:nvPr/>
          </p:nvSpPr>
          <p:spPr bwMode="auto">
            <a:xfrm>
              <a:off x="2832"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3" name="Line 109"/>
            <p:cNvSpPr>
              <a:spLocks noChangeShapeType="1"/>
            </p:cNvSpPr>
            <p:nvPr/>
          </p:nvSpPr>
          <p:spPr bwMode="auto">
            <a:xfrm>
              <a:off x="3633" y="3046"/>
              <a:ext cx="1" cy="2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4" name="Line 110"/>
            <p:cNvSpPr>
              <a:spLocks noChangeShapeType="1"/>
            </p:cNvSpPr>
            <p:nvPr/>
          </p:nvSpPr>
          <p:spPr bwMode="auto">
            <a:xfrm>
              <a:off x="3876"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5" name="Rectangle 111"/>
            <p:cNvSpPr>
              <a:spLocks noChangeArrowheads="1"/>
            </p:cNvSpPr>
            <p:nvPr/>
          </p:nvSpPr>
          <p:spPr bwMode="auto">
            <a:xfrm>
              <a:off x="3233" y="3093"/>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56" name="Rectangle 112"/>
            <p:cNvSpPr>
              <a:spLocks noChangeArrowheads="1"/>
            </p:cNvSpPr>
            <p:nvPr/>
          </p:nvSpPr>
          <p:spPr bwMode="auto">
            <a:xfrm>
              <a:off x="3391" y="3093"/>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57" name="Rectangle 113"/>
            <p:cNvSpPr>
              <a:spLocks noChangeArrowheads="1"/>
            </p:cNvSpPr>
            <p:nvPr/>
          </p:nvSpPr>
          <p:spPr bwMode="auto">
            <a:xfrm>
              <a:off x="3312" y="3093"/>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58" name="Line 114"/>
            <p:cNvSpPr>
              <a:spLocks noChangeShapeType="1"/>
            </p:cNvSpPr>
            <p:nvPr/>
          </p:nvSpPr>
          <p:spPr bwMode="auto">
            <a:xfrm>
              <a:off x="3052" y="3050"/>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59" name="Line 115"/>
            <p:cNvSpPr>
              <a:spLocks noChangeShapeType="1"/>
            </p:cNvSpPr>
            <p:nvPr/>
          </p:nvSpPr>
          <p:spPr bwMode="auto">
            <a:xfrm>
              <a:off x="1078" y="2104"/>
              <a:ext cx="1" cy="9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0" name="Line 116"/>
            <p:cNvSpPr>
              <a:spLocks noChangeShapeType="1"/>
            </p:cNvSpPr>
            <p:nvPr/>
          </p:nvSpPr>
          <p:spPr bwMode="auto">
            <a:xfrm>
              <a:off x="1715" y="2439"/>
              <a:ext cx="1" cy="2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1" name="Line 117"/>
            <p:cNvSpPr>
              <a:spLocks noChangeShapeType="1"/>
            </p:cNvSpPr>
            <p:nvPr/>
          </p:nvSpPr>
          <p:spPr bwMode="auto">
            <a:xfrm>
              <a:off x="1478" y="2439"/>
              <a:ext cx="1" cy="2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2" name="Line 118"/>
            <p:cNvSpPr>
              <a:spLocks noChangeShapeType="1"/>
            </p:cNvSpPr>
            <p:nvPr/>
          </p:nvSpPr>
          <p:spPr bwMode="auto">
            <a:xfrm>
              <a:off x="2612"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3" name="Line 119"/>
            <p:cNvSpPr>
              <a:spLocks noChangeShapeType="1"/>
            </p:cNvSpPr>
            <p:nvPr/>
          </p:nvSpPr>
          <p:spPr bwMode="auto">
            <a:xfrm>
              <a:off x="2381"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4" name="Line 120"/>
            <p:cNvSpPr>
              <a:spLocks noChangeShapeType="1"/>
            </p:cNvSpPr>
            <p:nvPr/>
          </p:nvSpPr>
          <p:spPr bwMode="auto">
            <a:xfrm>
              <a:off x="3075"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5" name="Line 121"/>
            <p:cNvSpPr>
              <a:spLocks noChangeShapeType="1"/>
            </p:cNvSpPr>
            <p:nvPr/>
          </p:nvSpPr>
          <p:spPr bwMode="auto">
            <a:xfrm>
              <a:off x="2832" y="2439"/>
              <a:ext cx="6"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6" name="Line 122"/>
            <p:cNvSpPr>
              <a:spLocks noChangeShapeType="1"/>
            </p:cNvSpPr>
            <p:nvPr/>
          </p:nvSpPr>
          <p:spPr bwMode="auto">
            <a:xfrm>
              <a:off x="3876"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7" name="Line 123"/>
            <p:cNvSpPr>
              <a:spLocks noChangeShapeType="1"/>
            </p:cNvSpPr>
            <p:nvPr/>
          </p:nvSpPr>
          <p:spPr bwMode="auto">
            <a:xfrm>
              <a:off x="3633"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8" name="Line 124"/>
            <p:cNvSpPr>
              <a:spLocks noChangeShapeType="1"/>
            </p:cNvSpPr>
            <p:nvPr/>
          </p:nvSpPr>
          <p:spPr bwMode="auto">
            <a:xfrm>
              <a:off x="1275" y="2439"/>
              <a:ext cx="1" cy="22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69" name="Line 125"/>
            <p:cNvSpPr>
              <a:spLocks noChangeShapeType="1"/>
            </p:cNvSpPr>
            <p:nvPr/>
          </p:nvSpPr>
          <p:spPr bwMode="auto">
            <a:xfrm>
              <a:off x="3876" y="2667"/>
              <a:ext cx="1" cy="38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0" name="Line 126"/>
            <p:cNvSpPr>
              <a:spLocks noChangeShapeType="1"/>
            </p:cNvSpPr>
            <p:nvPr/>
          </p:nvSpPr>
          <p:spPr bwMode="auto">
            <a:xfrm>
              <a:off x="3876" y="2104"/>
              <a:ext cx="1" cy="3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1" name="Freeform 127"/>
            <p:cNvSpPr>
              <a:spLocks/>
            </p:cNvSpPr>
            <p:nvPr/>
          </p:nvSpPr>
          <p:spPr bwMode="auto">
            <a:xfrm>
              <a:off x="4276" y="1648"/>
              <a:ext cx="237" cy="1634"/>
            </a:xfrm>
            <a:custGeom>
              <a:avLst/>
              <a:gdLst>
                <a:gd name="T0" fmla="*/ 237 w 237"/>
                <a:gd name="T1" fmla="*/ 1634 h 1634"/>
                <a:gd name="T2" fmla="*/ 237 w 237"/>
                <a:gd name="T3" fmla="*/ 0 h 1634"/>
                <a:gd name="T4" fmla="*/ 198 w 237"/>
                <a:gd name="T5" fmla="*/ 0 h 1634"/>
                <a:gd name="T6" fmla="*/ 0 w 237"/>
                <a:gd name="T7" fmla="*/ 0 h 1634"/>
                <a:gd name="T8" fmla="*/ 0 w 237"/>
                <a:gd name="T9" fmla="*/ 1617 h 1634"/>
                <a:gd name="T10" fmla="*/ 0 w 237"/>
                <a:gd name="T11" fmla="*/ 1634 h 1634"/>
                <a:gd name="T12" fmla="*/ 237 w 237"/>
                <a:gd name="T13" fmla="*/ 1634 h 1634"/>
                <a:gd name="T14" fmla="*/ 0 60000 65536"/>
                <a:gd name="T15" fmla="*/ 0 60000 65536"/>
                <a:gd name="T16" fmla="*/ 0 60000 65536"/>
                <a:gd name="T17" fmla="*/ 0 60000 65536"/>
                <a:gd name="T18" fmla="*/ 0 60000 65536"/>
                <a:gd name="T19" fmla="*/ 0 60000 65536"/>
                <a:gd name="T20" fmla="*/ 0 60000 65536"/>
                <a:gd name="T21" fmla="*/ 0 w 237"/>
                <a:gd name="T22" fmla="*/ 0 h 1634"/>
                <a:gd name="T23" fmla="*/ 237 w 237"/>
                <a:gd name="T24" fmla="*/ 1634 h 1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1634">
                  <a:moveTo>
                    <a:pt x="237" y="1634"/>
                  </a:moveTo>
                  <a:lnTo>
                    <a:pt x="237" y="0"/>
                  </a:lnTo>
                  <a:lnTo>
                    <a:pt x="198" y="0"/>
                  </a:lnTo>
                  <a:lnTo>
                    <a:pt x="0" y="0"/>
                  </a:lnTo>
                  <a:lnTo>
                    <a:pt x="0" y="1617"/>
                  </a:lnTo>
                  <a:lnTo>
                    <a:pt x="0" y="1634"/>
                  </a:lnTo>
                  <a:lnTo>
                    <a:pt x="237" y="163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672" name="Line 128"/>
            <p:cNvSpPr>
              <a:spLocks noChangeShapeType="1"/>
            </p:cNvSpPr>
            <p:nvPr/>
          </p:nvSpPr>
          <p:spPr bwMode="auto">
            <a:xfrm>
              <a:off x="4276" y="1885"/>
              <a:ext cx="2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3" name="Line 129"/>
            <p:cNvSpPr>
              <a:spLocks noChangeShapeType="1"/>
            </p:cNvSpPr>
            <p:nvPr/>
          </p:nvSpPr>
          <p:spPr bwMode="auto">
            <a:xfrm>
              <a:off x="4276" y="2113"/>
              <a:ext cx="2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4" name="Line 130"/>
            <p:cNvSpPr>
              <a:spLocks noChangeShapeType="1"/>
            </p:cNvSpPr>
            <p:nvPr/>
          </p:nvSpPr>
          <p:spPr bwMode="auto">
            <a:xfrm>
              <a:off x="4276" y="2435"/>
              <a:ext cx="2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5" name="Line 131"/>
            <p:cNvSpPr>
              <a:spLocks noChangeShapeType="1"/>
            </p:cNvSpPr>
            <p:nvPr/>
          </p:nvSpPr>
          <p:spPr bwMode="auto">
            <a:xfrm>
              <a:off x="4276" y="2663"/>
              <a:ext cx="2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6" name="Line 132"/>
            <p:cNvSpPr>
              <a:spLocks noChangeShapeType="1"/>
            </p:cNvSpPr>
            <p:nvPr/>
          </p:nvSpPr>
          <p:spPr bwMode="auto">
            <a:xfrm>
              <a:off x="4276" y="3050"/>
              <a:ext cx="2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7" name="Freeform 133"/>
            <p:cNvSpPr>
              <a:spLocks/>
            </p:cNvSpPr>
            <p:nvPr/>
          </p:nvSpPr>
          <p:spPr bwMode="auto">
            <a:xfrm>
              <a:off x="4756" y="1648"/>
              <a:ext cx="236" cy="1634"/>
            </a:xfrm>
            <a:custGeom>
              <a:avLst/>
              <a:gdLst>
                <a:gd name="T0" fmla="*/ 236 w 236"/>
                <a:gd name="T1" fmla="*/ 1634 h 1634"/>
                <a:gd name="T2" fmla="*/ 236 w 236"/>
                <a:gd name="T3" fmla="*/ 0 h 1634"/>
                <a:gd name="T4" fmla="*/ 197 w 236"/>
                <a:gd name="T5" fmla="*/ 0 h 1634"/>
                <a:gd name="T6" fmla="*/ 0 w 236"/>
                <a:gd name="T7" fmla="*/ 0 h 1634"/>
                <a:gd name="T8" fmla="*/ 0 w 236"/>
                <a:gd name="T9" fmla="*/ 1617 h 1634"/>
                <a:gd name="T10" fmla="*/ 0 w 236"/>
                <a:gd name="T11" fmla="*/ 1634 h 1634"/>
                <a:gd name="T12" fmla="*/ 236 w 236"/>
                <a:gd name="T13" fmla="*/ 1634 h 1634"/>
                <a:gd name="T14" fmla="*/ 0 60000 65536"/>
                <a:gd name="T15" fmla="*/ 0 60000 65536"/>
                <a:gd name="T16" fmla="*/ 0 60000 65536"/>
                <a:gd name="T17" fmla="*/ 0 60000 65536"/>
                <a:gd name="T18" fmla="*/ 0 60000 65536"/>
                <a:gd name="T19" fmla="*/ 0 60000 65536"/>
                <a:gd name="T20" fmla="*/ 0 60000 65536"/>
                <a:gd name="T21" fmla="*/ 0 w 236"/>
                <a:gd name="T22" fmla="*/ 0 h 1634"/>
                <a:gd name="T23" fmla="*/ 236 w 236"/>
                <a:gd name="T24" fmla="*/ 1634 h 1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1634">
                  <a:moveTo>
                    <a:pt x="236" y="1634"/>
                  </a:moveTo>
                  <a:lnTo>
                    <a:pt x="236" y="0"/>
                  </a:lnTo>
                  <a:lnTo>
                    <a:pt x="197" y="0"/>
                  </a:lnTo>
                  <a:lnTo>
                    <a:pt x="0" y="0"/>
                  </a:lnTo>
                  <a:lnTo>
                    <a:pt x="0" y="1617"/>
                  </a:lnTo>
                  <a:lnTo>
                    <a:pt x="0" y="1634"/>
                  </a:lnTo>
                  <a:lnTo>
                    <a:pt x="236" y="1634"/>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678" name="Line 134"/>
            <p:cNvSpPr>
              <a:spLocks noChangeShapeType="1"/>
            </p:cNvSpPr>
            <p:nvPr/>
          </p:nvSpPr>
          <p:spPr bwMode="auto">
            <a:xfrm>
              <a:off x="4756" y="1885"/>
              <a:ext cx="2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79" name="Line 135"/>
            <p:cNvSpPr>
              <a:spLocks noChangeShapeType="1"/>
            </p:cNvSpPr>
            <p:nvPr/>
          </p:nvSpPr>
          <p:spPr bwMode="auto">
            <a:xfrm>
              <a:off x="4756" y="2113"/>
              <a:ext cx="2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80" name="Line 136"/>
            <p:cNvSpPr>
              <a:spLocks noChangeShapeType="1"/>
            </p:cNvSpPr>
            <p:nvPr/>
          </p:nvSpPr>
          <p:spPr bwMode="auto">
            <a:xfrm>
              <a:off x="4756" y="2435"/>
              <a:ext cx="2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81" name="Line 137"/>
            <p:cNvSpPr>
              <a:spLocks noChangeShapeType="1"/>
            </p:cNvSpPr>
            <p:nvPr/>
          </p:nvSpPr>
          <p:spPr bwMode="auto">
            <a:xfrm>
              <a:off x="4756" y="2663"/>
              <a:ext cx="2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82" name="Line 138"/>
            <p:cNvSpPr>
              <a:spLocks noChangeShapeType="1"/>
            </p:cNvSpPr>
            <p:nvPr/>
          </p:nvSpPr>
          <p:spPr bwMode="auto">
            <a:xfrm>
              <a:off x="4756" y="3050"/>
              <a:ext cx="2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683" name="Rectangle 139"/>
            <p:cNvSpPr>
              <a:spLocks noChangeArrowheads="1"/>
            </p:cNvSpPr>
            <p:nvPr/>
          </p:nvSpPr>
          <p:spPr bwMode="auto">
            <a:xfrm rot="10800000">
              <a:off x="2345" y="218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4" name="Rectangle 140"/>
            <p:cNvSpPr>
              <a:spLocks noChangeArrowheads="1"/>
            </p:cNvSpPr>
            <p:nvPr/>
          </p:nvSpPr>
          <p:spPr bwMode="auto">
            <a:xfrm rot="10800000">
              <a:off x="2345" y="225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5" name="Rectangle 141"/>
            <p:cNvSpPr>
              <a:spLocks noChangeArrowheads="1"/>
            </p:cNvSpPr>
            <p:nvPr/>
          </p:nvSpPr>
          <p:spPr bwMode="auto">
            <a:xfrm rot="10800000">
              <a:off x="2345" y="2313"/>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6" name="Rectangle 142"/>
            <p:cNvSpPr>
              <a:spLocks noChangeArrowheads="1"/>
            </p:cNvSpPr>
            <p:nvPr/>
          </p:nvSpPr>
          <p:spPr bwMode="auto">
            <a:xfrm rot="10800000">
              <a:off x="2345" y="276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7" name="Rectangle 143"/>
            <p:cNvSpPr>
              <a:spLocks noChangeArrowheads="1"/>
            </p:cNvSpPr>
            <p:nvPr/>
          </p:nvSpPr>
          <p:spPr bwMode="auto">
            <a:xfrm rot="10800000">
              <a:off x="2345" y="282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8" name="Rectangle 144"/>
            <p:cNvSpPr>
              <a:spLocks noChangeArrowheads="1"/>
            </p:cNvSpPr>
            <p:nvPr/>
          </p:nvSpPr>
          <p:spPr bwMode="auto">
            <a:xfrm rot="10800000">
              <a:off x="2345" y="2889"/>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89" name="Rectangle 145"/>
            <p:cNvSpPr>
              <a:spLocks noChangeArrowheads="1"/>
            </p:cNvSpPr>
            <p:nvPr/>
          </p:nvSpPr>
          <p:spPr bwMode="auto">
            <a:xfrm rot="10800000">
              <a:off x="4302" y="215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0" name="Rectangle 146"/>
            <p:cNvSpPr>
              <a:spLocks noChangeArrowheads="1"/>
            </p:cNvSpPr>
            <p:nvPr/>
          </p:nvSpPr>
          <p:spPr bwMode="auto">
            <a:xfrm rot="10800000">
              <a:off x="4302" y="221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1" name="Rectangle 147"/>
            <p:cNvSpPr>
              <a:spLocks noChangeArrowheads="1"/>
            </p:cNvSpPr>
            <p:nvPr/>
          </p:nvSpPr>
          <p:spPr bwMode="auto">
            <a:xfrm rot="10800000">
              <a:off x="4302" y="228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2" name="Rectangle 148"/>
            <p:cNvSpPr>
              <a:spLocks noChangeArrowheads="1"/>
            </p:cNvSpPr>
            <p:nvPr/>
          </p:nvSpPr>
          <p:spPr bwMode="auto">
            <a:xfrm rot="10800000">
              <a:off x="4782" y="215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3" name="Rectangle 149"/>
            <p:cNvSpPr>
              <a:spLocks noChangeArrowheads="1"/>
            </p:cNvSpPr>
            <p:nvPr/>
          </p:nvSpPr>
          <p:spPr bwMode="auto">
            <a:xfrm rot="10800000">
              <a:off x="4782" y="221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4" name="Rectangle 150"/>
            <p:cNvSpPr>
              <a:spLocks noChangeArrowheads="1"/>
            </p:cNvSpPr>
            <p:nvPr/>
          </p:nvSpPr>
          <p:spPr bwMode="auto">
            <a:xfrm rot="10800000">
              <a:off x="4782" y="228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5" name="Rectangle 151"/>
            <p:cNvSpPr>
              <a:spLocks noChangeArrowheads="1"/>
            </p:cNvSpPr>
            <p:nvPr/>
          </p:nvSpPr>
          <p:spPr bwMode="auto">
            <a:xfrm rot="10800000">
              <a:off x="4302" y="273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6" name="Rectangle 152"/>
            <p:cNvSpPr>
              <a:spLocks noChangeArrowheads="1"/>
            </p:cNvSpPr>
            <p:nvPr/>
          </p:nvSpPr>
          <p:spPr bwMode="auto">
            <a:xfrm rot="10800000">
              <a:off x="4302" y="279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7" name="Rectangle 153"/>
            <p:cNvSpPr>
              <a:spLocks noChangeArrowheads="1"/>
            </p:cNvSpPr>
            <p:nvPr/>
          </p:nvSpPr>
          <p:spPr bwMode="auto">
            <a:xfrm rot="10800000">
              <a:off x="4302" y="285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8" name="Rectangle 154"/>
            <p:cNvSpPr>
              <a:spLocks noChangeArrowheads="1"/>
            </p:cNvSpPr>
            <p:nvPr/>
          </p:nvSpPr>
          <p:spPr bwMode="auto">
            <a:xfrm rot="10800000">
              <a:off x="4782" y="273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699" name="Rectangle 155"/>
            <p:cNvSpPr>
              <a:spLocks noChangeArrowheads="1"/>
            </p:cNvSpPr>
            <p:nvPr/>
          </p:nvSpPr>
          <p:spPr bwMode="auto">
            <a:xfrm rot="10800000">
              <a:off x="4782" y="279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700" name="Rectangle 156"/>
            <p:cNvSpPr>
              <a:spLocks noChangeArrowheads="1"/>
            </p:cNvSpPr>
            <p:nvPr/>
          </p:nvSpPr>
          <p:spPr bwMode="auto">
            <a:xfrm rot="10800000">
              <a:off x="4782" y="285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701" name="Rectangle 157"/>
            <p:cNvSpPr>
              <a:spLocks noChangeArrowheads="1"/>
            </p:cNvSpPr>
            <p:nvPr/>
          </p:nvSpPr>
          <p:spPr bwMode="auto">
            <a:xfrm>
              <a:off x="4327" y="3355"/>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SRR</a:t>
              </a:r>
              <a:endParaRPr lang="en-US" altLang="zh-CN" sz="1400" b="1">
                <a:latin typeface="Times New Roman" pitchFamily="18" charset="0"/>
              </a:endParaRPr>
            </a:p>
          </p:txBody>
        </p:sp>
        <p:sp>
          <p:nvSpPr>
            <p:cNvPr id="108702" name="Rectangle 158"/>
            <p:cNvSpPr>
              <a:spLocks noChangeArrowheads="1"/>
            </p:cNvSpPr>
            <p:nvPr/>
          </p:nvSpPr>
          <p:spPr bwMode="auto">
            <a:xfrm>
              <a:off x="4789" y="3355"/>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WSR</a:t>
              </a:r>
              <a:endParaRPr lang="en-US" altLang="zh-CN" sz="1400" b="1">
                <a:latin typeface="Times New Roman" pitchFamily="18" charset="0"/>
              </a:endParaRPr>
            </a:p>
          </p:txBody>
        </p:sp>
        <p:sp>
          <p:nvSpPr>
            <p:cNvPr id="108703" name="Rectangle 159"/>
            <p:cNvSpPr>
              <a:spLocks noChangeArrowheads="1"/>
            </p:cNvSpPr>
            <p:nvPr/>
          </p:nvSpPr>
          <p:spPr bwMode="auto">
            <a:xfrm>
              <a:off x="1168"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0</a:t>
              </a:r>
              <a:endParaRPr lang="en-US" altLang="zh-CN" sz="1400" b="1">
                <a:latin typeface="Times New Roman" pitchFamily="18" charset="0"/>
              </a:endParaRPr>
            </a:p>
          </p:txBody>
        </p:sp>
        <p:sp>
          <p:nvSpPr>
            <p:cNvPr id="108704" name="Rectangle 160"/>
            <p:cNvSpPr>
              <a:spLocks noChangeArrowheads="1"/>
            </p:cNvSpPr>
            <p:nvPr/>
          </p:nvSpPr>
          <p:spPr bwMode="auto">
            <a:xfrm>
              <a:off x="268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7</a:t>
              </a:r>
              <a:endParaRPr lang="en-US" altLang="zh-CN" sz="1400" b="1">
                <a:latin typeface="Times New Roman" pitchFamily="18" charset="0"/>
              </a:endParaRPr>
            </a:p>
          </p:txBody>
        </p:sp>
        <p:sp>
          <p:nvSpPr>
            <p:cNvPr id="108705" name="Rectangle 161"/>
            <p:cNvSpPr>
              <a:spLocks noChangeArrowheads="1"/>
            </p:cNvSpPr>
            <p:nvPr/>
          </p:nvSpPr>
          <p:spPr bwMode="auto">
            <a:xfrm>
              <a:off x="246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6</a:t>
              </a:r>
              <a:endParaRPr lang="en-US" altLang="zh-CN" sz="1400" b="1">
                <a:latin typeface="Times New Roman" pitchFamily="18" charset="0"/>
              </a:endParaRPr>
            </a:p>
          </p:txBody>
        </p:sp>
        <p:sp>
          <p:nvSpPr>
            <p:cNvPr id="108706" name="Rectangle 162"/>
            <p:cNvSpPr>
              <a:spLocks noChangeArrowheads="1"/>
            </p:cNvSpPr>
            <p:nvPr/>
          </p:nvSpPr>
          <p:spPr bwMode="auto">
            <a:xfrm>
              <a:off x="224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5</a:t>
              </a:r>
              <a:endParaRPr lang="en-US" altLang="zh-CN" sz="1400" b="1">
                <a:latin typeface="Times New Roman" pitchFamily="18" charset="0"/>
              </a:endParaRPr>
            </a:p>
          </p:txBody>
        </p:sp>
        <p:sp>
          <p:nvSpPr>
            <p:cNvPr id="108707" name="Rectangle 163"/>
            <p:cNvSpPr>
              <a:spLocks noChangeArrowheads="1"/>
            </p:cNvSpPr>
            <p:nvPr/>
          </p:nvSpPr>
          <p:spPr bwMode="auto">
            <a:xfrm>
              <a:off x="202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4</a:t>
              </a:r>
              <a:endParaRPr lang="en-US" altLang="zh-CN" sz="1400" b="1">
                <a:latin typeface="Times New Roman" pitchFamily="18" charset="0"/>
              </a:endParaRPr>
            </a:p>
          </p:txBody>
        </p:sp>
        <p:sp>
          <p:nvSpPr>
            <p:cNvPr id="108708" name="Rectangle 164"/>
            <p:cNvSpPr>
              <a:spLocks noChangeArrowheads="1"/>
            </p:cNvSpPr>
            <p:nvPr/>
          </p:nvSpPr>
          <p:spPr bwMode="auto">
            <a:xfrm>
              <a:off x="180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3</a:t>
              </a:r>
              <a:endParaRPr lang="en-US" altLang="zh-CN" sz="1400" b="1">
                <a:latin typeface="Times New Roman" pitchFamily="18" charset="0"/>
              </a:endParaRPr>
            </a:p>
          </p:txBody>
        </p:sp>
        <p:sp>
          <p:nvSpPr>
            <p:cNvPr id="108709" name="Rectangle 165"/>
            <p:cNvSpPr>
              <a:spLocks noChangeArrowheads="1"/>
            </p:cNvSpPr>
            <p:nvPr/>
          </p:nvSpPr>
          <p:spPr bwMode="auto">
            <a:xfrm>
              <a:off x="158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2</a:t>
              </a:r>
              <a:endParaRPr lang="en-US" altLang="zh-CN" sz="1400" b="1">
                <a:latin typeface="Times New Roman" pitchFamily="18" charset="0"/>
              </a:endParaRPr>
            </a:p>
          </p:txBody>
        </p:sp>
        <p:sp>
          <p:nvSpPr>
            <p:cNvPr id="108710" name="Rectangle 166"/>
            <p:cNvSpPr>
              <a:spLocks noChangeArrowheads="1"/>
            </p:cNvSpPr>
            <p:nvPr/>
          </p:nvSpPr>
          <p:spPr bwMode="auto">
            <a:xfrm>
              <a:off x="136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1</a:t>
              </a:r>
              <a:endParaRPr lang="en-US" altLang="zh-CN" sz="1400" b="1">
                <a:latin typeface="Times New Roman" pitchFamily="18" charset="0"/>
              </a:endParaRPr>
            </a:p>
          </p:txBody>
        </p:sp>
        <p:sp>
          <p:nvSpPr>
            <p:cNvPr id="108711" name="Rectangle 167"/>
            <p:cNvSpPr>
              <a:spLocks noChangeArrowheads="1"/>
            </p:cNvSpPr>
            <p:nvPr/>
          </p:nvSpPr>
          <p:spPr bwMode="auto">
            <a:xfrm>
              <a:off x="2906"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8</a:t>
              </a:r>
              <a:endParaRPr lang="en-US" altLang="zh-CN" sz="1400" b="1">
                <a:latin typeface="Times New Roman" pitchFamily="18" charset="0"/>
              </a:endParaRPr>
            </a:p>
          </p:txBody>
        </p:sp>
        <p:sp>
          <p:nvSpPr>
            <p:cNvPr id="108712" name="Rectangle 168"/>
            <p:cNvSpPr>
              <a:spLocks noChangeArrowheads="1"/>
            </p:cNvSpPr>
            <p:nvPr/>
          </p:nvSpPr>
          <p:spPr bwMode="auto">
            <a:xfrm>
              <a:off x="3723" y="333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n</a:t>
              </a:r>
              <a:endParaRPr lang="en-US" altLang="zh-CN" sz="1400" b="1">
                <a:latin typeface="Times New Roman" pitchFamily="18" charset="0"/>
              </a:endParaRPr>
            </a:p>
          </p:txBody>
        </p:sp>
        <p:sp>
          <p:nvSpPr>
            <p:cNvPr id="108713" name="Rectangle 169"/>
            <p:cNvSpPr>
              <a:spLocks noChangeArrowheads="1"/>
            </p:cNvSpPr>
            <p:nvPr/>
          </p:nvSpPr>
          <p:spPr bwMode="auto">
            <a:xfrm>
              <a:off x="4017" y="840"/>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CR</a:t>
              </a:r>
              <a:endParaRPr lang="en-US" altLang="zh-CN" sz="1400" b="1">
                <a:latin typeface="Times New Roman" pitchFamily="18" charset="0"/>
              </a:endParaRPr>
            </a:p>
          </p:txBody>
        </p:sp>
        <p:sp>
          <p:nvSpPr>
            <p:cNvPr id="108714" name="Rectangle 170"/>
            <p:cNvSpPr>
              <a:spLocks noChangeArrowheads="1"/>
            </p:cNvSpPr>
            <p:nvPr/>
          </p:nvSpPr>
          <p:spPr bwMode="auto">
            <a:xfrm>
              <a:off x="4017" y="1236"/>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MR</a:t>
              </a:r>
              <a:endParaRPr lang="en-US" altLang="zh-CN" sz="1400" b="1">
                <a:latin typeface="Times New Roman" pitchFamily="18" charset="0"/>
              </a:endParaRPr>
            </a:p>
          </p:txBody>
        </p:sp>
        <p:sp>
          <p:nvSpPr>
            <p:cNvPr id="108715" name="Rectangle 171"/>
            <p:cNvSpPr>
              <a:spLocks noChangeArrowheads="1"/>
            </p:cNvSpPr>
            <p:nvPr/>
          </p:nvSpPr>
          <p:spPr bwMode="auto">
            <a:xfrm rot="10800000">
              <a:off x="879" y="21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16" name="Rectangle 172"/>
            <p:cNvSpPr>
              <a:spLocks noChangeArrowheads="1"/>
            </p:cNvSpPr>
            <p:nvPr/>
          </p:nvSpPr>
          <p:spPr bwMode="auto">
            <a:xfrm rot="10800000">
              <a:off x="879" y="218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17" name="Rectangle 173"/>
            <p:cNvSpPr>
              <a:spLocks noChangeArrowheads="1"/>
            </p:cNvSpPr>
            <p:nvPr/>
          </p:nvSpPr>
          <p:spPr bwMode="auto">
            <a:xfrm rot="10800000">
              <a:off x="879" y="224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18" name="Rectangle 174"/>
            <p:cNvSpPr>
              <a:spLocks noChangeArrowheads="1"/>
            </p:cNvSpPr>
            <p:nvPr/>
          </p:nvSpPr>
          <p:spPr bwMode="auto">
            <a:xfrm rot="10800000">
              <a:off x="879" y="27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19" name="Rectangle 175"/>
            <p:cNvSpPr>
              <a:spLocks noChangeArrowheads="1"/>
            </p:cNvSpPr>
            <p:nvPr/>
          </p:nvSpPr>
          <p:spPr bwMode="auto">
            <a:xfrm rot="10800000">
              <a:off x="879" y="27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20" name="Rectangle 176"/>
            <p:cNvSpPr>
              <a:spLocks noChangeArrowheads="1"/>
            </p:cNvSpPr>
            <p:nvPr/>
          </p:nvSpPr>
          <p:spPr bwMode="auto">
            <a:xfrm rot="10800000">
              <a:off x="879" y="28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108721" name="Rectangle 177"/>
            <p:cNvSpPr>
              <a:spLocks noChangeArrowheads="1"/>
            </p:cNvSpPr>
            <p:nvPr/>
          </p:nvSpPr>
          <p:spPr bwMode="auto">
            <a:xfrm>
              <a:off x="672" y="170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itchFamily="2" charset="-122"/>
                </a:rPr>
                <a:t>字</a:t>
              </a:r>
              <a:endParaRPr lang="zh-CN" altLang="en-US" sz="1400" b="1">
                <a:latin typeface="Times New Roman" pitchFamily="18" charset="0"/>
              </a:endParaRPr>
            </a:p>
          </p:txBody>
        </p:sp>
        <p:sp>
          <p:nvSpPr>
            <p:cNvPr id="108722" name="Rectangle 178"/>
            <p:cNvSpPr>
              <a:spLocks noChangeArrowheads="1"/>
            </p:cNvSpPr>
            <p:nvPr/>
          </p:nvSpPr>
          <p:spPr bwMode="auto">
            <a:xfrm>
              <a:off x="875" y="251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i</a:t>
              </a:r>
              <a:endParaRPr lang="en-US" altLang="zh-CN" sz="1400" b="1">
                <a:latin typeface="Times New Roman" pitchFamily="18" charset="0"/>
              </a:endParaRPr>
            </a:p>
          </p:txBody>
        </p:sp>
        <p:sp>
          <p:nvSpPr>
            <p:cNvPr id="108723" name="Rectangle 179"/>
            <p:cNvSpPr>
              <a:spLocks noChangeArrowheads="1"/>
            </p:cNvSpPr>
            <p:nvPr/>
          </p:nvSpPr>
          <p:spPr bwMode="auto">
            <a:xfrm>
              <a:off x="751" y="3127"/>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W-1</a:t>
              </a:r>
              <a:endParaRPr lang="en-US" altLang="zh-CN" sz="1400" b="1">
                <a:latin typeface="Times New Roman" pitchFamily="18" charset="0"/>
              </a:endParaRPr>
            </a:p>
          </p:txBody>
        </p:sp>
        <p:sp>
          <p:nvSpPr>
            <p:cNvPr id="108724" name="Rectangle 180"/>
            <p:cNvSpPr>
              <a:spLocks noChangeArrowheads="1"/>
            </p:cNvSpPr>
            <p:nvPr/>
          </p:nvSpPr>
          <p:spPr bwMode="auto">
            <a:xfrm>
              <a:off x="3250" y="2478"/>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725" name="Rectangle 181"/>
            <p:cNvSpPr>
              <a:spLocks noChangeArrowheads="1"/>
            </p:cNvSpPr>
            <p:nvPr/>
          </p:nvSpPr>
          <p:spPr bwMode="auto">
            <a:xfrm>
              <a:off x="3413" y="248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726" name="Rectangle 182"/>
            <p:cNvSpPr>
              <a:spLocks noChangeArrowheads="1"/>
            </p:cNvSpPr>
            <p:nvPr/>
          </p:nvSpPr>
          <p:spPr bwMode="auto">
            <a:xfrm>
              <a:off x="3334" y="2482"/>
              <a:ext cx="11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a:t>
              </a:r>
              <a:endParaRPr lang="en-US" altLang="zh-CN" b="1">
                <a:latin typeface="Times New Roman" pitchFamily="18" charset="0"/>
              </a:endParaRPr>
            </a:p>
          </p:txBody>
        </p:sp>
        <p:sp>
          <p:nvSpPr>
            <p:cNvPr id="108727" name="Rectangle 183"/>
            <p:cNvSpPr>
              <a:spLocks noChangeArrowheads="1"/>
            </p:cNvSpPr>
            <p:nvPr/>
          </p:nvSpPr>
          <p:spPr bwMode="auto">
            <a:xfrm>
              <a:off x="1129" y="3518"/>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itchFamily="2" charset="-122"/>
                </a:rPr>
                <a:t>位</a:t>
              </a:r>
              <a:endParaRPr lang="zh-CN" altLang="en-US" sz="1400" b="1">
                <a:latin typeface="Times New Roman" pitchFamily="18" charset="0"/>
              </a:endParaRPr>
            </a:p>
          </p:txBody>
        </p:sp>
        <p:sp>
          <p:nvSpPr>
            <p:cNvPr id="108728" name="Rectangle 184"/>
            <p:cNvSpPr>
              <a:spLocks noChangeArrowheads="1"/>
            </p:cNvSpPr>
            <p:nvPr/>
          </p:nvSpPr>
          <p:spPr bwMode="auto">
            <a:xfrm>
              <a:off x="3334" y="331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宋体" pitchFamily="2" charset="-122"/>
                </a:rPr>
                <a:t>.</a:t>
              </a:r>
              <a:endParaRPr lang="en-US" altLang="zh-CN" sz="1400" b="1">
                <a:latin typeface="Times New Roman" pitchFamily="18" charset="0"/>
              </a:endParaRPr>
            </a:p>
          </p:txBody>
        </p:sp>
        <p:sp>
          <p:nvSpPr>
            <p:cNvPr id="108729" name="Rectangle 185"/>
            <p:cNvSpPr>
              <a:spLocks noChangeArrowheads="1"/>
            </p:cNvSpPr>
            <p:nvPr/>
          </p:nvSpPr>
          <p:spPr bwMode="auto">
            <a:xfrm>
              <a:off x="3413" y="331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宋体" pitchFamily="2" charset="-122"/>
                </a:rPr>
                <a:t>.</a:t>
              </a:r>
              <a:endParaRPr lang="en-US" altLang="zh-CN" sz="1400" b="1">
                <a:latin typeface="Times New Roman" pitchFamily="18" charset="0"/>
              </a:endParaRPr>
            </a:p>
          </p:txBody>
        </p:sp>
        <p:sp>
          <p:nvSpPr>
            <p:cNvPr id="108730" name="Rectangle 186"/>
            <p:cNvSpPr>
              <a:spLocks noChangeArrowheads="1"/>
            </p:cNvSpPr>
            <p:nvPr/>
          </p:nvSpPr>
          <p:spPr bwMode="auto">
            <a:xfrm>
              <a:off x="3233" y="331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宋体" pitchFamily="2" charset="-122"/>
                </a:rPr>
                <a:t>.</a:t>
              </a:r>
              <a:endParaRPr lang="en-US" altLang="zh-CN" sz="1400" b="1">
                <a:latin typeface="Times New Roman" pitchFamily="18" charset="0"/>
              </a:endParaRPr>
            </a:p>
          </p:txBody>
        </p:sp>
      </p:gr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23528" y="332656"/>
            <a:ext cx="8650287" cy="55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dirty="0">
                <a:latin typeface="Times New Roman" pitchFamily="18" charset="0"/>
                <a:cs typeface="Times New Roman" pitchFamily="18" charset="0"/>
              </a:rPr>
              <a:t>• </a:t>
            </a:r>
            <a:r>
              <a:rPr lang="zh-CN" altLang="en-US" b="1" dirty="0">
                <a:latin typeface="Times New Roman" pitchFamily="18" charset="0"/>
              </a:rPr>
              <a:t>设存储器有</a:t>
            </a:r>
            <a:r>
              <a:rPr lang="en-US" altLang="zh-CN" b="1" dirty="0">
                <a:latin typeface="Times New Roman" pitchFamily="18" charset="0"/>
              </a:rPr>
              <a:t>W</a:t>
            </a:r>
            <a:r>
              <a:rPr lang="zh-CN" altLang="en-US" b="1" dirty="0">
                <a:latin typeface="Times New Roman" pitchFamily="18" charset="0"/>
              </a:rPr>
              <a:t>个字，字长</a:t>
            </a:r>
            <a:r>
              <a:rPr lang="en-US" altLang="zh-CN" b="1" dirty="0">
                <a:latin typeface="Times New Roman" pitchFamily="18" charset="0"/>
              </a:rPr>
              <a:t>n</a:t>
            </a:r>
            <a:r>
              <a:rPr lang="zh-CN" altLang="en-US" b="1" dirty="0">
                <a:latin typeface="Times New Roman" pitchFamily="18" charset="0"/>
              </a:rPr>
              <a:t>位。</a:t>
            </a:r>
          </a:p>
          <a:p>
            <a:pPr eaLnBrk="1" hangingPunct="1">
              <a:spcBef>
                <a:spcPct val="20000"/>
              </a:spcBef>
            </a:pPr>
            <a:r>
              <a:rPr lang="en-US" altLang="zh-CN" b="1" dirty="0">
                <a:latin typeface="Times New Roman" pitchFamily="18" charset="0"/>
                <a:cs typeface="Times New Roman" pitchFamily="18" charset="0"/>
              </a:rPr>
              <a:t>•</a:t>
            </a:r>
            <a:r>
              <a:rPr lang="en-US" altLang="zh-CN" b="1" dirty="0">
                <a:latin typeface="Times New Roman" pitchFamily="18" charset="0"/>
              </a:rPr>
              <a:t> </a:t>
            </a:r>
            <a:r>
              <a:rPr lang="en-US" altLang="zh-CN" b="1" dirty="0">
                <a:solidFill>
                  <a:schemeClr val="hlink"/>
                </a:solidFill>
                <a:latin typeface="Times New Roman" pitchFamily="18" charset="0"/>
              </a:rPr>
              <a:t>CR</a:t>
            </a:r>
            <a:r>
              <a:rPr lang="zh-CN" altLang="en-US" b="1" dirty="0">
                <a:solidFill>
                  <a:schemeClr val="hlink"/>
                </a:solidFill>
                <a:latin typeface="Times New Roman" pitchFamily="18" charset="0"/>
              </a:rPr>
              <a:t>位比较寄存器</a:t>
            </a:r>
            <a:r>
              <a:rPr lang="zh-CN" altLang="en-US" b="1" dirty="0">
                <a:latin typeface="Times New Roman" pitchFamily="18" charset="0"/>
              </a:rPr>
              <a:t>，字长也为</a:t>
            </a:r>
            <a:r>
              <a:rPr lang="en-US" altLang="zh-CN" b="1" dirty="0">
                <a:latin typeface="Times New Roman" pitchFamily="18" charset="0"/>
              </a:rPr>
              <a:t>n</a:t>
            </a:r>
            <a:r>
              <a:rPr lang="zh-CN" altLang="en-US" b="1" dirty="0">
                <a:latin typeface="Times New Roman" pitchFamily="18" charset="0"/>
              </a:rPr>
              <a:t>位，存放要比较的数（或要检索 </a:t>
            </a:r>
          </a:p>
          <a:p>
            <a:pPr eaLnBrk="1" hangingPunct="1">
              <a:spcBef>
                <a:spcPct val="20000"/>
              </a:spcBef>
            </a:pPr>
            <a:r>
              <a:rPr lang="zh-CN" altLang="en-US" b="1" dirty="0">
                <a:latin typeface="Times New Roman" pitchFamily="18" charset="0"/>
              </a:rPr>
              <a:t>  的内容）。</a:t>
            </a:r>
          </a:p>
          <a:p>
            <a:pPr eaLnBrk="1" hangingPunct="1">
              <a:spcBef>
                <a:spcPct val="20000"/>
              </a:spcBef>
            </a:pPr>
            <a:r>
              <a:rPr lang="en-US" altLang="zh-CN" b="1" dirty="0">
                <a:latin typeface="Times New Roman" pitchFamily="18" charset="0"/>
                <a:cs typeface="Times New Roman" pitchFamily="18" charset="0"/>
              </a:rPr>
              <a:t>•</a:t>
            </a:r>
            <a:r>
              <a:rPr lang="en-US" altLang="zh-CN" b="1" dirty="0">
                <a:latin typeface="Times New Roman" pitchFamily="18" charset="0"/>
              </a:rPr>
              <a:t> </a:t>
            </a:r>
            <a:r>
              <a:rPr lang="en-US" altLang="zh-CN" b="1" dirty="0">
                <a:solidFill>
                  <a:schemeClr val="hlink"/>
                </a:solidFill>
                <a:latin typeface="Times New Roman" pitchFamily="18" charset="0"/>
              </a:rPr>
              <a:t>MR</a:t>
            </a:r>
            <a:r>
              <a:rPr lang="zh-CN" altLang="en-US" b="1" dirty="0">
                <a:solidFill>
                  <a:schemeClr val="hlink"/>
                </a:solidFill>
                <a:latin typeface="Times New Roman" pitchFamily="18" charset="0"/>
              </a:rPr>
              <a:t>为屏蔽寄存器</a:t>
            </a:r>
            <a:r>
              <a:rPr lang="zh-CN" altLang="en-US" b="1" dirty="0">
                <a:latin typeface="Times New Roman" pitchFamily="18" charset="0"/>
              </a:rPr>
              <a:t>，与</a:t>
            </a:r>
            <a:r>
              <a:rPr lang="en-US" altLang="zh-CN" b="1" dirty="0">
                <a:latin typeface="Times New Roman" pitchFamily="18" charset="0"/>
              </a:rPr>
              <a:t>CR</a:t>
            </a:r>
            <a:r>
              <a:rPr lang="zh-CN" altLang="en-US" b="1" dirty="0">
                <a:latin typeface="Times New Roman" pitchFamily="18" charset="0"/>
              </a:rPr>
              <a:t>配合适用，字长也为</a:t>
            </a:r>
            <a:r>
              <a:rPr lang="en-US" altLang="zh-CN" b="1" dirty="0">
                <a:latin typeface="Times New Roman" pitchFamily="18" charset="0"/>
              </a:rPr>
              <a:t>n</a:t>
            </a:r>
            <a:r>
              <a:rPr lang="zh-CN" altLang="en-US" b="1" dirty="0">
                <a:latin typeface="Times New Roman" pitchFamily="18" charset="0"/>
              </a:rPr>
              <a:t>位。当按比较</a:t>
            </a:r>
          </a:p>
          <a:p>
            <a:pPr eaLnBrk="1" hangingPunct="1">
              <a:spcBef>
                <a:spcPct val="20000"/>
              </a:spcBef>
            </a:pPr>
            <a:r>
              <a:rPr lang="zh-CN" altLang="en-US" b="1" dirty="0">
                <a:latin typeface="Times New Roman" pitchFamily="18" charset="0"/>
              </a:rPr>
              <a:t>  数的部分内容进行检索时，相应地把</a:t>
            </a:r>
            <a:r>
              <a:rPr lang="en-US" altLang="zh-CN" b="1" dirty="0">
                <a:latin typeface="Times New Roman" pitchFamily="18" charset="0"/>
              </a:rPr>
              <a:t>MR</a:t>
            </a:r>
            <a:r>
              <a:rPr lang="zh-CN" altLang="en-US" b="1" dirty="0">
                <a:latin typeface="Times New Roman" pitchFamily="18" charset="0"/>
              </a:rPr>
              <a:t>中要比较的位设置成</a:t>
            </a:r>
          </a:p>
          <a:p>
            <a:pPr eaLnBrk="1" hangingPunct="1">
              <a:spcBef>
                <a:spcPct val="20000"/>
              </a:spcBef>
            </a:pPr>
            <a:r>
              <a:rPr lang="zh-CN" altLang="en-US" b="1" dirty="0">
                <a:latin typeface="Times New Roman" pitchFamily="18" charset="0"/>
              </a:rPr>
              <a:t>  “</a:t>
            </a:r>
            <a:r>
              <a:rPr lang="en-US" altLang="zh-CN" b="1" dirty="0">
                <a:latin typeface="Times New Roman" pitchFamily="18" charset="0"/>
              </a:rPr>
              <a:t>1”</a:t>
            </a:r>
            <a:r>
              <a:rPr lang="zh-CN" altLang="en-US" b="1" dirty="0">
                <a:latin typeface="Times New Roman" pitchFamily="18" charset="0"/>
              </a:rPr>
              <a:t>，不要比较的位设置成“</a:t>
            </a:r>
            <a:r>
              <a:rPr lang="en-US" altLang="zh-CN" b="1" dirty="0">
                <a:latin typeface="Times New Roman" pitchFamily="18" charset="0"/>
              </a:rPr>
              <a:t>0”</a:t>
            </a:r>
            <a:r>
              <a:rPr lang="zh-CN" altLang="en-US" b="1" dirty="0">
                <a:latin typeface="Times New Roman" pitchFamily="18" charset="0"/>
              </a:rPr>
              <a:t>。图中表示需要按</a:t>
            </a:r>
            <a:r>
              <a:rPr lang="en-US" altLang="zh-CN" b="1" dirty="0">
                <a:latin typeface="Times New Roman" pitchFamily="18" charset="0"/>
              </a:rPr>
              <a:t>2</a:t>
            </a:r>
            <a:r>
              <a:rPr lang="zh-CN" altLang="en-US" b="1" dirty="0">
                <a:latin typeface="Times New Roman" pitchFamily="18" charset="0"/>
              </a:rPr>
              <a:t>～</a:t>
            </a:r>
            <a:r>
              <a:rPr lang="en-US" altLang="zh-CN" b="1" dirty="0">
                <a:latin typeface="Times New Roman" pitchFamily="18" charset="0"/>
              </a:rPr>
              <a:t>6</a:t>
            </a:r>
            <a:r>
              <a:rPr lang="zh-CN" altLang="en-US" b="1" dirty="0">
                <a:latin typeface="Times New Roman" pitchFamily="18" charset="0"/>
              </a:rPr>
              <a:t>位的内容</a:t>
            </a:r>
          </a:p>
          <a:p>
            <a:pPr eaLnBrk="1" hangingPunct="1">
              <a:spcBef>
                <a:spcPct val="20000"/>
              </a:spcBef>
            </a:pPr>
            <a:r>
              <a:rPr lang="zh-CN" altLang="en-US" b="1" dirty="0">
                <a:latin typeface="Times New Roman" pitchFamily="18" charset="0"/>
              </a:rPr>
              <a:t>  进行比较，所以 </a:t>
            </a:r>
            <a:r>
              <a:rPr lang="en-US" altLang="zh-CN" b="1" dirty="0">
                <a:latin typeface="Times New Roman" pitchFamily="18" charset="0"/>
              </a:rPr>
              <a:t>MR</a:t>
            </a:r>
            <a:r>
              <a:rPr lang="zh-CN" altLang="en-US" b="1" dirty="0">
                <a:latin typeface="Times New Roman" pitchFamily="18" charset="0"/>
              </a:rPr>
              <a:t>的</a:t>
            </a:r>
            <a:r>
              <a:rPr lang="en-US" altLang="zh-CN" b="1" dirty="0">
                <a:latin typeface="Times New Roman" pitchFamily="18" charset="0"/>
              </a:rPr>
              <a:t>2—6</a:t>
            </a:r>
            <a:r>
              <a:rPr lang="zh-CN" altLang="en-US" b="1" dirty="0">
                <a:latin typeface="Times New Roman" pitchFamily="18" charset="0"/>
              </a:rPr>
              <a:t>位为“</a:t>
            </a:r>
            <a:r>
              <a:rPr lang="en-US" altLang="zh-CN" b="1" dirty="0">
                <a:latin typeface="Times New Roman" pitchFamily="18" charset="0"/>
              </a:rPr>
              <a:t>1”</a:t>
            </a:r>
            <a:r>
              <a:rPr lang="zh-CN" altLang="en-US" b="1" dirty="0">
                <a:latin typeface="Times New Roman" pitchFamily="18" charset="0"/>
              </a:rPr>
              <a:t>，其余各位均置“</a:t>
            </a:r>
            <a:r>
              <a:rPr lang="en-US" altLang="zh-CN" b="1" dirty="0">
                <a:latin typeface="Times New Roman" pitchFamily="18" charset="0"/>
              </a:rPr>
              <a:t>0”</a:t>
            </a:r>
            <a:r>
              <a:rPr lang="zh-CN" altLang="en-US" b="1" dirty="0">
                <a:latin typeface="Times New Roman" pitchFamily="18" charset="0"/>
              </a:rPr>
              <a:t>。置成</a:t>
            </a:r>
          </a:p>
          <a:p>
            <a:pPr eaLnBrk="1" hangingPunct="1">
              <a:spcBef>
                <a:spcPct val="20000"/>
              </a:spcBef>
            </a:pPr>
            <a:r>
              <a:rPr lang="zh-CN" altLang="en-US" b="1" dirty="0">
                <a:latin typeface="Times New Roman" pitchFamily="18" charset="0"/>
              </a:rPr>
              <a:t>  “</a:t>
            </a:r>
            <a:r>
              <a:rPr lang="en-US" altLang="zh-CN" b="1" dirty="0">
                <a:latin typeface="Times New Roman" pitchFamily="18" charset="0"/>
              </a:rPr>
              <a:t>1”</a:t>
            </a:r>
            <a:r>
              <a:rPr lang="zh-CN" altLang="en-US" b="1" dirty="0">
                <a:latin typeface="Times New Roman" pitchFamily="18" charset="0"/>
              </a:rPr>
              <a:t>的字段称为关键字段。</a:t>
            </a:r>
          </a:p>
          <a:p>
            <a:pPr eaLnBrk="1" hangingPunct="1">
              <a:spcBef>
                <a:spcPct val="20000"/>
              </a:spcBef>
            </a:pPr>
            <a:r>
              <a:rPr lang="en-US" altLang="zh-CN" b="1" dirty="0">
                <a:latin typeface="Times New Roman" pitchFamily="18" charset="0"/>
                <a:cs typeface="Times New Roman" pitchFamily="18" charset="0"/>
              </a:rPr>
              <a:t>•</a:t>
            </a:r>
            <a:r>
              <a:rPr lang="en-US" altLang="zh-CN" b="1" dirty="0">
                <a:latin typeface="Times New Roman" pitchFamily="18" charset="0"/>
              </a:rPr>
              <a:t> </a:t>
            </a:r>
            <a:r>
              <a:rPr lang="en-US" altLang="zh-CN" b="1" dirty="0">
                <a:solidFill>
                  <a:schemeClr val="hlink"/>
                </a:solidFill>
                <a:latin typeface="Times New Roman" pitchFamily="18" charset="0"/>
              </a:rPr>
              <a:t>SRR</a:t>
            </a:r>
            <a:r>
              <a:rPr lang="zh-CN" altLang="en-US" b="1" dirty="0">
                <a:solidFill>
                  <a:schemeClr val="hlink"/>
                </a:solidFill>
                <a:latin typeface="Times New Roman" pitchFamily="18" charset="0"/>
              </a:rPr>
              <a:t>为查找结果寄存器</a:t>
            </a:r>
            <a:r>
              <a:rPr lang="zh-CN" altLang="en-US" b="1" dirty="0">
                <a:latin typeface="Times New Roman" pitchFamily="18" charset="0"/>
              </a:rPr>
              <a:t>，字长为</a:t>
            </a:r>
            <a:r>
              <a:rPr lang="en-US" altLang="zh-CN" b="1" dirty="0">
                <a:latin typeface="Times New Roman" pitchFamily="18" charset="0"/>
              </a:rPr>
              <a:t>W</a:t>
            </a:r>
            <a:r>
              <a:rPr lang="zh-CN" altLang="en-US" b="1" dirty="0">
                <a:latin typeface="Times New Roman" pitchFamily="18" charset="0"/>
              </a:rPr>
              <a:t>位，假如比较结果第</a:t>
            </a:r>
            <a:r>
              <a:rPr lang="en-US" altLang="zh-CN" b="1" dirty="0" err="1">
                <a:latin typeface="Times New Roman" pitchFamily="18" charset="0"/>
              </a:rPr>
              <a:t>i</a:t>
            </a:r>
            <a:r>
              <a:rPr lang="zh-CN" altLang="en-US" b="1" dirty="0">
                <a:latin typeface="Times New Roman" pitchFamily="18" charset="0"/>
              </a:rPr>
              <a:t>个字</a:t>
            </a:r>
          </a:p>
          <a:p>
            <a:pPr eaLnBrk="1" hangingPunct="1">
              <a:spcBef>
                <a:spcPct val="20000"/>
              </a:spcBef>
            </a:pPr>
            <a:r>
              <a:rPr lang="zh-CN" altLang="en-US" b="1" dirty="0">
                <a:latin typeface="Times New Roman" pitchFamily="18" charset="0"/>
              </a:rPr>
              <a:t>  满足要求，则</a:t>
            </a:r>
            <a:r>
              <a:rPr lang="en-US" altLang="zh-CN" b="1" dirty="0">
                <a:latin typeface="Times New Roman" pitchFamily="18" charset="0"/>
              </a:rPr>
              <a:t>SRR</a:t>
            </a:r>
            <a:r>
              <a:rPr lang="zh-CN" altLang="en-US" b="1" dirty="0">
                <a:latin typeface="Times New Roman" pitchFamily="18" charset="0"/>
              </a:rPr>
              <a:t>中的第</a:t>
            </a:r>
            <a:r>
              <a:rPr lang="en-US" altLang="zh-CN" b="1" dirty="0" err="1">
                <a:latin typeface="Times New Roman" pitchFamily="18" charset="0"/>
              </a:rPr>
              <a:t>i</a:t>
            </a:r>
            <a:r>
              <a:rPr lang="zh-CN" altLang="en-US" b="1" dirty="0">
                <a:latin typeface="Times New Roman" pitchFamily="18" charset="0"/>
              </a:rPr>
              <a:t>位为“</a:t>
            </a:r>
            <a:r>
              <a:rPr lang="en-US" altLang="zh-CN" b="1" dirty="0">
                <a:latin typeface="Times New Roman" pitchFamily="18" charset="0"/>
              </a:rPr>
              <a:t>1”</a:t>
            </a:r>
            <a:r>
              <a:rPr lang="zh-CN" altLang="en-US" b="1" dirty="0">
                <a:latin typeface="Times New Roman" pitchFamily="18" charset="0"/>
              </a:rPr>
              <a:t>，其余各位均为“</a:t>
            </a:r>
            <a:r>
              <a:rPr lang="en-US" altLang="zh-CN" b="1" dirty="0">
                <a:latin typeface="Times New Roman" pitchFamily="18" charset="0"/>
              </a:rPr>
              <a:t>0”</a:t>
            </a:r>
            <a:r>
              <a:rPr lang="zh-CN" altLang="en-US" b="1" dirty="0">
                <a:latin typeface="Times New Roman" pitchFamily="18" charset="0"/>
              </a:rPr>
              <a:t>，若</a:t>
            </a:r>
            <a:r>
              <a:rPr lang="zh-CN" altLang="en-US" b="1" dirty="0" smtClean="0">
                <a:latin typeface="Times New Roman" pitchFamily="18" charset="0"/>
              </a:rPr>
              <a:t>同 </a:t>
            </a:r>
            <a:r>
              <a:rPr lang="zh-CN" altLang="en-US" b="1" dirty="0">
                <a:latin typeface="Times New Roman" pitchFamily="18" charset="0"/>
              </a:rPr>
              <a:t>时有</a:t>
            </a:r>
            <a:r>
              <a:rPr lang="en-US" altLang="zh-CN" b="1" dirty="0">
                <a:latin typeface="Times New Roman" pitchFamily="18" charset="0"/>
              </a:rPr>
              <a:t>n</a:t>
            </a:r>
            <a:r>
              <a:rPr lang="zh-CN" altLang="en-US" b="1" dirty="0">
                <a:latin typeface="Times New Roman" pitchFamily="18" charset="0"/>
              </a:rPr>
              <a:t>个字满足要求，则相应地就有</a:t>
            </a:r>
            <a:r>
              <a:rPr lang="en-US" altLang="zh-CN" b="1" dirty="0">
                <a:latin typeface="Times New Roman" pitchFamily="18" charset="0"/>
              </a:rPr>
              <a:t>n</a:t>
            </a:r>
            <a:r>
              <a:rPr lang="zh-CN" altLang="en-US" b="1" dirty="0">
                <a:latin typeface="Times New Roman" pitchFamily="18" charset="0"/>
              </a:rPr>
              <a:t>位为“</a:t>
            </a:r>
            <a:r>
              <a:rPr lang="en-US" altLang="zh-CN" b="1" dirty="0">
                <a:latin typeface="Times New Roman" pitchFamily="18" charset="0"/>
              </a:rPr>
              <a:t>1”</a:t>
            </a:r>
            <a:r>
              <a:rPr lang="zh-CN" altLang="en-US" b="1"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301625" y="754063"/>
            <a:ext cx="84407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85000"/>
              </a:lnSpc>
              <a:spcBef>
                <a:spcPct val="20000"/>
              </a:spcBef>
            </a:pPr>
            <a:r>
              <a:rPr lang="en-US" altLang="zh-CN" b="1">
                <a:latin typeface="Times New Roman" pitchFamily="18" charset="0"/>
                <a:cs typeface="Times New Roman" pitchFamily="18" charset="0"/>
              </a:rPr>
              <a:t>• </a:t>
            </a:r>
            <a:r>
              <a:rPr lang="zh-CN" altLang="en-US" b="1">
                <a:latin typeface="Times New Roman" pitchFamily="18" charset="0"/>
              </a:rPr>
              <a:t>有的相联存储器还设置有</a:t>
            </a:r>
            <a:r>
              <a:rPr lang="zh-CN" altLang="en-US" b="1">
                <a:solidFill>
                  <a:schemeClr val="hlink"/>
                </a:solidFill>
                <a:latin typeface="Times New Roman" pitchFamily="18" charset="0"/>
              </a:rPr>
              <a:t>字选择寄存器</a:t>
            </a:r>
            <a:r>
              <a:rPr lang="en-US" altLang="zh-CN" b="1">
                <a:solidFill>
                  <a:schemeClr val="hlink"/>
                </a:solidFill>
                <a:latin typeface="Times New Roman" pitchFamily="18" charset="0"/>
              </a:rPr>
              <a:t>WSR</a:t>
            </a:r>
            <a:r>
              <a:rPr lang="zh-CN" altLang="en-US" b="1">
                <a:latin typeface="Times New Roman" pitchFamily="18" charset="0"/>
              </a:rPr>
              <a:t>，用来确定哪些</a:t>
            </a:r>
          </a:p>
          <a:p>
            <a:pPr eaLnBrk="1" hangingPunct="1">
              <a:lnSpc>
                <a:spcPct val="85000"/>
              </a:lnSpc>
              <a:spcBef>
                <a:spcPct val="20000"/>
              </a:spcBef>
            </a:pPr>
            <a:r>
              <a:rPr lang="zh-CN" altLang="en-US" b="1">
                <a:latin typeface="Times New Roman" pitchFamily="18" charset="0"/>
              </a:rPr>
              <a:t>  字参与检索，若字选择寄存器某位为“</a:t>
            </a:r>
            <a:r>
              <a:rPr lang="en-US" altLang="zh-CN" b="1">
                <a:latin typeface="Times New Roman" pitchFamily="18" charset="0"/>
              </a:rPr>
              <a:t>1”</a:t>
            </a:r>
            <a:r>
              <a:rPr lang="zh-CN" altLang="en-US" b="1">
                <a:latin typeface="Times New Roman" pitchFamily="18" charset="0"/>
              </a:rPr>
              <a:t>，则表示其对应的</a:t>
            </a:r>
          </a:p>
          <a:p>
            <a:pPr eaLnBrk="1" hangingPunct="1">
              <a:lnSpc>
                <a:spcPct val="85000"/>
              </a:lnSpc>
              <a:spcBef>
                <a:spcPct val="20000"/>
              </a:spcBef>
            </a:pPr>
            <a:r>
              <a:rPr lang="zh-CN" altLang="en-US" b="1">
                <a:latin typeface="Times New Roman" pitchFamily="18" charset="0"/>
              </a:rPr>
              <a:t>  存储字参与检索；若某位为“</a:t>
            </a:r>
            <a:r>
              <a:rPr lang="en-US" altLang="zh-CN" b="1">
                <a:latin typeface="Times New Roman" pitchFamily="18" charset="0"/>
              </a:rPr>
              <a:t>0”</a:t>
            </a:r>
            <a:r>
              <a:rPr lang="zh-CN" altLang="en-US" b="1">
                <a:latin typeface="Times New Roman" pitchFamily="18" charset="0"/>
              </a:rPr>
              <a:t>，则表示其对应的存储字不</a:t>
            </a:r>
          </a:p>
          <a:p>
            <a:pPr eaLnBrk="1" hangingPunct="1">
              <a:lnSpc>
                <a:spcPct val="85000"/>
              </a:lnSpc>
              <a:spcBef>
                <a:spcPct val="20000"/>
              </a:spcBef>
            </a:pPr>
            <a:r>
              <a:rPr lang="zh-CN" altLang="en-US" b="1">
                <a:latin typeface="Times New Roman" pitchFamily="18" charset="0"/>
              </a:rPr>
              <a:t>  参与检索。下面举例说明之。</a:t>
            </a:r>
          </a:p>
        </p:txBody>
      </p:sp>
      <p:sp>
        <p:nvSpPr>
          <p:cNvPr id="110595" name="Text Box 3"/>
          <p:cNvSpPr txBox="1">
            <a:spLocks noChangeArrowheads="1"/>
          </p:cNvSpPr>
          <p:nvPr/>
        </p:nvSpPr>
        <p:spPr bwMode="auto">
          <a:xfrm>
            <a:off x="381000" y="2819400"/>
            <a:ext cx="8601075"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80000"/>
              </a:lnSpc>
              <a:spcBef>
                <a:spcPct val="50000"/>
              </a:spcBef>
            </a:pPr>
            <a:r>
              <a:rPr lang="zh-CN" altLang="en-US" b="1">
                <a:latin typeface="Times New Roman" pitchFamily="18" charset="0"/>
              </a:rPr>
              <a:t>假如某高校学生入学考试总成绩已存入相联存储器，如图所示。</a:t>
            </a:r>
          </a:p>
          <a:p>
            <a:pPr eaLnBrk="1" hangingPunct="1">
              <a:lnSpc>
                <a:spcPct val="80000"/>
              </a:lnSpc>
              <a:spcBef>
                <a:spcPct val="50000"/>
              </a:spcBef>
            </a:pPr>
            <a:r>
              <a:rPr lang="zh-CN" altLang="en-US" b="1">
                <a:latin typeface="Times New Roman" pitchFamily="18" charset="0"/>
              </a:rPr>
              <a:t>今要求列出“总分”在</a:t>
            </a:r>
            <a:r>
              <a:rPr lang="en-US" altLang="zh-CN" b="1">
                <a:latin typeface="Times New Roman" pitchFamily="18" charset="0"/>
              </a:rPr>
              <a:t>560</a:t>
            </a:r>
            <a:r>
              <a:rPr lang="zh-CN" altLang="en-US" b="1">
                <a:latin typeface="Times New Roman" pitchFamily="18" charset="0"/>
              </a:rPr>
              <a:t>分和</a:t>
            </a:r>
            <a:r>
              <a:rPr lang="en-US" altLang="zh-CN" b="1">
                <a:latin typeface="Times New Roman" pitchFamily="18" charset="0"/>
              </a:rPr>
              <a:t>600</a:t>
            </a:r>
            <a:r>
              <a:rPr lang="zh-CN" altLang="en-US" b="1">
                <a:latin typeface="Times New Roman" pitchFamily="18" charset="0"/>
              </a:rPr>
              <a:t>分范围内的考生名单。</a:t>
            </a:r>
          </a:p>
          <a:p>
            <a:pPr eaLnBrk="1" hangingPunct="1">
              <a:lnSpc>
                <a:spcPct val="80000"/>
              </a:lnSpc>
              <a:spcBef>
                <a:spcPct val="50000"/>
              </a:spcBef>
            </a:pPr>
            <a:r>
              <a:rPr lang="zh-CN" altLang="en-US" b="1">
                <a:latin typeface="Times New Roman" pitchFamily="18" charset="0"/>
              </a:rPr>
              <a:t>可以用二次查找完成：</a:t>
            </a:r>
          </a:p>
          <a:p>
            <a:pPr eaLnBrk="1" hangingPunct="1">
              <a:lnSpc>
                <a:spcPct val="80000"/>
              </a:lnSpc>
              <a:spcBef>
                <a:spcPct val="50000"/>
              </a:spcBef>
            </a:pPr>
            <a:r>
              <a:rPr lang="zh-CN" altLang="en-US" b="1">
                <a:latin typeface="Times New Roman" pitchFamily="18" charset="0"/>
              </a:rPr>
              <a:t>第一次找出“总分”大于</a:t>
            </a:r>
            <a:r>
              <a:rPr lang="en-US" altLang="zh-CN" b="1">
                <a:latin typeface="Times New Roman" pitchFamily="18" charset="0"/>
              </a:rPr>
              <a:t>559</a:t>
            </a:r>
            <a:r>
              <a:rPr lang="zh-CN" altLang="en-US" b="1">
                <a:latin typeface="Times New Roman" pitchFamily="18" charset="0"/>
              </a:rPr>
              <a:t>分的考生名单</a:t>
            </a:r>
            <a:r>
              <a:rPr lang="en-US" altLang="zh-CN" b="1">
                <a:latin typeface="Times New Roman" pitchFamily="18" charset="0"/>
              </a:rPr>
              <a:t>;</a:t>
            </a:r>
          </a:p>
          <a:p>
            <a:pPr eaLnBrk="1" hangingPunct="1">
              <a:lnSpc>
                <a:spcPct val="80000"/>
              </a:lnSpc>
              <a:spcBef>
                <a:spcPct val="50000"/>
              </a:spcBef>
            </a:pPr>
            <a:r>
              <a:rPr lang="zh-CN" altLang="en-US" b="1">
                <a:latin typeface="Times New Roman" pitchFamily="18" charset="0"/>
              </a:rPr>
              <a:t>第二次从名单中再找出总分小于</a:t>
            </a:r>
            <a:r>
              <a:rPr lang="en-US" altLang="zh-CN" b="1">
                <a:latin typeface="Times New Roman" pitchFamily="18" charset="0"/>
              </a:rPr>
              <a:t>601</a:t>
            </a:r>
            <a:r>
              <a:rPr lang="zh-CN" altLang="en-US" b="1">
                <a:latin typeface="Times New Roman" pitchFamily="18" charset="0"/>
              </a:rPr>
              <a:t>分的考生；</a:t>
            </a:r>
          </a:p>
          <a:p>
            <a:pPr eaLnBrk="1" hangingPunct="1">
              <a:lnSpc>
                <a:spcPct val="80000"/>
              </a:lnSpc>
              <a:spcBef>
                <a:spcPct val="50000"/>
              </a:spcBef>
            </a:pPr>
            <a:r>
              <a:rPr lang="zh-CN" altLang="en-US" b="1">
                <a:latin typeface="Times New Roman" pitchFamily="18" charset="0"/>
              </a:rPr>
              <a:t>因此分别将</a:t>
            </a:r>
            <a:r>
              <a:rPr lang="en-US" altLang="zh-CN" b="1">
                <a:latin typeface="Times New Roman" pitchFamily="18" charset="0"/>
              </a:rPr>
              <a:t>559</a:t>
            </a:r>
            <a:r>
              <a:rPr lang="zh-CN" altLang="en-US" b="1">
                <a:latin typeface="Times New Roman" pitchFamily="18" charset="0"/>
              </a:rPr>
              <a:t>分和</a:t>
            </a:r>
            <a:r>
              <a:rPr lang="en-US" altLang="zh-CN" b="1">
                <a:latin typeface="Times New Roman" pitchFamily="18" charset="0"/>
              </a:rPr>
              <a:t>601</a:t>
            </a:r>
            <a:r>
              <a:rPr lang="zh-CN" altLang="en-US" b="1">
                <a:latin typeface="Times New Roman" pitchFamily="18" charset="0"/>
              </a:rPr>
              <a:t>分作为关键字段内容置于比较寄存器中。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6"/>
          <p:cNvGraphicFramePr>
            <a:graphicFrameLocks noChangeAspect="1"/>
          </p:cNvGraphicFramePr>
          <p:nvPr/>
        </p:nvGraphicFramePr>
        <p:xfrm>
          <a:off x="685800" y="685800"/>
          <a:ext cx="7924800" cy="5594350"/>
        </p:xfrm>
        <a:graphic>
          <a:graphicData uri="http://schemas.openxmlformats.org/presentationml/2006/ole">
            <mc:AlternateContent xmlns:mc="http://schemas.openxmlformats.org/markup-compatibility/2006">
              <mc:Choice xmlns:v="urn:schemas-microsoft-com:vml" Requires="v">
                <p:oleObj spid="_x0000_s11309" name="Visio" r:id="rId3" imgW="5178600" imgH="4283640" progId="Visio.Drawing.6">
                  <p:embed/>
                </p:oleObj>
              </mc:Choice>
              <mc:Fallback>
                <p:oleObj name="Visio" r:id="rId3" imgW="5178600" imgH="428364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85800"/>
                        <a:ext cx="79248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400050" y="3157538"/>
            <a:ext cx="84328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90000"/>
              </a:lnSpc>
              <a:spcBef>
                <a:spcPct val="50000"/>
              </a:spcBef>
            </a:pPr>
            <a:r>
              <a:rPr lang="en-US" altLang="zh-CN" b="1">
                <a:solidFill>
                  <a:srgbClr val="FF0000"/>
                </a:solidFill>
                <a:latin typeface="Times New Roman" pitchFamily="18" charset="0"/>
              </a:rPr>
              <a:t>     </a:t>
            </a:r>
            <a:r>
              <a:rPr lang="zh-CN" altLang="en-US" b="1">
                <a:solidFill>
                  <a:srgbClr val="FF0000"/>
                </a:solidFill>
                <a:latin typeface="Times New Roman" pitchFamily="18" charset="0"/>
              </a:rPr>
              <a:t>在计算机系统中，相联存储器主要用于虚拟存储器中存放</a:t>
            </a:r>
          </a:p>
          <a:p>
            <a:pPr eaLnBrk="1" hangingPunct="1">
              <a:lnSpc>
                <a:spcPct val="90000"/>
              </a:lnSpc>
              <a:spcBef>
                <a:spcPct val="50000"/>
              </a:spcBef>
            </a:pPr>
            <a:r>
              <a:rPr lang="zh-CN" altLang="en-US" b="1">
                <a:solidFill>
                  <a:srgbClr val="FF0000"/>
                </a:solidFill>
                <a:latin typeface="Times New Roman" pitchFamily="18" charset="0"/>
              </a:rPr>
              <a:t>分段表、页表和快表；在高速缓冲存储器中，相联存储器作</a:t>
            </a:r>
          </a:p>
          <a:p>
            <a:pPr eaLnBrk="1" hangingPunct="1">
              <a:lnSpc>
                <a:spcPct val="90000"/>
              </a:lnSpc>
              <a:spcBef>
                <a:spcPct val="50000"/>
              </a:spcBef>
            </a:pPr>
            <a:r>
              <a:rPr lang="zh-CN" altLang="en-US" b="1">
                <a:solidFill>
                  <a:srgbClr val="FF0000"/>
                </a:solidFill>
                <a:latin typeface="Times New Roman" pitchFamily="18" charset="0"/>
              </a:rPr>
              <a:t>为存放</a:t>
            </a:r>
            <a:r>
              <a:rPr lang="en-US" altLang="zh-CN" b="1">
                <a:solidFill>
                  <a:srgbClr val="FF0000"/>
                </a:solidFill>
                <a:latin typeface="Times New Roman" pitchFamily="18" charset="0"/>
              </a:rPr>
              <a:t>cache</a:t>
            </a:r>
            <a:r>
              <a:rPr lang="zh-CN" altLang="en-US" b="1">
                <a:solidFill>
                  <a:srgbClr val="FF0000"/>
                </a:solidFill>
                <a:latin typeface="Times New Roman" pitchFamily="18" charset="0"/>
              </a:rPr>
              <a:t>的行地址之用。这是因为，在这两种应用中，都</a:t>
            </a:r>
          </a:p>
          <a:p>
            <a:pPr eaLnBrk="1" hangingPunct="1">
              <a:lnSpc>
                <a:spcPct val="90000"/>
              </a:lnSpc>
              <a:spcBef>
                <a:spcPct val="50000"/>
              </a:spcBef>
            </a:pPr>
            <a:r>
              <a:rPr lang="zh-CN" altLang="en-US" b="1">
                <a:solidFill>
                  <a:srgbClr val="FF0000"/>
                </a:solidFill>
                <a:latin typeface="Times New Roman" pitchFamily="18" charset="0"/>
              </a:rPr>
              <a:t>需要快速查找。</a:t>
            </a:r>
          </a:p>
        </p:txBody>
      </p:sp>
      <p:sp>
        <p:nvSpPr>
          <p:cNvPr id="111619" name="Text Box 3"/>
          <p:cNvSpPr txBox="1">
            <a:spLocks noChangeArrowheads="1"/>
          </p:cNvSpPr>
          <p:nvPr/>
        </p:nvSpPr>
        <p:spPr bwMode="auto">
          <a:xfrm>
            <a:off x="361950" y="806450"/>
            <a:ext cx="84709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Times New Roman" pitchFamily="18" charset="0"/>
                <a:cs typeface="Times New Roman" pitchFamily="18" charset="0"/>
              </a:rPr>
              <a:t>•  </a:t>
            </a:r>
            <a:r>
              <a:rPr lang="zh-CN" altLang="en-US" b="1">
                <a:latin typeface="Times New Roman" pitchFamily="18" charset="0"/>
              </a:rPr>
              <a:t>为了进行检索，</a:t>
            </a:r>
            <a:r>
              <a:rPr lang="zh-CN" altLang="en-US" b="1">
                <a:solidFill>
                  <a:schemeClr val="hlink"/>
                </a:solidFill>
                <a:latin typeface="Times New Roman" pitchFamily="18" charset="0"/>
              </a:rPr>
              <a:t>还要求相联存储器能进行各种比较操作（相</a:t>
            </a:r>
          </a:p>
          <a:p>
            <a:pPr eaLnBrk="1" hangingPunct="1">
              <a:spcBef>
                <a:spcPct val="20000"/>
              </a:spcBef>
            </a:pPr>
            <a:r>
              <a:rPr lang="zh-CN" altLang="en-US" b="1">
                <a:solidFill>
                  <a:schemeClr val="hlink"/>
                </a:solidFill>
                <a:latin typeface="Times New Roman" pitchFamily="18" charset="0"/>
              </a:rPr>
              <a:t>   等、不等、小于、大于、求最大值和最小值等）</a:t>
            </a:r>
            <a:r>
              <a:rPr lang="zh-CN" altLang="en-US" b="1">
                <a:latin typeface="Times New Roman" pitchFamily="18" charset="0"/>
              </a:rPr>
              <a:t>。</a:t>
            </a:r>
          </a:p>
          <a:p>
            <a:pPr eaLnBrk="1" hangingPunct="1">
              <a:spcBef>
                <a:spcPct val="20000"/>
              </a:spcBef>
            </a:pPr>
            <a:r>
              <a:rPr lang="en-US" altLang="zh-CN" b="1">
                <a:latin typeface="Times New Roman" pitchFamily="18" charset="0"/>
                <a:cs typeface="Times New Roman" pitchFamily="18" charset="0"/>
              </a:rPr>
              <a:t>• </a:t>
            </a:r>
            <a:r>
              <a:rPr lang="zh-CN" altLang="en-US" b="1">
                <a:latin typeface="Times New Roman" pitchFamily="18" charset="0"/>
              </a:rPr>
              <a:t>比较操作是并行进行的，即</a:t>
            </a:r>
            <a:r>
              <a:rPr lang="en-US" altLang="zh-CN" b="1">
                <a:latin typeface="Times New Roman" pitchFamily="18" charset="0"/>
              </a:rPr>
              <a:t>CR</a:t>
            </a:r>
            <a:r>
              <a:rPr lang="zh-CN" altLang="en-US" b="1">
                <a:latin typeface="Times New Roman" pitchFamily="18" charset="0"/>
              </a:rPr>
              <a:t>中的关键字段与存储器的所有</a:t>
            </a:r>
          </a:p>
          <a:p>
            <a:pPr eaLnBrk="1" hangingPunct="1">
              <a:spcBef>
                <a:spcPct val="20000"/>
              </a:spcBef>
            </a:pPr>
            <a:r>
              <a:rPr lang="zh-CN" altLang="en-US" b="1">
                <a:latin typeface="Times New Roman" pitchFamily="18" charset="0"/>
              </a:rPr>
              <a:t>   </a:t>
            </a:r>
            <a:r>
              <a:rPr lang="en-US" altLang="zh-CN" b="1">
                <a:latin typeface="Times New Roman" pitchFamily="18" charset="0"/>
              </a:rPr>
              <a:t>W</a:t>
            </a:r>
            <a:r>
              <a:rPr lang="zh-CN" altLang="en-US" b="1">
                <a:latin typeface="Times New Roman" pitchFamily="18" charset="0"/>
              </a:rPr>
              <a:t>个字的相应字段同时进行比较。这由相联存储器的具体电</a:t>
            </a:r>
          </a:p>
          <a:p>
            <a:pPr eaLnBrk="1" hangingPunct="1">
              <a:spcBef>
                <a:spcPct val="20000"/>
              </a:spcBef>
            </a:pPr>
            <a:r>
              <a:rPr lang="zh-CN" altLang="en-US" b="1">
                <a:latin typeface="Times New Roman" pitchFamily="18" charset="0"/>
              </a:rPr>
              <a:t>   路实现，极大地提高了处理速度。</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28600" y="1193800"/>
            <a:ext cx="86360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宋体" pitchFamily="2" charset="-122"/>
              </a:rPr>
              <a:t>  </a:t>
            </a:r>
            <a:r>
              <a:rPr lang="zh-CN" altLang="en-US" b="1">
                <a:latin typeface="宋体" pitchFamily="2" charset="-122"/>
              </a:rPr>
              <a:t>元件故障、噪声干扰等各种因素常常导致计算机在处理信息过程中出现错误。为了防止错误</a:t>
            </a:r>
            <a:r>
              <a:rPr lang="en-US" altLang="zh-CN" b="1">
                <a:latin typeface="宋体" pitchFamily="2" charset="-122"/>
              </a:rPr>
              <a:t>, </a:t>
            </a:r>
            <a:r>
              <a:rPr lang="zh-CN" altLang="en-US" b="1">
                <a:latin typeface="宋体" pitchFamily="2" charset="-122"/>
              </a:rPr>
              <a:t>可将信号采用专门的逻辑线路进行编码以检测错误</a:t>
            </a:r>
            <a:r>
              <a:rPr lang="en-US" altLang="zh-CN" b="1">
                <a:latin typeface="宋体" pitchFamily="2" charset="-122"/>
              </a:rPr>
              <a:t>,</a:t>
            </a:r>
            <a:r>
              <a:rPr lang="zh-CN" altLang="en-US" b="1">
                <a:latin typeface="宋体" pitchFamily="2" charset="-122"/>
              </a:rPr>
              <a:t>甚至校正错误。</a:t>
            </a:r>
          </a:p>
          <a:p>
            <a:pPr eaLnBrk="1" hangingPunct="1">
              <a:lnSpc>
                <a:spcPct val="120000"/>
              </a:lnSpc>
              <a:spcBef>
                <a:spcPct val="50000"/>
              </a:spcBef>
            </a:pPr>
            <a:r>
              <a:rPr lang="zh-CN" altLang="en-US" b="1">
                <a:latin typeface="宋体" pitchFamily="2" charset="-122"/>
              </a:rPr>
              <a:t> </a:t>
            </a:r>
            <a:r>
              <a:rPr lang="zh-CN" altLang="en-US" b="1">
                <a:solidFill>
                  <a:srgbClr val="FF0000"/>
                </a:solidFill>
                <a:latin typeface="宋体" pitchFamily="2" charset="-122"/>
              </a:rPr>
              <a:t>通常的方法是：</a:t>
            </a:r>
            <a:r>
              <a:rPr lang="zh-CN" altLang="en-US" b="1">
                <a:latin typeface="宋体" pitchFamily="2" charset="-122"/>
              </a:rPr>
              <a:t>在每个字上添加一些校验位</a:t>
            </a:r>
            <a:r>
              <a:rPr lang="en-US" altLang="zh-CN" b="1">
                <a:latin typeface="宋体" pitchFamily="2" charset="-122"/>
              </a:rPr>
              <a:t>,</a:t>
            </a:r>
            <a:r>
              <a:rPr lang="zh-CN" altLang="en-US" b="1">
                <a:latin typeface="宋体" pitchFamily="2" charset="-122"/>
              </a:rPr>
              <a:t>用来确定字中出  </a:t>
            </a:r>
          </a:p>
          <a:p>
            <a:pPr eaLnBrk="1" hangingPunct="1">
              <a:lnSpc>
                <a:spcPct val="70000"/>
              </a:lnSpc>
              <a:spcBef>
                <a:spcPct val="50000"/>
              </a:spcBef>
            </a:pPr>
            <a:r>
              <a:rPr lang="zh-CN" altLang="en-US" b="1">
                <a:latin typeface="宋体" pitchFamily="2" charset="-122"/>
              </a:rPr>
              <a:t>               现错误的位置。</a:t>
            </a:r>
          </a:p>
          <a:p>
            <a:pPr eaLnBrk="1" hangingPunct="1">
              <a:lnSpc>
                <a:spcPct val="50000"/>
              </a:lnSpc>
            </a:pPr>
            <a:endParaRPr lang="zh-CN" altLang="en-US" b="1">
              <a:solidFill>
                <a:srgbClr val="FF0000"/>
              </a:solidFill>
              <a:latin typeface="宋体" pitchFamily="2" charset="-122"/>
            </a:endParaRPr>
          </a:p>
          <a:p>
            <a:pPr eaLnBrk="1" hangingPunct="1"/>
            <a:r>
              <a:rPr lang="zh-CN" altLang="en-US" b="1">
                <a:solidFill>
                  <a:srgbClr val="FF0000"/>
                </a:solidFill>
                <a:latin typeface="宋体" pitchFamily="2" charset="-122"/>
              </a:rPr>
              <a:t> 常用方法：</a:t>
            </a:r>
            <a:r>
              <a:rPr lang="zh-CN" altLang="en-US" b="1">
                <a:latin typeface="宋体" pitchFamily="2" charset="-122"/>
              </a:rPr>
              <a:t> </a:t>
            </a:r>
          </a:p>
          <a:p>
            <a:pPr lvl="1" eaLnBrk="1" hangingPunct="1">
              <a:lnSpc>
                <a:spcPct val="120000"/>
              </a:lnSpc>
              <a:spcBef>
                <a:spcPct val="20000"/>
              </a:spcBef>
            </a:pPr>
            <a:r>
              <a:rPr lang="zh-CN" altLang="en-US" b="1">
                <a:solidFill>
                  <a:schemeClr val="tx2"/>
                </a:solidFill>
                <a:latin typeface="Times New Roman" pitchFamily="18" charset="0"/>
              </a:rPr>
              <a:t>     奇偶校验码 ；</a:t>
            </a:r>
          </a:p>
          <a:p>
            <a:pPr lvl="1" eaLnBrk="1" hangingPunct="1">
              <a:spcBef>
                <a:spcPct val="20000"/>
              </a:spcBef>
            </a:pPr>
            <a:r>
              <a:rPr lang="zh-CN" altLang="en-US" b="1">
                <a:solidFill>
                  <a:schemeClr val="tx2"/>
                </a:solidFill>
                <a:latin typeface="Times New Roman" pitchFamily="18" charset="0"/>
              </a:rPr>
              <a:t>     海明校验与纠错码 ；</a:t>
            </a:r>
          </a:p>
          <a:p>
            <a:pPr lvl="1" eaLnBrk="1" hangingPunct="1">
              <a:spcBef>
                <a:spcPct val="20000"/>
              </a:spcBef>
            </a:pPr>
            <a:r>
              <a:rPr lang="zh-CN" altLang="en-US" b="1">
                <a:solidFill>
                  <a:schemeClr val="tx2"/>
                </a:solidFill>
                <a:latin typeface="Times New Roman" pitchFamily="18" charset="0"/>
              </a:rPr>
              <a:t>     循环冗余校验码 。</a:t>
            </a:r>
          </a:p>
        </p:txBody>
      </p:sp>
      <p:sp>
        <p:nvSpPr>
          <p:cNvPr id="112643" name="Rectangle 3"/>
          <p:cNvSpPr>
            <a:spLocks noChangeArrowheads="1"/>
          </p:cNvSpPr>
          <p:nvPr/>
        </p:nvSpPr>
        <p:spPr bwMode="auto">
          <a:xfrm>
            <a:off x="331788" y="704850"/>
            <a:ext cx="3857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50000"/>
              </a:spcBef>
            </a:pPr>
            <a:r>
              <a:rPr lang="en-US" altLang="zh-CN" sz="3200" b="1">
                <a:solidFill>
                  <a:srgbClr val="0000FF"/>
                </a:solidFill>
                <a:latin typeface="隶书" pitchFamily="49" charset="-122"/>
                <a:ea typeface="隶书" pitchFamily="49" charset="-122"/>
              </a:rPr>
              <a:t>1.</a:t>
            </a:r>
            <a:r>
              <a:rPr lang="zh-CN" altLang="en-US" sz="3200" b="1">
                <a:solidFill>
                  <a:srgbClr val="0000FF"/>
                </a:solidFill>
                <a:latin typeface="隶书" pitchFamily="49" charset="-122"/>
                <a:ea typeface="隶书" pitchFamily="49" charset="-122"/>
              </a:rPr>
              <a:t>为什么设置校验码</a:t>
            </a:r>
          </a:p>
        </p:txBody>
      </p:sp>
      <p:sp>
        <p:nvSpPr>
          <p:cNvPr id="112644" name="Rectangle 4"/>
          <p:cNvSpPr>
            <a:spLocks noChangeArrowheads="1"/>
          </p:cNvSpPr>
          <p:nvPr/>
        </p:nvSpPr>
        <p:spPr bwMode="auto">
          <a:xfrm>
            <a:off x="228600" y="228600"/>
            <a:ext cx="6108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校验码</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8600" y="304800"/>
            <a:ext cx="5953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存储器层次结构</a:t>
            </a:r>
          </a:p>
        </p:txBody>
      </p:sp>
      <p:sp>
        <p:nvSpPr>
          <p:cNvPr id="26627" name="Text Box 5"/>
          <p:cNvSpPr txBox="1">
            <a:spLocks noChangeArrowheads="1"/>
          </p:cNvSpPr>
          <p:nvPr/>
        </p:nvSpPr>
        <p:spPr bwMode="auto">
          <a:xfrm>
            <a:off x="228600" y="1447800"/>
            <a:ext cx="86106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容量大，速度快，成本低。</a:t>
            </a:r>
          </a:p>
          <a:p>
            <a:pPr eaLnBrk="1" hangingPunct="1">
              <a:spcBef>
                <a:spcPct val="50000"/>
              </a:spcBef>
            </a:pPr>
            <a:r>
              <a:rPr lang="en-US" altLang="zh-CN" b="1">
                <a:latin typeface="Times New Roman" pitchFamily="18" charset="0"/>
                <a:cs typeface="Times New Roman" pitchFamily="18" charset="0"/>
              </a:rPr>
              <a:t>• </a:t>
            </a:r>
            <a:r>
              <a:rPr lang="zh-CN" altLang="en-US" b="1">
                <a:latin typeface="Times New Roman" pitchFamily="18" charset="0"/>
              </a:rPr>
              <a:t>为解决三者之间的矛盾，目前通常采用</a:t>
            </a:r>
            <a:r>
              <a:rPr lang="zh-CN" altLang="en-US" b="1">
                <a:solidFill>
                  <a:srgbClr val="0000FF"/>
                </a:solidFill>
                <a:latin typeface="Times New Roman" pitchFamily="18" charset="0"/>
              </a:rPr>
              <a:t>多级存储器体系结构</a:t>
            </a:r>
            <a:r>
              <a:rPr lang="zh-CN" altLang="en-US" b="1">
                <a:latin typeface="Times New Roman" pitchFamily="18" charset="0"/>
              </a:rPr>
              <a:t>，     即使用</a:t>
            </a:r>
            <a:r>
              <a:rPr lang="zh-CN" altLang="en-US" b="1">
                <a:solidFill>
                  <a:srgbClr val="FF3333"/>
                </a:solidFill>
                <a:latin typeface="Times New Roman" pitchFamily="18" charset="0"/>
              </a:rPr>
              <a:t>高速缓冲存储器、主存储器和外存储器</a:t>
            </a:r>
            <a:r>
              <a:rPr lang="zh-CN" altLang="en-US" b="1">
                <a:latin typeface="Times New Roman" pitchFamily="18" charset="0"/>
              </a:rPr>
              <a:t>。</a:t>
            </a:r>
          </a:p>
        </p:txBody>
      </p:sp>
      <p:sp>
        <p:nvSpPr>
          <p:cNvPr id="26628" name="Rectangle 6"/>
          <p:cNvSpPr>
            <a:spLocks noChangeArrowheads="1"/>
          </p:cNvSpPr>
          <p:nvPr/>
        </p:nvSpPr>
        <p:spPr bwMode="auto">
          <a:xfrm>
            <a:off x="228600" y="914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a:latin typeface="Times New Roman" pitchFamily="18" charset="0"/>
                <a:cs typeface="Times New Roman" pitchFamily="18" charset="0"/>
              </a:rPr>
              <a:t>•  </a:t>
            </a:r>
            <a:r>
              <a:rPr lang="zh-CN" altLang="en-US" b="1">
                <a:latin typeface="Times New Roman" pitchFamily="18" charset="0"/>
              </a:rPr>
              <a:t>对存储器的要求是：</a:t>
            </a:r>
          </a:p>
        </p:txBody>
      </p:sp>
      <p:grpSp>
        <p:nvGrpSpPr>
          <p:cNvPr id="26629" name="Group 37"/>
          <p:cNvGrpSpPr>
            <a:grpSpLocks/>
          </p:cNvGrpSpPr>
          <p:nvPr/>
        </p:nvGrpSpPr>
        <p:grpSpPr bwMode="auto">
          <a:xfrm>
            <a:off x="1676400" y="3429000"/>
            <a:ext cx="5624513" cy="2484438"/>
            <a:chOff x="1088" y="1998"/>
            <a:chExt cx="3543" cy="1565"/>
          </a:xfrm>
        </p:grpSpPr>
        <p:sp>
          <p:nvSpPr>
            <p:cNvPr id="26630" name="Rectangle 17"/>
            <p:cNvSpPr>
              <a:spLocks noChangeArrowheads="1"/>
            </p:cNvSpPr>
            <p:nvPr/>
          </p:nvSpPr>
          <p:spPr bwMode="auto">
            <a:xfrm>
              <a:off x="2049" y="1998"/>
              <a:ext cx="1622" cy="411"/>
            </a:xfrm>
            <a:prstGeom prst="rect">
              <a:avLst/>
            </a:prstGeom>
            <a:solidFill>
              <a:srgbClr val="FFCC00"/>
            </a:solidFill>
            <a:ln w="12700">
              <a:solidFill>
                <a:srgbClr val="000000"/>
              </a:solidFill>
              <a:miter lim="800000"/>
              <a:headEnd/>
              <a:tailEnd/>
            </a:ln>
          </p:spPr>
          <p:txBody>
            <a:bodyPr/>
            <a:lstStyle/>
            <a:p>
              <a:endParaRPr lang="zh-CN" altLang="en-US"/>
            </a:p>
          </p:txBody>
        </p:sp>
        <p:sp>
          <p:nvSpPr>
            <p:cNvPr id="26631" name="Rectangle 18"/>
            <p:cNvSpPr>
              <a:spLocks noChangeArrowheads="1"/>
            </p:cNvSpPr>
            <p:nvPr/>
          </p:nvSpPr>
          <p:spPr bwMode="auto">
            <a:xfrm>
              <a:off x="2592" y="2112"/>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solidFill>
                    <a:srgbClr val="000000"/>
                  </a:solidFill>
                  <a:latin typeface="宋体" pitchFamily="2" charset="-122"/>
                </a:rPr>
                <a:t>寄存器</a:t>
              </a:r>
              <a:endParaRPr lang="zh-CN" altLang="en-US" b="1"/>
            </a:p>
          </p:txBody>
        </p:sp>
        <p:sp>
          <p:nvSpPr>
            <p:cNvPr id="26632" name="Rectangle 19"/>
            <p:cNvSpPr>
              <a:spLocks noChangeArrowheads="1"/>
            </p:cNvSpPr>
            <p:nvPr/>
          </p:nvSpPr>
          <p:spPr bwMode="auto">
            <a:xfrm>
              <a:off x="1729" y="2400"/>
              <a:ext cx="2262" cy="395"/>
            </a:xfrm>
            <a:prstGeom prst="rect">
              <a:avLst/>
            </a:prstGeom>
            <a:solidFill>
              <a:srgbClr val="FFFF00"/>
            </a:solidFill>
            <a:ln w="12700">
              <a:solidFill>
                <a:srgbClr val="000000"/>
              </a:solidFill>
              <a:miter lim="800000"/>
              <a:headEnd/>
              <a:tailEnd/>
            </a:ln>
          </p:spPr>
          <p:txBody>
            <a:bodyPr/>
            <a:lstStyle/>
            <a:p>
              <a:endParaRPr lang="zh-CN" altLang="en-US"/>
            </a:p>
          </p:txBody>
        </p:sp>
        <p:sp>
          <p:nvSpPr>
            <p:cNvPr id="26633" name="Rectangle 20"/>
            <p:cNvSpPr>
              <a:spLocks noChangeArrowheads="1"/>
            </p:cNvSpPr>
            <p:nvPr/>
          </p:nvSpPr>
          <p:spPr bwMode="auto">
            <a:xfrm>
              <a:off x="2640" y="2496"/>
              <a:ext cx="5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Times New Roman" pitchFamily="18" charset="0"/>
                </a:rPr>
                <a:t>Cache</a:t>
              </a:r>
              <a:endParaRPr lang="en-US" altLang="zh-CN" b="1"/>
            </a:p>
          </p:txBody>
        </p:sp>
        <p:sp>
          <p:nvSpPr>
            <p:cNvPr id="26634" name="Rectangle 21"/>
            <p:cNvSpPr>
              <a:spLocks noChangeArrowheads="1"/>
            </p:cNvSpPr>
            <p:nvPr/>
          </p:nvSpPr>
          <p:spPr bwMode="auto">
            <a:xfrm>
              <a:off x="1409" y="2784"/>
              <a:ext cx="2902" cy="395"/>
            </a:xfrm>
            <a:prstGeom prst="rect">
              <a:avLst/>
            </a:prstGeom>
            <a:solidFill>
              <a:srgbClr val="FFFF99"/>
            </a:solidFill>
            <a:ln w="12700">
              <a:solidFill>
                <a:srgbClr val="000000"/>
              </a:solidFill>
              <a:miter lim="800000"/>
              <a:headEnd/>
              <a:tailEnd/>
            </a:ln>
          </p:spPr>
          <p:txBody>
            <a:bodyPr/>
            <a:lstStyle/>
            <a:p>
              <a:endParaRPr lang="zh-CN" altLang="en-US"/>
            </a:p>
          </p:txBody>
        </p:sp>
        <p:sp>
          <p:nvSpPr>
            <p:cNvPr id="26635" name="Rectangle 22"/>
            <p:cNvSpPr>
              <a:spLocks noChangeArrowheads="1"/>
            </p:cNvSpPr>
            <p:nvPr/>
          </p:nvSpPr>
          <p:spPr bwMode="auto">
            <a:xfrm>
              <a:off x="2496" y="2832"/>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itchFamily="2" charset="-122"/>
                </a:rPr>
                <a:t>主存储器</a:t>
              </a:r>
              <a:endParaRPr lang="zh-CN" altLang="en-US" b="1"/>
            </a:p>
          </p:txBody>
        </p:sp>
        <p:sp>
          <p:nvSpPr>
            <p:cNvPr id="26636" name="Rectangle 23"/>
            <p:cNvSpPr>
              <a:spLocks noChangeArrowheads="1"/>
            </p:cNvSpPr>
            <p:nvPr/>
          </p:nvSpPr>
          <p:spPr bwMode="auto">
            <a:xfrm>
              <a:off x="1088" y="3168"/>
              <a:ext cx="3543" cy="395"/>
            </a:xfrm>
            <a:prstGeom prst="rect">
              <a:avLst/>
            </a:prstGeom>
            <a:solidFill>
              <a:srgbClr val="CCFFCC"/>
            </a:solidFill>
            <a:ln w="12700">
              <a:solidFill>
                <a:srgbClr val="000000"/>
              </a:solidFill>
              <a:miter lim="800000"/>
              <a:headEnd/>
              <a:tailEnd/>
            </a:ln>
          </p:spPr>
          <p:txBody>
            <a:bodyPr/>
            <a:lstStyle/>
            <a:p>
              <a:endParaRPr lang="zh-CN" altLang="en-US"/>
            </a:p>
          </p:txBody>
        </p:sp>
        <p:sp>
          <p:nvSpPr>
            <p:cNvPr id="26637" name="Rectangle 24"/>
            <p:cNvSpPr>
              <a:spLocks noChangeArrowheads="1"/>
            </p:cNvSpPr>
            <p:nvPr/>
          </p:nvSpPr>
          <p:spPr bwMode="auto">
            <a:xfrm>
              <a:off x="2400" y="3216"/>
              <a:ext cx="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00"/>
                  </a:solidFill>
                  <a:latin typeface="宋体" pitchFamily="2" charset="-122"/>
                </a:rPr>
                <a:t>辅助存储器</a:t>
              </a:r>
              <a:endParaRPr lang="zh-CN" altLang="en-US" b="1"/>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228600" y="762000"/>
            <a:ext cx="8686800" cy="5791200"/>
          </a:xfrm>
        </p:spPr>
        <p:txBody>
          <a:bodyPr/>
          <a:lstStyle/>
          <a:p>
            <a:pPr eaLnBrk="1" hangingPunct="1">
              <a:lnSpc>
                <a:spcPct val="90000"/>
              </a:lnSpc>
              <a:buFont typeface="Wingdings" pitchFamily="2" charset="2"/>
              <a:buNone/>
            </a:pPr>
            <a:r>
              <a:rPr lang="en-US" altLang="zh-CN" sz="2400" b="1" smtClean="0">
                <a:solidFill>
                  <a:srgbClr val="FF3300"/>
                </a:solidFill>
              </a:rPr>
              <a:t>1</a:t>
            </a:r>
            <a:r>
              <a:rPr lang="zh-CN" altLang="en-US" sz="2400" b="1" smtClean="0">
                <a:solidFill>
                  <a:srgbClr val="FF3300"/>
                </a:solidFill>
              </a:rPr>
              <a:t>、码字：</a:t>
            </a:r>
            <a:r>
              <a:rPr lang="zh-CN" altLang="en-US" sz="2400" b="1" smtClean="0"/>
              <a:t>由若干位代码组成，满足某种编码规律的一个代码字。</a:t>
            </a:r>
          </a:p>
          <a:p>
            <a:pPr eaLnBrk="1" hangingPunct="1">
              <a:lnSpc>
                <a:spcPct val="90000"/>
              </a:lnSpc>
              <a:buFont typeface="Wingdings" pitchFamily="2" charset="2"/>
              <a:buNone/>
            </a:pPr>
            <a:r>
              <a:rPr lang="zh-CN" altLang="en-US" sz="2400" b="1" smtClean="0">
                <a:solidFill>
                  <a:srgbClr val="0000FF"/>
                </a:solidFill>
              </a:rPr>
              <a:t>例：</a:t>
            </a:r>
            <a:r>
              <a:rPr lang="zh-CN" altLang="en-US" sz="2400" b="1" smtClean="0"/>
              <a:t>编码规则</a:t>
            </a:r>
            <a:r>
              <a:rPr lang="zh-CN" altLang="en-US" sz="2400" b="1" smtClean="0">
                <a:latin typeface="Times New Roman" pitchFamily="18" charset="0"/>
              </a:rPr>
              <a:t>“</a:t>
            </a:r>
            <a:r>
              <a:rPr lang="zh-CN" altLang="en-US" sz="2400" b="1" smtClean="0"/>
              <a:t>代码中</a:t>
            </a:r>
            <a:r>
              <a:rPr lang="en-US" altLang="zh-CN" sz="2400" b="1" smtClean="0"/>
              <a:t>1</a:t>
            </a:r>
            <a:r>
              <a:rPr lang="zh-CN" altLang="en-US" sz="2400" b="1" smtClean="0"/>
              <a:t>的个数为奇数</a:t>
            </a:r>
            <a:r>
              <a:rPr lang="zh-CN" altLang="en-US" sz="2400" b="1" smtClean="0">
                <a:latin typeface="Times New Roman" pitchFamily="18" charset="0"/>
              </a:rPr>
              <a:t>”</a:t>
            </a:r>
            <a:r>
              <a:rPr lang="zh-CN" altLang="en-US" sz="2400" b="1" smtClean="0"/>
              <a:t>则</a:t>
            </a:r>
          </a:p>
          <a:p>
            <a:pPr eaLnBrk="1" hangingPunct="1">
              <a:lnSpc>
                <a:spcPct val="90000"/>
              </a:lnSpc>
              <a:buFont typeface="Wingdings" pitchFamily="2" charset="2"/>
              <a:buNone/>
            </a:pPr>
            <a:r>
              <a:rPr lang="zh-CN" altLang="en-US" sz="2400" b="1" smtClean="0"/>
              <a:t>     </a:t>
            </a:r>
            <a:r>
              <a:rPr lang="zh-CN" altLang="en-US" sz="2400" b="1" smtClean="0">
                <a:latin typeface="Times New Roman" pitchFamily="18" charset="0"/>
              </a:rPr>
              <a:t>“</a:t>
            </a:r>
            <a:r>
              <a:rPr lang="en-US" altLang="zh-CN" sz="2400" b="1" smtClean="0"/>
              <a:t>01001001</a:t>
            </a:r>
            <a:r>
              <a:rPr lang="en-US" altLang="zh-CN" sz="2400" b="1" smtClean="0">
                <a:latin typeface="Times New Roman" pitchFamily="18" charset="0"/>
              </a:rPr>
              <a:t>”</a:t>
            </a:r>
            <a:r>
              <a:rPr lang="zh-CN" altLang="en-US" sz="2400" b="1" smtClean="0"/>
              <a:t>合法    </a:t>
            </a:r>
            <a:r>
              <a:rPr lang="zh-CN" altLang="en-US" sz="2400" b="1" smtClean="0">
                <a:latin typeface="Times New Roman" pitchFamily="18" charset="0"/>
              </a:rPr>
              <a:t>“</a:t>
            </a:r>
            <a:r>
              <a:rPr lang="en-US" altLang="zh-CN" sz="2400" b="1" smtClean="0"/>
              <a:t>11001001</a:t>
            </a:r>
            <a:r>
              <a:rPr lang="en-US" altLang="zh-CN" sz="2400" b="1" smtClean="0">
                <a:latin typeface="Times New Roman" pitchFamily="18" charset="0"/>
              </a:rPr>
              <a:t>”</a:t>
            </a:r>
            <a:r>
              <a:rPr lang="zh-CN" altLang="en-US" sz="2400" b="1" smtClean="0"/>
              <a:t>不合法</a:t>
            </a:r>
          </a:p>
          <a:p>
            <a:pPr eaLnBrk="1" hangingPunct="1">
              <a:lnSpc>
                <a:spcPct val="90000"/>
              </a:lnSpc>
              <a:buFont typeface="Wingdings" pitchFamily="2" charset="2"/>
              <a:buNone/>
            </a:pPr>
            <a:r>
              <a:rPr lang="en-US" altLang="zh-CN" sz="2400" b="1" smtClean="0">
                <a:solidFill>
                  <a:srgbClr val="FF3300"/>
                </a:solidFill>
              </a:rPr>
              <a:t>2</a:t>
            </a:r>
            <a:r>
              <a:rPr lang="zh-CN" altLang="en-US" sz="2400" b="1" smtClean="0">
                <a:solidFill>
                  <a:srgbClr val="FF3300"/>
                </a:solidFill>
              </a:rPr>
              <a:t>、码距</a:t>
            </a:r>
            <a:r>
              <a:rPr lang="zh-CN" altLang="en-US" sz="2400" b="1" smtClean="0"/>
              <a:t>：码距指任何一种编码的任两组二进制代码中，其对应位置的代码最少有几个二进制位不相同。</a:t>
            </a:r>
          </a:p>
          <a:p>
            <a:pPr eaLnBrk="1" hangingPunct="1">
              <a:lnSpc>
                <a:spcPct val="90000"/>
              </a:lnSpc>
              <a:buFont typeface="Wingdings" pitchFamily="2" charset="2"/>
              <a:buNone/>
            </a:pPr>
            <a:r>
              <a:rPr lang="zh-CN" altLang="en-US" sz="2400" b="1" smtClean="0">
                <a:solidFill>
                  <a:srgbClr val="0000FF"/>
                </a:solidFill>
              </a:rPr>
              <a:t>例</a:t>
            </a:r>
            <a:r>
              <a:rPr lang="zh-CN" altLang="en-US" sz="2400" b="1" smtClean="0"/>
              <a:t>：若用</a:t>
            </a:r>
            <a:r>
              <a:rPr lang="en-US" altLang="zh-CN" sz="2400" b="1" smtClean="0"/>
              <a:t>4</a:t>
            </a:r>
            <a:r>
              <a:rPr lang="zh-CN" altLang="en-US" sz="2400" b="1" smtClean="0"/>
              <a:t>位二进制数表示</a:t>
            </a:r>
            <a:r>
              <a:rPr lang="en-US" altLang="zh-CN" sz="2400" b="1" smtClean="0"/>
              <a:t>16</a:t>
            </a:r>
            <a:r>
              <a:rPr lang="zh-CN" altLang="en-US" sz="2400" b="1" smtClean="0"/>
              <a:t>种状态，</a:t>
            </a:r>
            <a:r>
              <a:rPr lang="en-US" altLang="zh-CN" sz="2400" b="1" smtClean="0"/>
              <a:t>16</a:t>
            </a:r>
            <a:r>
              <a:rPr lang="zh-CN" altLang="en-US" sz="2400" b="1" smtClean="0"/>
              <a:t>种状态都用，则码距</a:t>
            </a:r>
            <a:r>
              <a:rPr lang="en-US" altLang="zh-CN" sz="2400" b="1" smtClean="0">
                <a:solidFill>
                  <a:srgbClr val="0000FF"/>
                </a:solidFill>
              </a:rPr>
              <a:t>L=1</a:t>
            </a:r>
            <a:r>
              <a:rPr lang="zh-CN" altLang="en-US" sz="2400" b="1" smtClean="0"/>
              <a:t>。若用</a:t>
            </a:r>
            <a:r>
              <a:rPr lang="en-US" altLang="zh-CN" sz="2400" b="1" smtClean="0"/>
              <a:t>4</a:t>
            </a:r>
            <a:r>
              <a:rPr lang="zh-CN" altLang="en-US" sz="2400" b="1" smtClean="0"/>
              <a:t>位二进制数表示</a:t>
            </a:r>
            <a:r>
              <a:rPr lang="en-US" altLang="zh-CN" sz="2400" b="1" smtClean="0"/>
              <a:t>8</a:t>
            </a:r>
            <a:r>
              <a:rPr lang="zh-CN" altLang="en-US" sz="2400" b="1" smtClean="0"/>
              <a:t>种状态，而把另外</a:t>
            </a:r>
            <a:r>
              <a:rPr lang="en-US" altLang="zh-CN" sz="2400" b="1" smtClean="0"/>
              <a:t>8</a:t>
            </a:r>
            <a:r>
              <a:rPr lang="zh-CN" altLang="en-US" sz="2400" b="1" smtClean="0"/>
              <a:t>种状态作为非法编码，此时的码距</a:t>
            </a:r>
            <a:r>
              <a:rPr lang="en-US" altLang="zh-CN" sz="2400" b="1" smtClean="0">
                <a:solidFill>
                  <a:srgbClr val="0000FF"/>
                </a:solidFill>
              </a:rPr>
              <a:t>L=2</a:t>
            </a:r>
            <a:r>
              <a:rPr lang="zh-CN" altLang="en-US" sz="2400" b="1" smtClean="0"/>
              <a:t>。</a:t>
            </a:r>
          </a:p>
          <a:p>
            <a:pPr eaLnBrk="1" hangingPunct="1">
              <a:lnSpc>
                <a:spcPct val="90000"/>
              </a:lnSpc>
              <a:buFont typeface="Wingdings" pitchFamily="2" charset="2"/>
              <a:buNone/>
            </a:pPr>
            <a:r>
              <a:rPr lang="en-US" altLang="zh-CN" sz="2400" b="1" smtClean="0">
                <a:solidFill>
                  <a:srgbClr val="FF3300"/>
                </a:solidFill>
              </a:rPr>
              <a:t>3</a:t>
            </a:r>
            <a:r>
              <a:rPr lang="zh-CN" altLang="en-US" sz="2400" b="1" smtClean="0">
                <a:solidFill>
                  <a:srgbClr val="FF3300"/>
                </a:solidFill>
              </a:rPr>
              <a:t>、最小码距：</a:t>
            </a:r>
            <a:r>
              <a:rPr lang="zh-CN" altLang="en-US" sz="2400" b="1" smtClean="0"/>
              <a:t>指一种编码的任意两个</a:t>
            </a:r>
            <a:r>
              <a:rPr lang="zh-CN" altLang="en-US" sz="2400" b="1" smtClean="0">
                <a:solidFill>
                  <a:srgbClr val="FF3300"/>
                </a:solidFill>
              </a:rPr>
              <a:t>码字中间，对应位置</a:t>
            </a:r>
            <a:r>
              <a:rPr lang="zh-CN" altLang="en-US" sz="2400" b="1" smtClean="0"/>
              <a:t>代码变化的最少个数。</a:t>
            </a:r>
            <a:r>
              <a:rPr lang="en-US" altLang="zh-CN" sz="2400" b="1" smtClean="0"/>
              <a:t>8421BCD</a:t>
            </a:r>
            <a:r>
              <a:rPr lang="zh-CN" altLang="en-US" sz="2400" b="1" smtClean="0"/>
              <a:t>码</a:t>
            </a:r>
            <a:r>
              <a:rPr lang="en-US" altLang="zh-CN" sz="2400" b="1" smtClean="0"/>
              <a:t>0111</a:t>
            </a:r>
            <a:r>
              <a:rPr lang="en-US" altLang="zh-CN" sz="2400" b="1" smtClean="0">
                <a:sym typeface="Wingdings" pitchFamily="2" charset="2"/>
              </a:rPr>
              <a:t>1001 </a:t>
            </a:r>
            <a:r>
              <a:rPr lang="en-US" altLang="zh-CN" sz="2400" b="1" smtClean="0">
                <a:solidFill>
                  <a:srgbClr val="0000FF"/>
                </a:solidFill>
                <a:sym typeface="Wingdings" pitchFamily="2" charset="2"/>
              </a:rPr>
              <a:t>L=3</a:t>
            </a:r>
            <a:r>
              <a:rPr lang="en-US" altLang="zh-CN" sz="2400" b="1" smtClean="0">
                <a:sym typeface="Wingdings" pitchFamily="2" charset="2"/>
              </a:rPr>
              <a:t> </a:t>
            </a:r>
            <a:r>
              <a:rPr lang="zh-CN" altLang="en-US" sz="2400" b="1" smtClean="0">
                <a:sym typeface="Wingdings" pitchFamily="2" charset="2"/>
              </a:rPr>
              <a:t>而</a:t>
            </a:r>
            <a:r>
              <a:rPr lang="en-US" altLang="zh-CN" sz="2400" b="1" smtClean="0">
                <a:sym typeface="Wingdings" pitchFamily="2" charset="2"/>
              </a:rPr>
              <a:t>01000101 </a:t>
            </a:r>
            <a:r>
              <a:rPr lang="en-US" altLang="zh-CN" sz="2400" b="1" smtClean="0">
                <a:solidFill>
                  <a:srgbClr val="0000FF"/>
                </a:solidFill>
                <a:sym typeface="Wingdings" pitchFamily="2" charset="2"/>
              </a:rPr>
              <a:t>L=1</a:t>
            </a:r>
            <a:endParaRPr lang="en-US" altLang="zh-CN" sz="2400" b="1" smtClean="0">
              <a:solidFill>
                <a:srgbClr val="0000FF"/>
              </a:solidFill>
            </a:endParaRPr>
          </a:p>
          <a:p>
            <a:pPr eaLnBrk="1" hangingPunct="1">
              <a:lnSpc>
                <a:spcPct val="90000"/>
              </a:lnSpc>
              <a:buFont typeface="Wingdings" pitchFamily="2" charset="2"/>
              <a:buNone/>
            </a:pPr>
            <a:r>
              <a:rPr lang="en-US" altLang="zh-CN" sz="2400" b="1" smtClean="0">
                <a:solidFill>
                  <a:srgbClr val="FF3300"/>
                </a:solidFill>
              </a:rPr>
              <a:t>4</a:t>
            </a:r>
            <a:r>
              <a:rPr lang="zh-CN" altLang="en-US" sz="2400" b="1" smtClean="0">
                <a:solidFill>
                  <a:srgbClr val="FF3300"/>
                </a:solidFill>
              </a:rPr>
              <a:t>、数据校验的实现原理</a:t>
            </a:r>
            <a:r>
              <a:rPr lang="zh-CN" altLang="en-US" sz="2400" b="1" smtClean="0"/>
              <a:t>：数据校验码是在合法的数据编码之间，加进一些不允许出现的</a:t>
            </a:r>
            <a:r>
              <a:rPr lang="en-US" altLang="zh-CN" sz="2400" b="1" smtClean="0"/>
              <a:t>(</a:t>
            </a:r>
            <a:r>
              <a:rPr lang="zh-CN" altLang="en-US" sz="2400" b="1" smtClean="0"/>
              <a:t>非法的</a:t>
            </a:r>
            <a:r>
              <a:rPr lang="en-US" altLang="zh-CN" sz="2400" b="1" smtClean="0"/>
              <a:t>)</a:t>
            </a:r>
            <a:r>
              <a:rPr lang="zh-CN" altLang="en-US" sz="2400" b="1" smtClean="0"/>
              <a:t>编码，使合法的数据编码出现错误时成为非法编码。这样就可以通过检测编码的合法性达到发现错误的目的。</a:t>
            </a:r>
          </a:p>
          <a:p>
            <a:pPr eaLnBrk="1" hangingPunct="1">
              <a:lnSpc>
                <a:spcPct val="90000"/>
              </a:lnSpc>
              <a:buFont typeface="Wingdings" pitchFamily="2" charset="2"/>
              <a:buNone/>
            </a:pPr>
            <a:endParaRPr lang="en-US" altLang="zh-CN" sz="2400" b="1" smtClean="0"/>
          </a:p>
        </p:txBody>
      </p:sp>
      <p:sp>
        <p:nvSpPr>
          <p:cNvPr id="113667" name="Rectangle 3"/>
          <p:cNvSpPr>
            <a:spLocks noGrp="1" noChangeArrowheads="1"/>
          </p:cNvSpPr>
          <p:nvPr>
            <p:ph type="title"/>
          </p:nvPr>
        </p:nvSpPr>
        <p:spPr>
          <a:xfrm>
            <a:off x="381000" y="0"/>
            <a:ext cx="7772400" cy="838200"/>
          </a:xfrm>
          <a:noFill/>
        </p:spPr>
        <p:txBody>
          <a:bodyPr lIns="92075" tIns="46038" rIns="92075" bIns="46038" anchor="ctr"/>
          <a:lstStyle/>
          <a:p>
            <a:pPr eaLnBrk="1" hangingPunct="1"/>
            <a:r>
              <a:rPr lang="zh-CN" altLang="en-US" sz="3200" b="1" smtClean="0">
                <a:solidFill>
                  <a:srgbClr val="FF3300"/>
                </a:solidFill>
                <a:ea typeface="隶书" pitchFamily="49" charset="-122"/>
              </a:rPr>
              <a:t>数据校验码原理</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04800" y="381000"/>
            <a:ext cx="471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奇偶校验</a:t>
            </a:r>
          </a:p>
        </p:txBody>
      </p:sp>
      <p:sp>
        <p:nvSpPr>
          <p:cNvPr id="114691" name="Text Box 3"/>
          <p:cNvSpPr txBox="1">
            <a:spLocks noChangeArrowheads="1"/>
          </p:cNvSpPr>
          <p:nvPr/>
        </p:nvSpPr>
        <p:spPr bwMode="auto">
          <a:xfrm>
            <a:off x="304800" y="977900"/>
            <a:ext cx="86233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FF0000"/>
                </a:solidFill>
                <a:latin typeface="Times New Roman" pitchFamily="18" charset="0"/>
                <a:ea typeface="隶书" pitchFamily="49" charset="-122"/>
              </a:rPr>
              <a:t> </a:t>
            </a:r>
            <a:r>
              <a:rPr lang="zh-CN" altLang="en-US" sz="2800" b="1">
                <a:solidFill>
                  <a:srgbClr val="FF0000"/>
                </a:solidFill>
                <a:latin typeface="Times New Roman" pitchFamily="18" charset="0"/>
              </a:rPr>
              <a:t>原理</a:t>
            </a:r>
            <a:r>
              <a:rPr lang="zh-CN" altLang="en-US" sz="3200" b="1">
                <a:solidFill>
                  <a:srgbClr val="FF0000"/>
                </a:solidFill>
                <a:latin typeface="Times New Roman" pitchFamily="18" charset="0"/>
                <a:ea typeface="隶书" pitchFamily="49" charset="-122"/>
              </a:rPr>
              <a:t>：</a:t>
            </a:r>
            <a:r>
              <a:rPr lang="zh-CN" altLang="en-US" b="1">
                <a:latin typeface="Times New Roman" pitchFamily="18" charset="0"/>
              </a:rPr>
              <a:t>在 </a:t>
            </a:r>
            <a:r>
              <a:rPr lang="en-US" altLang="zh-CN" b="1">
                <a:latin typeface="Times New Roman" pitchFamily="18" charset="0"/>
              </a:rPr>
              <a:t>k </a:t>
            </a:r>
            <a:r>
              <a:rPr lang="zh-CN" altLang="en-US" b="1">
                <a:latin typeface="Times New Roman" pitchFamily="18" charset="0"/>
              </a:rPr>
              <a:t>位数据码之外增加 </a:t>
            </a:r>
            <a:r>
              <a:rPr lang="en-US" altLang="zh-CN" b="1">
                <a:latin typeface="Times New Roman" pitchFamily="18" charset="0"/>
              </a:rPr>
              <a:t>1 </a:t>
            </a:r>
            <a:r>
              <a:rPr lang="zh-CN" altLang="en-US" b="1">
                <a:latin typeface="Times New Roman" pitchFamily="18" charset="0"/>
              </a:rPr>
              <a:t>位校验位，</a:t>
            </a:r>
            <a:endParaRPr lang="zh-CN" altLang="en-US">
              <a:latin typeface="Times New Roman" pitchFamily="18" charset="0"/>
            </a:endParaRPr>
          </a:p>
          <a:p>
            <a:pPr lvl="1" eaLnBrk="1" hangingPunct="1">
              <a:spcBef>
                <a:spcPct val="20000"/>
              </a:spcBef>
            </a:pPr>
            <a:r>
              <a:rPr lang="zh-CN" altLang="en-US" b="1">
                <a:latin typeface="Times New Roman" pitchFamily="18" charset="0"/>
              </a:rPr>
              <a:t>            使 </a:t>
            </a:r>
            <a:r>
              <a:rPr lang="en-US" altLang="zh-CN" b="1">
                <a:latin typeface="Times New Roman" pitchFamily="18" charset="0"/>
              </a:rPr>
              <a:t>k+1 </a:t>
            </a:r>
            <a:r>
              <a:rPr lang="zh-CN" altLang="en-US" b="1">
                <a:latin typeface="Times New Roman" pitchFamily="18" charset="0"/>
              </a:rPr>
              <a:t>位码字中取值为 </a:t>
            </a:r>
            <a:r>
              <a:rPr lang="en-US" altLang="zh-CN" b="1">
                <a:latin typeface="Times New Roman" pitchFamily="18" charset="0"/>
              </a:rPr>
              <a:t>1 </a:t>
            </a:r>
            <a:r>
              <a:rPr lang="zh-CN" altLang="en-US" b="1">
                <a:latin typeface="Times New Roman" pitchFamily="18" charset="0"/>
              </a:rPr>
              <a:t>的位数</a:t>
            </a:r>
            <a:r>
              <a:rPr lang="zh-CN" altLang="en-US" b="1">
                <a:solidFill>
                  <a:srgbClr val="993300"/>
                </a:solidFill>
                <a:latin typeface="Times New Roman" pitchFamily="18" charset="0"/>
              </a:rPr>
              <a:t>保持为</a:t>
            </a:r>
          </a:p>
          <a:p>
            <a:pPr lvl="1" eaLnBrk="1" hangingPunct="1">
              <a:spcBef>
                <a:spcPct val="20000"/>
              </a:spcBef>
            </a:pPr>
            <a:r>
              <a:rPr lang="zh-CN" altLang="en-US" b="1">
                <a:solidFill>
                  <a:srgbClr val="993300"/>
                </a:solidFill>
                <a:latin typeface="Times New Roman" pitchFamily="18" charset="0"/>
              </a:rPr>
              <a:t>           </a:t>
            </a:r>
            <a:r>
              <a:rPr lang="zh-CN" altLang="en-US" b="1">
                <a:latin typeface="Times New Roman" pitchFamily="18" charset="0"/>
              </a:rPr>
              <a:t> </a:t>
            </a:r>
            <a:r>
              <a:rPr lang="zh-CN" altLang="en-US" b="1">
                <a:solidFill>
                  <a:srgbClr val="0000FF"/>
                </a:solidFill>
                <a:latin typeface="Times New Roman" pitchFamily="18" charset="0"/>
              </a:rPr>
              <a:t>偶数（偶校验</a:t>
            </a:r>
            <a:r>
              <a:rPr lang="zh-CN" altLang="en-US" b="1">
                <a:latin typeface="Times New Roman" pitchFamily="18" charset="0"/>
              </a:rPr>
              <a:t>）或 </a:t>
            </a:r>
            <a:r>
              <a:rPr lang="zh-CN" altLang="en-US" b="1">
                <a:solidFill>
                  <a:srgbClr val="009900"/>
                </a:solidFill>
                <a:latin typeface="Times New Roman" pitchFamily="18" charset="0"/>
              </a:rPr>
              <a:t>奇数</a:t>
            </a:r>
            <a:r>
              <a:rPr lang="zh-CN" altLang="en-US" b="1">
                <a:latin typeface="Times New Roman" pitchFamily="18" charset="0"/>
              </a:rPr>
              <a:t>（</a:t>
            </a:r>
            <a:r>
              <a:rPr lang="zh-CN" altLang="en-US" b="1">
                <a:solidFill>
                  <a:srgbClr val="009900"/>
                </a:solidFill>
                <a:latin typeface="Times New Roman" pitchFamily="18" charset="0"/>
              </a:rPr>
              <a:t>奇校验</a:t>
            </a:r>
            <a:r>
              <a:rPr lang="zh-CN" altLang="en-US" b="1">
                <a:latin typeface="Times New Roman" pitchFamily="18" charset="0"/>
              </a:rPr>
              <a:t>）</a:t>
            </a:r>
          </a:p>
        </p:txBody>
      </p:sp>
      <p:grpSp>
        <p:nvGrpSpPr>
          <p:cNvPr id="114692" name="Group 4"/>
          <p:cNvGrpSpPr>
            <a:grpSpLocks/>
          </p:cNvGrpSpPr>
          <p:nvPr/>
        </p:nvGrpSpPr>
        <p:grpSpPr bwMode="auto">
          <a:xfrm>
            <a:off x="736600" y="2425700"/>
            <a:ext cx="8051800" cy="3157538"/>
            <a:chOff x="488" y="2184"/>
            <a:chExt cx="5072" cy="1989"/>
          </a:xfrm>
        </p:grpSpPr>
        <p:sp>
          <p:nvSpPr>
            <p:cNvPr id="114693" name="Rectangle 5"/>
            <p:cNvSpPr>
              <a:spLocks noChangeArrowheads="1"/>
            </p:cNvSpPr>
            <p:nvPr/>
          </p:nvSpPr>
          <p:spPr bwMode="auto">
            <a:xfrm>
              <a:off x="3464" y="3312"/>
              <a:ext cx="1008" cy="384"/>
            </a:xfrm>
            <a:prstGeom prst="rect">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114694" name="Rectangle 6"/>
            <p:cNvSpPr>
              <a:spLocks noChangeArrowheads="1"/>
            </p:cNvSpPr>
            <p:nvPr/>
          </p:nvSpPr>
          <p:spPr bwMode="auto">
            <a:xfrm>
              <a:off x="3464" y="2592"/>
              <a:ext cx="1008" cy="384"/>
            </a:xfrm>
            <a:prstGeom prst="rect">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114695" name="Rectangle 7"/>
            <p:cNvSpPr>
              <a:spLocks noChangeArrowheads="1"/>
            </p:cNvSpPr>
            <p:nvPr/>
          </p:nvSpPr>
          <p:spPr bwMode="auto">
            <a:xfrm>
              <a:off x="2264" y="3312"/>
              <a:ext cx="960" cy="432"/>
            </a:xfrm>
            <a:prstGeom prst="rect">
              <a:avLst/>
            </a:prstGeom>
            <a:solidFill>
              <a:schemeClr val="accent1"/>
            </a:solidFill>
            <a:ln w="19050">
              <a:solidFill>
                <a:schemeClr val="tx1"/>
              </a:solidFill>
              <a:miter lim="800000"/>
              <a:headEnd/>
              <a:tailEnd/>
            </a:ln>
          </p:spPr>
          <p:txBody>
            <a:bodyPr anchor="ctr">
              <a:spAutoFit/>
            </a:bodyPr>
            <a:lstStyle/>
            <a:p>
              <a:endParaRPr lang="zh-CN" altLang="en-US"/>
            </a:p>
          </p:txBody>
        </p:sp>
        <p:sp>
          <p:nvSpPr>
            <p:cNvPr id="114696" name="Rectangle 8"/>
            <p:cNvSpPr>
              <a:spLocks noChangeArrowheads="1"/>
            </p:cNvSpPr>
            <p:nvPr/>
          </p:nvSpPr>
          <p:spPr bwMode="auto">
            <a:xfrm>
              <a:off x="2264" y="2592"/>
              <a:ext cx="960" cy="432"/>
            </a:xfrm>
            <a:prstGeom prst="rect">
              <a:avLst/>
            </a:prstGeom>
            <a:solidFill>
              <a:schemeClr val="accent1"/>
            </a:solidFill>
            <a:ln w="19050">
              <a:solidFill>
                <a:schemeClr val="tx1"/>
              </a:solidFill>
              <a:miter lim="800000"/>
              <a:headEnd/>
              <a:tailEnd/>
            </a:ln>
          </p:spPr>
          <p:txBody>
            <a:bodyPr anchor="ctr">
              <a:spAutoFit/>
            </a:bodyPr>
            <a:lstStyle/>
            <a:p>
              <a:endParaRPr lang="zh-CN" altLang="en-US"/>
            </a:p>
          </p:txBody>
        </p:sp>
        <p:sp>
          <p:nvSpPr>
            <p:cNvPr id="114697" name="Rectangle 9"/>
            <p:cNvSpPr>
              <a:spLocks noChangeArrowheads="1"/>
            </p:cNvSpPr>
            <p:nvPr/>
          </p:nvSpPr>
          <p:spPr bwMode="auto">
            <a:xfrm>
              <a:off x="1056" y="3360"/>
              <a:ext cx="816" cy="288"/>
            </a:xfrm>
            <a:prstGeom prst="rect">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114698" name="Rectangle 10"/>
            <p:cNvSpPr>
              <a:spLocks noChangeArrowheads="1"/>
            </p:cNvSpPr>
            <p:nvPr/>
          </p:nvSpPr>
          <p:spPr bwMode="auto">
            <a:xfrm>
              <a:off x="1056" y="2640"/>
              <a:ext cx="816" cy="336"/>
            </a:xfrm>
            <a:prstGeom prst="rect">
              <a:avLst/>
            </a:prstGeom>
            <a:solidFill>
              <a:schemeClr val="accent1"/>
            </a:solidFill>
            <a:ln w="19050">
              <a:solidFill>
                <a:schemeClr val="tx1"/>
              </a:solidFill>
              <a:miter lim="800000"/>
              <a:headEnd/>
              <a:tailEnd/>
            </a:ln>
          </p:spPr>
          <p:txBody>
            <a:bodyPr wrap="none" anchor="ctr">
              <a:spAutoFit/>
            </a:bodyPr>
            <a:lstStyle/>
            <a:p>
              <a:endParaRPr lang="zh-CN" altLang="en-US"/>
            </a:p>
          </p:txBody>
        </p:sp>
        <p:sp>
          <p:nvSpPr>
            <p:cNvPr id="114699" name="Text Box 11"/>
            <p:cNvSpPr txBox="1">
              <a:spLocks noChangeArrowheads="1"/>
            </p:cNvSpPr>
            <p:nvPr/>
          </p:nvSpPr>
          <p:spPr bwMode="auto">
            <a:xfrm>
              <a:off x="2440" y="2304"/>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solidFill>
                    <a:srgbClr val="3333FF"/>
                  </a:solidFill>
                  <a:latin typeface="Times New Roman" pitchFamily="18" charset="0"/>
                </a:rPr>
                <a:t>偶校验</a:t>
              </a:r>
              <a:endParaRPr lang="zh-CN" altLang="en-US" sz="1800" b="1">
                <a:latin typeface="Times New Roman" pitchFamily="18" charset="0"/>
              </a:endParaRPr>
            </a:p>
          </p:txBody>
        </p:sp>
        <p:sp>
          <p:nvSpPr>
            <p:cNvPr id="114700" name="Text Box 12"/>
            <p:cNvSpPr txBox="1">
              <a:spLocks noChangeArrowheads="1"/>
            </p:cNvSpPr>
            <p:nvPr/>
          </p:nvSpPr>
          <p:spPr bwMode="auto">
            <a:xfrm>
              <a:off x="3640" y="2304"/>
              <a:ext cx="6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solidFill>
                    <a:srgbClr val="009900"/>
                  </a:solidFill>
                  <a:latin typeface="Times New Roman" pitchFamily="18" charset="0"/>
                </a:rPr>
                <a:t>奇校验</a:t>
              </a:r>
              <a:endParaRPr lang="zh-CN" altLang="en-US" sz="1800" b="1">
                <a:solidFill>
                  <a:srgbClr val="009900"/>
                </a:solidFill>
                <a:latin typeface="Times New Roman" pitchFamily="18" charset="0"/>
              </a:endParaRPr>
            </a:p>
          </p:txBody>
        </p:sp>
        <p:sp>
          <p:nvSpPr>
            <p:cNvPr id="114701" name="Text Box 13"/>
            <p:cNvSpPr txBox="1">
              <a:spLocks noChangeArrowheads="1"/>
            </p:cNvSpPr>
            <p:nvPr/>
          </p:nvSpPr>
          <p:spPr bwMode="auto">
            <a:xfrm>
              <a:off x="4771" y="2985"/>
              <a:ext cx="7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a:solidFill>
                    <a:srgbClr val="FF0000"/>
                  </a:solidFill>
                  <a:latin typeface="Times New Roman" pitchFamily="18" charset="0"/>
                </a:rPr>
                <a:t>校验位</a:t>
              </a:r>
              <a:endParaRPr lang="zh-CN" altLang="en-US" sz="1800" b="1">
                <a:latin typeface="Times New Roman" pitchFamily="18" charset="0"/>
              </a:endParaRPr>
            </a:p>
          </p:txBody>
        </p:sp>
        <p:grpSp>
          <p:nvGrpSpPr>
            <p:cNvPr id="114702" name="Group 14"/>
            <p:cNvGrpSpPr>
              <a:grpSpLocks/>
            </p:cNvGrpSpPr>
            <p:nvPr/>
          </p:nvGrpSpPr>
          <p:grpSpPr bwMode="auto">
            <a:xfrm flipH="1">
              <a:off x="3152" y="2832"/>
              <a:ext cx="1680" cy="576"/>
              <a:chOff x="2656" y="2832"/>
              <a:chExt cx="1680" cy="576"/>
            </a:xfrm>
          </p:grpSpPr>
          <p:sp>
            <p:nvSpPr>
              <p:cNvPr id="114705" name="Line 15"/>
              <p:cNvSpPr>
                <a:spLocks noChangeShapeType="1"/>
              </p:cNvSpPr>
              <p:nvPr/>
            </p:nvSpPr>
            <p:spPr bwMode="auto">
              <a:xfrm>
                <a:off x="2656" y="3072"/>
                <a:ext cx="14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706" name="Line 16"/>
              <p:cNvSpPr>
                <a:spLocks noChangeShapeType="1"/>
              </p:cNvSpPr>
              <p:nvPr/>
            </p:nvSpPr>
            <p:spPr bwMode="auto">
              <a:xfrm flipV="1">
                <a:off x="4096" y="2832"/>
                <a:ext cx="240" cy="24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707" name="Line 17"/>
              <p:cNvSpPr>
                <a:spLocks noChangeShapeType="1"/>
              </p:cNvSpPr>
              <p:nvPr/>
            </p:nvSpPr>
            <p:spPr bwMode="auto">
              <a:xfrm>
                <a:off x="4096" y="3264"/>
                <a:ext cx="240" cy="1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708" name="Line 18"/>
              <p:cNvSpPr>
                <a:spLocks noChangeShapeType="1"/>
              </p:cNvSpPr>
              <p:nvPr/>
            </p:nvSpPr>
            <p:spPr bwMode="auto">
              <a:xfrm flipV="1">
                <a:off x="2896" y="2832"/>
                <a:ext cx="240" cy="24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709" name="Line 19"/>
              <p:cNvSpPr>
                <a:spLocks noChangeShapeType="1"/>
              </p:cNvSpPr>
              <p:nvPr/>
            </p:nvSpPr>
            <p:spPr bwMode="auto">
              <a:xfrm>
                <a:off x="2944" y="3264"/>
                <a:ext cx="144" cy="1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710" name="Line 20"/>
              <p:cNvSpPr>
                <a:spLocks noChangeShapeType="1"/>
              </p:cNvSpPr>
              <p:nvPr/>
            </p:nvSpPr>
            <p:spPr bwMode="auto">
              <a:xfrm>
                <a:off x="2656" y="3264"/>
                <a:ext cx="14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14703" name="Rectangle 21"/>
            <p:cNvSpPr>
              <a:spLocks noChangeArrowheads="1"/>
            </p:cNvSpPr>
            <p:nvPr/>
          </p:nvSpPr>
          <p:spPr bwMode="auto">
            <a:xfrm>
              <a:off x="1034" y="2579"/>
              <a:ext cx="4140"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latin typeface="Times New Roman" pitchFamily="18" charset="0"/>
                </a:rPr>
                <a:t>0 0 0 1        0 0 0 1 </a:t>
              </a:r>
              <a:r>
                <a:rPr lang="en-US" altLang="zh-CN" sz="3200" b="1">
                  <a:solidFill>
                    <a:srgbClr val="FF0000"/>
                  </a:solidFill>
                  <a:latin typeface="Times New Roman" pitchFamily="18" charset="0"/>
                </a:rPr>
                <a:t>1</a:t>
              </a:r>
              <a:r>
                <a:rPr lang="en-US" altLang="zh-CN" sz="3200" b="1">
                  <a:latin typeface="Times New Roman" pitchFamily="18" charset="0"/>
                </a:rPr>
                <a:t>     0 0 0 1 </a:t>
              </a:r>
              <a:r>
                <a:rPr lang="en-US" altLang="zh-CN" sz="3200" b="1">
                  <a:solidFill>
                    <a:srgbClr val="FF0000"/>
                  </a:solidFill>
                  <a:latin typeface="Times New Roman" pitchFamily="18" charset="0"/>
                </a:rPr>
                <a:t>0</a:t>
              </a:r>
              <a:endParaRPr lang="en-US" altLang="zh-CN" sz="3200" b="1">
                <a:latin typeface="Times New Roman" pitchFamily="18" charset="0"/>
              </a:endParaRPr>
            </a:p>
            <a:p>
              <a:pPr>
                <a:spcBef>
                  <a:spcPct val="50000"/>
                </a:spcBef>
              </a:pPr>
              <a:r>
                <a:rPr lang="en-US" altLang="zh-CN" sz="3200">
                  <a:latin typeface="Times New Roman" pitchFamily="18" charset="0"/>
                </a:rPr>
                <a:t>                                                                                                      </a:t>
              </a:r>
              <a:r>
                <a:rPr lang="en-US" altLang="zh-CN" sz="3200" b="1">
                  <a:latin typeface="Times New Roman" pitchFamily="18" charset="0"/>
                </a:rPr>
                <a:t>0 1 0 1        0 1 0 1 </a:t>
              </a:r>
              <a:r>
                <a:rPr lang="en-US" altLang="zh-CN" sz="3200" b="1">
                  <a:solidFill>
                    <a:srgbClr val="FF0000"/>
                  </a:solidFill>
                  <a:latin typeface="Times New Roman" pitchFamily="18" charset="0"/>
                </a:rPr>
                <a:t>0</a:t>
              </a:r>
              <a:r>
                <a:rPr lang="en-US" altLang="zh-CN" sz="3200" b="1">
                  <a:latin typeface="Times New Roman" pitchFamily="18" charset="0"/>
                </a:rPr>
                <a:t>     0 1 0 1</a:t>
              </a:r>
              <a:r>
                <a:rPr lang="en-US" altLang="zh-CN" sz="3200">
                  <a:latin typeface="Times New Roman" pitchFamily="18" charset="0"/>
                </a:rPr>
                <a:t> </a:t>
              </a:r>
              <a:r>
                <a:rPr lang="en-US" altLang="zh-CN" sz="3200" b="1">
                  <a:solidFill>
                    <a:srgbClr val="FF0000"/>
                  </a:solidFill>
                  <a:latin typeface="Times New Roman" pitchFamily="18" charset="0"/>
                </a:rPr>
                <a:t>1</a:t>
              </a:r>
              <a:endParaRPr lang="en-US" altLang="zh-CN" sz="3200">
                <a:latin typeface="Times New Roman" pitchFamily="18" charset="0"/>
              </a:endParaRPr>
            </a:p>
            <a:p>
              <a:pPr>
                <a:spcBef>
                  <a:spcPct val="50000"/>
                </a:spcBef>
              </a:pPr>
              <a:r>
                <a:rPr lang="zh-CN" altLang="en-US" b="1">
                  <a:latin typeface="Times New Roman" pitchFamily="18" charset="0"/>
                </a:rPr>
                <a:t>原有数据位                       </a:t>
              </a:r>
              <a:r>
                <a:rPr lang="zh-CN" altLang="en-US" sz="3200">
                  <a:latin typeface="Times New Roman" pitchFamily="18" charset="0"/>
                </a:rPr>
                <a:t> </a:t>
              </a:r>
              <a:r>
                <a:rPr lang="zh-CN" altLang="en-US" b="1">
                  <a:latin typeface="Times New Roman" pitchFamily="18" charset="0"/>
                </a:rPr>
                <a:t>两个新的码字</a:t>
              </a:r>
            </a:p>
          </p:txBody>
        </p:sp>
        <p:sp>
          <p:nvSpPr>
            <p:cNvPr id="114704" name="Text Box 22"/>
            <p:cNvSpPr txBox="1">
              <a:spLocks noChangeArrowheads="1"/>
            </p:cNvSpPr>
            <p:nvPr/>
          </p:nvSpPr>
          <p:spPr bwMode="auto">
            <a:xfrm>
              <a:off x="488" y="218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a:latin typeface="Times New Roman" pitchFamily="18" charset="0"/>
                </a:rPr>
                <a:t>例如：</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330200" y="3505200"/>
            <a:ext cx="83439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宋体" pitchFamily="2" charset="-122"/>
              </a:rPr>
              <a:t>  </a:t>
            </a:r>
            <a:r>
              <a:rPr lang="zh-CN" altLang="en-US" b="1">
                <a:latin typeface="宋体" pitchFamily="2" charset="-122"/>
              </a:rPr>
              <a:t>同理</a:t>
            </a:r>
            <a:r>
              <a:rPr lang="en-US" altLang="zh-CN" b="1">
                <a:latin typeface="宋体" pitchFamily="2" charset="-122"/>
              </a:rPr>
              <a:t>,</a:t>
            </a:r>
            <a:r>
              <a:rPr lang="zh-CN" altLang="en-US" b="1">
                <a:solidFill>
                  <a:srgbClr val="FF0000"/>
                </a:solidFill>
                <a:latin typeface="宋体" pitchFamily="2" charset="-122"/>
              </a:rPr>
              <a:t>偶校验位</a:t>
            </a:r>
            <a:r>
              <a:rPr lang="zh-CN" altLang="en-US" b="1" i="1">
                <a:latin typeface="宋体" pitchFamily="2" charset="-122"/>
              </a:rPr>
              <a:t>Ｃ</a:t>
            </a:r>
            <a:r>
              <a:rPr lang="zh-CN" altLang="en-US" b="1">
                <a:latin typeface="宋体" pitchFamily="2" charset="-122"/>
              </a:rPr>
              <a:t>定义为</a:t>
            </a:r>
          </a:p>
          <a:p>
            <a:pPr eaLnBrk="1" hangingPunct="1">
              <a:spcBef>
                <a:spcPct val="50000"/>
              </a:spcBef>
            </a:pPr>
            <a:r>
              <a:rPr lang="zh-CN" altLang="en-US" b="1" i="1">
                <a:solidFill>
                  <a:srgbClr val="6600FF"/>
                </a:solidFill>
                <a:latin typeface="宋体" pitchFamily="2" charset="-122"/>
              </a:rPr>
              <a:t>     </a:t>
            </a:r>
            <a:r>
              <a:rPr lang="en-US" altLang="zh-CN" b="1" i="1">
                <a:solidFill>
                  <a:srgbClr val="0000FF"/>
                </a:solidFill>
                <a:latin typeface="宋体" pitchFamily="2" charset="-122"/>
              </a:rPr>
              <a:t>C </a:t>
            </a:r>
            <a:r>
              <a:rPr lang="zh-CN" altLang="en-US" b="1">
                <a:solidFill>
                  <a:srgbClr val="0000FF"/>
                </a:solidFill>
                <a:latin typeface="宋体" pitchFamily="2" charset="-122"/>
              </a:rPr>
              <a:t>＝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0</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1</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n-1</a:t>
            </a:r>
            <a:endParaRPr lang="en-US" altLang="zh-CN" b="1">
              <a:solidFill>
                <a:srgbClr val="0000FF"/>
              </a:solidFill>
              <a:latin typeface="Times New Roman" pitchFamily="18" charset="0"/>
            </a:endParaRPr>
          </a:p>
          <a:p>
            <a:pPr eaLnBrk="1" hangingPunct="1">
              <a:spcBef>
                <a:spcPct val="50000"/>
              </a:spcBef>
            </a:pPr>
            <a:r>
              <a:rPr lang="en-US" altLang="zh-CN" b="1">
                <a:solidFill>
                  <a:srgbClr val="6600FF"/>
                </a:solidFill>
                <a:latin typeface="宋体" pitchFamily="2" charset="-122"/>
              </a:rPr>
              <a:t> </a:t>
            </a:r>
            <a:r>
              <a:rPr lang="en-US" altLang="zh-CN" b="1">
                <a:latin typeface="宋体" pitchFamily="2" charset="-122"/>
              </a:rPr>
              <a:t> </a:t>
            </a:r>
            <a:r>
              <a:rPr lang="zh-CN" altLang="en-US" b="1">
                <a:latin typeface="宋体" pitchFamily="2" charset="-122"/>
              </a:rPr>
              <a:t>即</a:t>
            </a:r>
            <a:r>
              <a:rPr lang="en-US" altLang="zh-CN" b="1" i="1">
                <a:latin typeface="Times New Roman" pitchFamily="18" charset="0"/>
              </a:rPr>
              <a:t>x</a:t>
            </a:r>
            <a:r>
              <a:rPr lang="zh-CN" altLang="en-US" b="1">
                <a:latin typeface="宋体" pitchFamily="2" charset="-122"/>
              </a:rPr>
              <a:t>中包含偶数个</a:t>
            </a:r>
            <a:r>
              <a:rPr lang="en-US" altLang="zh-CN" b="1">
                <a:latin typeface="宋体" pitchFamily="2" charset="-122"/>
              </a:rPr>
              <a:t>1</a:t>
            </a:r>
            <a:r>
              <a:rPr lang="zh-CN" altLang="en-US" b="1">
                <a:latin typeface="宋体" pitchFamily="2" charset="-122"/>
              </a:rPr>
              <a:t>时</a:t>
            </a:r>
            <a:r>
              <a:rPr lang="en-US" altLang="zh-CN" b="1">
                <a:latin typeface="宋体" pitchFamily="2" charset="-122"/>
              </a:rPr>
              <a:t>,</a:t>
            </a:r>
            <a:r>
              <a:rPr lang="zh-CN" altLang="en-US" b="1">
                <a:latin typeface="宋体" pitchFamily="2" charset="-122"/>
              </a:rPr>
              <a:t>才使</a:t>
            </a:r>
            <a:r>
              <a:rPr lang="en-US" altLang="zh-CN" b="1" i="1">
                <a:latin typeface="宋体" pitchFamily="2" charset="-122"/>
              </a:rPr>
              <a:t>C</a:t>
            </a:r>
            <a:r>
              <a:rPr lang="zh-CN" altLang="en-US" b="1">
                <a:latin typeface="宋体" pitchFamily="2" charset="-122"/>
              </a:rPr>
              <a:t>＝</a:t>
            </a:r>
            <a:r>
              <a:rPr lang="en-US" altLang="zh-CN" b="1">
                <a:latin typeface="宋体" pitchFamily="2" charset="-122"/>
              </a:rPr>
              <a:t>0</a:t>
            </a:r>
            <a:r>
              <a:rPr lang="zh-CN" altLang="en-US" b="1">
                <a:latin typeface="宋体" pitchFamily="2" charset="-122"/>
              </a:rPr>
              <a:t>。</a:t>
            </a:r>
          </a:p>
        </p:txBody>
      </p:sp>
      <p:sp>
        <p:nvSpPr>
          <p:cNvPr id="269315" name="Text Box 3"/>
          <p:cNvSpPr txBox="1">
            <a:spLocks noChangeArrowheads="1"/>
          </p:cNvSpPr>
          <p:nvPr/>
        </p:nvSpPr>
        <p:spPr bwMode="auto">
          <a:xfrm>
            <a:off x="254000" y="647700"/>
            <a:ext cx="8712200" cy="2100263"/>
          </a:xfrm>
          <a:prstGeom prst="rect">
            <a:avLst/>
          </a:prstGeom>
          <a:noFill/>
          <a:ln w="9525">
            <a:noFill/>
            <a:miter lim="800000"/>
            <a:headEnd/>
            <a:tailEnd/>
          </a:ln>
          <a:effectLst/>
        </p:spPr>
        <p:txBody>
          <a:bodyPr>
            <a:spAutoFit/>
          </a:bodyPr>
          <a:lstStyle/>
          <a:p>
            <a:pPr>
              <a:spcBef>
                <a:spcPct val="50000"/>
              </a:spcBef>
              <a:defRPr/>
            </a:pPr>
            <a:endParaRPr lang="en-US" altLang="zh-CN" b="1">
              <a:solidFill>
                <a:srgbClr val="FF0000"/>
              </a:solidFill>
              <a:effectLst>
                <a:outerShdw blurRad="38100" dist="38100" dir="2700000" algn="tl">
                  <a:srgbClr val="C0C0C0"/>
                </a:outerShdw>
              </a:effectLst>
              <a:latin typeface="隶书" pitchFamily="49" charset="-122"/>
              <a:ea typeface="隶书" pitchFamily="49" charset="-122"/>
            </a:endParaRPr>
          </a:p>
          <a:p>
            <a:pPr>
              <a:spcBef>
                <a:spcPct val="50000"/>
              </a:spcBef>
              <a:defRPr/>
            </a:pPr>
            <a:r>
              <a:rPr lang="en-US" altLang="zh-CN" b="1">
                <a:latin typeface="宋体" pitchFamily="2" charset="-122"/>
              </a:rPr>
              <a:t>   </a:t>
            </a:r>
            <a:r>
              <a:rPr lang="zh-CN" altLang="en-US" b="1">
                <a:latin typeface="宋体" pitchFamily="2" charset="-122"/>
              </a:rPr>
              <a:t>设</a:t>
            </a:r>
            <a:r>
              <a:rPr lang="en-US" altLang="zh-CN" b="1" i="1">
                <a:latin typeface="Times New Roman" pitchFamily="18" charset="0"/>
              </a:rPr>
              <a:t>x</a:t>
            </a:r>
            <a:r>
              <a:rPr lang="zh-CN" altLang="en-US" b="1">
                <a:latin typeface="Times New Roman" pitchFamily="18" charset="0"/>
              </a:rPr>
              <a:t>＝</a:t>
            </a:r>
            <a:r>
              <a:rPr lang="en-US" altLang="zh-CN" b="1">
                <a:latin typeface="Times New Roman" pitchFamily="18" charset="0"/>
              </a:rPr>
              <a:t>( </a:t>
            </a:r>
            <a:r>
              <a:rPr lang="en-US" altLang="zh-CN" b="1" i="1">
                <a:latin typeface="Times New Roman" pitchFamily="18" charset="0"/>
              </a:rPr>
              <a:t>x</a:t>
            </a:r>
            <a:r>
              <a:rPr lang="en-US" altLang="zh-CN" b="1" baseline="-25000">
                <a:latin typeface="Times New Roman" pitchFamily="18" charset="0"/>
              </a:rPr>
              <a:t>0</a:t>
            </a:r>
            <a:r>
              <a:rPr lang="en-US" altLang="zh-CN" b="1">
                <a:latin typeface="Times New Roman" pitchFamily="18" charset="0"/>
              </a:rPr>
              <a:t> </a:t>
            </a:r>
            <a:r>
              <a:rPr lang="en-US" altLang="zh-CN" b="1" i="1">
                <a:latin typeface="Times New Roman" pitchFamily="18" charset="0"/>
              </a:rPr>
              <a:t>x</a:t>
            </a:r>
            <a:r>
              <a:rPr lang="en-US" altLang="zh-CN" b="1" baseline="-25000">
                <a:latin typeface="Times New Roman" pitchFamily="18" charset="0"/>
              </a:rPr>
              <a:t>1</a:t>
            </a:r>
            <a:r>
              <a:rPr lang="en-US" altLang="zh-CN" b="1">
                <a:latin typeface="Times New Roman" pitchFamily="18" charset="0"/>
              </a:rPr>
              <a:t>…</a:t>
            </a:r>
            <a:r>
              <a:rPr lang="en-US" altLang="zh-CN" b="1" i="1">
                <a:latin typeface="Times New Roman" pitchFamily="18" charset="0"/>
              </a:rPr>
              <a:t>x</a:t>
            </a:r>
            <a:r>
              <a:rPr lang="en-US" altLang="zh-CN" b="1" baseline="-25000">
                <a:latin typeface="Times New Roman" pitchFamily="18" charset="0"/>
              </a:rPr>
              <a:t>n-1</a:t>
            </a:r>
            <a:r>
              <a:rPr lang="en-US" altLang="zh-CN" b="1">
                <a:latin typeface="Times New Roman" pitchFamily="18" charset="0"/>
              </a:rPr>
              <a:t> )</a:t>
            </a:r>
            <a:r>
              <a:rPr lang="zh-CN" altLang="en-US" b="1">
                <a:latin typeface="宋体" pitchFamily="2" charset="-122"/>
              </a:rPr>
              <a:t>是一个</a:t>
            </a:r>
            <a:r>
              <a:rPr lang="en-US" altLang="zh-CN" b="1">
                <a:latin typeface="宋体" pitchFamily="2" charset="-122"/>
              </a:rPr>
              <a:t>n</a:t>
            </a:r>
            <a:r>
              <a:rPr lang="zh-CN" altLang="en-US" b="1">
                <a:latin typeface="宋体" pitchFamily="2" charset="-122"/>
              </a:rPr>
              <a:t>位字</a:t>
            </a:r>
            <a:r>
              <a:rPr lang="en-US" altLang="zh-CN" b="1">
                <a:latin typeface="宋体" pitchFamily="2" charset="-122"/>
              </a:rPr>
              <a:t>, </a:t>
            </a:r>
            <a:r>
              <a:rPr lang="zh-CN" altLang="en-US" b="1">
                <a:latin typeface="宋体" pitchFamily="2" charset="-122"/>
              </a:rPr>
              <a:t>则</a:t>
            </a:r>
            <a:r>
              <a:rPr lang="zh-CN" altLang="en-US" b="1">
                <a:solidFill>
                  <a:srgbClr val="FF0000"/>
                </a:solidFill>
                <a:latin typeface="宋体" pitchFamily="2" charset="-122"/>
              </a:rPr>
              <a:t>奇校验位</a:t>
            </a:r>
            <a:r>
              <a:rPr lang="zh-CN" altLang="en-US" b="1" i="1">
                <a:latin typeface="宋体" pitchFamily="2" charset="-122"/>
              </a:rPr>
              <a:t>Ｃ</a:t>
            </a:r>
            <a:r>
              <a:rPr lang="zh-CN" altLang="en-US" b="1">
                <a:latin typeface="宋体" pitchFamily="2" charset="-122"/>
              </a:rPr>
              <a:t>定义为</a:t>
            </a:r>
          </a:p>
          <a:p>
            <a:pPr>
              <a:spcBef>
                <a:spcPct val="50000"/>
              </a:spcBef>
              <a:defRPr/>
            </a:pPr>
            <a:r>
              <a:rPr lang="zh-CN" altLang="en-US" b="1" i="1">
                <a:solidFill>
                  <a:srgbClr val="6600FF"/>
                </a:solidFill>
                <a:latin typeface="宋体" pitchFamily="2" charset="-122"/>
              </a:rPr>
              <a:t>       </a:t>
            </a:r>
            <a:r>
              <a:rPr lang="en-US" altLang="zh-CN" b="1" i="1">
                <a:solidFill>
                  <a:srgbClr val="0000FF"/>
                </a:solidFill>
                <a:latin typeface="宋体" pitchFamily="2" charset="-122"/>
              </a:rPr>
              <a:t>C </a:t>
            </a:r>
            <a:r>
              <a:rPr lang="zh-CN" altLang="en-US" b="1">
                <a:solidFill>
                  <a:srgbClr val="0000FF"/>
                </a:solidFill>
                <a:latin typeface="宋体" pitchFamily="2" charset="-122"/>
              </a:rPr>
              <a:t>＝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0</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1</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n-1</a:t>
            </a:r>
            <a:endParaRPr lang="en-US" altLang="zh-CN" b="1" baseline="-25000">
              <a:solidFill>
                <a:srgbClr val="0000FF"/>
              </a:solidFill>
              <a:latin typeface="宋体" pitchFamily="2" charset="-122"/>
            </a:endParaRPr>
          </a:p>
          <a:p>
            <a:pPr>
              <a:spcBef>
                <a:spcPct val="50000"/>
              </a:spcBef>
              <a:defRPr/>
            </a:pPr>
            <a:r>
              <a:rPr lang="en-US" altLang="zh-CN" b="1">
                <a:latin typeface="宋体" pitchFamily="2" charset="-122"/>
              </a:rPr>
              <a:t>    </a:t>
            </a:r>
            <a:r>
              <a:rPr lang="zh-CN" altLang="en-US" b="1">
                <a:latin typeface="宋体" pitchFamily="2" charset="-122"/>
              </a:rPr>
              <a:t>式中⊕代表按位加</a:t>
            </a:r>
            <a:r>
              <a:rPr lang="en-US" altLang="zh-CN" b="1">
                <a:latin typeface="宋体" pitchFamily="2" charset="-122"/>
              </a:rPr>
              <a:t>, </a:t>
            </a:r>
            <a:r>
              <a:rPr lang="zh-CN" altLang="en-US" b="1">
                <a:latin typeface="宋体" pitchFamily="2" charset="-122"/>
              </a:rPr>
              <a:t>只有当</a:t>
            </a:r>
            <a:r>
              <a:rPr lang="en-US" altLang="zh-CN" b="1" i="1">
                <a:latin typeface="Times New Roman" pitchFamily="18" charset="0"/>
              </a:rPr>
              <a:t>x</a:t>
            </a:r>
            <a:r>
              <a:rPr lang="zh-CN" altLang="en-US" b="1">
                <a:latin typeface="宋体" pitchFamily="2" charset="-122"/>
              </a:rPr>
              <a:t>中包含有奇数个</a:t>
            </a:r>
            <a:r>
              <a:rPr lang="en-US" altLang="zh-CN" b="1">
                <a:latin typeface="宋体" pitchFamily="2" charset="-122"/>
              </a:rPr>
              <a:t>1</a:t>
            </a:r>
            <a:r>
              <a:rPr lang="zh-CN" altLang="en-US" b="1">
                <a:latin typeface="宋体" pitchFamily="2" charset="-122"/>
              </a:rPr>
              <a:t>时</a:t>
            </a:r>
            <a:r>
              <a:rPr lang="en-US" altLang="zh-CN" b="1">
                <a:latin typeface="宋体" pitchFamily="2" charset="-122"/>
              </a:rPr>
              <a:t>,</a:t>
            </a:r>
            <a:r>
              <a:rPr lang="en-US" altLang="zh-CN" b="1" i="1">
                <a:latin typeface="宋体" pitchFamily="2" charset="-122"/>
              </a:rPr>
              <a:t>C</a:t>
            </a:r>
            <a:r>
              <a:rPr lang="zh-CN" altLang="en-US" b="1">
                <a:latin typeface="宋体" pitchFamily="2" charset="-122"/>
              </a:rPr>
              <a:t>＝</a:t>
            </a:r>
            <a:r>
              <a:rPr lang="en-US" altLang="zh-CN" b="1">
                <a:latin typeface="宋体" pitchFamily="2" charset="-122"/>
              </a:rPr>
              <a:t>0</a:t>
            </a:r>
            <a:r>
              <a:rPr lang="zh-CN" altLang="en-US" b="1">
                <a:latin typeface="宋体" pitchFamily="2" charset="-122"/>
              </a:rPr>
              <a:t>。</a:t>
            </a:r>
          </a:p>
        </p:txBody>
      </p:sp>
      <p:sp>
        <p:nvSpPr>
          <p:cNvPr id="115716" name="Line 4"/>
          <p:cNvSpPr>
            <a:spLocks noChangeShapeType="1"/>
          </p:cNvSpPr>
          <p:nvPr/>
        </p:nvSpPr>
        <p:spPr bwMode="auto">
          <a:xfrm>
            <a:off x="2209800" y="1828800"/>
            <a:ext cx="20574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7" name="Rectangle 5"/>
          <p:cNvSpPr>
            <a:spLocks noChangeArrowheads="1"/>
          </p:cNvSpPr>
          <p:nvPr/>
        </p:nvSpPr>
        <p:spPr bwMode="auto">
          <a:xfrm>
            <a:off x="317500" y="582613"/>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FF0000"/>
                </a:solidFill>
                <a:latin typeface="宋体" pitchFamily="2" charset="-122"/>
              </a:rPr>
              <a:t>定义：</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04800" y="685800"/>
            <a:ext cx="8555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3300"/>
                </a:solidFill>
                <a:latin typeface="宋体" pitchFamily="2" charset="-122"/>
              </a:rPr>
              <a:t>例</a:t>
            </a:r>
            <a:r>
              <a:rPr lang="zh-CN" altLang="en-US" b="1">
                <a:latin typeface="宋体" pitchFamily="2" charset="-122"/>
              </a:rPr>
              <a:t> 已知下表中左面一栏有</a:t>
            </a:r>
            <a:r>
              <a:rPr lang="en-US" altLang="zh-CN" b="1">
                <a:latin typeface="宋体" pitchFamily="2" charset="-122"/>
              </a:rPr>
              <a:t>5</a:t>
            </a:r>
            <a:r>
              <a:rPr lang="zh-CN" altLang="en-US" b="1">
                <a:latin typeface="宋体" pitchFamily="2" charset="-122"/>
              </a:rPr>
              <a:t>个字节的数据。请分别用奇校验和偶校验进行编码。</a:t>
            </a:r>
          </a:p>
        </p:txBody>
      </p:sp>
      <p:grpSp>
        <p:nvGrpSpPr>
          <p:cNvPr id="116739" name="Group 3"/>
          <p:cNvGrpSpPr>
            <a:grpSpLocks/>
          </p:cNvGrpSpPr>
          <p:nvPr/>
        </p:nvGrpSpPr>
        <p:grpSpPr bwMode="auto">
          <a:xfrm>
            <a:off x="381000" y="1752600"/>
            <a:ext cx="8466138" cy="3527425"/>
            <a:chOff x="240" y="1104"/>
            <a:chExt cx="5333" cy="2222"/>
          </a:xfrm>
        </p:grpSpPr>
        <p:sp>
          <p:nvSpPr>
            <p:cNvPr id="116740" name="Rectangle 4"/>
            <p:cNvSpPr>
              <a:spLocks noChangeArrowheads="1"/>
            </p:cNvSpPr>
            <p:nvPr/>
          </p:nvSpPr>
          <p:spPr bwMode="auto">
            <a:xfrm>
              <a:off x="240" y="1104"/>
              <a:ext cx="5328" cy="2208"/>
            </a:xfrm>
            <a:prstGeom prst="rect">
              <a:avLst/>
            </a:prstGeom>
            <a:solidFill>
              <a:srgbClr val="CCFFFF"/>
            </a:solidFill>
            <a:ln w="9525">
              <a:solidFill>
                <a:schemeClr val="tx1"/>
              </a:solidFill>
              <a:miter lim="800000"/>
              <a:headEnd/>
              <a:tailEnd/>
            </a:ln>
          </p:spPr>
          <p:txBody>
            <a:bodyPr wrap="none" anchor="ctr"/>
            <a:lstStyle/>
            <a:p>
              <a:endParaRPr lang="zh-CN" altLang="en-US"/>
            </a:p>
          </p:txBody>
        </p:sp>
        <p:grpSp>
          <p:nvGrpSpPr>
            <p:cNvPr id="116741" name="Group 5"/>
            <p:cNvGrpSpPr>
              <a:grpSpLocks/>
            </p:cNvGrpSpPr>
            <p:nvPr/>
          </p:nvGrpSpPr>
          <p:grpSpPr bwMode="auto">
            <a:xfrm>
              <a:off x="248" y="1104"/>
              <a:ext cx="5320" cy="2222"/>
              <a:chOff x="232" y="1580"/>
              <a:chExt cx="5320" cy="2222"/>
            </a:xfrm>
          </p:grpSpPr>
          <p:grpSp>
            <p:nvGrpSpPr>
              <p:cNvPr id="116752" name="Group 6"/>
              <p:cNvGrpSpPr>
                <a:grpSpLocks/>
              </p:cNvGrpSpPr>
              <p:nvPr/>
            </p:nvGrpSpPr>
            <p:grpSpPr bwMode="auto">
              <a:xfrm>
                <a:off x="235" y="1584"/>
                <a:ext cx="1642" cy="586"/>
                <a:chOff x="0" y="0"/>
                <a:chExt cx="810" cy="288"/>
              </a:xfrm>
            </p:grpSpPr>
            <p:grpSp>
              <p:nvGrpSpPr>
                <p:cNvPr id="116788" name="Group 7"/>
                <p:cNvGrpSpPr>
                  <a:grpSpLocks/>
                </p:cNvGrpSpPr>
                <p:nvPr/>
              </p:nvGrpSpPr>
              <p:grpSpPr bwMode="auto">
                <a:xfrm>
                  <a:off x="0" y="0"/>
                  <a:ext cx="810" cy="142"/>
                  <a:chOff x="0" y="0"/>
                  <a:chExt cx="810" cy="142"/>
                </a:xfrm>
              </p:grpSpPr>
              <p:sp>
                <p:nvSpPr>
                  <p:cNvPr id="116790" name="Rectangle 8"/>
                  <p:cNvSpPr>
                    <a:spLocks noChangeArrowheads="1"/>
                  </p:cNvSpPr>
                  <p:nvPr/>
                </p:nvSpPr>
                <p:spPr bwMode="auto">
                  <a:xfrm>
                    <a:off x="0" y="0"/>
                    <a:ext cx="81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16791" name="Rectangle 9"/>
                  <p:cNvSpPr>
                    <a:spLocks noChangeArrowheads="1"/>
                  </p:cNvSpPr>
                  <p:nvPr/>
                </p:nvSpPr>
                <p:spPr bwMode="auto">
                  <a:xfrm>
                    <a:off x="0" y="0"/>
                    <a:ext cx="81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6600FF"/>
                        </a:solidFill>
                        <a:latin typeface="Times New Roman" pitchFamily="18" charset="0"/>
                      </a:rPr>
                      <a:t>数　据</a:t>
                    </a:r>
                    <a:endParaRPr lang="zh-CN" altLang="en-US">
                      <a:latin typeface="Times New Roman" pitchFamily="18" charset="0"/>
                    </a:endParaRPr>
                  </a:p>
                </p:txBody>
              </p:sp>
            </p:grpSp>
            <p:sp>
              <p:nvSpPr>
                <p:cNvPr id="116789" name="Rectangle 10"/>
                <p:cNvSpPr>
                  <a:spLocks noChangeArrowheads="1"/>
                </p:cNvSpPr>
                <p:nvPr/>
              </p:nvSpPr>
              <p:spPr bwMode="auto">
                <a:xfrm>
                  <a:off x="0" y="0"/>
                  <a:ext cx="810"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3" name="Group 11"/>
              <p:cNvGrpSpPr>
                <a:grpSpLocks/>
              </p:cNvGrpSpPr>
              <p:nvPr/>
            </p:nvGrpSpPr>
            <p:grpSpPr bwMode="auto">
              <a:xfrm>
                <a:off x="1888" y="1587"/>
                <a:ext cx="1825" cy="579"/>
                <a:chOff x="810" y="0"/>
                <a:chExt cx="837" cy="518"/>
              </a:xfrm>
            </p:grpSpPr>
            <p:grpSp>
              <p:nvGrpSpPr>
                <p:cNvPr id="116784" name="Group 12"/>
                <p:cNvGrpSpPr>
                  <a:grpSpLocks/>
                </p:cNvGrpSpPr>
                <p:nvPr/>
              </p:nvGrpSpPr>
              <p:grpSpPr bwMode="auto">
                <a:xfrm>
                  <a:off x="810" y="0"/>
                  <a:ext cx="837" cy="258"/>
                  <a:chOff x="0" y="288"/>
                  <a:chExt cx="837" cy="258"/>
                </a:xfrm>
              </p:grpSpPr>
              <p:sp>
                <p:nvSpPr>
                  <p:cNvPr id="116786" name="Rectangle 13"/>
                  <p:cNvSpPr>
                    <a:spLocks noChangeArrowheads="1"/>
                  </p:cNvSpPr>
                  <p:nvPr/>
                </p:nvSpPr>
                <p:spPr bwMode="auto">
                  <a:xfrm>
                    <a:off x="0" y="288"/>
                    <a:ext cx="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16787" name="Rectangle 14"/>
                  <p:cNvSpPr>
                    <a:spLocks noChangeArrowheads="1"/>
                  </p:cNvSpPr>
                  <p:nvPr/>
                </p:nvSpPr>
                <p:spPr bwMode="auto">
                  <a:xfrm>
                    <a:off x="0" y="288"/>
                    <a:ext cx="83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6600FF"/>
                        </a:solidFill>
                        <a:latin typeface="Times New Roman" pitchFamily="18" charset="0"/>
                      </a:rPr>
                      <a:t>偶校验编码</a:t>
                    </a:r>
                    <a:r>
                      <a:rPr lang="zh-CN" altLang="en-US" b="1" i="1">
                        <a:solidFill>
                          <a:srgbClr val="6600FF"/>
                        </a:solidFill>
                        <a:latin typeface="Times New Roman" pitchFamily="18" charset="0"/>
                      </a:rPr>
                      <a:t>Ｃ</a:t>
                    </a:r>
                    <a:endParaRPr lang="zh-CN" altLang="en-US">
                      <a:latin typeface="Times New Roman" pitchFamily="18" charset="0"/>
                    </a:endParaRPr>
                  </a:p>
                </p:txBody>
              </p:sp>
            </p:grpSp>
            <p:sp>
              <p:nvSpPr>
                <p:cNvPr id="116785" name="Rectangle 15"/>
                <p:cNvSpPr>
                  <a:spLocks noChangeArrowheads="1"/>
                </p:cNvSpPr>
                <p:nvPr/>
              </p:nvSpPr>
              <p:spPr bwMode="auto">
                <a:xfrm>
                  <a:off x="810" y="0"/>
                  <a:ext cx="83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4" name="Group 16"/>
              <p:cNvGrpSpPr>
                <a:grpSpLocks/>
              </p:cNvGrpSpPr>
              <p:nvPr/>
            </p:nvGrpSpPr>
            <p:grpSpPr bwMode="auto">
              <a:xfrm>
                <a:off x="3713" y="1580"/>
                <a:ext cx="1836" cy="586"/>
                <a:chOff x="1647" y="0"/>
                <a:chExt cx="828" cy="518"/>
              </a:xfrm>
            </p:grpSpPr>
            <p:grpSp>
              <p:nvGrpSpPr>
                <p:cNvPr id="116780" name="Group 17"/>
                <p:cNvGrpSpPr>
                  <a:grpSpLocks/>
                </p:cNvGrpSpPr>
                <p:nvPr/>
              </p:nvGrpSpPr>
              <p:grpSpPr bwMode="auto">
                <a:xfrm>
                  <a:off x="1647" y="0"/>
                  <a:ext cx="828" cy="255"/>
                  <a:chOff x="0" y="806"/>
                  <a:chExt cx="828" cy="255"/>
                </a:xfrm>
              </p:grpSpPr>
              <p:sp>
                <p:nvSpPr>
                  <p:cNvPr id="116782" name="Rectangle 18"/>
                  <p:cNvSpPr>
                    <a:spLocks noChangeArrowheads="1"/>
                  </p:cNvSpPr>
                  <p:nvPr/>
                </p:nvSpPr>
                <p:spPr bwMode="auto">
                  <a:xfrm>
                    <a:off x="0" y="806"/>
                    <a:ext cx="82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16783" name="Rectangle 19"/>
                  <p:cNvSpPr>
                    <a:spLocks noChangeArrowheads="1"/>
                  </p:cNvSpPr>
                  <p:nvPr/>
                </p:nvSpPr>
                <p:spPr bwMode="auto">
                  <a:xfrm>
                    <a:off x="0" y="806"/>
                    <a:ext cx="82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6600FF"/>
                        </a:solidFill>
                        <a:latin typeface="Times New Roman" pitchFamily="18" charset="0"/>
                      </a:rPr>
                      <a:t>奇校验编码</a:t>
                    </a:r>
                    <a:r>
                      <a:rPr lang="zh-CN" altLang="en-US" b="1" i="1">
                        <a:solidFill>
                          <a:srgbClr val="6600FF"/>
                        </a:solidFill>
                        <a:latin typeface="Times New Roman" pitchFamily="18" charset="0"/>
                      </a:rPr>
                      <a:t>Ｃ</a:t>
                    </a:r>
                    <a:endParaRPr lang="zh-CN" altLang="en-US">
                      <a:latin typeface="Times New Roman" pitchFamily="18" charset="0"/>
                    </a:endParaRPr>
                  </a:p>
                </p:txBody>
              </p:sp>
            </p:grpSp>
            <p:sp>
              <p:nvSpPr>
                <p:cNvPr id="116781" name="Rectangle 20"/>
                <p:cNvSpPr>
                  <a:spLocks noChangeArrowheads="1"/>
                </p:cNvSpPr>
                <p:nvPr/>
              </p:nvSpPr>
              <p:spPr bwMode="auto">
                <a:xfrm>
                  <a:off x="1647" y="0"/>
                  <a:ext cx="82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5" name="Group 21"/>
              <p:cNvGrpSpPr>
                <a:grpSpLocks/>
              </p:cNvGrpSpPr>
              <p:nvPr/>
            </p:nvGrpSpPr>
            <p:grpSpPr bwMode="auto">
              <a:xfrm>
                <a:off x="235" y="2170"/>
                <a:ext cx="1642" cy="1630"/>
                <a:chOff x="0" y="518"/>
                <a:chExt cx="1220" cy="1442"/>
              </a:xfrm>
            </p:grpSpPr>
            <p:grpSp>
              <p:nvGrpSpPr>
                <p:cNvPr id="116773" name="Group 22"/>
                <p:cNvGrpSpPr>
                  <a:grpSpLocks/>
                </p:cNvGrpSpPr>
                <p:nvPr/>
              </p:nvGrpSpPr>
              <p:grpSpPr bwMode="auto">
                <a:xfrm>
                  <a:off x="0" y="518"/>
                  <a:ext cx="1220" cy="1442"/>
                  <a:chOff x="1597" y="1324"/>
                  <a:chExt cx="1220" cy="1442"/>
                </a:xfrm>
              </p:grpSpPr>
              <p:sp>
                <p:nvSpPr>
                  <p:cNvPr id="116775" name="Rectangle 23"/>
                  <p:cNvSpPr>
                    <a:spLocks noChangeArrowheads="1"/>
                  </p:cNvSpPr>
                  <p:nvPr/>
                </p:nvSpPr>
                <p:spPr bwMode="auto">
                  <a:xfrm>
                    <a:off x="1597" y="1324"/>
                    <a:ext cx="12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800" b="1">
                        <a:solidFill>
                          <a:srgbClr val="6600FF"/>
                        </a:solidFill>
                        <a:latin typeface="Times New Roman" pitchFamily="18" charset="0"/>
                      </a:rPr>
                      <a:t>1 0 1 0 1 0 1 0</a:t>
                    </a:r>
                    <a:endParaRPr lang="en-US" altLang="zh-CN" sz="2800">
                      <a:latin typeface="Times New Roman" pitchFamily="18" charset="0"/>
                    </a:endParaRPr>
                  </a:p>
                </p:txBody>
              </p:sp>
              <p:sp>
                <p:nvSpPr>
                  <p:cNvPr id="116776" name="Rectangle 24"/>
                  <p:cNvSpPr>
                    <a:spLocks noChangeArrowheads="1"/>
                  </p:cNvSpPr>
                  <p:nvPr/>
                </p:nvSpPr>
                <p:spPr bwMode="auto">
                  <a:xfrm>
                    <a:off x="1597" y="1611"/>
                    <a:ext cx="12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800" b="1">
                        <a:solidFill>
                          <a:srgbClr val="6600FF"/>
                        </a:solidFill>
                        <a:latin typeface="Times New Roman" pitchFamily="18" charset="0"/>
                      </a:rPr>
                      <a:t>0 1 0 1 0 1 0 0</a:t>
                    </a:r>
                    <a:endParaRPr lang="en-US" altLang="zh-CN" sz="2800">
                      <a:latin typeface="Times New Roman" pitchFamily="18" charset="0"/>
                    </a:endParaRPr>
                  </a:p>
                </p:txBody>
              </p:sp>
              <p:sp>
                <p:nvSpPr>
                  <p:cNvPr id="116777" name="Rectangle 25"/>
                  <p:cNvSpPr>
                    <a:spLocks noChangeArrowheads="1"/>
                  </p:cNvSpPr>
                  <p:nvPr/>
                </p:nvSpPr>
                <p:spPr bwMode="auto">
                  <a:xfrm>
                    <a:off x="1597" y="1900"/>
                    <a:ext cx="12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800" b="1">
                        <a:solidFill>
                          <a:srgbClr val="6600FF"/>
                        </a:solidFill>
                        <a:latin typeface="Times New Roman" pitchFamily="18" charset="0"/>
                      </a:rPr>
                      <a:t>0 0 0 0 0 0 0 0</a:t>
                    </a:r>
                    <a:endParaRPr lang="en-US" altLang="zh-CN" sz="2800">
                      <a:latin typeface="Times New Roman" pitchFamily="18" charset="0"/>
                    </a:endParaRPr>
                  </a:p>
                </p:txBody>
              </p:sp>
              <p:sp>
                <p:nvSpPr>
                  <p:cNvPr id="116778" name="Rectangle 26"/>
                  <p:cNvSpPr>
                    <a:spLocks noChangeArrowheads="1"/>
                  </p:cNvSpPr>
                  <p:nvPr/>
                </p:nvSpPr>
                <p:spPr bwMode="auto">
                  <a:xfrm>
                    <a:off x="1597" y="2188"/>
                    <a:ext cx="12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800" b="1">
                        <a:solidFill>
                          <a:srgbClr val="6600FF"/>
                        </a:solidFill>
                        <a:latin typeface="Times New Roman" pitchFamily="18" charset="0"/>
                      </a:rPr>
                      <a:t>0 1 1 1 1 1 1 1</a:t>
                    </a:r>
                    <a:endParaRPr lang="en-US" altLang="zh-CN" sz="2800">
                      <a:latin typeface="Times New Roman" pitchFamily="18" charset="0"/>
                    </a:endParaRPr>
                  </a:p>
                </p:txBody>
              </p:sp>
              <p:sp>
                <p:nvSpPr>
                  <p:cNvPr id="116779" name="Rectangle 27"/>
                  <p:cNvSpPr>
                    <a:spLocks noChangeArrowheads="1"/>
                  </p:cNvSpPr>
                  <p:nvPr/>
                </p:nvSpPr>
                <p:spPr bwMode="auto">
                  <a:xfrm>
                    <a:off x="1597" y="2477"/>
                    <a:ext cx="12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800" b="1">
                        <a:solidFill>
                          <a:srgbClr val="6600FF"/>
                        </a:solidFill>
                        <a:latin typeface="Times New Roman" pitchFamily="18" charset="0"/>
                      </a:rPr>
                      <a:t>1 1 1 1 1 1 1 1</a:t>
                    </a:r>
                    <a:endParaRPr lang="en-US" altLang="zh-CN" sz="2800">
                      <a:latin typeface="Times New Roman" pitchFamily="18" charset="0"/>
                    </a:endParaRPr>
                  </a:p>
                </p:txBody>
              </p:sp>
            </p:grpSp>
            <p:sp>
              <p:nvSpPr>
                <p:cNvPr id="116774" name="Rectangle 28"/>
                <p:cNvSpPr>
                  <a:spLocks noChangeArrowheads="1"/>
                </p:cNvSpPr>
                <p:nvPr/>
              </p:nvSpPr>
              <p:spPr bwMode="auto">
                <a:xfrm>
                  <a:off x="0" y="518"/>
                  <a:ext cx="1220" cy="14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6" name="Group 29"/>
              <p:cNvGrpSpPr>
                <a:grpSpLocks/>
              </p:cNvGrpSpPr>
              <p:nvPr/>
            </p:nvGrpSpPr>
            <p:grpSpPr bwMode="auto">
              <a:xfrm>
                <a:off x="1877" y="2170"/>
                <a:ext cx="1836" cy="1630"/>
                <a:chOff x="1220" y="518"/>
                <a:chExt cx="1364" cy="1442"/>
              </a:xfrm>
            </p:grpSpPr>
            <p:grpSp>
              <p:nvGrpSpPr>
                <p:cNvPr id="116766" name="Group 30"/>
                <p:cNvGrpSpPr>
                  <a:grpSpLocks/>
                </p:cNvGrpSpPr>
                <p:nvPr/>
              </p:nvGrpSpPr>
              <p:grpSpPr bwMode="auto">
                <a:xfrm>
                  <a:off x="1220" y="518"/>
                  <a:ext cx="1364" cy="1442"/>
                  <a:chOff x="1597" y="2764"/>
                  <a:chExt cx="1364" cy="1442"/>
                </a:xfrm>
              </p:grpSpPr>
              <p:sp>
                <p:nvSpPr>
                  <p:cNvPr id="116768" name="Rectangle 31"/>
                  <p:cNvSpPr>
                    <a:spLocks noChangeArrowheads="1"/>
                  </p:cNvSpPr>
                  <p:nvPr/>
                </p:nvSpPr>
                <p:spPr bwMode="auto">
                  <a:xfrm>
                    <a:off x="1597" y="2764"/>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1 0 1 0 1 0 1 0</a:t>
                    </a:r>
                    <a:endParaRPr lang="en-US" altLang="zh-CN" sz="2800">
                      <a:latin typeface="Times New Roman" pitchFamily="18" charset="0"/>
                    </a:endParaRPr>
                  </a:p>
                </p:txBody>
              </p:sp>
              <p:sp>
                <p:nvSpPr>
                  <p:cNvPr id="116769" name="Rectangle 32"/>
                  <p:cNvSpPr>
                    <a:spLocks noChangeArrowheads="1"/>
                  </p:cNvSpPr>
                  <p:nvPr/>
                </p:nvSpPr>
                <p:spPr bwMode="auto">
                  <a:xfrm>
                    <a:off x="1597" y="3051"/>
                    <a:ext cx="136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0 1 0 1 0 1 0 0</a:t>
                    </a:r>
                    <a:endParaRPr lang="en-US" altLang="zh-CN" sz="2800">
                      <a:latin typeface="Times New Roman" pitchFamily="18" charset="0"/>
                    </a:endParaRPr>
                  </a:p>
                </p:txBody>
              </p:sp>
              <p:sp>
                <p:nvSpPr>
                  <p:cNvPr id="116770" name="Rectangle 33"/>
                  <p:cNvSpPr>
                    <a:spLocks noChangeArrowheads="1"/>
                  </p:cNvSpPr>
                  <p:nvPr/>
                </p:nvSpPr>
                <p:spPr bwMode="auto">
                  <a:xfrm>
                    <a:off x="1597" y="3340"/>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0 0 0 0 0 0 0 0</a:t>
                    </a:r>
                    <a:endParaRPr lang="en-US" altLang="zh-CN" sz="2800">
                      <a:latin typeface="Times New Roman" pitchFamily="18" charset="0"/>
                    </a:endParaRPr>
                  </a:p>
                </p:txBody>
              </p:sp>
              <p:sp>
                <p:nvSpPr>
                  <p:cNvPr id="116771" name="Rectangle 34"/>
                  <p:cNvSpPr>
                    <a:spLocks noChangeArrowheads="1"/>
                  </p:cNvSpPr>
                  <p:nvPr/>
                </p:nvSpPr>
                <p:spPr bwMode="auto">
                  <a:xfrm>
                    <a:off x="1597" y="3628"/>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0 1 1 1 1 1 1 1</a:t>
                    </a:r>
                    <a:endParaRPr lang="en-US" altLang="zh-CN" sz="2800">
                      <a:latin typeface="Times New Roman" pitchFamily="18" charset="0"/>
                    </a:endParaRPr>
                  </a:p>
                </p:txBody>
              </p:sp>
              <p:sp>
                <p:nvSpPr>
                  <p:cNvPr id="116772" name="Rectangle 35"/>
                  <p:cNvSpPr>
                    <a:spLocks noChangeArrowheads="1"/>
                  </p:cNvSpPr>
                  <p:nvPr/>
                </p:nvSpPr>
                <p:spPr bwMode="auto">
                  <a:xfrm>
                    <a:off x="1597" y="3917"/>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1 1 1 1 1 1 1 1</a:t>
                    </a:r>
                    <a:endParaRPr lang="en-US" altLang="zh-CN" sz="2800">
                      <a:latin typeface="Times New Roman" pitchFamily="18" charset="0"/>
                    </a:endParaRPr>
                  </a:p>
                </p:txBody>
              </p:sp>
            </p:grpSp>
            <p:sp>
              <p:nvSpPr>
                <p:cNvPr id="116767" name="Rectangle 36"/>
                <p:cNvSpPr>
                  <a:spLocks noChangeArrowheads="1"/>
                </p:cNvSpPr>
                <p:nvPr/>
              </p:nvSpPr>
              <p:spPr bwMode="auto">
                <a:xfrm>
                  <a:off x="1220" y="518"/>
                  <a:ext cx="1364" cy="14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6757" name="Group 37"/>
              <p:cNvGrpSpPr>
                <a:grpSpLocks/>
              </p:cNvGrpSpPr>
              <p:nvPr/>
            </p:nvGrpSpPr>
            <p:grpSpPr bwMode="auto">
              <a:xfrm>
                <a:off x="3713" y="2170"/>
                <a:ext cx="1836" cy="1630"/>
                <a:chOff x="2584" y="518"/>
                <a:chExt cx="1364" cy="1442"/>
              </a:xfrm>
            </p:grpSpPr>
            <p:grpSp>
              <p:nvGrpSpPr>
                <p:cNvPr id="116759" name="Group 38"/>
                <p:cNvGrpSpPr>
                  <a:grpSpLocks/>
                </p:cNvGrpSpPr>
                <p:nvPr/>
              </p:nvGrpSpPr>
              <p:grpSpPr bwMode="auto">
                <a:xfrm>
                  <a:off x="2584" y="518"/>
                  <a:ext cx="1364" cy="1442"/>
                  <a:chOff x="1597" y="4204"/>
                  <a:chExt cx="1364" cy="1442"/>
                </a:xfrm>
              </p:grpSpPr>
              <p:sp>
                <p:nvSpPr>
                  <p:cNvPr id="116761" name="Rectangle 39"/>
                  <p:cNvSpPr>
                    <a:spLocks noChangeArrowheads="1"/>
                  </p:cNvSpPr>
                  <p:nvPr/>
                </p:nvSpPr>
                <p:spPr bwMode="auto">
                  <a:xfrm>
                    <a:off x="1597" y="4204"/>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1 0 1 0 1 0 1 0</a:t>
                    </a:r>
                    <a:endParaRPr lang="en-US" altLang="zh-CN" sz="2800">
                      <a:latin typeface="Times New Roman" pitchFamily="18" charset="0"/>
                    </a:endParaRPr>
                  </a:p>
                </p:txBody>
              </p:sp>
              <p:sp>
                <p:nvSpPr>
                  <p:cNvPr id="116762" name="Rectangle 40"/>
                  <p:cNvSpPr>
                    <a:spLocks noChangeArrowheads="1"/>
                  </p:cNvSpPr>
                  <p:nvPr/>
                </p:nvSpPr>
                <p:spPr bwMode="auto">
                  <a:xfrm>
                    <a:off x="1597" y="4491"/>
                    <a:ext cx="136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0 1 0 1 0 1 0 0</a:t>
                    </a:r>
                    <a:endParaRPr lang="en-US" altLang="zh-CN" sz="2800">
                      <a:latin typeface="Times New Roman" pitchFamily="18" charset="0"/>
                    </a:endParaRPr>
                  </a:p>
                </p:txBody>
              </p:sp>
              <p:sp>
                <p:nvSpPr>
                  <p:cNvPr id="116763" name="Rectangle 41"/>
                  <p:cNvSpPr>
                    <a:spLocks noChangeArrowheads="1"/>
                  </p:cNvSpPr>
                  <p:nvPr/>
                </p:nvSpPr>
                <p:spPr bwMode="auto">
                  <a:xfrm>
                    <a:off x="1597" y="4780"/>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0 0 0 0 0 0 0 0</a:t>
                    </a:r>
                    <a:endParaRPr lang="en-US" altLang="zh-CN" sz="2800">
                      <a:latin typeface="Times New Roman" pitchFamily="18" charset="0"/>
                    </a:endParaRPr>
                  </a:p>
                </p:txBody>
              </p:sp>
              <p:sp>
                <p:nvSpPr>
                  <p:cNvPr id="116764" name="Rectangle 42"/>
                  <p:cNvSpPr>
                    <a:spLocks noChangeArrowheads="1"/>
                  </p:cNvSpPr>
                  <p:nvPr/>
                </p:nvSpPr>
                <p:spPr bwMode="auto">
                  <a:xfrm>
                    <a:off x="1597" y="5068"/>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0 1 1 1 1 1 1 1</a:t>
                    </a:r>
                    <a:endParaRPr lang="en-US" altLang="zh-CN" sz="2800">
                      <a:latin typeface="Times New Roman" pitchFamily="18" charset="0"/>
                    </a:endParaRPr>
                  </a:p>
                </p:txBody>
              </p:sp>
              <p:sp>
                <p:nvSpPr>
                  <p:cNvPr id="116765" name="Rectangle 43"/>
                  <p:cNvSpPr>
                    <a:spLocks noChangeArrowheads="1"/>
                  </p:cNvSpPr>
                  <p:nvPr/>
                </p:nvSpPr>
                <p:spPr bwMode="auto">
                  <a:xfrm>
                    <a:off x="1597" y="5357"/>
                    <a:ext cx="136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6600FF"/>
                        </a:solidFill>
                        <a:latin typeface="Times New Roman" pitchFamily="18" charset="0"/>
                      </a:rPr>
                      <a:t>  1 1 1 1 1 1 1 1</a:t>
                    </a:r>
                    <a:endParaRPr lang="en-US" altLang="zh-CN" sz="2800">
                      <a:latin typeface="Times New Roman" pitchFamily="18" charset="0"/>
                    </a:endParaRPr>
                  </a:p>
                </p:txBody>
              </p:sp>
            </p:grpSp>
            <p:sp>
              <p:nvSpPr>
                <p:cNvPr id="116760" name="Rectangle 44"/>
                <p:cNvSpPr>
                  <a:spLocks noChangeArrowheads="1"/>
                </p:cNvSpPr>
                <p:nvPr/>
              </p:nvSpPr>
              <p:spPr bwMode="auto">
                <a:xfrm>
                  <a:off x="2584" y="518"/>
                  <a:ext cx="1364" cy="14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58" name="Rectangle 45"/>
              <p:cNvSpPr>
                <a:spLocks noChangeArrowheads="1"/>
              </p:cNvSpPr>
              <p:nvPr/>
            </p:nvSpPr>
            <p:spPr bwMode="auto">
              <a:xfrm>
                <a:off x="232" y="1584"/>
                <a:ext cx="5320" cy="2218"/>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42" name="Text Box 46"/>
            <p:cNvSpPr txBox="1">
              <a:spLocks noChangeArrowheads="1"/>
            </p:cNvSpPr>
            <p:nvPr/>
          </p:nvSpPr>
          <p:spPr bwMode="auto">
            <a:xfrm>
              <a:off x="3345" y="1694"/>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0</a:t>
              </a:r>
            </a:p>
          </p:txBody>
        </p:sp>
        <p:sp>
          <p:nvSpPr>
            <p:cNvPr id="116743" name="Text Box 47"/>
            <p:cNvSpPr txBox="1">
              <a:spLocks noChangeArrowheads="1"/>
            </p:cNvSpPr>
            <p:nvPr/>
          </p:nvSpPr>
          <p:spPr bwMode="auto">
            <a:xfrm>
              <a:off x="3353" y="2014"/>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1</a:t>
              </a:r>
            </a:p>
          </p:txBody>
        </p:sp>
        <p:sp>
          <p:nvSpPr>
            <p:cNvPr id="116744" name="Text Box 48"/>
            <p:cNvSpPr txBox="1">
              <a:spLocks noChangeArrowheads="1"/>
            </p:cNvSpPr>
            <p:nvPr/>
          </p:nvSpPr>
          <p:spPr bwMode="auto">
            <a:xfrm>
              <a:off x="3345" y="2326"/>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0</a:t>
              </a:r>
            </a:p>
          </p:txBody>
        </p:sp>
        <p:sp>
          <p:nvSpPr>
            <p:cNvPr id="116745" name="Text Box 49"/>
            <p:cNvSpPr txBox="1">
              <a:spLocks noChangeArrowheads="1"/>
            </p:cNvSpPr>
            <p:nvPr/>
          </p:nvSpPr>
          <p:spPr bwMode="auto">
            <a:xfrm>
              <a:off x="3353" y="2670"/>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1</a:t>
              </a:r>
            </a:p>
          </p:txBody>
        </p:sp>
        <p:sp>
          <p:nvSpPr>
            <p:cNvPr id="116746" name="Text Box 50"/>
            <p:cNvSpPr txBox="1">
              <a:spLocks noChangeArrowheads="1"/>
            </p:cNvSpPr>
            <p:nvPr/>
          </p:nvSpPr>
          <p:spPr bwMode="auto">
            <a:xfrm>
              <a:off x="3361" y="2982"/>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0</a:t>
              </a:r>
            </a:p>
          </p:txBody>
        </p:sp>
        <p:sp>
          <p:nvSpPr>
            <p:cNvPr id="116747" name="Text Box 51"/>
            <p:cNvSpPr txBox="1">
              <a:spLocks noChangeArrowheads="1"/>
            </p:cNvSpPr>
            <p:nvPr/>
          </p:nvSpPr>
          <p:spPr bwMode="auto">
            <a:xfrm>
              <a:off x="5181" y="1695"/>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1</a:t>
              </a:r>
            </a:p>
          </p:txBody>
        </p:sp>
        <p:sp>
          <p:nvSpPr>
            <p:cNvPr id="116748" name="Text Box 52"/>
            <p:cNvSpPr txBox="1">
              <a:spLocks noChangeArrowheads="1"/>
            </p:cNvSpPr>
            <p:nvPr/>
          </p:nvSpPr>
          <p:spPr bwMode="auto">
            <a:xfrm>
              <a:off x="5181" y="1999"/>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0</a:t>
              </a:r>
            </a:p>
          </p:txBody>
        </p:sp>
        <p:sp>
          <p:nvSpPr>
            <p:cNvPr id="116749" name="Text Box 53"/>
            <p:cNvSpPr txBox="1">
              <a:spLocks noChangeArrowheads="1"/>
            </p:cNvSpPr>
            <p:nvPr/>
          </p:nvSpPr>
          <p:spPr bwMode="auto">
            <a:xfrm>
              <a:off x="5197" y="2335"/>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1</a:t>
              </a:r>
            </a:p>
          </p:txBody>
        </p:sp>
        <p:sp>
          <p:nvSpPr>
            <p:cNvPr id="116750" name="Text Box 54"/>
            <p:cNvSpPr txBox="1">
              <a:spLocks noChangeArrowheads="1"/>
            </p:cNvSpPr>
            <p:nvPr/>
          </p:nvSpPr>
          <p:spPr bwMode="auto">
            <a:xfrm>
              <a:off x="5205" y="2655"/>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0</a:t>
              </a:r>
            </a:p>
          </p:txBody>
        </p:sp>
        <p:sp>
          <p:nvSpPr>
            <p:cNvPr id="116751" name="Text Box 55"/>
            <p:cNvSpPr txBox="1">
              <a:spLocks noChangeArrowheads="1"/>
            </p:cNvSpPr>
            <p:nvPr/>
          </p:nvSpPr>
          <p:spPr bwMode="auto">
            <a:xfrm>
              <a:off x="5197" y="2983"/>
              <a:ext cx="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1</a:t>
              </a:r>
            </a:p>
          </p:txBody>
        </p:sp>
      </p:gr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57200" y="3276600"/>
            <a:ext cx="83312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rPr>
              <a:t>特点：</a:t>
            </a:r>
          </a:p>
          <a:p>
            <a:pPr>
              <a:spcBef>
                <a:spcPct val="50000"/>
              </a:spcBef>
            </a:pPr>
            <a:r>
              <a:rPr lang="zh-CN" altLang="en-US" b="1">
                <a:solidFill>
                  <a:schemeClr val="tx2"/>
                </a:solidFill>
                <a:latin typeface="Times New Roman" pitchFamily="18" charset="0"/>
              </a:rPr>
              <a:t>    奇偶校验可提供单（</a:t>
            </a:r>
            <a:r>
              <a:rPr lang="zh-CN" altLang="en-US" b="1">
                <a:solidFill>
                  <a:srgbClr val="000099"/>
                </a:solidFill>
                <a:latin typeface="宋体" pitchFamily="2" charset="-122"/>
              </a:rPr>
              <a:t>奇数</a:t>
            </a:r>
            <a:r>
              <a:rPr lang="zh-CN" altLang="en-US" b="1">
                <a:solidFill>
                  <a:schemeClr val="tx2"/>
                </a:solidFill>
                <a:latin typeface="Times New Roman" pitchFamily="18" charset="0"/>
              </a:rPr>
              <a:t>）个错误检测，</a:t>
            </a:r>
          </a:p>
          <a:p>
            <a:pPr>
              <a:lnSpc>
                <a:spcPct val="55000"/>
              </a:lnSpc>
              <a:spcBef>
                <a:spcPct val="50000"/>
              </a:spcBef>
            </a:pPr>
            <a:r>
              <a:rPr lang="zh-CN" altLang="en-US" b="1">
                <a:solidFill>
                  <a:schemeClr val="tx2"/>
                </a:solidFill>
                <a:latin typeface="Times New Roman" pitchFamily="18" charset="0"/>
              </a:rPr>
              <a:t>    但无法检测多（</a:t>
            </a:r>
            <a:r>
              <a:rPr lang="zh-CN" altLang="en-US" b="1">
                <a:solidFill>
                  <a:srgbClr val="FF33CC"/>
                </a:solidFill>
                <a:latin typeface="Times New Roman" pitchFamily="18" charset="0"/>
              </a:rPr>
              <a:t>偶</a:t>
            </a:r>
            <a:r>
              <a:rPr lang="zh-CN" altLang="en-US" b="1">
                <a:solidFill>
                  <a:srgbClr val="FF33CC"/>
                </a:solidFill>
                <a:latin typeface="宋体" pitchFamily="2" charset="-122"/>
              </a:rPr>
              <a:t>数</a:t>
            </a:r>
            <a:r>
              <a:rPr lang="zh-CN" altLang="en-US" b="1">
                <a:solidFill>
                  <a:srgbClr val="000099"/>
                </a:solidFill>
                <a:latin typeface="宋体" pitchFamily="2" charset="-122"/>
              </a:rPr>
              <a:t>）</a:t>
            </a:r>
            <a:r>
              <a:rPr lang="zh-CN" altLang="en-US" b="1">
                <a:solidFill>
                  <a:schemeClr val="tx2"/>
                </a:solidFill>
                <a:latin typeface="Times New Roman" pitchFamily="18" charset="0"/>
              </a:rPr>
              <a:t>个错误</a:t>
            </a:r>
            <a:r>
              <a:rPr lang="en-US" altLang="zh-CN" b="1">
                <a:solidFill>
                  <a:schemeClr val="tx2"/>
                </a:solidFill>
                <a:latin typeface="Times New Roman" pitchFamily="18" charset="0"/>
              </a:rPr>
              <a:t>,</a:t>
            </a:r>
          </a:p>
          <a:p>
            <a:pPr>
              <a:lnSpc>
                <a:spcPct val="55000"/>
              </a:lnSpc>
              <a:spcBef>
                <a:spcPct val="50000"/>
              </a:spcBef>
            </a:pPr>
            <a:r>
              <a:rPr lang="en-US" altLang="zh-CN" b="1">
                <a:solidFill>
                  <a:schemeClr val="tx2"/>
                </a:solidFill>
                <a:latin typeface="Times New Roman" pitchFamily="18" charset="0"/>
              </a:rPr>
              <a:t>    </a:t>
            </a:r>
            <a:r>
              <a:rPr lang="zh-CN" altLang="en-US" b="1">
                <a:solidFill>
                  <a:schemeClr val="tx2"/>
                </a:solidFill>
                <a:latin typeface="Times New Roman" pitchFamily="18" charset="0"/>
              </a:rPr>
              <a:t>更无法识别错误信息的位置及纠正错误。</a:t>
            </a:r>
          </a:p>
        </p:txBody>
      </p:sp>
      <p:sp>
        <p:nvSpPr>
          <p:cNvPr id="117763" name="Text Box 3"/>
          <p:cNvSpPr txBox="1">
            <a:spLocks noChangeArrowheads="1"/>
          </p:cNvSpPr>
          <p:nvPr/>
        </p:nvSpPr>
        <p:spPr bwMode="auto">
          <a:xfrm>
            <a:off x="266700" y="1130300"/>
            <a:ext cx="87249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35000"/>
              </a:lnSpc>
              <a:spcBef>
                <a:spcPct val="50000"/>
              </a:spcBef>
            </a:pPr>
            <a:r>
              <a:rPr lang="en-US" altLang="zh-CN" b="1">
                <a:solidFill>
                  <a:schemeClr val="tx2"/>
                </a:solidFill>
                <a:latin typeface="Times New Roman" pitchFamily="18" charset="0"/>
              </a:rPr>
              <a:t>     </a:t>
            </a:r>
            <a:r>
              <a:rPr lang="zh-CN" altLang="en-US" b="1">
                <a:solidFill>
                  <a:schemeClr val="tx2"/>
                </a:solidFill>
                <a:latin typeface="Times New Roman" pitchFamily="18" charset="0"/>
              </a:rPr>
              <a:t>发送：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0</a:t>
            </a:r>
            <a:r>
              <a:rPr lang="en-US" altLang="zh-CN" b="1">
                <a:solidFill>
                  <a:srgbClr val="0000FF"/>
                </a:solidFill>
                <a:latin typeface="Times New Roman" pitchFamily="18" charset="0"/>
              </a:rPr>
              <a:t>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1</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n-1</a:t>
            </a:r>
            <a:r>
              <a:rPr lang="en-US" altLang="zh-CN" b="1">
                <a:solidFill>
                  <a:srgbClr val="0000FF"/>
                </a:solidFill>
                <a:latin typeface="Times New Roman" pitchFamily="18" charset="0"/>
              </a:rPr>
              <a:t>C</a:t>
            </a:r>
            <a:r>
              <a:rPr lang="en-US" altLang="zh-CN" b="1">
                <a:solidFill>
                  <a:schemeClr val="tx2"/>
                </a:solidFill>
                <a:latin typeface="Times New Roman" pitchFamily="18" charset="0"/>
              </a:rPr>
              <a:t>     </a:t>
            </a:r>
            <a:r>
              <a:rPr lang="zh-CN" altLang="en-US" b="1">
                <a:solidFill>
                  <a:schemeClr val="tx2"/>
                </a:solidFill>
                <a:latin typeface="Times New Roman" pitchFamily="18" charset="0"/>
              </a:rPr>
              <a:t>（算出</a:t>
            </a:r>
            <a:r>
              <a:rPr lang="en-US" altLang="zh-CN" b="1">
                <a:solidFill>
                  <a:schemeClr val="tx2"/>
                </a:solidFill>
                <a:latin typeface="Times New Roman" pitchFamily="18" charset="0"/>
              </a:rPr>
              <a:t>C</a:t>
            </a:r>
            <a:r>
              <a:rPr lang="zh-CN" altLang="en-US" b="1">
                <a:solidFill>
                  <a:schemeClr val="tx2"/>
                </a:solidFill>
                <a:latin typeface="Times New Roman" pitchFamily="18" charset="0"/>
              </a:rPr>
              <a:t>加到需发送字的后面）</a:t>
            </a:r>
          </a:p>
          <a:p>
            <a:pPr eaLnBrk="1" hangingPunct="1">
              <a:lnSpc>
                <a:spcPct val="80000"/>
              </a:lnSpc>
              <a:spcBef>
                <a:spcPct val="50000"/>
              </a:spcBef>
            </a:pPr>
            <a:r>
              <a:rPr lang="zh-CN" altLang="en-US" b="1">
                <a:solidFill>
                  <a:schemeClr val="tx2"/>
                </a:solidFill>
                <a:latin typeface="Times New Roman" pitchFamily="18" charset="0"/>
              </a:rPr>
              <a:t>     接收：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0 </a:t>
            </a:r>
            <a:r>
              <a:rPr lang="en-US" altLang="zh-CN" b="1">
                <a:solidFill>
                  <a:srgbClr val="0000FF"/>
                </a:solidFill>
                <a:latin typeface="Arial" pitchFamily="34" charset="0"/>
                <a:cs typeface="Arial" pitchFamily="34" charset="0"/>
              </a:rPr>
              <a:t>'</a:t>
            </a:r>
            <a:r>
              <a:rPr lang="en-US" altLang="zh-CN" b="1">
                <a:solidFill>
                  <a:srgbClr val="0000FF"/>
                </a:solidFill>
                <a:latin typeface="Times New Roman" pitchFamily="18" charset="0"/>
              </a:rPr>
              <a:t> </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1 </a:t>
            </a:r>
            <a:r>
              <a:rPr lang="en-US" altLang="zh-CN" b="1">
                <a:solidFill>
                  <a:srgbClr val="0000FF"/>
                </a:solidFill>
                <a:latin typeface="Arial" pitchFamily="34" charset="0"/>
                <a:cs typeface="Arial" pitchFamily="34" charset="0"/>
              </a:rPr>
              <a:t>'</a:t>
            </a:r>
            <a:r>
              <a:rPr lang="en-US" altLang="zh-CN" b="1" baseline="30000">
                <a:solidFill>
                  <a:srgbClr val="0000FF"/>
                </a:solidFill>
                <a:latin typeface="Times New Roman" pitchFamily="18" charset="0"/>
              </a:rPr>
              <a:t> </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baseline="-25000">
                <a:solidFill>
                  <a:srgbClr val="0000FF"/>
                </a:solidFill>
                <a:latin typeface="Times New Roman" pitchFamily="18" charset="0"/>
              </a:rPr>
              <a:t>n-1</a:t>
            </a:r>
            <a:r>
              <a:rPr lang="en-US" altLang="zh-CN" b="1" baseline="30000">
                <a:solidFill>
                  <a:srgbClr val="0000FF"/>
                </a:solidFill>
                <a:latin typeface="Times New Roman" pitchFamily="18" charset="0"/>
              </a:rPr>
              <a:t> </a:t>
            </a:r>
            <a:r>
              <a:rPr lang="en-US" altLang="zh-CN" b="1">
                <a:solidFill>
                  <a:srgbClr val="0000FF"/>
                </a:solidFill>
                <a:latin typeface="Arial" pitchFamily="34" charset="0"/>
                <a:cs typeface="Arial" pitchFamily="34" charset="0"/>
              </a:rPr>
              <a:t>'</a:t>
            </a:r>
            <a:r>
              <a:rPr lang="en-US" altLang="zh-CN" b="1" baseline="30000">
                <a:solidFill>
                  <a:srgbClr val="0000FF"/>
                </a:solidFill>
                <a:latin typeface="Times New Roman" pitchFamily="18" charset="0"/>
              </a:rPr>
              <a:t> </a:t>
            </a:r>
            <a:r>
              <a:rPr lang="en-US" altLang="zh-CN" b="1">
                <a:solidFill>
                  <a:srgbClr val="0000FF"/>
                </a:solidFill>
                <a:latin typeface="Times New Roman" pitchFamily="18" charset="0"/>
              </a:rPr>
              <a:t>C </a:t>
            </a:r>
            <a:r>
              <a:rPr lang="en-US" altLang="zh-CN" b="1">
                <a:solidFill>
                  <a:srgbClr val="0000FF"/>
                </a:solidFill>
                <a:latin typeface="Arial" pitchFamily="34" charset="0"/>
                <a:cs typeface="Arial" pitchFamily="34" charset="0"/>
              </a:rPr>
              <a:t>'</a:t>
            </a:r>
            <a:r>
              <a:rPr lang="en-US" altLang="zh-CN" b="1">
                <a:solidFill>
                  <a:srgbClr val="0000FF"/>
                </a:solidFill>
                <a:latin typeface="Times New Roman" pitchFamily="18" charset="0"/>
              </a:rPr>
              <a:t> </a:t>
            </a:r>
          </a:p>
          <a:p>
            <a:pPr eaLnBrk="1" hangingPunct="1">
              <a:lnSpc>
                <a:spcPct val="80000"/>
              </a:lnSpc>
              <a:spcBef>
                <a:spcPct val="50000"/>
              </a:spcBef>
            </a:pPr>
            <a:r>
              <a:rPr lang="en-US" altLang="zh-CN" b="1">
                <a:solidFill>
                  <a:schemeClr val="tx2"/>
                </a:solidFill>
                <a:latin typeface="Times New Roman" pitchFamily="18" charset="0"/>
              </a:rPr>
              <a:t>     </a:t>
            </a:r>
            <a:r>
              <a:rPr lang="zh-CN" altLang="en-US" b="1">
                <a:solidFill>
                  <a:schemeClr val="tx2"/>
                </a:solidFill>
                <a:latin typeface="Times New Roman" pitchFamily="18" charset="0"/>
              </a:rPr>
              <a:t>计算：</a:t>
            </a:r>
            <a:r>
              <a:rPr lang="en-US" altLang="zh-CN" b="1" i="1">
                <a:solidFill>
                  <a:srgbClr val="0000FF"/>
                </a:solidFill>
                <a:latin typeface="Times New Roman" pitchFamily="18" charset="0"/>
              </a:rPr>
              <a:t>F</a:t>
            </a:r>
            <a:r>
              <a:rPr lang="zh-CN" altLang="en-US"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a:solidFill>
                  <a:srgbClr val="0000FF"/>
                </a:solidFill>
                <a:latin typeface="Times New Roman" pitchFamily="18" charset="0"/>
                <a:cs typeface="Arial" pitchFamily="34" charset="0"/>
              </a:rPr>
              <a:t>'</a:t>
            </a:r>
            <a:r>
              <a:rPr lang="en-US" altLang="zh-CN" b="1" baseline="-25000">
                <a:solidFill>
                  <a:srgbClr val="0000FF"/>
                </a:solidFill>
                <a:latin typeface="Times New Roman" pitchFamily="18" charset="0"/>
              </a:rPr>
              <a:t>0</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a:solidFill>
                  <a:srgbClr val="0000FF"/>
                </a:solidFill>
                <a:latin typeface="Times New Roman" pitchFamily="18" charset="0"/>
                <a:cs typeface="Arial" pitchFamily="34" charset="0"/>
              </a:rPr>
              <a:t>'</a:t>
            </a:r>
            <a:r>
              <a:rPr lang="en-US" altLang="zh-CN" b="1" baseline="-25000">
                <a:solidFill>
                  <a:srgbClr val="0000FF"/>
                </a:solidFill>
                <a:latin typeface="Times New Roman" pitchFamily="18" charset="0"/>
              </a:rPr>
              <a:t>1</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x</a:t>
            </a:r>
            <a:r>
              <a:rPr lang="en-US" altLang="zh-CN" b="1">
                <a:solidFill>
                  <a:srgbClr val="0000FF"/>
                </a:solidFill>
                <a:latin typeface="Times New Roman" pitchFamily="18" charset="0"/>
                <a:cs typeface="Arial" pitchFamily="34" charset="0"/>
              </a:rPr>
              <a:t>'</a:t>
            </a:r>
            <a:r>
              <a:rPr lang="en-US" altLang="zh-CN" b="1" baseline="-25000">
                <a:solidFill>
                  <a:srgbClr val="0000FF"/>
                </a:solidFill>
                <a:latin typeface="Times New Roman" pitchFamily="18" charset="0"/>
              </a:rPr>
              <a:t>n-1</a:t>
            </a:r>
            <a:r>
              <a:rPr lang="en-US" altLang="zh-CN" b="1">
                <a:solidFill>
                  <a:srgbClr val="0000FF"/>
                </a:solidFill>
                <a:latin typeface="Times New Roman" pitchFamily="18" charset="0"/>
              </a:rPr>
              <a:t>⊕</a:t>
            </a:r>
            <a:r>
              <a:rPr lang="en-US" altLang="zh-CN" b="1" i="1">
                <a:solidFill>
                  <a:srgbClr val="0000FF"/>
                </a:solidFill>
                <a:latin typeface="Times New Roman" pitchFamily="18" charset="0"/>
              </a:rPr>
              <a:t>C </a:t>
            </a:r>
            <a:r>
              <a:rPr lang="en-US" altLang="zh-CN" b="1">
                <a:solidFill>
                  <a:srgbClr val="0000FF"/>
                </a:solidFill>
                <a:latin typeface="Times New Roman" pitchFamily="18" charset="0"/>
                <a:cs typeface="Arial" pitchFamily="34" charset="0"/>
              </a:rPr>
              <a:t>'</a:t>
            </a:r>
          </a:p>
          <a:p>
            <a:pPr eaLnBrk="1" hangingPunct="1">
              <a:lnSpc>
                <a:spcPct val="80000"/>
              </a:lnSpc>
              <a:spcBef>
                <a:spcPct val="50000"/>
              </a:spcBef>
            </a:pPr>
            <a:r>
              <a:rPr lang="en-US" altLang="zh-CN" b="1">
                <a:solidFill>
                  <a:schemeClr val="tx2"/>
                </a:solidFill>
                <a:latin typeface="Times New Roman" pitchFamily="18" charset="0"/>
              </a:rPr>
              <a:t>     </a:t>
            </a:r>
            <a:r>
              <a:rPr lang="zh-CN" altLang="en-US" b="1">
                <a:solidFill>
                  <a:schemeClr val="tx2"/>
                </a:solidFill>
                <a:latin typeface="Times New Roman" pitchFamily="18" charset="0"/>
              </a:rPr>
              <a:t>结果：若</a:t>
            </a:r>
            <a:r>
              <a:rPr lang="en-US" altLang="zh-CN" b="1" i="1">
                <a:solidFill>
                  <a:schemeClr val="tx2"/>
                </a:solidFill>
                <a:latin typeface="Times New Roman" pitchFamily="18" charset="0"/>
              </a:rPr>
              <a:t>F</a:t>
            </a:r>
            <a:r>
              <a:rPr lang="zh-CN" altLang="en-US" b="1">
                <a:solidFill>
                  <a:schemeClr val="tx2"/>
                </a:solidFill>
                <a:latin typeface="Times New Roman" pitchFamily="18" charset="0"/>
              </a:rPr>
              <a:t>＝</a:t>
            </a:r>
            <a:r>
              <a:rPr lang="en-US" altLang="zh-CN" b="1">
                <a:solidFill>
                  <a:schemeClr val="tx2"/>
                </a:solidFill>
                <a:latin typeface="Times New Roman" pitchFamily="18" charset="0"/>
              </a:rPr>
              <a:t>1</a:t>
            </a:r>
            <a:r>
              <a:rPr lang="zh-CN" altLang="en-US" b="1">
                <a:solidFill>
                  <a:schemeClr val="tx2"/>
                </a:solidFill>
                <a:latin typeface="Times New Roman" pitchFamily="18" charset="0"/>
              </a:rPr>
              <a:t>，意味着收到的信息有错；</a:t>
            </a:r>
          </a:p>
          <a:p>
            <a:pPr eaLnBrk="1" hangingPunct="1">
              <a:lnSpc>
                <a:spcPct val="65000"/>
              </a:lnSpc>
              <a:spcBef>
                <a:spcPct val="50000"/>
              </a:spcBef>
            </a:pPr>
            <a:r>
              <a:rPr lang="zh-CN" altLang="en-US" b="1">
                <a:solidFill>
                  <a:schemeClr val="tx2"/>
                </a:solidFill>
                <a:latin typeface="Times New Roman" pitchFamily="18" charset="0"/>
              </a:rPr>
              <a:t>                 若</a:t>
            </a:r>
            <a:r>
              <a:rPr lang="en-US" altLang="zh-CN" b="1" i="1">
                <a:solidFill>
                  <a:schemeClr val="tx2"/>
                </a:solidFill>
                <a:latin typeface="Times New Roman" pitchFamily="18" charset="0"/>
              </a:rPr>
              <a:t>F</a:t>
            </a:r>
            <a:r>
              <a:rPr lang="zh-CN" altLang="en-US" b="1">
                <a:solidFill>
                  <a:schemeClr val="tx2"/>
                </a:solidFill>
                <a:latin typeface="Times New Roman" pitchFamily="18" charset="0"/>
              </a:rPr>
              <a:t>＝</a:t>
            </a:r>
            <a:r>
              <a:rPr lang="en-US" altLang="zh-CN" b="1">
                <a:solidFill>
                  <a:schemeClr val="tx2"/>
                </a:solidFill>
                <a:latin typeface="Times New Roman" pitchFamily="18" charset="0"/>
              </a:rPr>
              <a:t>0</a:t>
            </a:r>
            <a:r>
              <a:rPr lang="zh-CN" altLang="en-US" b="1">
                <a:solidFill>
                  <a:schemeClr val="tx2"/>
                </a:solidFill>
                <a:latin typeface="Times New Roman" pitchFamily="18" charset="0"/>
              </a:rPr>
              <a:t>，表明</a:t>
            </a:r>
            <a:r>
              <a:rPr lang="en-US" altLang="zh-CN" b="1" i="1">
                <a:solidFill>
                  <a:schemeClr val="tx2"/>
                </a:solidFill>
                <a:latin typeface="Times New Roman" pitchFamily="18" charset="0"/>
              </a:rPr>
              <a:t>x</a:t>
            </a:r>
            <a:r>
              <a:rPr lang="zh-CN" altLang="en-US" b="1">
                <a:solidFill>
                  <a:schemeClr val="tx2"/>
                </a:solidFill>
                <a:latin typeface="Times New Roman" pitchFamily="18" charset="0"/>
              </a:rPr>
              <a:t>字传送正确。</a:t>
            </a:r>
            <a:endParaRPr lang="zh-CN" altLang="en-US" b="1">
              <a:solidFill>
                <a:srgbClr val="FF00FF"/>
              </a:solidFill>
              <a:latin typeface="Times New Roman" pitchFamily="18" charset="0"/>
            </a:endParaRPr>
          </a:p>
        </p:txBody>
      </p:sp>
      <p:sp>
        <p:nvSpPr>
          <p:cNvPr id="117764" name="Rectangle 4"/>
          <p:cNvSpPr>
            <a:spLocks noChangeArrowheads="1"/>
          </p:cNvSpPr>
          <p:nvPr/>
        </p:nvSpPr>
        <p:spPr bwMode="auto">
          <a:xfrm>
            <a:off x="368300" y="628650"/>
            <a:ext cx="650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宋体" pitchFamily="2" charset="-122"/>
              </a:rPr>
              <a:t>校验方法：</a:t>
            </a:r>
            <a:r>
              <a:rPr lang="zh-CN" altLang="en-US" b="1">
                <a:solidFill>
                  <a:srgbClr val="FF0000"/>
                </a:solidFill>
                <a:latin typeface="隶书" pitchFamily="49" charset="-122"/>
                <a:ea typeface="隶书" pitchFamily="49" charset="-122"/>
              </a:rPr>
              <a:t> </a:t>
            </a:r>
            <a:r>
              <a:rPr lang="en-US" altLang="zh-CN" b="1">
                <a:solidFill>
                  <a:srgbClr val="FF00FF"/>
                </a:solidFill>
                <a:latin typeface="Times New Roman" pitchFamily="18" charset="0"/>
              </a:rPr>
              <a:t>(</a:t>
            </a:r>
            <a:r>
              <a:rPr lang="zh-CN" altLang="en-US" b="1">
                <a:solidFill>
                  <a:srgbClr val="FF00FF"/>
                </a:solidFill>
                <a:latin typeface="Times New Roman" pitchFamily="18" charset="0"/>
              </a:rPr>
              <a:t>以偶校验为例</a:t>
            </a:r>
            <a:r>
              <a:rPr lang="en-US" altLang="zh-CN" b="1">
                <a:solidFill>
                  <a:srgbClr val="FF00FF"/>
                </a:solidFill>
                <a:latin typeface="Times New Roman" pitchFamily="18" charset="0"/>
              </a:rPr>
              <a:t>)</a:t>
            </a:r>
          </a:p>
        </p:txBody>
      </p:sp>
      <p:sp>
        <p:nvSpPr>
          <p:cNvPr id="117765" name="Rectangle 5"/>
          <p:cNvSpPr>
            <a:spLocks noChangeArrowheads="1"/>
          </p:cNvSpPr>
          <p:nvPr/>
        </p:nvSpPr>
        <p:spPr bwMode="auto">
          <a:xfrm>
            <a:off x="609600" y="5257800"/>
            <a:ext cx="8153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zh-CN" altLang="en-US" b="1">
                <a:latin typeface="Times New Roman" pitchFamily="18" charset="0"/>
              </a:rPr>
              <a:t>奇偶校验码常用于存储器读写检查，或</a:t>
            </a:r>
            <a:r>
              <a:rPr lang="en-US" altLang="zh-CN" b="1">
                <a:latin typeface="Times New Roman" pitchFamily="18" charset="0"/>
              </a:rPr>
              <a:t>ASCII</a:t>
            </a:r>
            <a:r>
              <a:rPr lang="zh-CN" altLang="en-US" b="1">
                <a:latin typeface="Times New Roman" pitchFamily="18" charset="0"/>
              </a:rPr>
              <a:t>字符传送过程中的检查。</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990600" y="914400"/>
          <a:ext cx="6905625" cy="3308350"/>
        </p:xfrm>
        <a:graphic>
          <a:graphicData uri="http://schemas.openxmlformats.org/presentationml/2006/ole">
            <mc:AlternateContent xmlns:mc="http://schemas.openxmlformats.org/markup-compatibility/2006">
              <mc:Choice xmlns:v="urn:schemas-microsoft-com:vml" Requires="v">
                <p:oleObj spid="_x0000_s12335" name="Visio" r:id="rId3" imgW="6905160" imgH="3308760" progId="Visio.Drawing.6">
                  <p:embed/>
                </p:oleObj>
              </mc:Choice>
              <mc:Fallback>
                <p:oleObj name="Visio" r:id="rId3" imgW="6905160" imgH="330876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14400"/>
                        <a:ext cx="6905625"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3"/>
          <p:cNvSpPr txBox="1">
            <a:spLocks noChangeArrowheads="1"/>
          </p:cNvSpPr>
          <p:nvPr/>
        </p:nvSpPr>
        <p:spPr bwMode="auto">
          <a:xfrm>
            <a:off x="838200" y="3810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2800" b="1">
                <a:solidFill>
                  <a:srgbClr val="FF3300"/>
                </a:solidFill>
                <a:latin typeface="Times New Roman" pitchFamily="18" charset="0"/>
              </a:rPr>
              <a:t>纠错码功能</a:t>
            </a:r>
          </a:p>
        </p:txBody>
      </p:sp>
      <p:sp>
        <p:nvSpPr>
          <p:cNvPr id="12292" name="Text Box 4"/>
          <p:cNvSpPr txBox="1">
            <a:spLocks noChangeArrowheads="1"/>
          </p:cNvSpPr>
          <p:nvPr/>
        </p:nvSpPr>
        <p:spPr bwMode="auto">
          <a:xfrm>
            <a:off x="381000" y="4495800"/>
            <a:ext cx="8305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latin typeface="宋体" pitchFamily="2" charset="-122"/>
              </a:rPr>
              <a:t>从</a:t>
            </a:r>
            <a:r>
              <a:rPr lang="en-US" altLang="zh-CN" b="1">
                <a:latin typeface="宋体" pitchFamily="2" charset="-122"/>
              </a:rPr>
              <a:t>M</a:t>
            </a:r>
            <a:r>
              <a:rPr lang="zh-CN" altLang="en-US" b="1">
                <a:latin typeface="宋体" pitchFamily="2" charset="-122"/>
              </a:rPr>
              <a:t>位数据中产生一组新的</a:t>
            </a:r>
            <a:r>
              <a:rPr lang="en-US" altLang="zh-CN" b="1">
                <a:latin typeface="宋体" pitchFamily="2" charset="-122"/>
              </a:rPr>
              <a:t>K</a:t>
            </a:r>
            <a:r>
              <a:rPr lang="zh-CN" altLang="en-US" b="1">
                <a:latin typeface="宋体" pitchFamily="2" charset="-122"/>
              </a:rPr>
              <a:t>位校验码与取出的纠错码功能校验位码作比较：</a:t>
            </a:r>
          </a:p>
          <a:p>
            <a:pPr eaLnBrk="1" hangingPunct="1"/>
            <a:r>
              <a:rPr lang="en-US" altLang="zh-CN" b="1">
                <a:latin typeface="宋体" pitchFamily="2" charset="-122"/>
              </a:rPr>
              <a:t>1</a:t>
            </a:r>
            <a:r>
              <a:rPr lang="zh-CN" altLang="en-US" b="1">
                <a:latin typeface="宋体" pitchFamily="2" charset="-122"/>
              </a:rPr>
              <a:t>、无错误</a:t>
            </a:r>
          </a:p>
          <a:p>
            <a:pPr eaLnBrk="1" hangingPunct="1"/>
            <a:r>
              <a:rPr lang="en-US" altLang="zh-CN" b="1">
                <a:latin typeface="宋体" pitchFamily="2" charset="-122"/>
              </a:rPr>
              <a:t>2</a:t>
            </a:r>
            <a:r>
              <a:rPr lang="zh-CN" altLang="en-US" b="1">
                <a:latin typeface="宋体" pitchFamily="2" charset="-122"/>
              </a:rPr>
              <a:t>、检测到差错，并可以纠正。</a:t>
            </a:r>
          </a:p>
          <a:p>
            <a:pPr eaLnBrk="1" hangingPunct="1"/>
            <a:r>
              <a:rPr lang="en-US" altLang="zh-CN" b="1">
                <a:latin typeface="宋体" pitchFamily="2" charset="-122"/>
              </a:rPr>
              <a:t>3</a:t>
            </a:r>
            <a:r>
              <a:rPr lang="zh-CN" altLang="en-US" b="1">
                <a:latin typeface="宋体" pitchFamily="2" charset="-122"/>
              </a:rPr>
              <a:t>、检测到差错，但无法纠正。</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228600" y="838200"/>
            <a:ext cx="8686800" cy="5791200"/>
          </a:xfrm>
        </p:spPr>
        <p:txBody>
          <a:bodyPr/>
          <a:lstStyle/>
          <a:p>
            <a:pPr eaLnBrk="1" hangingPunct="1">
              <a:lnSpc>
                <a:spcPct val="90000"/>
              </a:lnSpc>
              <a:buFont typeface="Wingdings" pitchFamily="2" charset="2"/>
              <a:buNone/>
            </a:pPr>
            <a:r>
              <a:rPr lang="en-US" altLang="zh-CN" sz="2400" b="1" smtClean="0">
                <a:solidFill>
                  <a:srgbClr val="FF3300"/>
                </a:solidFill>
              </a:rPr>
              <a:t>1</a:t>
            </a:r>
            <a:r>
              <a:rPr lang="zh-CN" altLang="en-US" sz="2400" b="1" smtClean="0">
                <a:solidFill>
                  <a:srgbClr val="FF3300"/>
                </a:solidFill>
              </a:rPr>
              <a:t>．原理</a:t>
            </a:r>
          </a:p>
          <a:p>
            <a:pPr eaLnBrk="1" hangingPunct="1">
              <a:lnSpc>
                <a:spcPct val="90000"/>
              </a:lnSpc>
              <a:buFont typeface="Wingdings" pitchFamily="2" charset="2"/>
              <a:buNone/>
            </a:pPr>
            <a:r>
              <a:rPr lang="zh-CN" altLang="en-US" sz="2400" b="1" smtClean="0"/>
              <a:t>	海明校验码的实现原理是：在数据位中加入几个校验位，将数据代码的码距均匀地拉大，并把数据的每个二进制位分配在几个奇偶校验组中。当某一位出错后，就会引起有关的几个校验位的值发生变化，这不但可以发现错误，还能指出是哪一位出错，为进一步自动纠错提供了依据。</a:t>
            </a:r>
          </a:p>
          <a:p>
            <a:pPr eaLnBrk="1" hangingPunct="1">
              <a:lnSpc>
                <a:spcPct val="90000"/>
              </a:lnSpc>
              <a:buFont typeface="Wingdings" pitchFamily="2" charset="2"/>
              <a:buNone/>
            </a:pPr>
            <a:r>
              <a:rPr lang="en-US" altLang="zh-CN" sz="2400" b="1" smtClean="0">
                <a:solidFill>
                  <a:srgbClr val="FF3300"/>
                </a:solidFill>
              </a:rPr>
              <a:t>2</a:t>
            </a:r>
            <a:r>
              <a:rPr lang="zh-CN" altLang="en-US" sz="2400" b="1" smtClean="0">
                <a:solidFill>
                  <a:srgbClr val="FF3300"/>
                </a:solidFill>
              </a:rPr>
              <a:t>．编码规则</a:t>
            </a:r>
          </a:p>
          <a:p>
            <a:pPr eaLnBrk="1" hangingPunct="1">
              <a:lnSpc>
                <a:spcPct val="90000"/>
              </a:lnSpc>
              <a:buFont typeface="Wingdings" pitchFamily="2" charset="2"/>
              <a:buNone/>
            </a:pPr>
            <a:r>
              <a:rPr lang="zh-CN" altLang="en-US" sz="2400" b="1" smtClean="0"/>
              <a:t>	若海明码的最高位号为</a:t>
            </a:r>
            <a:r>
              <a:rPr lang="en-US" altLang="zh-CN" sz="2400" b="1" smtClean="0"/>
              <a:t>m</a:t>
            </a:r>
            <a:r>
              <a:rPr lang="zh-CN" altLang="en-US" sz="2400" b="1" smtClean="0"/>
              <a:t>，最低位号为</a:t>
            </a:r>
            <a:r>
              <a:rPr lang="en-US" altLang="zh-CN" sz="2400" b="1" smtClean="0"/>
              <a:t>1</a:t>
            </a:r>
            <a:r>
              <a:rPr lang="zh-CN" altLang="en-US" sz="2400" b="1" smtClean="0"/>
              <a:t>，即Ｈ</a:t>
            </a:r>
            <a:r>
              <a:rPr lang="en-US" altLang="zh-CN" sz="2400" b="1" baseline="-30000" smtClean="0"/>
              <a:t>m</a:t>
            </a:r>
            <a:r>
              <a:rPr lang="zh-CN" altLang="en-US" sz="2400" b="1" smtClean="0"/>
              <a:t>Ｈ</a:t>
            </a:r>
            <a:r>
              <a:rPr lang="en-US" altLang="zh-CN" sz="2400" b="1" baseline="-30000" smtClean="0"/>
              <a:t>m-1</a:t>
            </a:r>
            <a:r>
              <a:rPr lang="en-US" altLang="zh-CN" sz="2400" b="1" smtClean="0">
                <a:latin typeface="Times New Roman" pitchFamily="18" charset="0"/>
              </a:rPr>
              <a:t>…</a:t>
            </a:r>
            <a:r>
              <a:rPr lang="zh-CN" altLang="en-US" sz="2400" b="1" smtClean="0"/>
              <a:t>Ｈ</a:t>
            </a:r>
            <a:r>
              <a:rPr lang="en-US" altLang="zh-CN" sz="2400" b="1" baseline="-30000" smtClean="0"/>
              <a:t>2</a:t>
            </a:r>
            <a:r>
              <a:rPr lang="zh-CN" altLang="en-US" sz="2400" b="1" smtClean="0"/>
              <a:t>Ｈ</a:t>
            </a:r>
            <a:r>
              <a:rPr lang="en-US" altLang="zh-CN" sz="2400" b="1" baseline="-30000" smtClean="0"/>
              <a:t>1</a:t>
            </a:r>
            <a:r>
              <a:rPr lang="zh-CN" altLang="en-US" sz="2400" b="1" smtClean="0"/>
              <a:t>，则</a:t>
            </a:r>
            <a:r>
              <a:rPr lang="zh-CN" altLang="en-US" sz="2400" b="1" smtClean="0">
                <a:solidFill>
                  <a:srgbClr val="FF3300"/>
                </a:solidFill>
              </a:rPr>
              <a:t>海明码的编码规则是：</a:t>
            </a:r>
          </a:p>
          <a:p>
            <a:pPr eaLnBrk="1" hangingPunct="1">
              <a:lnSpc>
                <a:spcPct val="90000"/>
              </a:lnSpc>
              <a:buFont typeface="Wingdings" pitchFamily="2" charset="2"/>
              <a:buNone/>
            </a:pPr>
            <a:r>
              <a:rPr lang="zh-CN" altLang="en-US" sz="2400" b="1" smtClean="0"/>
              <a:t>（</a:t>
            </a:r>
            <a:r>
              <a:rPr lang="en-US" altLang="zh-CN" sz="2400" b="1" smtClean="0"/>
              <a:t>1</a:t>
            </a:r>
            <a:r>
              <a:rPr lang="zh-CN" altLang="en-US" sz="2400" b="1" smtClean="0"/>
              <a:t>）校验位与数据位之和为</a:t>
            </a:r>
            <a:r>
              <a:rPr lang="en-US" altLang="zh-CN" sz="2400" b="1" smtClean="0"/>
              <a:t>m</a:t>
            </a:r>
            <a:r>
              <a:rPr lang="zh-CN" altLang="en-US" sz="2400" b="1" smtClean="0"/>
              <a:t>，每个校验位</a:t>
            </a:r>
            <a:r>
              <a:rPr lang="en-US" altLang="zh-CN" sz="2400" b="1" smtClean="0"/>
              <a:t>P</a:t>
            </a:r>
            <a:r>
              <a:rPr lang="en-US" altLang="zh-CN" sz="2400" b="1" baseline="-30000" smtClean="0"/>
              <a:t>i</a:t>
            </a:r>
            <a:r>
              <a:rPr lang="zh-CN" altLang="en-US" sz="2400" b="1" smtClean="0"/>
              <a:t>在海明码中被分在位号</a:t>
            </a:r>
            <a:r>
              <a:rPr lang="en-US" altLang="zh-CN" sz="2400" b="1" smtClean="0"/>
              <a:t>2</a:t>
            </a:r>
            <a:r>
              <a:rPr lang="en-US" altLang="zh-CN" sz="2400" b="1" baseline="30000" smtClean="0"/>
              <a:t>i-1</a:t>
            </a:r>
            <a:r>
              <a:rPr lang="zh-CN" altLang="en-US" sz="2400" b="1" smtClean="0"/>
              <a:t>的位置上，其余各位为数据位，并按从低向高逐位依次排列的关系分配各数据位。</a:t>
            </a:r>
          </a:p>
          <a:p>
            <a:pPr eaLnBrk="1" hangingPunct="1">
              <a:lnSpc>
                <a:spcPct val="90000"/>
              </a:lnSpc>
              <a:buFont typeface="Wingdings" pitchFamily="2" charset="2"/>
              <a:buNone/>
            </a:pPr>
            <a:r>
              <a:rPr lang="zh-CN" altLang="en-US" sz="2400" b="1" smtClean="0"/>
              <a:t>（</a:t>
            </a:r>
            <a:r>
              <a:rPr lang="en-US" altLang="zh-CN" sz="2400" b="1" smtClean="0"/>
              <a:t>2</a:t>
            </a:r>
            <a:r>
              <a:rPr lang="zh-CN" altLang="en-US" sz="2400" b="1" smtClean="0"/>
              <a:t>）海明码的每一位位码</a:t>
            </a:r>
            <a:r>
              <a:rPr lang="en-US" altLang="zh-CN" sz="2400" b="1" smtClean="0"/>
              <a:t>H</a:t>
            </a:r>
            <a:r>
              <a:rPr lang="en-US" altLang="zh-CN" sz="2400" b="1" baseline="-30000" smtClean="0"/>
              <a:t>i</a:t>
            </a:r>
            <a:r>
              <a:rPr lang="zh-CN" altLang="en-US" sz="2400" b="1" smtClean="0"/>
              <a:t>（包括数据位和校验位）由多个校验位校验，其关系是被校验的每一位位号要等于校验它的各校验位的位号之和。</a:t>
            </a:r>
          </a:p>
        </p:txBody>
      </p:sp>
      <p:sp>
        <p:nvSpPr>
          <p:cNvPr id="118787" name="Rectangle 3"/>
          <p:cNvSpPr>
            <a:spLocks noGrp="1" noChangeArrowheads="1"/>
          </p:cNvSpPr>
          <p:nvPr>
            <p:ph type="title"/>
          </p:nvPr>
        </p:nvSpPr>
        <p:spPr>
          <a:xfrm>
            <a:off x="381000" y="152400"/>
            <a:ext cx="7772400" cy="838200"/>
          </a:xfrm>
          <a:noFill/>
        </p:spPr>
        <p:txBody>
          <a:bodyPr lIns="92075" tIns="46038" rIns="92075" bIns="46038" anchor="ctr"/>
          <a:lstStyle/>
          <a:p>
            <a:pPr eaLnBrk="1" hangingPunct="1"/>
            <a:r>
              <a:rPr lang="zh-CN" altLang="en-US" sz="3200" b="1" smtClean="0">
                <a:solidFill>
                  <a:schemeClr val="hlink"/>
                </a:solidFill>
                <a:ea typeface="隶书" pitchFamily="49" charset="-122"/>
              </a:rPr>
              <a:t>海明校验码</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228600" y="533400"/>
            <a:ext cx="8763000" cy="5791200"/>
          </a:xfrm>
        </p:spPr>
        <p:txBody>
          <a:bodyPr/>
          <a:lstStyle/>
          <a:p>
            <a:pPr eaLnBrk="1" hangingPunct="1">
              <a:lnSpc>
                <a:spcPct val="90000"/>
              </a:lnSpc>
              <a:buFont typeface="Wingdings" pitchFamily="2" charset="2"/>
              <a:buNone/>
            </a:pPr>
            <a:r>
              <a:rPr lang="en-US" altLang="zh-CN" sz="2400" b="1" smtClean="0">
                <a:solidFill>
                  <a:srgbClr val="FF3300"/>
                </a:solidFill>
              </a:rPr>
              <a:t>3</a:t>
            </a:r>
            <a:r>
              <a:rPr lang="zh-CN" altLang="en-US" sz="2400" b="1" smtClean="0">
                <a:solidFill>
                  <a:srgbClr val="FF3300"/>
                </a:solidFill>
              </a:rPr>
              <a:t>．增添校验位</a:t>
            </a:r>
          </a:p>
          <a:p>
            <a:pPr eaLnBrk="1" hangingPunct="1">
              <a:lnSpc>
                <a:spcPct val="90000"/>
              </a:lnSpc>
              <a:buFont typeface="Wingdings" pitchFamily="2" charset="2"/>
              <a:buNone/>
            </a:pPr>
            <a:r>
              <a:rPr lang="zh-CN" altLang="en-US" sz="2400" b="1" smtClean="0"/>
              <a:t> 	假设欲检测的有效信息为</a:t>
            </a:r>
            <a:r>
              <a:rPr lang="en-US" altLang="zh-CN" sz="2400" b="1" smtClean="0"/>
              <a:t>n</a:t>
            </a:r>
            <a:r>
              <a:rPr lang="zh-CN" altLang="en-US" sz="2400" b="1" smtClean="0"/>
              <a:t>位，需增加的校验位为</a:t>
            </a:r>
            <a:r>
              <a:rPr lang="en-US" altLang="zh-CN" sz="2400" b="1" smtClean="0"/>
              <a:t>k</a:t>
            </a:r>
            <a:r>
              <a:rPr lang="zh-CN" altLang="en-US" sz="2400" b="1" smtClean="0"/>
              <a:t>位，则校验码的长度为</a:t>
            </a:r>
            <a:r>
              <a:rPr lang="en-US" altLang="zh-CN" sz="2400" b="1" smtClean="0"/>
              <a:t>n+k</a:t>
            </a:r>
            <a:r>
              <a:rPr lang="zh-CN" altLang="en-US" sz="2400" b="1" smtClean="0"/>
              <a:t>位。校验位的状态组合，应当具有指出</a:t>
            </a:r>
            <a:r>
              <a:rPr lang="en-US" altLang="zh-CN" sz="2400" b="1" smtClean="0"/>
              <a:t>n+k</a:t>
            </a:r>
            <a:r>
              <a:rPr lang="zh-CN" altLang="en-US" sz="2400" b="1" smtClean="0"/>
              <a:t>位中任一位有错或无错的能力，即需要区别出</a:t>
            </a:r>
            <a:r>
              <a:rPr lang="en-US" altLang="zh-CN" sz="2400" b="1" smtClean="0"/>
              <a:t>n+k+1</a:t>
            </a:r>
            <a:r>
              <a:rPr lang="zh-CN" altLang="en-US" sz="2400" b="1" smtClean="0"/>
              <a:t>种状态。应满足以下关系式：</a:t>
            </a:r>
          </a:p>
          <a:p>
            <a:pPr algn="ctr" eaLnBrk="1" hangingPunct="1">
              <a:lnSpc>
                <a:spcPct val="90000"/>
              </a:lnSpc>
              <a:buFont typeface="Wingdings" pitchFamily="2" charset="2"/>
              <a:buNone/>
            </a:pPr>
            <a:r>
              <a:rPr lang="en-US" altLang="zh-CN" sz="2400" b="1" smtClean="0"/>
              <a:t>2</a:t>
            </a:r>
            <a:r>
              <a:rPr lang="en-US" altLang="zh-CN" sz="2400" b="1" baseline="30000" smtClean="0"/>
              <a:t>k</a:t>
            </a:r>
            <a:r>
              <a:rPr lang="en-US" altLang="zh-CN" sz="2400" b="1" smtClean="0"/>
              <a:t>≥n+k+1</a:t>
            </a:r>
          </a:p>
          <a:p>
            <a:pPr eaLnBrk="1" hangingPunct="1">
              <a:lnSpc>
                <a:spcPct val="90000"/>
              </a:lnSpc>
              <a:buFont typeface="Wingdings" pitchFamily="2" charset="2"/>
              <a:buNone/>
            </a:pPr>
            <a:r>
              <a:rPr lang="en-US" altLang="zh-CN" sz="2400" b="1" smtClean="0"/>
              <a:t> 	</a:t>
            </a:r>
            <a:r>
              <a:rPr lang="zh-CN" altLang="en-US" sz="2400" b="1" smtClean="0"/>
              <a:t>这个关系式称为</a:t>
            </a:r>
            <a:r>
              <a:rPr lang="zh-CN" altLang="en-US" sz="2400" b="1" smtClean="0">
                <a:solidFill>
                  <a:srgbClr val="FF3300"/>
                </a:solidFill>
              </a:rPr>
              <a:t>海明不等式</a:t>
            </a:r>
            <a:r>
              <a:rPr lang="zh-CN" altLang="en-US" sz="2400" b="1" smtClean="0"/>
              <a:t>，若信息位长度</a:t>
            </a:r>
            <a:r>
              <a:rPr lang="en-US" altLang="zh-CN" sz="2400" b="1" smtClean="0"/>
              <a:t>n</a:t>
            </a:r>
            <a:r>
              <a:rPr lang="zh-CN" altLang="en-US" sz="2400" b="1" smtClean="0"/>
              <a:t>确定后，由此可得到校验位</a:t>
            </a:r>
            <a:r>
              <a:rPr lang="en-US" altLang="zh-CN" sz="2400" b="1" smtClean="0"/>
              <a:t>k</a:t>
            </a:r>
            <a:r>
              <a:rPr lang="zh-CN" altLang="en-US" sz="2400" b="1" smtClean="0"/>
              <a:t>的最短长度。</a:t>
            </a:r>
          </a:p>
          <a:p>
            <a:pPr eaLnBrk="1" hangingPunct="1">
              <a:lnSpc>
                <a:spcPct val="90000"/>
              </a:lnSpc>
              <a:buFont typeface="Wingdings" pitchFamily="2" charset="2"/>
              <a:buNone/>
            </a:pPr>
            <a:r>
              <a:rPr lang="zh-CN" altLang="en-US" sz="2400" b="1" smtClean="0"/>
              <a:t> 	确定校验位后，就可以与信息位组成海明校验位。假设数据位是</a:t>
            </a:r>
            <a:r>
              <a:rPr lang="en-US" altLang="zh-CN" sz="2400" b="1" smtClean="0"/>
              <a:t>7</a:t>
            </a:r>
            <a:r>
              <a:rPr lang="zh-CN" altLang="en-US" sz="2400" b="1" smtClean="0"/>
              <a:t>位二进制编码，据上所述，</a:t>
            </a:r>
            <a:r>
              <a:rPr lang="zh-CN" altLang="en-US" sz="2400" b="1" smtClean="0">
                <a:solidFill>
                  <a:srgbClr val="0000FF"/>
                </a:solidFill>
              </a:rPr>
              <a:t>校验位的位数</a:t>
            </a:r>
            <a:r>
              <a:rPr lang="en-US" altLang="zh-CN" sz="2400" b="1" smtClean="0">
                <a:solidFill>
                  <a:srgbClr val="0000FF"/>
                </a:solidFill>
              </a:rPr>
              <a:t>k</a:t>
            </a:r>
            <a:r>
              <a:rPr lang="zh-CN" altLang="en-US" sz="2400" b="1" smtClean="0">
                <a:solidFill>
                  <a:srgbClr val="0000FF"/>
                </a:solidFill>
              </a:rPr>
              <a:t>为</a:t>
            </a:r>
            <a:r>
              <a:rPr lang="en-US" altLang="zh-CN" sz="2400" b="1" smtClean="0">
                <a:solidFill>
                  <a:srgbClr val="0000FF"/>
                </a:solidFill>
              </a:rPr>
              <a:t>4,</a:t>
            </a:r>
            <a:r>
              <a:rPr lang="zh-CN" altLang="en-US" sz="2400" b="1" smtClean="0"/>
              <a:t>故海明码的总位数为</a:t>
            </a:r>
            <a:r>
              <a:rPr lang="en-US" altLang="zh-CN" sz="2400" b="1" smtClean="0"/>
              <a:t>11</a:t>
            </a:r>
            <a:r>
              <a:rPr lang="zh-CN" altLang="en-US" sz="2400" b="1" smtClean="0"/>
              <a:t>。它们的排列关系可表示为：</a:t>
            </a:r>
          </a:p>
          <a:p>
            <a:pPr eaLnBrk="1" hangingPunct="1">
              <a:lnSpc>
                <a:spcPct val="90000"/>
              </a:lnSpc>
              <a:buFont typeface="Wingdings" pitchFamily="2" charset="2"/>
              <a:buNone/>
            </a:pPr>
            <a:r>
              <a:rPr lang="zh-CN" altLang="en-US" sz="2400" b="1" smtClean="0"/>
              <a:t> 海明码位号：</a:t>
            </a:r>
            <a:r>
              <a:rPr lang="en-US" altLang="zh-CN" sz="2400" b="1" smtClean="0"/>
              <a:t>H</a:t>
            </a:r>
            <a:r>
              <a:rPr lang="en-US" altLang="zh-CN" sz="2400" b="1" baseline="-30000" smtClean="0"/>
              <a:t>11 </a:t>
            </a:r>
            <a:r>
              <a:rPr lang="en-US" altLang="zh-CN" sz="2400" b="1" smtClean="0"/>
              <a:t>H</a:t>
            </a:r>
            <a:r>
              <a:rPr lang="en-US" altLang="zh-CN" sz="2400" b="1" baseline="-30000" smtClean="0"/>
              <a:t>10 </a:t>
            </a:r>
            <a:r>
              <a:rPr lang="en-US" altLang="zh-CN" sz="2400" b="1" smtClean="0"/>
              <a:t>H</a:t>
            </a:r>
            <a:r>
              <a:rPr lang="en-US" altLang="zh-CN" sz="2400" b="1" baseline="-30000" smtClean="0"/>
              <a:t>9</a:t>
            </a:r>
            <a:r>
              <a:rPr lang="en-US" altLang="zh-CN" sz="2400" b="1" smtClean="0"/>
              <a:t> H</a:t>
            </a:r>
            <a:r>
              <a:rPr lang="en-US" altLang="zh-CN" sz="2400" b="1" baseline="-30000" smtClean="0"/>
              <a:t>8 </a:t>
            </a:r>
            <a:r>
              <a:rPr lang="en-US" altLang="zh-CN" sz="2400" b="1" smtClean="0"/>
              <a:t>H</a:t>
            </a:r>
            <a:r>
              <a:rPr lang="en-US" altLang="zh-CN" sz="2400" b="1" baseline="-30000" smtClean="0"/>
              <a:t>7 </a:t>
            </a:r>
            <a:r>
              <a:rPr lang="en-US" altLang="zh-CN" sz="2400" b="1" smtClean="0"/>
              <a:t>H</a:t>
            </a:r>
            <a:r>
              <a:rPr lang="en-US" altLang="zh-CN" sz="2400" b="1" baseline="-30000" smtClean="0"/>
              <a:t>6</a:t>
            </a:r>
            <a:r>
              <a:rPr lang="en-US" altLang="zh-CN" sz="2400" b="1" smtClean="0"/>
              <a:t> H</a:t>
            </a:r>
            <a:r>
              <a:rPr lang="en-US" altLang="zh-CN" sz="2400" b="1" baseline="-30000" smtClean="0"/>
              <a:t>5 </a:t>
            </a:r>
            <a:r>
              <a:rPr lang="en-US" altLang="zh-CN" sz="2400" b="1" smtClean="0"/>
              <a:t>H</a:t>
            </a:r>
            <a:r>
              <a:rPr lang="en-US" altLang="zh-CN" sz="2400" b="1" baseline="-30000" smtClean="0"/>
              <a:t>4 </a:t>
            </a:r>
            <a:r>
              <a:rPr lang="en-US" altLang="zh-CN" sz="2400" b="1" smtClean="0"/>
              <a:t>H</a:t>
            </a:r>
            <a:r>
              <a:rPr lang="en-US" altLang="zh-CN" sz="2400" b="1" baseline="-30000" smtClean="0"/>
              <a:t>3 </a:t>
            </a:r>
            <a:r>
              <a:rPr lang="en-US" altLang="zh-CN" sz="2400" b="1" smtClean="0"/>
              <a:t>H</a:t>
            </a:r>
            <a:r>
              <a:rPr lang="en-US" altLang="zh-CN" sz="2400" b="1" baseline="-30000" smtClean="0"/>
              <a:t>2 </a:t>
            </a:r>
            <a:r>
              <a:rPr lang="en-US" altLang="zh-CN" sz="2400" b="1" smtClean="0"/>
              <a:t>H</a:t>
            </a:r>
            <a:r>
              <a:rPr lang="en-US" altLang="zh-CN" sz="2400" b="1" baseline="-30000" smtClean="0"/>
              <a:t>1</a:t>
            </a:r>
            <a:endParaRPr lang="en-US" altLang="zh-CN" sz="2400" b="1" smtClean="0"/>
          </a:p>
          <a:p>
            <a:pPr eaLnBrk="1" hangingPunct="1">
              <a:lnSpc>
                <a:spcPct val="90000"/>
              </a:lnSpc>
              <a:buFont typeface="Wingdings" pitchFamily="2" charset="2"/>
              <a:buNone/>
            </a:pPr>
            <a:r>
              <a:rPr lang="en-US" altLang="zh-CN" sz="2400" b="1" smtClean="0"/>
              <a:t> </a:t>
            </a:r>
            <a:r>
              <a:rPr lang="zh-CN" altLang="en-US" sz="2400" b="1" smtClean="0"/>
              <a:t>海明码：        </a:t>
            </a:r>
            <a:r>
              <a:rPr lang="en-US" altLang="zh-CN" sz="2400" b="1" smtClean="0"/>
              <a:t>D</a:t>
            </a:r>
            <a:r>
              <a:rPr lang="en-US" altLang="zh-CN" sz="2400" b="1" baseline="-30000" smtClean="0"/>
              <a:t>7    </a:t>
            </a:r>
            <a:r>
              <a:rPr lang="en-US" altLang="zh-CN" sz="2400" b="1" smtClean="0"/>
              <a:t>D</a:t>
            </a:r>
            <a:r>
              <a:rPr lang="en-US" altLang="zh-CN" sz="2400" b="1" baseline="-30000" smtClean="0"/>
              <a:t>6    </a:t>
            </a:r>
            <a:r>
              <a:rPr lang="en-US" altLang="zh-CN" sz="2400" b="1" smtClean="0"/>
              <a:t>D</a:t>
            </a:r>
            <a:r>
              <a:rPr lang="en-US" altLang="zh-CN" sz="2400" b="1" baseline="-30000" smtClean="0"/>
              <a:t>5</a:t>
            </a:r>
            <a:r>
              <a:rPr lang="en-US" altLang="zh-CN" sz="2400" b="1" smtClean="0"/>
              <a:t> </a:t>
            </a:r>
            <a:r>
              <a:rPr lang="en-US" altLang="zh-CN" sz="2400" b="1" smtClean="0">
                <a:solidFill>
                  <a:srgbClr val="FF33CC"/>
                </a:solidFill>
              </a:rPr>
              <a:t>P</a:t>
            </a:r>
            <a:r>
              <a:rPr lang="en-US" altLang="zh-CN" sz="2400" b="1" baseline="-30000" smtClean="0">
                <a:solidFill>
                  <a:srgbClr val="FF33CC"/>
                </a:solidFill>
              </a:rPr>
              <a:t>4 </a:t>
            </a:r>
            <a:r>
              <a:rPr lang="en-US" altLang="zh-CN" sz="2400" b="1" baseline="-30000" smtClean="0"/>
              <a:t> </a:t>
            </a:r>
            <a:r>
              <a:rPr lang="en-US" altLang="zh-CN" sz="2400" b="1" smtClean="0"/>
              <a:t>D</a:t>
            </a:r>
            <a:r>
              <a:rPr lang="en-US" altLang="zh-CN" sz="2400" b="1" baseline="-30000" smtClean="0"/>
              <a:t>4 </a:t>
            </a:r>
            <a:r>
              <a:rPr lang="en-US" altLang="zh-CN" sz="2400" b="1" smtClean="0"/>
              <a:t>D</a:t>
            </a:r>
            <a:r>
              <a:rPr lang="en-US" altLang="zh-CN" sz="2400" b="1" baseline="-30000" smtClean="0"/>
              <a:t>3</a:t>
            </a:r>
            <a:r>
              <a:rPr lang="en-US" altLang="zh-CN" sz="2400" b="1" smtClean="0"/>
              <a:t> D</a:t>
            </a:r>
            <a:r>
              <a:rPr lang="en-US" altLang="zh-CN" sz="2400" b="1" baseline="-30000" smtClean="0"/>
              <a:t>2  </a:t>
            </a:r>
            <a:r>
              <a:rPr lang="en-US" altLang="zh-CN" sz="2400" b="1" smtClean="0">
                <a:solidFill>
                  <a:srgbClr val="FF33CC"/>
                </a:solidFill>
              </a:rPr>
              <a:t>P</a:t>
            </a:r>
            <a:r>
              <a:rPr lang="en-US" altLang="zh-CN" sz="2400" b="1" baseline="-30000" smtClean="0">
                <a:solidFill>
                  <a:srgbClr val="FF33CC"/>
                </a:solidFill>
              </a:rPr>
              <a:t>3</a:t>
            </a:r>
            <a:r>
              <a:rPr lang="en-US" altLang="zh-CN" sz="2400" b="1" smtClean="0"/>
              <a:t> D</a:t>
            </a:r>
            <a:r>
              <a:rPr lang="en-US" altLang="zh-CN" sz="2400" b="1" baseline="-30000" smtClean="0"/>
              <a:t>1 </a:t>
            </a:r>
            <a:r>
              <a:rPr lang="en-US" altLang="zh-CN" sz="2400" b="1" smtClean="0">
                <a:solidFill>
                  <a:srgbClr val="FF33CC"/>
                </a:solidFill>
              </a:rPr>
              <a:t>P</a:t>
            </a:r>
            <a:r>
              <a:rPr lang="en-US" altLang="zh-CN" sz="2400" b="1" baseline="-30000" smtClean="0">
                <a:solidFill>
                  <a:srgbClr val="FF33CC"/>
                </a:solidFill>
              </a:rPr>
              <a:t>2  </a:t>
            </a:r>
            <a:r>
              <a:rPr lang="en-US" altLang="zh-CN" sz="2400" b="1" smtClean="0">
                <a:solidFill>
                  <a:srgbClr val="FF33CC"/>
                </a:solidFill>
              </a:rPr>
              <a:t>P</a:t>
            </a:r>
            <a:r>
              <a:rPr lang="en-US" altLang="zh-CN" sz="2400" b="1" baseline="-30000" smtClean="0">
                <a:solidFill>
                  <a:srgbClr val="FF33CC"/>
                </a:solidFill>
              </a:rPr>
              <a:t>1</a:t>
            </a:r>
            <a:endParaRPr lang="en-US" altLang="zh-CN" sz="2400" b="1" smtClean="0">
              <a:solidFill>
                <a:srgbClr val="FF33CC"/>
              </a:solidFill>
            </a:endParaRPr>
          </a:p>
          <a:p>
            <a:pPr eaLnBrk="1" hangingPunct="1">
              <a:lnSpc>
                <a:spcPct val="90000"/>
              </a:lnSpc>
              <a:buFont typeface="Wingdings" pitchFamily="2" charset="2"/>
              <a:buNone/>
            </a:pPr>
            <a:r>
              <a:rPr lang="en-US" altLang="zh-CN" sz="2400" b="1" smtClean="0">
                <a:solidFill>
                  <a:srgbClr val="66FF33"/>
                </a:solidFill>
              </a:rPr>
              <a:t> </a:t>
            </a:r>
            <a:r>
              <a:rPr lang="zh-CN" altLang="en-US" sz="2400" b="1" smtClean="0">
                <a:solidFill>
                  <a:srgbClr val="FF3300"/>
                </a:solidFill>
              </a:rPr>
              <a:t>可知：    每个校验位由其本身校验；</a:t>
            </a:r>
          </a:p>
          <a:p>
            <a:pPr eaLnBrk="1" hangingPunct="1">
              <a:lnSpc>
                <a:spcPct val="90000"/>
              </a:lnSpc>
              <a:buFont typeface="Wingdings" pitchFamily="2" charset="2"/>
              <a:buNone/>
            </a:pPr>
            <a:r>
              <a:rPr lang="zh-CN" altLang="en-US" sz="2400" b="1" smtClean="0">
                <a:solidFill>
                  <a:srgbClr val="FF3300"/>
                </a:solidFill>
              </a:rPr>
              <a:t>                 每个数据位由若干校验位校验</a:t>
            </a:r>
            <a:r>
              <a:rPr lang="zh-CN" altLang="en-US" sz="2400" b="1" smtClean="0">
                <a:solidFill>
                  <a:srgbClr val="66FF33"/>
                </a:solidFill>
              </a:rPr>
              <a:t>。</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381000" y="304800"/>
            <a:ext cx="8534400" cy="5791200"/>
          </a:xfrm>
        </p:spPr>
        <p:txBody>
          <a:bodyPr/>
          <a:lstStyle/>
          <a:p>
            <a:pPr eaLnBrk="1" hangingPunct="1">
              <a:lnSpc>
                <a:spcPct val="90000"/>
              </a:lnSpc>
              <a:buFont typeface="Wingdings" pitchFamily="2" charset="2"/>
              <a:buNone/>
            </a:pPr>
            <a:r>
              <a:rPr lang="en-US" altLang="zh-CN" sz="2400" b="1" smtClean="0">
                <a:solidFill>
                  <a:srgbClr val="FF3300"/>
                </a:solidFill>
              </a:rPr>
              <a:t>4</a:t>
            </a:r>
            <a:r>
              <a:rPr lang="zh-CN" altLang="en-US" sz="2400" b="1" smtClean="0">
                <a:solidFill>
                  <a:srgbClr val="FF3300"/>
                </a:solidFill>
              </a:rPr>
              <a:t>．校验位校验任务的分配</a:t>
            </a:r>
          </a:p>
          <a:p>
            <a:pPr eaLnBrk="1" hangingPunct="1">
              <a:lnSpc>
                <a:spcPct val="90000"/>
              </a:lnSpc>
              <a:buFont typeface="Wingdings" pitchFamily="2" charset="2"/>
              <a:buNone/>
            </a:pPr>
            <a:r>
              <a:rPr lang="zh-CN" altLang="en-US" sz="2400" b="1" smtClean="0">
                <a:latin typeface="宋体" pitchFamily="2" charset="-122"/>
              </a:rPr>
              <a:t>		根据海明码的编码规则，每一位海明码都有多个校验位校验，且被校验的每一位的位号等于参与校验它的几个校验位的位号之和。</a:t>
            </a:r>
            <a:r>
              <a:rPr lang="zh-CN" altLang="en-US" sz="2400" b="1" smtClean="0"/>
              <a:t> </a:t>
            </a:r>
          </a:p>
          <a:p>
            <a:pPr eaLnBrk="1" hangingPunct="1">
              <a:lnSpc>
                <a:spcPct val="90000"/>
              </a:lnSpc>
              <a:buFont typeface="Wingdings" pitchFamily="2" charset="2"/>
              <a:buNone/>
            </a:pPr>
            <a:r>
              <a:rPr lang="zh-CN" altLang="en-US" sz="2400" b="1" smtClean="0"/>
              <a:t>		占据各权位上的校验位按权组成的</a:t>
            </a:r>
            <a:r>
              <a:rPr lang="en-US" altLang="zh-CN" sz="2400" b="1" smtClean="0"/>
              <a:t>8421</a:t>
            </a:r>
            <a:r>
              <a:rPr lang="zh-CN" altLang="en-US" sz="2400" b="1" smtClean="0"/>
              <a:t>码，正好等于海明码的位号，即海明码的位号</a:t>
            </a:r>
            <a:r>
              <a:rPr lang="en-US" altLang="zh-CN" sz="2400" b="1" smtClean="0"/>
              <a:t>H</a:t>
            </a:r>
            <a:r>
              <a:rPr lang="en-US" altLang="zh-CN" sz="2400" b="1" baseline="-30000" smtClean="0"/>
              <a:t>i</a:t>
            </a:r>
            <a:r>
              <a:rPr lang="zh-CN" altLang="en-US" sz="2400" b="1" smtClean="0"/>
              <a:t>正好等于要校验它的校验位所占权位权值之和。</a:t>
            </a:r>
          </a:p>
          <a:p>
            <a:pPr eaLnBrk="1" hangingPunct="1">
              <a:lnSpc>
                <a:spcPct val="90000"/>
              </a:lnSpc>
              <a:buFont typeface="Wingdings" pitchFamily="2" charset="2"/>
              <a:buNone/>
            </a:pPr>
            <a:r>
              <a:rPr lang="zh-CN" altLang="en-US" sz="2400" b="1" smtClean="0"/>
              <a:t>例如：</a:t>
            </a:r>
            <a:r>
              <a:rPr lang="en-US" altLang="zh-CN" sz="2400" b="1" smtClean="0"/>
              <a:t>H</a:t>
            </a:r>
            <a:r>
              <a:rPr lang="en-US" altLang="zh-CN" sz="2400" b="1" baseline="-30000" smtClean="0"/>
              <a:t>11</a:t>
            </a:r>
            <a:r>
              <a:rPr lang="zh-CN" altLang="en-US" sz="2400" b="1" smtClean="0"/>
              <a:t>＝</a:t>
            </a:r>
            <a:r>
              <a:rPr lang="en-US" altLang="zh-CN" sz="2400" b="1" smtClean="0"/>
              <a:t>P</a:t>
            </a:r>
            <a:r>
              <a:rPr lang="en-US" altLang="zh-CN" sz="2400" b="1" baseline="-30000" smtClean="0"/>
              <a:t>4</a:t>
            </a:r>
            <a:r>
              <a:rPr lang="en-US" altLang="zh-CN" sz="2400" b="1" smtClean="0"/>
              <a:t>×2</a:t>
            </a:r>
            <a:r>
              <a:rPr lang="en-US" altLang="zh-CN" sz="2400" b="1" baseline="30000" smtClean="0"/>
              <a:t>3</a:t>
            </a:r>
            <a:r>
              <a:rPr lang="zh-CN" altLang="en-US" sz="2400" b="1" smtClean="0"/>
              <a:t>＋</a:t>
            </a:r>
            <a:r>
              <a:rPr lang="en-US" altLang="zh-CN" sz="2400" b="1" smtClean="0"/>
              <a:t>P</a:t>
            </a:r>
            <a:r>
              <a:rPr lang="en-US" altLang="zh-CN" sz="2400" b="1" baseline="-30000" smtClean="0"/>
              <a:t>2</a:t>
            </a:r>
            <a:r>
              <a:rPr lang="en-US" altLang="zh-CN" sz="2400" b="1" smtClean="0"/>
              <a:t>×2</a:t>
            </a:r>
            <a:r>
              <a:rPr lang="en-US" altLang="zh-CN" sz="2400" b="1" baseline="30000" smtClean="0"/>
              <a:t>2</a:t>
            </a:r>
            <a:r>
              <a:rPr lang="zh-CN" altLang="en-US" sz="2400" b="1" smtClean="0"/>
              <a:t>＋</a:t>
            </a:r>
            <a:r>
              <a:rPr lang="en-US" altLang="zh-CN" sz="2400" b="1" smtClean="0"/>
              <a:t>P</a:t>
            </a:r>
            <a:r>
              <a:rPr lang="en-US" altLang="zh-CN" sz="2400" b="1" baseline="-30000" smtClean="0"/>
              <a:t>1</a:t>
            </a:r>
            <a:r>
              <a:rPr lang="en-US" altLang="zh-CN" sz="2400" b="1" smtClean="0"/>
              <a:t>×2</a:t>
            </a:r>
            <a:r>
              <a:rPr lang="en-US" altLang="zh-CN" sz="2400" b="1" baseline="30000" smtClean="0"/>
              <a:t>1</a:t>
            </a:r>
            <a:endParaRPr lang="en-US" altLang="zh-CN" sz="2400" b="1" smtClean="0"/>
          </a:p>
          <a:p>
            <a:pPr eaLnBrk="1" hangingPunct="1">
              <a:lnSpc>
                <a:spcPct val="90000"/>
              </a:lnSpc>
              <a:buFont typeface="Wingdings" pitchFamily="2" charset="2"/>
              <a:buNone/>
            </a:pPr>
            <a:r>
              <a:rPr lang="zh-CN" altLang="en-US" sz="2400" b="1" smtClean="0"/>
              <a:t>这说明了</a:t>
            </a:r>
            <a:r>
              <a:rPr lang="en-US" altLang="zh-CN" sz="2400" b="1" smtClean="0"/>
              <a:t>H</a:t>
            </a:r>
            <a:r>
              <a:rPr lang="en-US" altLang="zh-CN" sz="2400" b="1" baseline="-30000" smtClean="0"/>
              <a:t>11</a:t>
            </a:r>
            <a:r>
              <a:rPr lang="zh-CN" altLang="en-US" sz="2400" b="1" smtClean="0"/>
              <a:t>位将由 </a:t>
            </a:r>
            <a:r>
              <a:rPr lang="en-US" altLang="zh-CN" sz="2400" b="1" smtClean="0"/>
              <a:t>P</a:t>
            </a:r>
            <a:r>
              <a:rPr lang="en-US" altLang="zh-CN" sz="2400" b="1" baseline="-30000" smtClean="0"/>
              <a:t>4</a:t>
            </a:r>
            <a:r>
              <a:rPr lang="zh-CN" altLang="en-US" sz="2400" b="1" smtClean="0"/>
              <a:t>、</a:t>
            </a:r>
            <a:r>
              <a:rPr lang="en-US" altLang="zh-CN" sz="2400" b="1" smtClean="0"/>
              <a:t>P</a:t>
            </a:r>
            <a:r>
              <a:rPr lang="en-US" altLang="zh-CN" sz="2400" b="1" baseline="-30000" smtClean="0"/>
              <a:t>2</a:t>
            </a:r>
            <a:r>
              <a:rPr lang="zh-CN" altLang="en-US" sz="2400" b="1" smtClean="0"/>
              <a:t>、</a:t>
            </a:r>
            <a:r>
              <a:rPr lang="en-US" altLang="zh-CN" sz="2400" b="1" smtClean="0"/>
              <a:t>P</a:t>
            </a:r>
            <a:r>
              <a:rPr lang="en-US" altLang="zh-CN" sz="2400" b="1" baseline="-30000" smtClean="0"/>
              <a:t>1</a:t>
            </a:r>
            <a:r>
              <a:rPr lang="zh-CN" altLang="en-US" sz="2400" b="1" smtClean="0"/>
              <a:t>进行校验。</a:t>
            </a:r>
          </a:p>
          <a:p>
            <a:pPr eaLnBrk="1" hangingPunct="1">
              <a:lnSpc>
                <a:spcPct val="90000"/>
              </a:lnSpc>
              <a:buFont typeface="Wingdings" pitchFamily="2" charset="2"/>
              <a:buNone/>
            </a:pPr>
            <a:r>
              <a:rPr lang="zh-CN" altLang="en-US" sz="2400" b="1" smtClean="0"/>
              <a:t>校验位</a:t>
            </a:r>
            <a:r>
              <a:rPr lang="en-US" altLang="zh-CN" sz="2400" b="1" smtClean="0"/>
              <a:t>P</a:t>
            </a:r>
            <a:r>
              <a:rPr lang="en-US" altLang="zh-CN" sz="2400" b="1" baseline="-30000" smtClean="0"/>
              <a:t>1</a:t>
            </a:r>
            <a:r>
              <a:rPr lang="zh-CN" altLang="en-US" sz="2400" b="1" smtClean="0"/>
              <a:t>可以校验：</a:t>
            </a:r>
            <a:r>
              <a:rPr lang="en-US" altLang="zh-CN" sz="2200" b="1" smtClean="0"/>
              <a:t>H</a:t>
            </a:r>
            <a:r>
              <a:rPr lang="en-US" altLang="zh-CN" sz="2200" b="1" baseline="-30000" smtClean="0"/>
              <a:t>1 </a:t>
            </a:r>
            <a:r>
              <a:rPr lang="zh-CN" altLang="en-US" sz="2200" b="1" smtClean="0"/>
              <a:t>、</a:t>
            </a:r>
            <a:r>
              <a:rPr lang="en-US" altLang="zh-CN" sz="2200" b="1" smtClean="0"/>
              <a:t>H</a:t>
            </a:r>
            <a:r>
              <a:rPr lang="en-US" altLang="zh-CN" sz="2200" b="1" baseline="-30000" smtClean="0"/>
              <a:t>3</a:t>
            </a:r>
            <a:r>
              <a:rPr lang="zh-CN" altLang="en-US" sz="2200" b="1" smtClean="0"/>
              <a:t>、</a:t>
            </a:r>
            <a:r>
              <a:rPr lang="en-US" altLang="zh-CN" sz="2200" b="1" smtClean="0"/>
              <a:t>H</a:t>
            </a:r>
            <a:r>
              <a:rPr lang="en-US" altLang="zh-CN" sz="2200" b="1" baseline="-30000" smtClean="0"/>
              <a:t>5 </a:t>
            </a:r>
            <a:r>
              <a:rPr lang="zh-CN" altLang="en-US" sz="2200" b="1" smtClean="0"/>
              <a:t>、</a:t>
            </a:r>
            <a:r>
              <a:rPr lang="en-US" altLang="zh-CN" sz="2200" b="1" smtClean="0"/>
              <a:t>H</a:t>
            </a:r>
            <a:r>
              <a:rPr lang="en-US" altLang="zh-CN" sz="2200" b="1" baseline="-30000" smtClean="0"/>
              <a:t>7 </a:t>
            </a:r>
            <a:r>
              <a:rPr lang="zh-CN" altLang="en-US" sz="2200" b="1" smtClean="0"/>
              <a:t>、</a:t>
            </a:r>
            <a:r>
              <a:rPr lang="en-US" altLang="zh-CN" sz="2200" b="1" smtClean="0"/>
              <a:t>H</a:t>
            </a:r>
            <a:r>
              <a:rPr lang="en-US" altLang="zh-CN" sz="2200" b="1" baseline="-30000" smtClean="0"/>
              <a:t>9</a:t>
            </a:r>
            <a:r>
              <a:rPr lang="zh-CN" altLang="en-US" sz="2200" b="1" smtClean="0"/>
              <a:t>、</a:t>
            </a:r>
            <a:r>
              <a:rPr lang="en-US" altLang="zh-CN" sz="2200" b="1" smtClean="0"/>
              <a:t>H</a:t>
            </a:r>
            <a:r>
              <a:rPr lang="en-US" altLang="zh-CN" sz="2200" b="1" baseline="-30000" smtClean="0"/>
              <a:t>11</a:t>
            </a:r>
            <a:r>
              <a:rPr lang="zh-CN" altLang="en-US" sz="2200" b="1" smtClean="0"/>
              <a:t>、</a:t>
            </a:r>
            <a:r>
              <a:rPr lang="en-US" altLang="zh-CN" sz="2200" b="1" smtClean="0"/>
              <a:t>H</a:t>
            </a:r>
            <a:r>
              <a:rPr lang="en-US" altLang="zh-CN" sz="2200" b="1" baseline="-30000" smtClean="0"/>
              <a:t>13</a:t>
            </a:r>
            <a:r>
              <a:rPr lang="zh-CN" altLang="en-US" sz="2200" b="1" smtClean="0"/>
              <a:t>、</a:t>
            </a:r>
            <a:r>
              <a:rPr lang="en-US" altLang="zh-CN" sz="2200" b="1" smtClean="0"/>
              <a:t>H</a:t>
            </a:r>
            <a:r>
              <a:rPr lang="en-US" altLang="zh-CN" sz="2200" b="1" baseline="-30000" smtClean="0"/>
              <a:t>15</a:t>
            </a:r>
            <a:endParaRPr lang="en-US" altLang="zh-CN" sz="2200" b="1" smtClean="0"/>
          </a:p>
          <a:p>
            <a:pPr eaLnBrk="1" hangingPunct="1">
              <a:lnSpc>
                <a:spcPct val="90000"/>
              </a:lnSpc>
              <a:buFont typeface="Wingdings" pitchFamily="2" charset="2"/>
              <a:buNone/>
            </a:pPr>
            <a:r>
              <a:rPr lang="zh-CN" altLang="en-US" sz="2400" b="1" smtClean="0"/>
              <a:t>校验位</a:t>
            </a:r>
            <a:r>
              <a:rPr lang="en-US" altLang="zh-CN" sz="2400" b="1" smtClean="0"/>
              <a:t>P</a:t>
            </a:r>
            <a:r>
              <a:rPr lang="en-US" altLang="zh-CN" sz="2400" b="1" baseline="-30000" smtClean="0"/>
              <a:t>2</a:t>
            </a:r>
            <a:r>
              <a:rPr lang="zh-CN" altLang="en-US" sz="2400" b="1" smtClean="0"/>
              <a:t>可以校验：</a:t>
            </a:r>
            <a:r>
              <a:rPr lang="en-US" altLang="zh-CN" sz="2200" b="1" smtClean="0"/>
              <a:t>H</a:t>
            </a:r>
            <a:r>
              <a:rPr lang="en-US" altLang="zh-CN" sz="2200" b="1" baseline="-30000" smtClean="0"/>
              <a:t>2 </a:t>
            </a:r>
            <a:r>
              <a:rPr lang="zh-CN" altLang="en-US" sz="2200" b="1" smtClean="0"/>
              <a:t>、</a:t>
            </a:r>
            <a:r>
              <a:rPr lang="en-US" altLang="zh-CN" sz="2200" b="1" smtClean="0"/>
              <a:t>H</a:t>
            </a:r>
            <a:r>
              <a:rPr lang="en-US" altLang="zh-CN" sz="2200" b="1" baseline="-30000" smtClean="0"/>
              <a:t>3</a:t>
            </a:r>
            <a:r>
              <a:rPr lang="zh-CN" altLang="en-US" sz="2200" b="1" smtClean="0"/>
              <a:t>、</a:t>
            </a:r>
            <a:r>
              <a:rPr lang="zh-CN" altLang="en-US" sz="2200" b="1" baseline="-30000" smtClean="0"/>
              <a:t> </a:t>
            </a:r>
            <a:r>
              <a:rPr lang="en-US" altLang="zh-CN" sz="2200" b="1" smtClean="0"/>
              <a:t>H</a:t>
            </a:r>
            <a:r>
              <a:rPr lang="en-US" altLang="zh-CN" sz="2200" b="1" baseline="-30000" smtClean="0"/>
              <a:t>6</a:t>
            </a:r>
            <a:r>
              <a:rPr lang="zh-CN" altLang="en-US" sz="2200" b="1" smtClean="0"/>
              <a:t>、</a:t>
            </a:r>
            <a:r>
              <a:rPr lang="en-US" altLang="zh-CN" sz="2200" b="1" smtClean="0"/>
              <a:t>H</a:t>
            </a:r>
            <a:r>
              <a:rPr lang="en-US" altLang="zh-CN" sz="2200" b="1" baseline="-30000" smtClean="0"/>
              <a:t>7 </a:t>
            </a:r>
            <a:r>
              <a:rPr lang="zh-CN" altLang="en-US" sz="2200" b="1" smtClean="0"/>
              <a:t>、</a:t>
            </a:r>
            <a:r>
              <a:rPr lang="en-US" altLang="zh-CN" sz="2200" b="1" smtClean="0"/>
              <a:t>H</a:t>
            </a:r>
            <a:r>
              <a:rPr lang="en-US" altLang="zh-CN" sz="2200" b="1" baseline="-30000" smtClean="0"/>
              <a:t>10</a:t>
            </a:r>
            <a:r>
              <a:rPr lang="zh-CN" altLang="en-US" sz="2200" b="1" smtClean="0"/>
              <a:t>、</a:t>
            </a:r>
            <a:r>
              <a:rPr lang="en-US" altLang="zh-CN" sz="2200" b="1" smtClean="0"/>
              <a:t>H</a:t>
            </a:r>
            <a:r>
              <a:rPr lang="en-US" altLang="zh-CN" sz="2200" b="1" baseline="-30000" smtClean="0"/>
              <a:t>11</a:t>
            </a:r>
            <a:r>
              <a:rPr lang="zh-CN" altLang="en-US" sz="2200" b="1" smtClean="0"/>
              <a:t>、</a:t>
            </a:r>
            <a:r>
              <a:rPr lang="en-US" altLang="zh-CN" sz="2200" b="1" smtClean="0"/>
              <a:t>H</a:t>
            </a:r>
            <a:r>
              <a:rPr lang="en-US" altLang="zh-CN" sz="2200" b="1" baseline="-30000" smtClean="0"/>
              <a:t>14 </a:t>
            </a:r>
            <a:r>
              <a:rPr lang="zh-CN" altLang="en-US" sz="2200" b="1" smtClean="0"/>
              <a:t>、</a:t>
            </a:r>
            <a:r>
              <a:rPr lang="en-US" altLang="zh-CN" sz="2200" b="1" smtClean="0"/>
              <a:t>H</a:t>
            </a:r>
            <a:r>
              <a:rPr lang="en-US" altLang="zh-CN" sz="2200" b="1" baseline="-30000" smtClean="0"/>
              <a:t>15</a:t>
            </a:r>
            <a:endParaRPr lang="en-US" altLang="zh-CN" sz="2200" b="1" smtClean="0"/>
          </a:p>
          <a:p>
            <a:pPr eaLnBrk="1" hangingPunct="1">
              <a:lnSpc>
                <a:spcPct val="90000"/>
              </a:lnSpc>
              <a:buFont typeface="Wingdings" pitchFamily="2" charset="2"/>
              <a:buNone/>
            </a:pPr>
            <a:r>
              <a:rPr lang="zh-CN" altLang="en-US" sz="2400" b="1" smtClean="0"/>
              <a:t>校验位</a:t>
            </a:r>
            <a:r>
              <a:rPr lang="en-US" altLang="zh-CN" sz="2400" b="1" smtClean="0"/>
              <a:t>P</a:t>
            </a:r>
            <a:r>
              <a:rPr lang="en-US" altLang="zh-CN" sz="2400" b="1" baseline="-30000" smtClean="0"/>
              <a:t>3</a:t>
            </a:r>
            <a:r>
              <a:rPr lang="zh-CN" altLang="en-US" sz="2400" b="1" smtClean="0"/>
              <a:t>可以校验：</a:t>
            </a:r>
            <a:r>
              <a:rPr lang="en-US" altLang="zh-CN" sz="2200" b="1" smtClean="0"/>
              <a:t>H</a:t>
            </a:r>
            <a:r>
              <a:rPr lang="en-US" altLang="zh-CN" sz="2200" b="1" baseline="-30000" smtClean="0"/>
              <a:t>4 </a:t>
            </a:r>
            <a:r>
              <a:rPr lang="zh-CN" altLang="en-US" sz="2200" b="1" smtClean="0"/>
              <a:t>、</a:t>
            </a:r>
            <a:r>
              <a:rPr lang="en-US" altLang="zh-CN" sz="2200" b="1" smtClean="0"/>
              <a:t>H</a:t>
            </a:r>
            <a:r>
              <a:rPr lang="en-US" altLang="zh-CN" sz="2200" b="1" baseline="-30000" smtClean="0"/>
              <a:t>5</a:t>
            </a:r>
            <a:r>
              <a:rPr lang="zh-CN" altLang="en-US" sz="2200" b="1" smtClean="0"/>
              <a:t>、</a:t>
            </a:r>
            <a:r>
              <a:rPr lang="zh-CN" altLang="en-US" sz="2200" b="1" baseline="-30000" smtClean="0"/>
              <a:t> </a:t>
            </a:r>
            <a:r>
              <a:rPr lang="en-US" altLang="zh-CN" sz="2200" b="1" smtClean="0"/>
              <a:t>H</a:t>
            </a:r>
            <a:r>
              <a:rPr lang="en-US" altLang="zh-CN" sz="2200" b="1" baseline="-30000" smtClean="0"/>
              <a:t>6</a:t>
            </a:r>
            <a:r>
              <a:rPr lang="zh-CN" altLang="en-US" sz="2200" b="1" smtClean="0"/>
              <a:t>、 </a:t>
            </a:r>
            <a:r>
              <a:rPr lang="zh-CN" altLang="en-US" sz="2200" b="1" baseline="-30000" smtClean="0"/>
              <a:t> </a:t>
            </a:r>
            <a:r>
              <a:rPr lang="en-US" altLang="zh-CN" sz="2200" b="1" smtClean="0"/>
              <a:t>H</a:t>
            </a:r>
            <a:r>
              <a:rPr lang="en-US" altLang="zh-CN" sz="2200" b="1" baseline="-30000" smtClean="0"/>
              <a:t>7 </a:t>
            </a:r>
            <a:r>
              <a:rPr lang="zh-CN" altLang="en-US" sz="2200" b="1" smtClean="0"/>
              <a:t>、</a:t>
            </a:r>
            <a:r>
              <a:rPr lang="en-US" altLang="zh-CN" sz="2200" b="1" smtClean="0"/>
              <a:t>H</a:t>
            </a:r>
            <a:r>
              <a:rPr lang="en-US" altLang="zh-CN" sz="2200" b="1" baseline="-30000" smtClean="0"/>
              <a:t>12</a:t>
            </a:r>
            <a:r>
              <a:rPr lang="zh-CN" altLang="en-US" sz="2200" b="1" smtClean="0"/>
              <a:t>、</a:t>
            </a:r>
            <a:r>
              <a:rPr lang="en-US" altLang="zh-CN" sz="2200" b="1" smtClean="0"/>
              <a:t>H</a:t>
            </a:r>
            <a:r>
              <a:rPr lang="en-US" altLang="zh-CN" sz="2200" b="1" baseline="-30000" smtClean="0"/>
              <a:t>13</a:t>
            </a:r>
            <a:r>
              <a:rPr lang="zh-CN" altLang="en-US" sz="2200" b="1" smtClean="0"/>
              <a:t>、</a:t>
            </a:r>
            <a:r>
              <a:rPr lang="en-US" altLang="zh-CN" sz="2200" b="1" smtClean="0"/>
              <a:t>H</a:t>
            </a:r>
            <a:r>
              <a:rPr lang="en-US" altLang="zh-CN" sz="2200" b="1" baseline="-30000" smtClean="0"/>
              <a:t>14 </a:t>
            </a:r>
            <a:r>
              <a:rPr lang="zh-CN" altLang="en-US" sz="2200" b="1" smtClean="0"/>
              <a:t>、</a:t>
            </a:r>
            <a:r>
              <a:rPr lang="en-US" altLang="zh-CN" sz="2200" b="1" smtClean="0"/>
              <a:t>H</a:t>
            </a:r>
            <a:r>
              <a:rPr lang="en-US" altLang="zh-CN" sz="2200" b="1" baseline="-30000" smtClean="0"/>
              <a:t>15</a:t>
            </a:r>
            <a:endParaRPr lang="en-US" altLang="zh-CN" sz="2200" b="1" smtClean="0"/>
          </a:p>
          <a:p>
            <a:pPr eaLnBrk="1" hangingPunct="1">
              <a:lnSpc>
                <a:spcPct val="90000"/>
              </a:lnSpc>
              <a:buFont typeface="Wingdings" pitchFamily="2" charset="2"/>
              <a:buNone/>
            </a:pPr>
            <a:r>
              <a:rPr lang="zh-CN" altLang="en-US" sz="2400" b="1" smtClean="0"/>
              <a:t>校验位</a:t>
            </a:r>
            <a:r>
              <a:rPr lang="en-US" altLang="zh-CN" sz="2400" b="1" smtClean="0"/>
              <a:t>P</a:t>
            </a:r>
            <a:r>
              <a:rPr lang="en-US" altLang="zh-CN" sz="2400" b="1" baseline="-30000" smtClean="0"/>
              <a:t>4</a:t>
            </a:r>
            <a:r>
              <a:rPr lang="zh-CN" altLang="en-US" sz="2400" b="1" smtClean="0"/>
              <a:t>可以校验：</a:t>
            </a:r>
            <a:r>
              <a:rPr lang="en-US" altLang="zh-CN" sz="2200" b="1" smtClean="0"/>
              <a:t>H</a:t>
            </a:r>
            <a:r>
              <a:rPr lang="en-US" altLang="zh-CN" sz="2200" b="1" baseline="-30000" smtClean="0"/>
              <a:t>8</a:t>
            </a:r>
            <a:r>
              <a:rPr lang="zh-CN" altLang="en-US" sz="2200" b="1" smtClean="0"/>
              <a:t>、</a:t>
            </a:r>
            <a:r>
              <a:rPr lang="en-US" altLang="zh-CN" sz="2200" b="1" smtClean="0"/>
              <a:t>H</a:t>
            </a:r>
            <a:r>
              <a:rPr lang="en-US" altLang="zh-CN" sz="2200" b="1" baseline="-30000" smtClean="0"/>
              <a:t>9</a:t>
            </a:r>
            <a:r>
              <a:rPr lang="zh-CN" altLang="en-US" sz="2200" b="1" smtClean="0"/>
              <a:t>、</a:t>
            </a:r>
            <a:r>
              <a:rPr lang="zh-CN" altLang="en-US" sz="2200" b="1" baseline="-30000" smtClean="0"/>
              <a:t> </a:t>
            </a:r>
            <a:r>
              <a:rPr lang="en-US" altLang="zh-CN" sz="2200" b="1" smtClean="0"/>
              <a:t>H</a:t>
            </a:r>
            <a:r>
              <a:rPr lang="en-US" altLang="zh-CN" sz="2200" b="1" baseline="-30000" smtClean="0"/>
              <a:t>10</a:t>
            </a:r>
            <a:r>
              <a:rPr lang="zh-CN" altLang="en-US" sz="2200" b="1" smtClean="0"/>
              <a:t>、</a:t>
            </a:r>
            <a:r>
              <a:rPr lang="en-US" altLang="zh-CN" sz="2200" b="1" smtClean="0"/>
              <a:t>H</a:t>
            </a:r>
            <a:r>
              <a:rPr lang="en-US" altLang="zh-CN" sz="2200" b="1" baseline="-30000" smtClean="0"/>
              <a:t>11</a:t>
            </a:r>
            <a:r>
              <a:rPr lang="zh-CN" altLang="en-US" sz="2200" b="1" smtClean="0"/>
              <a:t>、</a:t>
            </a:r>
            <a:r>
              <a:rPr lang="en-US" altLang="zh-CN" sz="2200" b="1" smtClean="0"/>
              <a:t>H</a:t>
            </a:r>
            <a:r>
              <a:rPr lang="en-US" altLang="zh-CN" sz="2200" b="1" baseline="-30000" smtClean="0"/>
              <a:t>12</a:t>
            </a:r>
            <a:r>
              <a:rPr lang="zh-CN" altLang="en-US" sz="2200" b="1" smtClean="0"/>
              <a:t>、</a:t>
            </a:r>
            <a:r>
              <a:rPr lang="en-US" altLang="zh-CN" sz="2200" b="1" smtClean="0"/>
              <a:t>H</a:t>
            </a:r>
            <a:r>
              <a:rPr lang="en-US" altLang="zh-CN" sz="2200" b="1" baseline="-30000" smtClean="0"/>
              <a:t>13</a:t>
            </a:r>
            <a:r>
              <a:rPr lang="zh-CN" altLang="en-US" sz="2200" b="1" smtClean="0"/>
              <a:t>、</a:t>
            </a:r>
            <a:r>
              <a:rPr lang="en-US" altLang="zh-CN" sz="2200" b="1" smtClean="0"/>
              <a:t>H</a:t>
            </a:r>
            <a:r>
              <a:rPr lang="en-US" altLang="zh-CN" sz="2200" b="1" baseline="-30000" smtClean="0"/>
              <a:t>14 </a:t>
            </a:r>
            <a:r>
              <a:rPr lang="zh-CN" altLang="en-US" sz="2200" b="1" smtClean="0"/>
              <a:t>、</a:t>
            </a:r>
            <a:r>
              <a:rPr lang="en-US" altLang="zh-CN" sz="2200" b="1" smtClean="0"/>
              <a:t>H</a:t>
            </a:r>
            <a:r>
              <a:rPr lang="en-US" altLang="zh-CN" sz="2200" b="1" baseline="-30000" smtClean="0"/>
              <a:t>15</a:t>
            </a:r>
            <a:endParaRPr lang="en-US" altLang="zh-CN" sz="2200" b="1" smtClean="0"/>
          </a:p>
          <a:p>
            <a:pPr eaLnBrk="1" hangingPunct="1">
              <a:lnSpc>
                <a:spcPct val="90000"/>
              </a:lnSpc>
              <a:buFont typeface="Wingdings" pitchFamily="2" charset="2"/>
              <a:buNone/>
            </a:pPr>
            <a:r>
              <a:rPr lang="zh-CN" altLang="en-US" sz="2400" b="1" smtClean="0"/>
              <a:t>根据校验时</a:t>
            </a:r>
            <a:r>
              <a:rPr lang="zh-CN" altLang="en-US" sz="2400" b="1" smtClean="0">
                <a:solidFill>
                  <a:srgbClr val="0000FF"/>
                </a:solidFill>
              </a:rPr>
              <a:t>偶校验</a:t>
            </a:r>
            <a:r>
              <a:rPr lang="zh-CN" altLang="en-US" sz="2400" b="1" smtClean="0"/>
              <a:t>，可以写出相应的校验方程。</a:t>
            </a:r>
          </a:p>
          <a:p>
            <a:pPr eaLnBrk="1" hangingPunct="1">
              <a:lnSpc>
                <a:spcPct val="90000"/>
              </a:lnSpc>
              <a:buFont typeface="Wingdings" pitchFamily="2" charset="2"/>
              <a:buNone/>
            </a:pPr>
            <a:endParaRPr lang="en-US" altLang="zh-CN" sz="2400" b="1" smtClean="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304800" y="533400"/>
            <a:ext cx="8534400" cy="5791200"/>
          </a:xfrm>
        </p:spPr>
        <p:txBody>
          <a:bodyPr/>
          <a:lstStyle/>
          <a:p>
            <a:pPr eaLnBrk="1" hangingPunct="1">
              <a:buFont typeface="Wingdings" pitchFamily="2" charset="2"/>
              <a:buNone/>
            </a:pPr>
            <a:r>
              <a:rPr lang="zh-CN" altLang="en-US" sz="2400" b="1" smtClean="0">
                <a:solidFill>
                  <a:srgbClr val="FF3300"/>
                </a:solidFill>
              </a:rPr>
              <a:t>例：</a:t>
            </a:r>
            <a:r>
              <a:rPr lang="zh-CN" altLang="en-US" sz="2400" b="1" smtClean="0"/>
              <a:t>设有一个</a:t>
            </a:r>
            <a:r>
              <a:rPr lang="en-US" altLang="zh-CN" sz="2400" b="1" smtClean="0"/>
              <a:t>7</a:t>
            </a:r>
            <a:r>
              <a:rPr lang="zh-CN" altLang="en-US" sz="2400" b="1" smtClean="0"/>
              <a:t>位信息码位</a:t>
            </a:r>
            <a:r>
              <a:rPr lang="en-US" altLang="zh-CN" sz="2400" b="1" smtClean="0"/>
              <a:t>0110001</a:t>
            </a:r>
            <a:r>
              <a:rPr lang="zh-CN" altLang="en-US" sz="2400" b="1" smtClean="0"/>
              <a:t>，求它的海明码。</a:t>
            </a:r>
          </a:p>
          <a:p>
            <a:pPr eaLnBrk="1" hangingPunct="1">
              <a:buFont typeface="Wingdings" pitchFamily="2" charset="2"/>
              <a:buNone/>
            </a:pPr>
            <a:r>
              <a:rPr lang="zh-CN" altLang="en-US" sz="2400" b="1" smtClean="0">
                <a:solidFill>
                  <a:srgbClr val="FF3300"/>
                </a:solidFill>
              </a:rPr>
              <a:t>解：</a:t>
            </a:r>
            <a:r>
              <a:rPr lang="zh-CN" altLang="en-US" sz="2400" b="1" smtClean="0"/>
              <a:t> 此例中，信息位</a:t>
            </a:r>
            <a:r>
              <a:rPr lang="en-US" altLang="zh-CN" sz="2400" b="1" smtClean="0"/>
              <a:t>n=7</a:t>
            </a:r>
            <a:r>
              <a:rPr lang="zh-CN" altLang="en-US" sz="2400" b="1" smtClean="0"/>
              <a:t>，根据海明不等式，可求得校验位最短长度</a:t>
            </a:r>
            <a:r>
              <a:rPr lang="en-US" altLang="zh-CN" sz="2400" b="1" smtClean="0"/>
              <a:t>k=4</a:t>
            </a:r>
            <a:r>
              <a:rPr lang="zh-CN" altLang="en-US" sz="2400" b="1" smtClean="0"/>
              <a:t>。</a:t>
            </a:r>
          </a:p>
          <a:p>
            <a:pPr eaLnBrk="1" hangingPunct="1">
              <a:buFont typeface="Wingdings" pitchFamily="2" charset="2"/>
              <a:buNone/>
            </a:pPr>
            <a:r>
              <a:rPr lang="zh-CN" altLang="en-US" sz="2400" b="1" smtClean="0"/>
              <a:t>其海明码先表示如下：</a:t>
            </a:r>
          </a:p>
          <a:p>
            <a:pPr eaLnBrk="1" hangingPunct="1">
              <a:buFont typeface="Wingdings" pitchFamily="2" charset="2"/>
              <a:buNone/>
            </a:pPr>
            <a:r>
              <a:rPr lang="zh-CN" altLang="en-US" sz="2400" b="1" smtClean="0"/>
              <a:t>海明码位号：</a:t>
            </a:r>
            <a:r>
              <a:rPr lang="en-US" altLang="zh-CN" sz="2400" b="1" smtClean="0"/>
              <a:t>H</a:t>
            </a:r>
            <a:r>
              <a:rPr lang="en-US" altLang="zh-CN" sz="2400" b="1" baseline="-30000" smtClean="0"/>
              <a:t>11 </a:t>
            </a:r>
            <a:r>
              <a:rPr lang="en-US" altLang="zh-CN" sz="2400" b="1" smtClean="0"/>
              <a:t>H</a:t>
            </a:r>
            <a:r>
              <a:rPr lang="en-US" altLang="zh-CN" sz="2400" b="1" baseline="-30000" smtClean="0"/>
              <a:t>10 </a:t>
            </a:r>
            <a:r>
              <a:rPr lang="en-US" altLang="zh-CN" sz="2400" b="1" smtClean="0"/>
              <a:t>H</a:t>
            </a:r>
            <a:r>
              <a:rPr lang="en-US" altLang="zh-CN" sz="2400" b="1" baseline="-30000" smtClean="0"/>
              <a:t>9</a:t>
            </a:r>
            <a:r>
              <a:rPr lang="en-US" altLang="zh-CN" sz="2400" b="1" smtClean="0"/>
              <a:t> H</a:t>
            </a:r>
            <a:r>
              <a:rPr lang="en-US" altLang="zh-CN" sz="2400" b="1" baseline="-30000" smtClean="0"/>
              <a:t>8 </a:t>
            </a:r>
            <a:r>
              <a:rPr lang="en-US" altLang="zh-CN" sz="2400" b="1" smtClean="0"/>
              <a:t>H</a:t>
            </a:r>
            <a:r>
              <a:rPr lang="en-US" altLang="zh-CN" sz="2400" b="1" baseline="-30000" smtClean="0"/>
              <a:t>7 </a:t>
            </a:r>
            <a:r>
              <a:rPr lang="en-US" altLang="zh-CN" sz="2400" b="1" smtClean="0"/>
              <a:t>H</a:t>
            </a:r>
            <a:r>
              <a:rPr lang="en-US" altLang="zh-CN" sz="2400" b="1" baseline="-30000" smtClean="0"/>
              <a:t>6</a:t>
            </a:r>
            <a:r>
              <a:rPr lang="en-US" altLang="zh-CN" sz="2400" b="1" smtClean="0"/>
              <a:t> H</a:t>
            </a:r>
            <a:r>
              <a:rPr lang="en-US" altLang="zh-CN" sz="2400" b="1" baseline="-30000" smtClean="0"/>
              <a:t>5 </a:t>
            </a:r>
            <a:r>
              <a:rPr lang="en-US" altLang="zh-CN" sz="2400" b="1" smtClean="0"/>
              <a:t>H</a:t>
            </a:r>
            <a:r>
              <a:rPr lang="en-US" altLang="zh-CN" sz="2400" b="1" baseline="-30000" smtClean="0"/>
              <a:t>4 </a:t>
            </a:r>
            <a:r>
              <a:rPr lang="en-US" altLang="zh-CN" sz="2400" b="1" smtClean="0"/>
              <a:t>H</a:t>
            </a:r>
            <a:r>
              <a:rPr lang="en-US" altLang="zh-CN" sz="2400" b="1" baseline="-30000" smtClean="0"/>
              <a:t>3 </a:t>
            </a:r>
            <a:r>
              <a:rPr lang="en-US" altLang="zh-CN" sz="2400" b="1" smtClean="0"/>
              <a:t>H</a:t>
            </a:r>
            <a:r>
              <a:rPr lang="en-US" altLang="zh-CN" sz="2400" b="1" baseline="-30000" smtClean="0"/>
              <a:t>2 </a:t>
            </a:r>
            <a:r>
              <a:rPr lang="en-US" altLang="zh-CN" sz="2400" b="1" smtClean="0"/>
              <a:t>H</a:t>
            </a:r>
            <a:r>
              <a:rPr lang="en-US" altLang="zh-CN" sz="2400" b="1" baseline="-30000" smtClean="0"/>
              <a:t>1</a:t>
            </a:r>
            <a:endParaRPr lang="en-US" altLang="zh-CN" sz="2400" b="1" smtClean="0"/>
          </a:p>
          <a:p>
            <a:pPr eaLnBrk="1" hangingPunct="1">
              <a:buFont typeface="Wingdings" pitchFamily="2" charset="2"/>
              <a:buNone/>
            </a:pPr>
            <a:r>
              <a:rPr lang="zh-CN" altLang="en-US" sz="2400" b="1" smtClean="0"/>
              <a:t>海明码：         </a:t>
            </a:r>
            <a:r>
              <a:rPr lang="en-US" altLang="zh-CN" sz="2400" b="1" smtClean="0"/>
              <a:t>0</a:t>
            </a:r>
            <a:r>
              <a:rPr lang="en-US" altLang="zh-CN" sz="2400" b="1" baseline="-30000" smtClean="0"/>
              <a:t>      </a:t>
            </a:r>
            <a:r>
              <a:rPr lang="en-US" altLang="zh-CN" sz="2400" b="1" smtClean="0"/>
              <a:t>1</a:t>
            </a:r>
            <a:r>
              <a:rPr lang="en-US" altLang="zh-CN" sz="2400" b="1" baseline="-30000" smtClean="0"/>
              <a:t>   </a:t>
            </a:r>
            <a:r>
              <a:rPr lang="en-US" altLang="zh-CN" sz="2400" b="1" smtClean="0"/>
              <a:t>  1   P</a:t>
            </a:r>
            <a:r>
              <a:rPr lang="en-US" altLang="zh-CN" sz="2400" b="1" baseline="-30000" smtClean="0"/>
              <a:t>4   </a:t>
            </a:r>
            <a:r>
              <a:rPr lang="en-US" altLang="zh-CN" sz="2400" b="1" smtClean="0"/>
              <a:t>0    0   0  </a:t>
            </a:r>
            <a:r>
              <a:rPr lang="en-US" altLang="zh-CN" sz="2400" b="1" baseline="-30000" smtClean="0"/>
              <a:t> </a:t>
            </a:r>
            <a:r>
              <a:rPr lang="en-US" altLang="zh-CN" sz="2400" b="1" smtClean="0"/>
              <a:t>P</a:t>
            </a:r>
            <a:r>
              <a:rPr lang="en-US" altLang="zh-CN" sz="2400" b="1" baseline="-30000" smtClean="0"/>
              <a:t>3   </a:t>
            </a:r>
            <a:r>
              <a:rPr lang="en-US" altLang="zh-CN" sz="2400" b="1" smtClean="0"/>
              <a:t>1   P</a:t>
            </a:r>
            <a:r>
              <a:rPr lang="en-US" altLang="zh-CN" sz="2400" b="1" baseline="-30000" smtClean="0"/>
              <a:t>2  </a:t>
            </a:r>
            <a:r>
              <a:rPr lang="en-US" altLang="zh-CN" sz="2400" b="1" smtClean="0"/>
              <a:t>P</a:t>
            </a:r>
            <a:r>
              <a:rPr lang="en-US" altLang="zh-CN" sz="2400" b="1" baseline="-30000" smtClean="0"/>
              <a:t>1</a:t>
            </a:r>
            <a:endParaRPr lang="en-US" altLang="zh-CN" sz="2400" b="1" smtClean="0"/>
          </a:p>
          <a:p>
            <a:pPr eaLnBrk="1" hangingPunct="1">
              <a:buFont typeface="Wingdings" pitchFamily="2" charset="2"/>
              <a:buNone/>
            </a:pPr>
            <a:r>
              <a:rPr lang="zh-CN" altLang="en-US" sz="2400" b="1" smtClean="0"/>
              <a:t>按偶校验写出校验方程为：</a:t>
            </a:r>
          </a:p>
          <a:p>
            <a:pPr eaLnBrk="1" hangingPunct="1">
              <a:buFont typeface="Wingdings" pitchFamily="2" charset="2"/>
              <a:buNone/>
            </a:pPr>
            <a:r>
              <a:rPr lang="en-US" altLang="zh-CN" sz="2400" b="1" smtClean="0"/>
              <a:t>H</a:t>
            </a:r>
            <a:r>
              <a:rPr lang="en-US" altLang="zh-CN" sz="2400" b="1" baseline="-30000" smtClean="0"/>
              <a:t>1 </a:t>
            </a:r>
            <a:r>
              <a:rPr lang="en-US" altLang="zh-CN" sz="2400" b="1" smtClean="0">
                <a:sym typeface="Symbol" pitchFamily="18" charset="2"/>
              </a:rPr>
              <a:t></a:t>
            </a:r>
            <a:r>
              <a:rPr lang="en-US" altLang="zh-CN" sz="2400" b="1" smtClean="0"/>
              <a:t>H</a:t>
            </a:r>
            <a:r>
              <a:rPr lang="en-US" altLang="zh-CN" sz="2400" b="1" baseline="-30000" smtClean="0"/>
              <a:t>3</a:t>
            </a:r>
            <a:r>
              <a:rPr lang="en-US" altLang="zh-CN" sz="2400" b="1" smtClean="0">
                <a:sym typeface="Symbol" pitchFamily="18" charset="2"/>
              </a:rPr>
              <a:t></a:t>
            </a:r>
            <a:r>
              <a:rPr lang="en-US" altLang="zh-CN" sz="2400" b="1" smtClean="0"/>
              <a:t>H</a:t>
            </a:r>
            <a:r>
              <a:rPr lang="en-US" altLang="zh-CN" sz="2400" b="1" baseline="-30000" smtClean="0"/>
              <a:t>5 </a:t>
            </a:r>
            <a:r>
              <a:rPr lang="en-US" altLang="zh-CN" sz="2400" b="1" smtClean="0">
                <a:sym typeface="Symbol" pitchFamily="18" charset="2"/>
              </a:rPr>
              <a:t></a:t>
            </a:r>
            <a:r>
              <a:rPr lang="en-US" altLang="zh-CN" sz="2400" b="1" smtClean="0"/>
              <a:t>H</a:t>
            </a:r>
            <a:r>
              <a:rPr lang="en-US" altLang="zh-CN" sz="2400" b="1" baseline="-30000" smtClean="0"/>
              <a:t>7 </a:t>
            </a:r>
            <a:r>
              <a:rPr lang="en-US" altLang="zh-CN" sz="2400" b="1" smtClean="0">
                <a:sym typeface="Symbol" pitchFamily="18" charset="2"/>
              </a:rPr>
              <a:t></a:t>
            </a:r>
            <a:r>
              <a:rPr lang="en-US" altLang="zh-CN" sz="2400" b="1" smtClean="0"/>
              <a:t>H</a:t>
            </a:r>
            <a:r>
              <a:rPr lang="en-US" altLang="zh-CN" sz="2400" b="1" baseline="-30000" smtClean="0"/>
              <a:t>9</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zh-CN" altLang="en-US" sz="2400" b="1" smtClean="0"/>
              <a:t>（</a:t>
            </a:r>
            <a:r>
              <a:rPr lang="en-US" altLang="zh-CN" sz="2400" b="1" smtClean="0"/>
              <a:t>P</a:t>
            </a:r>
            <a:r>
              <a:rPr lang="en-US" altLang="zh-CN" sz="2400" b="1" baseline="-30000" smtClean="0"/>
              <a:t>1</a:t>
            </a:r>
            <a:r>
              <a:rPr lang="zh-CN" altLang="en-US" sz="2400" b="1" smtClean="0"/>
              <a:t>＝</a:t>
            </a:r>
            <a:r>
              <a:rPr lang="en-US" altLang="zh-CN" sz="2400" b="1" smtClean="0"/>
              <a:t>H</a:t>
            </a:r>
            <a:r>
              <a:rPr lang="en-US" altLang="zh-CN" sz="2400" b="1" baseline="-30000" smtClean="0"/>
              <a:t>1</a:t>
            </a:r>
            <a:r>
              <a:rPr lang="zh-CN" altLang="en-US" sz="2400" b="1" smtClean="0"/>
              <a:t>）</a:t>
            </a:r>
          </a:p>
          <a:p>
            <a:pPr eaLnBrk="1" hangingPunct="1">
              <a:buFont typeface="Wingdings" pitchFamily="2" charset="2"/>
              <a:buNone/>
            </a:pPr>
            <a:r>
              <a:rPr lang="en-US" altLang="zh-CN" sz="2400" b="1" smtClean="0"/>
              <a:t>H</a:t>
            </a:r>
            <a:r>
              <a:rPr lang="en-US" altLang="zh-CN" sz="2400" b="1" baseline="-30000" smtClean="0"/>
              <a:t>2 </a:t>
            </a:r>
            <a:r>
              <a:rPr lang="en-US" altLang="zh-CN" sz="2400" b="1" smtClean="0">
                <a:sym typeface="Symbol" pitchFamily="18" charset="2"/>
              </a:rPr>
              <a:t></a:t>
            </a:r>
            <a:r>
              <a:rPr lang="en-US" altLang="zh-CN" sz="2400" b="1" smtClean="0"/>
              <a:t>H</a:t>
            </a:r>
            <a:r>
              <a:rPr lang="en-US" altLang="zh-CN" sz="2400" b="1" baseline="-30000" smtClean="0"/>
              <a:t>3</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6</a:t>
            </a:r>
            <a:r>
              <a:rPr lang="en-US" altLang="zh-CN" sz="2400" b="1" smtClean="0">
                <a:sym typeface="Symbol" pitchFamily="18" charset="2"/>
              </a:rPr>
              <a:t></a:t>
            </a:r>
            <a:r>
              <a:rPr lang="en-US" altLang="zh-CN" sz="2400" b="1" smtClean="0"/>
              <a:t>H</a:t>
            </a:r>
            <a:r>
              <a:rPr lang="en-US" altLang="zh-CN" sz="2400" b="1" baseline="-30000" smtClean="0"/>
              <a:t>7 </a:t>
            </a:r>
            <a:r>
              <a:rPr lang="en-US" altLang="zh-CN" sz="2400" b="1" smtClean="0">
                <a:sym typeface="Symbol" pitchFamily="18" charset="2"/>
              </a:rPr>
              <a:t></a:t>
            </a:r>
            <a:r>
              <a:rPr lang="en-US" altLang="zh-CN" sz="2400" b="1" smtClean="0"/>
              <a:t>H</a:t>
            </a:r>
            <a:r>
              <a:rPr lang="en-US" altLang="zh-CN" sz="2400" b="1" baseline="-30000" smtClean="0"/>
              <a:t>10</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zh-CN" altLang="en-US" sz="2400" b="1" smtClean="0"/>
              <a:t>（</a:t>
            </a:r>
            <a:r>
              <a:rPr lang="en-US" altLang="zh-CN" sz="2400" b="1" smtClean="0"/>
              <a:t>P</a:t>
            </a:r>
            <a:r>
              <a:rPr lang="en-US" altLang="zh-CN" sz="2400" b="1" baseline="-30000" smtClean="0"/>
              <a:t>2</a:t>
            </a:r>
            <a:r>
              <a:rPr lang="zh-CN" altLang="en-US" sz="2400" b="1" smtClean="0"/>
              <a:t>＝</a:t>
            </a:r>
            <a:r>
              <a:rPr lang="en-US" altLang="zh-CN" sz="2400" b="1" smtClean="0"/>
              <a:t>H</a:t>
            </a:r>
            <a:r>
              <a:rPr lang="en-US" altLang="zh-CN" sz="2400" b="1" baseline="-30000" smtClean="0"/>
              <a:t>2</a:t>
            </a:r>
            <a:r>
              <a:rPr lang="zh-CN" altLang="en-US" sz="2400" b="1" smtClean="0"/>
              <a:t>）</a:t>
            </a:r>
          </a:p>
          <a:p>
            <a:pPr eaLnBrk="1" hangingPunct="1">
              <a:buFont typeface="Wingdings" pitchFamily="2" charset="2"/>
              <a:buNone/>
            </a:pPr>
            <a:r>
              <a:rPr lang="en-US" altLang="zh-CN" sz="2400" b="1" smtClean="0"/>
              <a:t>H</a:t>
            </a:r>
            <a:r>
              <a:rPr lang="en-US" altLang="zh-CN" sz="2400" b="1" baseline="-30000" smtClean="0"/>
              <a:t>4</a:t>
            </a:r>
            <a:r>
              <a:rPr lang="en-US" altLang="zh-CN" sz="2400" b="1" smtClean="0">
                <a:sym typeface="Symbol" pitchFamily="18" charset="2"/>
              </a:rPr>
              <a:t></a:t>
            </a:r>
            <a:r>
              <a:rPr lang="en-US" altLang="zh-CN" sz="2400" b="1" smtClean="0"/>
              <a:t>H</a:t>
            </a:r>
            <a:r>
              <a:rPr lang="en-US" altLang="zh-CN" sz="2400" b="1" baseline="-30000" smtClean="0"/>
              <a:t>5</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6</a:t>
            </a:r>
            <a:r>
              <a:rPr lang="en-US" altLang="zh-CN" sz="2400" b="1" smtClean="0">
                <a:sym typeface="Symbol" pitchFamily="18" charset="2"/>
              </a:rPr>
              <a:t></a:t>
            </a:r>
            <a:r>
              <a:rPr lang="en-US" altLang="zh-CN" sz="2400" b="1" smtClean="0"/>
              <a:t>H</a:t>
            </a:r>
            <a:r>
              <a:rPr lang="en-US" altLang="zh-CN" sz="2400" b="1" baseline="-30000" smtClean="0"/>
              <a:t>7</a:t>
            </a:r>
            <a:r>
              <a:rPr lang="zh-CN" altLang="en-US" sz="2400" b="1" smtClean="0"/>
              <a:t>＝</a:t>
            </a:r>
            <a:r>
              <a:rPr lang="en-US" altLang="zh-CN" sz="2400" b="1" smtClean="0"/>
              <a:t>0                                </a:t>
            </a:r>
            <a:r>
              <a:rPr lang="zh-CN" altLang="en-US" sz="2400" b="1" smtClean="0"/>
              <a:t>（</a:t>
            </a:r>
            <a:r>
              <a:rPr lang="en-US" altLang="zh-CN" sz="2400" b="1" smtClean="0"/>
              <a:t>P</a:t>
            </a:r>
            <a:r>
              <a:rPr lang="en-US" altLang="zh-CN" sz="2400" b="1" baseline="-30000" smtClean="0"/>
              <a:t>3</a:t>
            </a:r>
            <a:r>
              <a:rPr lang="zh-CN" altLang="en-US" sz="2400" b="1" smtClean="0"/>
              <a:t>＝</a:t>
            </a:r>
            <a:r>
              <a:rPr lang="en-US" altLang="zh-CN" sz="2400" b="1" smtClean="0"/>
              <a:t>H</a:t>
            </a:r>
            <a:r>
              <a:rPr lang="en-US" altLang="zh-CN" sz="2400" b="1" baseline="-30000" smtClean="0"/>
              <a:t>4</a:t>
            </a:r>
            <a:r>
              <a:rPr lang="zh-CN" altLang="en-US" sz="2400" b="1" smtClean="0"/>
              <a:t>）</a:t>
            </a:r>
          </a:p>
          <a:p>
            <a:pPr eaLnBrk="1" hangingPunct="1">
              <a:buFont typeface="Wingdings" pitchFamily="2" charset="2"/>
              <a:buNone/>
            </a:pPr>
            <a:r>
              <a:rPr lang="en-US" altLang="zh-CN" sz="2400" b="1" smtClean="0"/>
              <a:t>H</a:t>
            </a:r>
            <a:r>
              <a:rPr lang="en-US" altLang="zh-CN" sz="2400" b="1" baseline="-30000" smtClean="0"/>
              <a:t>8</a:t>
            </a:r>
            <a:r>
              <a:rPr lang="en-US" altLang="zh-CN" sz="2400" b="1" smtClean="0">
                <a:sym typeface="Symbol" pitchFamily="18" charset="2"/>
              </a:rPr>
              <a:t></a:t>
            </a:r>
            <a:r>
              <a:rPr lang="en-US" altLang="zh-CN" sz="2400" b="1" smtClean="0"/>
              <a:t>H</a:t>
            </a:r>
            <a:r>
              <a:rPr lang="en-US" altLang="zh-CN" sz="2400" b="1" baseline="-30000" smtClean="0"/>
              <a:t>9</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10</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zh-CN" altLang="en-US" sz="2400" b="1" smtClean="0"/>
              <a:t>（</a:t>
            </a:r>
            <a:r>
              <a:rPr lang="en-US" altLang="zh-CN" sz="2400" b="1" smtClean="0"/>
              <a:t>P</a:t>
            </a:r>
            <a:r>
              <a:rPr lang="en-US" altLang="zh-CN" sz="2400" b="1" baseline="-30000" smtClean="0"/>
              <a:t>4</a:t>
            </a:r>
            <a:r>
              <a:rPr lang="zh-CN" altLang="en-US" sz="2400" b="1" smtClean="0"/>
              <a:t>＝</a:t>
            </a:r>
            <a:r>
              <a:rPr lang="en-US" altLang="zh-CN" sz="2400" b="1" smtClean="0"/>
              <a:t>H</a:t>
            </a:r>
            <a:r>
              <a:rPr lang="en-US" altLang="zh-CN" sz="2400" b="1" baseline="-30000" smtClean="0"/>
              <a:t>8</a:t>
            </a:r>
            <a:r>
              <a:rPr lang="zh-CN" altLang="en-US" sz="2400" b="1" smtClean="0"/>
              <a:t>）</a:t>
            </a:r>
          </a:p>
          <a:p>
            <a:pPr eaLnBrk="1" hangingPunct="1">
              <a:buFont typeface="Wingdings" pitchFamily="2" charset="2"/>
              <a:buNone/>
            </a:pPr>
            <a:r>
              <a:rPr lang="zh-CN" altLang="en-US" sz="2400" b="1" smtClean="0"/>
              <a:t>由此可得：</a:t>
            </a:r>
            <a:r>
              <a:rPr lang="en-US" altLang="zh-CN" sz="2400" b="1" smtClean="0"/>
              <a:t>P</a:t>
            </a:r>
            <a:r>
              <a:rPr lang="en-US" altLang="zh-CN" sz="2400" b="1" baseline="-30000" smtClean="0"/>
              <a:t>1</a:t>
            </a:r>
            <a:r>
              <a:rPr lang="zh-CN" altLang="en-US" sz="2400" b="1" smtClean="0"/>
              <a:t>＝</a:t>
            </a:r>
            <a:r>
              <a:rPr lang="en-US" altLang="zh-CN" sz="2400" b="1" smtClean="0"/>
              <a:t>0</a:t>
            </a:r>
            <a:r>
              <a:rPr lang="zh-CN" altLang="en-US" sz="2400" b="1" smtClean="0"/>
              <a:t>、</a:t>
            </a:r>
            <a:r>
              <a:rPr lang="en-US" altLang="zh-CN" sz="2400" b="1" smtClean="0"/>
              <a:t>P</a:t>
            </a:r>
            <a:r>
              <a:rPr lang="en-US" altLang="zh-CN" sz="2400" b="1" baseline="-30000" smtClean="0"/>
              <a:t>2</a:t>
            </a:r>
            <a:r>
              <a:rPr lang="zh-CN" altLang="en-US" sz="2400" b="1" smtClean="0"/>
              <a:t>＝</a:t>
            </a:r>
            <a:r>
              <a:rPr lang="en-US" altLang="zh-CN" sz="2400" b="1" smtClean="0"/>
              <a:t>0</a:t>
            </a:r>
            <a:r>
              <a:rPr lang="zh-CN" altLang="en-US" sz="2400" b="1" smtClean="0"/>
              <a:t>、</a:t>
            </a:r>
            <a:r>
              <a:rPr lang="en-US" altLang="zh-CN" sz="2400" b="1" smtClean="0"/>
              <a:t>P</a:t>
            </a:r>
            <a:r>
              <a:rPr lang="en-US" altLang="zh-CN" sz="2400" b="1" baseline="-30000" smtClean="0"/>
              <a:t>3</a:t>
            </a:r>
            <a:r>
              <a:rPr lang="zh-CN" altLang="en-US" sz="2400" b="1" smtClean="0"/>
              <a:t>＝</a:t>
            </a:r>
            <a:r>
              <a:rPr lang="en-US" altLang="zh-CN" sz="2400" b="1" smtClean="0"/>
              <a:t>0</a:t>
            </a:r>
            <a:r>
              <a:rPr lang="zh-CN" altLang="en-US" sz="2400" b="1" smtClean="0"/>
              <a:t>、</a:t>
            </a:r>
            <a:r>
              <a:rPr lang="en-US" altLang="zh-CN" sz="2400" b="1" smtClean="0"/>
              <a:t>P</a:t>
            </a:r>
            <a:r>
              <a:rPr lang="en-US" altLang="zh-CN" sz="2400" b="1" baseline="-30000" smtClean="0"/>
              <a:t>4</a:t>
            </a:r>
            <a:r>
              <a:rPr lang="zh-CN" altLang="en-US" sz="2400" b="1" smtClean="0"/>
              <a:t>＝</a:t>
            </a:r>
            <a:r>
              <a:rPr lang="en-US" altLang="zh-CN" sz="2400" b="1" smtClean="0"/>
              <a:t>0</a:t>
            </a:r>
            <a:r>
              <a:rPr lang="zh-CN" altLang="en-US" sz="2400" b="1" smtClean="0"/>
              <a:t>，所以</a:t>
            </a:r>
            <a:r>
              <a:rPr lang="en-US" altLang="zh-CN" sz="2400" b="1" smtClean="0"/>
              <a:t>0110001</a:t>
            </a:r>
            <a:r>
              <a:rPr lang="zh-CN" altLang="en-US" sz="2400" b="1" smtClean="0"/>
              <a:t>的海明码为</a:t>
            </a:r>
            <a:r>
              <a:rPr lang="en-US" altLang="zh-CN" sz="2400" b="1" smtClean="0"/>
              <a:t>011</a:t>
            </a:r>
            <a:r>
              <a:rPr lang="en-US" altLang="zh-CN" sz="2400" b="1" smtClean="0">
                <a:solidFill>
                  <a:srgbClr val="FF3300"/>
                </a:solidFill>
              </a:rPr>
              <a:t>0</a:t>
            </a:r>
            <a:r>
              <a:rPr lang="en-US" altLang="zh-CN" sz="2400" b="1" smtClean="0"/>
              <a:t>000</a:t>
            </a:r>
            <a:r>
              <a:rPr lang="en-US" altLang="zh-CN" sz="2400" b="1" smtClean="0">
                <a:solidFill>
                  <a:srgbClr val="FF3300"/>
                </a:solidFill>
              </a:rPr>
              <a:t>0</a:t>
            </a:r>
            <a:r>
              <a:rPr lang="en-US" altLang="zh-CN" sz="2400" b="1" smtClean="0"/>
              <a:t>1</a:t>
            </a:r>
            <a:r>
              <a:rPr lang="en-US" altLang="zh-CN" sz="2400" b="1" smtClean="0">
                <a:solidFill>
                  <a:srgbClr val="FF3300"/>
                </a:solidFill>
              </a:rPr>
              <a:t>00</a:t>
            </a:r>
            <a:r>
              <a:rPr lang="zh-CN" altLang="en-US" sz="2400" b="1" smtClean="0"/>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62"/>
          <p:cNvGrpSpPr>
            <a:grpSpLocks/>
          </p:cNvGrpSpPr>
          <p:nvPr/>
        </p:nvGrpSpPr>
        <p:grpSpPr bwMode="auto">
          <a:xfrm>
            <a:off x="304800" y="1492250"/>
            <a:ext cx="8534400" cy="3306763"/>
            <a:chOff x="192" y="940"/>
            <a:chExt cx="5376" cy="2083"/>
          </a:xfrm>
        </p:grpSpPr>
        <p:sp>
          <p:nvSpPr>
            <p:cNvPr id="27652" name="Rectangle 61"/>
            <p:cNvSpPr>
              <a:spLocks noChangeArrowheads="1"/>
            </p:cNvSpPr>
            <p:nvPr/>
          </p:nvSpPr>
          <p:spPr bwMode="auto">
            <a:xfrm>
              <a:off x="192" y="948"/>
              <a:ext cx="5376" cy="2064"/>
            </a:xfrm>
            <a:prstGeom prst="rect">
              <a:avLst/>
            </a:prstGeom>
            <a:solidFill>
              <a:srgbClr val="CCFFCC"/>
            </a:solidFill>
            <a:ln w="9525">
              <a:solidFill>
                <a:schemeClr val="tx1"/>
              </a:solidFill>
              <a:miter lim="800000"/>
              <a:headEnd/>
              <a:tailEnd/>
            </a:ln>
          </p:spPr>
          <p:txBody>
            <a:bodyPr wrap="none" anchor="ctr"/>
            <a:lstStyle/>
            <a:p>
              <a:endParaRPr lang="zh-CN" altLang="en-US"/>
            </a:p>
          </p:txBody>
        </p:sp>
        <p:grpSp>
          <p:nvGrpSpPr>
            <p:cNvPr id="27653" name="Group 2"/>
            <p:cNvGrpSpPr>
              <a:grpSpLocks/>
            </p:cNvGrpSpPr>
            <p:nvPr/>
          </p:nvGrpSpPr>
          <p:grpSpPr bwMode="auto">
            <a:xfrm>
              <a:off x="192" y="940"/>
              <a:ext cx="5376" cy="2083"/>
              <a:chOff x="192" y="864"/>
              <a:chExt cx="5424" cy="2540"/>
            </a:xfrm>
          </p:grpSpPr>
          <p:grpSp>
            <p:nvGrpSpPr>
              <p:cNvPr id="27654" name="Group 3"/>
              <p:cNvGrpSpPr>
                <a:grpSpLocks/>
              </p:cNvGrpSpPr>
              <p:nvPr/>
            </p:nvGrpSpPr>
            <p:grpSpPr bwMode="auto">
              <a:xfrm>
                <a:off x="192" y="866"/>
                <a:ext cx="1048" cy="2532"/>
                <a:chOff x="194" y="866"/>
                <a:chExt cx="916" cy="2532"/>
              </a:xfrm>
            </p:grpSpPr>
            <p:grpSp>
              <p:nvGrpSpPr>
                <p:cNvPr id="27695" name="Group 4"/>
                <p:cNvGrpSpPr>
                  <a:grpSpLocks/>
                </p:cNvGrpSpPr>
                <p:nvPr/>
              </p:nvGrpSpPr>
              <p:grpSpPr bwMode="auto">
                <a:xfrm>
                  <a:off x="194" y="866"/>
                  <a:ext cx="916" cy="518"/>
                  <a:chOff x="0" y="0"/>
                  <a:chExt cx="984" cy="518"/>
                </a:xfrm>
              </p:grpSpPr>
              <p:sp>
                <p:nvSpPr>
                  <p:cNvPr id="27705" name="Rectangle 5"/>
                  <p:cNvSpPr>
                    <a:spLocks noChangeArrowheads="1"/>
                  </p:cNvSpPr>
                  <p:nvPr/>
                </p:nvSpPr>
                <p:spPr bwMode="auto">
                  <a:xfrm>
                    <a:off x="0" y="0"/>
                    <a:ext cx="9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名　称</a:t>
                    </a:r>
                  </a:p>
                </p:txBody>
              </p:sp>
              <p:sp>
                <p:nvSpPr>
                  <p:cNvPr id="27706" name="Rectangle 6"/>
                  <p:cNvSpPr>
                    <a:spLocks noChangeArrowheads="1"/>
                  </p:cNvSpPr>
                  <p:nvPr/>
                </p:nvSpPr>
                <p:spPr bwMode="auto">
                  <a:xfrm>
                    <a:off x="0" y="0"/>
                    <a:ext cx="98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6" name="Group 7"/>
                <p:cNvGrpSpPr>
                  <a:grpSpLocks/>
                </p:cNvGrpSpPr>
                <p:nvPr/>
              </p:nvGrpSpPr>
              <p:grpSpPr bwMode="auto">
                <a:xfrm>
                  <a:off x="194" y="1384"/>
                  <a:ext cx="916" cy="748"/>
                  <a:chOff x="0" y="518"/>
                  <a:chExt cx="984" cy="748"/>
                </a:xfrm>
              </p:grpSpPr>
              <p:sp>
                <p:nvSpPr>
                  <p:cNvPr id="27703" name="Rectangle 8"/>
                  <p:cNvSpPr>
                    <a:spLocks noChangeArrowheads="1"/>
                  </p:cNvSpPr>
                  <p:nvPr/>
                </p:nvSpPr>
                <p:spPr bwMode="auto">
                  <a:xfrm>
                    <a:off x="0" y="518"/>
                    <a:ext cx="9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高速缓冲</a:t>
                    </a:r>
                  </a:p>
                  <a:p>
                    <a:r>
                      <a:rPr lang="zh-CN" altLang="en-US" sz="2000" b="1">
                        <a:solidFill>
                          <a:schemeClr val="tx2"/>
                        </a:solidFill>
                        <a:latin typeface="Times New Roman" pitchFamily="18" charset="0"/>
                      </a:rPr>
                      <a:t>   存储器</a:t>
                    </a:r>
                  </a:p>
                </p:txBody>
              </p:sp>
              <p:sp>
                <p:nvSpPr>
                  <p:cNvPr id="27704" name="Rectangle 9"/>
                  <p:cNvSpPr>
                    <a:spLocks noChangeArrowheads="1"/>
                  </p:cNvSpPr>
                  <p:nvPr/>
                </p:nvSpPr>
                <p:spPr bwMode="auto">
                  <a:xfrm>
                    <a:off x="0" y="518"/>
                    <a:ext cx="984"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7" name="Group 10"/>
                <p:cNvGrpSpPr>
                  <a:grpSpLocks/>
                </p:cNvGrpSpPr>
                <p:nvPr/>
              </p:nvGrpSpPr>
              <p:grpSpPr bwMode="auto">
                <a:xfrm>
                  <a:off x="194" y="2132"/>
                  <a:ext cx="916" cy="518"/>
                  <a:chOff x="0" y="1266"/>
                  <a:chExt cx="984" cy="518"/>
                </a:xfrm>
              </p:grpSpPr>
              <p:sp>
                <p:nvSpPr>
                  <p:cNvPr id="27701" name="Rectangle 11"/>
                  <p:cNvSpPr>
                    <a:spLocks noChangeArrowheads="1"/>
                  </p:cNvSpPr>
                  <p:nvPr/>
                </p:nvSpPr>
                <p:spPr bwMode="auto">
                  <a:xfrm>
                    <a:off x="0" y="1266"/>
                    <a:ext cx="9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主存储器</a:t>
                    </a:r>
                  </a:p>
                </p:txBody>
              </p:sp>
              <p:sp>
                <p:nvSpPr>
                  <p:cNvPr id="27702" name="Rectangle 12"/>
                  <p:cNvSpPr>
                    <a:spLocks noChangeArrowheads="1"/>
                  </p:cNvSpPr>
                  <p:nvPr/>
                </p:nvSpPr>
                <p:spPr bwMode="auto">
                  <a:xfrm>
                    <a:off x="0" y="1266"/>
                    <a:ext cx="98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8" name="Group 13"/>
                <p:cNvGrpSpPr>
                  <a:grpSpLocks/>
                </p:cNvGrpSpPr>
                <p:nvPr/>
              </p:nvGrpSpPr>
              <p:grpSpPr bwMode="auto">
                <a:xfrm>
                  <a:off x="194" y="2650"/>
                  <a:ext cx="916" cy="748"/>
                  <a:chOff x="0" y="1784"/>
                  <a:chExt cx="984" cy="748"/>
                </a:xfrm>
              </p:grpSpPr>
              <p:sp>
                <p:nvSpPr>
                  <p:cNvPr id="27699" name="Rectangle 14"/>
                  <p:cNvSpPr>
                    <a:spLocks noChangeArrowheads="1"/>
                  </p:cNvSpPr>
                  <p:nvPr/>
                </p:nvSpPr>
                <p:spPr bwMode="auto">
                  <a:xfrm>
                    <a:off x="0" y="1784"/>
                    <a:ext cx="9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外存储器</a:t>
                    </a:r>
                  </a:p>
                </p:txBody>
              </p:sp>
              <p:sp>
                <p:nvSpPr>
                  <p:cNvPr id="27700" name="Rectangle 15"/>
                  <p:cNvSpPr>
                    <a:spLocks noChangeArrowheads="1"/>
                  </p:cNvSpPr>
                  <p:nvPr/>
                </p:nvSpPr>
                <p:spPr bwMode="auto">
                  <a:xfrm>
                    <a:off x="0" y="1784"/>
                    <a:ext cx="984"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55" name="Group 16"/>
              <p:cNvGrpSpPr>
                <a:grpSpLocks/>
              </p:cNvGrpSpPr>
              <p:nvPr/>
            </p:nvGrpSpPr>
            <p:grpSpPr bwMode="auto">
              <a:xfrm>
                <a:off x="1240" y="864"/>
                <a:ext cx="802" cy="2540"/>
                <a:chOff x="1110" y="866"/>
                <a:chExt cx="666" cy="2532"/>
              </a:xfrm>
            </p:grpSpPr>
            <p:grpSp>
              <p:nvGrpSpPr>
                <p:cNvPr id="27683" name="Group 17"/>
                <p:cNvGrpSpPr>
                  <a:grpSpLocks/>
                </p:cNvGrpSpPr>
                <p:nvPr/>
              </p:nvGrpSpPr>
              <p:grpSpPr bwMode="auto">
                <a:xfrm>
                  <a:off x="1110" y="866"/>
                  <a:ext cx="666" cy="518"/>
                  <a:chOff x="984" y="0"/>
                  <a:chExt cx="545" cy="518"/>
                </a:xfrm>
              </p:grpSpPr>
              <p:sp>
                <p:nvSpPr>
                  <p:cNvPr id="27693" name="Rectangle 18"/>
                  <p:cNvSpPr>
                    <a:spLocks noChangeArrowheads="1"/>
                  </p:cNvSpPr>
                  <p:nvPr/>
                </p:nvSpPr>
                <p:spPr bwMode="auto">
                  <a:xfrm>
                    <a:off x="984" y="0"/>
                    <a:ext cx="5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简称</a:t>
                    </a:r>
                  </a:p>
                </p:txBody>
              </p:sp>
              <p:sp>
                <p:nvSpPr>
                  <p:cNvPr id="27694" name="Rectangle 19"/>
                  <p:cNvSpPr>
                    <a:spLocks noChangeArrowheads="1"/>
                  </p:cNvSpPr>
                  <p:nvPr/>
                </p:nvSpPr>
                <p:spPr bwMode="auto">
                  <a:xfrm>
                    <a:off x="984" y="0"/>
                    <a:ext cx="54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84" name="Group 20"/>
                <p:cNvGrpSpPr>
                  <a:grpSpLocks/>
                </p:cNvGrpSpPr>
                <p:nvPr/>
              </p:nvGrpSpPr>
              <p:grpSpPr bwMode="auto">
                <a:xfrm>
                  <a:off x="1110" y="1384"/>
                  <a:ext cx="666" cy="748"/>
                  <a:chOff x="984" y="518"/>
                  <a:chExt cx="545" cy="748"/>
                </a:xfrm>
              </p:grpSpPr>
              <p:sp>
                <p:nvSpPr>
                  <p:cNvPr id="27691" name="Rectangle 21"/>
                  <p:cNvSpPr>
                    <a:spLocks noChangeArrowheads="1"/>
                  </p:cNvSpPr>
                  <p:nvPr/>
                </p:nvSpPr>
                <p:spPr bwMode="auto">
                  <a:xfrm>
                    <a:off x="984" y="518"/>
                    <a:ext cx="54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Cache</a:t>
                    </a:r>
                  </a:p>
                </p:txBody>
              </p:sp>
              <p:sp>
                <p:nvSpPr>
                  <p:cNvPr id="27692" name="Rectangle 22"/>
                  <p:cNvSpPr>
                    <a:spLocks noChangeArrowheads="1"/>
                  </p:cNvSpPr>
                  <p:nvPr/>
                </p:nvSpPr>
                <p:spPr bwMode="auto">
                  <a:xfrm>
                    <a:off x="984" y="518"/>
                    <a:ext cx="545"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85" name="Group 23"/>
                <p:cNvGrpSpPr>
                  <a:grpSpLocks/>
                </p:cNvGrpSpPr>
                <p:nvPr/>
              </p:nvGrpSpPr>
              <p:grpSpPr bwMode="auto">
                <a:xfrm>
                  <a:off x="1110" y="2132"/>
                  <a:ext cx="666" cy="518"/>
                  <a:chOff x="984" y="1266"/>
                  <a:chExt cx="545" cy="518"/>
                </a:xfrm>
              </p:grpSpPr>
              <p:sp>
                <p:nvSpPr>
                  <p:cNvPr id="27689" name="Rectangle 24"/>
                  <p:cNvSpPr>
                    <a:spLocks noChangeArrowheads="1"/>
                  </p:cNvSpPr>
                  <p:nvPr/>
                </p:nvSpPr>
                <p:spPr bwMode="auto">
                  <a:xfrm>
                    <a:off x="984" y="1266"/>
                    <a:ext cx="5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主存</a:t>
                    </a:r>
                  </a:p>
                </p:txBody>
              </p:sp>
              <p:sp>
                <p:nvSpPr>
                  <p:cNvPr id="27690" name="Rectangle 25"/>
                  <p:cNvSpPr>
                    <a:spLocks noChangeArrowheads="1"/>
                  </p:cNvSpPr>
                  <p:nvPr/>
                </p:nvSpPr>
                <p:spPr bwMode="auto">
                  <a:xfrm>
                    <a:off x="984" y="1266"/>
                    <a:ext cx="54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86" name="Group 26"/>
                <p:cNvGrpSpPr>
                  <a:grpSpLocks/>
                </p:cNvGrpSpPr>
                <p:nvPr/>
              </p:nvGrpSpPr>
              <p:grpSpPr bwMode="auto">
                <a:xfrm>
                  <a:off x="1110" y="2650"/>
                  <a:ext cx="666" cy="748"/>
                  <a:chOff x="984" y="1784"/>
                  <a:chExt cx="545" cy="748"/>
                </a:xfrm>
              </p:grpSpPr>
              <p:sp>
                <p:nvSpPr>
                  <p:cNvPr id="27687" name="Rectangle 27"/>
                  <p:cNvSpPr>
                    <a:spLocks noChangeArrowheads="1"/>
                  </p:cNvSpPr>
                  <p:nvPr/>
                </p:nvSpPr>
                <p:spPr bwMode="auto">
                  <a:xfrm>
                    <a:off x="984" y="1784"/>
                    <a:ext cx="54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外存</a:t>
                    </a:r>
                  </a:p>
                </p:txBody>
              </p:sp>
              <p:sp>
                <p:nvSpPr>
                  <p:cNvPr id="27688" name="Rectangle 28"/>
                  <p:cNvSpPr>
                    <a:spLocks noChangeArrowheads="1"/>
                  </p:cNvSpPr>
                  <p:nvPr/>
                </p:nvSpPr>
                <p:spPr bwMode="auto">
                  <a:xfrm>
                    <a:off x="984" y="1784"/>
                    <a:ext cx="545"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56" name="Group 29"/>
              <p:cNvGrpSpPr>
                <a:grpSpLocks/>
              </p:cNvGrpSpPr>
              <p:nvPr/>
            </p:nvGrpSpPr>
            <p:grpSpPr bwMode="auto">
              <a:xfrm>
                <a:off x="2042" y="868"/>
                <a:ext cx="1934" cy="2532"/>
                <a:chOff x="1618" y="866"/>
                <a:chExt cx="2211" cy="2532"/>
              </a:xfrm>
            </p:grpSpPr>
            <p:grpSp>
              <p:nvGrpSpPr>
                <p:cNvPr id="27671" name="Group 30"/>
                <p:cNvGrpSpPr>
                  <a:grpSpLocks/>
                </p:cNvGrpSpPr>
                <p:nvPr/>
              </p:nvGrpSpPr>
              <p:grpSpPr bwMode="auto">
                <a:xfrm>
                  <a:off x="1618" y="866"/>
                  <a:ext cx="2211" cy="518"/>
                  <a:chOff x="1529" y="0"/>
                  <a:chExt cx="2375" cy="518"/>
                </a:xfrm>
              </p:grpSpPr>
              <p:sp>
                <p:nvSpPr>
                  <p:cNvPr id="27681" name="Rectangle 31"/>
                  <p:cNvSpPr>
                    <a:spLocks noChangeArrowheads="1"/>
                  </p:cNvSpPr>
                  <p:nvPr/>
                </p:nvSpPr>
                <p:spPr bwMode="auto">
                  <a:xfrm>
                    <a:off x="1529" y="0"/>
                    <a:ext cx="23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用　　途</a:t>
                    </a:r>
                  </a:p>
                </p:txBody>
              </p:sp>
              <p:sp>
                <p:nvSpPr>
                  <p:cNvPr id="27682" name="Rectangle 32"/>
                  <p:cNvSpPr>
                    <a:spLocks noChangeArrowheads="1"/>
                  </p:cNvSpPr>
                  <p:nvPr/>
                </p:nvSpPr>
                <p:spPr bwMode="auto">
                  <a:xfrm>
                    <a:off x="1529" y="0"/>
                    <a:ext cx="237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2" name="Group 33"/>
                <p:cNvGrpSpPr>
                  <a:grpSpLocks/>
                </p:cNvGrpSpPr>
                <p:nvPr/>
              </p:nvGrpSpPr>
              <p:grpSpPr bwMode="auto">
                <a:xfrm>
                  <a:off x="1618" y="1384"/>
                  <a:ext cx="2211" cy="748"/>
                  <a:chOff x="1529" y="518"/>
                  <a:chExt cx="2375" cy="748"/>
                </a:xfrm>
              </p:grpSpPr>
              <p:sp>
                <p:nvSpPr>
                  <p:cNvPr id="27679" name="Rectangle 34"/>
                  <p:cNvSpPr>
                    <a:spLocks noChangeArrowheads="1"/>
                  </p:cNvSpPr>
                  <p:nvPr/>
                </p:nvSpPr>
                <p:spPr bwMode="auto">
                  <a:xfrm>
                    <a:off x="1529" y="518"/>
                    <a:ext cx="237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高速存取指令和数据</a:t>
                    </a:r>
                  </a:p>
                  <a:p>
                    <a:pPr eaLnBrk="0" hangingPunct="0"/>
                    <a:endParaRPr lang="en-US" altLang="zh-CN" sz="2000" b="1">
                      <a:solidFill>
                        <a:schemeClr val="tx2"/>
                      </a:solidFill>
                      <a:latin typeface="Times New Roman" pitchFamily="18" charset="0"/>
                    </a:endParaRPr>
                  </a:p>
                </p:txBody>
              </p:sp>
              <p:sp>
                <p:nvSpPr>
                  <p:cNvPr id="27680" name="Rectangle 35"/>
                  <p:cNvSpPr>
                    <a:spLocks noChangeArrowheads="1"/>
                  </p:cNvSpPr>
                  <p:nvPr/>
                </p:nvSpPr>
                <p:spPr bwMode="auto">
                  <a:xfrm>
                    <a:off x="1529" y="518"/>
                    <a:ext cx="2375"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3" name="Group 36"/>
                <p:cNvGrpSpPr>
                  <a:grpSpLocks/>
                </p:cNvGrpSpPr>
                <p:nvPr/>
              </p:nvGrpSpPr>
              <p:grpSpPr bwMode="auto">
                <a:xfrm>
                  <a:off x="1618" y="2132"/>
                  <a:ext cx="2211" cy="518"/>
                  <a:chOff x="1529" y="1266"/>
                  <a:chExt cx="2375" cy="518"/>
                </a:xfrm>
              </p:grpSpPr>
              <p:sp>
                <p:nvSpPr>
                  <p:cNvPr id="27677" name="Rectangle 37"/>
                  <p:cNvSpPr>
                    <a:spLocks noChangeArrowheads="1"/>
                  </p:cNvSpPr>
                  <p:nvPr/>
                </p:nvSpPr>
                <p:spPr bwMode="auto">
                  <a:xfrm>
                    <a:off x="1529" y="1266"/>
                    <a:ext cx="23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存放计算机运行期间的大量程序和数据</a:t>
                    </a:r>
                  </a:p>
                </p:txBody>
              </p:sp>
              <p:sp>
                <p:nvSpPr>
                  <p:cNvPr id="27678" name="Rectangle 38"/>
                  <p:cNvSpPr>
                    <a:spLocks noChangeArrowheads="1"/>
                  </p:cNvSpPr>
                  <p:nvPr/>
                </p:nvSpPr>
                <p:spPr bwMode="auto">
                  <a:xfrm>
                    <a:off x="1529" y="1266"/>
                    <a:ext cx="237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4" name="Group 39"/>
                <p:cNvGrpSpPr>
                  <a:grpSpLocks/>
                </p:cNvGrpSpPr>
                <p:nvPr/>
              </p:nvGrpSpPr>
              <p:grpSpPr bwMode="auto">
                <a:xfrm>
                  <a:off x="1618" y="2650"/>
                  <a:ext cx="2211" cy="748"/>
                  <a:chOff x="1529" y="1784"/>
                  <a:chExt cx="2375" cy="748"/>
                </a:xfrm>
              </p:grpSpPr>
              <p:sp>
                <p:nvSpPr>
                  <p:cNvPr id="27675" name="Rectangle 40"/>
                  <p:cNvSpPr>
                    <a:spLocks noChangeArrowheads="1"/>
                  </p:cNvSpPr>
                  <p:nvPr/>
                </p:nvSpPr>
                <p:spPr bwMode="auto">
                  <a:xfrm>
                    <a:off x="1529" y="1784"/>
                    <a:ext cx="237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p>
                  <a:p>
                    <a:r>
                      <a:rPr lang="zh-CN" altLang="en-US" sz="2000" b="1">
                        <a:solidFill>
                          <a:schemeClr val="tx2"/>
                        </a:solidFill>
                        <a:latin typeface="Times New Roman" pitchFamily="18" charset="0"/>
                      </a:rPr>
                      <a:t>存放系统程序和大型数据文件及数据库</a:t>
                    </a:r>
                  </a:p>
                  <a:p>
                    <a:pPr eaLnBrk="0" hangingPunct="0"/>
                    <a:endParaRPr lang="en-US" altLang="zh-CN" sz="2000" b="1">
                      <a:solidFill>
                        <a:schemeClr val="tx2"/>
                      </a:solidFill>
                      <a:latin typeface="Times New Roman" pitchFamily="18" charset="0"/>
                    </a:endParaRPr>
                  </a:p>
                </p:txBody>
              </p:sp>
              <p:sp>
                <p:nvSpPr>
                  <p:cNvPr id="27676" name="Rectangle 41"/>
                  <p:cNvSpPr>
                    <a:spLocks noChangeArrowheads="1"/>
                  </p:cNvSpPr>
                  <p:nvPr/>
                </p:nvSpPr>
                <p:spPr bwMode="auto">
                  <a:xfrm>
                    <a:off x="1529" y="1784"/>
                    <a:ext cx="2375"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57" name="Group 42"/>
              <p:cNvGrpSpPr>
                <a:grpSpLocks/>
              </p:cNvGrpSpPr>
              <p:nvPr/>
            </p:nvGrpSpPr>
            <p:grpSpPr bwMode="auto">
              <a:xfrm>
                <a:off x="3973" y="866"/>
                <a:ext cx="1643" cy="2532"/>
                <a:chOff x="3829" y="866"/>
                <a:chExt cx="1785" cy="2532"/>
              </a:xfrm>
            </p:grpSpPr>
            <p:grpSp>
              <p:nvGrpSpPr>
                <p:cNvPr id="27659" name="Group 43"/>
                <p:cNvGrpSpPr>
                  <a:grpSpLocks/>
                </p:cNvGrpSpPr>
                <p:nvPr/>
              </p:nvGrpSpPr>
              <p:grpSpPr bwMode="auto">
                <a:xfrm>
                  <a:off x="3829" y="866"/>
                  <a:ext cx="1785" cy="518"/>
                  <a:chOff x="3904" y="0"/>
                  <a:chExt cx="1917" cy="518"/>
                </a:xfrm>
              </p:grpSpPr>
              <p:sp>
                <p:nvSpPr>
                  <p:cNvPr id="27669" name="Rectangle 44"/>
                  <p:cNvSpPr>
                    <a:spLocks noChangeArrowheads="1"/>
                  </p:cNvSpPr>
                  <p:nvPr/>
                </p:nvSpPr>
                <p:spPr bwMode="auto">
                  <a:xfrm>
                    <a:off x="3904" y="0"/>
                    <a:ext cx="19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特　点</a:t>
                    </a:r>
                  </a:p>
                </p:txBody>
              </p:sp>
              <p:sp>
                <p:nvSpPr>
                  <p:cNvPr id="27670" name="Rectangle 45"/>
                  <p:cNvSpPr>
                    <a:spLocks noChangeArrowheads="1"/>
                  </p:cNvSpPr>
                  <p:nvPr/>
                </p:nvSpPr>
                <p:spPr bwMode="auto">
                  <a:xfrm>
                    <a:off x="3904" y="0"/>
                    <a:ext cx="191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0" name="Group 46"/>
                <p:cNvGrpSpPr>
                  <a:grpSpLocks/>
                </p:cNvGrpSpPr>
                <p:nvPr/>
              </p:nvGrpSpPr>
              <p:grpSpPr bwMode="auto">
                <a:xfrm>
                  <a:off x="3829" y="1384"/>
                  <a:ext cx="1785" cy="748"/>
                  <a:chOff x="3904" y="518"/>
                  <a:chExt cx="1917" cy="748"/>
                </a:xfrm>
              </p:grpSpPr>
              <p:sp>
                <p:nvSpPr>
                  <p:cNvPr id="27667" name="Rectangle 47"/>
                  <p:cNvSpPr>
                    <a:spLocks noChangeArrowheads="1"/>
                  </p:cNvSpPr>
                  <p:nvPr/>
                </p:nvSpPr>
                <p:spPr bwMode="auto">
                  <a:xfrm>
                    <a:off x="3904" y="518"/>
                    <a:ext cx="191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存取速度快，但存储容量小</a:t>
                    </a:r>
                  </a:p>
                  <a:p>
                    <a:pPr eaLnBrk="0" hangingPunct="0"/>
                    <a:endParaRPr lang="en-US" altLang="zh-CN" sz="2000" b="1">
                      <a:solidFill>
                        <a:schemeClr val="tx2"/>
                      </a:solidFill>
                      <a:latin typeface="Times New Roman" pitchFamily="18" charset="0"/>
                    </a:endParaRPr>
                  </a:p>
                </p:txBody>
              </p:sp>
              <p:sp>
                <p:nvSpPr>
                  <p:cNvPr id="27668" name="Rectangle 48"/>
                  <p:cNvSpPr>
                    <a:spLocks noChangeArrowheads="1"/>
                  </p:cNvSpPr>
                  <p:nvPr/>
                </p:nvSpPr>
                <p:spPr bwMode="auto">
                  <a:xfrm>
                    <a:off x="3904" y="518"/>
                    <a:ext cx="1917"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1" name="Group 49"/>
                <p:cNvGrpSpPr>
                  <a:grpSpLocks/>
                </p:cNvGrpSpPr>
                <p:nvPr/>
              </p:nvGrpSpPr>
              <p:grpSpPr bwMode="auto">
                <a:xfrm>
                  <a:off x="3829" y="2132"/>
                  <a:ext cx="1785" cy="518"/>
                  <a:chOff x="3904" y="1266"/>
                  <a:chExt cx="1917" cy="518"/>
                </a:xfrm>
              </p:grpSpPr>
              <p:sp>
                <p:nvSpPr>
                  <p:cNvPr id="27665" name="Rectangle 50"/>
                  <p:cNvSpPr>
                    <a:spLocks noChangeArrowheads="1"/>
                  </p:cNvSpPr>
                  <p:nvPr/>
                </p:nvSpPr>
                <p:spPr bwMode="auto">
                  <a:xfrm>
                    <a:off x="3904" y="1266"/>
                    <a:ext cx="19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存取速度较快， 存储容量不大</a:t>
                    </a:r>
                  </a:p>
                </p:txBody>
              </p:sp>
              <p:sp>
                <p:nvSpPr>
                  <p:cNvPr id="27666" name="Rectangle 51"/>
                  <p:cNvSpPr>
                    <a:spLocks noChangeArrowheads="1"/>
                  </p:cNvSpPr>
                  <p:nvPr/>
                </p:nvSpPr>
                <p:spPr bwMode="auto">
                  <a:xfrm>
                    <a:off x="3904" y="1266"/>
                    <a:ext cx="1917"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2" name="Group 52"/>
                <p:cNvGrpSpPr>
                  <a:grpSpLocks/>
                </p:cNvGrpSpPr>
                <p:nvPr/>
              </p:nvGrpSpPr>
              <p:grpSpPr bwMode="auto">
                <a:xfrm>
                  <a:off x="3829" y="2650"/>
                  <a:ext cx="1785" cy="748"/>
                  <a:chOff x="3904" y="1784"/>
                  <a:chExt cx="1917" cy="748"/>
                </a:xfrm>
              </p:grpSpPr>
              <p:sp>
                <p:nvSpPr>
                  <p:cNvPr id="27663" name="Rectangle 53"/>
                  <p:cNvSpPr>
                    <a:spLocks noChangeArrowheads="1"/>
                  </p:cNvSpPr>
                  <p:nvPr/>
                </p:nvSpPr>
                <p:spPr bwMode="auto">
                  <a:xfrm>
                    <a:off x="3904" y="1784"/>
                    <a:ext cx="191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存储容量大， 位成本低</a:t>
                    </a:r>
                  </a:p>
                </p:txBody>
              </p:sp>
              <p:sp>
                <p:nvSpPr>
                  <p:cNvPr id="27664" name="Rectangle 54"/>
                  <p:cNvSpPr>
                    <a:spLocks noChangeArrowheads="1"/>
                  </p:cNvSpPr>
                  <p:nvPr/>
                </p:nvSpPr>
                <p:spPr bwMode="auto">
                  <a:xfrm>
                    <a:off x="3904" y="1784"/>
                    <a:ext cx="1917"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7658" name="Rectangle 55"/>
              <p:cNvSpPr>
                <a:spLocks noChangeArrowheads="1"/>
              </p:cNvSpPr>
              <p:nvPr/>
            </p:nvSpPr>
            <p:spPr bwMode="auto">
              <a:xfrm>
                <a:off x="192" y="864"/>
                <a:ext cx="5424" cy="2536"/>
              </a:xfrm>
              <a:prstGeom prst="rect">
                <a:avLst/>
              </a:prstGeom>
              <a:noFill/>
              <a:ln w="793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7651" name="Rectangle 56"/>
          <p:cNvSpPr>
            <a:spLocks noChangeArrowheads="1"/>
          </p:cNvSpPr>
          <p:nvPr/>
        </p:nvSpPr>
        <p:spPr bwMode="auto">
          <a:xfrm>
            <a:off x="304800" y="742950"/>
            <a:ext cx="4333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itchFamily="18" charset="0"/>
              </a:rPr>
              <a:t>存储器的用途和特点</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228600" y="457200"/>
            <a:ext cx="8686800" cy="5791200"/>
          </a:xfrm>
        </p:spPr>
        <p:txBody>
          <a:bodyPr/>
          <a:lstStyle/>
          <a:p>
            <a:pPr eaLnBrk="1" hangingPunct="1">
              <a:buFont typeface="Wingdings" pitchFamily="2" charset="2"/>
              <a:buNone/>
            </a:pPr>
            <a:endParaRPr lang="en-US" altLang="zh-CN" sz="2400" b="1" smtClean="0">
              <a:solidFill>
                <a:srgbClr val="FF3300"/>
              </a:solidFill>
            </a:endParaRPr>
          </a:p>
          <a:p>
            <a:pPr eaLnBrk="1" hangingPunct="1">
              <a:buFont typeface="Wingdings" pitchFamily="2" charset="2"/>
              <a:buNone/>
            </a:pPr>
            <a:r>
              <a:rPr lang="en-US" altLang="zh-CN" sz="2400" b="1" smtClean="0"/>
              <a:t>  	</a:t>
            </a:r>
            <a:r>
              <a:rPr lang="zh-CN" altLang="en-US" sz="2400" b="1" smtClean="0">
                <a:solidFill>
                  <a:srgbClr val="0000FF"/>
                </a:solidFill>
              </a:rPr>
              <a:t>方法</a:t>
            </a:r>
            <a:r>
              <a:rPr lang="zh-CN" altLang="en-US" sz="2400" b="1" smtClean="0"/>
              <a:t>：将错了的码字重新代入校验方程校验一次即可。假设上面例子中的海明码</a:t>
            </a:r>
            <a:r>
              <a:rPr lang="en-US" altLang="zh-CN" sz="2400" b="1" smtClean="0"/>
              <a:t>01100000100</a:t>
            </a:r>
            <a:r>
              <a:rPr lang="zh-CN" altLang="en-US" sz="2400" b="1" smtClean="0"/>
              <a:t>传送后，若</a:t>
            </a:r>
            <a:r>
              <a:rPr lang="en-US" altLang="zh-CN" sz="2400" b="1" smtClean="0">
                <a:solidFill>
                  <a:srgbClr val="FF3300"/>
                </a:solidFill>
              </a:rPr>
              <a:t>H</a:t>
            </a:r>
            <a:r>
              <a:rPr lang="en-US" altLang="zh-CN" sz="2400" b="1" baseline="-30000" smtClean="0">
                <a:solidFill>
                  <a:srgbClr val="FF3300"/>
                </a:solidFill>
              </a:rPr>
              <a:t>6</a:t>
            </a:r>
            <a:r>
              <a:rPr lang="zh-CN" altLang="en-US" sz="2400" b="1" smtClean="0"/>
              <a:t>位发生了错误，变成了</a:t>
            </a:r>
            <a:r>
              <a:rPr lang="en-US" altLang="zh-CN" sz="2400" b="1" smtClean="0"/>
              <a:t>01100</a:t>
            </a:r>
            <a:r>
              <a:rPr lang="en-US" altLang="zh-CN" sz="2400" b="1" smtClean="0">
                <a:solidFill>
                  <a:srgbClr val="FF3300"/>
                </a:solidFill>
              </a:rPr>
              <a:t>1</a:t>
            </a:r>
            <a:r>
              <a:rPr lang="en-US" altLang="zh-CN" sz="2400" b="1" smtClean="0"/>
              <a:t>00100</a:t>
            </a:r>
            <a:r>
              <a:rPr lang="zh-CN" altLang="en-US" sz="2400" b="1" smtClean="0"/>
              <a:t>，这时把它们代入上面的偶校验校验方程，如下：</a:t>
            </a:r>
          </a:p>
          <a:p>
            <a:pPr eaLnBrk="1" hangingPunct="1">
              <a:buFont typeface="Wingdings" pitchFamily="2" charset="2"/>
              <a:buNone/>
            </a:pPr>
            <a:r>
              <a:rPr lang="zh-CN" altLang="en-US" sz="2400" b="1" smtClean="0"/>
              <a:t>    </a:t>
            </a:r>
            <a:r>
              <a:rPr lang="en-US" altLang="zh-CN" sz="2400" b="1" smtClean="0"/>
              <a:t>H</a:t>
            </a:r>
            <a:r>
              <a:rPr lang="en-US" altLang="zh-CN" sz="2400" b="1" baseline="-30000" smtClean="0"/>
              <a:t>1</a:t>
            </a:r>
            <a:r>
              <a:rPr lang="en-US" altLang="zh-CN" sz="2400" b="1" smtClean="0">
                <a:sym typeface="Symbol" pitchFamily="18" charset="2"/>
              </a:rPr>
              <a:t></a:t>
            </a:r>
            <a:r>
              <a:rPr lang="en-US" altLang="zh-CN" sz="2400" b="1" smtClean="0"/>
              <a:t>H</a:t>
            </a:r>
            <a:r>
              <a:rPr lang="en-US" altLang="zh-CN" sz="2400" b="1" baseline="-30000" smtClean="0"/>
              <a:t>3</a:t>
            </a:r>
            <a:r>
              <a:rPr lang="en-US" altLang="zh-CN" sz="2400" b="1" smtClean="0">
                <a:sym typeface="Symbol" pitchFamily="18" charset="2"/>
              </a:rPr>
              <a:t></a:t>
            </a:r>
            <a:r>
              <a:rPr lang="en-US" altLang="zh-CN" sz="2400" b="1" smtClean="0"/>
              <a:t>H</a:t>
            </a:r>
            <a:r>
              <a:rPr lang="en-US" altLang="zh-CN" sz="2400" b="1" baseline="-30000" smtClean="0"/>
              <a:t>5</a:t>
            </a:r>
            <a:r>
              <a:rPr lang="en-US" altLang="zh-CN" sz="2400" b="1" smtClean="0">
                <a:sym typeface="Symbol" pitchFamily="18" charset="2"/>
              </a:rPr>
              <a:t></a:t>
            </a:r>
            <a:r>
              <a:rPr lang="en-US" altLang="zh-CN" sz="2400" b="1" smtClean="0"/>
              <a:t>H</a:t>
            </a:r>
            <a:r>
              <a:rPr lang="en-US" altLang="zh-CN" sz="2400" b="1" baseline="-30000" smtClean="0"/>
              <a:t>7</a:t>
            </a:r>
            <a:r>
              <a:rPr lang="en-US" altLang="zh-CN" sz="2400" b="1" smtClean="0">
                <a:sym typeface="Symbol" pitchFamily="18" charset="2"/>
              </a:rPr>
              <a:t></a:t>
            </a:r>
            <a:r>
              <a:rPr lang="en-US" altLang="zh-CN" sz="2400" b="1" smtClean="0"/>
              <a:t>H</a:t>
            </a:r>
            <a:r>
              <a:rPr lang="en-US" altLang="zh-CN" sz="2400" b="1" baseline="-30000" smtClean="0"/>
              <a:t>9</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en-US" altLang="zh-CN" sz="2400" b="1" smtClean="0">
                <a:sym typeface="Symbol" pitchFamily="18" charset="2"/>
              </a:rPr>
              <a:t></a:t>
            </a:r>
            <a:r>
              <a:rPr lang="en-US" altLang="zh-CN" sz="2400" b="1" smtClean="0"/>
              <a:t> 1 </a:t>
            </a:r>
            <a:r>
              <a:rPr lang="en-US" altLang="zh-CN" sz="2400" b="1" smtClean="0">
                <a:sym typeface="Symbol" pitchFamily="18" charset="2"/>
              </a:rPr>
              <a:t></a:t>
            </a:r>
            <a:r>
              <a:rPr lang="en-US" altLang="zh-CN" sz="2400" b="1" smtClean="0"/>
              <a:t> 0</a:t>
            </a:r>
            <a:r>
              <a:rPr lang="en-US" altLang="zh-CN" sz="2400" b="1" smtClean="0">
                <a:sym typeface="Symbol" pitchFamily="18" charset="2"/>
              </a:rPr>
              <a:t></a:t>
            </a:r>
            <a:r>
              <a:rPr lang="en-US" altLang="zh-CN" sz="2400" b="1" smtClean="0"/>
              <a:t>0</a:t>
            </a:r>
            <a:r>
              <a:rPr lang="en-US" altLang="zh-CN" sz="2400" b="1" smtClean="0">
                <a:sym typeface="Symbol" pitchFamily="18" charset="2"/>
              </a:rPr>
              <a:t></a:t>
            </a:r>
            <a:r>
              <a:rPr lang="en-US" altLang="zh-CN" sz="2400" b="1" smtClean="0"/>
              <a:t>1</a:t>
            </a:r>
            <a:r>
              <a:rPr lang="en-US" altLang="zh-CN" sz="2400" b="1" smtClean="0">
                <a:sym typeface="Symbol" pitchFamily="18" charset="2"/>
              </a:rPr>
              <a:t></a:t>
            </a:r>
            <a:r>
              <a:rPr lang="en-US" altLang="zh-CN" sz="2400" b="1" smtClean="0"/>
              <a:t>0 = </a:t>
            </a:r>
            <a:r>
              <a:rPr lang="en-US" altLang="zh-CN" sz="2400" b="1" smtClean="0">
                <a:solidFill>
                  <a:srgbClr val="FF3300"/>
                </a:solidFill>
              </a:rPr>
              <a:t>0 </a:t>
            </a:r>
            <a:r>
              <a:rPr lang="en-US" altLang="zh-CN" sz="2400" b="1" smtClean="0"/>
              <a:t>= E</a:t>
            </a:r>
            <a:r>
              <a:rPr lang="en-US" altLang="zh-CN" sz="2400" b="1" baseline="-30000" smtClean="0"/>
              <a:t>1</a:t>
            </a:r>
            <a:endParaRPr lang="en-US" altLang="zh-CN" sz="2400" b="1" smtClean="0"/>
          </a:p>
          <a:p>
            <a:pPr eaLnBrk="1" hangingPunct="1">
              <a:buFont typeface="Wingdings" pitchFamily="2" charset="2"/>
              <a:buNone/>
            </a:pPr>
            <a:r>
              <a:rPr lang="en-US" altLang="zh-CN" sz="2400" b="1" smtClean="0"/>
              <a:t>   H</a:t>
            </a:r>
            <a:r>
              <a:rPr lang="en-US" altLang="zh-CN" sz="2400" b="1" baseline="-30000" smtClean="0"/>
              <a:t>2 </a:t>
            </a:r>
            <a:r>
              <a:rPr lang="en-US" altLang="zh-CN" sz="2400" b="1" smtClean="0">
                <a:sym typeface="Symbol" pitchFamily="18" charset="2"/>
              </a:rPr>
              <a:t></a:t>
            </a:r>
            <a:r>
              <a:rPr lang="en-US" altLang="zh-CN" sz="2400" b="1" smtClean="0"/>
              <a:t>H</a:t>
            </a:r>
            <a:r>
              <a:rPr lang="en-US" altLang="zh-CN" sz="2400" b="1" baseline="-30000" smtClean="0"/>
              <a:t>3</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6</a:t>
            </a:r>
            <a:r>
              <a:rPr lang="en-US" altLang="zh-CN" sz="2400" b="1" smtClean="0">
                <a:sym typeface="Symbol" pitchFamily="18" charset="2"/>
              </a:rPr>
              <a:t></a:t>
            </a:r>
            <a:r>
              <a:rPr lang="en-US" altLang="zh-CN" sz="2400" b="1" smtClean="0"/>
              <a:t>H</a:t>
            </a:r>
            <a:r>
              <a:rPr lang="en-US" altLang="zh-CN" sz="2400" b="1" baseline="-30000" smtClean="0"/>
              <a:t>7 </a:t>
            </a:r>
            <a:r>
              <a:rPr lang="en-US" altLang="zh-CN" sz="2400" b="1" smtClean="0">
                <a:sym typeface="Symbol" pitchFamily="18" charset="2"/>
              </a:rPr>
              <a:t></a:t>
            </a:r>
            <a:r>
              <a:rPr lang="en-US" altLang="zh-CN" sz="2400" b="1" smtClean="0"/>
              <a:t>H</a:t>
            </a:r>
            <a:r>
              <a:rPr lang="en-US" altLang="zh-CN" sz="2400" b="1" baseline="-30000" smtClean="0"/>
              <a:t>10</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en-US" altLang="zh-CN" sz="2400" b="1" smtClean="0">
                <a:sym typeface="Symbol" pitchFamily="18" charset="2"/>
              </a:rPr>
              <a:t></a:t>
            </a:r>
            <a:r>
              <a:rPr lang="en-US" altLang="zh-CN" sz="2400" b="1" smtClean="0"/>
              <a:t> 1</a:t>
            </a:r>
            <a:r>
              <a:rPr lang="en-US" altLang="zh-CN" sz="2400" b="1" smtClean="0">
                <a:sym typeface="Symbol" pitchFamily="18" charset="2"/>
              </a:rPr>
              <a:t></a:t>
            </a:r>
            <a:r>
              <a:rPr lang="en-US" altLang="zh-CN" sz="2400" b="1" smtClean="0"/>
              <a:t>1</a:t>
            </a:r>
            <a:r>
              <a:rPr lang="en-US" altLang="zh-CN" sz="2400" b="1" smtClean="0">
                <a:sym typeface="Symbol" pitchFamily="18" charset="2"/>
              </a:rPr>
              <a:t></a:t>
            </a:r>
            <a:r>
              <a:rPr lang="en-US" altLang="zh-CN" sz="2400" b="1" smtClean="0"/>
              <a:t>0</a:t>
            </a:r>
            <a:r>
              <a:rPr lang="en-US" altLang="zh-CN" sz="2400" b="1" smtClean="0">
                <a:sym typeface="Symbol" pitchFamily="18" charset="2"/>
              </a:rPr>
              <a:t></a:t>
            </a:r>
            <a:r>
              <a:rPr lang="en-US" altLang="zh-CN" sz="2400" b="1" smtClean="0"/>
              <a:t>1</a:t>
            </a:r>
            <a:r>
              <a:rPr lang="en-US" altLang="zh-CN" sz="2400" b="1" smtClean="0">
                <a:sym typeface="Symbol" pitchFamily="18" charset="2"/>
              </a:rPr>
              <a:t></a:t>
            </a:r>
            <a:r>
              <a:rPr lang="en-US" altLang="zh-CN" sz="2400" b="1" smtClean="0"/>
              <a:t>0= </a:t>
            </a:r>
            <a:r>
              <a:rPr lang="en-US" altLang="zh-CN" sz="2400" b="1" smtClean="0">
                <a:solidFill>
                  <a:srgbClr val="FF3300"/>
                </a:solidFill>
              </a:rPr>
              <a:t>1 </a:t>
            </a:r>
            <a:r>
              <a:rPr lang="en-US" altLang="zh-CN" sz="2400" b="1" smtClean="0"/>
              <a:t>= E</a:t>
            </a:r>
            <a:r>
              <a:rPr lang="en-US" altLang="zh-CN" sz="2400" b="1" baseline="-30000" smtClean="0"/>
              <a:t>2</a:t>
            </a:r>
            <a:r>
              <a:rPr lang="en-US" altLang="zh-CN" sz="2400" b="1" smtClean="0"/>
              <a:t>    H</a:t>
            </a:r>
            <a:r>
              <a:rPr lang="en-US" altLang="zh-CN" sz="2400" b="1" baseline="-30000" smtClean="0"/>
              <a:t>4</a:t>
            </a:r>
            <a:r>
              <a:rPr lang="en-US" altLang="zh-CN" sz="2400" b="1" smtClean="0">
                <a:sym typeface="Symbol" pitchFamily="18" charset="2"/>
              </a:rPr>
              <a:t></a:t>
            </a:r>
            <a:r>
              <a:rPr lang="en-US" altLang="zh-CN" sz="2400" b="1" smtClean="0"/>
              <a:t>H</a:t>
            </a:r>
            <a:r>
              <a:rPr lang="en-US" altLang="zh-CN" sz="2400" b="1" baseline="-30000" smtClean="0"/>
              <a:t>5</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6</a:t>
            </a:r>
            <a:r>
              <a:rPr lang="en-US" altLang="zh-CN" sz="2400" b="1" smtClean="0">
                <a:sym typeface="Symbol" pitchFamily="18" charset="2"/>
              </a:rPr>
              <a:t></a:t>
            </a:r>
            <a:r>
              <a:rPr lang="en-US" altLang="zh-CN" sz="2400" b="1" smtClean="0"/>
              <a:t> </a:t>
            </a:r>
            <a:r>
              <a:rPr lang="en-US" altLang="zh-CN" sz="2400" b="1" baseline="-30000" smtClean="0"/>
              <a:t> </a:t>
            </a:r>
            <a:r>
              <a:rPr lang="en-US" altLang="zh-CN" sz="2400" b="1" smtClean="0"/>
              <a:t>H</a:t>
            </a:r>
            <a:r>
              <a:rPr lang="en-US" altLang="zh-CN" sz="2400" b="1" baseline="-30000" smtClean="0"/>
              <a:t>7</a:t>
            </a:r>
            <a:r>
              <a:rPr lang="zh-CN" altLang="en-US" sz="2400" b="1" smtClean="0"/>
              <a:t>＝</a:t>
            </a:r>
            <a:r>
              <a:rPr lang="en-US" altLang="zh-CN" sz="2400" b="1" smtClean="0"/>
              <a:t>0 </a:t>
            </a:r>
            <a:r>
              <a:rPr lang="en-US" altLang="zh-CN" sz="2400" b="1" smtClean="0">
                <a:sym typeface="Symbol" pitchFamily="18" charset="2"/>
              </a:rPr>
              <a:t></a:t>
            </a:r>
            <a:r>
              <a:rPr lang="en-US" altLang="zh-CN" sz="2400" b="1" smtClean="0"/>
              <a:t> 0 </a:t>
            </a:r>
            <a:r>
              <a:rPr lang="en-US" altLang="zh-CN" sz="2400" b="1" smtClean="0">
                <a:sym typeface="Symbol" pitchFamily="18" charset="2"/>
              </a:rPr>
              <a:t></a:t>
            </a:r>
            <a:r>
              <a:rPr lang="en-US" altLang="zh-CN" sz="2400" b="1" smtClean="0"/>
              <a:t> 1 </a:t>
            </a:r>
            <a:r>
              <a:rPr lang="en-US" altLang="zh-CN" sz="2400" b="1" smtClean="0">
                <a:sym typeface="Symbol" pitchFamily="18" charset="2"/>
              </a:rPr>
              <a:t></a:t>
            </a:r>
            <a:r>
              <a:rPr lang="en-US" altLang="zh-CN" sz="2400" b="1" smtClean="0"/>
              <a:t> 0 = </a:t>
            </a:r>
            <a:r>
              <a:rPr lang="en-US" altLang="zh-CN" sz="2400" b="1" smtClean="0">
                <a:solidFill>
                  <a:srgbClr val="FF3300"/>
                </a:solidFill>
              </a:rPr>
              <a:t>1 </a:t>
            </a:r>
            <a:r>
              <a:rPr lang="en-US" altLang="zh-CN" sz="2400" b="1" smtClean="0"/>
              <a:t>= E</a:t>
            </a:r>
            <a:r>
              <a:rPr lang="en-US" altLang="zh-CN" sz="2400" b="1" baseline="-30000" smtClean="0"/>
              <a:t>3</a:t>
            </a:r>
            <a:endParaRPr lang="en-US" altLang="zh-CN" sz="2400" b="1" smtClean="0"/>
          </a:p>
          <a:p>
            <a:pPr eaLnBrk="1" hangingPunct="1">
              <a:buFont typeface="Wingdings" pitchFamily="2" charset="2"/>
              <a:buNone/>
            </a:pPr>
            <a:r>
              <a:rPr lang="en-US" altLang="zh-CN" sz="2400" b="1" smtClean="0"/>
              <a:t>   H</a:t>
            </a:r>
            <a:r>
              <a:rPr lang="en-US" altLang="zh-CN" sz="2400" b="1" baseline="-30000" smtClean="0"/>
              <a:t>8</a:t>
            </a:r>
            <a:r>
              <a:rPr lang="en-US" altLang="zh-CN" sz="2400" b="1" smtClean="0">
                <a:sym typeface="Symbol" pitchFamily="18" charset="2"/>
              </a:rPr>
              <a:t></a:t>
            </a:r>
            <a:r>
              <a:rPr lang="en-US" altLang="zh-CN" sz="2400" b="1" smtClean="0"/>
              <a:t>H</a:t>
            </a:r>
            <a:r>
              <a:rPr lang="en-US" altLang="zh-CN" sz="2400" b="1" baseline="-30000" smtClean="0"/>
              <a:t>9</a:t>
            </a:r>
            <a:r>
              <a:rPr lang="en-US" altLang="zh-CN" sz="2400" b="1" smtClean="0">
                <a:sym typeface="Symbol" pitchFamily="18" charset="2"/>
              </a:rPr>
              <a:t></a:t>
            </a:r>
            <a:r>
              <a:rPr lang="en-US" altLang="zh-CN" sz="2400" b="1" baseline="-30000" smtClean="0"/>
              <a:t> </a:t>
            </a:r>
            <a:r>
              <a:rPr lang="en-US" altLang="zh-CN" sz="2400" b="1" smtClean="0"/>
              <a:t>H</a:t>
            </a:r>
            <a:r>
              <a:rPr lang="en-US" altLang="zh-CN" sz="2400" b="1" baseline="-30000" smtClean="0"/>
              <a:t>10</a:t>
            </a:r>
            <a:r>
              <a:rPr lang="en-US" altLang="zh-CN" sz="2400" b="1" smtClean="0">
                <a:sym typeface="Symbol" pitchFamily="18" charset="2"/>
              </a:rPr>
              <a:t></a:t>
            </a:r>
            <a:r>
              <a:rPr lang="en-US" altLang="zh-CN" sz="2400" b="1" smtClean="0"/>
              <a:t>H</a:t>
            </a:r>
            <a:r>
              <a:rPr lang="en-US" altLang="zh-CN" sz="2400" b="1" baseline="-30000" smtClean="0"/>
              <a:t>11</a:t>
            </a:r>
            <a:r>
              <a:rPr lang="zh-CN" altLang="en-US" sz="2400" b="1" smtClean="0"/>
              <a:t>＝</a:t>
            </a:r>
            <a:r>
              <a:rPr lang="en-US" altLang="zh-CN" sz="2400" b="1" smtClean="0"/>
              <a:t>0 </a:t>
            </a:r>
            <a:r>
              <a:rPr lang="en-US" altLang="zh-CN" sz="2400" b="1" smtClean="0">
                <a:sym typeface="Symbol" pitchFamily="18" charset="2"/>
              </a:rPr>
              <a:t></a:t>
            </a:r>
            <a:r>
              <a:rPr lang="en-US" altLang="zh-CN" sz="2400" b="1" smtClean="0"/>
              <a:t> 1 </a:t>
            </a:r>
            <a:r>
              <a:rPr lang="en-US" altLang="zh-CN" sz="2400" b="1" smtClean="0">
                <a:sym typeface="Symbol" pitchFamily="18" charset="2"/>
              </a:rPr>
              <a:t></a:t>
            </a:r>
            <a:r>
              <a:rPr lang="en-US" altLang="zh-CN" sz="2400" b="1" smtClean="0"/>
              <a:t> 1 </a:t>
            </a:r>
            <a:r>
              <a:rPr lang="en-US" altLang="zh-CN" sz="2400" b="1" smtClean="0">
                <a:sym typeface="Symbol" pitchFamily="18" charset="2"/>
              </a:rPr>
              <a:t></a:t>
            </a:r>
            <a:r>
              <a:rPr lang="en-US" altLang="zh-CN" sz="2400" b="1" smtClean="0"/>
              <a:t> 0  =</a:t>
            </a:r>
            <a:r>
              <a:rPr lang="en-US" altLang="zh-CN" sz="2400" b="1" smtClean="0">
                <a:solidFill>
                  <a:srgbClr val="FF3300"/>
                </a:solidFill>
              </a:rPr>
              <a:t> 0 </a:t>
            </a:r>
            <a:r>
              <a:rPr lang="en-US" altLang="zh-CN" sz="2400" b="1" smtClean="0"/>
              <a:t> = E</a:t>
            </a:r>
            <a:r>
              <a:rPr lang="en-US" altLang="zh-CN" sz="2400" b="1" baseline="-30000" smtClean="0"/>
              <a:t>4</a:t>
            </a:r>
            <a:endParaRPr lang="en-US" altLang="zh-CN" sz="2400" b="1" smtClean="0"/>
          </a:p>
          <a:p>
            <a:pPr eaLnBrk="1" hangingPunct="1">
              <a:buFont typeface="Wingdings" pitchFamily="2" charset="2"/>
              <a:buNone/>
            </a:pPr>
            <a:r>
              <a:rPr lang="en-US" altLang="zh-CN" sz="2400" b="1" smtClean="0"/>
              <a:t>		</a:t>
            </a:r>
            <a:r>
              <a:rPr lang="zh-CN" altLang="en-US" sz="2400" b="1" smtClean="0"/>
              <a:t>可以把</a:t>
            </a:r>
            <a:r>
              <a:rPr lang="en-US" altLang="zh-CN" sz="2400" b="1" smtClean="0">
                <a:solidFill>
                  <a:srgbClr val="FF3300"/>
                </a:solidFill>
              </a:rPr>
              <a:t>E</a:t>
            </a:r>
            <a:r>
              <a:rPr lang="en-US" altLang="zh-CN" sz="2400" b="1" baseline="-30000" smtClean="0">
                <a:solidFill>
                  <a:srgbClr val="FF3300"/>
                </a:solidFill>
              </a:rPr>
              <a:t>4</a:t>
            </a:r>
            <a:r>
              <a:rPr lang="en-US" altLang="zh-CN" sz="2400" b="1" smtClean="0">
                <a:solidFill>
                  <a:srgbClr val="FF3300"/>
                </a:solidFill>
              </a:rPr>
              <a:t>E</a:t>
            </a:r>
            <a:r>
              <a:rPr lang="en-US" altLang="zh-CN" sz="2400" b="1" baseline="-30000" smtClean="0">
                <a:solidFill>
                  <a:srgbClr val="FF3300"/>
                </a:solidFill>
              </a:rPr>
              <a:t>3</a:t>
            </a:r>
            <a:r>
              <a:rPr lang="en-US" altLang="zh-CN" sz="2400" b="1" smtClean="0">
                <a:solidFill>
                  <a:srgbClr val="FF3300"/>
                </a:solidFill>
              </a:rPr>
              <a:t>E</a:t>
            </a:r>
            <a:r>
              <a:rPr lang="en-US" altLang="zh-CN" sz="2400" b="1" baseline="-30000" smtClean="0">
                <a:solidFill>
                  <a:srgbClr val="FF3300"/>
                </a:solidFill>
              </a:rPr>
              <a:t>2</a:t>
            </a:r>
            <a:r>
              <a:rPr lang="en-US" altLang="zh-CN" sz="2400" b="1" smtClean="0">
                <a:solidFill>
                  <a:srgbClr val="FF3300"/>
                </a:solidFill>
              </a:rPr>
              <a:t>E</a:t>
            </a:r>
            <a:r>
              <a:rPr lang="en-US" altLang="zh-CN" sz="2400" b="1" baseline="-30000" smtClean="0">
                <a:solidFill>
                  <a:srgbClr val="FF3300"/>
                </a:solidFill>
              </a:rPr>
              <a:t>1</a:t>
            </a:r>
            <a:r>
              <a:rPr lang="en-US" altLang="zh-CN" sz="2400" b="1" smtClean="0">
                <a:solidFill>
                  <a:srgbClr val="FF3300"/>
                </a:solidFill>
              </a:rPr>
              <a:t>= 0110</a:t>
            </a:r>
            <a:r>
              <a:rPr lang="zh-CN" altLang="en-US" sz="2400" b="1" smtClean="0"/>
              <a:t>看成一个</a:t>
            </a:r>
            <a:r>
              <a:rPr lang="zh-CN" altLang="en-US" sz="2400" b="1" smtClean="0">
                <a:latin typeface="Times New Roman" pitchFamily="18" charset="0"/>
              </a:rPr>
              <a:t>“</a:t>
            </a:r>
            <a:r>
              <a:rPr lang="zh-CN" altLang="en-US" sz="2400" b="1" smtClean="0"/>
              <a:t>指误字</a:t>
            </a:r>
            <a:r>
              <a:rPr lang="zh-CN" altLang="en-US" sz="2400" b="1" smtClean="0">
                <a:latin typeface="Times New Roman" pitchFamily="18" charset="0"/>
              </a:rPr>
              <a:t>”</a:t>
            </a:r>
            <a:r>
              <a:rPr lang="zh-CN" altLang="en-US" sz="2400" b="1" smtClean="0"/>
              <a:t>，因为其二进制码为</a:t>
            </a:r>
            <a:r>
              <a:rPr lang="en-US" altLang="zh-CN" sz="2400" b="1" smtClean="0"/>
              <a:t>0110</a:t>
            </a:r>
            <a:r>
              <a:rPr lang="zh-CN" altLang="en-US" sz="2400" b="1" smtClean="0"/>
              <a:t>，说明</a:t>
            </a:r>
            <a:r>
              <a:rPr lang="en-US" altLang="zh-CN" sz="2400" b="1" smtClean="0"/>
              <a:t>H</a:t>
            </a:r>
            <a:r>
              <a:rPr lang="en-US" altLang="zh-CN" sz="2400" b="1" baseline="-30000" smtClean="0"/>
              <a:t>6</a:t>
            </a:r>
            <a:r>
              <a:rPr lang="zh-CN" altLang="en-US" sz="2400" b="1" smtClean="0"/>
              <a:t>出了错，是</a:t>
            </a:r>
            <a:r>
              <a:rPr lang="en-US" altLang="zh-CN" sz="2400" b="1" smtClean="0"/>
              <a:t>H</a:t>
            </a:r>
            <a:r>
              <a:rPr lang="en-US" altLang="zh-CN" sz="2400" b="1" baseline="-30000" smtClean="0"/>
              <a:t>6</a:t>
            </a:r>
            <a:r>
              <a:rPr lang="zh-CN" altLang="en-US" sz="2400" b="1" smtClean="0"/>
              <a:t>错成了</a:t>
            </a:r>
            <a:r>
              <a:rPr lang="en-US" altLang="zh-CN" sz="2400" b="1" smtClean="0"/>
              <a:t>1</a:t>
            </a:r>
            <a:r>
              <a:rPr lang="zh-CN" altLang="en-US" sz="2400" b="1" smtClean="0"/>
              <a:t>，所以要纠错，纠错时将</a:t>
            </a:r>
            <a:r>
              <a:rPr lang="en-US" altLang="zh-CN" sz="2400" b="1" smtClean="0"/>
              <a:t>H</a:t>
            </a:r>
            <a:r>
              <a:rPr lang="en-US" altLang="zh-CN" sz="2400" b="1" baseline="-30000" smtClean="0"/>
              <a:t>6</a:t>
            </a:r>
            <a:r>
              <a:rPr lang="zh-CN" altLang="en-US" sz="2400" b="1" smtClean="0"/>
              <a:t>位取反值，即让它恢复到正确值</a:t>
            </a:r>
            <a:r>
              <a:rPr lang="en-US" altLang="zh-CN" sz="2400" b="1" smtClean="0"/>
              <a:t>0</a:t>
            </a:r>
            <a:r>
              <a:rPr lang="zh-CN" altLang="en-US" sz="2400" b="1" smtClean="0"/>
              <a:t>。这样纠错后即可得到正确的海明码</a:t>
            </a:r>
            <a:r>
              <a:rPr lang="en-US" altLang="zh-CN" sz="2400" b="1" smtClean="0"/>
              <a:t>01100000100</a:t>
            </a:r>
            <a:r>
              <a:rPr lang="zh-CN" altLang="en-US" sz="2400" b="1" smtClean="0"/>
              <a:t>。</a:t>
            </a:r>
          </a:p>
        </p:txBody>
      </p:sp>
      <p:sp>
        <p:nvSpPr>
          <p:cNvPr id="122883" name="Rectangle 3"/>
          <p:cNvSpPr>
            <a:spLocks noChangeArrowheads="1"/>
          </p:cNvSpPr>
          <p:nvPr/>
        </p:nvSpPr>
        <p:spPr bwMode="auto">
          <a:xfrm>
            <a:off x="457200" y="381000"/>
            <a:ext cx="221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3300"/>
                </a:solidFill>
              </a:rPr>
              <a:t>5</a:t>
            </a:r>
            <a:r>
              <a:rPr lang="zh-CN" altLang="en-US" b="1">
                <a:solidFill>
                  <a:srgbClr val="FF3300"/>
                </a:solidFill>
              </a:rPr>
              <a:t>．检错与纠错</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228600" y="990600"/>
            <a:ext cx="8610600" cy="4038600"/>
          </a:xfrm>
        </p:spPr>
        <p:txBody>
          <a:bodyPr/>
          <a:lstStyle/>
          <a:p>
            <a:pPr eaLnBrk="1" hangingPunct="1">
              <a:lnSpc>
                <a:spcPct val="90000"/>
              </a:lnSpc>
              <a:buFont typeface="Wingdings" pitchFamily="2" charset="2"/>
              <a:buNone/>
            </a:pPr>
            <a:r>
              <a:rPr lang="en-US" altLang="zh-CN" sz="2400" b="1" smtClean="0">
                <a:solidFill>
                  <a:srgbClr val="0000FF"/>
                </a:solidFill>
                <a:latin typeface="宋体" pitchFamily="2" charset="-122"/>
              </a:rPr>
              <a:t>1</a:t>
            </a:r>
            <a:r>
              <a:rPr lang="zh-CN" altLang="en-US" sz="2400" b="1" smtClean="0">
                <a:solidFill>
                  <a:srgbClr val="0000FF"/>
                </a:solidFill>
                <a:latin typeface="宋体" pitchFamily="2" charset="-122"/>
              </a:rPr>
              <a:t>．</a:t>
            </a:r>
            <a:r>
              <a:rPr lang="en-US" altLang="zh-CN" sz="2400" b="1" smtClean="0">
                <a:solidFill>
                  <a:srgbClr val="0000FF"/>
                </a:solidFill>
                <a:latin typeface="宋体" pitchFamily="2" charset="-122"/>
              </a:rPr>
              <a:t>CRC</a:t>
            </a:r>
            <a:r>
              <a:rPr lang="zh-CN" altLang="en-US" sz="2400" b="1" smtClean="0">
                <a:solidFill>
                  <a:srgbClr val="0000FF"/>
                </a:solidFill>
                <a:latin typeface="宋体" pitchFamily="2" charset="-122"/>
              </a:rPr>
              <a:t>的编码方法</a:t>
            </a:r>
          </a:p>
          <a:p>
            <a:pPr eaLnBrk="1" hangingPunct="1">
              <a:lnSpc>
                <a:spcPct val="90000"/>
              </a:lnSpc>
              <a:buFont typeface="Wingdings" pitchFamily="2" charset="2"/>
              <a:buNone/>
            </a:pPr>
            <a:r>
              <a:rPr lang="zh-CN" altLang="en-US" sz="2400" b="1" smtClean="0">
                <a:latin typeface="宋体" pitchFamily="2" charset="-122"/>
              </a:rPr>
              <a:t>		任何一个二进制序列中的各位看成一个多项式的系数</a:t>
            </a:r>
          </a:p>
          <a:p>
            <a:pPr eaLnBrk="1" hangingPunct="1">
              <a:lnSpc>
                <a:spcPct val="90000"/>
              </a:lnSpc>
              <a:buFont typeface="Wingdings" pitchFamily="2" charset="2"/>
              <a:buNone/>
            </a:pPr>
            <a:r>
              <a:rPr lang="zh-CN" altLang="en-US" sz="2400" b="1" smtClean="0">
                <a:latin typeface="宋体" pitchFamily="2" charset="-122"/>
              </a:rPr>
              <a:t>如：</a:t>
            </a:r>
            <a:r>
              <a:rPr lang="en-US" altLang="zh-CN" sz="2400" b="1" smtClean="0">
                <a:latin typeface="宋体" pitchFamily="2" charset="-122"/>
              </a:rPr>
              <a:t>1101</a:t>
            </a:r>
            <a:r>
              <a:rPr lang="en-US" altLang="zh-CN" sz="2400" b="1" smtClean="0">
                <a:latin typeface="宋体" pitchFamily="2" charset="-122"/>
                <a:sym typeface="Wingdings" pitchFamily="2" charset="2"/>
              </a:rPr>
              <a:t>1</a:t>
            </a:r>
            <a:r>
              <a:rPr lang="en-US" altLang="zh-CN" sz="2400" b="1" smtClean="0">
                <a:sym typeface="Wingdings" pitchFamily="2" charset="2"/>
              </a:rPr>
              <a:t>×</a:t>
            </a:r>
            <a:r>
              <a:rPr lang="en-US" altLang="zh-CN" sz="2400" b="1" smtClean="0">
                <a:latin typeface="宋体" pitchFamily="2" charset="-122"/>
                <a:sym typeface="Wingdings" pitchFamily="2" charset="2"/>
              </a:rPr>
              <a:t>X</a:t>
            </a:r>
            <a:r>
              <a:rPr lang="en-US" altLang="zh-CN" sz="2400" b="1" baseline="30000" smtClean="0">
                <a:latin typeface="宋体" pitchFamily="2" charset="-122"/>
                <a:sym typeface="Wingdings" pitchFamily="2" charset="2"/>
              </a:rPr>
              <a:t>3</a:t>
            </a:r>
            <a:r>
              <a:rPr lang="en-US" altLang="zh-CN" sz="2400" b="1" smtClean="0">
                <a:latin typeface="宋体" pitchFamily="2" charset="-122"/>
                <a:sym typeface="Wingdings" pitchFamily="2" charset="2"/>
              </a:rPr>
              <a:t>+1</a:t>
            </a:r>
            <a:r>
              <a:rPr lang="en-US" altLang="zh-CN" sz="2400" b="1" smtClean="0">
                <a:sym typeface="Wingdings" pitchFamily="2" charset="2"/>
              </a:rPr>
              <a:t>×</a:t>
            </a:r>
            <a:r>
              <a:rPr lang="en-US" altLang="zh-CN" sz="2400" b="1" smtClean="0">
                <a:latin typeface="宋体" pitchFamily="2" charset="-122"/>
                <a:sym typeface="Wingdings" pitchFamily="2" charset="2"/>
              </a:rPr>
              <a:t>X</a:t>
            </a:r>
            <a:r>
              <a:rPr lang="en-US" altLang="zh-CN" sz="2400" b="1" baseline="30000" smtClean="0">
                <a:latin typeface="宋体" pitchFamily="2" charset="-122"/>
                <a:sym typeface="Wingdings" pitchFamily="2" charset="2"/>
              </a:rPr>
              <a:t>2</a:t>
            </a:r>
            <a:r>
              <a:rPr lang="en-US" altLang="zh-CN" sz="2400" b="1" smtClean="0">
                <a:latin typeface="宋体" pitchFamily="2" charset="-122"/>
                <a:sym typeface="Wingdings" pitchFamily="2" charset="2"/>
              </a:rPr>
              <a:t>+0</a:t>
            </a:r>
            <a:r>
              <a:rPr lang="en-US" altLang="zh-CN" sz="2400" b="1" smtClean="0">
                <a:sym typeface="Wingdings" pitchFamily="2" charset="2"/>
              </a:rPr>
              <a:t>×</a:t>
            </a:r>
            <a:r>
              <a:rPr lang="en-US" altLang="zh-CN" sz="2400" b="1" smtClean="0">
                <a:latin typeface="宋体" pitchFamily="2" charset="-122"/>
                <a:sym typeface="Wingdings" pitchFamily="2" charset="2"/>
              </a:rPr>
              <a:t>X</a:t>
            </a:r>
            <a:r>
              <a:rPr lang="en-US" altLang="zh-CN" sz="2400" b="1" baseline="30000" smtClean="0">
                <a:latin typeface="宋体" pitchFamily="2" charset="-122"/>
                <a:sym typeface="Wingdings" pitchFamily="2" charset="2"/>
              </a:rPr>
              <a:t>1</a:t>
            </a:r>
            <a:r>
              <a:rPr lang="en-US" altLang="zh-CN" sz="2400" b="1" smtClean="0">
                <a:latin typeface="宋体" pitchFamily="2" charset="-122"/>
                <a:sym typeface="Wingdings" pitchFamily="2" charset="2"/>
              </a:rPr>
              <a:t>+1</a:t>
            </a:r>
            <a:r>
              <a:rPr lang="en-US" altLang="zh-CN" sz="2400" b="1" smtClean="0">
                <a:sym typeface="Wingdings" pitchFamily="2" charset="2"/>
              </a:rPr>
              <a:t>×</a:t>
            </a:r>
            <a:r>
              <a:rPr lang="en-US" altLang="zh-CN" sz="2400" b="1" smtClean="0">
                <a:latin typeface="宋体" pitchFamily="2" charset="-122"/>
                <a:sym typeface="Wingdings" pitchFamily="2" charset="2"/>
              </a:rPr>
              <a:t>X</a:t>
            </a:r>
            <a:r>
              <a:rPr lang="en-US" altLang="zh-CN" sz="2400" b="1" baseline="30000" smtClean="0">
                <a:latin typeface="宋体" pitchFamily="2" charset="-122"/>
                <a:sym typeface="Wingdings" pitchFamily="2" charset="2"/>
              </a:rPr>
              <a:t>0</a:t>
            </a:r>
            <a:endParaRPr lang="en-US" altLang="zh-CN" sz="2400" b="1" smtClean="0">
              <a:latin typeface="宋体" pitchFamily="2" charset="-122"/>
              <a:sym typeface="Wingdings" pitchFamily="2" charset="2"/>
            </a:endParaRPr>
          </a:p>
          <a:p>
            <a:pPr eaLnBrk="1" hangingPunct="1">
              <a:lnSpc>
                <a:spcPct val="90000"/>
              </a:lnSpc>
              <a:buFont typeface="Wingdings" pitchFamily="2" charset="2"/>
              <a:buNone/>
            </a:pPr>
            <a:endParaRPr lang="en-US" altLang="zh-CN" sz="2400" b="1" smtClean="0">
              <a:latin typeface="宋体" pitchFamily="2" charset="-122"/>
              <a:sym typeface="Wingdings" pitchFamily="2" charset="2"/>
            </a:endParaRPr>
          </a:p>
          <a:p>
            <a:pPr eaLnBrk="1" hangingPunct="1">
              <a:lnSpc>
                <a:spcPct val="90000"/>
              </a:lnSpc>
              <a:buFont typeface="Wingdings" pitchFamily="2" charset="2"/>
              <a:buNone/>
            </a:pPr>
            <a:r>
              <a:rPr lang="zh-CN" altLang="en-US" sz="2400" b="1" smtClean="0">
                <a:latin typeface="宋体" pitchFamily="2" charset="-122"/>
              </a:rPr>
              <a:t>设：</a:t>
            </a:r>
            <a:r>
              <a:rPr lang="en-US" altLang="zh-CN" sz="2400" b="1" smtClean="0">
                <a:latin typeface="宋体" pitchFamily="2" charset="-122"/>
              </a:rPr>
              <a:t>n</a:t>
            </a:r>
            <a:r>
              <a:rPr lang="zh-CN" altLang="en-US" sz="2400" b="1" smtClean="0">
                <a:latin typeface="宋体" pitchFamily="2" charset="-122"/>
              </a:rPr>
              <a:t>是有效数据信息位位数，</a:t>
            </a:r>
            <a:r>
              <a:rPr lang="en-US" altLang="zh-CN" sz="2400" b="1" smtClean="0">
                <a:latin typeface="宋体" pitchFamily="2" charset="-122"/>
              </a:rPr>
              <a:t>r</a:t>
            </a:r>
            <a:r>
              <a:rPr lang="zh-CN" altLang="en-US" sz="2400" b="1" smtClean="0">
                <a:latin typeface="宋体" pitchFamily="2" charset="-122"/>
              </a:rPr>
              <a:t>是校验位位数。</a:t>
            </a:r>
          </a:p>
          <a:p>
            <a:pPr eaLnBrk="1" hangingPunct="1">
              <a:lnSpc>
                <a:spcPct val="90000"/>
              </a:lnSpc>
              <a:buFont typeface="Wingdings" pitchFamily="2" charset="2"/>
              <a:buNone/>
            </a:pPr>
            <a:r>
              <a:rPr lang="zh-CN" altLang="en-US" sz="2400" b="1" smtClean="0">
                <a:latin typeface="宋体" pitchFamily="2" charset="-122"/>
              </a:rPr>
              <a:t>   总长</a:t>
            </a:r>
            <a:r>
              <a:rPr lang="en-US" altLang="zh-CN" sz="2400" b="1" smtClean="0">
                <a:latin typeface="宋体" pitchFamily="2" charset="-122"/>
              </a:rPr>
              <a:t>k=n+r</a:t>
            </a:r>
            <a:r>
              <a:rPr lang="zh-CN" altLang="en-US" sz="2400" b="1" smtClean="0">
                <a:latin typeface="宋体" pitchFamily="2" charset="-122"/>
              </a:rPr>
              <a:t>位，称（</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n</a:t>
            </a:r>
            <a:r>
              <a:rPr lang="zh-CN" altLang="en-US" sz="2400" b="1" smtClean="0">
                <a:latin typeface="宋体" pitchFamily="2" charset="-122"/>
              </a:rPr>
              <a:t>）码。</a:t>
            </a:r>
          </a:p>
          <a:p>
            <a:pPr eaLnBrk="1" hangingPunct="1">
              <a:lnSpc>
                <a:spcPct val="90000"/>
              </a:lnSpc>
              <a:buFont typeface="Wingdings" pitchFamily="2" charset="2"/>
              <a:buNone/>
            </a:pPr>
            <a:r>
              <a:rPr lang="zh-CN" altLang="en-US" sz="2400" b="1" smtClean="0">
                <a:latin typeface="宋体" pitchFamily="2" charset="-122"/>
              </a:rPr>
              <a:t>		设待编码的有效信息以多项式</a:t>
            </a:r>
            <a:r>
              <a:rPr lang="en-US" altLang="zh-CN" sz="2400" b="1" smtClean="0">
                <a:latin typeface="宋体" pitchFamily="2" charset="-122"/>
              </a:rPr>
              <a:t>M(x)</a:t>
            </a:r>
            <a:r>
              <a:rPr lang="zh-CN" altLang="en-US" sz="2400" b="1" smtClean="0">
                <a:latin typeface="宋体" pitchFamily="2" charset="-122"/>
              </a:rPr>
              <a:t>表示，将</a:t>
            </a:r>
            <a:r>
              <a:rPr lang="en-US" altLang="zh-CN" sz="2400" b="1" smtClean="0">
                <a:solidFill>
                  <a:srgbClr val="0000FF"/>
                </a:solidFill>
                <a:latin typeface="宋体" pitchFamily="2" charset="-122"/>
              </a:rPr>
              <a:t>M(x)</a:t>
            </a:r>
            <a:r>
              <a:rPr lang="zh-CN" altLang="en-US" sz="2400" b="1" smtClean="0">
                <a:latin typeface="宋体" pitchFamily="2" charset="-122"/>
              </a:rPr>
              <a:t>左移</a:t>
            </a:r>
            <a:r>
              <a:rPr lang="en-US" altLang="zh-CN" sz="2400" b="1" smtClean="0">
                <a:latin typeface="宋体" pitchFamily="2" charset="-122"/>
              </a:rPr>
              <a:t>r</a:t>
            </a:r>
            <a:r>
              <a:rPr lang="zh-CN" altLang="en-US" sz="2400" b="1" smtClean="0">
                <a:latin typeface="宋体" pitchFamily="2" charset="-122"/>
              </a:rPr>
              <a:t>位得到多项式</a:t>
            </a:r>
            <a:r>
              <a:rPr lang="en-US" altLang="zh-CN" sz="2400" b="1" smtClean="0">
                <a:solidFill>
                  <a:srgbClr val="FF3300"/>
                </a:solidFill>
                <a:latin typeface="宋体" pitchFamily="2" charset="-122"/>
              </a:rPr>
              <a:t>M(x)*X</a:t>
            </a:r>
            <a:r>
              <a:rPr lang="en-US" altLang="zh-CN" sz="2400" b="1" baseline="30000" smtClean="0">
                <a:solidFill>
                  <a:srgbClr val="FF3300"/>
                </a:solidFill>
                <a:latin typeface="宋体" pitchFamily="2" charset="-122"/>
              </a:rPr>
              <a:t>r</a:t>
            </a:r>
            <a:r>
              <a:rPr lang="zh-CN" altLang="en-US" sz="2400" b="1" smtClean="0">
                <a:latin typeface="宋体" pitchFamily="2" charset="-122"/>
              </a:rPr>
              <a:t>，使低</a:t>
            </a:r>
            <a:r>
              <a:rPr lang="en-US" altLang="zh-CN" sz="2400" b="1" smtClean="0">
                <a:latin typeface="宋体" pitchFamily="2" charset="-122"/>
              </a:rPr>
              <a:t>r</a:t>
            </a:r>
            <a:r>
              <a:rPr lang="zh-CN" altLang="en-US" sz="2400" b="1" smtClean="0">
                <a:latin typeface="宋体" pitchFamily="2" charset="-122"/>
              </a:rPr>
              <a:t>位二进制位全为零，以便与</a:t>
            </a:r>
            <a:r>
              <a:rPr lang="en-US" altLang="zh-CN" sz="2400" b="1" smtClean="0">
                <a:latin typeface="宋体" pitchFamily="2" charset="-122"/>
              </a:rPr>
              <a:t>r</a:t>
            </a:r>
            <a:r>
              <a:rPr lang="zh-CN" altLang="en-US" sz="2400" b="1" smtClean="0">
                <a:latin typeface="宋体" pitchFamily="2" charset="-122"/>
              </a:rPr>
              <a:t>位校验位拼接。使用多项式</a:t>
            </a:r>
            <a:r>
              <a:rPr lang="en-US" altLang="zh-CN" sz="2400" b="1" smtClean="0">
                <a:solidFill>
                  <a:srgbClr val="FF3300"/>
                </a:solidFill>
                <a:latin typeface="宋体" pitchFamily="2" charset="-122"/>
              </a:rPr>
              <a:t>M(x)*X</a:t>
            </a:r>
            <a:r>
              <a:rPr lang="en-US" altLang="zh-CN" sz="2400" b="1" baseline="30000" smtClean="0">
                <a:solidFill>
                  <a:srgbClr val="FF3300"/>
                </a:solidFill>
                <a:latin typeface="宋体" pitchFamily="2" charset="-122"/>
              </a:rPr>
              <a:t>r</a:t>
            </a:r>
            <a:r>
              <a:rPr lang="zh-CN" altLang="en-US" sz="2400" b="1" smtClean="0">
                <a:latin typeface="宋体" pitchFamily="2" charset="-122"/>
              </a:rPr>
              <a:t>除以</a:t>
            </a:r>
            <a:r>
              <a:rPr lang="zh-CN" altLang="en-US" sz="2400" b="1" smtClean="0">
                <a:solidFill>
                  <a:srgbClr val="FF3300"/>
                </a:solidFill>
                <a:latin typeface="宋体" pitchFamily="2" charset="-122"/>
              </a:rPr>
              <a:t>生成多项式</a:t>
            </a:r>
            <a:r>
              <a:rPr lang="en-US" altLang="zh-CN" sz="2400" b="1" smtClean="0">
                <a:solidFill>
                  <a:srgbClr val="FF3300"/>
                </a:solidFill>
                <a:latin typeface="宋体" pitchFamily="2" charset="-122"/>
              </a:rPr>
              <a:t>G(x)</a:t>
            </a:r>
            <a:r>
              <a:rPr lang="zh-CN" altLang="en-US" sz="2400" b="1" smtClean="0">
                <a:latin typeface="宋体" pitchFamily="2" charset="-122"/>
              </a:rPr>
              <a:t>，求得的余数即为校验位。为了得到</a:t>
            </a:r>
            <a:r>
              <a:rPr lang="en-US" altLang="zh-CN" sz="2400" b="1" smtClean="0">
                <a:latin typeface="宋体" pitchFamily="2" charset="-122"/>
              </a:rPr>
              <a:t>r</a:t>
            </a:r>
            <a:r>
              <a:rPr lang="zh-CN" altLang="en-US" sz="2400" b="1" smtClean="0">
                <a:latin typeface="宋体" pitchFamily="2" charset="-122"/>
              </a:rPr>
              <a:t>位余数</a:t>
            </a:r>
            <a:r>
              <a:rPr lang="en-US" altLang="zh-CN" sz="2400" b="1" smtClean="0">
                <a:latin typeface="宋体" pitchFamily="2" charset="-122"/>
              </a:rPr>
              <a:t>(</a:t>
            </a:r>
            <a:r>
              <a:rPr lang="zh-CN" altLang="en-US" sz="2400" b="1" smtClean="0">
                <a:latin typeface="宋体" pitchFamily="2" charset="-122"/>
              </a:rPr>
              <a:t>校验位</a:t>
            </a:r>
            <a:r>
              <a:rPr lang="en-US" altLang="zh-CN" sz="2400" b="1" smtClean="0">
                <a:latin typeface="宋体" pitchFamily="2" charset="-122"/>
              </a:rPr>
              <a:t>)</a:t>
            </a:r>
            <a:r>
              <a:rPr lang="zh-CN" altLang="en-US" sz="2400" b="1" smtClean="0">
                <a:latin typeface="宋体" pitchFamily="2" charset="-122"/>
              </a:rPr>
              <a:t>，</a:t>
            </a:r>
            <a:r>
              <a:rPr lang="en-US" altLang="zh-CN" sz="2400" b="1" smtClean="0">
                <a:latin typeface="宋体" pitchFamily="2" charset="-122"/>
              </a:rPr>
              <a:t>G(X)</a:t>
            </a:r>
            <a:r>
              <a:rPr lang="zh-CN" altLang="en-US" sz="2400" b="1" smtClean="0">
                <a:latin typeface="宋体" pitchFamily="2" charset="-122"/>
              </a:rPr>
              <a:t>必须是</a:t>
            </a:r>
            <a:r>
              <a:rPr lang="en-US" altLang="zh-CN" sz="2400" b="1" smtClean="0">
                <a:latin typeface="宋体" pitchFamily="2" charset="-122"/>
              </a:rPr>
              <a:t>r+1</a:t>
            </a:r>
            <a:r>
              <a:rPr lang="zh-CN" altLang="en-US" sz="2400" b="1" smtClean="0">
                <a:latin typeface="宋体" pitchFamily="2" charset="-122"/>
              </a:rPr>
              <a:t>位的。</a:t>
            </a:r>
          </a:p>
        </p:txBody>
      </p:sp>
      <p:sp>
        <p:nvSpPr>
          <p:cNvPr id="123907" name="Rectangle 3"/>
          <p:cNvSpPr>
            <a:spLocks noGrp="1" noChangeArrowheads="1"/>
          </p:cNvSpPr>
          <p:nvPr>
            <p:ph type="title"/>
          </p:nvPr>
        </p:nvSpPr>
        <p:spPr>
          <a:xfrm>
            <a:off x="609600" y="228600"/>
            <a:ext cx="7772400" cy="838200"/>
          </a:xfrm>
          <a:noFill/>
        </p:spPr>
        <p:txBody>
          <a:bodyPr lIns="92075" tIns="46038" rIns="92075" bIns="46038" anchor="ctr"/>
          <a:lstStyle/>
          <a:p>
            <a:pPr eaLnBrk="1" hangingPunct="1"/>
            <a:r>
              <a:rPr lang="zh-CN" altLang="en-US" sz="3200" b="1" smtClean="0">
                <a:solidFill>
                  <a:srgbClr val="FF3300"/>
                </a:solidFill>
                <a:ea typeface="隶书" pitchFamily="49" charset="-122"/>
              </a:rPr>
              <a:t>循环冗余校验码</a:t>
            </a:r>
            <a:endParaRPr lang="zh-CN" altLang="en-US" sz="3600" b="1" smtClean="0">
              <a:latin typeface="宋体" pitchFamily="2" charset="-122"/>
              <a:sym typeface="Wingdings" pitchFamily="2" charset="2"/>
            </a:endParaRPr>
          </a:p>
        </p:txBody>
      </p:sp>
      <p:sp>
        <p:nvSpPr>
          <p:cNvPr id="123908" name="Rectangle 4"/>
          <p:cNvSpPr>
            <a:spLocks noChangeArrowheads="1"/>
          </p:cNvSpPr>
          <p:nvPr/>
        </p:nvSpPr>
        <p:spPr bwMode="auto">
          <a:xfrm>
            <a:off x="609600" y="5257800"/>
            <a:ext cx="463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宋体" pitchFamily="2" charset="-122"/>
              </a:rPr>
              <a:t>G(X)</a:t>
            </a:r>
            <a:r>
              <a:rPr lang="zh-CN" altLang="en-US" b="1">
                <a:latin typeface="宋体" pitchFamily="2" charset="-122"/>
              </a:rPr>
              <a:t>最高项的指数决定了</a:t>
            </a:r>
            <a:r>
              <a:rPr lang="en-US" altLang="zh-CN" b="1">
                <a:solidFill>
                  <a:srgbClr val="FF3300"/>
                </a:solidFill>
                <a:latin typeface="宋体" pitchFamily="2" charset="-122"/>
              </a:rPr>
              <a:t>r</a:t>
            </a:r>
            <a:r>
              <a:rPr lang="zh-CN" altLang="en-US" b="1">
                <a:solidFill>
                  <a:srgbClr val="FF3300"/>
                </a:solidFill>
                <a:latin typeface="宋体" pitchFamily="2" charset="-122"/>
              </a:rPr>
              <a:t>的位数</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381000" y="2971800"/>
            <a:ext cx="8458200" cy="3200400"/>
          </a:xfrm>
        </p:spPr>
        <p:txBody>
          <a:bodyPr/>
          <a:lstStyle/>
          <a:p>
            <a:pPr eaLnBrk="1" hangingPunct="1">
              <a:buFont typeface="Wingdings" pitchFamily="2" charset="2"/>
              <a:buNone/>
            </a:pPr>
            <a:r>
              <a:rPr lang="zh-CN" altLang="en-US" sz="2400" b="1" smtClean="0">
                <a:latin typeface="宋体" pitchFamily="2" charset="-122"/>
              </a:rPr>
              <a:t>这时将余数</a:t>
            </a:r>
            <a:r>
              <a:rPr lang="en-US" altLang="zh-CN" sz="2400" b="1" smtClean="0">
                <a:latin typeface="宋体" pitchFamily="2" charset="-122"/>
              </a:rPr>
              <a:t>R(X)</a:t>
            </a:r>
            <a:r>
              <a:rPr lang="zh-CN" altLang="en-US" sz="2400" b="1" smtClean="0">
                <a:latin typeface="宋体" pitchFamily="2" charset="-122"/>
              </a:rPr>
              <a:t>与</a:t>
            </a:r>
            <a:r>
              <a:rPr lang="en-US" altLang="zh-CN" sz="2400" b="1" smtClean="0">
                <a:latin typeface="宋体" pitchFamily="2" charset="-122"/>
              </a:rPr>
              <a:t>M(x)*X</a:t>
            </a:r>
            <a:r>
              <a:rPr lang="en-US" altLang="zh-CN" sz="2400" b="1" baseline="30000" smtClean="0">
                <a:latin typeface="宋体" pitchFamily="2" charset="-122"/>
              </a:rPr>
              <a:t>r</a:t>
            </a:r>
            <a:r>
              <a:rPr lang="zh-CN" altLang="en-US" sz="2400" b="1" smtClean="0">
                <a:latin typeface="宋体" pitchFamily="2" charset="-122"/>
              </a:rPr>
              <a:t>相加，就得到</a:t>
            </a:r>
            <a:r>
              <a:rPr lang="en-US" altLang="zh-CN" sz="2400" b="1" smtClean="0">
                <a:solidFill>
                  <a:srgbClr val="FF3300"/>
                </a:solidFill>
                <a:latin typeface="宋体" pitchFamily="2" charset="-122"/>
              </a:rPr>
              <a:t>n+r</a:t>
            </a:r>
            <a:r>
              <a:rPr lang="zh-CN" altLang="en-US" sz="2400" b="1" smtClean="0">
                <a:solidFill>
                  <a:srgbClr val="FF3300"/>
                </a:solidFill>
                <a:latin typeface="宋体" pitchFamily="2" charset="-122"/>
              </a:rPr>
              <a:t>位</a:t>
            </a:r>
            <a:r>
              <a:rPr lang="en-US" altLang="zh-CN" sz="2400" b="1" smtClean="0">
                <a:solidFill>
                  <a:srgbClr val="FF3300"/>
                </a:solidFill>
                <a:latin typeface="宋体" pitchFamily="2" charset="-122"/>
              </a:rPr>
              <a:t>CRC</a:t>
            </a:r>
            <a:r>
              <a:rPr lang="zh-CN" altLang="en-US" sz="2400" b="1" smtClean="0">
                <a:solidFill>
                  <a:srgbClr val="FF3300"/>
                </a:solidFill>
                <a:latin typeface="宋体" pitchFamily="2" charset="-122"/>
              </a:rPr>
              <a:t>编码</a:t>
            </a:r>
            <a:r>
              <a:rPr lang="zh-CN" altLang="en-US" sz="2400" b="1" smtClean="0">
                <a:latin typeface="宋体" pitchFamily="2" charset="-122"/>
              </a:rPr>
              <a:t>：</a:t>
            </a:r>
          </a:p>
          <a:p>
            <a:pPr eaLnBrk="1" hangingPunct="1">
              <a:buFont typeface="Wingdings" pitchFamily="2" charset="2"/>
              <a:buNone/>
            </a:pPr>
            <a:r>
              <a:rPr lang="zh-CN" altLang="en-US" sz="2400" b="1" smtClean="0">
                <a:latin typeface="宋体" pitchFamily="2" charset="-122"/>
              </a:rPr>
              <a:t>        </a:t>
            </a:r>
            <a:r>
              <a:rPr lang="en-US" altLang="zh-CN" sz="2400" b="1" smtClean="0">
                <a:solidFill>
                  <a:srgbClr val="FF3300"/>
                </a:solidFill>
                <a:latin typeface="宋体" pitchFamily="2" charset="-122"/>
              </a:rPr>
              <a:t>M(x)*X</a:t>
            </a:r>
            <a:r>
              <a:rPr lang="en-US" altLang="zh-CN" sz="2400" b="1" baseline="30000" smtClean="0">
                <a:solidFill>
                  <a:srgbClr val="FF3300"/>
                </a:solidFill>
                <a:latin typeface="宋体" pitchFamily="2" charset="-122"/>
              </a:rPr>
              <a:t>r</a:t>
            </a:r>
            <a:r>
              <a:rPr lang="en-US" altLang="zh-CN" sz="2400" b="1" smtClean="0">
                <a:solidFill>
                  <a:srgbClr val="FF3300"/>
                </a:solidFill>
                <a:latin typeface="宋体" pitchFamily="2" charset="-122"/>
              </a:rPr>
              <a:t>+R(x)</a:t>
            </a:r>
            <a:r>
              <a:rPr lang="en-US" altLang="zh-CN" sz="2400" b="1" smtClean="0">
                <a:latin typeface="宋体" pitchFamily="2" charset="-122"/>
              </a:rPr>
              <a:t>  = Q(x)*G(x) + R(x) + R(x)</a:t>
            </a:r>
          </a:p>
          <a:p>
            <a:pPr eaLnBrk="1" hangingPunct="1">
              <a:buFont typeface="Wingdings" pitchFamily="2" charset="2"/>
              <a:buNone/>
            </a:pPr>
            <a:r>
              <a:rPr lang="zh-CN" altLang="en-US" sz="2400" b="1" smtClean="0">
                <a:latin typeface="宋体" pitchFamily="2" charset="-122"/>
              </a:rPr>
              <a:t>因为</a:t>
            </a:r>
            <a:r>
              <a:rPr lang="zh-CN" altLang="en-US" sz="2400" b="1" smtClean="0">
                <a:latin typeface="Times New Roman" pitchFamily="18" charset="0"/>
              </a:rPr>
              <a:t>“</a:t>
            </a:r>
            <a:r>
              <a:rPr lang="zh-CN" altLang="en-US" sz="2400" b="1" smtClean="0">
                <a:latin typeface="宋体" pitchFamily="2" charset="-122"/>
              </a:rPr>
              <a:t>两个相同数据的模</a:t>
            </a:r>
            <a:r>
              <a:rPr lang="en-US" altLang="zh-CN" sz="2400" b="1" smtClean="0">
                <a:latin typeface="宋体" pitchFamily="2" charset="-122"/>
              </a:rPr>
              <a:t>2</a:t>
            </a:r>
            <a:r>
              <a:rPr lang="zh-CN" altLang="en-US" sz="2400" b="1" smtClean="0">
                <a:latin typeface="宋体" pitchFamily="2" charset="-122"/>
              </a:rPr>
              <a:t>和为零</a:t>
            </a:r>
            <a:r>
              <a:rPr lang="zh-CN" altLang="en-US" sz="2400" b="1" smtClean="0">
                <a:latin typeface="Times New Roman" pitchFamily="18" charset="0"/>
              </a:rPr>
              <a:t>”</a:t>
            </a:r>
            <a:r>
              <a:rPr lang="zh-CN" altLang="en-US" sz="2400" b="1" smtClean="0">
                <a:latin typeface="宋体" pitchFamily="2" charset="-122"/>
              </a:rPr>
              <a:t>，即</a:t>
            </a:r>
            <a:r>
              <a:rPr lang="en-US" altLang="zh-CN" sz="2400" b="1" smtClean="0">
                <a:solidFill>
                  <a:srgbClr val="FF3300"/>
                </a:solidFill>
                <a:latin typeface="宋体" pitchFamily="2" charset="-122"/>
              </a:rPr>
              <a:t>R(x) + R(x) = 0</a:t>
            </a:r>
            <a:r>
              <a:rPr lang="zh-CN" altLang="en-US" sz="2400" b="1" smtClean="0">
                <a:latin typeface="宋体" pitchFamily="2" charset="-122"/>
              </a:rPr>
              <a:t>，</a:t>
            </a:r>
          </a:p>
          <a:p>
            <a:pPr eaLnBrk="1" hangingPunct="1">
              <a:buFont typeface="Wingdings" pitchFamily="2" charset="2"/>
              <a:buNone/>
            </a:pPr>
            <a:r>
              <a:rPr lang="zh-CN" altLang="en-US" sz="2400" b="1" smtClean="0">
                <a:latin typeface="宋体" pitchFamily="2" charset="-122"/>
              </a:rPr>
              <a:t>所以</a:t>
            </a:r>
          </a:p>
          <a:p>
            <a:pPr eaLnBrk="1" hangingPunct="1">
              <a:buFont typeface="Wingdings" pitchFamily="2" charset="2"/>
              <a:buNone/>
            </a:pPr>
            <a:r>
              <a:rPr lang="zh-CN" altLang="en-US" sz="2400" b="1" smtClean="0">
                <a:latin typeface="宋体" pitchFamily="2" charset="-122"/>
              </a:rPr>
              <a:t>             </a:t>
            </a:r>
            <a:r>
              <a:rPr lang="en-US" altLang="zh-CN" sz="2400" b="1" smtClean="0">
                <a:latin typeface="宋体" pitchFamily="2" charset="-122"/>
              </a:rPr>
              <a:t>M(x)*X</a:t>
            </a:r>
            <a:r>
              <a:rPr lang="en-US" altLang="zh-CN" sz="2400" b="1" baseline="30000" smtClean="0">
                <a:latin typeface="宋体" pitchFamily="2" charset="-122"/>
              </a:rPr>
              <a:t>r</a:t>
            </a:r>
            <a:r>
              <a:rPr lang="en-US" altLang="zh-CN" sz="2400" b="1" smtClean="0">
                <a:latin typeface="宋体" pitchFamily="2" charset="-122"/>
              </a:rPr>
              <a:t>+R(x)  = Q(x)*G(x)</a:t>
            </a:r>
          </a:p>
          <a:p>
            <a:pPr eaLnBrk="1" hangingPunct="1">
              <a:buFont typeface="Wingdings" pitchFamily="2" charset="2"/>
              <a:buNone/>
            </a:pPr>
            <a:r>
              <a:rPr lang="zh-CN" altLang="en-US" sz="2400" b="1" smtClean="0">
                <a:latin typeface="宋体" pitchFamily="2" charset="-122"/>
              </a:rPr>
              <a:t>可以看出，所求得的</a:t>
            </a:r>
            <a:r>
              <a:rPr lang="en-US" altLang="zh-CN" sz="2400" b="1" smtClean="0">
                <a:latin typeface="宋体" pitchFamily="2" charset="-122"/>
              </a:rPr>
              <a:t>CRC</a:t>
            </a:r>
            <a:r>
              <a:rPr lang="zh-CN" altLang="en-US" sz="2400" b="1" smtClean="0">
                <a:latin typeface="宋体" pitchFamily="2" charset="-122"/>
              </a:rPr>
              <a:t>码是一个可被</a:t>
            </a:r>
            <a:r>
              <a:rPr lang="en-US" altLang="zh-CN" sz="2400" b="1" smtClean="0">
                <a:latin typeface="宋体" pitchFamily="2" charset="-122"/>
              </a:rPr>
              <a:t>G(X)</a:t>
            </a:r>
            <a:r>
              <a:rPr lang="zh-CN" altLang="en-US" sz="2400" b="1" smtClean="0">
                <a:latin typeface="宋体" pitchFamily="2" charset="-122"/>
              </a:rPr>
              <a:t>表示的数码除尽的数码。</a:t>
            </a:r>
          </a:p>
        </p:txBody>
      </p:sp>
      <p:graphicFrame>
        <p:nvGraphicFramePr>
          <p:cNvPr id="13314" name="Object 3"/>
          <p:cNvGraphicFramePr>
            <a:graphicFrameLocks noChangeAspect="1"/>
          </p:cNvGraphicFramePr>
          <p:nvPr/>
        </p:nvGraphicFramePr>
        <p:xfrm>
          <a:off x="1981200" y="1752600"/>
          <a:ext cx="5105400" cy="896938"/>
        </p:xfrm>
        <a:graphic>
          <a:graphicData uri="http://schemas.openxmlformats.org/presentationml/2006/ole">
            <mc:AlternateContent xmlns:mc="http://schemas.openxmlformats.org/markup-compatibility/2006">
              <mc:Choice xmlns:v="urn:schemas-microsoft-com:vml" Requires="v">
                <p:oleObj spid="_x0000_s13359" name="Equation" r:id="rId4" imgW="2031840" imgH="444240" progId="Equation.3">
                  <p:embed/>
                </p:oleObj>
              </mc:Choice>
              <mc:Fallback>
                <p:oleObj name="Equation" r:id="rId4" imgW="2031840" imgH="444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5105400" cy="896938"/>
                      </a:xfrm>
                      <a:prstGeom prst="rect">
                        <a:avLst/>
                      </a:prstGeom>
                      <a:solidFill>
                        <a:srgbClr val="66FF33"/>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4"/>
          <p:cNvSpPr>
            <a:spLocks noChangeArrowheads="1"/>
          </p:cNvSpPr>
          <p:nvPr/>
        </p:nvSpPr>
        <p:spPr bwMode="auto">
          <a:xfrm>
            <a:off x="533400" y="6096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宋体" pitchFamily="2" charset="-122"/>
              </a:rPr>
              <a:t>假设</a:t>
            </a:r>
            <a:r>
              <a:rPr lang="en-US" altLang="zh-CN" b="1">
                <a:latin typeface="宋体" pitchFamily="2" charset="-122"/>
              </a:rPr>
              <a:t>M(x)*X</a:t>
            </a:r>
            <a:r>
              <a:rPr lang="en-US" altLang="zh-CN" b="1" baseline="30000">
                <a:latin typeface="宋体" pitchFamily="2" charset="-122"/>
              </a:rPr>
              <a:t>r</a:t>
            </a:r>
            <a:r>
              <a:rPr lang="zh-CN" altLang="en-US" b="1">
                <a:latin typeface="宋体" pitchFamily="2" charset="-122"/>
              </a:rPr>
              <a:t>除以生成多项式</a:t>
            </a:r>
            <a:r>
              <a:rPr lang="en-US" altLang="zh-CN" b="1">
                <a:latin typeface="宋体" pitchFamily="2" charset="-122"/>
              </a:rPr>
              <a:t>G(x) </a:t>
            </a:r>
            <a:r>
              <a:rPr lang="zh-CN" altLang="en-US" b="1">
                <a:latin typeface="宋体" pitchFamily="2" charset="-122"/>
              </a:rPr>
              <a:t>，求得的余数用表达式</a:t>
            </a:r>
            <a:r>
              <a:rPr lang="en-US" altLang="zh-CN" b="1">
                <a:latin typeface="宋体" pitchFamily="2" charset="-122"/>
              </a:rPr>
              <a:t>R(x)</a:t>
            </a:r>
            <a:r>
              <a:rPr lang="zh-CN" altLang="en-US" b="1">
                <a:latin typeface="宋体" pitchFamily="2" charset="-122"/>
              </a:rPr>
              <a:t>表示，商的表达式用</a:t>
            </a:r>
            <a:r>
              <a:rPr lang="en-US" altLang="zh-CN" b="1">
                <a:latin typeface="宋体" pitchFamily="2" charset="-122"/>
              </a:rPr>
              <a:t>Q(x)</a:t>
            </a:r>
            <a:r>
              <a:rPr lang="zh-CN" altLang="en-US" b="1">
                <a:latin typeface="宋体" pitchFamily="2" charset="-122"/>
              </a:rPr>
              <a:t>表示，它们之间的关系如下：</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228600" y="533400"/>
            <a:ext cx="8686800" cy="5791200"/>
          </a:xfrm>
        </p:spPr>
        <p:txBody>
          <a:bodyPr/>
          <a:lstStyle/>
          <a:p>
            <a:pPr eaLnBrk="1" hangingPunct="1">
              <a:lnSpc>
                <a:spcPct val="90000"/>
              </a:lnSpc>
              <a:buFont typeface="Wingdings" pitchFamily="2" charset="2"/>
              <a:buNone/>
            </a:pPr>
            <a:r>
              <a:rPr lang="en-US" altLang="zh-CN" sz="2400" b="1" smtClean="0">
                <a:latin typeface="宋体" pitchFamily="2" charset="-122"/>
              </a:rPr>
              <a:t> </a:t>
            </a:r>
            <a:r>
              <a:rPr lang="zh-CN" altLang="en-US" sz="2400" b="1" smtClean="0">
                <a:solidFill>
                  <a:srgbClr val="FF3300"/>
                </a:solidFill>
                <a:latin typeface="宋体" pitchFamily="2" charset="-122"/>
              </a:rPr>
              <a:t>例 </a:t>
            </a:r>
            <a:r>
              <a:rPr lang="zh-CN" altLang="en-US" sz="2400" b="1" smtClean="0">
                <a:latin typeface="宋体" pitchFamily="2" charset="-122"/>
              </a:rPr>
              <a:t>设四位有效信息位是</a:t>
            </a:r>
            <a:r>
              <a:rPr lang="en-US" altLang="zh-CN" sz="2400" b="1" smtClean="0">
                <a:latin typeface="宋体" pitchFamily="2" charset="-122"/>
              </a:rPr>
              <a:t>1100</a:t>
            </a:r>
            <a:r>
              <a:rPr lang="zh-CN" altLang="en-US" sz="2400" b="1" smtClean="0">
                <a:latin typeface="宋体" pitchFamily="2" charset="-122"/>
              </a:rPr>
              <a:t>，选用生成多项式 </a:t>
            </a:r>
            <a:r>
              <a:rPr lang="en-US" altLang="zh-CN" sz="2400" b="1" smtClean="0">
                <a:latin typeface="宋体" pitchFamily="2" charset="-122"/>
              </a:rPr>
              <a:t>G(X)=</a:t>
            </a:r>
            <a:r>
              <a:rPr lang="en-US" altLang="zh-CN" sz="2400" b="1" smtClean="0">
                <a:solidFill>
                  <a:srgbClr val="FF3300"/>
                </a:solidFill>
                <a:latin typeface="宋体" pitchFamily="2" charset="-122"/>
              </a:rPr>
              <a:t>1</a:t>
            </a:r>
            <a:r>
              <a:rPr lang="en-US" altLang="zh-CN" sz="2400" b="1" smtClean="0">
                <a:latin typeface="宋体" pitchFamily="2" charset="-122"/>
              </a:rPr>
              <a:t>011</a:t>
            </a:r>
            <a:r>
              <a:rPr lang="zh-CN" altLang="en-US" sz="2400" b="1" smtClean="0">
                <a:latin typeface="宋体" pitchFamily="2" charset="-122"/>
              </a:rPr>
              <a:t>，试求有效信息位</a:t>
            </a:r>
            <a:r>
              <a:rPr lang="en-US" altLang="zh-CN" sz="2400" b="1" smtClean="0">
                <a:latin typeface="宋体" pitchFamily="2" charset="-122"/>
              </a:rPr>
              <a:t>1100</a:t>
            </a:r>
            <a:r>
              <a:rPr lang="zh-CN" altLang="en-US" sz="2400" b="1" smtClean="0">
                <a:latin typeface="宋体" pitchFamily="2" charset="-122"/>
              </a:rPr>
              <a:t>的</a:t>
            </a:r>
            <a:r>
              <a:rPr lang="en-US" altLang="zh-CN" sz="2400" b="1" smtClean="0">
                <a:latin typeface="宋体" pitchFamily="2" charset="-122"/>
              </a:rPr>
              <a:t>CRC</a:t>
            </a:r>
            <a:r>
              <a:rPr lang="zh-CN" altLang="en-US" sz="2400" b="1" smtClean="0">
                <a:latin typeface="宋体" pitchFamily="2" charset="-122"/>
              </a:rPr>
              <a:t>编码。</a:t>
            </a:r>
          </a:p>
          <a:p>
            <a:pPr eaLnBrk="1" hangingPunct="1">
              <a:lnSpc>
                <a:spcPct val="90000"/>
              </a:lnSpc>
              <a:buFont typeface="Wingdings" pitchFamily="2" charset="2"/>
              <a:buNone/>
            </a:pPr>
            <a:r>
              <a:rPr lang="zh-CN" altLang="en-US" sz="2400" b="1" smtClean="0">
                <a:latin typeface="宋体" pitchFamily="2" charset="-122"/>
              </a:rPr>
              <a:t> 解：</a:t>
            </a:r>
          </a:p>
          <a:p>
            <a:pPr eaLnBrk="1" hangingPunct="1">
              <a:lnSpc>
                <a:spcPct val="90000"/>
              </a:lnSpc>
              <a:buFont typeface="Wingdings" pitchFamily="2" charset="2"/>
              <a:buNone/>
            </a:pPr>
            <a:r>
              <a:rPr lang="zh-CN" altLang="en-US" sz="2400" b="1" smtClean="0">
                <a:solidFill>
                  <a:srgbClr val="FF3300"/>
                </a:solidFill>
                <a:latin typeface="宋体" pitchFamily="2" charset="-122"/>
              </a:rPr>
              <a:t>      </a:t>
            </a:r>
            <a:r>
              <a:rPr lang="en-US" altLang="zh-CN" sz="2400" b="1" smtClean="0">
                <a:solidFill>
                  <a:srgbClr val="FF3300"/>
                </a:solidFill>
                <a:latin typeface="宋体" pitchFamily="2" charset="-122"/>
              </a:rPr>
              <a:t>(1)</a:t>
            </a:r>
            <a:r>
              <a:rPr lang="zh-CN" altLang="en-US" sz="2400" b="1" smtClean="0">
                <a:latin typeface="宋体" pitchFamily="2" charset="-122"/>
              </a:rPr>
              <a:t>将有效信息位</a:t>
            </a:r>
            <a:r>
              <a:rPr lang="en-US" altLang="zh-CN" sz="2400" b="1" smtClean="0">
                <a:latin typeface="宋体" pitchFamily="2" charset="-122"/>
              </a:rPr>
              <a:t>1100</a:t>
            </a:r>
            <a:r>
              <a:rPr lang="zh-CN" altLang="en-US" sz="2400" b="1" smtClean="0">
                <a:latin typeface="宋体" pitchFamily="2" charset="-122"/>
              </a:rPr>
              <a:t>表示为多项式</a:t>
            </a:r>
            <a:r>
              <a:rPr lang="en-US" altLang="zh-CN" sz="2400" b="1" smtClean="0">
                <a:latin typeface="宋体" pitchFamily="2" charset="-122"/>
              </a:rPr>
              <a:t>M(x)</a:t>
            </a:r>
          </a:p>
          <a:p>
            <a:pPr eaLnBrk="1" hangingPunct="1">
              <a:lnSpc>
                <a:spcPct val="90000"/>
              </a:lnSpc>
              <a:buFont typeface="Wingdings" pitchFamily="2" charset="2"/>
              <a:buNone/>
            </a:pPr>
            <a:r>
              <a:rPr lang="en-US" altLang="zh-CN" sz="2400" b="1" smtClean="0">
                <a:latin typeface="宋体" pitchFamily="2" charset="-122"/>
              </a:rPr>
              <a:t>	  M(X) = X</a:t>
            </a:r>
            <a:r>
              <a:rPr lang="en-US" altLang="zh-CN" sz="2400" b="1" baseline="30000" smtClean="0">
                <a:latin typeface="宋体" pitchFamily="2" charset="-122"/>
              </a:rPr>
              <a:t>3  </a:t>
            </a:r>
            <a:r>
              <a:rPr lang="en-US" altLang="zh-CN" sz="2400" b="1" smtClean="0">
                <a:latin typeface="宋体" pitchFamily="2" charset="-122"/>
              </a:rPr>
              <a:t>+ X</a:t>
            </a:r>
            <a:r>
              <a:rPr lang="en-US" altLang="zh-CN" sz="2400" b="1" baseline="30000" smtClean="0">
                <a:latin typeface="宋体" pitchFamily="2" charset="-122"/>
              </a:rPr>
              <a:t>2  </a:t>
            </a:r>
            <a:r>
              <a:rPr lang="en-US" altLang="zh-CN" sz="2400" b="1" smtClean="0">
                <a:latin typeface="宋体" pitchFamily="2" charset="-122"/>
              </a:rPr>
              <a:t>=  1100</a:t>
            </a:r>
          </a:p>
          <a:p>
            <a:pPr eaLnBrk="1" hangingPunct="1">
              <a:lnSpc>
                <a:spcPct val="90000"/>
              </a:lnSpc>
              <a:buFont typeface="Wingdings" pitchFamily="2" charset="2"/>
              <a:buNone/>
            </a:pPr>
            <a:r>
              <a:rPr lang="en-US" altLang="zh-CN" sz="2400" b="1" smtClean="0">
                <a:solidFill>
                  <a:srgbClr val="FF3300"/>
                </a:solidFill>
                <a:latin typeface="宋体" pitchFamily="2" charset="-122"/>
              </a:rPr>
              <a:t>      (2)</a:t>
            </a:r>
            <a:r>
              <a:rPr lang="en-US" altLang="zh-CN" sz="2400" b="1" smtClean="0">
                <a:latin typeface="宋体" pitchFamily="2" charset="-122"/>
              </a:rPr>
              <a:t>M(X)</a:t>
            </a:r>
            <a:r>
              <a:rPr lang="zh-CN" altLang="en-US" sz="2400" b="1" smtClean="0">
                <a:latin typeface="宋体" pitchFamily="2" charset="-122"/>
              </a:rPr>
              <a:t>左移</a:t>
            </a:r>
            <a:r>
              <a:rPr lang="en-US" altLang="zh-CN" sz="2400" b="1" smtClean="0">
                <a:solidFill>
                  <a:srgbClr val="FF3300"/>
                </a:solidFill>
                <a:latin typeface="宋体" pitchFamily="2" charset="-122"/>
              </a:rPr>
              <a:t>r=3</a:t>
            </a:r>
            <a:r>
              <a:rPr lang="zh-CN" altLang="en-US" sz="2400" b="1" smtClean="0">
                <a:latin typeface="宋体" pitchFamily="2" charset="-122"/>
              </a:rPr>
              <a:t>位，得</a:t>
            </a:r>
            <a:r>
              <a:rPr lang="en-US" altLang="zh-CN" sz="2400" b="1" smtClean="0">
                <a:latin typeface="宋体" pitchFamily="2" charset="-122"/>
              </a:rPr>
              <a:t>M(x)*X</a:t>
            </a:r>
            <a:r>
              <a:rPr lang="en-US" altLang="zh-CN" sz="2400" b="1" baseline="30000" smtClean="0">
                <a:latin typeface="宋体" pitchFamily="2" charset="-122"/>
              </a:rPr>
              <a:t>3</a:t>
            </a:r>
            <a:endParaRPr lang="en-US" altLang="zh-CN" sz="2400" b="1" smtClean="0">
              <a:latin typeface="宋体" pitchFamily="2" charset="-122"/>
            </a:endParaRPr>
          </a:p>
          <a:p>
            <a:pPr eaLnBrk="1" hangingPunct="1">
              <a:lnSpc>
                <a:spcPct val="90000"/>
              </a:lnSpc>
              <a:buFont typeface="Wingdings" pitchFamily="2" charset="2"/>
              <a:buNone/>
            </a:pPr>
            <a:r>
              <a:rPr lang="en-US" altLang="zh-CN" sz="2400" b="1" baseline="30000" smtClean="0">
                <a:latin typeface="宋体" pitchFamily="2" charset="-122"/>
              </a:rPr>
              <a:t>  	   </a:t>
            </a:r>
            <a:r>
              <a:rPr lang="en-US" altLang="zh-CN" sz="2400" b="1" smtClean="0">
                <a:latin typeface="宋体" pitchFamily="2" charset="-122"/>
              </a:rPr>
              <a:t>M(x)*X</a:t>
            </a:r>
            <a:r>
              <a:rPr lang="en-US" altLang="zh-CN" sz="2400" b="1" baseline="30000" smtClean="0">
                <a:latin typeface="宋体" pitchFamily="2" charset="-122"/>
              </a:rPr>
              <a:t>3  </a:t>
            </a:r>
            <a:r>
              <a:rPr lang="en-US" altLang="zh-CN" sz="2400" b="1" smtClean="0">
                <a:latin typeface="宋体" pitchFamily="2" charset="-122"/>
              </a:rPr>
              <a:t>= X</a:t>
            </a:r>
            <a:r>
              <a:rPr lang="en-US" altLang="zh-CN" sz="2400" b="1" baseline="30000" smtClean="0">
                <a:latin typeface="宋体" pitchFamily="2" charset="-122"/>
              </a:rPr>
              <a:t>6  </a:t>
            </a:r>
            <a:r>
              <a:rPr lang="en-US" altLang="zh-CN" sz="2400" b="1" smtClean="0">
                <a:latin typeface="宋体" pitchFamily="2" charset="-122"/>
              </a:rPr>
              <a:t>+ X</a:t>
            </a:r>
            <a:r>
              <a:rPr lang="en-US" altLang="zh-CN" sz="2400" b="1" baseline="30000" smtClean="0">
                <a:latin typeface="宋体" pitchFamily="2" charset="-122"/>
              </a:rPr>
              <a:t>5  </a:t>
            </a:r>
            <a:r>
              <a:rPr lang="en-US" altLang="zh-CN" sz="2400" b="1" smtClean="0">
                <a:latin typeface="宋体" pitchFamily="2" charset="-122"/>
              </a:rPr>
              <a:t>=  1100000</a:t>
            </a:r>
          </a:p>
          <a:p>
            <a:pPr eaLnBrk="1" hangingPunct="1">
              <a:lnSpc>
                <a:spcPct val="90000"/>
              </a:lnSpc>
              <a:buFont typeface="Wingdings" pitchFamily="2" charset="2"/>
              <a:buNone/>
            </a:pPr>
            <a:r>
              <a:rPr lang="en-US" altLang="zh-CN" sz="2400" b="1" smtClean="0">
                <a:solidFill>
                  <a:srgbClr val="FF3300"/>
                </a:solidFill>
                <a:latin typeface="宋体" pitchFamily="2" charset="-122"/>
              </a:rPr>
              <a:t>      (3)</a:t>
            </a:r>
            <a:r>
              <a:rPr lang="zh-CN" altLang="en-US" sz="2400" b="1" smtClean="0">
                <a:latin typeface="宋体" pitchFamily="2" charset="-122"/>
              </a:rPr>
              <a:t>用</a:t>
            </a:r>
            <a:r>
              <a:rPr lang="en-US" altLang="zh-CN" sz="2400" b="1" smtClean="0">
                <a:latin typeface="宋体" pitchFamily="2" charset="-122"/>
              </a:rPr>
              <a:t>r+1</a:t>
            </a:r>
            <a:r>
              <a:rPr lang="zh-CN" altLang="en-US" sz="2400" b="1" smtClean="0">
                <a:latin typeface="宋体" pitchFamily="2" charset="-122"/>
              </a:rPr>
              <a:t>位的生成多项式 </a:t>
            </a:r>
            <a:r>
              <a:rPr lang="en-US" altLang="zh-CN" sz="2400" b="1" smtClean="0">
                <a:latin typeface="宋体" pitchFamily="2" charset="-122"/>
              </a:rPr>
              <a:t>G(X)</a:t>
            </a:r>
            <a:r>
              <a:rPr lang="zh-CN" altLang="en-US" sz="2400" b="1" smtClean="0">
                <a:latin typeface="宋体" pitchFamily="2" charset="-122"/>
              </a:rPr>
              <a:t>，对</a:t>
            </a:r>
            <a:r>
              <a:rPr lang="en-US" altLang="zh-CN" sz="2400" b="1" smtClean="0">
                <a:latin typeface="宋体" pitchFamily="2" charset="-122"/>
              </a:rPr>
              <a:t>M(x)*X</a:t>
            </a:r>
            <a:r>
              <a:rPr lang="en-US" altLang="zh-CN" sz="2400" b="1" baseline="30000" smtClean="0">
                <a:latin typeface="宋体" pitchFamily="2" charset="-122"/>
              </a:rPr>
              <a:t>r</a:t>
            </a:r>
            <a:r>
              <a:rPr lang="zh-CN" altLang="en-US" sz="2400" b="1" smtClean="0">
                <a:latin typeface="宋体" pitchFamily="2" charset="-122"/>
              </a:rPr>
              <a:t>作</a:t>
            </a:r>
            <a:r>
              <a:rPr lang="zh-CN" altLang="en-US" sz="2400" b="1" smtClean="0">
                <a:latin typeface="Times New Roman" pitchFamily="18" charset="0"/>
              </a:rPr>
              <a:t>“</a:t>
            </a:r>
            <a:r>
              <a:rPr lang="zh-CN" altLang="en-US" sz="2400" b="1" smtClean="0">
                <a:latin typeface="宋体" pitchFamily="2" charset="-122"/>
              </a:rPr>
              <a:t>模</a:t>
            </a:r>
            <a:r>
              <a:rPr lang="en-US" altLang="zh-CN" sz="2400" b="1" smtClean="0">
                <a:latin typeface="宋体" pitchFamily="2" charset="-122"/>
              </a:rPr>
              <a:t>2</a:t>
            </a:r>
            <a:r>
              <a:rPr lang="zh-CN" altLang="en-US" sz="2400" b="1" smtClean="0">
                <a:latin typeface="宋体" pitchFamily="2" charset="-122"/>
              </a:rPr>
              <a:t>除</a:t>
            </a:r>
            <a:r>
              <a:rPr lang="zh-CN" altLang="en-US" sz="2400" b="1" smtClean="0">
                <a:latin typeface="Times New Roman" pitchFamily="18" charset="0"/>
              </a:rPr>
              <a:t>”</a:t>
            </a:r>
            <a:endParaRPr lang="zh-CN" altLang="en-US" sz="2400" b="1" smtClean="0">
              <a:latin typeface="宋体" pitchFamily="2" charset="-122"/>
            </a:endParaRPr>
          </a:p>
          <a:p>
            <a:pPr eaLnBrk="1" hangingPunct="1">
              <a:lnSpc>
                <a:spcPct val="90000"/>
              </a:lnSpc>
              <a:buFont typeface="Wingdings" pitchFamily="2" charset="2"/>
              <a:buNone/>
            </a:pPr>
            <a:r>
              <a:rPr lang="zh-CN" altLang="en-US" sz="2400" b="1" smtClean="0">
                <a:latin typeface="宋体" pitchFamily="2" charset="-122"/>
              </a:rPr>
              <a:t>	  </a:t>
            </a:r>
            <a:r>
              <a:rPr lang="en-US" altLang="zh-CN" sz="2400" b="1" smtClean="0">
                <a:latin typeface="宋体" pitchFamily="2" charset="-122"/>
              </a:rPr>
              <a:t>1100000/1011 = 1110 + 010/1011</a:t>
            </a:r>
          </a:p>
          <a:p>
            <a:pPr eaLnBrk="1" hangingPunct="1">
              <a:lnSpc>
                <a:spcPct val="90000"/>
              </a:lnSpc>
              <a:buFont typeface="Wingdings" pitchFamily="2" charset="2"/>
              <a:buNone/>
            </a:pPr>
            <a:r>
              <a:rPr lang="en-US" altLang="zh-CN" sz="2400" b="1" smtClean="0">
                <a:solidFill>
                  <a:srgbClr val="FF3300"/>
                </a:solidFill>
                <a:latin typeface="宋体" pitchFamily="2" charset="-122"/>
              </a:rPr>
              <a:t>      (4)</a:t>
            </a:r>
            <a:r>
              <a:rPr lang="en-US" altLang="zh-CN" sz="2400" b="1" smtClean="0">
                <a:latin typeface="宋体" pitchFamily="2" charset="-122"/>
              </a:rPr>
              <a:t>M(x)*X</a:t>
            </a:r>
            <a:r>
              <a:rPr lang="en-US" altLang="zh-CN" sz="2400" b="1" baseline="30000" smtClean="0">
                <a:latin typeface="宋体" pitchFamily="2" charset="-122"/>
              </a:rPr>
              <a:t>3</a:t>
            </a:r>
            <a:r>
              <a:rPr lang="en-US" altLang="zh-CN" sz="2400" b="1" smtClean="0">
                <a:latin typeface="宋体" pitchFamily="2" charset="-122"/>
              </a:rPr>
              <a:t> </a:t>
            </a:r>
            <a:r>
              <a:rPr lang="zh-CN" altLang="en-US" sz="2400" b="1" smtClean="0">
                <a:latin typeface="宋体" pitchFamily="2" charset="-122"/>
              </a:rPr>
              <a:t>与</a:t>
            </a:r>
            <a:r>
              <a:rPr lang="en-US" altLang="zh-CN" sz="2400" b="1" smtClean="0">
                <a:latin typeface="宋体" pitchFamily="2" charset="-122"/>
              </a:rPr>
              <a:t>r</a:t>
            </a:r>
            <a:r>
              <a:rPr lang="zh-CN" altLang="en-US" sz="2400" b="1" smtClean="0">
                <a:latin typeface="宋体" pitchFamily="2" charset="-122"/>
              </a:rPr>
              <a:t>位余数</a:t>
            </a:r>
            <a:r>
              <a:rPr lang="en-US" altLang="zh-CN" sz="2400" b="1" smtClean="0">
                <a:latin typeface="宋体" pitchFamily="2" charset="-122"/>
              </a:rPr>
              <a:t>R(X) </a:t>
            </a:r>
            <a:r>
              <a:rPr lang="zh-CN" altLang="en-US" sz="2400" b="1" smtClean="0">
                <a:latin typeface="宋体" pitchFamily="2" charset="-122"/>
              </a:rPr>
              <a:t>作</a:t>
            </a:r>
            <a:r>
              <a:rPr lang="zh-CN" altLang="en-US" sz="2400" b="1" smtClean="0">
                <a:latin typeface="Times New Roman" pitchFamily="18" charset="0"/>
              </a:rPr>
              <a:t>“</a:t>
            </a:r>
            <a:r>
              <a:rPr lang="zh-CN" altLang="en-US" sz="2400" b="1" smtClean="0">
                <a:latin typeface="宋体" pitchFamily="2" charset="-122"/>
              </a:rPr>
              <a:t>模</a:t>
            </a:r>
            <a:r>
              <a:rPr lang="en-US" altLang="zh-CN" sz="2400" b="1" smtClean="0">
                <a:latin typeface="宋体" pitchFamily="2" charset="-122"/>
              </a:rPr>
              <a:t>2</a:t>
            </a:r>
            <a:r>
              <a:rPr lang="zh-CN" altLang="en-US" sz="2400" b="1" smtClean="0">
                <a:latin typeface="宋体" pitchFamily="2" charset="-122"/>
              </a:rPr>
              <a:t>加</a:t>
            </a:r>
            <a:r>
              <a:rPr lang="zh-CN" altLang="en-US" sz="2400" b="1" smtClean="0">
                <a:latin typeface="Times New Roman" pitchFamily="18" charset="0"/>
              </a:rPr>
              <a:t>”</a:t>
            </a:r>
            <a:r>
              <a:rPr lang="zh-CN" altLang="en-US" sz="2400" b="1" smtClean="0">
                <a:latin typeface="宋体" pitchFamily="2" charset="-122"/>
              </a:rPr>
              <a:t>，即可求得它的</a:t>
            </a:r>
            <a:r>
              <a:rPr lang="en-US" altLang="zh-CN" sz="2400" b="1" smtClean="0">
                <a:latin typeface="宋体" pitchFamily="2" charset="-122"/>
              </a:rPr>
              <a:t>CRC</a:t>
            </a:r>
            <a:r>
              <a:rPr lang="zh-CN" altLang="en-US" sz="2400" b="1" smtClean="0">
                <a:latin typeface="宋体" pitchFamily="2" charset="-122"/>
              </a:rPr>
              <a:t>编码</a:t>
            </a:r>
          </a:p>
          <a:p>
            <a:pPr eaLnBrk="1" hangingPunct="1">
              <a:lnSpc>
                <a:spcPct val="90000"/>
              </a:lnSpc>
              <a:buFont typeface="Wingdings" pitchFamily="2" charset="2"/>
              <a:buNone/>
            </a:pPr>
            <a:r>
              <a:rPr lang="zh-CN" altLang="en-US" sz="2400" b="1" smtClean="0">
                <a:latin typeface="宋体" pitchFamily="2" charset="-122"/>
              </a:rPr>
              <a:t>	  </a:t>
            </a:r>
            <a:r>
              <a:rPr lang="en-US" altLang="zh-CN" sz="2400" b="1" smtClean="0">
                <a:latin typeface="宋体" pitchFamily="2" charset="-122"/>
              </a:rPr>
              <a:t>M(x)*X</a:t>
            </a:r>
            <a:r>
              <a:rPr lang="en-US" altLang="zh-CN" sz="2400" b="1" baseline="30000" smtClean="0">
                <a:latin typeface="宋体" pitchFamily="2" charset="-122"/>
              </a:rPr>
              <a:t>3 </a:t>
            </a:r>
            <a:r>
              <a:rPr lang="en-US" altLang="zh-CN" sz="2400" b="1" smtClean="0">
                <a:latin typeface="宋体" pitchFamily="2" charset="-122"/>
              </a:rPr>
              <a:t>+ R(X) = 1100000 + </a:t>
            </a:r>
            <a:r>
              <a:rPr lang="en-US" altLang="zh-CN" sz="2400" b="1" smtClean="0">
                <a:solidFill>
                  <a:srgbClr val="FF3300"/>
                </a:solidFill>
                <a:latin typeface="宋体" pitchFamily="2" charset="-122"/>
              </a:rPr>
              <a:t>010</a:t>
            </a:r>
            <a:r>
              <a:rPr lang="en-US" altLang="zh-CN" sz="2400" b="1" smtClean="0">
                <a:latin typeface="宋体" pitchFamily="2" charset="-122"/>
              </a:rPr>
              <a:t> =  1100010         (</a:t>
            </a:r>
            <a:r>
              <a:rPr lang="zh-CN" altLang="en-US" sz="2400" b="1" smtClean="0">
                <a:latin typeface="宋体" pitchFamily="2" charset="-122"/>
              </a:rPr>
              <a:t>模</a:t>
            </a:r>
            <a:r>
              <a:rPr lang="en-US" altLang="zh-CN" sz="2400" b="1" smtClean="0">
                <a:latin typeface="宋体" pitchFamily="2" charset="-122"/>
              </a:rPr>
              <a:t>2</a:t>
            </a:r>
            <a:r>
              <a:rPr lang="zh-CN" altLang="en-US" sz="2400" b="1" smtClean="0">
                <a:latin typeface="宋体" pitchFamily="2" charset="-122"/>
              </a:rPr>
              <a:t>加</a:t>
            </a:r>
            <a:r>
              <a:rPr lang="en-US" altLang="zh-CN" sz="2400" b="1" smtClean="0">
                <a:latin typeface="宋体" pitchFamily="2" charset="-122"/>
              </a:rPr>
              <a:t>)</a:t>
            </a:r>
          </a:p>
          <a:p>
            <a:pPr eaLnBrk="1" hangingPunct="1">
              <a:lnSpc>
                <a:spcPct val="90000"/>
              </a:lnSpc>
              <a:buFont typeface="Wingdings" pitchFamily="2" charset="2"/>
              <a:buNone/>
            </a:pPr>
            <a:r>
              <a:rPr lang="en-US" altLang="zh-CN" sz="2400" b="1" smtClean="0">
                <a:latin typeface="宋体" pitchFamily="2" charset="-122"/>
              </a:rPr>
              <a:t>      </a:t>
            </a:r>
            <a:r>
              <a:rPr lang="zh-CN" altLang="en-US" sz="2400" b="1" smtClean="0">
                <a:latin typeface="宋体" pitchFamily="2" charset="-122"/>
              </a:rPr>
              <a:t>因为</a:t>
            </a:r>
            <a:r>
              <a:rPr lang="en-US" altLang="zh-CN" sz="2400" b="1" smtClean="0">
                <a:latin typeface="宋体" pitchFamily="2" charset="-122"/>
              </a:rPr>
              <a:t>k=7</a:t>
            </a:r>
            <a:r>
              <a:rPr lang="zh-CN" altLang="en-US" sz="2400" b="1" smtClean="0">
                <a:latin typeface="宋体" pitchFamily="2" charset="-122"/>
              </a:rPr>
              <a:t>、</a:t>
            </a:r>
            <a:r>
              <a:rPr lang="en-US" altLang="zh-CN" sz="2400" b="1" smtClean="0">
                <a:latin typeface="宋体" pitchFamily="2" charset="-122"/>
              </a:rPr>
              <a:t>n=4</a:t>
            </a:r>
            <a:r>
              <a:rPr lang="zh-CN" altLang="en-US" sz="2400" b="1" smtClean="0">
                <a:latin typeface="宋体" pitchFamily="2" charset="-122"/>
              </a:rPr>
              <a:t>，所以编好的</a:t>
            </a:r>
            <a:r>
              <a:rPr lang="en-US" altLang="zh-CN" sz="2400" b="1" smtClean="0">
                <a:latin typeface="宋体" pitchFamily="2" charset="-122"/>
              </a:rPr>
              <a:t>CRC</a:t>
            </a:r>
            <a:r>
              <a:rPr lang="zh-CN" altLang="en-US" sz="2400" b="1" smtClean="0">
                <a:latin typeface="宋体" pitchFamily="2" charset="-122"/>
              </a:rPr>
              <a:t>码又称为</a:t>
            </a:r>
            <a:r>
              <a:rPr lang="en-US" altLang="zh-CN" sz="2400" b="1" smtClean="0">
                <a:latin typeface="宋体" pitchFamily="2" charset="-122"/>
              </a:rPr>
              <a:t>(7</a:t>
            </a:r>
            <a:r>
              <a:rPr lang="zh-CN" altLang="en-US" sz="2400" b="1" smtClean="0">
                <a:latin typeface="宋体" pitchFamily="2" charset="-122"/>
              </a:rPr>
              <a:t>，</a:t>
            </a:r>
            <a:r>
              <a:rPr lang="en-US" altLang="zh-CN" sz="2400" b="1" smtClean="0">
                <a:latin typeface="宋体" pitchFamily="2" charset="-122"/>
              </a:rPr>
              <a:t>4)</a:t>
            </a:r>
            <a:r>
              <a:rPr lang="zh-CN" altLang="en-US" sz="2400" b="1" smtClean="0">
                <a:latin typeface="宋体" pitchFamily="2" charset="-122"/>
              </a:rPr>
              <a:t>码。</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228600" y="533400"/>
            <a:ext cx="8686800" cy="5791200"/>
          </a:xfrm>
        </p:spPr>
        <p:txBody>
          <a:bodyPr/>
          <a:lstStyle/>
          <a:p>
            <a:pPr eaLnBrk="1" hangingPunct="1">
              <a:lnSpc>
                <a:spcPct val="90000"/>
              </a:lnSpc>
              <a:buFont typeface="Wingdings" pitchFamily="2" charset="2"/>
              <a:buNone/>
            </a:pPr>
            <a:r>
              <a:rPr lang="en-US" altLang="zh-CN" sz="2400" b="1" smtClean="0">
                <a:solidFill>
                  <a:srgbClr val="0066FF"/>
                </a:solidFill>
                <a:latin typeface="宋体" pitchFamily="2" charset="-122"/>
              </a:rPr>
              <a:t>2</a:t>
            </a:r>
            <a:r>
              <a:rPr lang="zh-CN" altLang="en-US" sz="2400" b="1" smtClean="0">
                <a:solidFill>
                  <a:srgbClr val="0066FF"/>
                </a:solidFill>
                <a:latin typeface="宋体" pitchFamily="2" charset="-122"/>
              </a:rPr>
              <a:t>．模</a:t>
            </a:r>
            <a:r>
              <a:rPr lang="en-US" altLang="zh-CN" sz="2400" b="1" smtClean="0">
                <a:solidFill>
                  <a:srgbClr val="0066FF"/>
                </a:solidFill>
                <a:latin typeface="宋体" pitchFamily="2" charset="-122"/>
              </a:rPr>
              <a:t>2</a:t>
            </a:r>
            <a:r>
              <a:rPr lang="zh-CN" altLang="en-US" sz="2400" b="1" smtClean="0">
                <a:solidFill>
                  <a:srgbClr val="0066FF"/>
                </a:solidFill>
                <a:latin typeface="宋体" pitchFamily="2" charset="-122"/>
              </a:rPr>
              <a:t>运算：</a:t>
            </a:r>
            <a:r>
              <a:rPr lang="zh-CN" altLang="en-US" sz="2400" b="1" smtClean="0">
                <a:solidFill>
                  <a:srgbClr val="FF3300"/>
                </a:solidFill>
                <a:latin typeface="宋体" pitchFamily="2" charset="-122"/>
              </a:rPr>
              <a:t>不考虑借位和进位</a:t>
            </a:r>
          </a:p>
          <a:p>
            <a:pPr eaLnBrk="1" hangingPunct="1">
              <a:lnSpc>
                <a:spcPct val="90000"/>
              </a:lnSpc>
              <a:buFont typeface="Wingdings" pitchFamily="2" charset="2"/>
              <a:buNone/>
            </a:pPr>
            <a:r>
              <a:rPr lang="zh-CN" altLang="en-US" sz="2400" b="1" smtClean="0">
                <a:solidFill>
                  <a:schemeClr val="hlink"/>
                </a:solidFill>
                <a:latin typeface="宋体" pitchFamily="2" charset="-122"/>
              </a:rPr>
              <a:t>（</a:t>
            </a:r>
            <a:r>
              <a:rPr lang="en-US" altLang="zh-CN" sz="2400" b="1" smtClean="0">
                <a:solidFill>
                  <a:schemeClr val="hlink"/>
                </a:solidFill>
                <a:latin typeface="宋体" pitchFamily="2" charset="-122"/>
              </a:rPr>
              <a:t>1</a:t>
            </a:r>
            <a:r>
              <a:rPr lang="zh-CN" altLang="en-US" sz="2400" b="1" smtClean="0">
                <a:solidFill>
                  <a:schemeClr val="hlink"/>
                </a:solidFill>
                <a:latin typeface="宋体" pitchFamily="2" charset="-122"/>
              </a:rPr>
              <a:t>）模</a:t>
            </a:r>
            <a:r>
              <a:rPr lang="en-US" altLang="zh-CN" sz="2400" b="1" smtClean="0">
                <a:solidFill>
                  <a:schemeClr val="hlink"/>
                </a:solidFill>
                <a:latin typeface="宋体" pitchFamily="2" charset="-122"/>
              </a:rPr>
              <a:t>2</a:t>
            </a:r>
            <a:r>
              <a:rPr lang="zh-CN" altLang="en-US" sz="2400" b="1" smtClean="0">
                <a:solidFill>
                  <a:schemeClr val="hlink"/>
                </a:solidFill>
                <a:latin typeface="宋体" pitchFamily="2" charset="-122"/>
              </a:rPr>
              <a:t>加减：</a:t>
            </a:r>
            <a:r>
              <a:rPr lang="zh-CN" altLang="en-US" sz="2400" b="1" smtClean="0">
                <a:latin typeface="宋体" pitchFamily="2" charset="-122"/>
              </a:rPr>
              <a:t>可用异或门实现，即：</a:t>
            </a:r>
          </a:p>
          <a:p>
            <a:pPr eaLnBrk="1" hangingPunct="1">
              <a:lnSpc>
                <a:spcPct val="90000"/>
              </a:lnSpc>
              <a:buFont typeface="Wingdings" pitchFamily="2" charset="2"/>
              <a:buNone/>
            </a:pPr>
            <a:r>
              <a:rPr lang="en-US" altLang="zh-CN" sz="2400" b="1" smtClean="0">
                <a:latin typeface="宋体" pitchFamily="2" charset="-122"/>
              </a:rPr>
              <a:t>0+0=0</a:t>
            </a:r>
            <a:r>
              <a:rPr lang="zh-CN" altLang="en-US" sz="2400" b="1" smtClean="0">
                <a:latin typeface="宋体" pitchFamily="2" charset="-122"/>
              </a:rPr>
              <a:t>；</a:t>
            </a:r>
            <a:r>
              <a:rPr lang="en-US" altLang="zh-CN" sz="2400" b="1" smtClean="0">
                <a:latin typeface="宋体" pitchFamily="2" charset="-122"/>
              </a:rPr>
              <a:t>0+1=1</a:t>
            </a:r>
            <a:r>
              <a:rPr lang="zh-CN" altLang="en-US" sz="2400" b="1" smtClean="0">
                <a:latin typeface="宋体" pitchFamily="2" charset="-122"/>
              </a:rPr>
              <a:t>；</a:t>
            </a:r>
            <a:r>
              <a:rPr lang="en-US" altLang="zh-CN" sz="2400" b="1" smtClean="0">
                <a:latin typeface="宋体" pitchFamily="2" charset="-122"/>
              </a:rPr>
              <a:t>1+0=1</a:t>
            </a:r>
            <a:r>
              <a:rPr lang="zh-CN" altLang="en-US" sz="2400" b="1" smtClean="0">
                <a:latin typeface="宋体" pitchFamily="2" charset="-122"/>
              </a:rPr>
              <a:t>；</a:t>
            </a:r>
            <a:r>
              <a:rPr lang="en-US" altLang="zh-CN" sz="2400" b="1" smtClean="0">
                <a:latin typeface="宋体" pitchFamily="2" charset="-122"/>
              </a:rPr>
              <a:t>1+1=0</a:t>
            </a:r>
            <a:r>
              <a:rPr lang="zh-CN" altLang="en-US" sz="2400" b="1" smtClean="0">
                <a:latin typeface="宋体" pitchFamily="2" charset="-122"/>
              </a:rPr>
              <a:t>；</a:t>
            </a:r>
          </a:p>
          <a:p>
            <a:pPr eaLnBrk="1" hangingPunct="1">
              <a:lnSpc>
                <a:spcPct val="90000"/>
              </a:lnSpc>
              <a:buFont typeface="Wingdings" pitchFamily="2" charset="2"/>
              <a:buNone/>
            </a:pPr>
            <a:r>
              <a:rPr lang="en-US" altLang="zh-CN" sz="2400" b="1" smtClean="0">
                <a:latin typeface="宋体" pitchFamily="2" charset="-122"/>
              </a:rPr>
              <a:t>0-0=0</a:t>
            </a:r>
            <a:r>
              <a:rPr lang="zh-CN" altLang="en-US" sz="2400" b="1" smtClean="0">
                <a:latin typeface="宋体" pitchFamily="2" charset="-122"/>
              </a:rPr>
              <a:t>；</a:t>
            </a:r>
            <a:r>
              <a:rPr lang="en-US" altLang="zh-CN" sz="2400" b="1" smtClean="0">
                <a:latin typeface="宋体" pitchFamily="2" charset="-122"/>
              </a:rPr>
              <a:t>0-1=1</a:t>
            </a:r>
            <a:r>
              <a:rPr lang="zh-CN" altLang="en-US" sz="2400" b="1" smtClean="0">
                <a:latin typeface="宋体" pitchFamily="2" charset="-122"/>
              </a:rPr>
              <a:t>；</a:t>
            </a:r>
            <a:r>
              <a:rPr lang="en-US" altLang="zh-CN" sz="2400" b="1" smtClean="0">
                <a:latin typeface="宋体" pitchFamily="2" charset="-122"/>
              </a:rPr>
              <a:t>1-0=1</a:t>
            </a:r>
            <a:r>
              <a:rPr lang="zh-CN" altLang="en-US" sz="2400" b="1" smtClean="0">
                <a:latin typeface="宋体" pitchFamily="2" charset="-122"/>
              </a:rPr>
              <a:t>；</a:t>
            </a:r>
            <a:r>
              <a:rPr lang="en-US" altLang="zh-CN" sz="2400" b="1" smtClean="0">
                <a:latin typeface="宋体" pitchFamily="2" charset="-122"/>
              </a:rPr>
              <a:t>1-1=0</a:t>
            </a:r>
            <a:r>
              <a:rPr lang="zh-CN" altLang="en-US" sz="2400" b="1" smtClean="0">
                <a:latin typeface="宋体" pitchFamily="2" charset="-122"/>
              </a:rPr>
              <a:t>；</a:t>
            </a:r>
          </a:p>
          <a:p>
            <a:pPr eaLnBrk="1" hangingPunct="1">
              <a:lnSpc>
                <a:spcPct val="90000"/>
              </a:lnSpc>
              <a:buFont typeface="Wingdings" pitchFamily="2" charset="2"/>
              <a:buNone/>
            </a:pPr>
            <a:r>
              <a:rPr lang="zh-CN" altLang="en-US" sz="2400" b="1" smtClean="0">
                <a:solidFill>
                  <a:schemeClr val="hlink"/>
                </a:solidFill>
                <a:latin typeface="宋体" pitchFamily="2" charset="-122"/>
              </a:rPr>
              <a:t>（</a:t>
            </a:r>
            <a:r>
              <a:rPr lang="en-US" altLang="zh-CN" sz="2400" b="1" smtClean="0">
                <a:solidFill>
                  <a:schemeClr val="hlink"/>
                </a:solidFill>
                <a:latin typeface="宋体" pitchFamily="2" charset="-122"/>
              </a:rPr>
              <a:t>2</a:t>
            </a:r>
            <a:r>
              <a:rPr lang="zh-CN" altLang="en-US" sz="2400" b="1" smtClean="0">
                <a:solidFill>
                  <a:schemeClr val="hlink"/>
                </a:solidFill>
                <a:latin typeface="宋体" pitchFamily="2" charset="-122"/>
              </a:rPr>
              <a:t>）模</a:t>
            </a:r>
            <a:r>
              <a:rPr lang="en-US" altLang="zh-CN" sz="2400" b="1" smtClean="0">
                <a:solidFill>
                  <a:schemeClr val="hlink"/>
                </a:solidFill>
                <a:latin typeface="宋体" pitchFamily="2" charset="-122"/>
              </a:rPr>
              <a:t>2</a:t>
            </a:r>
            <a:r>
              <a:rPr lang="zh-CN" altLang="en-US" sz="2400" b="1" smtClean="0">
                <a:solidFill>
                  <a:schemeClr val="hlink"/>
                </a:solidFill>
                <a:latin typeface="宋体" pitchFamily="2" charset="-122"/>
              </a:rPr>
              <a:t>乘法：</a:t>
            </a:r>
            <a:r>
              <a:rPr lang="zh-CN" altLang="en-US" sz="2400" b="1" smtClean="0">
                <a:latin typeface="宋体" pitchFamily="2" charset="-122"/>
              </a:rPr>
              <a:t>用模</a:t>
            </a:r>
            <a:r>
              <a:rPr lang="en-US" altLang="zh-CN" sz="2400" b="1" smtClean="0">
                <a:latin typeface="宋体" pitchFamily="2" charset="-122"/>
              </a:rPr>
              <a:t>2</a:t>
            </a:r>
            <a:r>
              <a:rPr lang="zh-CN" altLang="en-US" sz="2400" b="1" smtClean="0">
                <a:latin typeface="宋体" pitchFamily="2" charset="-122"/>
              </a:rPr>
              <a:t>加求部分积之和</a:t>
            </a:r>
          </a:p>
          <a:p>
            <a:pPr eaLnBrk="1" hangingPunct="1">
              <a:lnSpc>
                <a:spcPct val="90000"/>
              </a:lnSpc>
              <a:buFont typeface="Wingdings" pitchFamily="2" charset="2"/>
              <a:buNone/>
            </a:pPr>
            <a:endParaRPr lang="zh-CN" altLang="en-US" sz="2400" b="1" smtClean="0">
              <a:solidFill>
                <a:srgbClr val="FF3300"/>
              </a:solidFill>
            </a:endParaRPr>
          </a:p>
          <a:p>
            <a:pPr eaLnBrk="1" hangingPunct="1">
              <a:lnSpc>
                <a:spcPct val="90000"/>
              </a:lnSpc>
              <a:buFont typeface="Wingdings" pitchFamily="2" charset="2"/>
              <a:buNone/>
            </a:pPr>
            <a:endParaRPr lang="zh-CN" altLang="en-US" sz="2400" b="1" smtClean="0">
              <a:solidFill>
                <a:srgbClr val="FF3300"/>
              </a:solidFill>
            </a:endParaRPr>
          </a:p>
          <a:p>
            <a:pPr eaLnBrk="1" hangingPunct="1">
              <a:lnSpc>
                <a:spcPct val="90000"/>
              </a:lnSpc>
              <a:buFont typeface="Wingdings" pitchFamily="2" charset="2"/>
              <a:buNone/>
            </a:pPr>
            <a:r>
              <a:rPr lang="zh-CN" altLang="en-US" sz="2400" b="1" smtClean="0">
                <a:solidFill>
                  <a:srgbClr val="FF3300"/>
                </a:solidFill>
              </a:rPr>
              <a:t>例如：</a:t>
            </a:r>
          </a:p>
          <a:p>
            <a:pPr eaLnBrk="1" hangingPunct="1">
              <a:lnSpc>
                <a:spcPct val="90000"/>
              </a:lnSpc>
              <a:buFont typeface="Wingdings" pitchFamily="2" charset="2"/>
              <a:buNone/>
            </a:pPr>
            <a:r>
              <a:rPr lang="zh-CN" altLang="en-US" sz="2800" b="1" smtClean="0"/>
              <a:t>	                 	</a:t>
            </a:r>
            <a:r>
              <a:rPr lang="en-US" altLang="zh-CN" sz="2800" b="1" smtClean="0"/>
              <a:t>1011</a:t>
            </a:r>
          </a:p>
          <a:p>
            <a:pPr eaLnBrk="1" hangingPunct="1">
              <a:lnSpc>
                <a:spcPct val="90000"/>
              </a:lnSpc>
              <a:buFont typeface="Wingdings" pitchFamily="2" charset="2"/>
              <a:buNone/>
            </a:pPr>
            <a:r>
              <a:rPr lang="en-US" altLang="zh-CN" sz="2800" b="1" smtClean="0"/>
              <a:t>                      x       11</a:t>
            </a:r>
          </a:p>
          <a:p>
            <a:pPr eaLnBrk="1" hangingPunct="1">
              <a:lnSpc>
                <a:spcPct val="90000"/>
              </a:lnSpc>
              <a:buFont typeface="Wingdings" pitchFamily="2" charset="2"/>
              <a:buNone/>
            </a:pPr>
            <a:r>
              <a:rPr lang="en-US" altLang="zh-CN" sz="2800" b="1" smtClean="0"/>
              <a:t>		                  1011</a:t>
            </a:r>
          </a:p>
          <a:p>
            <a:pPr eaLnBrk="1" hangingPunct="1">
              <a:lnSpc>
                <a:spcPct val="90000"/>
              </a:lnSpc>
              <a:buFont typeface="Wingdings" pitchFamily="2" charset="2"/>
              <a:buNone/>
            </a:pPr>
            <a:r>
              <a:rPr lang="en-US" altLang="zh-CN" sz="2800" b="1" smtClean="0"/>
              <a:t>               +       1011</a:t>
            </a:r>
          </a:p>
          <a:p>
            <a:pPr eaLnBrk="1" hangingPunct="1">
              <a:lnSpc>
                <a:spcPct val="90000"/>
              </a:lnSpc>
              <a:buFont typeface="Wingdings" pitchFamily="2" charset="2"/>
              <a:buNone/>
            </a:pPr>
            <a:r>
              <a:rPr lang="en-US" altLang="zh-CN" sz="2800" b="1" smtClean="0"/>
              <a:t>                         11101</a:t>
            </a:r>
          </a:p>
        </p:txBody>
      </p:sp>
      <p:sp>
        <p:nvSpPr>
          <p:cNvPr id="125955" name="Line 3"/>
          <p:cNvSpPr>
            <a:spLocks noChangeShapeType="1"/>
          </p:cNvSpPr>
          <p:nvPr/>
        </p:nvSpPr>
        <p:spPr bwMode="auto">
          <a:xfrm>
            <a:off x="1752600" y="4724400"/>
            <a:ext cx="25908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56" name="Line 4"/>
          <p:cNvSpPr>
            <a:spLocks noChangeShapeType="1"/>
          </p:cNvSpPr>
          <p:nvPr/>
        </p:nvSpPr>
        <p:spPr bwMode="auto">
          <a:xfrm>
            <a:off x="1752600" y="5638800"/>
            <a:ext cx="25908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228600" y="304800"/>
            <a:ext cx="8686800" cy="5410200"/>
          </a:xfrm>
        </p:spPr>
        <p:txBody>
          <a:bodyPr/>
          <a:lstStyle/>
          <a:p>
            <a:pPr eaLnBrk="1" hangingPunct="1">
              <a:lnSpc>
                <a:spcPct val="90000"/>
              </a:lnSpc>
              <a:buFont typeface="Wingdings" pitchFamily="2" charset="2"/>
              <a:buNone/>
            </a:pPr>
            <a:r>
              <a:rPr lang="en-US" altLang="zh-CN" sz="2400" smtClean="0">
                <a:solidFill>
                  <a:schemeClr val="accent2"/>
                </a:solidFill>
              </a:rPr>
              <a:t>   </a:t>
            </a:r>
            <a:r>
              <a:rPr lang="zh-CN" altLang="en-US" sz="2400" b="1" smtClean="0">
                <a:solidFill>
                  <a:schemeClr val="hlink"/>
                </a:solidFill>
              </a:rPr>
              <a:t>（</a:t>
            </a:r>
            <a:r>
              <a:rPr lang="en-US" altLang="zh-CN" sz="2400" b="1" smtClean="0">
                <a:solidFill>
                  <a:schemeClr val="hlink"/>
                </a:solidFill>
              </a:rPr>
              <a:t>3</a:t>
            </a:r>
            <a:r>
              <a:rPr lang="zh-CN" altLang="en-US" sz="2400" b="1" smtClean="0">
                <a:solidFill>
                  <a:schemeClr val="hlink"/>
                </a:solidFill>
              </a:rPr>
              <a:t>）</a:t>
            </a:r>
            <a:r>
              <a:rPr lang="zh-CN" altLang="en-US" sz="2400" b="1" smtClean="0">
                <a:solidFill>
                  <a:schemeClr val="hlink"/>
                </a:solidFill>
                <a:cs typeface="Times New Roman" pitchFamily="18" charset="0"/>
              </a:rPr>
              <a:t> </a:t>
            </a:r>
            <a:r>
              <a:rPr lang="zh-CN" altLang="en-US" sz="2400" b="1" smtClean="0">
                <a:solidFill>
                  <a:schemeClr val="hlink"/>
                </a:solidFill>
              </a:rPr>
              <a:t>模</a:t>
            </a:r>
            <a:r>
              <a:rPr lang="en-US" altLang="zh-CN" sz="2400" b="1" smtClean="0">
                <a:solidFill>
                  <a:schemeClr val="hlink"/>
                </a:solidFill>
              </a:rPr>
              <a:t>2</a:t>
            </a:r>
            <a:r>
              <a:rPr lang="zh-CN" altLang="en-US" sz="2400" b="1" smtClean="0">
                <a:solidFill>
                  <a:schemeClr val="hlink"/>
                </a:solidFill>
              </a:rPr>
              <a:t>除法：</a:t>
            </a:r>
            <a:r>
              <a:rPr lang="zh-CN" altLang="en-US" sz="2400" b="1" smtClean="0"/>
              <a:t>按模</a:t>
            </a:r>
            <a:r>
              <a:rPr lang="en-US" altLang="zh-CN" sz="2400" b="1" smtClean="0"/>
              <a:t>2</a:t>
            </a:r>
            <a:r>
              <a:rPr lang="zh-CN" altLang="en-US" sz="2400" b="1" smtClean="0"/>
              <a:t>减求部分余数，每上一位商，部分余数要减少一位，</a:t>
            </a:r>
            <a:r>
              <a:rPr lang="zh-CN" altLang="en-US" sz="2400" b="1" smtClean="0">
                <a:solidFill>
                  <a:srgbClr val="FF3300"/>
                </a:solidFill>
              </a:rPr>
              <a:t>上商规则是</a:t>
            </a:r>
            <a:r>
              <a:rPr lang="zh-CN" altLang="en-US" sz="2400" b="1" smtClean="0"/>
              <a:t>：只要余数最高位为</a:t>
            </a:r>
            <a:r>
              <a:rPr lang="en-US" altLang="zh-CN" sz="2400" b="1" smtClean="0"/>
              <a:t>1</a:t>
            </a:r>
            <a:r>
              <a:rPr lang="zh-CN" altLang="en-US" sz="2400" b="1" smtClean="0"/>
              <a:t>，则商</a:t>
            </a:r>
            <a:r>
              <a:rPr lang="en-US" altLang="zh-CN" sz="2400" b="1" smtClean="0"/>
              <a:t>1</a:t>
            </a:r>
            <a:r>
              <a:rPr lang="zh-CN" altLang="en-US" sz="2400" b="1" smtClean="0"/>
              <a:t>，否则为</a:t>
            </a:r>
            <a:r>
              <a:rPr lang="en-US" altLang="zh-CN" sz="2400" b="1" smtClean="0"/>
              <a:t>0</a:t>
            </a:r>
            <a:r>
              <a:rPr lang="zh-CN" altLang="en-US" sz="2400" b="1" smtClean="0"/>
              <a:t>。当部分余数的位数小于除数时，该余数为最后余数。</a:t>
            </a:r>
          </a:p>
          <a:p>
            <a:pPr eaLnBrk="1" hangingPunct="1">
              <a:lnSpc>
                <a:spcPct val="90000"/>
              </a:lnSpc>
              <a:buFont typeface="Wingdings" pitchFamily="2" charset="2"/>
              <a:buNone/>
            </a:pPr>
            <a:endParaRPr lang="zh-CN" altLang="en-US" sz="2400" smtClean="0"/>
          </a:p>
          <a:p>
            <a:pPr eaLnBrk="1" hangingPunct="1">
              <a:lnSpc>
                <a:spcPct val="90000"/>
              </a:lnSpc>
              <a:buFont typeface="Wingdings" pitchFamily="2" charset="2"/>
              <a:buNone/>
            </a:pPr>
            <a:r>
              <a:rPr lang="zh-CN" altLang="en-US" sz="2400" b="1" smtClean="0"/>
              <a:t>例如：</a:t>
            </a:r>
          </a:p>
          <a:p>
            <a:pPr eaLnBrk="1" hangingPunct="1">
              <a:lnSpc>
                <a:spcPct val="90000"/>
              </a:lnSpc>
              <a:buFont typeface="Wingdings" pitchFamily="2" charset="2"/>
              <a:buNone/>
            </a:pPr>
            <a:r>
              <a:rPr lang="zh-CN" altLang="en-US" sz="2400" smtClean="0"/>
              <a:t>		                    </a:t>
            </a:r>
            <a:r>
              <a:rPr lang="en-US" altLang="zh-CN" sz="2400" smtClean="0"/>
              <a:t>111</a:t>
            </a:r>
            <a:r>
              <a:rPr lang="en-US" altLang="zh-CN" sz="2400" smtClean="0">
                <a:latin typeface="Times New Roman" pitchFamily="18" charset="0"/>
              </a:rPr>
              <a:t>………………</a:t>
            </a:r>
            <a:r>
              <a:rPr lang="en-US" altLang="zh-CN" sz="2400" smtClean="0"/>
              <a:t>.</a:t>
            </a:r>
            <a:r>
              <a:rPr lang="zh-CN" altLang="en-US" sz="2400" smtClean="0"/>
              <a:t>商</a:t>
            </a:r>
          </a:p>
          <a:p>
            <a:pPr eaLnBrk="1" hangingPunct="1">
              <a:lnSpc>
                <a:spcPct val="90000"/>
              </a:lnSpc>
              <a:buFont typeface="Wingdings" pitchFamily="2" charset="2"/>
              <a:buNone/>
            </a:pPr>
            <a:r>
              <a:rPr lang="en-US" altLang="zh-CN" sz="2400" smtClean="0"/>
              <a:t>11</a:t>
            </a:r>
            <a:r>
              <a:rPr lang="zh-CN" altLang="en-US" sz="2400" smtClean="0"/>
              <a:t>（除数）          </a:t>
            </a:r>
            <a:r>
              <a:rPr lang="en-US" altLang="zh-CN" sz="2400" smtClean="0"/>
              <a:t>10</a:t>
            </a:r>
            <a:r>
              <a:rPr lang="en-US" altLang="zh-CN" sz="2400" smtClean="0">
                <a:solidFill>
                  <a:schemeClr val="hlink"/>
                </a:solidFill>
              </a:rPr>
              <a:t>0</a:t>
            </a:r>
            <a:r>
              <a:rPr lang="en-US" altLang="zh-CN" sz="2400" smtClean="0">
                <a:solidFill>
                  <a:schemeClr val="folHlink"/>
                </a:solidFill>
              </a:rPr>
              <a:t>0</a:t>
            </a:r>
            <a:r>
              <a:rPr lang="zh-CN" altLang="en-US" sz="2400" smtClean="0"/>
              <a:t>（被除数）</a:t>
            </a:r>
          </a:p>
          <a:p>
            <a:pPr eaLnBrk="1" hangingPunct="1">
              <a:lnSpc>
                <a:spcPct val="90000"/>
              </a:lnSpc>
              <a:buFont typeface="Wingdings" pitchFamily="2" charset="2"/>
              <a:buNone/>
            </a:pPr>
            <a:r>
              <a:rPr lang="zh-CN" altLang="en-US" sz="2400" smtClean="0"/>
              <a:t>                          </a:t>
            </a:r>
            <a:r>
              <a:rPr lang="en-US" altLang="zh-CN" sz="2400" smtClean="0"/>
              <a:t>11</a:t>
            </a:r>
          </a:p>
          <a:p>
            <a:pPr eaLnBrk="1" hangingPunct="1">
              <a:lnSpc>
                <a:spcPct val="90000"/>
              </a:lnSpc>
              <a:buFont typeface="Wingdings" pitchFamily="2" charset="2"/>
              <a:buNone/>
            </a:pPr>
            <a:r>
              <a:rPr lang="en-US" altLang="zh-CN" sz="2400" smtClean="0"/>
              <a:t>                            1</a:t>
            </a:r>
            <a:r>
              <a:rPr lang="en-US" altLang="zh-CN" sz="2400" smtClean="0">
                <a:solidFill>
                  <a:schemeClr val="hlink"/>
                </a:solidFill>
              </a:rPr>
              <a:t>0</a:t>
            </a:r>
          </a:p>
          <a:p>
            <a:pPr eaLnBrk="1" hangingPunct="1">
              <a:lnSpc>
                <a:spcPct val="90000"/>
              </a:lnSpc>
              <a:buFont typeface="Wingdings" pitchFamily="2" charset="2"/>
              <a:buNone/>
            </a:pPr>
            <a:r>
              <a:rPr lang="en-US" altLang="zh-CN" sz="2400" smtClean="0"/>
              <a:t>                            11</a:t>
            </a:r>
          </a:p>
          <a:p>
            <a:pPr eaLnBrk="1" hangingPunct="1">
              <a:lnSpc>
                <a:spcPct val="90000"/>
              </a:lnSpc>
              <a:buFont typeface="Wingdings" pitchFamily="2" charset="2"/>
              <a:buNone/>
            </a:pPr>
            <a:r>
              <a:rPr lang="en-US" altLang="zh-CN" sz="2400" smtClean="0"/>
              <a:t>                              1</a:t>
            </a:r>
            <a:r>
              <a:rPr lang="en-US" altLang="zh-CN" sz="2400" smtClean="0">
                <a:solidFill>
                  <a:schemeClr val="folHlink"/>
                </a:solidFill>
              </a:rPr>
              <a:t>0</a:t>
            </a:r>
          </a:p>
          <a:p>
            <a:pPr eaLnBrk="1" hangingPunct="1">
              <a:lnSpc>
                <a:spcPct val="90000"/>
              </a:lnSpc>
              <a:buFont typeface="Wingdings" pitchFamily="2" charset="2"/>
              <a:buNone/>
            </a:pPr>
            <a:r>
              <a:rPr lang="en-US" altLang="zh-CN" sz="2400" smtClean="0"/>
              <a:t>                              11</a:t>
            </a:r>
          </a:p>
          <a:p>
            <a:pPr eaLnBrk="1" hangingPunct="1">
              <a:lnSpc>
                <a:spcPct val="90000"/>
              </a:lnSpc>
              <a:buFont typeface="Wingdings" pitchFamily="2" charset="2"/>
              <a:buNone/>
            </a:pPr>
            <a:r>
              <a:rPr lang="en-US" altLang="zh-CN" sz="2400" smtClean="0"/>
              <a:t>                                1</a:t>
            </a:r>
          </a:p>
        </p:txBody>
      </p:sp>
      <p:sp>
        <p:nvSpPr>
          <p:cNvPr id="126979" name="Line 3"/>
          <p:cNvSpPr>
            <a:spLocks noChangeShapeType="1"/>
          </p:cNvSpPr>
          <p:nvPr/>
        </p:nvSpPr>
        <p:spPr bwMode="auto">
          <a:xfrm flipV="1">
            <a:off x="2438400" y="3352800"/>
            <a:ext cx="2667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0" name="Line 4"/>
          <p:cNvSpPr>
            <a:spLocks noChangeShapeType="1"/>
          </p:cNvSpPr>
          <p:nvPr/>
        </p:nvSpPr>
        <p:spPr bwMode="auto">
          <a:xfrm>
            <a:off x="2514600" y="4191000"/>
            <a:ext cx="2667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1" name="Line 5"/>
          <p:cNvSpPr>
            <a:spLocks noChangeShapeType="1"/>
          </p:cNvSpPr>
          <p:nvPr/>
        </p:nvSpPr>
        <p:spPr bwMode="auto">
          <a:xfrm>
            <a:off x="2514600" y="5029200"/>
            <a:ext cx="2667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2" name="Line 7"/>
          <p:cNvSpPr>
            <a:spLocks noChangeShapeType="1"/>
          </p:cNvSpPr>
          <p:nvPr/>
        </p:nvSpPr>
        <p:spPr bwMode="auto">
          <a:xfrm>
            <a:off x="2133600" y="2590800"/>
            <a:ext cx="42672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3" name="Freeform 8"/>
          <p:cNvSpPr>
            <a:spLocks/>
          </p:cNvSpPr>
          <p:nvPr/>
        </p:nvSpPr>
        <p:spPr bwMode="auto">
          <a:xfrm>
            <a:off x="1905000" y="2590800"/>
            <a:ext cx="228600" cy="838200"/>
          </a:xfrm>
          <a:custGeom>
            <a:avLst/>
            <a:gdLst>
              <a:gd name="T0" fmla="*/ 144 w 144"/>
              <a:gd name="T1" fmla="*/ 0 h 528"/>
              <a:gd name="T2" fmla="*/ 0 w 144"/>
              <a:gd name="T3" fmla="*/ 528 h 528"/>
              <a:gd name="T4" fmla="*/ 0 60000 65536"/>
              <a:gd name="T5" fmla="*/ 0 60000 65536"/>
              <a:gd name="T6" fmla="*/ 0 w 144"/>
              <a:gd name="T7" fmla="*/ 0 h 528"/>
              <a:gd name="T8" fmla="*/ 144 w 144"/>
              <a:gd name="T9" fmla="*/ 528 h 528"/>
            </a:gdLst>
            <a:ahLst/>
            <a:cxnLst>
              <a:cxn ang="T4">
                <a:pos x="T0" y="T1"/>
              </a:cxn>
              <a:cxn ang="T5">
                <a:pos x="T2" y="T3"/>
              </a:cxn>
            </a:cxnLst>
            <a:rect l="T6" t="T7" r="T8" b="T9"/>
            <a:pathLst>
              <a:path w="144" h="528">
                <a:moveTo>
                  <a:pt x="144" y="0"/>
                </a:moveTo>
                <a:cubicBezTo>
                  <a:pt x="84" y="220"/>
                  <a:pt x="24" y="440"/>
                  <a:pt x="0" y="528"/>
                </a:cubicBezTo>
              </a:path>
            </a:pathLst>
          </a:cu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457200"/>
            <a:ext cx="7772400" cy="609600"/>
          </a:xfrm>
        </p:spPr>
        <p:txBody>
          <a:bodyPr/>
          <a:lstStyle/>
          <a:p>
            <a:pPr eaLnBrk="1" hangingPunct="1"/>
            <a:r>
              <a:rPr lang="en-US" altLang="zh-CN" sz="2400" b="1" smtClean="0">
                <a:solidFill>
                  <a:srgbClr val="0066FF"/>
                </a:solidFill>
                <a:latin typeface="宋体" pitchFamily="2" charset="-122"/>
              </a:rPr>
              <a:t>3</a:t>
            </a:r>
            <a:r>
              <a:rPr lang="zh-CN" altLang="en-US" sz="2400" b="1" smtClean="0">
                <a:solidFill>
                  <a:srgbClr val="0066FF"/>
                </a:solidFill>
                <a:latin typeface="宋体" pitchFamily="2" charset="-122"/>
              </a:rPr>
              <a:t>．</a:t>
            </a:r>
            <a:r>
              <a:rPr lang="en-US" altLang="zh-CN" sz="2400" b="1" smtClean="0">
                <a:solidFill>
                  <a:srgbClr val="0066FF"/>
                </a:solidFill>
                <a:latin typeface="宋体" pitchFamily="2" charset="-122"/>
              </a:rPr>
              <a:t>CRC</a:t>
            </a:r>
            <a:r>
              <a:rPr lang="zh-CN" altLang="en-US" sz="2400" b="1" smtClean="0">
                <a:solidFill>
                  <a:srgbClr val="0066FF"/>
                </a:solidFill>
                <a:latin typeface="宋体" pitchFamily="2" charset="-122"/>
              </a:rPr>
              <a:t>的译码及纠错</a:t>
            </a:r>
          </a:p>
        </p:txBody>
      </p:sp>
      <p:sp>
        <p:nvSpPr>
          <p:cNvPr id="128003" name="Rectangle 3"/>
          <p:cNvSpPr>
            <a:spLocks noGrp="1" noChangeArrowheads="1"/>
          </p:cNvSpPr>
          <p:nvPr>
            <p:ph type="body" idx="1"/>
          </p:nvPr>
        </p:nvSpPr>
        <p:spPr>
          <a:xfrm>
            <a:off x="457200" y="1371600"/>
            <a:ext cx="8229600" cy="4114800"/>
          </a:xfrm>
        </p:spPr>
        <p:txBody>
          <a:bodyPr/>
          <a:lstStyle/>
          <a:p>
            <a:pPr eaLnBrk="1" hangingPunct="1">
              <a:buFont typeface="Wingdings" pitchFamily="2" charset="2"/>
              <a:buNone/>
            </a:pPr>
            <a:r>
              <a:rPr lang="en-US" altLang="zh-CN" sz="2400" b="1" dirty="0" smtClean="0">
                <a:latin typeface="宋体" pitchFamily="2" charset="-122"/>
              </a:rPr>
              <a:t>  CRC</a:t>
            </a:r>
            <a:r>
              <a:rPr lang="zh-CN" altLang="en-US" sz="2400" b="1" dirty="0" smtClean="0">
                <a:latin typeface="宋体" pitchFamily="2" charset="-122"/>
              </a:rPr>
              <a:t>码传送到目标部件，用约定的多项式</a:t>
            </a:r>
            <a:r>
              <a:rPr lang="en-US" altLang="zh-CN" sz="2400" b="1" dirty="0" smtClean="0">
                <a:latin typeface="宋体" pitchFamily="2" charset="-122"/>
              </a:rPr>
              <a:t>G(x)</a:t>
            </a:r>
            <a:r>
              <a:rPr lang="zh-CN" altLang="en-US" sz="2400" b="1" dirty="0" smtClean="0">
                <a:latin typeface="宋体" pitchFamily="2" charset="-122"/>
              </a:rPr>
              <a:t>对收到的</a:t>
            </a:r>
            <a:r>
              <a:rPr lang="en-US" altLang="zh-CN" sz="2400" b="1" dirty="0" smtClean="0">
                <a:latin typeface="宋体" pitchFamily="2" charset="-122"/>
              </a:rPr>
              <a:t>CRC</a:t>
            </a:r>
            <a:r>
              <a:rPr lang="zh-CN" altLang="en-US" sz="2400" b="1" dirty="0" smtClean="0">
                <a:latin typeface="宋体" pitchFamily="2" charset="-122"/>
              </a:rPr>
              <a:t>码进行</a:t>
            </a:r>
            <a:r>
              <a:rPr lang="zh-CN" altLang="en-US" sz="2400" b="1" dirty="0" smtClean="0">
                <a:latin typeface="Times New Roman" pitchFamily="18" charset="0"/>
              </a:rPr>
              <a:t>“</a:t>
            </a:r>
            <a:r>
              <a:rPr lang="zh-CN" altLang="en-US" sz="2400" b="1" dirty="0" smtClean="0">
                <a:latin typeface="宋体" pitchFamily="2" charset="-122"/>
              </a:rPr>
              <a:t>模</a:t>
            </a:r>
            <a:r>
              <a:rPr lang="en-US" altLang="zh-CN" sz="2400" b="1" dirty="0" smtClean="0">
                <a:latin typeface="宋体" pitchFamily="2" charset="-122"/>
              </a:rPr>
              <a:t>2</a:t>
            </a:r>
            <a:r>
              <a:rPr lang="zh-CN" altLang="en-US" sz="2400" b="1" dirty="0" smtClean="0">
                <a:latin typeface="宋体" pitchFamily="2" charset="-122"/>
              </a:rPr>
              <a:t>除</a:t>
            </a:r>
            <a:r>
              <a:rPr lang="zh-CN" altLang="en-US" sz="2400" b="1" dirty="0" smtClean="0">
                <a:latin typeface="Times New Roman" pitchFamily="18" charset="0"/>
              </a:rPr>
              <a:t>”</a:t>
            </a:r>
            <a:r>
              <a:rPr lang="zh-CN" altLang="en-US" sz="2400" b="1" dirty="0" smtClean="0">
                <a:latin typeface="宋体" pitchFamily="2" charset="-122"/>
              </a:rPr>
              <a:t>，</a:t>
            </a:r>
            <a:r>
              <a:rPr lang="zh-CN" altLang="en-US" sz="2400" b="1" dirty="0" smtClean="0">
                <a:solidFill>
                  <a:srgbClr val="FF3300"/>
                </a:solidFill>
                <a:latin typeface="宋体" pitchFamily="2" charset="-122"/>
              </a:rPr>
              <a:t>若余数为</a:t>
            </a:r>
            <a:r>
              <a:rPr lang="en-US" altLang="zh-CN" sz="2400" b="1" dirty="0" smtClean="0">
                <a:solidFill>
                  <a:srgbClr val="FF3300"/>
                </a:solidFill>
                <a:latin typeface="宋体" pitchFamily="2" charset="-122"/>
              </a:rPr>
              <a:t>0</a:t>
            </a:r>
            <a:r>
              <a:rPr lang="zh-CN" altLang="en-US" sz="2400" b="1" dirty="0" smtClean="0">
                <a:latin typeface="宋体" pitchFamily="2" charset="-122"/>
              </a:rPr>
              <a:t>，则表明该</a:t>
            </a:r>
            <a:r>
              <a:rPr lang="en-US" altLang="zh-CN" sz="2400" b="1" dirty="0" smtClean="0">
                <a:latin typeface="宋体" pitchFamily="2" charset="-122"/>
              </a:rPr>
              <a:t>CRC</a:t>
            </a:r>
            <a:r>
              <a:rPr lang="zh-CN" altLang="en-US" sz="2400" b="1" dirty="0" smtClean="0">
                <a:latin typeface="宋体" pitchFamily="2" charset="-122"/>
              </a:rPr>
              <a:t>校验码正确；否则表明有错，不同的出错位，其余数是不同的。由余数具体指出是哪一位出了错，然后加以纠正。</a:t>
            </a:r>
          </a:p>
          <a:p>
            <a:pPr eaLnBrk="1" hangingPunct="1">
              <a:buFont typeface="Wingdings" pitchFamily="2" charset="2"/>
              <a:buNone/>
            </a:pPr>
            <a:r>
              <a:rPr lang="zh-CN" altLang="en-US" sz="2400" b="1" dirty="0" smtClean="0">
                <a:latin typeface="宋体" pitchFamily="2" charset="-122"/>
              </a:rPr>
              <a:t>  不同的出错位，其余数也是不同的。</a:t>
            </a:r>
          </a:p>
          <a:p>
            <a:pPr eaLnBrk="1" hangingPunct="1">
              <a:buFont typeface="Wingdings" pitchFamily="2" charset="2"/>
              <a:buNone/>
            </a:pPr>
            <a:r>
              <a:rPr lang="zh-CN" altLang="en-US" sz="2400" b="1" dirty="0" smtClean="0">
                <a:latin typeface="宋体" pitchFamily="2" charset="-122"/>
              </a:rPr>
              <a:t>		可以证明：</a:t>
            </a:r>
            <a:r>
              <a:rPr lang="zh-CN" altLang="en-US" sz="2400" b="1" dirty="0" smtClean="0">
                <a:solidFill>
                  <a:srgbClr val="FF0000"/>
                </a:solidFill>
                <a:latin typeface="宋体" pitchFamily="2" charset="-122"/>
              </a:rPr>
              <a:t>更换不同的有效信息位，余数与出错位的对应关系不会发生变化</a:t>
            </a:r>
            <a:r>
              <a:rPr lang="zh-CN" altLang="en-US" sz="2400" b="1" dirty="0" smtClean="0">
                <a:latin typeface="宋体" pitchFamily="2" charset="-122"/>
              </a:rPr>
              <a:t>，只与码制和生成多项式</a:t>
            </a:r>
            <a:r>
              <a:rPr lang="en-US" altLang="zh-CN" sz="2400" b="1" dirty="0" smtClean="0">
                <a:latin typeface="宋体" pitchFamily="2" charset="-122"/>
              </a:rPr>
              <a:t>G(X)</a:t>
            </a:r>
            <a:r>
              <a:rPr lang="zh-CN" altLang="en-US" sz="2400" b="1" dirty="0" smtClean="0">
                <a:latin typeface="宋体" pitchFamily="2" charset="-122"/>
              </a:rPr>
              <a:t>有关。</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28600" y="914400"/>
            <a:ext cx="8686800" cy="2209800"/>
          </a:xfrm>
        </p:spPr>
        <p:txBody>
          <a:bodyPr/>
          <a:lstStyle/>
          <a:p>
            <a:pPr eaLnBrk="1" hangingPunct="1">
              <a:buFont typeface="Wingdings" pitchFamily="2" charset="2"/>
              <a:buNone/>
            </a:pPr>
            <a:r>
              <a:rPr lang="en-US" altLang="zh-CN" sz="2400" b="1" smtClean="0">
                <a:latin typeface="宋体" pitchFamily="2" charset="-122"/>
              </a:rPr>
              <a:t>		</a:t>
            </a:r>
            <a:r>
              <a:rPr lang="zh-CN" altLang="en-US" sz="2400" b="1" smtClean="0">
                <a:latin typeface="宋体" pitchFamily="2" charset="-122"/>
              </a:rPr>
              <a:t>不是任何一个</a:t>
            </a:r>
            <a:r>
              <a:rPr lang="en-US" altLang="zh-CN" sz="2400" b="1" smtClean="0">
                <a:latin typeface="宋体" pitchFamily="2" charset="-122"/>
              </a:rPr>
              <a:t>(k+1)</a:t>
            </a:r>
            <a:r>
              <a:rPr lang="zh-CN" altLang="en-US" sz="2400" b="1" smtClean="0">
                <a:latin typeface="宋体" pitchFamily="2" charset="-122"/>
              </a:rPr>
              <a:t>位多项式都能作为生成多项式，从检错、纠错的要求来看，生成多项式应满足下列要求：</a:t>
            </a:r>
          </a:p>
          <a:p>
            <a:pPr eaLnBrk="1" hangingPunct="1">
              <a:buFont typeface="Wingdings" pitchFamily="2" charset="2"/>
              <a:buNone/>
            </a:pPr>
            <a:r>
              <a:rPr lang="en-US" altLang="zh-CN" sz="2400" b="1" smtClean="0">
                <a:solidFill>
                  <a:srgbClr val="FF3300"/>
                </a:solidFill>
                <a:latin typeface="宋体" pitchFamily="2" charset="-122"/>
              </a:rPr>
              <a:t>(1)</a:t>
            </a:r>
            <a:r>
              <a:rPr lang="zh-CN" altLang="en-US" sz="2400" b="1" smtClean="0">
                <a:latin typeface="宋体" pitchFamily="2" charset="-122"/>
              </a:rPr>
              <a:t>任何一位发生错误，都应使余数不为零；</a:t>
            </a:r>
          </a:p>
          <a:p>
            <a:pPr eaLnBrk="1" hangingPunct="1">
              <a:buFont typeface="Wingdings" pitchFamily="2" charset="2"/>
              <a:buNone/>
            </a:pPr>
            <a:r>
              <a:rPr lang="en-US" altLang="zh-CN" sz="2400" b="1" smtClean="0">
                <a:solidFill>
                  <a:srgbClr val="FF3300"/>
                </a:solidFill>
                <a:latin typeface="宋体" pitchFamily="2" charset="-122"/>
              </a:rPr>
              <a:t>(2)</a:t>
            </a:r>
            <a:r>
              <a:rPr lang="zh-CN" altLang="en-US" sz="2400" b="1" smtClean="0">
                <a:latin typeface="宋体" pitchFamily="2" charset="-122"/>
              </a:rPr>
              <a:t>不同位发生错误，都应使余数不同；</a:t>
            </a:r>
          </a:p>
          <a:p>
            <a:pPr eaLnBrk="1" hangingPunct="1">
              <a:buFont typeface="Wingdings" pitchFamily="2" charset="2"/>
              <a:buNone/>
            </a:pPr>
            <a:r>
              <a:rPr lang="en-US" altLang="zh-CN" sz="2400" b="1" smtClean="0">
                <a:solidFill>
                  <a:srgbClr val="FF3300"/>
                </a:solidFill>
                <a:latin typeface="宋体" pitchFamily="2" charset="-122"/>
              </a:rPr>
              <a:t>(3)</a:t>
            </a:r>
            <a:r>
              <a:rPr lang="zh-CN" altLang="en-US" sz="2400" b="1" smtClean="0">
                <a:latin typeface="宋体" pitchFamily="2" charset="-122"/>
              </a:rPr>
              <a:t>用余数补零，继续作</a:t>
            </a:r>
            <a:r>
              <a:rPr lang="zh-CN" altLang="en-US" sz="2400" b="1" smtClean="0">
                <a:latin typeface="Times New Roman" pitchFamily="18" charset="0"/>
              </a:rPr>
              <a:t>“</a:t>
            </a:r>
            <a:r>
              <a:rPr lang="zh-CN" altLang="en-US" sz="2400" b="1" smtClean="0">
                <a:latin typeface="宋体" pitchFamily="2" charset="-122"/>
              </a:rPr>
              <a:t>模</a:t>
            </a:r>
            <a:r>
              <a:rPr lang="en-US" altLang="zh-CN" sz="2400" b="1" smtClean="0">
                <a:latin typeface="宋体" pitchFamily="2" charset="-122"/>
              </a:rPr>
              <a:t>2</a:t>
            </a:r>
            <a:r>
              <a:rPr lang="zh-CN" altLang="en-US" sz="2400" b="1" smtClean="0">
                <a:latin typeface="宋体" pitchFamily="2" charset="-122"/>
              </a:rPr>
              <a:t>除</a:t>
            </a:r>
            <a:r>
              <a:rPr lang="zh-CN" altLang="en-US" sz="2400" b="1" smtClean="0">
                <a:latin typeface="Times New Roman" pitchFamily="18" charset="0"/>
              </a:rPr>
              <a:t>”</a:t>
            </a:r>
            <a:r>
              <a:rPr lang="zh-CN" altLang="en-US" sz="2400" b="1" smtClean="0">
                <a:latin typeface="宋体" pitchFamily="2" charset="-122"/>
              </a:rPr>
              <a:t>，应使余数循环。</a:t>
            </a:r>
          </a:p>
        </p:txBody>
      </p:sp>
      <p:sp>
        <p:nvSpPr>
          <p:cNvPr id="129027" name="Rectangle 3"/>
          <p:cNvSpPr>
            <a:spLocks noChangeArrowheads="1"/>
          </p:cNvSpPr>
          <p:nvPr/>
        </p:nvSpPr>
        <p:spPr bwMode="auto">
          <a:xfrm>
            <a:off x="304800" y="3276600"/>
            <a:ext cx="8534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宋体" pitchFamily="2" charset="-122"/>
              </a:rPr>
              <a:t>常用的</a:t>
            </a:r>
            <a:r>
              <a:rPr lang="en-US" altLang="zh-CN" b="1">
                <a:latin typeface="宋体" pitchFamily="2" charset="-122"/>
              </a:rPr>
              <a:t>CRC</a:t>
            </a:r>
            <a:r>
              <a:rPr lang="zh-CN" altLang="en-US" b="1">
                <a:latin typeface="宋体" pitchFamily="2" charset="-122"/>
              </a:rPr>
              <a:t>生成多项式：</a:t>
            </a:r>
          </a:p>
          <a:p>
            <a:r>
              <a:rPr lang="en-US" altLang="zh-CN" b="1">
                <a:latin typeface="宋体" pitchFamily="2" charset="-122"/>
              </a:rPr>
              <a:t>CRC-12   12</a:t>
            </a:r>
            <a:r>
              <a:rPr lang="zh-CN" altLang="en-US" b="1">
                <a:latin typeface="宋体" pitchFamily="2" charset="-122"/>
              </a:rPr>
              <a:t>位    </a:t>
            </a:r>
            <a:r>
              <a:rPr lang="en-US" altLang="zh-CN" b="1">
                <a:latin typeface="宋体" pitchFamily="2" charset="-122"/>
              </a:rPr>
              <a:t>x</a:t>
            </a:r>
            <a:r>
              <a:rPr lang="en-US" altLang="zh-CN" b="1" baseline="30000">
                <a:latin typeface="宋体" pitchFamily="2" charset="-122"/>
              </a:rPr>
              <a:t>12</a:t>
            </a:r>
            <a:r>
              <a:rPr lang="en-US" altLang="zh-CN" b="1">
                <a:latin typeface="宋体" pitchFamily="2" charset="-122"/>
              </a:rPr>
              <a:t>+x</a:t>
            </a:r>
            <a:r>
              <a:rPr lang="en-US" altLang="zh-CN" b="1" baseline="30000">
                <a:latin typeface="宋体" pitchFamily="2" charset="-122"/>
              </a:rPr>
              <a:t>11</a:t>
            </a:r>
            <a:r>
              <a:rPr lang="en-US" altLang="zh-CN" b="1">
                <a:latin typeface="宋体" pitchFamily="2" charset="-122"/>
              </a:rPr>
              <a:t>+x</a:t>
            </a:r>
            <a:r>
              <a:rPr lang="en-US" altLang="zh-CN" b="1" baseline="30000">
                <a:latin typeface="宋体" pitchFamily="2" charset="-122"/>
              </a:rPr>
              <a:t>3</a:t>
            </a:r>
            <a:r>
              <a:rPr lang="en-US" altLang="zh-CN" b="1">
                <a:latin typeface="宋体" pitchFamily="2" charset="-122"/>
              </a:rPr>
              <a:t>+x</a:t>
            </a:r>
            <a:r>
              <a:rPr lang="en-US" altLang="zh-CN" b="1" baseline="30000">
                <a:latin typeface="宋体" pitchFamily="2" charset="-122"/>
              </a:rPr>
              <a:t>2</a:t>
            </a:r>
            <a:r>
              <a:rPr lang="en-US" altLang="zh-CN" b="1">
                <a:latin typeface="宋体" pitchFamily="2" charset="-122"/>
              </a:rPr>
              <a:t>+1 </a:t>
            </a:r>
          </a:p>
          <a:p>
            <a:r>
              <a:rPr lang="en-US" altLang="zh-CN" b="1">
                <a:latin typeface="宋体" pitchFamily="2" charset="-122"/>
              </a:rPr>
              <a:t>CRC-16   16</a:t>
            </a:r>
            <a:r>
              <a:rPr lang="zh-CN" altLang="en-US" b="1">
                <a:latin typeface="宋体" pitchFamily="2" charset="-122"/>
              </a:rPr>
              <a:t>位    </a:t>
            </a:r>
            <a:r>
              <a:rPr lang="en-US" altLang="zh-CN" b="1">
                <a:latin typeface="宋体" pitchFamily="2" charset="-122"/>
              </a:rPr>
              <a:t>x</a:t>
            </a:r>
            <a:r>
              <a:rPr lang="en-US" altLang="zh-CN" b="1" baseline="30000">
                <a:latin typeface="宋体" pitchFamily="2" charset="-122"/>
              </a:rPr>
              <a:t>16</a:t>
            </a:r>
            <a:r>
              <a:rPr lang="en-US" altLang="zh-CN" b="1">
                <a:latin typeface="宋体" pitchFamily="2" charset="-122"/>
              </a:rPr>
              <a:t>+x</a:t>
            </a:r>
            <a:r>
              <a:rPr lang="en-US" altLang="zh-CN" b="1" baseline="30000">
                <a:latin typeface="宋体" pitchFamily="2" charset="-122"/>
              </a:rPr>
              <a:t>15</a:t>
            </a:r>
            <a:r>
              <a:rPr lang="en-US" altLang="zh-CN" b="1">
                <a:latin typeface="宋体" pitchFamily="2" charset="-122"/>
              </a:rPr>
              <a:t>+x</a:t>
            </a:r>
            <a:r>
              <a:rPr lang="en-US" altLang="zh-CN" b="1" baseline="30000">
                <a:latin typeface="宋体" pitchFamily="2" charset="-122"/>
              </a:rPr>
              <a:t>2</a:t>
            </a:r>
            <a:r>
              <a:rPr lang="en-US" altLang="zh-CN" b="1">
                <a:latin typeface="宋体" pitchFamily="2" charset="-122"/>
              </a:rPr>
              <a:t>+1     </a:t>
            </a:r>
            <a:r>
              <a:rPr lang="zh-CN" altLang="en-US" b="1">
                <a:latin typeface="宋体" pitchFamily="2" charset="-122"/>
              </a:rPr>
              <a:t>（</a:t>
            </a:r>
            <a:r>
              <a:rPr lang="en-US" altLang="zh-CN" b="1">
                <a:latin typeface="宋体" pitchFamily="2" charset="-122"/>
              </a:rPr>
              <a:t>IBM)</a:t>
            </a:r>
          </a:p>
          <a:p>
            <a:r>
              <a:rPr lang="en-US" altLang="zh-CN" b="1">
                <a:latin typeface="宋体" pitchFamily="2" charset="-122"/>
              </a:rPr>
              <a:t>CRC-16   16</a:t>
            </a:r>
            <a:r>
              <a:rPr lang="zh-CN" altLang="en-US" b="1">
                <a:latin typeface="宋体" pitchFamily="2" charset="-122"/>
              </a:rPr>
              <a:t>位    </a:t>
            </a:r>
            <a:r>
              <a:rPr lang="en-US" altLang="zh-CN" b="1">
                <a:latin typeface="宋体" pitchFamily="2" charset="-122"/>
              </a:rPr>
              <a:t>x</a:t>
            </a:r>
            <a:r>
              <a:rPr lang="en-US" altLang="zh-CN" b="1" baseline="30000">
                <a:latin typeface="宋体" pitchFamily="2" charset="-122"/>
              </a:rPr>
              <a:t>16</a:t>
            </a:r>
            <a:r>
              <a:rPr lang="en-US" altLang="zh-CN" b="1">
                <a:latin typeface="宋体" pitchFamily="2" charset="-122"/>
              </a:rPr>
              <a:t>+x</a:t>
            </a:r>
            <a:r>
              <a:rPr lang="en-US" altLang="zh-CN" b="1" baseline="30000">
                <a:latin typeface="宋体" pitchFamily="2" charset="-122"/>
              </a:rPr>
              <a:t>12</a:t>
            </a:r>
            <a:r>
              <a:rPr lang="en-US" altLang="zh-CN" b="1">
                <a:latin typeface="宋体" pitchFamily="2" charset="-122"/>
              </a:rPr>
              <a:t>+x</a:t>
            </a:r>
            <a:r>
              <a:rPr lang="en-US" altLang="zh-CN" b="1" baseline="30000">
                <a:latin typeface="宋体" pitchFamily="2" charset="-122"/>
              </a:rPr>
              <a:t>5</a:t>
            </a:r>
            <a:r>
              <a:rPr lang="en-US" altLang="zh-CN" b="1">
                <a:latin typeface="宋体" pitchFamily="2" charset="-122"/>
              </a:rPr>
              <a:t>+1     </a:t>
            </a:r>
            <a:r>
              <a:rPr lang="zh-CN" altLang="en-US" b="1">
                <a:latin typeface="宋体" pitchFamily="2" charset="-122"/>
              </a:rPr>
              <a:t>（</a:t>
            </a:r>
            <a:r>
              <a:rPr lang="en-US" altLang="zh-CN" b="1">
                <a:latin typeface="宋体" pitchFamily="2" charset="-122"/>
              </a:rPr>
              <a:t>CCITT)</a:t>
            </a:r>
          </a:p>
          <a:p>
            <a:r>
              <a:rPr lang="en-US" altLang="zh-CN" b="1">
                <a:latin typeface="宋体" pitchFamily="2" charset="-122"/>
              </a:rPr>
              <a:t>CRC-32   32</a:t>
            </a:r>
            <a:r>
              <a:rPr lang="zh-CN" altLang="en-US" b="1">
                <a:latin typeface="宋体" pitchFamily="2" charset="-122"/>
              </a:rPr>
              <a:t>位    </a:t>
            </a:r>
            <a:r>
              <a:rPr lang="en-US" altLang="zh-CN" b="1">
                <a:latin typeface="宋体" pitchFamily="2" charset="-122"/>
              </a:rPr>
              <a:t>x</a:t>
            </a:r>
            <a:r>
              <a:rPr lang="en-US" altLang="zh-CN" b="1" baseline="30000">
                <a:latin typeface="宋体" pitchFamily="2" charset="-122"/>
              </a:rPr>
              <a:t>32</a:t>
            </a:r>
            <a:r>
              <a:rPr lang="en-US" altLang="zh-CN" b="1">
                <a:latin typeface="宋体" pitchFamily="2" charset="-122"/>
              </a:rPr>
              <a:t>+x</a:t>
            </a:r>
            <a:r>
              <a:rPr lang="en-US" altLang="zh-CN" b="1" baseline="30000">
                <a:latin typeface="宋体" pitchFamily="2" charset="-122"/>
              </a:rPr>
              <a:t>26</a:t>
            </a:r>
            <a:r>
              <a:rPr lang="en-US" altLang="zh-CN" b="1">
                <a:latin typeface="宋体" pitchFamily="2" charset="-122"/>
              </a:rPr>
              <a:t>+x</a:t>
            </a:r>
            <a:r>
              <a:rPr lang="en-US" altLang="zh-CN" b="1" baseline="30000">
                <a:latin typeface="宋体" pitchFamily="2" charset="-122"/>
              </a:rPr>
              <a:t>23</a:t>
            </a:r>
            <a:r>
              <a:rPr lang="en-US" altLang="zh-CN" b="1">
                <a:latin typeface="宋体" pitchFamily="2" charset="-122"/>
              </a:rPr>
              <a:t>+x</a:t>
            </a:r>
            <a:r>
              <a:rPr lang="en-US" altLang="zh-CN" b="1" baseline="30000">
                <a:latin typeface="宋体" pitchFamily="2" charset="-122"/>
              </a:rPr>
              <a:t>16</a:t>
            </a:r>
            <a:r>
              <a:rPr lang="en-US" altLang="zh-CN" b="1">
                <a:latin typeface="宋体" pitchFamily="2" charset="-122"/>
              </a:rPr>
              <a:t>+x</a:t>
            </a:r>
            <a:r>
              <a:rPr lang="en-US" altLang="zh-CN" b="1" baseline="30000">
                <a:latin typeface="宋体" pitchFamily="2" charset="-122"/>
              </a:rPr>
              <a:t>11</a:t>
            </a:r>
            <a:r>
              <a:rPr lang="en-US" altLang="zh-CN" b="1">
                <a:latin typeface="宋体" pitchFamily="2" charset="-122"/>
              </a:rPr>
              <a:t>+x</a:t>
            </a:r>
            <a:r>
              <a:rPr lang="en-US" altLang="zh-CN" b="1" baseline="30000">
                <a:latin typeface="宋体" pitchFamily="2" charset="-122"/>
              </a:rPr>
              <a:t>10</a:t>
            </a:r>
            <a:r>
              <a:rPr lang="en-US" altLang="zh-CN" b="1">
                <a:latin typeface="宋体" pitchFamily="2" charset="-122"/>
              </a:rPr>
              <a:t>+x</a:t>
            </a:r>
            <a:r>
              <a:rPr lang="en-US" altLang="zh-CN" b="1" baseline="30000">
                <a:latin typeface="宋体" pitchFamily="2" charset="-122"/>
              </a:rPr>
              <a:t>8</a:t>
            </a:r>
            <a:r>
              <a:rPr lang="en-US" altLang="zh-CN" b="1">
                <a:latin typeface="宋体" pitchFamily="2" charset="-122"/>
              </a:rPr>
              <a:t>+x</a:t>
            </a:r>
            <a:r>
              <a:rPr lang="en-US" altLang="zh-CN" b="1" baseline="30000">
                <a:latin typeface="宋体" pitchFamily="2" charset="-122"/>
              </a:rPr>
              <a:t>7</a:t>
            </a:r>
            <a:r>
              <a:rPr lang="en-US" altLang="zh-CN" b="1">
                <a:latin typeface="宋体" pitchFamily="2" charset="-122"/>
              </a:rPr>
              <a:t>+x</a:t>
            </a:r>
            <a:r>
              <a:rPr lang="en-US" altLang="zh-CN" b="1" baseline="30000">
                <a:latin typeface="宋体" pitchFamily="2" charset="-122"/>
              </a:rPr>
              <a:t>5</a:t>
            </a:r>
            <a:r>
              <a:rPr lang="en-US" altLang="zh-CN" b="1">
                <a:latin typeface="宋体" pitchFamily="2" charset="-122"/>
              </a:rPr>
              <a:t>+x</a:t>
            </a:r>
            <a:r>
              <a:rPr lang="en-US" altLang="zh-CN" b="1" baseline="30000">
                <a:latin typeface="宋体" pitchFamily="2" charset="-122"/>
              </a:rPr>
              <a:t>4</a:t>
            </a:r>
            <a:r>
              <a:rPr lang="en-US" altLang="zh-CN" b="1">
                <a:latin typeface="宋体" pitchFamily="2" charset="-122"/>
              </a:rPr>
              <a:t>+x</a:t>
            </a:r>
            <a:r>
              <a:rPr lang="en-US" altLang="zh-CN" b="1" baseline="30000">
                <a:latin typeface="宋体" pitchFamily="2" charset="-122"/>
              </a:rPr>
              <a:t>2</a:t>
            </a:r>
            <a:r>
              <a:rPr lang="en-US" altLang="zh-CN" b="1">
                <a:latin typeface="宋体" pitchFamily="2" charset="-122"/>
              </a:rPr>
              <a:t>+x+1 </a:t>
            </a:r>
          </a:p>
        </p:txBody>
      </p:sp>
      <p:sp>
        <p:nvSpPr>
          <p:cNvPr id="129028" name="Rectangle 4"/>
          <p:cNvSpPr>
            <a:spLocks noChangeArrowheads="1"/>
          </p:cNvSpPr>
          <p:nvPr/>
        </p:nvSpPr>
        <p:spPr bwMode="auto">
          <a:xfrm>
            <a:off x="381000" y="5257800"/>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3333FF"/>
                </a:solidFill>
                <a:latin typeface="宋体" pitchFamily="2" charset="-122"/>
              </a:rPr>
              <a:t>5</a:t>
            </a:r>
            <a:r>
              <a:rPr lang="zh-CN" altLang="en-US" b="1">
                <a:solidFill>
                  <a:srgbClr val="3333FF"/>
                </a:solidFill>
                <a:latin typeface="宋体" pitchFamily="2" charset="-122"/>
              </a:rPr>
              <a:t>、</a:t>
            </a:r>
            <a:r>
              <a:rPr lang="en-US" altLang="zh-CN" b="1">
                <a:solidFill>
                  <a:srgbClr val="3333FF"/>
                </a:solidFill>
                <a:latin typeface="宋体" pitchFamily="2" charset="-122"/>
              </a:rPr>
              <a:t>CRC</a:t>
            </a:r>
            <a:r>
              <a:rPr lang="zh-CN" altLang="en-US" b="1">
                <a:solidFill>
                  <a:srgbClr val="3333FF"/>
                </a:solidFill>
                <a:latin typeface="宋体" pitchFamily="2" charset="-122"/>
              </a:rPr>
              <a:t>产生电路</a:t>
            </a:r>
          </a:p>
          <a:p>
            <a:r>
              <a:rPr lang="zh-CN" altLang="en-US" b="1">
                <a:latin typeface="宋体" pitchFamily="2" charset="-122"/>
              </a:rPr>
              <a:t>  </a:t>
            </a:r>
            <a:r>
              <a:rPr lang="en-US" altLang="zh-CN" b="1">
                <a:latin typeface="宋体" pitchFamily="2" charset="-122"/>
              </a:rPr>
              <a:t>CRC</a:t>
            </a:r>
            <a:r>
              <a:rPr lang="zh-CN" altLang="en-US" b="1">
                <a:latin typeface="宋体" pitchFamily="2" charset="-122"/>
              </a:rPr>
              <a:t>校验码不仅检错率高，而且硬件实现简单，因而到底广泛应用。</a:t>
            </a:r>
          </a:p>
        </p:txBody>
      </p:sp>
      <p:sp>
        <p:nvSpPr>
          <p:cNvPr id="129029" name="Rectangle 5"/>
          <p:cNvSpPr>
            <a:spLocks noChangeArrowheads="1"/>
          </p:cNvSpPr>
          <p:nvPr/>
        </p:nvSpPr>
        <p:spPr bwMode="auto">
          <a:xfrm>
            <a:off x="381000" y="304800"/>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folHlink"/>
              </a:buClr>
              <a:buSzPct val="60000"/>
              <a:buFont typeface="Wingdings" pitchFamily="2" charset="2"/>
              <a:buNone/>
            </a:pPr>
            <a:r>
              <a:rPr lang="en-US" altLang="zh-CN" b="1">
                <a:solidFill>
                  <a:srgbClr val="0066FF"/>
                </a:solidFill>
                <a:latin typeface="宋体" pitchFamily="2" charset="-122"/>
              </a:rPr>
              <a:t>4</a:t>
            </a:r>
            <a:r>
              <a:rPr lang="zh-CN" altLang="en-US" b="1">
                <a:solidFill>
                  <a:srgbClr val="0066FF"/>
                </a:solidFill>
                <a:latin typeface="宋体" pitchFamily="2" charset="-122"/>
              </a:rPr>
              <a:t>．关于生成多项式</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smtClean="0"/>
              <a:t>存储器的基本工作原理</a:t>
            </a:r>
            <a:endParaRPr lang="en-US" altLang="zh-CN" dirty="0" smtClean="0"/>
          </a:p>
          <a:p>
            <a:r>
              <a:rPr lang="zh-CN" altLang="en-US" dirty="0" smtClean="0"/>
              <a:t>存储器的组织方式</a:t>
            </a:r>
            <a:endParaRPr lang="en-US" altLang="zh-CN" dirty="0" smtClean="0"/>
          </a:p>
          <a:p>
            <a:r>
              <a:rPr lang="zh-CN" altLang="en-US" dirty="0" smtClean="0"/>
              <a:t>存储器的分类</a:t>
            </a:r>
            <a:endParaRPr lang="en-US" altLang="zh-CN" dirty="0" smtClean="0"/>
          </a:p>
          <a:p>
            <a:r>
              <a:rPr lang="zh-CN" altLang="en-US" smtClean="0"/>
              <a:t>高性能存储器</a:t>
            </a:r>
            <a:endParaRPr lang="zh-CN" altLang="en-US" dirty="0"/>
          </a:p>
        </p:txBody>
      </p:sp>
    </p:spTree>
    <p:extLst>
      <p:ext uri="{BB962C8B-B14F-4D97-AF65-F5344CB8AC3E}">
        <p14:creationId xmlns:p14="http://schemas.microsoft.com/office/powerpoint/2010/main" val="13602374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8600" y="457200"/>
            <a:ext cx="66579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主存储器的技术指标</a:t>
            </a:r>
          </a:p>
        </p:txBody>
      </p:sp>
      <p:sp>
        <p:nvSpPr>
          <p:cNvPr id="28675" name="Text Box 5"/>
          <p:cNvSpPr txBox="1">
            <a:spLocks noChangeArrowheads="1"/>
          </p:cNvSpPr>
          <p:nvPr/>
        </p:nvSpPr>
        <p:spPr bwMode="auto">
          <a:xfrm>
            <a:off x="304800" y="12192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latin typeface="Times New Roman" pitchFamily="18" charset="0"/>
              </a:rPr>
              <a:t>    </a:t>
            </a:r>
            <a:r>
              <a:rPr lang="zh-CN" altLang="en-US" sz="2800" b="1">
                <a:solidFill>
                  <a:srgbClr val="FF0000"/>
                </a:solidFill>
                <a:latin typeface="Times New Roman" pitchFamily="18" charset="0"/>
              </a:rPr>
              <a:t>存储容量；存取时间</a:t>
            </a:r>
            <a:r>
              <a:rPr lang="en-US" altLang="zh-CN" sz="2800" b="1">
                <a:solidFill>
                  <a:srgbClr val="FF0000"/>
                </a:solidFill>
                <a:latin typeface="Times New Roman" pitchFamily="18" charset="0"/>
              </a:rPr>
              <a:t>(</a:t>
            </a:r>
            <a:r>
              <a:rPr lang="zh-CN" altLang="en-US" sz="2800" b="1">
                <a:solidFill>
                  <a:srgbClr val="FF0000"/>
                </a:solidFill>
                <a:latin typeface="Times New Roman" pitchFamily="18" charset="0"/>
              </a:rPr>
              <a:t>存储器访问时间）、存储周期和存储器带宽；可靠性；功耗及集成度。</a:t>
            </a:r>
            <a:endParaRPr lang="zh-CN" altLang="en-US" sz="2800" b="1">
              <a:solidFill>
                <a:schemeClr val="tx2"/>
              </a:solidFill>
              <a:latin typeface="Times New Roman" pitchFamily="18" charset="0"/>
            </a:endParaRPr>
          </a:p>
        </p:txBody>
      </p:sp>
      <p:grpSp>
        <p:nvGrpSpPr>
          <p:cNvPr id="28676" name="Group 73"/>
          <p:cNvGrpSpPr>
            <a:grpSpLocks/>
          </p:cNvGrpSpPr>
          <p:nvPr/>
        </p:nvGrpSpPr>
        <p:grpSpPr bwMode="auto">
          <a:xfrm>
            <a:off x="304800" y="2574925"/>
            <a:ext cx="8534400" cy="3368675"/>
            <a:chOff x="192" y="1622"/>
            <a:chExt cx="5376" cy="2122"/>
          </a:xfrm>
        </p:grpSpPr>
        <p:sp>
          <p:nvSpPr>
            <p:cNvPr id="28677" name="Rectangle 72"/>
            <p:cNvSpPr>
              <a:spLocks noChangeArrowheads="1"/>
            </p:cNvSpPr>
            <p:nvPr/>
          </p:nvSpPr>
          <p:spPr bwMode="auto">
            <a:xfrm>
              <a:off x="192" y="1632"/>
              <a:ext cx="5376" cy="2112"/>
            </a:xfrm>
            <a:prstGeom prst="rect">
              <a:avLst/>
            </a:prstGeom>
            <a:solidFill>
              <a:srgbClr val="CCFFFF"/>
            </a:solidFill>
            <a:ln w="9525">
              <a:solidFill>
                <a:schemeClr val="tx1"/>
              </a:solidFill>
              <a:miter lim="800000"/>
              <a:headEnd/>
              <a:tailEnd/>
            </a:ln>
          </p:spPr>
          <p:txBody>
            <a:bodyPr wrap="none" anchor="ctr"/>
            <a:lstStyle/>
            <a:p>
              <a:endParaRPr lang="zh-CN" altLang="en-US"/>
            </a:p>
          </p:txBody>
        </p:sp>
        <p:grpSp>
          <p:nvGrpSpPr>
            <p:cNvPr id="28678" name="Group 6"/>
            <p:cNvGrpSpPr>
              <a:grpSpLocks/>
            </p:cNvGrpSpPr>
            <p:nvPr/>
          </p:nvGrpSpPr>
          <p:grpSpPr bwMode="auto">
            <a:xfrm>
              <a:off x="192" y="1622"/>
              <a:ext cx="5376" cy="2122"/>
              <a:chOff x="98" y="1574"/>
              <a:chExt cx="5582" cy="2594"/>
            </a:xfrm>
          </p:grpSpPr>
          <p:grpSp>
            <p:nvGrpSpPr>
              <p:cNvPr id="28679" name="Group 7"/>
              <p:cNvGrpSpPr>
                <a:grpSpLocks/>
              </p:cNvGrpSpPr>
              <p:nvPr/>
            </p:nvGrpSpPr>
            <p:grpSpPr bwMode="auto">
              <a:xfrm>
                <a:off x="100" y="1576"/>
                <a:ext cx="1244" cy="2590"/>
                <a:chOff x="105" y="865"/>
                <a:chExt cx="684" cy="2590"/>
              </a:xfrm>
            </p:grpSpPr>
            <p:grpSp>
              <p:nvGrpSpPr>
                <p:cNvPr id="28729" name="Group 8"/>
                <p:cNvGrpSpPr>
                  <a:grpSpLocks/>
                </p:cNvGrpSpPr>
                <p:nvPr/>
              </p:nvGrpSpPr>
              <p:grpSpPr bwMode="auto">
                <a:xfrm>
                  <a:off x="105" y="865"/>
                  <a:ext cx="684" cy="518"/>
                  <a:chOff x="0" y="0"/>
                  <a:chExt cx="716" cy="518"/>
                </a:xfrm>
              </p:grpSpPr>
              <p:sp>
                <p:nvSpPr>
                  <p:cNvPr id="28742" name="Rectangle 9"/>
                  <p:cNvSpPr>
                    <a:spLocks noChangeArrowheads="1"/>
                  </p:cNvSpPr>
                  <p:nvPr/>
                </p:nvSpPr>
                <p:spPr bwMode="auto">
                  <a:xfrm>
                    <a:off x="0" y="0"/>
                    <a:ext cx="7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rgbClr val="FF33CC"/>
                        </a:solidFill>
                        <a:latin typeface="宋体" pitchFamily="2" charset="-122"/>
                      </a:rPr>
                      <a:t>   </a:t>
                    </a:r>
                    <a:r>
                      <a:rPr lang="zh-CN" altLang="en-US" b="1">
                        <a:solidFill>
                          <a:srgbClr val="FF33CC"/>
                        </a:solidFill>
                        <a:latin typeface="宋体" pitchFamily="2" charset="-122"/>
                      </a:rPr>
                      <a:t>指 标</a:t>
                    </a:r>
                  </a:p>
                </p:txBody>
              </p:sp>
              <p:sp>
                <p:nvSpPr>
                  <p:cNvPr id="28743" name="Rectangle 10"/>
                  <p:cNvSpPr>
                    <a:spLocks noChangeArrowheads="1"/>
                  </p:cNvSpPr>
                  <p:nvPr/>
                </p:nvSpPr>
                <p:spPr bwMode="auto">
                  <a:xfrm>
                    <a:off x="0" y="0"/>
                    <a:ext cx="7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30" name="Group 11"/>
                <p:cNvGrpSpPr>
                  <a:grpSpLocks/>
                </p:cNvGrpSpPr>
                <p:nvPr/>
              </p:nvGrpSpPr>
              <p:grpSpPr bwMode="auto">
                <a:xfrm>
                  <a:off x="105" y="1383"/>
                  <a:ext cx="684" cy="518"/>
                  <a:chOff x="0" y="518"/>
                  <a:chExt cx="716" cy="518"/>
                </a:xfrm>
              </p:grpSpPr>
              <p:sp>
                <p:nvSpPr>
                  <p:cNvPr id="28740" name="Rectangle 12"/>
                  <p:cNvSpPr>
                    <a:spLocks noChangeArrowheads="1"/>
                  </p:cNvSpPr>
                  <p:nvPr/>
                </p:nvSpPr>
                <p:spPr bwMode="auto">
                  <a:xfrm>
                    <a:off x="0" y="518"/>
                    <a:ext cx="7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a:solidFill>
                          <a:schemeClr val="folHlink"/>
                        </a:solidFill>
                        <a:latin typeface="Times New Roman" pitchFamily="18" charset="0"/>
                      </a:rPr>
                      <a:t>存储容量</a:t>
                    </a:r>
                  </a:p>
                </p:txBody>
              </p:sp>
              <p:sp>
                <p:nvSpPr>
                  <p:cNvPr id="28741" name="Rectangle 13"/>
                  <p:cNvSpPr>
                    <a:spLocks noChangeArrowheads="1"/>
                  </p:cNvSpPr>
                  <p:nvPr/>
                </p:nvSpPr>
                <p:spPr bwMode="auto">
                  <a:xfrm>
                    <a:off x="0" y="518"/>
                    <a:ext cx="7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31" name="Group 14"/>
                <p:cNvGrpSpPr>
                  <a:grpSpLocks/>
                </p:cNvGrpSpPr>
                <p:nvPr/>
              </p:nvGrpSpPr>
              <p:grpSpPr bwMode="auto">
                <a:xfrm>
                  <a:off x="105" y="1901"/>
                  <a:ext cx="684" cy="518"/>
                  <a:chOff x="0" y="1036"/>
                  <a:chExt cx="716" cy="518"/>
                </a:xfrm>
              </p:grpSpPr>
              <p:sp>
                <p:nvSpPr>
                  <p:cNvPr id="28738" name="Rectangle 15"/>
                  <p:cNvSpPr>
                    <a:spLocks noChangeArrowheads="1"/>
                  </p:cNvSpPr>
                  <p:nvPr/>
                </p:nvSpPr>
                <p:spPr bwMode="auto">
                  <a:xfrm>
                    <a:off x="0" y="1036"/>
                    <a:ext cx="7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a:solidFill>
                          <a:schemeClr val="folHlink"/>
                        </a:solidFill>
                        <a:latin typeface="Times New Roman" pitchFamily="18" charset="0"/>
                      </a:rPr>
                      <a:t>存取时间</a:t>
                    </a:r>
                  </a:p>
                </p:txBody>
              </p:sp>
              <p:sp>
                <p:nvSpPr>
                  <p:cNvPr id="28739" name="Rectangle 16"/>
                  <p:cNvSpPr>
                    <a:spLocks noChangeArrowheads="1"/>
                  </p:cNvSpPr>
                  <p:nvPr/>
                </p:nvSpPr>
                <p:spPr bwMode="auto">
                  <a:xfrm>
                    <a:off x="0" y="1036"/>
                    <a:ext cx="7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32" name="Group 17"/>
                <p:cNvGrpSpPr>
                  <a:grpSpLocks/>
                </p:cNvGrpSpPr>
                <p:nvPr/>
              </p:nvGrpSpPr>
              <p:grpSpPr bwMode="auto">
                <a:xfrm>
                  <a:off x="105" y="2419"/>
                  <a:ext cx="684" cy="518"/>
                  <a:chOff x="0" y="1554"/>
                  <a:chExt cx="716" cy="518"/>
                </a:xfrm>
              </p:grpSpPr>
              <p:sp>
                <p:nvSpPr>
                  <p:cNvPr id="28736" name="Rectangle 18"/>
                  <p:cNvSpPr>
                    <a:spLocks noChangeArrowheads="1"/>
                  </p:cNvSpPr>
                  <p:nvPr/>
                </p:nvSpPr>
                <p:spPr bwMode="auto">
                  <a:xfrm>
                    <a:off x="0" y="1554"/>
                    <a:ext cx="7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a:solidFill>
                          <a:schemeClr val="folHlink"/>
                        </a:solidFill>
                        <a:latin typeface="Times New Roman" pitchFamily="18" charset="0"/>
                      </a:rPr>
                      <a:t>存储周期</a:t>
                    </a:r>
                  </a:p>
                </p:txBody>
              </p:sp>
              <p:sp>
                <p:nvSpPr>
                  <p:cNvPr id="28737" name="Rectangle 19"/>
                  <p:cNvSpPr>
                    <a:spLocks noChangeArrowheads="1"/>
                  </p:cNvSpPr>
                  <p:nvPr/>
                </p:nvSpPr>
                <p:spPr bwMode="auto">
                  <a:xfrm>
                    <a:off x="0" y="1554"/>
                    <a:ext cx="7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33" name="Group 20"/>
                <p:cNvGrpSpPr>
                  <a:grpSpLocks/>
                </p:cNvGrpSpPr>
                <p:nvPr/>
              </p:nvGrpSpPr>
              <p:grpSpPr bwMode="auto">
                <a:xfrm>
                  <a:off x="105" y="2937"/>
                  <a:ext cx="684" cy="518"/>
                  <a:chOff x="0" y="2072"/>
                  <a:chExt cx="716" cy="518"/>
                </a:xfrm>
              </p:grpSpPr>
              <p:sp>
                <p:nvSpPr>
                  <p:cNvPr id="28734" name="Rectangle 21"/>
                  <p:cNvSpPr>
                    <a:spLocks noChangeArrowheads="1"/>
                  </p:cNvSpPr>
                  <p:nvPr/>
                </p:nvSpPr>
                <p:spPr bwMode="auto">
                  <a:xfrm>
                    <a:off x="0" y="2072"/>
                    <a:ext cx="7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600" b="1">
                        <a:solidFill>
                          <a:srgbClr val="0000FF"/>
                        </a:solidFill>
                        <a:latin typeface="Times New Roman" pitchFamily="18" charset="0"/>
                      </a:rPr>
                      <a:t>存储器带宽</a:t>
                    </a:r>
                  </a:p>
                </p:txBody>
              </p:sp>
              <p:sp>
                <p:nvSpPr>
                  <p:cNvPr id="28735" name="Rectangle 22"/>
                  <p:cNvSpPr>
                    <a:spLocks noChangeArrowheads="1"/>
                  </p:cNvSpPr>
                  <p:nvPr/>
                </p:nvSpPr>
                <p:spPr bwMode="auto">
                  <a:xfrm>
                    <a:off x="0" y="2072"/>
                    <a:ext cx="7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8680" name="Group 23"/>
              <p:cNvGrpSpPr>
                <a:grpSpLocks/>
              </p:cNvGrpSpPr>
              <p:nvPr/>
            </p:nvGrpSpPr>
            <p:grpSpPr bwMode="auto">
              <a:xfrm>
                <a:off x="1344" y="1574"/>
                <a:ext cx="2196" cy="2590"/>
                <a:chOff x="789" y="865"/>
                <a:chExt cx="2500" cy="2590"/>
              </a:xfrm>
            </p:grpSpPr>
            <p:grpSp>
              <p:nvGrpSpPr>
                <p:cNvPr id="28714" name="Group 24"/>
                <p:cNvGrpSpPr>
                  <a:grpSpLocks/>
                </p:cNvGrpSpPr>
                <p:nvPr/>
              </p:nvGrpSpPr>
              <p:grpSpPr bwMode="auto">
                <a:xfrm>
                  <a:off x="789" y="865"/>
                  <a:ext cx="2500" cy="518"/>
                  <a:chOff x="716" y="0"/>
                  <a:chExt cx="2616" cy="518"/>
                </a:xfrm>
              </p:grpSpPr>
              <p:sp>
                <p:nvSpPr>
                  <p:cNvPr id="28727" name="Rectangle 25"/>
                  <p:cNvSpPr>
                    <a:spLocks noChangeArrowheads="1"/>
                  </p:cNvSpPr>
                  <p:nvPr/>
                </p:nvSpPr>
                <p:spPr bwMode="auto">
                  <a:xfrm>
                    <a:off x="716" y="0"/>
                    <a:ext cx="26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a:t>
                    </a:r>
                    <a:r>
                      <a:rPr lang="zh-CN" altLang="en-US" b="1">
                        <a:solidFill>
                          <a:srgbClr val="FF33CC"/>
                        </a:solidFill>
                        <a:latin typeface="Times New Roman" pitchFamily="18" charset="0"/>
                      </a:rPr>
                      <a:t>含　义</a:t>
                    </a:r>
                  </a:p>
                </p:txBody>
              </p:sp>
              <p:sp>
                <p:nvSpPr>
                  <p:cNvPr id="28728" name="Rectangle 26"/>
                  <p:cNvSpPr>
                    <a:spLocks noChangeArrowheads="1"/>
                  </p:cNvSpPr>
                  <p:nvPr/>
                </p:nvSpPr>
                <p:spPr bwMode="auto">
                  <a:xfrm>
                    <a:off x="716" y="0"/>
                    <a:ext cx="26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15" name="Group 27"/>
                <p:cNvGrpSpPr>
                  <a:grpSpLocks/>
                </p:cNvGrpSpPr>
                <p:nvPr/>
              </p:nvGrpSpPr>
              <p:grpSpPr bwMode="auto">
                <a:xfrm>
                  <a:off x="789" y="1383"/>
                  <a:ext cx="2500" cy="518"/>
                  <a:chOff x="716" y="518"/>
                  <a:chExt cx="2616" cy="518"/>
                </a:xfrm>
              </p:grpSpPr>
              <p:sp>
                <p:nvSpPr>
                  <p:cNvPr id="28725" name="Rectangle 28"/>
                  <p:cNvSpPr>
                    <a:spLocks noChangeArrowheads="1"/>
                  </p:cNvSpPr>
                  <p:nvPr/>
                </p:nvSpPr>
                <p:spPr bwMode="auto">
                  <a:xfrm>
                    <a:off x="716" y="518"/>
                    <a:ext cx="26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在一个存储器中可以容纳的存储单元总数</a:t>
                    </a:r>
                  </a:p>
                </p:txBody>
              </p:sp>
              <p:sp>
                <p:nvSpPr>
                  <p:cNvPr id="28726" name="Rectangle 29"/>
                  <p:cNvSpPr>
                    <a:spLocks noChangeArrowheads="1"/>
                  </p:cNvSpPr>
                  <p:nvPr/>
                </p:nvSpPr>
                <p:spPr bwMode="auto">
                  <a:xfrm>
                    <a:off x="716" y="518"/>
                    <a:ext cx="26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16" name="Group 30"/>
                <p:cNvGrpSpPr>
                  <a:grpSpLocks/>
                </p:cNvGrpSpPr>
                <p:nvPr/>
              </p:nvGrpSpPr>
              <p:grpSpPr bwMode="auto">
                <a:xfrm>
                  <a:off x="789" y="1901"/>
                  <a:ext cx="2500" cy="518"/>
                  <a:chOff x="716" y="1036"/>
                  <a:chExt cx="2616" cy="518"/>
                </a:xfrm>
              </p:grpSpPr>
              <p:sp>
                <p:nvSpPr>
                  <p:cNvPr id="28723" name="Rectangle 31"/>
                  <p:cNvSpPr>
                    <a:spLocks noChangeArrowheads="1"/>
                  </p:cNvSpPr>
                  <p:nvPr/>
                </p:nvSpPr>
                <p:spPr bwMode="auto">
                  <a:xfrm>
                    <a:off x="716" y="1036"/>
                    <a:ext cx="26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启动到完成一次存储器操作所经历的时间</a:t>
                    </a:r>
                  </a:p>
                </p:txBody>
              </p:sp>
              <p:sp>
                <p:nvSpPr>
                  <p:cNvPr id="28724" name="Rectangle 32"/>
                  <p:cNvSpPr>
                    <a:spLocks noChangeArrowheads="1"/>
                  </p:cNvSpPr>
                  <p:nvPr/>
                </p:nvSpPr>
                <p:spPr bwMode="auto">
                  <a:xfrm>
                    <a:off x="716" y="1036"/>
                    <a:ext cx="26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17" name="Group 33"/>
                <p:cNvGrpSpPr>
                  <a:grpSpLocks/>
                </p:cNvGrpSpPr>
                <p:nvPr/>
              </p:nvGrpSpPr>
              <p:grpSpPr bwMode="auto">
                <a:xfrm>
                  <a:off x="789" y="2419"/>
                  <a:ext cx="2500" cy="518"/>
                  <a:chOff x="716" y="1554"/>
                  <a:chExt cx="2616" cy="518"/>
                </a:xfrm>
              </p:grpSpPr>
              <p:sp>
                <p:nvSpPr>
                  <p:cNvPr id="28721" name="Rectangle 34"/>
                  <p:cNvSpPr>
                    <a:spLocks noChangeArrowheads="1"/>
                  </p:cNvSpPr>
                  <p:nvPr/>
                </p:nvSpPr>
                <p:spPr bwMode="auto">
                  <a:xfrm>
                    <a:off x="716" y="1554"/>
                    <a:ext cx="26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连续启动两次操作所需间隔的最小时间</a:t>
                    </a:r>
                  </a:p>
                </p:txBody>
              </p:sp>
              <p:sp>
                <p:nvSpPr>
                  <p:cNvPr id="28722" name="Rectangle 35"/>
                  <p:cNvSpPr>
                    <a:spLocks noChangeArrowheads="1"/>
                  </p:cNvSpPr>
                  <p:nvPr/>
                </p:nvSpPr>
                <p:spPr bwMode="auto">
                  <a:xfrm>
                    <a:off x="716" y="1554"/>
                    <a:ext cx="26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18" name="Group 36"/>
                <p:cNvGrpSpPr>
                  <a:grpSpLocks/>
                </p:cNvGrpSpPr>
                <p:nvPr/>
              </p:nvGrpSpPr>
              <p:grpSpPr bwMode="auto">
                <a:xfrm>
                  <a:off x="789" y="2937"/>
                  <a:ext cx="2500" cy="518"/>
                  <a:chOff x="716" y="2072"/>
                  <a:chExt cx="2616" cy="518"/>
                </a:xfrm>
              </p:grpSpPr>
              <p:sp>
                <p:nvSpPr>
                  <p:cNvPr id="28719" name="Rectangle 37"/>
                  <p:cNvSpPr>
                    <a:spLocks noChangeArrowheads="1"/>
                  </p:cNvSpPr>
                  <p:nvPr/>
                </p:nvSpPr>
                <p:spPr bwMode="auto">
                  <a:xfrm>
                    <a:off x="716" y="2072"/>
                    <a:ext cx="26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单位时间里存储器所存取的信息量</a:t>
                    </a:r>
                  </a:p>
                </p:txBody>
              </p:sp>
              <p:sp>
                <p:nvSpPr>
                  <p:cNvPr id="28720" name="Rectangle 38"/>
                  <p:cNvSpPr>
                    <a:spLocks noChangeArrowheads="1"/>
                  </p:cNvSpPr>
                  <p:nvPr/>
                </p:nvSpPr>
                <p:spPr bwMode="auto">
                  <a:xfrm>
                    <a:off x="716" y="2072"/>
                    <a:ext cx="26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8681" name="Group 39"/>
              <p:cNvGrpSpPr>
                <a:grpSpLocks/>
              </p:cNvGrpSpPr>
              <p:nvPr/>
            </p:nvGrpSpPr>
            <p:grpSpPr bwMode="auto">
              <a:xfrm>
                <a:off x="3540" y="1576"/>
                <a:ext cx="1280" cy="2590"/>
                <a:chOff x="3289" y="865"/>
                <a:chExt cx="1335" cy="2590"/>
              </a:xfrm>
            </p:grpSpPr>
            <p:grpSp>
              <p:nvGrpSpPr>
                <p:cNvPr id="28699" name="Group 40"/>
                <p:cNvGrpSpPr>
                  <a:grpSpLocks/>
                </p:cNvGrpSpPr>
                <p:nvPr/>
              </p:nvGrpSpPr>
              <p:grpSpPr bwMode="auto">
                <a:xfrm>
                  <a:off x="3289" y="865"/>
                  <a:ext cx="1335" cy="518"/>
                  <a:chOff x="3332" y="0"/>
                  <a:chExt cx="1398" cy="518"/>
                </a:xfrm>
              </p:grpSpPr>
              <p:sp>
                <p:nvSpPr>
                  <p:cNvPr id="28712" name="Rectangle 41"/>
                  <p:cNvSpPr>
                    <a:spLocks noChangeArrowheads="1"/>
                  </p:cNvSpPr>
                  <p:nvPr/>
                </p:nvSpPr>
                <p:spPr bwMode="auto">
                  <a:xfrm>
                    <a:off x="3332" y="0"/>
                    <a:ext cx="1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rgbClr val="FF33CC"/>
                        </a:solidFill>
                        <a:latin typeface="Times New Roman" pitchFamily="18" charset="0"/>
                      </a:rPr>
                      <a:t>　 </a:t>
                    </a:r>
                    <a:r>
                      <a:rPr lang="zh-CN" altLang="en-US" b="1">
                        <a:solidFill>
                          <a:srgbClr val="FF33CC"/>
                        </a:solidFill>
                        <a:latin typeface="宋体" pitchFamily="2" charset="-122"/>
                      </a:rPr>
                      <a:t>表 现</a:t>
                    </a:r>
                  </a:p>
                </p:txBody>
              </p:sp>
              <p:sp>
                <p:nvSpPr>
                  <p:cNvPr id="28713" name="Rectangle 42"/>
                  <p:cNvSpPr>
                    <a:spLocks noChangeArrowheads="1"/>
                  </p:cNvSpPr>
                  <p:nvPr/>
                </p:nvSpPr>
                <p:spPr bwMode="auto">
                  <a:xfrm>
                    <a:off x="3332" y="0"/>
                    <a:ext cx="139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00" name="Group 43"/>
                <p:cNvGrpSpPr>
                  <a:grpSpLocks/>
                </p:cNvGrpSpPr>
                <p:nvPr/>
              </p:nvGrpSpPr>
              <p:grpSpPr bwMode="auto">
                <a:xfrm>
                  <a:off x="3289" y="1383"/>
                  <a:ext cx="1335" cy="518"/>
                  <a:chOff x="3332" y="518"/>
                  <a:chExt cx="1398" cy="518"/>
                </a:xfrm>
              </p:grpSpPr>
              <p:sp>
                <p:nvSpPr>
                  <p:cNvPr id="28710" name="Rectangle 44"/>
                  <p:cNvSpPr>
                    <a:spLocks noChangeArrowheads="1"/>
                  </p:cNvSpPr>
                  <p:nvPr/>
                </p:nvSpPr>
                <p:spPr bwMode="auto">
                  <a:xfrm>
                    <a:off x="3332" y="518"/>
                    <a:ext cx="1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存储空间的大小</a:t>
                    </a:r>
                  </a:p>
                </p:txBody>
              </p:sp>
              <p:sp>
                <p:nvSpPr>
                  <p:cNvPr id="28711" name="Rectangle 45"/>
                  <p:cNvSpPr>
                    <a:spLocks noChangeArrowheads="1"/>
                  </p:cNvSpPr>
                  <p:nvPr/>
                </p:nvSpPr>
                <p:spPr bwMode="auto">
                  <a:xfrm>
                    <a:off x="3332" y="518"/>
                    <a:ext cx="139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01" name="Group 46"/>
                <p:cNvGrpSpPr>
                  <a:grpSpLocks/>
                </p:cNvGrpSpPr>
                <p:nvPr/>
              </p:nvGrpSpPr>
              <p:grpSpPr bwMode="auto">
                <a:xfrm>
                  <a:off x="3289" y="1901"/>
                  <a:ext cx="1335" cy="518"/>
                  <a:chOff x="3332" y="1036"/>
                  <a:chExt cx="1398" cy="518"/>
                </a:xfrm>
              </p:grpSpPr>
              <p:sp>
                <p:nvSpPr>
                  <p:cNvPr id="28708" name="Rectangle 47"/>
                  <p:cNvSpPr>
                    <a:spLocks noChangeArrowheads="1"/>
                  </p:cNvSpPr>
                  <p:nvPr/>
                </p:nvSpPr>
                <p:spPr bwMode="auto">
                  <a:xfrm>
                    <a:off x="3332" y="1036"/>
                    <a:ext cx="1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主存的速度</a:t>
                    </a:r>
                  </a:p>
                </p:txBody>
              </p:sp>
              <p:sp>
                <p:nvSpPr>
                  <p:cNvPr id="28709" name="Rectangle 48"/>
                  <p:cNvSpPr>
                    <a:spLocks noChangeArrowheads="1"/>
                  </p:cNvSpPr>
                  <p:nvPr/>
                </p:nvSpPr>
                <p:spPr bwMode="auto">
                  <a:xfrm>
                    <a:off x="3332" y="1036"/>
                    <a:ext cx="139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02" name="Group 49"/>
                <p:cNvGrpSpPr>
                  <a:grpSpLocks/>
                </p:cNvGrpSpPr>
                <p:nvPr/>
              </p:nvGrpSpPr>
              <p:grpSpPr bwMode="auto">
                <a:xfrm>
                  <a:off x="3289" y="2419"/>
                  <a:ext cx="1335" cy="518"/>
                  <a:chOff x="3332" y="1554"/>
                  <a:chExt cx="1398" cy="518"/>
                </a:xfrm>
              </p:grpSpPr>
              <p:sp>
                <p:nvSpPr>
                  <p:cNvPr id="28706" name="Rectangle 50"/>
                  <p:cNvSpPr>
                    <a:spLocks noChangeArrowheads="1"/>
                  </p:cNvSpPr>
                  <p:nvPr/>
                </p:nvSpPr>
                <p:spPr bwMode="auto">
                  <a:xfrm>
                    <a:off x="3332" y="1554"/>
                    <a:ext cx="1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主存的速度</a:t>
                    </a:r>
                  </a:p>
                </p:txBody>
              </p:sp>
              <p:sp>
                <p:nvSpPr>
                  <p:cNvPr id="28707" name="Rectangle 51"/>
                  <p:cNvSpPr>
                    <a:spLocks noChangeArrowheads="1"/>
                  </p:cNvSpPr>
                  <p:nvPr/>
                </p:nvSpPr>
                <p:spPr bwMode="auto">
                  <a:xfrm>
                    <a:off x="3332" y="1554"/>
                    <a:ext cx="139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03" name="Group 52"/>
                <p:cNvGrpSpPr>
                  <a:grpSpLocks/>
                </p:cNvGrpSpPr>
                <p:nvPr/>
              </p:nvGrpSpPr>
              <p:grpSpPr bwMode="auto">
                <a:xfrm>
                  <a:off x="3289" y="2937"/>
                  <a:ext cx="1335" cy="518"/>
                  <a:chOff x="3332" y="2072"/>
                  <a:chExt cx="1398" cy="518"/>
                </a:xfrm>
              </p:grpSpPr>
              <p:sp>
                <p:nvSpPr>
                  <p:cNvPr id="28704" name="Rectangle 53"/>
                  <p:cNvSpPr>
                    <a:spLocks noChangeArrowheads="1"/>
                  </p:cNvSpPr>
                  <p:nvPr/>
                </p:nvSpPr>
                <p:spPr bwMode="auto">
                  <a:xfrm>
                    <a:off x="3332" y="2072"/>
                    <a:ext cx="13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数据传输速率技术指标 </a:t>
                    </a:r>
                  </a:p>
                </p:txBody>
              </p:sp>
              <p:sp>
                <p:nvSpPr>
                  <p:cNvPr id="28705" name="Rectangle 54"/>
                  <p:cNvSpPr>
                    <a:spLocks noChangeArrowheads="1"/>
                  </p:cNvSpPr>
                  <p:nvPr/>
                </p:nvSpPr>
                <p:spPr bwMode="auto">
                  <a:xfrm>
                    <a:off x="3332" y="2072"/>
                    <a:ext cx="139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8682" name="Group 55"/>
              <p:cNvGrpSpPr>
                <a:grpSpLocks/>
              </p:cNvGrpSpPr>
              <p:nvPr/>
            </p:nvGrpSpPr>
            <p:grpSpPr bwMode="auto">
              <a:xfrm>
                <a:off x="4827" y="1576"/>
                <a:ext cx="852" cy="2590"/>
                <a:chOff x="4624" y="865"/>
                <a:chExt cx="1059" cy="2590"/>
              </a:xfrm>
            </p:grpSpPr>
            <p:grpSp>
              <p:nvGrpSpPr>
                <p:cNvPr id="28684" name="Group 56"/>
                <p:cNvGrpSpPr>
                  <a:grpSpLocks/>
                </p:cNvGrpSpPr>
                <p:nvPr/>
              </p:nvGrpSpPr>
              <p:grpSpPr bwMode="auto">
                <a:xfrm>
                  <a:off x="4624" y="865"/>
                  <a:ext cx="1059" cy="518"/>
                  <a:chOff x="4730" y="0"/>
                  <a:chExt cx="1108" cy="518"/>
                </a:xfrm>
              </p:grpSpPr>
              <p:sp>
                <p:nvSpPr>
                  <p:cNvPr id="28697" name="Rectangle 57"/>
                  <p:cNvSpPr>
                    <a:spLocks noChangeArrowheads="1"/>
                  </p:cNvSpPr>
                  <p:nvPr/>
                </p:nvSpPr>
                <p:spPr bwMode="auto">
                  <a:xfrm>
                    <a:off x="4730" y="0"/>
                    <a:ext cx="11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b="1">
                        <a:solidFill>
                          <a:srgbClr val="FF33CC"/>
                        </a:solidFill>
                        <a:latin typeface="宋体" pitchFamily="2" charset="-122"/>
                      </a:rPr>
                      <a:t>单 位</a:t>
                    </a:r>
                  </a:p>
                </p:txBody>
              </p:sp>
              <p:sp>
                <p:nvSpPr>
                  <p:cNvPr id="28698" name="Rectangle 58"/>
                  <p:cNvSpPr>
                    <a:spLocks noChangeArrowheads="1"/>
                  </p:cNvSpPr>
                  <p:nvPr/>
                </p:nvSpPr>
                <p:spPr bwMode="auto">
                  <a:xfrm>
                    <a:off x="4730" y="0"/>
                    <a:ext cx="110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5" name="Group 59"/>
                <p:cNvGrpSpPr>
                  <a:grpSpLocks/>
                </p:cNvGrpSpPr>
                <p:nvPr/>
              </p:nvGrpSpPr>
              <p:grpSpPr bwMode="auto">
                <a:xfrm>
                  <a:off x="4624" y="1383"/>
                  <a:ext cx="1059" cy="518"/>
                  <a:chOff x="4730" y="518"/>
                  <a:chExt cx="1108" cy="518"/>
                </a:xfrm>
              </p:grpSpPr>
              <p:sp>
                <p:nvSpPr>
                  <p:cNvPr id="28695" name="Rectangle 60"/>
                  <p:cNvSpPr>
                    <a:spLocks noChangeArrowheads="1"/>
                  </p:cNvSpPr>
                  <p:nvPr/>
                </p:nvSpPr>
                <p:spPr bwMode="auto">
                  <a:xfrm>
                    <a:off x="4730" y="518"/>
                    <a:ext cx="11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字数，  字节数</a:t>
                    </a:r>
                  </a:p>
                </p:txBody>
              </p:sp>
              <p:sp>
                <p:nvSpPr>
                  <p:cNvPr id="28696" name="Rectangle 61"/>
                  <p:cNvSpPr>
                    <a:spLocks noChangeArrowheads="1"/>
                  </p:cNvSpPr>
                  <p:nvPr/>
                </p:nvSpPr>
                <p:spPr bwMode="auto">
                  <a:xfrm>
                    <a:off x="4730" y="518"/>
                    <a:ext cx="110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6" name="Group 62"/>
                <p:cNvGrpSpPr>
                  <a:grpSpLocks/>
                </p:cNvGrpSpPr>
                <p:nvPr/>
              </p:nvGrpSpPr>
              <p:grpSpPr bwMode="auto">
                <a:xfrm>
                  <a:off x="4624" y="1901"/>
                  <a:ext cx="1059" cy="518"/>
                  <a:chOff x="4730" y="1036"/>
                  <a:chExt cx="1108" cy="518"/>
                </a:xfrm>
              </p:grpSpPr>
              <p:sp>
                <p:nvSpPr>
                  <p:cNvPr id="28693" name="Rectangle 63"/>
                  <p:cNvSpPr>
                    <a:spLocks noChangeArrowheads="1"/>
                  </p:cNvSpPr>
                  <p:nvPr/>
                </p:nvSpPr>
                <p:spPr bwMode="auto">
                  <a:xfrm>
                    <a:off x="4730" y="1036"/>
                    <a:ext cx="11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ｎｓ</a:t>
                    </a:r>
                  </a:p>
                </p:txBody>
              </p:sp>
              <p:sp>
                <p:nvSpPr>
                  <p:cNvPr id="28694" name="Rectangle 64"/>
                  <p:cNvSpPr>
                    <a:spLocks noChangeArrowheads="1"/>
                  </p:cNvSpPr>
                  <p:nvPr/>
                </p:nvSpPr>
                <p:spPr bwMode="auto">
                  <a:xfrm>
                    <a:off x="4730" y="1036"/>
                    <a:ext cx="110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7" name="Group 65"/>
                <p:cNvGrpSpPr>
                  <a:grpSpLocks/>
                </p:cNvGrpSpPr>
                <p:nvPr/>
              </p:nvGrpSpPr>
              <p:grpSpPr bwMode="auto">
                <a:xfrm>
                  <a:off x="4624" y="2419"/>
                  <a:ext cx="1059" cy="518"/>
                  <a:chOff x="4730" y="1554"/>
                  <a:chExt cx="1108" cy="518"/>
                </a:xfrm>
              </p:grpSpPr>
              <p:sp>
                <p:nvSpPr>
                  <p:cNvPr id="28691" name="Rectangle 66"/>
                  <p:cNvSpPr>
                    <a:spLocks noChangeArrowheads="1"/>
                  </p:cNvSpPr>
                  <p:nvPr/>
                </p:nvSpPr>
                <p:spPr bwMode="auto">
                  <a:xfrm>
                    <a:off x="4730" y="1554"/>
                    <a:ext cx="11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ｎｓ</a:t>
                    </a:r>
                  </a:p>
                </p:txBody>
              </p:sp>
              <p:sp>
                <p:nvSpPr>
                  <p:cNvPr id="28692" name="Rectangle 67"/>
                  <p:cNvSpPr>
                    <a:spLocks noChangeArrowheads="1"/>
                  </p:cNvSpPr>
                  <p:nvPr/>
                </p:nvSpPr>
                <p:spPr bwMode="auto">
                  <a:xfrm>
                    <a:off x="4730" y="1554"/>
                    <a:ext cx="110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8" name="Group 68"/>
                <p:cNvGrpSpPr>
                  <a:grpSpLocks/>
                </p:cNvGrpSpPr>
                <p:nvPr/>
              </p:nvGrpSpPr>
              <p:grpSpPr bwMode="auto">
                <a:xfrm>
                  <a:off x="4624" y="2937"/>
                  <a:ext cx="1059" cy="518"/>
                  <a:chOff x="4730" y="2072"/>
                  <a:chExt cx="1108" cy="518"/>
                </a:xfrm>
              </p:grpSpPr>
              <p:sp>
                <p:nvSpPr>
                  <p:cNvPr id="28689" name="Rectangle 69"/>
                  <p:cNvSpPr>
                    <a:spLocks noChangeArrowheads="1"/>
                  </p:cNvSpPr>
                  <p:nvPr/>
                </p:nvSpPr>
                <p:spPr bwMode="auto">
                  <a:xfrm>
                    <a:off x="4730" y="2072"/>
                    <a:ext cx="11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位</a:t>
                    </a:r>
                    <a:r>
                      <a:rPr lang="en-US" altLang="zh-CN" sz="2000" b="1">
                        <a:solidFill>
                          <a:schemeClr val="tx2"/>
                        </a:solidFill>
                        <a:latin typeface="Times New Roman" pitchFamily="18" charset="0"/>
                      </a:rPr>
                      <a:t>/</a:t>
                    </a:r>
                    <a:r>
                      <a:rPr lang="zh-CN" altLang="en-US" sz="2000" b="1">
                        <a:solidFill>
                          <a:schemeClr val="tx2"/>
                        </a:solidFill>
                        <a:latin typeface="Times New Roman" pitchFamily="18" charset="0"/>
                      </a:rPr>
                      <a:t>秒， 字节</a:t>
                    </a:r>
                    <a:r>
                      <a:rPr lang="en-US" altLang="zh-CN" sz="2000" b="1">
                        <a:solidFill>
                          <a:schemeClr val="tx2"/>
                        </a:solidFill>
                        <a:latin typeface="Times New Roman" pitchFamily="18" charset="0"/>
                      </a:rPr>
                      <a:t>/</a:t>
                    </a:r>
                    <a:r>
                      <a:rPr lang="zh-CN" altLang="en-US" sz="2000" b="1">
                        <a:solidFill>
                          <a:schemeClr val="tx2"/>
                        </a:solidFill>
                        <a:latin typeface="Times New Roman" pitchFamily="18" charset="0"/>
                      </a:rPr>
                      <a:t>秒</a:t>
                    </a:r>
                  </a:p>
                </p:txBody>
              </p:sp>
              <p:sp>
                <p:nvSpPr>
                  <p:cNvPr id="28690" name="Rectangle 70"/>
                  <p:cNvSpPr>
                    <a:spLocks noChangeArrowheads="1"/>
                  </p:cNvSpPr>
                  <p:nvPr/>
                </p:nvSpPr>
                <p:spPr bwMode="auto">
                  <a:xfrm>
                    <a:off x="4730" y="2072"/>
                    <a:ext cx="110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8683" name="Rectangle 71"/>
              <p:cNvSpPr>
                <a:spLocks noChangeArrowheads="1"/>
              </p:cNvSpPr>
              <p:nvPr/>
            </p:nvSpPr>
            <p:spPr bwMode="auto">
              <a:xfrm>
                <a:off x="98" y="1574"/>
                <a:ext cx="5582" cy="2594"/>
              </a:xfrm>
              <a:prstGeom prst="rect">
                <a:avLst/>
              </a:prstGeom>
              <a:noFill/>
              <a:ln w="793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04800" y="609600"/>
            <a:ext cx="84931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宋体" pitchFamily="2" charset="-122"/>
              </a:rPr>
              <a:t> </a:t>
            </a:r>
            <a:r>
              <a:rPr lang="en-US" altLang="zh-CN" b="1">
                <a:solidFill>
                  <a:srgbClr val="0000FF"/>
                </a:solidFill>
                <a:latin typeface="Times New Roman" pitchFamily="18" charset="0"/>
              </a:rPr>
              <a:t>•</a:t>
            </a:r>
            <a:r>
              <a:rPr lang="zh-CN" altLang="en-US" b="1">
                <a:solidFill>
                  <a:srgbClr val="0000FF"/>
                </a:solidFill>
                <a:latin typeface="宋体" pitchFamily="2" charset="-122"/>
              </a:rPr>
              <a:t>可靠性  </a:t>
            </a:r>
            <a:r>
              <a:rPr lang="zh-CN" altLang="en-US" b="1">
                <a:solidFill>
                  <a:srgbClr val="000000"/>
                </a:solidFill>
                <a:latin typeface="宋体" pitchFamily="2" charset="-122"/>
              </a:rPr>
              <a:t>主存储器的可靠性通常用平均无故障时间 </a:t>
            </a:r>
            <a:r>
              <a:rPr lang="en-US" altLang="zh-CN" b="1">
                <a:solidFill>
                  <a:srgbClr val="000000"/>
                </a:solidFill>
                <a:latin typeface="宋体" pitchFamily="2" charset="-122"/>
              </a:rPr>
              <a:t>MTBF</a:t>
            </a:r>
          </a:p>
          <a:p>
            <a:pPr eaLnBrk="1" hangingPunct="1">
              <a:spcBef>
                <a:spcPct val="50000"/>
              </a:spcBef>
            </a:pPr>
            <a:r>
              <a:rPr lang="en-US" altLang="zh-CN" b="1">
                <a:solidFill>
                  <a:srgbClr val="000000"/>
                </a:solidFill>
                <a:latin typeface="宋体" pitchFamily="2" charset="-122"/>
              </a:rPr>
              <a:t>          (Mean Time Between Failures)</a:t>
            </a:r>
            <a:r>
              <a:rPr lang="zh-CN" altLang="en-US" b="1">
                <a:solidFill>
                  <a:srgbClr val="000000"/>
                </a:solidFill>
                <a:latin typeface="宋体" pitchFamily="2" charset="-122"/>
              </a:rPr>
              <a:t>来表征。</a:t>
            </a:r>
            <a:r>
              <a:rPr lang="en-US" altLang="zh-CN" b="1">
                <a:solidFill>
                  <a:schemeClr val="hlink"/>
                </a:solidFill>
                <a:latin typeface="宋体" pitchFamily="2" charset="-122"/>
              </a:rPr>
              <a:t>MTBF</a:t>
            </a:r>
            <a:r>
              <a:rPr lang="zh-CN" altLang="en-US" b="1">
                <a:solidFill>
                  <a:srgbClr val="000000"/>
                </a:solidFill>
                <a:latin typeface="宋体" pitchFamily="2" charset="-122"/>
              </a:rPr>
              <a:t>指连</a:t>
            </a:r>
          </a:p>
          <a:p>
            <a:pPr eaLnBrk="1" hangingPunct="1">
              <a:spcBef>
                <a:spcPct val="50000"/>
              </a:spcBef>
            </a:pPr>
            <a:r>
              <a:rPr lang="zh-CN" altLang="en-US" b="1">
                <a:solidFill>
                  <a:srgbClr val="000000"/>
                </a:solidFill>
                <a:latin typeface="宋体" pitchFamily="2" charset="-122"/>
              </a:rPr>
              <a:t>          续两次故障之间的平均时间间隔。显然，</a:t>
            </a:r>
            <a:r>
              <a:rPr lang="en-US" altLang="zh-CN" b="1">
                <a:solidFill>
                  <a:srgbClr val="000000"/>
                </a:solidFill>
                <a:latin typeface="宋体" pitchFamily="2" charset="-122"/>
              </a:rPr>
              <a:t>MTBF</a:t>
            </a:r>
            <a:r>
              <a:rPr lang="zh-CN" altLang="en-US" b="1">
                <a:solidFill>
                  <a:srgbClr val="000000"/>
                </a:solidFill>
                <a:latin typeface="宋体" pitchFamily="2" charset="-122"/>
              </a:rPr>
              <a:t>越长</a:t>
            </a:r>
          </a:p>
          <a:p>
            <a:pPr eaLnBrk="1" hangingPunct="1">
              <a:spcBef>
                <a:spcPct val="50000"/>
              </a:spcBef>
            </a:pPr>
            <a:r>
              <a:rPr lang="zh-CN" altLang="en-US" b="1">
                <a:solidFill>
                  <a:srgbClr val="000000"/>
                </a:solidFill>
                <a:latin typeface="宋体" pitchFamily="2" charset="-122"/>
              </a:rPr>
              <a:t>          ，意味着主存的可靠性越高，</a:t>
            </a:r>
          </a:p>
          <a:p>
            <a:pPr eaLnBrk="1" hangingPunct="1">
              <a:spcBef>
                <a:spcPct val="50000"/>
              </a:spcBef>
            </a:pPr>
            <a:endParaRPr lang="en-US" altLang="zh-CN" b="1">
              <a:solidFill>
                <a:srgbClr val="000000"/>
              </a:solidFill>
              <a:latin typeface="宋体" pitchFamily="2" charset="-122"/>
            </a:endParaRPr>
          </a:p>
        </p:txBody>
      </p:sp>
      <p:sp>
        <p:nvSpPr>
          <p:cNvPr id="29699" name="Text Box 7"/>
          <p:cNvSpPr txBox="1">
            <a:spLocks noChangeArrowheads="1"/>
          </p:cNvSpPr>
          <p:nvPr/>
        </p:nvSpPr>
        <p:spPr bwMode="auto">
          <a:xfrm>
            <a:off x="228600" y="2971800"/>
            <a:ext cx="8680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hangingPunct="1">
              <a:spcBef>
                <a:spcPct val="50000"/>
              </a:spcBef>
            </a:pPr>
            <a:r>
              <a:rPr lang="en-US" altLang="zh-CN" b="1" dirty="0">
                <a:solidFill>
                  <a:srgbClr val="0000FF"/>
                </a:solidFill>
                <a:latin typeface="宋体" pitchFamily="2" charset="-122"/>
              </a:rPr>
              <a:t> </a:t>
            </a:r>
            <a:r>
              <a:rPr lang="en-US" altLang="zh-CN" b="1" dirty="0">
                <a:solidFill>
                  <a:srgbClr val="0000FF"/>
                </a:solidFill>
                <a:latin typeface="Times New Roman" pitchFamily="18" charset="0"/>
              </a:rPr>
              <a:t>•</a:t>
            </a:r>
            <a:r>
              <a:rPr lang="en-US" altLang="zh-CN" b="1" dirty="0">
                <a:latin typeface="宋体" pitchFamily="2" charset="-122"/>
              </a:rPr>
              <a:t> </a:t>
            </a:r>
            <a:r>
              <a:rPr lang="zh-CN" altLang="en-US" b="1" dirty="0">
                <a:solidFill>
                  <a:srgbClr val="0000FF"/>
                </a:solidFill>
                <a:latin typeface="宋体" pitchFamily="2" charset="-122"/>
              </a:rPr>
              <a:t>功耗</a:t>
            </a:r>
            <a:r>
              <a:rPr lang="zh-CN" altLang="en-US" b="1" dirty="0">
                <a:latin typeface="宋体" pitchFamily="2" charset="-122"/>
              </a:rPr>
              <a:t>  作为目前的主存储器的主体的半导体存储器的功耗包</a:t>
            </a:r>
          </a:p>
          <a:p>
            <a:pPr algn="just" eaLnBrk="1" hangingPunct="1">
              <a:lnSpc>
                <a:spcPct val="70000"/>
              </a:lnSpc>
              <a:spcBef>
                <a:spcPct val="50000"/>
              </a:spcBef>
            </a:pPr>
            <a:r>
              <a:rPr lang="zh-CN" altLang="en-US" b="1" dirty="0">
                <a:latin typeface="宋体" pitchFamily="2" charset="-122"/>
              </a:rPr>
              <a:t>        括</a:t>
            </a:r>
            <a:r>
              <a:rPr lang="zh-CN" altLang="en-US" b="1" dirty="0">
                <a:latin typeface="Times New Roman" pitchFamily="18" charset="0"/>
              </a:rPr>
              <a:t>“</a:t>
            </a:r>
            <a:r>
              <a:rPr lang="zh-CN" altLang="en-US" b="1" dirty="0">
                <a:latin typeface="宋体" pitchFamily="2" charset="-122"/>
              </a:rPr>
              <a:t>维持功耗</a:t>
            </a:r>
            <a:r>
              <a:rPr lang="zh-CN" altLang="en-US" b="1" dirty="0">
                <a:latin typeface="Times New Roman" pitchFamily="18" charset="0"/>
              </a:rPr>
              <a:t>”</a:t>
            </a:r>
            <a:r>
              <a:rPr lang="zh-CN" altLang="en-US" b="1" dirty="0">
                <a:latin typeface="宋体" pitchFamily="2" charset="-122"/>
              </a:rPr>
              <a:t>和</a:t>
            </a:r>
            <a:r>
              <a:rPr lang="zh-CN" altLang="en-US" b="1" dirty="0">
                <a:latin typeface="Times New Roman" pitchFamily="18" charset="0"/>
              </a:rPr>
              <a:t>“</a:t>
            </a:r>
            <a:r>
              <a:rPr lang="zh-CN" altLang="en-US" b="1" dirty="0">
                <a:latin typeface="宋体" pitchFamily="2" charset="-122"/>
              </a:rPr>
              <a:t>操作功耗</a:t>
            </a:r>
            <a:r>
              <a:rPr lang="zh-CN" altLang="en-US" b="1" dirty="0">
                <a:latin typeface="Times New Roman" pitchFamily="18" charset="0"/>
              </a:rPr>
              <a:t>”</a:t>
            </a:r>
            <a:r>
              <a:rPr lang="zh-CN" altLang="en-US" b="1" dirty="0">
                <a:latin typeface="宋体" pitchFamily="2" charset="-122"/>
              </a:rPr>
              <a:t>，应在保证速度的</a:t>
            </a:r>
            <a:r>
              <a:rPr lang="zh-CN" altLang="en-US" b="1" dirty="0" smtClean="0">
                <a:latin typeface="宋体" pitchFamily="2" charset="-122"/>
              </a:rPr>
              <a:t>前</a:t>
            </a:r>
            <a:endParaRPr lang="en-US" altLang="zh-CN" b="1" dirty="0" smtClean="0">
              <a:latin typeface="宋体" pitchFamily="2" charset="-122"/>
            </a:endParaRPr>
          </a:p>
          <a:p>
            <a:pPr algn="just" eaLnBrk="1" hangingPunct="1">
              <a:lnSpc>
                <a:spcPct val="70000"/>
              </a:lnSpc>
              <a:spcBef>
                <a:spcPct val="50000"/>
              </a:spcBef>
            </a:pPr>
            <a:r>
              <a:rPr lang="en-US" altLang="zh-CN" b="1" dirty="0">
                <a:latin typeface="宋体" pitchFamily="2" charset="-122"/>
              </a:rPr>
              <a:t> </a:t>
            </a:r>
            <a:r>
              <a:rPr lang="en-US" altLang="zh-CN" b="1" dirty="0" smtClean="0">
                <a:latin typeface="宋体" pitchFamily="2" charset="-122"/>
              </a:rPr>
              <a:t> </a:t>
            </a:r>
            <a:r>
              <a:rPr lang="zh-CN" altLang="en-US" b="1" dirty="0" smtClean="0">
                <a:latin typeface="宋体" pitchFamily="2" charset="-122"/>
              </a:rPr>
              <a:t>       提下尽可能</a:t>
            </a:r>
            <a:r>
              <a:rPr lang="zh-CN" altLang="en-US" b="1" dirty="0">
                <a:latin typeface="宋体" pitchFamily="2" charset="-122"/>
              </a:rPr>
              <a:t>地减小功耗，特别是要减小</a:t>
            </a:r>
            <a:r>
              <a:rPr lang="zh-CN" altLang="en-US" b="1" dirty="0">
                <a:latin typeface="Times New Roman" pitchFamily="18" charset="0"/>
              </a:rPr>
              <a:t>“</a:t>
            </a:r>
            <a:r>
              <a:rPr lang="zh-CN" altLang="en-US" b="1" dirty="0">
                <a:latin typeface="宋体" pitchFamily="2" charset="-122"/>
              </a:rPr>
              <a:t>维持功耗</a:t>
            </a:r>
            <a:r>
              <a:rPr lang="zh-CN" altLang="en-US" b="1" dirty="0">
                <a:latin typeface="Times New Roman" pitchFamily="18" charset="0"/>
              </a:rPr>
              <a:t>”</a:t>
            </a:r>
            <a:r>
              <a:rPr lang="zh-CN" altLang="en-US" b="1" dirty="0">
                <a:latin typeface="宋体" pitchFamily="2" charset="-122"/>
              </a:rPr>
              <a:t>。</a:t>
            </a:r>
          </a:p>
          <a:p>
            <a:pPr algn="just" eaLnBrk="1" hangingPunct="1">
              <a:spcBef>
                <a:spcPct val="50000"/>
              </a:spcBef>
            </a:pPr>
            <a:r>
              <a:rPr lang="zh-CN" altLang="en-US" b="1" dirty="0">
                <a:solidFill>
                  <a:srgbClr val="0000FF"/>
                </a:solidFill>
                <a:latin typeface="宋体" pitchFamily="2" charset="-122"/>
              </a:rPr>
              <a:t> </a:t>
            </a:r>
            <a:r>
              <a:rPr lang="en-US" altLang="zh-CN" b="1" dirty="0">
                <a:solidFill>
                  <a:srgbClr val="0000FF"/>
                </a:solidFill>
                <a:latin typeface="Times New Roman" pitchFamily="18" charset="0"/>
              </a:rPr>
              <a:t>•</a:t>
            </a:r>
            <a:r>
              <a:rPr lang="en-US" altLang="zh-CN" b="1" dirty="0">
                <a:solidFill>
                  <a:srgbClr val="0000FF"/>
                </a:solidFill>
                <a:latin typeface="宋体" pitchFamily="2" charset="-122"/>
              </a:rPr>
              <a:t> </a:t>
            </a:r>
            <a:r>
              <a:rPr lang="zh-CN" altLang="en-US" b="1" dirty="0">
                <a:solidFill>
                  <a:srgbClr val="0000FF"/>
                </a:solidFill>
                <a:latin typeface="宋体" pitchFamily="2" charset="-122"/>
              </a:rPr>
              <a:t>集成度 </a:t>
            </a:r>
            <a:r>
              <a:rPr lang="zh-CN" altLang="en-US" b="1" dirty="0">
                <a:latin typeface="宋体" pitchFamily="2" charset="-122"/>
              </a:rPr>
              <a:t>所谓集成度是指在一片数平方毫米的芯片上能集成</a:t>
            </a:r>
          </a:p>
          <a:p>
            <a:pPr algn="just" eaLnBrk="1" hangingPunct="1">
              <a:lnSpc>
                <a:spcPct val="70000"/>
              </a:lnSpc>
              <a:spcBef>
                <a:spcPct val="50000"/>
              </a:spcBef>
            </a:pPr>
            <a:r>
              <a:rPr lang="zh-CN" altLang="en-US" b="1" dirty="0">
                <a:latin typeface="宋体" pitchFamily="2" charset="-122"/>
              </a:rPr>
              <a:t>        多少个存储单元，每个存储单元存储一个二进制位，</a:t>
            </a:r>
          </a:p>
          <a:p>
            <a:pPr algn="just" eaLnBrk="1" hangingPunct="1">
              <a:lnSpc>
                <a:spcPct val="70000"/>
              </a:lnSpc>
              <a:spcBef>
                <a:spcPct val="50000"/>
              </a:spcBef>
            </a:pPr>
            <a:r>
              <a:rPr lang="zh-CN" altLang="en-US" b="1" dirty="0">
                <a:latin typeface="宋体" pitchFamily="2" charset="-122"/>
              </a:rPr>
              <a:t>        所以集成度常表示为</a:t>
            </a:r>
            <a:r>
              <a:rPr lang="zh-CN" altLang="en-US" b="1" dirty="0">
                <a:solidFill>
                  <a:srgbClr val="FF0000"/>
                </a:solidFill>
                <a:latin typeface="宋体" pitchFamily="2" charset="-122"/>
              </a:rPr>
              <a:t>位</a:t>
            </a:r>
            <a:r>
              <a:rPr lang="en-US" altLang="zh-CN" b="1" dirty="0">
                <a:solidFill>
                  <a:srgbClr val="FF0000"/>
                </a:solidFill>
                <a:latin typeface="宋体" pitchFamily="2" charset="-122"/>
              </a:rPr>
              <a:t>/</a:t>
            </a:r>
            <a:r>
              <a:rPr lang="zh-CN" altLang="en-US" b="1" dirty="0">
                <a:solidFill>
                  <a:srgbClr val="FF0000"/>
                </a:solidFill>
                <a:latin typeface="宋体" pitchFamily="2" charset="-122"/>
              </a:rPr>
              <a:t>片</a:t>
            </a:r>
            <a:r>
              <a:rPr lang="zh-CN" altLang="en-US" b="1" dirty="0">
                <a:latin typeface="宋体" pitchFamily="2" charset="-122"/>
              </a:rPr>
              <a:t>。</a:t>
            </a:r>
          </a:p>
          <a:p>
            <a:pPr algn="just" eaLnBrk="1" hangingPunct="1">
              <a:lnSpc>
                <a:spcPct val="120000"/>
              </a:lnSpc>
              <a:spcBef>
                <a:spcPct val="50000"/>
              </a:spcBef>
            </a:pPr>
            <a:r>
              <a:rPr lang="zh-CN" altLang="en-US" b="1" dirty="0">
                <a:latin typeface="宋体" pitchFamily="2" charset="-122"/>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hlinkClick r:id="rId2" action="ppaction://hlinksldjump"/>
          </p:cNvPr>
          <p:cNvSpPr>
            <a:spLocks noChangeArrowheads="1"/>
          </p:cNvSpPr>
          <p:nvPr/>
        </p:nvSpPr>
        <p:spPr bwMode="auto">
          <a:xfrm>
            <a:off x="836613" y="1268413"/>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200" b="1">
                <a:solidFill>
                  <a:srgbClr val="0000FF"/>
                </a:solidFill>
                <a:latin typeface="宋体" pitchFamily="2" charset="-122"/>
              </a:rPr>
              <a:t>SRAM</a:t>
            </a:r>
            <a:r>
              <a:rPr lang="zh-CN" altLang="en-US" sz="3200" b="1">
                <a:solidFill>
                  <a:srgbClr val="0000FF"/>
                </a:solidFill>
                <a:latin typeface="宋体" pitchFamily="2" charset="-122"/>
              </a:rPr>
              <a:t>存储器</a:t>
            </a:r>
          </a:p>
        </p:txBody>
      </p:sp>
      <p:sp>
        <p:nvSpPr>
          <p:cNvPr id="30723" name="Rectangle 4">
            <a:hlinkClick r:id="rId2" action="ppaction://hlinksldjump"/>
          </p:cNvPr>
          <p:cNvSpPr>
            <a:spLocks noChangeArrowheads="1"/>
          </p:cNvSpPr>
          <p:nvPr/>
        </p:nvSpPr>
        <p:spPr bwMode="auto">
          <a:xfrm>
            <a:off x="838200" y="2057400"/>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200" b="1">
                <a:solidFill>
                  <a:srgbClr val="0000FF"/>
                </a:solidFill>
                <a:latin typeface="宋体" pitchFamily="2" charset="-122"/>
              </a:rPr>
              <a:t>DRAM</a:t>
            </a:r>
            <a:r>
              <a:rPr lang="zh-CN" altLang="en-US" sz="3200" b="1">
                <a:solidFill>
                  <a:srgbClr val="0000FF"/>
                </a:solidFill>
                <a:latin typeface="宋体" pitchFamily="2" charset="-122"/>
              </a:rPr>
              <a:t>存储器</a:t>
            </a:r>
          </a:p>
        </p:txBody>
      </p:sp>
      <p:sp>
        <p:nvSpPr>
          <p:cNvPr id="30724" name="Rectangle 5">
            <a:hlinkClick r:id="rId2" action="ppaction://hlinksldjump"/>
          </p:cNvPr>
          <p:cNvSpPr>
            <a:spLocks noChangeArrowheads="1"/>
          </p:cNvSpPr>
          <p:nvPr/>
        </p:nvSpPr>
        <p:spPr bwMode="auto">
          <a:xfrm>
            <a:off x="838200" y="2879725"/>
            <a:ext cx="6324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rgbClr val="0000FF"/>
                </a:solidFill>
                <a:latin typeface="宋体" pitchFamily="2" charset="-122"/>
              </a:rPr>
              <a:t>主存储器组成实例</a:t>
            </a:r>
          </a:p>
        </p:txBody>
      </p:sp>
      <p:sp>
        <p:nvSpPr>
          <p:cNvPr id="30725" name="Rectangle 6">
            <a:hlinkClick r:id="rId2" action="ppaction://hlinksldjump"/>
          </p:cNvPr>
          <p:cNvSpPr>
            <a:spLocks noChangeArrowheads="1"/>
          </p:cNvSpPr>
          <p:nvPr/>
        </p:nvSpPr>
        <p:spPr bwMode="auto">
          <a:xfrm>
            <a:off x="914400" y="3733800"/>
            <a:ext cx="6324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rgbClr val="0000FF"/>
                </a:solidFill>
                <a:latin typeface="宋体" pitchFamily="2" charset="-122"/>
              </a:rPr>
              <a:t>高性能的主存储器</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28600" y="228600"/>
            <a:ext cx="5232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600" b="1">
                <a:solidFill>
                  <a:schemeClr val="hlink"/>
                </a:solidFill>
                <a:latin typeface="隶书" pitchFamily="49" charset="-122"/>
                <a:ea typeface="隶书" pitchFamily="49" charset="-122"/>
              </a:rPr>
              <a:t>SRAM</a:t>
            </a:r>
            <a:r>
              <a:rPr lang="zh-CN" altLang="en-US" sz="3600" b="1">
                <a:solidFill>
                  <a:schemeClr val="hlink"/>
                </a:solidFill>
                <a:latin typeface="隶书" pitchFamily="49" charset="-122"/>
                <a:ea typeface="隶书" pitchFamily="49" charset="-122"/>
              </a:rPr>
              <a:t>存储器</a:t>
            </a:r>
          </a:p>
        </p:txBody>
      </p:sp>
      <p:sp>
        <p:nvSpPr>
          <p:cNvPr id="1028" name="Text Box 5"/>
          <p:cNvSpPr txBox="1">
            <a:spLocks noChangeArrowheads="1"/>
          </p:cNvSpPr>
          <p:nvPr/>
        </p:nvSpPr>
        <p:spPr bwMode="auto">
          <a:xfrm>
            <a:off x="152400" y="6096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1.</a:t>
            </a:r>
            <a:r>
              <a:rPr lang="zh-CN" altLang="en-US" sz="3200" b="1">
                <a:solidFill>
                  <a:srgbClr val="0000FF"/>
                </a:solidFill>
                <a:latin typeface="宋体" pitchFamily="2" charset="-122"/>
              </a:rPr>
              <a:t>基本存储元 </a:t>
            </a:r>
          </a:p>
        </p:txBody>
      </p:sp>
      <p:sp>
        <p:nvSpPr>
          <p:cNvPr id="1029" name="Text Box 6"/>
          <p:cNvSpPr txBox="1">
            <a:spLocks noChangeArrowheads="1"/>
          </p:cNvSpPr>
          <p:nvPr/>
        </p:nvSpPr>
        <p:spPr bwMode="auto">
          <a:xfrm>
            <a:off x="180975" y="1133475"/>
            <a:ext cx="876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基本存储元是组成存储器的基础和核心</a:t>
            </a:r>
            <a:r>
              <a:rPr lang="en-US" altLang="zh-CN" b="1">
                <a:latin typeface="Times New Roman" pitchFamily="18" charset="0"/>
              </a:rPr>
              <a:t>,</a:t>
            </a:r>
            <a:r>
              <a:rPr lang="zh-CN" altLang="en-US" b="1">
                <a:latin typeface="Times New Roman" pitchFamily="18" charset="0"/>
              </a:rPr>
              <a:t>它用来存储一位二进制信息</a:t>
            </a:r>
            <a:r>
              <a:rPr lang="en-US" altLang="zh-CN" b="1">
                <a:latin typeface="Times New Roman" pitchFamily="18" charset="0"/>
              </a:rPr>
              <a:t>0</a:t>
            </a:r>
            <a:r>
              <a:rPr lang="zh-CN" altLang="en-US" b="1">
                <a:latin typeface="Times New Roman" pitchFamily="18" charset="0"/>
              </a:rPr>
              <a:t>或</a:t>
            </a:r>
            <a:r>
              <a:rPr lang="en-US" altLang="zh-CN" b="1">
                <a:latin typeface="Times New Roman" pitchFamily="18" charset="0"/>
              </a:rPr>
              <a:t>1</a:t>
            </a:r>
            <a:r>
              <a:rPr lang="zh-CN" altLang="en-US" b="1">
                <a:latin typeface="Times New Roman" pitchFamily="18" charset="0"/>
              </a:rPr>
              <a:t>。</a:t>
            </a:r>
          </a:p>
        </p:txBody>
      </p:sp>
      <p:sp>
        <p:nvSpPr>
          <p:cNvPr id="1030" name="Rectangle 29"/>
          <p:cNvSpPr>
            <a:spLocks noChangeArrowheads="1"/>
          </p:cNvSpPr>
          <p:nvPr/>
        </p:nvSpPr>
        <p:spPr bwMode="auto">
          <a:xfrm>
            <a:off x="6324600" y="27432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Times New Roman" pitchFamily="18" charset="0"/>
              </a:rPr>
              <a:t>六管基本存储单元电路</a:t>
            </a:r>
          </a:p>
        </p:txBody>
      </p:sp>
      <p:graphicFrame>
        <p:nvGraphicFramePr>
          <p:cNvPr id="1026" name="Object 2048"/>
          <p:cNvGraphicFramePr>
            <a:graphicFrameLocks noChangeAspect="1"/>
          </p:cNvGraphicFramePr>
          <p:nvPr/>
        </p:nvGraphicFramePr>
        <p:xfrm>
          <a:off x="609600" y="2057400"/>
          <a:ext cx="6324600" cy="4359275"/>
        </p:xfrm>
        <a:graphic>
          <a:graphicData uri="http://schemas.openxmlformats.org/presentationml/2006/ole">
            <mc:AlternateContent xmlns:mc="http://schemas.openxmlformats.org/markup-compatibility/2006">
              <mc:Choice xmlns:v="urn:schemas-microsoft-com:vml" Requires="v">
                <p:oleObj spid="_x0000_s1074" name="Visio" r:id="rId3" imgW="8526960" imgH="6198120" progId="Visio.Drawing.6">
                  <p:embed/>
                </p:oleObj>
              </mc:Choice>
              <mc:Fallback>
                <p:oleObj name="Visio" r:id="rId3" imgW="8526960" imgH="6198120" progId="Visio.Drawing.6">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63246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AutoShape 31">
            <a:hlinkClick r:id="rId5" action="ppaction://hlinkfile" highlightClick="1"/>
          </p:cNvPr>
          <p:cNvSpPr>
            <a:spLocks noChangeArrowheads="1"/>
          </p:cNvSpPr>
          <p:nvPr/>
        </p:nvSpPr>
        <p:spPr bwMode="auto">
          <a:xfrm>
            <a:off x="7467600" y="5661025"/>
            <a:ext cx="488950" cy="411163"/>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5288" y="1268413"/>
            <a:ext cx="8353425" cy="5167312"/>
          </a:xfrm>
          <a:noFill/>
        </p:spPr>
      </p:pic>
      <p:sp>
        <p:nvSpPr>
          <p:cNvPr id="31747" name="Rectangle 3"/>
          <p:cNvSpPr>
            <a:spLocks noGrp="1" noChangeArrowheads="1"/>
          </p:cNvSpPr>
          <p:nvPr>
            <p:ph type="title"/>
          </p:nvPr>
        </p:nvSpPr>
        <p:spPr>
          <a:xfrm>
            <a:off x="228600" y="228600"/>
            <a:ext cx="8382000" cy="762000"/>
          </a:xfrm>
        </p:spPr>
        <p:txBody>
          <a:bodyPr/>
          <a:lstStyle/>
          <a:p>
            <a:pPr eaLnBrk="1" hangingPunct="1"/>
            <a:r>
              <a:rPr lang="en-US" altLang="zh-CN" sz="3600" b="1" smtClean="0">
                <a:solidFill>
                  <a:schemeClr val="hlink"/>
                </a:solidFill>
                <a:latin typeface="隶书" pitchFamily="49" charset="-122"/>
                <a:ea typeface="隶书" pitchFamily="49" charset="-122"/>
              </a:rPr>
              <a:t>16×1  bit SRAM</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81000"/>
            <a:ext cx="8382000" cy="762000"/>
          </a:xfrm>
        </p:spPr>
        <p:txBody>
          <a:bodyPr/>
          <a:lstStyle/>
          <a:p>
            <a:pPr eaLnBrk="1" hangingPunct="1"/>
            <a:r>
              <a:rPr lang="en-US" altLang="zh-CN" sz="3600" b="1" smtClean="0">
                <a:solidFill>
                  <a:schemeClr val="hlink"/>
                </a:solidFill>
                <a:latin typeface="隶书" pitchFamily="49" charset="-122"/>
                <a:ea typeface="隶书" pitchFamily="49" charset="-122"/>
              </a:rPr>
              <a:t>1K bit SRAM</a:t>
            </a:r>
          </a:p>
        </p:txBody>
      </p:sp>
      <p:pic>
        <p:nvPicPr>
          <p:cNvPr id="32771" name="Picture 3" descr="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71600"/>
            <a:ext cx="8610600" cy="4692650"/>
          </a:xfr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228600" y="381000"/>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2.SRAM</a:t>
            </a:r>
            <a:r>
              <a:rPr lang="zh-CN" altLang="en-US" sz="3200" b="1">
                <a:solidFill>
                  <a:srgbClr val="0000FF"/>
                </a:solidFill>
                <a:latin typeface="宋体" pitchFamily="2" charset="-122"/>
              </a:rPr>
              <a:t>存储器的组成</a:t>
            </a:r>
          </a:p>
        </p:txBody>
      </p:sp>
      <p:pic>
        <p:nvPicPr>
          <p:cNvPr id="33795" name="Picture 6" descr="memo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524000"/>
            <a:ext cx="81153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7"/>
          <p:cNvSpPr txBox="1">
            <a:spLocks noChangeArrowheads="1"/>
          </p:cNvSpPr>
          <p:nvPr/>
        </p:nvSpPr>
        <p:spPr bwMode="auto">
          <a:xfrm>
            <a:off x="381000" y="990600"/>
            <a:ext cx="8426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一个</a:t>
            </a:r>
            <a:r>
              <a:rPr lang="en-US" altLang="zh-CN" b="1">
                <a:latin typeface="Times New Roman" pitchFamily="18" charset="0"/>
              </a:rPr>
              <a:t>SRAM</a:t>
            </a:r>
            <a:r>
              <a:rPr lang="zh-CN" altLang="en-US" b="1">
                <a:latin typeface="Times New Roman" pitchFamily="18" charset="0"/>
              </a:rPr>
              <a:t>存储器由</a:t>
            </a:r>
            <a:r>
              <a:rPr lang="zh-CN" altLang="en-US" b="1">
                <a:solidFill>
                  <a:schemeClr val="hlink"/>
                </a:solidFill>
                <a:latin typeface="Times New Roman" pitchFamily="18" charset="0"/>
              </a:rPr>
              <a:t>存储体</a:t>
            </a:r>
            <a:r>
              <a:rPr lang="zh-CN" altLang="en-US" b="1">
                <a:latin typeface="Times New Roman" pitchFamily="18" charset="0"/>
              </a:rPr>
              <a:t>、</a:t>
            </a:r>
            <a:r>
              <a:rPr lang="zh-CN" altLang="en-US" b="1">
                <a:solidFill>
                  <a:schemeClr val="hlink"/>
                </a:solidFill>
                <a:latin typeface="Times New Roman" pitchFamily="18" charset="0"/>
              </a:rPr>
              <a:t>读写电路</a:t>
            </a:r>
            <a:r>
              <a:rPr lang="zh-CN" altLang="en-US" b="1">
                <a:latin typeface="Times New Roman" pitchFamily="18" charset="0"/>
              </a:rPr>
              <a:t>、</a:t>
            </a:r>
            <a:r>
              <a:rPr lang="zh-CN" altLang="en-US" b="1">
                <a:solidFill>
                  <a:schemeClr val="hlink"/>
                </a:solidFill>
                <a:latin typeface="Times New Roman" pitchFamily="18" charset="0"/>
              </a:rPr>
              <a:t>地址译码</a:t>
            </a:r>
            <a:r>
              <a:rPr lang="zh-CN" altLang="en-US" b="1">
                <a:latin typeface="Times New Roman" pitchFamily="18" charset="0"/>
              </a:rPr>
              <a:t>电路和</a:t>
            </a:r>
            <a:r>
              <a:rPr lang="zh-CN" altLang="en-US" b="1">
                <a:solidFill>
                  <a:schemeClr val="hlink"/>
                </a:solidFill>
                <a:latin typeface="Times New Roman" pitchFamily="18" charset="0"/>
              </a:rPr>
              <a:t>控制电路</a:t>
            </a:r>
            <a:r>
              <a:rPr lang="zh-CN" altLang="en-US" b="1">
                <a:latin typeface="Times New Roman" pitchFamily="18" charset="0"/>
              </a:rPr>
              <a:t>等组成。</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1447800"/>
            <a:ext cx="8229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eaLnBrk="0" hangingPunct="0"/>
            <a:r>
              <a:rPr lang="en-US" altLang="zh-CN" b="1">
                <a:solidFill>
                  <a:schemeClr val="folHlink"/>
                </a:solidFill>
                <a:latin typeface="宋体" pitchFamily="2" charset="-122"/>
              </a:rPr>
              <a:t>1</a:t>
            </a:r>
            <a:r>
              <a:rPr lang="zh-CN" altLang="en-US" b="1">
                <a:solidFill>
                  <a:schemeClr val="folHlink"/>
                </a:solidFill>
                <a:latin typeface="宋体" pitchFamily="2" charset="-122"/>
              </a:rPr>
              <a:t>、存储器概述</a:t>
            </a:r>
            <a:endParaRPr lang="zh-CN" altLang="en-US" b="1">
              <a:solidFill>
                <a:schemeClr val="folHlink"/>
              </a:solidFill>
              <a:latin typeface="Arial" pitchFamily="34" charset="0"/>
            </a:endParaRPr>
          </a:p>
          <a:p>
            <a:pPr indent="266700" algn="just" eaLnBrk="0" hangingPunct="0"/>
            <a:r>
              <a:rPr lang="zh-CN" altLang="en-US" b="1">
                <a:latin typeface="宋体" pitchFamily="2" charset="-122"/>
              </a:rPr>
              <a:t>	外部特性，性能参数，层次结构</a:t>
            </a:r>
            <a:endParaRPr lang="zh-CN" altLang="en-US" b="1">
              <a:latin typeface="Arial" pitchFamily="34" charset="0"/>
            </a:endParaRPr>
          </a:p>
          <a:p>
            <a:pPr indent="266700" algn="just" eaLnBrk="0" hangingPunct="0"/>
            <a:r>
              <a:rPr lang="en-US" altLang="zh-CN" b="1">
                <a:solidFill>
                  <a:schemeClr val="folHlink"/>
                </a:solidFill>
                <a:latin typeface="宋体" pitchFamily="2" charset="-122"/>
              </a:rPr>
              <a:t>2</a:t>
            </a:r>
            <a:r>
              <a:rPr lang="zh-CN" altLang="en-US" b="1">
                <a:solidFill>
                  <a:schemeClr val="folHlink"/>
                </a:solidFill>
                <a:latin typeface="宋体" pitchFamily="2" charset="-122"/>
              </a:rPr>
              <a:t>、静态存储器和动态存储器存储单元构成</a:t>
            </a:r>
            <a:endParaRPr lang="zh-CN" altLang="en-US" b="1">
              <a:solidFill>
                <a:schemeClr val="folHlink"/>
              </a:solidFill>
              <a:latin typeface="Arial" pitchFamily="34" charset="0"/>
            </a:endParaRPr>
          </a:p>
          <a:p>
            <a:pPr indent="266700" algn="just" eaLnBrk="0" hangingPunct="0"/>
            <a:r>
              <a:rPr lang="zh-CN" altLang="en-US" b="1">
                <a:latin typeface="宋体" pitchFamily="2" charset="-122"/>
              </a:rPr>
              <a:t>  一位存储单元及存储阵列，多端口</a:t>
            </a:r>
            <a:r>
              <a:rPr lang="en-US" altLang="zh-CN" b="1">
                <a:latin typeface="宋体" pitchFamily="2" charset="-122"/>
              </a:rPr>
              <a:t>SRAM</a:t>
            </a:r>
            <a:r>
              <a:rPr lang="zh-CN" altLang="en-US" b="1">
                <a:latin typeface="宋体" pitchFamily="2" charset="-122"/>
              </a:rPr>
              <a:t>，读写时序</a:t>
            </a:r>
            <a:endParaRPr lang="zh-CN" altLang="en-US" b="1">
              <a:latin typeface="Arial" pitchFamily="34" charset="0"/>
            </a:endParaRPr>
          </a:p>
          <a:p>
            <a:pPr indent="266700" algn="just" eaLnBrk="0" hangingPunct="0"/>
            <a:r>
              <a:rPr lang="en-US" altLang="zh-CN" b="1">
                <a:solidFill>
                  <a:schemeClr val="folHlink"/>
                </a:solidFill>
                <a:latin typeface="宋体" pitchFamily="2" charset="-122"/>
              </a:rPr>
              <a:t>3</a:t>
            </a:r>
            <a:r>
              <a:rPr lang="zh-CN" altLang="en-US" b="1">
                <a:solidFill>
                  <a:schemeClr val="folHlink"/>
                </a:solidFill>
                <a:latin typeface="宋体" pitchFamily="2" charset="-122"/>
              </a:rPr>
              <a:t>、半导体</a:t>
            </a:r>
            <a:r>
              <a:rPr lang="en-US" altLang="zh-CN" b="1">
                <a:solidFill>
                  <a:schemeClr val="folHlink"/>
                </a:solidFill>
                <a:latin typeface="宋体" pitchFamily="2" charset="-122"/>
              </a:rPr>
              <a:t>ROM</a:t>
            </a:r>
            <a:r>
              <a:rPr lang="zh-CN" altLang="en-US" b="1">
                <a:solidFill>
                  <a:schemeClr val="folHlink"/>
                </a:solidFill>
                <a:latin typeface="宋体" pitchFamily="2" charset="-122"/>
              </a:rPr>
              <a:t>存储器</a:t>
            </a:r>
            <a:r>
              <a:rPr lang="zh-CN" altLang="en-US" b="1">
                <a:latin typeface="宋体" pitchFamily="2" charset="-122"/>
              </a:rPr>
              <a:t> </a:t>
            </a:r>
            <a:endParaRPr lang="zh-CN" altLang="en-US" b="1">
              <a:latin typeface="Arial" pitchFamily="34" charset="0"/>
            </a:endParaRPr>
          </a:p>
          <a:p>
            <a:pPr indent="266700" algn="just" eaLnBrk="0" hangingPunct="0"/>
            <a:r>
              <a:rPr lang="zh-CN" altLang="en-US" b="1">
                <a:latin typeface="宋体" pitchFamily="2" charset="-122"/>
              </a:rPr>
              <a:t>	</a:t>
            </a:r>
            <a:r>
              <a:rPr lang="en-US" altLang="zh-CN" b="1">
                <a:latin typeface="宋体" pitchFamily="2" charset="-122"/>
              </a:rPr>
              <a:t>MROM</a:t>
            </a:r>
            <a:r>
              <a:rPr lang="zh-CN" altLang="en-US" b="1">
                <a:latin typeface="宋体" pitchFamily="2" charset="-122"/>
              </a:rPr>
              <a:t>，</a:t>
            </a:r>
            <a:r>
              <a:rPr lang="en-US" altLang="zh-CN" b="1">
                <a:latin typeface="宋体" pitchFamily="2" charset="-122"/>
              </a:rPr>
              <a:t>PROM</a:t>
            </a:r>
            <a:r>
              <a:rPr lang="zh-CN" altLang="en-US" b="1">
                <a:latin typeface="宋体" pitchFamily="2" charset="-122"/>
              </a:rPr>
              <a:t>，</a:t>
            </a:r>
            <a:r>
              <a:rPr lang="en-US" altLang="zh-CN" b="1">
                <a:latin typeface="宋体" pitchFamily="2" charset="-122"/>
              </a:rPr>
              <a:t>EPROM</a:t>
            </a:r>
            <a:r>
              <a:rPr lang="zh-CN" altLang="en-US" b="1">
                <a:latin typeface="宋体" pitchFamily="2" charset="-122"/>
              </a:rPr>
              <a:t>，</a:t>
            </a:r>
            <a:r>
              <a:rPr lang="en-US" altLang="zh-CN" b="1">
                <a:latin typeface="宋体" pitchFamily="2" charset="-122"/>
              </a:rPr>
              <a:t>EEPROM</a:t>
            </a:r>
            <a:r>
              <a:rPr lang="zh-CN" altLang="en-US" b="1">
                <a:latin typeface="宋体" pitchFamily="2" charset="-122"/>
              </a:rPr>
              <a:t>，</a:t>
            </a:r>
            <a:r>
              <a:rPr lang="en-US" altLang="zh-CN" b="1">
                <a:latin typeface="宋体" pitchFamily="2" charset="-122"/>
              </a:rPr>
              <a:t>FLASH</a:t>
            </a:r>
            <a:endParaRPr lang="en-US" altLang="zh-CN" b="1">
              <a:latin typeface="Arial" pitchFamily="34" charset="0"/>
            </a:endParaRPr>
          </a:p>
          <a:p>
            <a:pPr indent="266700" algn="just" eaLnBrk="0" hangingPunct="0"/>
            <a:r>
              <a:rPr lang="en-US" altLang="zh-CN" b="1">
                <a:solidFill>
                  <a:schemeClr val="folHlink"/>
                </a:solidFill>
                <a:latin typeface="宋体" pitchFamily="2" charset="-122"/>
              </a:rPr>
              <a:t>4</a:t>
            </a:r>
            <a:r>
              <a:rPr lang="zh-CN" altLang="en-US" b="1">
                <a:solidFill>
                  <a:schemeClr val="folHlink"/>
                </a:solidFill>
                <a:latin typeface="宋体" pitchFamily="2" charset="-122"/>
              </a:rPr>
              <a:t>、存储器芯片构成以及存储器主要技术指标</a:t>
            </a:r>
            <a:endParaRPr lang="zh-CN" altLang="en-US" b="1">
              <a:solidFill>
                <a:schemeClr val="folHlink"/>
              </a:solidFill>
              <a:latin typeface="Arial" pitchFamily="34" charset="0"/>
            </a:endParaRPr>
          </a:p>
          <a:p>
            <a:pPr indent="266700" algn="just" eaLnBrk="0" hangingPunct="0"/>
            <a:r>
              <a:rPr lang="en-US" altLang="zh-CN" b="1">
                <a:solidFill>
                  <a:schemeClr val="folHlink"/>
                </a:solidFill>
                <a:latin typeface="宋体" pitchFamily="2" charset="-122"/>
              </a:rPr>
              <a:t>5</a:t>
            </a:r>
            <a:r>
              <a:rPr lang="zh-CN" altLang="en-US" b="1">
                <a:solidFill>
                  <a:schemeClr val="folHlink"/>
                </a:solidFill>
                <a:latin typeface="宋体" pitchFamily="2" charset="-122"/>
              </a:rPr>
              <a:t>、存储器扩展技术</a:t>
            </a:r>
            <a:endParaRPr lang="zh-CN" altLang="en-US" b="1">
              <a:solidFill>
                <a:schemeClr val="folHlink"/>
              </a:solidFill>
              <a:latin typeface="Arial" pitchFamily="34" charset="0"/>
            </a:endParaRPr>
          </a:p>
          <a:p>
            <a:pPr indent="266700" algn="just" eaLnBrk="0" hangingPunct="0"/>
            <a:r>
              <a:rPr lang="zh-CN" altLang="en-US" b="1">
                <a:latin typeface="宋体" pitchFamily="2" charset="-122"/>
              </a:rPr>
              <a:t>		位、字、字位扩展</a:t>
            </a:r>
            <a:endParaRPr lang="zh-CN" altLang="en-US" b="1">
              <a:latin typeface="Arial" pitchFamily="34" charset="0"/>
            </a:endParaRPr>
          </a:p>
          <a:p>
            <a:pPr indent="266700" algn="just" eaLnBrk="0" hangingPunct="0"/>
            <a:r>
              <a:rPr lang="en-US" altLang="zh-CN" b="1">
                <a:solidFill>
                  <a:schemeClr val="folHlink"/>
                </a:solidFill>
                <a:latin typeface="宋体" pitchFamily="2" charset="-122"/>
              </a:rPr>
              <a:t>6</a:t>
            </a:r>
            <a:r>
              <a:rPr lang="zh-CN" altLang="en-US" b="1">
                <a:solidFill>
                  <a:schemeClr val="folHlink"/>
                </a:solidFill>
                <a:latin typeface="宋体" pitchFamily="2" charset="-122"/>
              </a:rPr>
              <a:t>、数据校验码</a:t>
            </a:r>
            <a:endParaRPr lang="zh-CN" altLang="en-US" b="1">
              <a:solidFill>
                <a:schemeClr val="folHlink"/>
              </a:solidFill>
              <a:latin typeface="Arial" pitchFamily="34" charset="0"/>
            </a:endParaRPr>
          </a:p>
          <a:p>
            <a:pPr indent="266700" algn="just" eaLnBrk="0" hangingPunct="0"/>
            <a:r>
              <a:rPr lang="zh-CN" altLang="en-US" b="1">
                <a:latin typeface="宋体" pitchFamily="2" charset="-122"/>
              </a:rPr>
              <a:t>   奇偶校验码，海明码，</a:t>
            </a:r>
            <a:r>
              <a:rPr lang="en-US" altLang="zh-CN" b="1">
                <a:latin typeface="宋体" pitchFamily="2" charset="-122"/>
              </a:rPr>
              <a:t>CRC</a:t>
            </a:r>
            <a:r>
              <a:rPr lang="zh-CN" altLang="en-US" b="1">
                <a:latin typeface="宋体" pitchFamily="2" charset="-122"/>
              </a:rPr>
              <a:t>码</a:t>
            </a:r>
            <a:endParaRPr lang="zh-CN" altLang="en-US" b="1">
              <a:latin typeface="Arial" pitchFamily="34" charset="0"/>
            </a:endParaRPr>
          </a:p>
          <a:p>
            <a:pPr indent="266700" eaLnBrk="0" hangingPunct="0"/>
            <a:endParaRPr lang="en-US" altLang="zh-CN" b="1">
              <a:latin typeface="Arial" pitchFamily="34" charset="0"/>
            </a:endParaRPr>
          </a:p>
        </p:txBody>
      </p:sp>
      <p:sp>
        <p:nvSpPr>
          <p:cNvPr id="6147" name="Rectangle 3"/>
          <p:cNvSpPr>
            <a:spLocks noChangeArrowheads="1"/>
          </p:cNvSpPr>
          <p:nvPr/>
        </p:nvSpPr>
        <p:spPr bwMode="auto">
          <a:xfrm>
            <a:off x="304800" y="304800"/>
            <a:ext cx="6858000" cy="914400"/>
          </a:xfrm>
          <a:prstGeom prst="rect">
            <a:avLst/>
          </a:prstGeom>
          <a:noFill/>
          <a:ln w="9525">
            <a:noFill/>
            <a:miter lim="800000"/>
            <a:headEnd/>
            <a:tailEnd/>
          </a:ln>
          <a:effectLst/>
        </p:spPr>
        <p:txBody>
          <a:bodyPr>
            <a:spAutoFit/>
          </a:bodyPr>
          <a:lstStyle/>
          <a:p>
            <a:pPr algn="just">
              <a:defRPr/>
            </a:pPr>
            <a:r>
              <a:rPr lang="zh-CN" altLang="en-US" sz="5400" b="1">
                <a:solidFill>
                  <a:schemeClr val="hlink"/>
                </a:solidFill>
                <a:effectLst>
                  <a:outerShdw blurRad="38100" dist="38100" dir="2700000" algn="tl">
                    <a:srgbClr val="C0C0C0"/>
                  </a:outerShdw>
                </a:effectLst>
                <a:ea typeface="隶书" pitchFamily="49" charset="-122"/>
              </a:rPr>
              <a:t>本讲安排</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990600"/>
            <a:ext cx="86106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Times New Roman" pitchFamily="18" charset="0"/>
              </a:rPr>
              <a:t>一个基本存储电路只能存储一个二进制位。</a:t>
            </a:r>
          </a:p>
          <a:p>
            <a:pPr eaLnBrk="1" hangingPunct="1">
              <a:lnSpc>
                <a:spcPct val="7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  </a:t>
            </a:r>
            <a:r>
              <a:rPr lang="zh-CN" altLang="en-US" b="1">
                <a:solidFill>
                  <a:schemeClr val="tx2"/>
                </a:solidFill>
                <a:latin typeface="Times New Roman" pitchFamily="18" charset="0"/>
              </a:rPr>
              <a:t>将基本的存储电路有规则地组织起来，就是存储体。</a:t>
            </a:r>
          </a:p>
          <a:p>
            <a:pPr eaLnBrk="1" hangingPunct="1">
              <a:lnSpc>
                <a:spcPct val="7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存储体又有不同的组织形式：</a:t>
            </a:r>
          </a:p>
          <a:p>
            <a:pPr eaLnBrk="1" hangingPunct="1">
              <a:lnSpc>
                <a:spcPct val="95000"/>
              </a:lnSpc>
              <a:spcBef>
                <a:spcPct val="50000"/>
              </a:spcBef>
            </a:pPr>
            <a:r>
              <a:rPr lang="zh-CN" altLang="en-US" b="1">
                <a:solidFill>
                  <a:schemeClr val="tx2"/>
                </a:solidFill>
                <a:latin typeface="宋体" pitchFamily="2" charset="-122"/>
              </a:rPr>
              <a:t>     </a:t>
            </a:r>
            <a:r>
              <a:rPr lang="zh-CN" altLang="en-US" b="1">
                <a:solidFill>
                  <a:srgbClr val="0000FF"/>
                </a:solidFill>
                <a:latin typeface="宋体" pitchFamily="2" charset="-122"/>
              </a:rPr>
              <a:t>将各个字的</a:t>
            </a:r>
            <a:r>
              <a:rPr lang="zh-CN" altLang="en-US" b="1">
                <a:solidFill>
                  <a:srgbClr val="FF0000"/>
                </a:solidFill>
                <a:latin typeface="宋体" pitchFamily="2" charset="-122"/>
              </a:rPr>
              <a:t>同一位</a:t>
            </a:r>
            <a:r>
              <a:rPr lang="zh-CN" altLang="en-US" b="1">
                <a:solidFill>
                  <a:srgbClr val="0000FF"/>
                </a:solidFill>
                <a:latin typeface="宋体" pitchFamily="2" charset="-122"/>
              </a:rPr>
              <a:t>组织在一个芯片中；</a:t>
            </a:r>
          </a:p>
          <a:p>
            <a:pPr eaLnBrk="1" hangingPunct="1">
              <a:lnSpc>
                <a:spcPct val="70000"/>
              </a:lnSpc>
              <a:spcBef>
                <a:spcPct val="50000"/>
              </a:spcBef>
            </a:pPr>
            <a:r>
              <a:rPr lang="zh-CN" altLang="en-US" b="1">
                <a:solidFill>
                  <a:srgbClr val="0000FF"/>
                </a:solidFill>
                <a:latin typeface="宋体" pitchFamily="2" charset="-122"/>
              </a:rPr>
              <a:t>     将各个字的</a:t>
            </a:r>
            <a:r>
              <a:rPr lang="en-US" altLang="zh-CN" b="1">
                <a:solidFill>
                  <a:srgbClr val="FF0000"/>
                </a:solidFill>
                <a:latin typeface="宋体" pitchFamily="2" charset="-122"/>
              </a:rPr>
              <a:t>4</a:t>
            </a:r>
            <a:r>
              <a:rPr lang="zh-CN" altLang="en-US" b="1">
                <a:solidFill>
                  <a:srgbClr val="FF0000"/>
                </a:solidFill>
                <a:latin typeface="宋体" pitchFamily="2" charset="-122"/>
              </a:rPr>
              <a:t>位</a:t>
            </a:r>
            <a:r>
              <a:rPr lang="zh-CN" altLang="en-US" b="1">
                <a:solidFill>
                  <a:srgbClr val="0000FF"/>
                </a:solidFill>
                <a:latin typeface="宋体" pitchFamily="2" charset="-122"/>
              </a:rPr>
              <a:t>组织在一个芯片中， 如：</a:t>
            </a:r>
            <a:r>
              <a:rPr lang="en-US" altLang="zh-CN" b="1">
                <a:solidFill>
                  <a:srgbClr val="0000FF"/>
                </a:solidFill>
                <a:latin typeface="宋体" pitchFamily="2" charset="-122"/>
              </a:rPr>
              <a:t>2114  1K×4</a:t>
            </a:r>
            <a:r>
              <a:rPr lang="zh-CN" altLang="en-US" b="1">
                <a:solidFill>
                  <a:srgbClr val="0000FF"/>
                </a:solidFill>
                <a:latin typeface="宋体" pitchFamily="2" charset="-122"/>
              </a:rPr>
              <a:t>； </a:t>
            </a:r>
          </a:p>
          <a:p>
            <a:pPr eaLnBrk="1" hangingPunct="1">
              <a:lnSpc>
                <a:spcPct val="70000"/>
              </a:lnSpc>
              <a:spcBef>
                <a:spcPct val="50000"/>
              </a:spcBef>
            </a:pPr>
            <a:r>
              <a:rPr lang="zh-CN" altLang="en-US" b="1">
                <a:solidFill>
                  <a:srgbClr val="0000FF"/>
                </a:solidFill>
                <a:latin typeface="宋体" pitchFamily="2" charset="-122"/>
              </a:rPr>
              <a:t>     将各个字的</a:t>
            </a:r>
            <a:r>
              <a:rPr lang="en-US" altLang="zh-CN" b="1">
                <a:solidFill>
                  <a:srgbClr val="FF0000"/>
                </a:solidFill>
                <a:latin typeface="宋体" pitchFamily="2" charset="-122"/>
              </a:rPr>
              <a:t>8</a:t>
            </a:r>
            <a:r>
              <a:rPr lang="zh-CN" altLang="en-US" b="1">
                <a:solidFill>
                  <a:srgbClr val="FF0000"/>
                </a:solidFill>
                <a:latin typeface="宋体" pitchFamily="2" charset="-122"/>
              </a:rPr>
              <a:t>位</a:t>
            </a:r>
            <a:r>
              <a:rPr lang="zh-CN" altLang="en-US" b="1">
                <a:solidFill>
                  <a:srgbClr val="0000FF"/>
                </a:solidFill>
                <a:latin typeface="宋体" pitchFamily="2" charset="-122"/>
              </a:rPr>
              <a:t>组织在一个芯片中， 如：</a:t>
            </a:r>
            <a:r>
              <a:rPr lang="en-US" altLang="zh-CN" b="1">
                <a:solidFill>
                  <a:srgbClr val="0000FF"/>
                </a:solidFill>
                <a:latin typeface="宋体" pitchFamily="2" charset="-122"/>
              </a:rPr>
              <a:t>6116  2K×8</a:t>
            </a:r>
            <a:r>
              <a:rPr lang="zh-CN" altLang="en-US" b="1">
                <a:solidFill>
                  <a:srgbClr val="0000FF"/>
                </a:solidFill>
                <a:latin typeface="宋体" pitchFamily="2" charset="-122"/>
              </a:rPr>
              <a:t>；</a:t>
            </a:r>
          </a:p>
          <a:p>
            <a:pPr eaLnBrk="1" hangingPunct="1">
              <a:lnSpc>
                <a:spcPct val="10000"/>
              </a:lnSpc>
              <a:spcBef>
                <a:spcPct val="50000"/>
              </a:spcBef>
            </a:pPr>
            <a:endParaRPr lang="zh-CN" altLang="en-US" b="1">
              <a:solidFill>
                <a:srgbClr val="0000FF"/>
              </a:solidFill>
              <a:latin typeface="宋体" pitchFamily="2" charset="-122"/>
            </a:endParaRPr>
          </a:p>
          <a:p>
            <a:pPr eaLnBrk="1" hangingPunct="1">
              <a:lnSpc>
                <a:spcPct val="70000"/>
              </a:lnSpc>
              <a:spcBef>
                <a:spcPct val="50000"/>
              </a:spcBef>
            </a:pPr>
            <a:r>
              <a:rPr lang="zh-CN" altLang="en-US" b="1">
                <a:solidFill>
                  <a:srgbClr val="0000FF"/>
                </a:solidFill>
                <a:latin typeface="宋体" pitchFamily="2" charset="-122"/>
              </a:rPr>
              <a:t> </a:t>
            </a:r>
            <a:r>
              <a:rPr lang="zh-CN" altLang="en-US" b="1">
                <a:solidFill>
                  <a:srgbClr val="FF0000"/>
                </a:solidFill>
                <a:latin typeface="宋体" pitchFamily="2" charset="-122"/>
              </a:rPr>
              <a:t>如图所示：</a:t>
            </a:r>
          </a:p>
          <a:p>
            <a:pPr eaLnBrk="1" hangingPunct="1">
              <a:lnSpc>
                <a:spcPct val="70000"/>
              </a:lnSpc>
              <a:spcBef>
                <a:spcPct val="50000"/>
              </a:spcBef>
            </a:pPr>
            <a:r>
              <a:rPr lang="zh-CN" altLang="en-US" b="1">
                <a:solidFill>
                  <a:srgbClr val="0000FF"/>
                </a:solidFill>
                <a:latin typeface="宋体" pitchFamily="2" charset="-122"/>
              </a:rPr>
              <a:t>  </a:t>
            </a:r>
            <a:r>
              <a:rPr lang="zh-CN" altLang="en-US" b="1">
                <a:solidFill>
                  <a:schemeClr val="tx2"/>
                </a:solidFill>
                <a:latin typeface="宋体" pitchFamily="2" charset="-122"/>
              </a:rPr>
              <a:t> 存储体将</a:t>
            </a:r>
            <a:r>
              <a:rPr lang="en-US" altLang="zh-CN" b="1">
                <a:solidFill>
                  <a:schemeClr val="tx2"/>
                </a:solidFill>
                <a:latin typeface="宋体" pitchFamily="2" charset="-122"/>
              </a:rPr>
              <a:t>4096</a:t>
            </a:r>
            <a:r>
              <a:rPr lang="zh-CN" altLang="en-US" b="1">
                <a:solidFill>
                  <a:schemeClr val="tx2"/>
                </a:solidFill>
                <a:latin typeface="宋体" pitchFamily="2" charset="-122"/>
              </a:rPr>
              <a:t>个字的同一位组织在一个集成片中；</a:t>
            </a:r>
          </a:p>
          <a:p>
            <a:pPr eaLnBrk="1" hangingPunct="1">
              <a:lnSpc>
                <a:spcPct val="70000"/>
              </a:lnSpc>
              <a:spcBef>
                <a:spcPct val="50000"/>
              </a:spcBef>
            </a:pPr>
            <a:r>
              <a:rPr lang="zh-CN" altLang="en-US" b="1">
                <a:solidFill>
                  <a:schemeClr val="tx2"/>
                </a:solidFill>
                <a:latin typeface="宋体" pitchFamily="2" charset="-122"/>
              </a:rPr>
              <a:t>   需</a:t>
            </a:r>
            <a:r>
              <a:rPr lang="en-US" altLang="zh-CN" b="1">
                <a:solidFill>
                  <a:schemeClr val="tx2"/>
                </a:solidFill>
                <a:latin typeface="宋体" pitchFamily="2" charset="-122"/>
              </a:rPr>
              <a:t>16</a:t>
            </a:r>
            <a:r>
              <a:rPr lang="zh-CN" altLang="en-US" b="1">
                <a:solidFill>
                  <a:schemeClr val="tx2"/>
                </a:solidFill>
                <a:latin typeface="宋体" pitchFamily="2" charset="-122"/>
              </a:rPr>
              <a:t>个片子组成</a:t>
            </a:r>
            <a:r>
              <a:rPr lang="en-US" altLang="zh-CN" b="1">
                <a:solidFill>
                  <a:schemeClr val="tx2"/>
                </a:solidFill>
                <a:latin typeface="宋体" pitchFamily="2" charset="-122"/>
              </a:rPr>
              <a:t>4096</a:t>
            </a:r>
            <a:r>
              <a:rPr lang="en-US" altLang="zh-CN" b="1">
                <a:solidFill>
                  <a:srgbClr val="0000FF"/>
                </a:solidFill>
                <a:latin typeface="宋体" pitchFamily="2" charset="-122"/>
              </a:rPr>
              <a:t>×</a:t>
            </a:r>
            <a:r>
              <a:rPr lang="en-US" altLang="zh-CN" b="1">
                <a:solidFill>
                  <a:schemeClr val="tx2"/>
                </a:solidFill>
                <a:latin typeface="宋体" pitchFamily="2" charset="-122"/>
              </a:rPr>
              <a:t>16</a:t>
            </a:r>
            <a:r>
              <a:rPr lang="zh-CN" altLang="en-US" b="1">
                <a:solidFill>
                  <a:schemeClr val="tx2"/>
                </a:solidFill>
                <a:latin typeface="宋体" pitchFamily="2" charset="-122"/>
              </a:rPr>
              <a:t>的存储器；</a:t>
            </a:r>
          </a:p>
          <a:p>
            <a:pPr eaLnBrk="1" hangingPunct="1">
              <a:spcBef>
                <a:spcPct val="50000"/>
              </a:spcBef>
            </a:pPr>
            <a:r>
              <a:rPr lang="zh-CN" altLang="en-US" b="1">
                <a:solidFill>
                  <a:schemeClr val="tx2"/>
                </a:solidFill>
                <a:latin typeface="宋体" pitchFamily="2" charset="-122"/>
              </a:rPr>
              <a:t>   </a:t>
            </a:r>
            <a:r>
              <a:rPr lang="en-US" altLang="zh-CN" b="1">
                <a:solidFill>
                  <a:schemeClr val="tx2"/>
                </a:solidFill>
                <a:latin typeface="宋体" pitchFamily="2" charset="-122"/>
              </a:rPr>
              <a:t>4096</a:t>
            </a:r>
            <a:r>
              <a:rPr lang="zh-CN" altLang="en-US" b="1">
                <a:solidFill>
                  <a:schemeClr val="tx2"/>
                </a:solidFill>
                <a:latin typeface="宋体" pitchFamily="2" charset="-122"/>
              </a:rPr>
              <a:t>通常排列成矩阵形式，如 </a:t>
            </a:r>
            <a:r>
              <a:rPr lang="en-US" altLang="zh-CN" b="1">
                <a:solidFill>
                  <a:schemeClr val="tx2"/>
                </a:solidFill>
                <a:latin typeface="宋体" pitchFamily="2" charset="-122"/>
              </a:rPr>
              <a:t>64</a:t>
            </a:r>
            <a:r>
              <a:rPr lang="en-US" altLang="zh-CN" b="1">
                <a:solidFill>
                  <a:srgbClr val="0000FF"/>
                </a:solidFill>
                <a:latin typeface="宋体" pitchFamily="2" charset="-122"/>
              </a:rPr>
              <a:t>×</a:t>
            </a:r>
            <a:r>
              <a:rPr lang="en-US" altLang="zh-CN" b="1">
                <a:solidFill>
                  <a:schemeClr val="tx2"/>
                </a:solidFill>
                <a:latin typeface="宋体" pitchFamily="2" charset="-122"/>
              </a:rPr>
              <a:t>64</a:t>
            </a:r>
            <a:r>
              <a:rPr lang="zh-CN" altLang="en-US" b="1">
                <a:solidFill>
                  <a:schemeClr val="tx2"/>
                </a:solidFill>
                <a:latin typeface="宋体" pitchFamily="2" charset="-122"/>
              </a:rPr>
              <a:t>，由行选、列选线选中所需的单元。</a:t>
            </a:r>
          </a:p>
        </p:txBody>
      </p:sp>
      <p:sp>
        <p:nvSpPr>
          <p:cNvPr id="34819" name="Rectangle 6"/>
          <p:cNvSpPr>
            <a:spLocks noChangeArrowheads="1"/>
          </p:cNvSpPr>
          <p:nvPr/>
        </p:nvSpPr>
        <p:spPr bwMode="auto">
          <a:xfrm>
            <a:off x="228600" y="381000"/>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latin typeface="Times New Roman" pitchFamily="18" charset="0"/>
              </a:rPr>
              <a:t>(1)   </a:t>
            </a:r>
            <a:r>
              <a:rPr lang="zh-CN" altLang="en-US" b="1">
                <a:solidFill>
                  <a:srgbClr val="FF0000"/>
                </a:solidFill>
                <a:latin typeface="Times New Roman" pitchFamily="18" charset="0"/>
              </a:rPr>
              <a:t>存储体</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04800" y="381000"/>
            <a:ext cx="222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a:solidFill>
                  <a:srgbClr val="FF0000"/>
                </a:solidFill>
                <a:latin typeface="Times New Roman" pitchFamily="18" charset="0"/>
              </a:rPr>
              <a:t>(2)  </a:t>
            </a:r>
            <a:r>
              <a:rPr lang="zh-CN" altLang="en-US" b="1">
                <a:solidFill>
                  <a:srgbClr val="FF0000"/>
                </a:solidFill>
                <a:latin typeface="Times New Roman" pitchFamily="18" charset="0"/>
              </a:rPr>
              <a:t>地址译码器</a:t>
            </a:r>
          </a:p>
        </p:txBody>
      </p:sp>
      <p:sp>
        <p:nvSpPr>
          <p:cNvPr id="2052" name="Text Box 3"/>
          <p:cNvSpPr txBox="1">
            <a:spLocks noChangeArrowheads="1"/>
          </p:cNvSpPr>
          <p:nvPr/>
        </p:nvSpPr>
        <p:spPr bwMode="auto">
          <a:xfrm>
            <a:off x="381000" y="990600"/>
            <a:ext cx="8348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chemeClr val="folHlink"/>
                </a:solidFill>
                <a:latin typeface="Times New Roman" pitchFamily="18" charset="0"/>
              </a:rPr>
              <a:t>   </a:t>
            </a:r>
            <a:r>
              <a:rPr lang="zh-CN" altLang="en-US" sz="2000" b="1">
                <a:solidFill>
                  <a:schemeClr val="folHlink"/>
                </a:solidFill>
                <a:latin typeface="Times New Roman" pitchFamily="18" charset="0"/>
              </a:rPr>
              <a:t>单译码方式</a:t>
            </a:r>
            <a:r>
              <a:rPr lang="en-US" altLang="zh-CN" sz="2000" b="1">
                <a:solidFill>
                  <a:schemeClr val="folHlink"/>
                </a:solidFill>
                <a:latin typeface="Times New Roman" pitchFamily="18" charset="0"/>
              </a:rPr>
              <a:t>——</a:t>
            </a:r>
            <a:r>
              <a:rPr lang="zh-CN" altLang="en-US" sz="2000" b="1">
                <a:solidFill>
                  <a:schemeClr val="folHlink"/>
                </a:solidFill>
                <a:latin typeface="Times New Roman" pitchFamily="18" charset="0"/>
              </a:rPr>
              <a:t>适用于小容量存储器中，只有一个译码器。</a:t>
            </a:r>
          </a:p>
        </p:txBody>
      </p:sp>
      <p:graphicFrame>
        <p:nvGraphicFramePr>
          <p:cNvPr id="2050" name="Object 1024"/>
          <p:cNvGraphicFramePr>
            <a:graphicFrameLocks noChangeAspect="1"/>
          </p:cNvGraphicFramePr>
          <p:nvPr/>
        </p:nvGraphicFramePr>
        <p:xfrm>
          <a:off x="954088" y="1590675"/>
          <a:ext cx="7367587" cy="4505325"/>
        </p:xfrm>
        <a:graphic>
          <a:graphicData uri="http://schemas.openxmlformats.org/presentationml/2006/ole">
            <mc:AlternateContent xmlns:mc="http://schemas.openxmlformats.org/markup-compatibility/2006">
              <mc:Choice xmlns:v="urn:schemas-microsoft-com:vml" Requires="v">
                <p:oleObj spid="_x0000_s2095" name="Image" r:id="rId4" imgW="8444444" imgH="5269841" progId="Photoshop.Image.6">
                  <p:embed/>
                </p:oleObj>
              </mc:Choice>
              <mc:Fallback>
                <p:oleObj name="Image" r:id="rId4" imgW="8444444" imgH="5269841" progId="Photoshop.Image.6">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088" y="1590675"/>
                        <a:ext cx="7367587"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381000"/>
            <a:ext cx="868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folHlink"/>
                </a:solidFill>
                <a:latin typeface="Times New Roman" pitchFamily="18" charset="0"/>
              </a:rPr>
              <a:t> </a:t>
            </a:r>
            <a:r>
              <a:rPr lang="zh-CN" altLang="en-US" b="1">
                <a:solidFill>
                  <a:schemeClr val="folHlink"/>
                </a:solidFill>
                <a:latin typeface="Times New Roman" pitchFamily="18" charset="0"/>
              </a:rPr>
              <a:t>双译码方式</a:t>
            </a:r>
          </a:p>
          <a:p>
            <a:pPr eaLnBrk="1" hangingPunct="1">
              <a:spcBef>
                <a:spcPct val="50000"/>
              </a:spcBef>
            </a:pPr>
            <a:r>
              <a:rPr lang="en-US" altLang="zh-CN" b="1">
                <a:solidFill>
                  <a:schemeClr val="folHlink"/>
                </a:solidFill>
                <a:latin typeface="Times New Roman" pitchFamily="18" charset="0"/>
              </a:rPr>
              <a:t>——</a:t>
            </a:r>
            <a:r>
              <a:rPr lang="zh-CN" altLang="en-US" b="1">
                <a:solidFill>
                  <a:schemeClr val="folHlink"/>
                </a:solidFill>
                <a:latin typeface="Times New Roman" pitchFamily="18" charset="0"/>
              </a:rPr>
              <a:t>地址译码器分成两个，可</a:t>
            </a:r>
            <a:r>
              <a:rPr lang="zh-CN" altLang="en-US" b="1">
                <a:solidFill>
                  <a:schemeClr val="hlink"/>
                </a:solidFill>
                <a:latin typeface="Times New Roman" pitchFamily="18" charset="0"/>
              </a:rPr>
              <a:t>有效减少</a:t>
            </a:r>
            <a:r>
              <a:rPr lang="zh-CN" altLang="en-US" b="1">
                <a:solidFill>
                  <a:schemeClr val="folHlink"/>
                </a:solidFill>
                <a:latin typeface="Times New Roman" pitchFamily="18" charset="0"/>
              </a:rPr>
              <a:t>选择线的数目。</a:t>
            </a:r>
          </a:p>
        </p:txBody>
      </p:sp>
      <p:grpSp>
        <p:nvGrpSpPr>
          <p:cNvPr id="35843" name="Group 3"/>
          <p:cNvGrpSpPr>
            <a:grpSpLocks/>
          </p:cNvGrpSpPr>
          <p:nvPr/>
        </p:nvGrpSpPr>
        <p:grpSpPr bwMode="auto">
          <a:xfrm>
            <a:off x="533400" y="1447800"/>
            <a:ext cx="8248650" cy="4752975"/>
            <a:chOff x="298" y="939"/>
            <a:chExt cx="5196" cy="3211"/>
          </a:xfrm>
        </p:grpSpPr>
        <p:pic>
          <p:nvPicPr>
            <p:cNvPr id="35844" name="Picture 4" descr="memor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 y="939"/>
              <a:ext cx="5196" cy="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5"/>
            <p:cNvSpPr>
              <a:spLocks noChangeArrowheads="1"/>
            </p:cNvSpPr>
            <p:nvPr/>
          </p:nvSpPr>
          <p:spPr bwMode="auto">
            <a:xfrm>
              <a:off x="1584" y="1104"/>
              <a:ext cx="158" cy="1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6" name="Rectangle 6"/>
            <p:cNvSpPr>
              <a:spLocks noChangeArrowheads="1"/>
            </p:cNvSpPr>
            <p:nvPr/>
          </p:nvSpPr>
          <p:spPr bwMode="auto">
            <a:xfrm>
              <a:off x="1584" y="1872"/>
              <a:ext cx="158" cy="1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7" name="Text Box 7"/>
            <p:cNvSpPr txBox="1">
              <a:spLocks noChangeArrowheads="1"/>
            </p:cNvSpPr>
            <p:nvPr/>
          </p:nvSpPr>
          <p:spPr bwMode="auto">
            <a:xfrm>
              <a:off x="1576" y="1008"/>
              <a:ext cx="24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a:latin typeface="Times New Roman" pitchFamily="18" charset="0"/>
                </a:rPr>
                <a:t>x</a:t>
              </a:r>
              <a:r>
                <a:rPr lang="en-US" altLang="zh-CN" sz="2000" baseline="-25000">
                  <a:latin typeface="Times New Roman" pitchFamily="18" charset="0"/>
                </a:rPr>
                <a:t>1</a:t>
              </a:r>
              <a:endParaRPr lang="en-US" altLang="zh-CN" sz="2000">
                <a:latin typeface="Times New Roman" pitchFamily="18" charset="0"/>
              </a:endParaRPr>
            </a:p>
          </p:txBody>
        </p:sp>
        <p:sp>
          <p:nvSpPr>
            <p:cNvPr id="35848" name="Text Box 8"/>
            <p:cNvSpPr txBox="1">
              <a:spLocks noChangeArrowheads="1"/>
            </p:cNvSpPr>
            <p:nvPr/>
          </p:nvSpPr>
          <p:spPr bwMode="auto">
            <a:xfrm>
              <a:off x="1584" y="1766"/>
              <a:ext cx="33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a:latin typeface="Times New Roman" pitchFamily="18" charset="0"/>
                </a:rPr>
                <a:t>x</a:t>
              </a:r>
              <a:r>
                <a:rPr lang="en-US" altLang="zh-CN" sz="2000" baseline="-25000">
                  <a:latin typeface="Times New Roman" pitchFamily="18" charset="0"/>
                </a:rPr>
                <a:t>64</a:t>
              </a:r>
              <a:endParaRPr lang="en-US" altLang="zh-CN" sz="20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381000"/>
            <a:ext cx="8382000" cy="573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Times New Roman" pitchFamily="18" charset="0"/>
              </a:rPr>
              <a:t>(3) </a:t>
            </a:r>
            <a:r>
              <a:rPr lang="zh-CN" altLang="en-US" b="1">
                <a:solidFill>
                  <a:srgbClr val="FF0000"/>
                </a:solidFill>
                <a:latin typeface="Times New Roman" pitchFamily="18" charset="0"/>
              </a:rPr>
              <a:t>驱动器</a:t>
            </a:r>
          </a:p>
          <a:p>
            <a:pPr eaLnBrk="1" hangingPunct="1">
              <a:lnSpc>
                <a:spcPct val="90000"/>
              </a:lnSpc>
              <a:spcBef>
                <a:spcPct val="50000"/>
              </a:spcBef>
            </a:pPr>
            <a:r>
              <a:rPr lang="zh-CN" altLang="en-US" b="1">
                <a:latin typeface="Times New Roman" pitchFamily="18" charset="0"/>
              </a:rPr>
              <a:t>      双译码结构中，在译码器输出后加驱动器，驱动挂在各条</a:t>
            </a:r>
            <a:r>
              <a:rPr lang="en-US" altLang="zh-CN" b="1">
                <a:latin typeface="Times New Roman" pitchFamily="18" charset="0"/>
              </a:rPr>
              <a:t>X</a:t>
            </a:r>
            <a:r>
              <a:rPr lang="zh-CN" altLang="en-US" b="1">
                <a:latin typeface="Times New Roman" pitchFamily="18" charset="0"/>
              </a:rPr>
              <a:t>方向选择线上的所有存储元电路。</a:t>
            </a:r>
          </a:p>
          <a:p>
            <a:pPr eaLnBrk="1" hangingPunct="1">
              <a:lnSpc>
                <a:spcPct val="85000"/>
              </a:lnSpc>
              <a:spcBef>
                <a:spcPct val="50000"/>
              </a:spcBef>
            </a:pPr>
            <a:r>
              <a:rPr lang="en-US" altLang="zh-CN" b="1">
                <a:solidFill>
                  <a:srgbClr val="FF0000"/>
                </a:solidFill>
                <a:latin typeface="Times New Roman" pitchFamily="18" charset="0"/>
              </a:rPr>
              <a:t>(4) I/O</a:t>
            </a:r>
            <a:r>
              <a:rPr lang="zh-CN" altLang="en-US" b="1">
                <a:solidFill>
                  <a:srgbClr val="FF0000"/>
                </a:solidFill>
                <a:latin typeface="Times New Roman" pitchFamily="18" charset="0"/>
              </a:rPr>
              <a:t>电路</a:t>
            </a:r>
          </a:p>
          <a:p>
            <a:pPr eaLnBrk="1" hangingPunct="1">
              <a:lnSpc>
                <a:spcPct val="90000"/>
              </a:lnSpc>
              <a:spcBef>
                <a:spcPct val="50000"/>
              </a:spcBef>
            </a:pPr>
            <a:r>
              <a:rPr lang="zh-CN" altLang="en-US" b="1">
                <a:solidFill>
                  <a:srgbClr val="FF80C0"/>
                </a:solidFill>
                <a:latin typeface="Times New Roman" pitchFamily="18" charset="0"/>
              </a:rPr>
              <a:t>   </a:t>
            </a:r>
            <a:r>
              <a:rPr lang="zh-CN" altLang="en-US" b="1">
                <a:latin typeface="Times New Roman" pitchFamily="18" charset="0"/>
              </a:rPr>
              <a:t>  处于数据总线和被选用的单元之间， 控制被选中的单元读出或写入，放大信息。 </a:t>
            </a:r>
          </a:p>
          <a:p>
            <a:pPr eaLnBrk="1" hangingPunct="1">
              <a:lnSpc>
                <a:spcPct val="85000"/>
              </a:lnSpc>
              <a:spcBef>
                <a:spcPct val="50000"/>
              </a:spcBef>
            </a:pPr>
            <a:r>
              <a:rPr lang="en-US" altLang="zh-CN" b="1">
                <a:solidFill>
                  <a:srgbClr val="FF0000"/>
                </a:solidFill>
                <a:latin typeface="Times New Roman" pitchFamily="18" charset="0"/>
              </a:rPr>
              <a:t>(5) </a:t>
            </a:r>
            <a:r>
              <a:rPr lang="zh-CN" altLang="en-US" b="1">
                <a:solidFill>
                  <a:srgbClr val="FF0000"/>
                </a:solidFill>
                <a:latin typeface="Times New Roman" pitchFamily="18" charset="0"/>
              </a:rPr>
              <a:t>片选</a:t>
            </a:r>
          </a:p>
          <a:p>
            <a:pPr eaLnBrk="1" hangingPunct="1">
              <a:lnSpc>
                <a:spcPct val="90000"/>
              </a:lnSpc>
              <a:spcBef>
                <a:spcPct val="50000"/>
              </a:spcBef>
            </a:pPr>
            <a:r>
              <a:rPr lang="zh-CN" altLang="en-US" b="1">
                <a:solidFill>
                  <a:srgbClr val="FF80C0"/>
                </a:solidFill>
                <a:latin typeface="Times New Roman" pitchFamily="18" charset="0"/>
              </a:rPr>
              <a:t>  </a:t>
            </a:r>
            <a:r>
              <a:rPr lang="zh-CN" altLang="en-US" b="1">
                <a:latin typeface="Times New Roman" pitchFamily="18" charset="0"/>
              </a:rPr>
              <a:t>  在地址选择时，首先要选片</a:t>
            </a:r>
            <a:r>
              <a:rPr lang="en-US" altLang="zh-CN" b="1">
                <a:latin typeface="Times New Roman" pitchFamily="18" charset="0"/>
              </a:rPr>
              <a:t>,</a:t>
            </a:r>
            <a:r>
              <a:rPr lang="zh-CN" altLang="en-US" b="1">
                <a:latin typeface="Times New Roman" pitchFamily="18" charset="0"/>
              </a:rPr>
              <a:t>只有当片选信号有效时，此片所连的地址线才有效。</a:t>
            </a:r>
          </a:p>
          <a:p>
            <a:pPr eaLnBrk="1" hangingPunct="1">
              <a:lnSpc>
                <a:spcPct val="85000"/>
              </a:lnSpc>
              <a:spcBef>
                <a:spcPct val="50000"/>
              </a:spcBef>
            </a:pPr>
            <a:r>
              <a:rPr lang="en-US" altLang="zh-CN" b="1">
                <a:solidFill>
                  <a:srgbClr val="FF0000"/>
                </a:solidFill>
                <a:latin typeface="Times New Roman" pitchFamily="18" charset="0"/>
              </a:rPr>
              <a:t>(6) </a:t>
            </a:r>
            <a:r>
              <a:rPr lang="zh-CN" altLang="en-US" b="1">
                <a:solidFill>
                  <a:srgbClr val="FF0000"/>
                </a:solidFill>
                <a:latin typeface="Times New Roman" pitchFamily="18" charset="0"/>
              </a:rPr>
              <a:t>输出驱动电路</a:t>
            </a:r>
          </a:p>
          <a:p>
            <a:pPr eaLnBrk="1" hangingPunct="1">
              <a:spcBef>
                <a:spcPct val="50000"/>
              </a:spcBef>
            </a:pPr>
            <a:r>
              <a:rPr lang="zh-CN" altLang="en-US" b="1">
                <a:latin typeface="Times New Roman" pitchFamily="18" charset="0"/>
              </a:rPr>
              <a:t>    为了扩展存储器的容量，常需要将几个芯片的数据线并联使用；另外存储器的读出数据或写入数据都放在双向的数据总线上。这就用到三态输出缓冲器。</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04800" y="3810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3.SRAM</a:t>
            </a:r>
            <a:r>
              <a:rPr lang="zh-CN" altLang="en-US" sz="3200" b="1">
                <a:solidFill>
                  <a:srgbClr val="0000FF"/>
                </a:solidFill>
                <a:latin typeface="宋体" pitchFamily="2" charset="-122"/>
              </a:rPr>
              <a:t>存储器芯片实例</a:t>
            </a:r>
          </a:p>
        </p:txBody>
      </p:sp>
      <p:sp>
        <p:nvSpPr>
          <p:cNvPr id="37891" name="Text Box 3"/>
          <p:cNvSpPr txBox="1">
            <a:spLocks noChangeArrowheads="1"/>
          </p:cNvSpPr>
          <p:nvPr/>
        </p:nvSpPr>
        <p:spPr bwMode="auto">
          <a:xfrm>
            <a:off x="381000" y="1143000"/>
            <a:ext cx="83962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solidFill>
                  <a:schemeClr val="hlink"/>
                </a:solidFill>
                <a:latin typeface="Times New Roman" pitchFamily="18" charset="0"/>
              </a:rPr>
              <a:t>Intel 2114——1024×4 </a:t>
            </a:r>
            <a:r>
              <a:rPr lang="zh-CN" altLang="en-US" b="1">
                <a:solidFill>
                  <a:schemeClr val="hlink"/>
                </a:solidFill>
                <a:latin typeface="Times New Roman" pitchFamily="18" charset="0"/>
              </a:rPr>
              <a:t>的存储器：</a:t>
            </a:r>
          </a:p>
          <a:p>
            <a:pPr eaLnBrk="1" hangingPunct="1"/>
            <a:r>
              <a:rPr lang="zh-CN" altLang="en-US" b="1">
                <a:solidFill>
                  <a:srgbClr val="A50021"/>
                </a:solidFill>
                <a:latin typeface="Times New Roman" pitchFamily="18" charset="0"/>
              </a:rPr>
              <a:t> </a:t>
            </a:r>
          </a:p>
          <a:p>
            <a:pPr eaLnBrk="1" hangingPunct="1"/>
            <a:r>
              <a:rPr lang="en-US" altLang="zh-CN" b="1">
                <a:solidFill>
                  <a:schemeClr val="tx2"/>
                </a:solidFill>
                <a:latin typeface="Times New Roman" pitchFamily="18" charset="0"/>
                <a:cs typeface="Times New Roman" pitchFamily="18" charset="0"/>
              </a:rPr>
              <a:t>•</a:t>
            </a:r>
            <a:r>
              <a:rPr lang="en-US" altLang="zh-CN" b="1">
                <a:solidFill>
                  <a:schemeClr val="tx2"/>
                </a:solidFill>
                <a:latin typeface="Times New Roman" pitchFamily="18" charset="0"/>
              </a:rPr>
              <a:t>  4096 </a:t>
            </a:r>
            <a:r>
              <a:rPr lang="zh-CN" altLang="en-US" b="1">
                <a:solidFill>
                  <a:schemeClr val="tx2"/>
                </a:solidFill>
                <a:latin typeface="Times New Roman" pitchFamily="18" charset="0"/>
              </a:rPr>
              <a:t>个基本存储单元，排成 </a:t>
            </a:r>
            <a:r>
              <a:rPr lang="en-US" altLang="zh-CN" b="1">
                <a:solidFill>
                  <a:schemeClr val="tx2"/>
                </a:solidFill>
                <a:latin typeface="Times New Roman" pitchFamily="18" charset="0"/>
              </a:rPr>
              <a:t>64</a:t>
            </a:r>
            <a:r>
              <a:rPr lang="en-US" altLang="zh-CN" b="1">
                <a:solidFill>
                  <a:srgbClr val="0000FF"/>
                </a:solidFill>
                <a:latin typeface="宋体" pitchFamily="2" charset="-122"/>
              </a:rPr>
              <a:t>×</a:t>
            </a:r>
            <a:r>
              <a:rPr lang="en-US" altLang="zh-CN" b="1">
                <a:solidFill>
                  <a:schemeClr val="tx2"/>
                </a:solidFill>
                <a:latin typeface="Times New Roman" pitchFamily="18" charset="0"/>
              </a:rPr>
              <a:t>64 (64</a:t>
            </a:r>
            <a:r>
              <a:rPr lang="en-US" altLang="zh-CN" b="1">
                <a:solidFill>
                  <a:srgbClr val="0000FF"/>
                </a:solidFill>
                <a:latin typeface="宋体" pitchFamily="2" charset="-122"/>
              </a:rPr>
              <a:t>×</a:t>
            </a:r>
            <a:r>
              <a:rPr lang="en-US" altLang="zh-CN" b="1">
                <a:solidFill>
                  <a:schemeClr val="tx2"/>
                </a:solidFill>
                <a:latin typeface="Times New Roman" pitchFamily="18" charset="0"/>
              </a:rPr>
              <a:t>16</a:t>
            </a:r>
            <a:r>
              <a:rPr lang="en-US" altLang="zh-CN" b="1">
                <a:solidFill>
                  <a:srgbClr val="0000FF"/>
                </a:solidFill>
                <a:latin typeface="宋体" pitchFamily="2" charset="-122"/>
              </a:rPr>
              <a:t>×</a:t>
            </a:r>
            <a:r>
              <a:rPr lang="en-US" altLang="zh-CN" b="1">
                <a:solidFill>
                  <a:schemeClr val="tx2"/>
                </a:solidFill>
                <a:latin typeface="Times New Roman" pitchFamily="18" charset="0"/>
              </a:rPr>
              <a:t>4) </a:t>
            </a:r>
            <a:r>
              <a:rPr lang="zh-CN" altLang="en-US" b="1">
                <a:solidFill>
                  <a:schemeClr val="tx2"/>
                </a:solidFill>
                <a:latin typeface="Times New Roman" pitchFamily="18" charset="0"/>
              </a:rPr>
              <a:t>的矩阵；</a:t>
            </a:r>
          </a:p>
          <a:p>
            <a:pPr eaLnBrk="1" hangingPunct="1">
              <a:lnSpc>
                <a:spcPct val="125000"/>
              </a:lnSpc>
            </a:pPr>
            <a:r>
              <a:rPr lang="en-US" altLang="zh-CN" b="1">
                <a:solidFill>
                  <a:schemeClr val="tx2"/>
                </a:solidFill>
                <a:latin typeface="Times New Roman" pitchFamily="18" charset="0"/>
                <a:cs typeface="Times New Roman" pitchFamily="18" charset="0"/>
              </a:rPr>
              <a:t>•  </a:t>
            </a:r>
            <a:r>
              <a:rPr lang="zh-CN" altLang="en-US" b="1">
                <a:solidFill>
                  <a:schemeClr val="tx2"/>
                </a:solidFill>
                <a:latin typeface="Times New Roman" pitchFamily="18" charset="0"/>
              </a:rPr>
              <a:t>需 </a:t>
            </a:r>
            <a:r>
              <a:rPr lang="en-US" altLang="zh-CN" b="1">
                <a:solidFill>
                  <a:schemeClr val="tx2"/>
                </a:solidFill>
                <a:latin typeface="Times New Roman" pitchFamily="18" charset="0"/>
              </a:rPr>
              <a:t>10 </a:t>
            </a:r>
            <a:r>
              <a:rPr lang="zh-CN" altLang="en-US" b="1">
                <a:solidFill>
                  <a:schemeClr val="tx2"/>
                </a:solidFill>
                <a:latin typeface="Times New Roman" pitchFamily="18" charset="0"/>
              </a:rPr>
              <a:t>根地址线寻址；</a:t>
            </a:r>
          </a:p>
          <a:p>
            <a:pPr eaLnBrk="1" hangingPunct="1">
              <a:lnSpc>
                <a:spcPct val="125000"/>
              </a:lnSpc>
            </a:pPr>
            <a:r>
              <a:rPr lang="en-US" altLang="zh-CN" b="1">
                <a:solidFill>
                  <a:schemeClr val="tx2"/>
                </a:solidFill>
                <a:latin typeface="Times New Roman" pitchFamily="18" charset="0"/>
                <a:cs typeface="Times New Roman" pitchFamily="18" charset="0"/>
              </a:rPr>
              <a:t>• </a:t>
            </a:r>
            <a:r>
              <a:rPr lang="en-US" altLang="zh-CN" b="1">
                <a:solidFill>
                  <a:schemeClr val="tx2"/>
                </a:solidFill>
                <a:latin typeface="Times New Roman" pitchFamily="18" charset="0"/>
              </a:rPr>
              <a:t> X </a:t>
            </a:r>
            <a:r>
              <a:rPr lang="zh-CN" altLang="en-US" b="1">
                <a:solidFill>
                  <a:schemeClr val="tx2"/>
                </a:solidFill>
                <a:latin typeface="Times New Roman" pitchFamily="18" charset="0"/>
              </a:rPr>
              <a:t>译码器输出 </a:t>
            </a:r>
            <a:r>
              <a:rPr lang="en-US" altLang="zh-CN" b="1">
                <a:solidFill>
                  <a:schemeClr val="tx2"/>
                </a:solidFill>
                <a:latin typeface="Times New Roman" pitchFamily="18" charset="0"/>
              </a:rPr>
              <a:t>64 </a:t>
            </a:r>
            <a:r>
              <a:rPr lang="zh-CN" altLang="en-US" b="1">
                <a:solidFill>
                  <a:schemeClr val="tx2"/>
                </a:solidFill>
                <a:latin typeface="Times New Roman" pitchFamily="18" charset="0"/>
              </a:rPr>
              <a:t>根选择线，分别选择 </a:t>
            </a:r>
            <a:r>
              <a:rPr lang="en-US" altLang="zh-CN" b="1">
                <a:solidFill>
                  <a:schemeClr val="tx2"/>
                </a:solidFill>
                <a:latin typeface="Times New Roman" pitchFamily="18" charset="0"/>
              </a:rPr>
              <a:t>1-64 </a:t>
            </a:r>
            <a:r>
              <a:rPr lang="zh-CN" altLang="en-US" b="1">
                <a:solidFill>
                  <a:schemeClr val="tx2"/>
                </a:solidFill>
                <a:latin typeface="Times New Roman" pitchFamily="18" charset="0"/>
              </a:rPr>
              <a:t>行；</a:t>
            </a:r>
          </a:p>
          <a:p>
            <a:pPr eaLnBrk="1" hangingPunct="1">
              <a:lnSpc>
                <a:spcPct val="125000"/>
              </a:lnSpc>
            </a:pPr>
            <a:r>
              <a:rPr lang="en-US" altLang="zh-CN" b="1">
                <a:solidFill>
                  <a:schemeClr val="tx2"/>
                </a:solidFill>
                <a:latin typeface="Times New Roman" pitchFamily="18" charset="0"/>
                <a:cs typeface="Times New Roman" pitchFamily="18" charset="0"/>
              </a:rPr>
              <a:t>•</a:t>
            </a:r>
            <a:r>
              <a:rPr lang="en-US" altLang="zh-CN" b="1">
                <a:solidFill>
                  <a:schemeClr val="tx2"/>
                </a:solidFill>
                <a:latin typeface="Times New Roman" pitchFamily="18" charset="0"/>
              </a:rPr>
              <a:t>  Y </a:t>
            </a:r>
            <a:r>
              <a:rPr lang="zh-CN" altLang="en-US" b="1">
                <a:solidFill>
                  <a:schemeClr val="tx2"/>
                </a:solidFill>
                <a:latin typeface="Times New Roman" pitchFamily="18" charset="0"/>
              </a:rPr>
              <a:t>译码器输出 </a:t>
            </a:r>
            <a:r>
              <a:rPr lang="en-US" altLang="zh-CN" b="1">
                <a:solidFill>
                  <a:schemeClr val="tx2"/>
                </a:solidFill>
                <a:latin typeface="Times New Roman" pitchFamily="18" charset="0"/>
              </a:rPr>
              <a:t>16 </a:t>
            </a:r>
            <a:r>
              <a:rPr lang="zh-CN" altLang="en-US" b="1">
                <a:solidFill>
                  <a:schemeClr val="tx2"/>
                </a:solidFill>
                <a:latin typeface="Times New Roman" pitchFamily="18" charset="0"/>
              </a:rPr>
              <a:t>根选择线，分别选择 </a:t>
            </a:r>
            <a:r>
              <a:rPr lang="en-US" altLang="zh-CN" b="1">
                <a:solidFill>
                  <a:schemeClr val="tx2"/>
                </a:solidFill>
                <a:latin typeface="Times New Roman" pitchFamily="18" charset="0"/>
              </a:rPr>
              <a:t>1-16 </a:t>
            </a:r>
            <a:r>
              <a:rPr lang="zh-CN" altLang="en-US" b="1">
                <a:solidFill>
                  <a:schemeClr val="tx2"/>
                </a:solidFill>
                <a:latin typeface="Times New Roman" pitchFamily="18" charset="0"/>
              </a:rPr>
              <a:t>列控制各列的位  </a:t>
            </a:r>
          </a:p>
          <a:p>
            <a:pPr eaLnBrk="1" hangingPunct="1">
              <a:lnSpc>
                <a:spcPct val="125000"/>
              </a:lnSpc>
            </a:pPr>
            <a:r>
              <a:rPr lang="zh-CN" altLang="en-US" b="1">
                <a:solidFill>
                  <a:schemeClr val="tx2"/>
                </a:solidFill>
                <a:latin typeface="Times New Roman" pitchFamily="18" charset="0"/>
              </a:rPr>
              <a:t>   线控制门。</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381000"/>
            <a:ext cx="5232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b="1">
                <a:solidFill>
                  <a:schemeClr val="hlink"/>
                </a:solidFill>
                <a:latin typeface="Times New Roman" pitchFamily="18" charset="0"/>
              </a:rPr>
              <a:t>Intel 2114——1K×4  </a:t>
            </a:r>
            <a:r>
              <a:rPr lang="en-US" altLang="zh-CN" sz="2800" b="1">
                <a:solidFill>
                  <a:schemeClr val="folHlink"/>
                </a:solidFill>
                <a:latin typeface="隶书" pitchFamily="49" charset="-122"/>
                <a:ea typeface="隶书" pitchFamily="49" charset="-122"/>
              </a:rPr>
              <a:t>SRAM</a:t>
            </a:r>
          </a:p>
        </p:txBody>
      </p:sp>
      <p:grpSp>
        <p:nvGrpSpPr>
          <p:cNvPr id="38915" name="Group 6"/>
          <p:cNvGrpSpPr>
            <a:grpSpLocks/>
          </p:cNvGrpSpPr>
          <p:nvPr/>
        </p:nvGrpSpPr>
        <p:grpSpPr bwMode="auto">
          <a:xfrm>
            <a:off x="304800" y="914400"/>
            <a:ext cx="8153400" cy="5334000"/>
            <a:chOff x="0" y="315"/>
            <a:chExt cx="5136" cy="3250"/>
          </a:xfrm>
        </p:grpSpPr>
        <p:pic>
          <p:nvPicPr>
            <p:cNvPr id="38916" name="Picture 7" descr="2114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5"/>
              <a:ext cx="5136" cy="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8"/>
            <p:cNvSpPr txBox="1">
              <a:spLocks noChangeArrowheads="1"/>
            </p:cNvSpPr>
            <p:nvPr/>
          </p:nvSpPr>
          <p:spPr bwMode="auto">
            <a:xfrm>
              <a:off x="3076" y="1024"/>
              <a:ext cx="85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latin typeface="Times New Roman" pitchFamily="18" charset="0"/>
                </a:rPr>
                <a:t>(64 </a:t>
              </a:r>
              <a:r>
                <a:rPr lang="en-US" altLang="zh-CN" sz="1800" b="1">
                  <a:latin typeface="Times New Roman" pitchFamily="18" charset="0"/>
                  <a:sym typeface="Symbol" pitchFamily="18" charset="2"/>
                </a:rPr>
                <a:t></a:t>
              </a:r>
              <a:r>
                <a:rPr lang="en-US" altLang="zh-CN" sz="1800" b="1">
                  <a:latin typeface="Times New Roman" pitchFamily="18" charset="0"/>
                </a:rPr>
                <a:t> 16</a:t>
              </a:r>
              <a:r>
                <a:rPr lang="en-US" altLang="zh-CN" sz="1800" b="1">
                  <a:latin typeface="Times New Roman" pitchFamily="18" charset="0"/>
                  <a:sym typeface="Symbol" pitchFamily="18" charset="2"/>
                </a:rPr>
                <a:t></a:t>
              </a:r>
              <a:r>
                <a:rPr lang="en-US" altLang="zh-CN" sz="1800" b="1">
                  <a:latin typeface="Times New Roman" pitchFamily="18" charset="0"/>
                </a:rPr>
                <a:t>4)</a:t>
              </a: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 y="457200"/>
            <a:ext cx="506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FF"/>
                </a:solidFill>
                <a:latin typeface="宋体" pitchFamily="2" charset="-122"/>
              </a:rPr>
              <a:t>4.</a:t>
            </a:r>
            <a:r>
              <a:rPr lang="zh-CN" altLang="en-US" sz="3200" b="1">
                <a:solidFill>
                  <a:srgbClr val="0000FF"/>
                </a:solidFill>
                <a:latin typeface="宋体" pitchFamily="2" charset="-122"/>
              </a:rPr>
              <a:t>存储器的读、写周期</a:t>
            </a:r>
          </a:p>
        </p:txBody>
      </p:sp>
      <p:sp>
        <p:nvSpPr>
          <p:cNvPr id="39939" name="Text Box 3"/>
          <p:cNvSpPr txBox="1">
            <a:spLocks noChangeArrowheads="1"/>
          </p:cNvSpPr>
          <p:nvPr/>
        </p:nvSpPr>
        <p:spPr bwMode="auto">
          <a:xfrm>
            <a:off x="247650" y="1133475"/>
            <a:ext cx="868045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在与</a:t>
            </a:r>
            <a:r>
              <a:rPr lang="en-US" altLang="zh-CN" b="1">
                <a:latin typeface="Times New Roman" pitchFamily="18" charset="0"/>
              </a:rPr>
              <a:t>CPU</a:t>
            </a:r>
            <a:r>
              <a:rPr lang="zh-CN" altLang="en-US" b="1">
                <a:latin typeface="Times New Roman" pitchFamily="18" charset="0"/>
              </a:rPr>
              <a:t>连接时</a:t>
            </a:r>
            <a:r>
              <a:rPr lang="en-US" altLang="zh-CN" b="1">
                <a:latin typeface="Times New Roman" pitchFamily="18" charset="0"/>
              </a:rPr>
              <a:t>,  CPU</a:t>
            </a:r>
            <a:r>
              <a:rPr lang="zh-CN" altLang="en-US" b="1">
                <a:latin typeface="Times New Roman" pitchFamily="18" charset="0"/>
              </a:rPr>
              <a:t>的控制信号与存储器的读、写周期之间的配合问题是非常重要的。</a:t>
            </a:r>
          </a:p>
          <a:p>
            <a:pPr eaLnBrk="1" hangingPunct="1">
              <a:spcBef>
                <a:spcPct val="50000"/>
              </a:spcBef>
            </a:pPr>
            <a:r>
              <a:rPr lang="zh-CN" altLang="en-US" b="1">
                <a:solidFill>
                  <a:srgbClr val="FF0000"/>
                </a:solidFill>
                <a:latin typeface="Times New Roman" pitchFamily="18" charset="0"/>
              </a:rPr>
              <a:t>读周期</a:t>
            </a:r>
            <a:r>
              <a:rPr lang="en-US" altLang="zh-CN" b="1">
                <a:solidFill>
                  <a:srgbClr val="FF0000"/>
                </a:solidFill>
                <a:latin typeface="Times New Roman" pitchFamily="18" charset="0"/>
              </a:rPr>
              <a:t>:</a:t>
            </a:r>
          </a:p>
          <a:p>
            <a:pPr eaLnBrk="1" hangingPunct="1">
              <a:spcBef>
                <a:spcPct val="50000"/>
              </a:spcBef>
            </a:pPr>
            <a:r>
              <a:rPr lang="en-US" altLang="zh-CN" b="1">
                <a:latin typeface="Times New Roman" pitchFamily="18" charset="0"/>
              </a:rPr>
              <a:t>      </a:t>
            </a:r>
            <a:r>
              <a:rPr lang="zh-CN" altLang="en-US" b="1">
                <a:latin typeface="Times New Roman" pitchFamily="18" charset="0"/>
              </a:rPr>
              <a:t>读周期与读出时间是两个不同的概念。</a:t>
            </a:r>
          </a:p>
          <a:p>
            <a:pPr eaLnBrk="1" hangingPunct="1">
              <a:spcBef>
                <a:spcPct val="50000"/>
              </a:spcBef>
            </a:pPr>
            <a:r>
              <a:rPr lang="zh-CN" altLang="en-US" b="1">
                <a:latin typeface="Times New Roman" pitchFamily="18" charset="0"/>
              </a:rPr>
              <a:t> </a:t>
            </a:r>
            <a:r>
              <a:rPr lang="zh-CN" altLang="en-US" b="1">
                <a:solidFill>
                  <a:srgbClr val="FF0080"/>
                </a:solidFill>
                <a:latin typeface="Times New Roman" pitchFamily="18" charset="0"/>
              </a:rPr>
              <a:t>读出时间</a:t>
            </a:r>
            <a:r>
              <a:rPr lang="en-US" altLang="zh-CN" b="1">
                <a:solidFill>
                  <a:srgbClr val="FF0080"/>
                </a:solidFill>
                <a:latin typeface="Times New Roman" pitchFamily="18" charset="0"/>
              </a:rPr>
              <a:t>——</a:t>
            </a:r>
            <a:r>
              <a:rPr lang="zh-CN" altLang="en-US" b="1">
                <a:latin typeface="Times New Roman" pitchFamily="18" charset="0"/>
              </a:rPr>
              <a:t>从给出有效地址到外部数据总线上稳定地出现所</a:t>
            </a:r>
          </a:p>
          <a:p>
            <a:pPr eaLnBrk="1" hangingPunct="1">
              <a:lnSpc>
                <a:spcPct val="80000"/>
              </a:lnSpc>
              <a:spcBef>
                <a:spcPct val="50000"/>
              </a:spcBef>
            </a:pPr>
            <a:r>
              <a:rPr lang="zh-CN" altLang="en-US" b="1">
                <a:latin typeface="Times New Roman" pitchFamily="18" charset="0"/>
              </a:rPr>
              <a:t>                         读出的数据信息所经历的时间。</a:t>
            </a:r>
          </a:p>
          <a:p>
            <a:pPr eaLnBrk="1" hangingPunct="1">
              <a:spcBef>
                <a:spcPct val="50000"/>
              </a:spcBef>
            </a:pPr>
            <a:r>
              <a:rPr lang="zh-CN" altLang="en-US" b="1">
                <a:latin typeface="Times New Roman" pitchFamily="18" charset="0"/>
              </a:rPr>
              <a:t> </a:t>
            </a:r>
            <a:r>
              <a:rPr lang="zh-CN" altLang="en-US" b="1">
                <a:solidFill>
                  <a:srgbClr val="FF0080"/>
                </a:solidFill>
                <a:latin typeface="Times New Roman" pitchFamily="18" charset="0"/>
              </a:rPr>
              <a:t>读周期时间</a:t>
            </a:r>
            <a:r>
              <a:rPr lang="en-US" altLang="zh-CN" b="1">
                <a:solidFill>
                  <a:srgbClr val="FF0080"/>
                </a:solidFill>
                <a:latin typeface="Times New Roman" pitchFamily="18" charset="0"/>
              </a:rPr>
              <a:t>——</a:t>
            </a:r>
            <a:r>
              <a:rPr lang="zh-CN" altLang="en-US" b="1">
                <a:latin typeface="Times New Roman" pitchFamily="18" charset="0"/>
              </a:rPr>
              <a:t>则是存储器进行</a:t>
            </a:r>
            <a:r>
              <a:rPr lang="zh-CN" altLang="en-US" b="1">
                <a:solidFill>
                  <a:schemeClr val="hlink"/>
                </a:solidFill>
                <a:latin typeface="Times New Roman" pitchFamily="18" charset="0"/>
              </a:rPr>
              <a:t>两次连续读</a:t>
            </a:r>
            <a:r>
              <a:rPr lang="zh-CN" altLang="en-US" b="1">
                <a:latin typeface="Times New Roman" pitchFamily="18" charset="0"/>
              </a:rPr>
              <a:t>操作时所必须间隔</a:t>
            </a:r>
          </a:p>
          <a:p>
            <a:pPr eaLnBrk="1" hangingPunct="1">
              <a:lnSpc>
                <a:spcPct val="80000"/>
              </a:lnSpc>
              <a:spcBef>
                <a:spcPct val="50000"/>
              </a:spcBef>
            </a:pPr>
            <a:r>
              <a:rPr lang="zh-CN" altLang="en-US" b="1">
                <a:latin typeface="Times New Roman" pitchFamily="18" charset="0"/>
              </a:rPr>
              <a:t>                             的时间，它总是大于或等于读出时间。</a:t>
            </a:r>
          </a:p>
          <a:p>
            <a:pPr eaLnBrk="1" hangingPunct="1">
              <a:lnSpc>
                <a:spcPct val="80000"/>
              </a:lnSpc>
              <a:spcBef>
                <a:spcPct val="50000"/>
              </a:spcBef>
            </a:pPr>
            <a:r>
              <a:rPr lang="zh-CN" altLang="en-US" b="1">
                <a:latin typeface="Times New Roman"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04800" y="304800"/>
            <a:ext cx="6934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600" b="1">
                <a:solidFill>
                  <a:schemeClr val="hlink"/>
                </a:solidFill>
                <a:latin typeface="隶书" pitchFamily="49" charset="-122"/>
                <a:ea typeface="隶书" pitchFamily="49" charset="-122"/>
              </a:rPr>
              <a:t>SRAM</a:t>
            </a:r>
            <a:r>
              <a:rPr lang="zh-CN" altLang="en-US" sz="3600" b="1">
                <a:solidFill>
                  <a:schemeClr val="hlink"/>
                </a:solidFill>
                <a:latin typeface="隶书" pitchFamily="49" charset="-122"/>
                <a:ea typeface="隶书" pitchFamily="49" charset="-122"/>
              </a:rPr>
              <a:t>存储器时序</a:t>
            </a:r>
            <a:endParaRPr lang="zh-CN" altLang="en-US" sz="3200" b="1">
              <a:solidFill>
                <a:schemeClr val="hlink"/>
              </a:solidFill>
              <a:latin typeface="宋体" pitchFamily="2" charset="-122"/>
            </a:endParaRPr>
          </a:p>
        </p:txBody>
      </p:sp>
      <p:grpSp>
        <p:nvGrpSpPr>
          <p:cNvPr id="40963" name="Group 5"/>
          <p:cNvGrpSpPr>
            <a:grpSpLocks/>
          </p:cNvGrpSpPr>
          <p:nvPr/>
        </p:nvGrpSpPr>
        <p:grpSpPr bwMode="auto">
          <a:xfrm>
            <a:off x="400050" y="690563"/>
            <a:ext cx="8331200" cy="3500437"/>
            <a:chOff x="505" y="645"/>
            <a:chExt cx="4795" cy="1903"/>
          </a:xfrm>
        </p:grpSpPr>
        <p:pic>
          <p:nvPicPr>
            <p:cNvPr id="40967" name="Picture 6" descr="tes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789"/>
              <a:ext cx="4795" cy="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Line 7"/>
            <p:cNvSpPr>
              <a:spLocks noChangeShapeType="1"/>
            </p:cNvSpPr>
            <p:nvPr/>
          </p:nvSpPr>
          <p:spPr bwMode="auto">
            <a:xfrm flipV="1">
              <a:off x="1136" y="686"/>
              <a:ext cx="0"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8"/>
            <p:cNvSpPr>
              <a:spLocks noChangeShapeType="1"/>
            </p:cNvSpPr>
            <p:nvPr/>
          </p:nvSpPr>
          <p:spPr bwMode="auto">
            <a:xfrm flipV="1">
              <a:off x="4451" y="686"/>
              <a:ext cx="0"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9"/>
            <p:cNvSpPr>
              <a:spLocks noChangeShapeType="1"/>
            </p:cNvSpPr>
            <p:nvPr/>
          </p:nvSpPr>
          <p:spPr bwMode="auto">
            <a:xfrm flipH="1">
              <a:off x="1136" y="789"/>
              <a:ext cx="12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Line 10"/>
            <p:cNvSpPr>
              <a:spLocks noChangeShapeType="1"/>
            </p:cNvSpPr>
            <p:nvPr/>
          </p:nvSpPr>
          <p:spPr bwMode="auto">
            <a:xfrm>
              <a:off x="2880" y="789"/>
              <a:ext cx="15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2" name="Text Box 11"/>
            <p:cNvSpPr txBox="1">
              <a:spLocks noChangeArrowheads="1"/>
            </p:cNvSpPr>
            <p:nvPr/>
          </p:nvSpPr>
          <p:spPr bwMode="auto">
            <a:xfrm>
              <a:off x="2508" y="645"/>
              <a:ext cx="272" cy="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RC</a:t>
              </a:r>
              <a:endParaRPr lang="en-US" altLang="zh-CN" sz="2000" b="1" i="1">
                <a:latin typeface="Times New Roman" pitchFamily="18" charset="0"/>
              </a:endParaRPr>
            </a:p>
          </p:txBody>
        </p:sp>
      </p:grpSp>
      <p:sp>
        <p:nvSpPr>
          <p:cNvPr id="40964" name="Text Box 12"/>
          <p:cNvSpPr txBox="1">
            <a:spLocks noChangeArrowheads="1"/>
          </p:cNvSpPr>
          <p:nvPr/>
        </p:nvSpPr>
        <p:spPr bwMode="auto">
          <a:xfrm>
            <a:off x="381000" y="5334000"/>
            <a:ext cx="8458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RC</a:t>
            </a:r>
            <a:r>
              <a:rPr lang="en-US" altLang="zh-CN" sz="2000" b="1">
                <a:solidFill>
                  <a:srgbClr val="0000FF"/>
                </a:solidFill>
                <a:latin typeface="Times New Roman" pitchFamily="18" charset="0"/>
              </a:rPr>
              <a:t> —— </a:t>
            </a:r>
            <a:r>
              <a:rPr lang="zh-CN" altLang="en-US" sz="2000" b="1">
                <a:solidFill>
                  <a:srgbClr val="0000FF"/>
                </a:solidFill>
                <a:latin typeface="Times New Roman" pitchFamily="18" charset="0"/>
              </a:rPr>
              <a:t>读周期           </a:t>
            </a:r>
            <a:r>
              <a:rPr lang="zh-CN" altLang="en-US" sz="2000" b="1">
                <a:solidFill>
                  <a:schemeClr val="hlink"/>
                </a:solidFill>
                <a:latin typeface="Times New Roman" pitchFamily="18" charset="0"/>
              </a:rPr>
              <a:t> </a:t>
            </a: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A</a:t>
            </a:r>
            <a:r>
              <a:rPr lang="en-US" altLang="zh-CN" sz="2000" b="1">
                <a:solidFill>
                  <a:srgbClr val="0000FF"/>
                </a:solidFill>
                <a:latin typeface="Times New Roman" pitchFamily="18" charset="0"/>
              </a:rPr>
              <a:t> —— </a:t>
            </a:r>
            <a:r>
              <a:rPr lang="zh-CN" altLang="en-US" sz="2000" b="1">
                <a:solidFill>
                  <a:srgbClr val="0000FF"/>
                </a:solidFill>
                <a:latin typeface="Times New Roman" pitchFamily="18" charset="0"/>
              </a:rPr>
              <a:t>读出周期     </a:t>
            </a: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CO</a:t>
            </a:r>
            <a:r>
              <a:rPr lang="en-US" altLang="zh-CN" sz="2000" b="1">
                <a:solidFill>
                  <a:schemeClr val="hlink"/>
                </a:solidFill>
                <a:latin typeface="Times New Roman" pitchFamily="18" charset="0"/>
              </a:rPr>
              <a:t> </a:t>
            </a:r>
            <a:r>
              <a:rPr lang="en-US" altLang="zh-CN" sz="2000" b="1">
                <a:solidFill>
                  <a:srgbClr val="0000FF"/>
                </a:solidFill>
                <a:latin typeface="Times New Roman" pitchFamily="18" charset="0"/>
              </a:rPr>
              <a:t>—— </a:t>
            </a:r>
            <a:r>
              <a:rPr lang="zh-CN" altLang="en-US" sz="2000" b="1">
                <a:solidFill>
                  <a:srgbClr val="0000FF"/>
                </a:solidFill>
                <a:latin typeface="Times New Roman" pitchFamily="18" charset="0"/>
              </a:rPr>
              <a:t>片选到数据输出延迟</a:t>
            </a:r>
          </a:p>
          <a:p>
            <a:pPr eaLnBrk="1" hangingPunct="1">
              <a:lnSpc>
                <a:spcPct val="70000"/>
              </a:lnSpc>
              <a:spcBef>
                <a:spcPct val="50000"/>
              </a:spcBef>
            </a:pP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CX</a:t>
            </a:r>
            <a:r>
              <a:rPr lang="en-US" altLang="zh-CN" sz="2000" b="1">
                <a:solidFill>
                  <a:schemeClr val="hlink"/>
                </a:solidFill>
                <a:latin typeface="Times New Roman" pitchFamily="18" charset="0"/>
              </a:rPr>
              <a:t> </a:t>
            </a:r>
            <a:r>
              <a:rPr lang="en-US" altLang="zh-CN" sz="2000" b="1">
                <a:solidFill>
                  <a:srgbClr val="0000FF"/>
                </a:solidFill>
                <a:latin typeface="Times New Roman" pitchFamily="18" charset="0"/>
              </a:rPr>
              <a:t>—— </a:t>
            </a:r>
            <a:r>
              <a:rPr lang="zh-CN" altLang="en-US" sz="2000" b="1">
                <a:solidFill>
                  <a:srgbClr val="0000FF"/>
                </a:solidFill>
                <a:latin typeface="Times New Roman" pitchFamily="18" charset="0"/>
              </a:rPr>
              <a:t>片选到输出有效           </a:t>
            </a:r>
            <a:r>
              <a:rPr lang="zh-CN" altLang="en-US" sz="2000" b="1">
                <a:solidFill>
                  <a:schemeClr val="hlink"/>
                </a:solidFill>
                <a:latin typeface="Times New Roman" pitchFamily="18" charset="0"/>
              </a:rPr>
              <a:t> </a:t>
            </a: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OTD</a:t>
            </a:r>
            <a:r>
              <a:rPr lang="en-US" altLang="zh-CN" sz="2000" b="1">
                <a:solidFill>
                  <a:srgbClr val="0000FF"/>
                </a:solidFill>
                <a:latin typeface="Times New Roman" pitchFamily="18" charset="0"/>
              </a:rPr>
              <a:t> —— </a:t>
            </a:r>
            <a:r>
              <a:rPr lang="zh-CN" altLang="en-US" sz="2000" b="1">
                <a:solidFill>
                  <a:srgbClr val="0000FF"/>
                </a:solidFill>
                <a:latin typeface="Times New Roman" pitchFamily="18" charset="0"/>
              </a:rPr>
              <a:t>从断开片选到输出变为三态</a:t>
            </a:r>
          </a:p>
          <a:p>
            <a:pPr eaLnBrk="1" hangingPunct="1">
              <a:lnSpc>
                <a:spcPct val="70000"/>
              </a:lnSpc>
              <a:spcBef>
                <a:spcPct val="50000"/>
              </a:spcBef>
            </a:pPr>
            <a:r>
              <a:rPr lang="en-US" altLang="zh-CN" sz="2000" b="1">
                <a:solidFill>
                  <a:schemeClr val="hlink"/>
                </a:solidFill>
                <a:latin typeface="Times New Roman" pitchFamily="18" charset="0"/>
              </a:rPr>
              <a:t>t</a:t>
            </a:r>
            <a:r>
              <a:rPr lang="en-US" altLang="zh-CN" sz="2000" b="1" baseline="-25000">
                <a:solidFill>
                  <a:schemeClr val="hlink"/>
                </a:solidFill>
                <a:latin typeface="Times New Roman" pitchFamily="18" charset="0"/>
              </a:rPr>
              <a:t>OHA</a:t>
            </a:r>
            <a:r>
              <a:rPr lang="en-US" altLang="zh-CN" sz="2000" b="1">
                <a:solidFill>
                  <a:schemeClr val="hlink"/>
                </a:solidFill>
                <a:latin typeface="Times New Roman" pitchFamily="18" charset="0"/>
              </a:rPr>
              <a:t> </a:t>
            </a:r>
            <a:r>
              <a:rPr lang="en-US" altLang="zh-CN" sz="2000" b="1">
                <a:solidFill>
                  <a:srgbClr val="0000FF"/>
                </a:solidFill>
                <a:latin typeface="Times New Roman" pitchFamily="18" charset="0"/>
              </a:rPr>
              <a:t>—— </a:t>
            </a:r>
            <a:r>
              <a:rPr lang="zh-CN" altLang="en-US" sz="2000" b="1">
                <a:solidFill>
                  <a:srgbClr val="0000FF"/>
                </a:solidFill>
                <a:latin typeface="Times New Roman" pitchFamily="18" charset="0"/>
              </a:rPr>
              <a:t>地址改变后的维持时间</a:t>
            </a:r>
          </a:p>
        </p:txBody>
      </p:sp>
      <p:sp>
        <p:nvSpPr>
          <p:cNvPr id="40965" name="Rectangle 13"/>
          <p:cNvSpPr>
            <a:spLocks noChangeArrowheads="1"/>
          </p:cNvSpPr>
          <p:nvPr/>
        </p:nvSpPr>
        <p:spPr bwMode="auto">
          <a:xfrm>
            <a:off x="609600" y="4724400"/>
            <a:ext cx="7366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lnSpc>
                <a:spcPct val="90000"/>
              </a:lnSpc>
              <a:spcBef>
                <a:spcPct val="50000"/>
              </a:spcBef>
              <a:buClr>
                <a:schemeClr val="hlink"/>
              </a:buClr>
              <a:buSzPct val="55000"/>
              <a:buFont typeface="Wingdings" pitchFamily="2" charset="2"/>
              <a:buNone/>
            </a:pPr>
            <a:r>
              <a:rPr lang="zh-CN" altLang="en-US" b="1">
                <a:latin typeface="宋体" pitchFamily="2" charset="-122"/>
              </a:rPr>
              <a:t>地址有效</a:t>
            </a:r>
            <a:r>
              <a:rPr lang="zh-CN" altLang="en-US" b="1">
                <a:latin typeface="宋体" pitchFamily="2" charset="-122"/>
                <a:sym typeface="Symbol" pitchFamily="18" charset="2"/>
              </a:rPr>
              <a:t></a:t>
            </a:r>
            <a:r>
              <a:rPr lang="en-US" altLang="zh-CN" b="1">
                <a:latin typeface="宋体" pitchFamily="2" charset="-122"/>
              </a:rPr>
              <a:t>CS</a:t>
            </a:r>
            <a:r>
              <a:rPr lang="zh-CN" altLang="en-US" b="1">
                <a:latin typeface="宋体" pitchFamily="2" charset="-122"/>
              </a:rPr>
              <a:t>有效</a:t>
            </a:r>
            <a:r>
              <a:rPr lang="zh-CN" altLang="en-US" b="1">
                <a:latin typeface="宋体" pitchFamily="2" charset="-122"/>
                <a:sym typeface="Symbol" pitchFamily="18" charset="2"/>
              </a:rPr>
              <a:t></a:t>
            </a:r>
            <a:r>
              <a:rPr lang="zh-CN" altLang="en-US" b="1">
                <a:latin typeface="宋体" pitchFamily="2" charset="-122"/>
              </a:rPr>
              <a:t>数据输出</a:t>
            </a:r>
            <a:r>
              <a:rPr lang="zh-CN" altLang="en-US" b="1">
                <a:latin typeface="宋体" pitchFamily="2" charset="-122"/>
                <a:sym typeface="Symbol" pitchFamily="18" charset="2"/>
              </a:rPr>
              <a:t></a:t>
            </a:r>
            <a:r>
              <a:rPr lang="en-US" altLang="zh-CN" b="1">
                <a:latin typeface="宋体" pitchFamily="2" charset="-122"/>
              </a:rPr>
              <a:t>CS</a:t>
            </a:r>
            <a:r>
              <a:rPr lang="zh-CN" altLang="en-US" b="1">
                <a:latin typeface="宋体" pitchFamily="2" charset="-122"/>
              </a:rPr>
              <a:t>复位</a:t>
            </a:r>
            <a:r>
              <a:rPr lang="zh-CN" altLang="en-US" b="1">
                <a:latin typeface="宋体" pitchFamily="2" charset="-122"/>
                <a:sym typeface="Symbol" pitchFamily="18" charset="2"/>
              </a:rPr>
              <a:t></a:t>
            </a:r>
            <a:r>
              <a:rPr lang="zh-CN" altLang="en-US" b="1">
                <a:latin typeface="宋体" pitchFamily="2" charset="-122"/>
              </a:rPr>
              <a:t>地址撤销</a:t>
            </a:r>
          </a:p>
        </p:txBody>
      </p:sp>
      <p:sp>
        <p:nvSpPr>
          <p:cNvPr id="40966" name="Rectangle 14"/>
          <p:cNvSpPr>
            <a:spLocks noChangeArrowheads="1"/>
          </p:cNvSpPr>
          <p:nvPr/>
        </p:nvSpPr>
        <p:spPr bwMode="auto">
          <a:xfrm>
            <a:off x="2362200" y="4038600"/>
            <a:ext cx="3214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itchFamily="2" charset="-122"/>
              </a:rPr>
              <a:t>静态存储器的</a:t>
            </a:r>
            <a:r>
              <a:rPr lang="zh-CN" altLang="en-US" sz="2800" b="1">
                <a:solidFill>
                  <a:schemeClr val="hlink"/>
                </a:solidFill>
                <a:latin typeface="宋体" pitchFamily="2" charset="-122"/>
              </a:rPr>
              <a:t>读周期</a:t>
            </a:r>
            <a:endParaRPr lang="zh-CN" altLang="en-US" sz="2800" b="1">
              <a:solidFill>
                <a:schemeClr val="hlink"/>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82"/>
          <p:cNvSpPr>
            <a:spLocks noChangeArrowheads="1"/>
          </p:cNvSpPr>
          <p:nvPr/>
        </p:nvSpPr>
        <p:spPr bwMode="auto">
          <a:xfrm>
            <a:off x="2514600" y="5867400"/>
            <a:ext cx="3571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itchFamily="2" charset="-122"/>
              </a:rPr>
              <a:t>静态存储器的读</a:t>
            </a:r>
            <a:r>
              <a:rPr lang="zh-CN" altLang="en-US" sz="2800" b="1">
                <a:solidFill>
                  <a:schemeClr val="hlink"/>
                </a:solidFill>
                <a:latin typeface="宋体" pitchFamily="2" charset="-122"/>
              </a:rPr>
              <a:t>写周期</a:t>
            </a:r>
            <a:endParaRPr lang="zh-CN" altLang="en-US" sz="2800" b="1">
              <a:solidFill>
                <a:schemeClr val="hlink"/>
              </a:solidFill>
            </a:endParaRPr>
          </a:p>
        </p:txBody>
      </p:sp>
      <p:grpSp>
        <p:nvGrpSpPr>
          <p:cNvPr id="41987" name="Group 2166"/>
          <p:cNvGrpSpPr>
            <a:grpSpLocks/>
          </p:cNvGrpSpPr>
          <p:nvPr/>
        </p:nvGrpSpPr>
        <p:grpSpPr bwMode="auto">
          <a:xfrm>
            <a:off x="914400" y="1524000"/>
            <a:ext cx="6781800" cy="4394200"/>
            <a:chOff x="576" y="960"/>
            <a:chExt cx="4272" cy="2768"/>
          </a:xfrm>
        </p:grpSpPr>
        <p:sp>
          <p:nvSpPr>
            <p:cNvPr id="41989" name="Rectangle 2052"/>
            <p:cNvSpPr>
              <a:spLocks noChangeArrowheads="1"/>
            </p:cNvSpPr>
            <p:nvPr/>
          </p:nvSpPr>
          <p:spPr bwMode="auto">
            <a:xfrm>
              <a:off x="576" y="960"/>
              <a:ext cx="7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41990" name="Rectangle 2053"/>
            <p:cNvSpPr>
              <a:spLocks noChangeArrowheads="1"/>
            </p:cNvSpPr>
            <p:nvPr/>
          </p:nvSpPr>
          <p:spPr bwMode="auto">
            <a:xfrm>
              <a:off x="2833" y="960"/>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New Roman" pitchFamily="18" charset="0"/>
                </a:rPr>
                <a:t>t</a:t>
              </a:r>
              <a:endParaRPr lang="en-US" altLang="zh-CN"/>
            </a:p>
          </p:txBody>
        </p:sp>
        <p:sp>
          <p:nvSpPr>
            <p:cNvPr id="41991" name="Rectangle 2054"/>
            <p:cNvSpPr>
              <a:spLocks noChangeArrowheads="1"/>
            </p:cNvSpPr>
            <p:nvPr/>
          </p:nvSpPr>
          <p:spPr bwMode="auto">
            <a:xfrm>
              <a:off x="2874" y="1015"/>
              <a:ext cx="10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WC</a:t>
              </a:r>
              <a:endParaRPr lang="en-US" altLang="zh-CN"/>
            </a:p>
          </p:txBody>
        </p:sp>
        <p:sp>
          <p:nvSpPr>
            <p:cNvPr id="41992" name="Rectangle 2055"/>
            <p:cNvSpPr>
              <a:spLocks noChangeArrowheads="1"/>
            </p:cNvSpPr>
            <p:nvPr/>
          </p:nvSpPr>
          <p:spPr bwMode="auto">
            <a:xfrm>
              <a:off x="576" y="1421"/>
              <a:ext cx="20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ADD</a:t>
              </a:r>
              <a:endParaRPr lang="en-US" altLang="zh-CN"/>
            </a:p>
          </p:txBody>
        </p:sp>
        <p:sp>
          <p:nvSpPr>
            <p:cNvPr id="41993" name="Rectangle 2056"/>
            <p:cNvSpPr>
              <a:spLocks noChangeArrowheads="1"/>
            </p:cNvSpPr>
            <p:nvPr/>
          </p:nvSpPr>
          <p:spPr bwMode="auto">
            <a:xfrm>
              <a:off x="576" y="1651"/>
              <a:ext cx="5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41994" name="Rectangle 2057"/>
            <p:cNvSpPr>
              <a:spLocks noChangeArrowheads="1"/>
            </p:cNvSpPr>
            <p:nvPr/>
          </p:nvSpPr>
          <p:spPr bwMode="auto">
            <a:xfrm>
              <a:off x="2127" y="1651"/>
              <a:ext cx="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New Roman" pitchFamily="18" charset="0"/>
                </a:rPr>
                <a:t>t</a:t>
              </a:r>
              <a:endParaRPr lang="en-US" altLang="zh-CN"/>
            </a:p>
          </p:txBody>
        </p:sp>
        <p:sp>
          <p:nvSpPr>
            <p:cNvPr id="41995" name="Rectangle 2058"/>
            <p:cNvSpPr>
              <a:spLocks noChangeArrowheads="1"/>
            </p:cNvSpPr>
            <p:nvPr/>
          </p:nvSpPr>
          <p:spPr bwMode="auto">
            <a:xfrm>
              <a:off x="2168" y="1706"/>
              <a:ext cx="10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AW</a:t>
              </a:r>
              <a:endParaRPr lang="en-US" altLang="zh-CN"/>
            </a:p>
          </p:txBody>
        </p:sp>
        <p:grpSp>
          <p:nvGrpSpPr>
            <p:cNvPr id="41996" name="Group 2061"/>
            <p:cNvGrpSpPr>
              <a:grpSpLocks/>
            </p:cNvGrpSpPr>
            <p:nvPr/>
          </p:nvGrpSpPr>
          <p:grpSpPr bwMode="auto">
            <a:xfrm>
              <a:off x="599" y="1874"/>
              <a:ext cx="241" cy="127"/>
              <a:chOff x="1215" y="1924"/>
              <a:chExt cx="159" cy="77"/>
            </a:xfrm>
          </p:grpSpPr>
          <p:sp>
            <p:nvSpPr>
              <p:cNvPr id="42095" name="Line 2059"/>
              <p:cNvSpPr>
                <a:spLocks noChangeShapeType="1"/>
              </p:cNvSpPr>
              <p:nvPr/>
            </p:nvSpPr>
            <p:spPr bwMode="auto">
              <a:xfrm>
                <a:off x="1218" y="1924"/>
                <a:ext cx="15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6" name="Rectangle 2060"/>
              <p:cNvSpPr>
                <a:spLocks noChangeArrowheads="1"/>
              </p:cNvSpPr>
              <p:nvPr/>
            </p:nvSpPr>
            <p:spPr bwMode="auto">
              <a:xfrm>
                <a:off x="1215" y="1926"/>
                <a:ext cx="10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WE</a:t>
                </a:r>
                <a:endParaRPr lang="en-US" altLang="zh-CN"/>
              </a:p>
            </p:txBody>
          </p:sp>
        </p:grpSp>
        <p:sp>
          <p:nvSpPr>
            <p:cNvPr id="41997" name="Rectangle 2062"/>
            <p:cNvSpPr>
              <a:spLocks noChangeArrowheads="1"/>
            </p:cNvSpPr>
            <p:nvPr/>
          </p:nvSpPr>
          <p:spPr bwMode="auto">
            <a:xfrm>
              <a:off x="576" y="2112"/>
              <a:ext cx="67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41998" name="Rectangle 2063"/>
            <p:cNvSpPr>
              <a:spLocks noChangeArrowheads="1"/>
            </p:cNvSpPr>
            <p:nvPr/>
          </p:nvSpPr>
          <p:spPr bwMode="auto">
            <a:xfrm>
              <a:off x="2550" y="2112"/>
              <a:ext cx="2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New Roman" pitchFamily="18" charset="0"/>
                </a:rPr>
                <a:t>t</a:t>
              </a:r>
              <a:endParaRPr lang="en-US" altLang="zh-CN"/>
            </a:p>
          </p:txBody>
        </p:sp>
        <p:sp>
          <p:nvSpPr>
            <p:cNvPr id="41999" name="Rectangle 2064"/>
            <p:cNvSpPr>
              <a:spLocks noChangeArrowheads="1"/>
            </p:cNvSpPr>
            <p:nvPr/>
          </p:nvSpPr>
          <p:spPr bwMode="auto">
            <a:xfrm>
              <a:off x="2591" y="2168"/>
              <a:ext cx="14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OTW</a:t>
              </a:r>
              <a:endParaRPr lang="en-US" altLang="zh-CN"/>
            </a:p>
          </p:txBody>
        </p:sp>
        <p:grpSp>
          <p:nvGrpSpPr>
            <p:cNvPr id="42000" name="Group 2067"/>
            <p:cNvGrpSpPr>
              <a:grpSpLocks/>
            </p:cNvGrpSpPr>
            <p:nvPr/>
          </p:nvGrpSpPr>
          <p:grpSpPr bwMode="auto">
            <a:xfrm>
              <a:off x="597" y="2337"/>
              <a:ext cx="185" cy="131"/>
              <a:chOff x="1214" y="2204"/>
              <a:chExt cx="122" cy="79"/>
            </a:xfrm>
          </p:grpSpPr>
          <p:sp>
            <p:nvSpPr>
              <p:cNvPr id="42093" name="Line 2065"/>
              <p:cNvSpPr>
                <a:spLocks noChangeShapeType="1"/>
              </p:cNvSpPr>
              <p:nvPr/>
            </p:nvSpPr>
            <p:spPr bwMode="auto">
              <a:xfrm>
                <a:off x="1218" y="2204"/>
                <a:ext cx="11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4" name="Rectangle 2066"/>
              <p:cNvSpPr>
                <a:spLocks noChangeArrowheads="1"/>
              </p:cNvSpPr>
              <p:nvPr/>
            </p:nvSpPr>
            <p:spPr bwMode="auto">
              <a:xfrm>
                <a:off x="1214" y="2207"/>
                <a:ext cx="8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CS</a:t>
                </a:r>
                <a:endParaRPr lang="en-US" altLang="zh-CN"/>
              </a:p>
            </p:txBody>
          </p:sp>
        </p:grpSp>
        <p:sp>
          <p:nvSpPr>
            <p:cNvPr id="42001" name="Rectangle 2068"/>
            <p:cNvSpPr>
              <a:spLocks noChangeArrowheads="1"/>
            </p:cNvSpPr>
            <p:nvPr/>
          </p:nvSpPr>
          <p:spPr bwMode="auto">
            <a:xfrm>
              <a:off x="576" y="2805"/>
              <a:ext cx="1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Dout</a:t>
              </a:r>
              <a:endParaRPr lang="en-US" altLang="zh-CN"/>
            </a:p>
          </p:txBody>
        </p:sp>
        <p:sp>
          <p:nvSpPr>
            <p:cNvPr id="42002" name="Rectangle 2069"/>
            <p:cNvSpPr>
              <a:spLocks noChangeArrowheads="1"/>
            </p:cNvSpPr>
            <p:nvPr/>
          </p:nvSpPr>
          <p:spPr bwMode="auto">
            <a:xfrm>
              <a:off x="858" y="2805"/>
              <a:ext cx="9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42003" name="Rectangle 2070"/>
            <p:cNvSpPr>
              <a:spLocks noChangeArrowheads="1"/>
            </p:cNvSpPr>
            <p:nvPr/>
          </p:nvSpPr>
          <p:spPr bwMode="auto">
            <a:xfrm>
              <a:off x="3538" y="2805"/>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New Roman" pitchFamily="18" charset="0"/>
                </a:rPr>
                <a:t>t</a:t>
              </a:r>
              <a:endParaRPr lang="en-US" altLang="zh-CN"/>
            </a:p>
          </p:txBody>
        </p:sp>
        <p:sp>
          <p:nvSpPr>
            <p:cNvPr id="42004" name="Rectangle 2071"/>
            <p:cNvSpPr>
              <a:spLocks noChangeArrowheads="1"/>
            </p:cNvSpPr>
            <p:nvPr/>
          </p:nvSpPr>
          <p:spPr bwMode="auto">
            <a:xfrm>
              <a:off x="3579" y="2859"/>
              <a:ext cx="8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DS</a:t>
              </a:r>
              <a:endParaRPr lang="en-US" altLang="zh-CN"/>
            </a:p>
          </p:txBody>
        </p:sp>
        <p:sp>
          <p:nvSpPr>
            <p:cNvPr id="42005" name="Rectangle 2072"/>
            <p:cNvSpPr>
              <a:spLocks noChangeArrowheads="1"/>
            </p:cNvSpPr>
            <p:nvPr/>
          </p:nvSpPr>
          <p:spPr bwMode="auto">
            <a:xfrm>
              <a:off x="3698" y="2805"/>
              <a:ext cx="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    </a:t>
              </a:r>
              <a:endParaRPr lang="en-US" altLang="zh-CN"/>
            </a:p>
          </p:txBody>
        </p:sp>
        <p:sp>
          <p:nvSpPr>
            <p:cNvPr id="42006" name="Rectangle 2073"/>
            <p:cNvSpPr>
              <a:spLocks noChangeArrowheads="1"/>
            </p:cNvSpPr>
            <p:nvPr/>
          </p:nvSpPr>
          <p:spPr bwMode="auto">
            <a:xfrm>
              <a:off x="3981" y="2805"/>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i="1">
                  <a:solidFill>
                    <a:srgbClr val="000000"/>
                  </a:solidFill>
                  <a:latin typeface="Times New Roman" pitchFamily="18" charset="0"/>
                </a:rPr>
                <a:t>t</a:t>
              </a:r>
              <a:endParaRPr lang="en-US" altLang="zh-CN"/>
            </a:p>
          </p:txBody>
        </p:sp>
        <p:sp>
          <p:nvSpPr>
            <p:cNvPr id="42007" name="Rectangle 2074"/>
            <p:cNvSpPr>
              <a:spLocks noChangeArrowheads="1"/>
            </p:cNvSpPr>
            <p:nvPr/>
          </p:nvSpPr>
          <p:spPr bwMode="auto">
            <a:xfrm>
              <a:off x="4022" y="2859"/>
              <a:ext cx="9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DH</a:t>
              </a:r>
              <a:endParaRPr lang="en-US" altLang="zh-CN"/>
            </a:p>
          </p:txBody>
        </p:sp>
        <p:sp>
          <p:nvSpPr>
            <p:cNvPr id="42008" name="Rectangle 2075"/>
            <p:cNvSpPr>
              <a:spLocks noChangeArrowheads="1"/>
            </p:cNvSpPr>
            <p:nvPr/>
          </p:nvSpPr>
          <p:spPr bwMode="auto">
            <a:xfrm>
              <a:off x="576" y="3266"/>
              <a:ext cx="14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Times New Roman" pitchFamily="18" charset="0"/>
                </a:rPr>
                <a:t>Din</a:t>
              </a:r>
              <a:endParaRPr lang="en-US" altLang="zh-CN"/>
            </a:p>
          </p:txBody>
        </p:sp>
        <p:sp>
          <p:nvSpPr>
            <p:cNvPr id="42009" name="Rectangle 2076"/>
            <p:cNvSpPr>
              <a:spLocks noChangeArrowheads="1"/>
            </p:cNvSpPr>
            <p:nvPr/>
          </p:nvSpPr>
          <p:spPr bwMode="auto">
            <a:xfrm>
              <a:off x="2500" y="3498"/>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42010" name="Rectangle 2077"/>
            <p:cNvSpPr>
              <a:spLocks noChangeArrowheads="1"/>
            </p:cNvSpPr>
            <p:nvPr/>
          </p:nvSpPr>
          <p:spPr bwMode="auto">
            <a:xfrm>
              <a:off x="2742" y="350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sz="1800" b="1"/>
            </a:p>
          </p:txBody>
        </p:sp>
        <p:sp>
          <p:nvSpPr>
            <p:cNvPr id="42011" name="Line 2083"/>
            <p:cNvSpPr>
              <a:spLocks noChangeShapeType="1"/>
            </p:cNvSpPr>
            <p:nvPr/>
          </p:nvSpPr>
          <p:spPr bwMode="auto">
            <a:xfrm>
              <a:off x="1140" y="1519"/>
              <a:ext cx="72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2084"/>
            <p:cNvSpPr>
              <a:spLocks noChangeShapeType="1"/>
            </p:cNvSpPr>
            <p:nvPr/>
          </p:nvSpPr>
          <p:spPr bwMode="auto">
            <a:xfrm>
              <a:off x="1140" y="1344"/>
              <a:ext cx="72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2085"/>
            <p:cNvSpPr>
              <a:spLocks noChangeShapeType="1"/>
            </p:cNvSpPr>
            <p:nvPr/>
          </p:nvSpPr>
          <p:spPr bwMode="auto">
            <a:xfrm flipH="1">
              <a:off x="1865" y="1344"/>
              <a:ext cx="243" cy="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086"/>
            <p:cNvSpPr>
              <a:spLocks noChangeShapeType="1"/>
            </p:cNvSpPr>
            <p:nvPr/>
          </p:nvSpPr>
          <p:spPr bwMode="auto">
            <a:xfrm>
              <a:off x="1865" y="1344"/>
              <a:ext cx="243" cy="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087"/>
            <p:cNvSpPr>
              <a:spLocks noChangeShapeType="1"/>
            </p:cNvSpPr>
            <p:nvPr/>
          </p:nvSpPr>
          <p:spPr bwMode="auto">
            <a:xfrm>
              <a:off x="2108" y="1519"/>
              <a:ext cx="19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2088"/>
            <p:cNvSpPr>
              <a:spLocks noChangeShapeType="1"/>
            </p:cNvSpPr>
            <p:nvPr/>
          </p:nvSpPr>
          <p:spPr bwMode="auto">
            <a:xfrm>
              <a:off x="2108" y="1344"/>
              <a:ext cx="19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089"/>
            <p:cNvSpPr>
              <a:spLocks noChangeShapeType="1"/>
            </p:cNvSpPr>
            <p:nvPr/>
          </p:nvSpPr>
          <p:spPr bwMode="auto">
            <a:xfrm>
              <a:off x="4041" y="1344"/>
              <a:ext cx="243" cy="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2090"/>
            <p:cNvSpPr>
              <a:spLocks noChangeShapeType="1"/>
            </p:cNvSpPr>
            <p:nvPr/>
          </p:nvSpPr>
          <p:spPr bwMode="auto">
            <a:xfrm flipH="1">
              <a:off x="4041" y="1344"/>
              <a:ext cx="243" cy="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2091"/>
            <p:cNvSpPr>
              <a:spLocks noChangeShapeType="1"/>
            </p:cNvSpPr>
            <p:nvPr/>
          </p:nvSpPr>
          <p:spPr bwMode="auto">
            <a:xfrm>
              <a:off x="4284" y="1344"/>
              <a:ext cx="56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2092"/>
            <p:cNvSpPr>
              <a:spLocks noChangeShapeType="1"/>
            </p:cNvSpPr>
            <p:nvPr/>
          </p:nvSpPr>
          <p:spPr bwMode="auto">
            <a:xfrm>
              <a:off x="4284" y="1519"/>
              <a:ext cx="56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2093"/>
            <p:cNvSpPr>
              <a:spLocks noChangeShapeType="1"/>
            </p:cNvSpPr>
            <p:nvPr/>
          </p:nvSpPr>
          <p:spPr bwMode="auto">
            <a:xfrm>
              <a:off x="1140" y="1859"/>
              <a:ext cx="1289"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2094"/>
            <p:cNvSpPr>
              <a:spLocks noChangeShapeType="1"/>
            </p:cNvSpPr>
            <p:nvPr/>
          </p:nvSpPr>
          <p:spPr bwMode="auto">
            <a:xfrm>
              <a:off x="2429" y="1859"/>
              <a:ext cx="243"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2095"/>
            <p:cNvSpPr>
              <a:spLocks noChangeShapeType="1"/>
            </p:cNvSpPr>
            <p:nvPr/>
          </p:nvSpPr>
          <p:spPr bwMode="auto">
            <a:xfrm>
              <a:off x="1140" y="2036"/>
              <a:ext cx="3708"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2096"/>
            <p:cNvSpPr>
              <a:spLocks noChangeShapeType="1"/>
            </p:cNvSpPr>
            <p:nvPr/>
          </p:nvSpPr>
          <p:spPr bwMode="auto">
            <a:xfrm flipH="1">
              <a:off x="3800"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2097"/>
            <p:cNvSpPr>
              <a:spLocks noChangeShapeType="1"/>
            </p:cNvSpPr>
            <p:nvPr/>
          </p:nvSpPr>
          <p:spPr bwMode="auto">
            <a:xfrm>
              <a:off x="4041" y="1859"/>
              <a:ext cx="807"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2098"/>
            <p:cNvSpPr>
              <a:spLocks noChangeShapeType="1"/>
            </p:cNvSpPr>
            <p:nvPr/>
          </p:nvSpPr>
          <p:spPr bwMode="auto">
            <a:xfrm>
              <a:off x="1140" y="2233"/>
              <a:ext cx="1289"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2099"/>
            <p:cNvSpPr>
              <a:spLocks noChangeShapeType="1"/>
            </p:cNvSpPr>
            <p:nvPr/>
          </p:nvSpPr>
          <p:spPr bwMode="auto">
            <a:xfrm>
              <a:off x="2429" y="2233"/>
              <a:ext cx="243"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2100"/>
            <p:cNvSpPr>
              <a:spLocks noChangeShapeType="1"/>
            </p:cNvSpPr>
            <p:nvPr/>
          </p:nvSpPr>
          <p:spPr bwMode="auto">
            <a:xfrm>
              <a:off x="2672" y="2410"/>
              <a:ext cx="11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2101"/>
            <p:cNvSpPr>
              <a:spLocks noChangeShapeType="1"/>
            </p:cNvSpPr>
            <p:nvPr/>
          </p:nvSpPr>
          <p:spPr bwMode="auto">
            <a:xfrm flipH="1">
              <a:off x="3800" y="2233"/>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2102"/>
            <p:cNvSpPr>
              <a:spLocks noChangeShapeType="1"/>
            </p:cNvSpPr>
            <p:nvPr/>
          </p:nvSpPr>
          <p:spPr bwMode="auto">
            <a:xfrm>
              <a:off x="4041" y="2233"/>
              <a:ext cx="807"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Line 2103"/>
            <p:cNvSpPr>
              <a:spLocks noChangeShapeType="1"/>
            </p:cNvSpPr>
            <p:nvPr/>
          </p:nvSpPr>
          <p:spPr bwMode="auto">
            <a:xfrm>
              <a:off x="1221" y="2673"/>
              <a:ext cx="161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2" name="Line 2104"/>
            <p:cNvSpPr>
              <a:spLocks noChangeShapeType="1"/>
            </p:cNvSpPr>
            <p:nvPr/>
          </p:nvSpPr>
          <p:spPr bwMode="auto">
            <a:xfrm>
              <a:off x="1221" y="2848"/>
              <a:ext cx="1612"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2105"/>
            <p:cNvSpPr>
              <a:spLocks noChangeShapeType="1"/>
            </p:cNvSpPr>
            <p:nvPr/>
          </p:nvSpPr>
          <p:spPr bwMode="auto">
            <a:xfrm>
              <a:off x="2833" y="2673"/>
              <a:ext cx="160"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Line 2106"/>
            <p:cNvSpPr>
              <a:spLocks noChangeShapeType="1"/>
            </p:cNvSpPr>
            <p:nvPr/>
          </p:nvSpPr>
          <p:spPr bwMode="auto">
            <a:xfrm flipV="1">
              <a:off x="2833" y="2760"/>
              <a:ext cx="16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2107"/>
            <p:cNvSpPr>
              <a:spLocks noChangeShapeType="1"/>
            </p:cNvSpPr>
            <p:nvPr/>
          </p:nvSpPr>
          <p:spPr bwMode="auto">
            <a:xfrm>
              <a:off x="2993" y="2760"/>
              <a:ext cx="1855"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2108"/>
            <p:cNvSpPr>
              <a:spLocks noChangeShapeType="1"/>
            </p:cNvSpPr>
            <p:nvPr/>
          </p:nvSpPr>
          <p:spPr bwMode="auto">
            <a:xfrm>
              <a:off x="3477" y="3200"/>
              <a:ext cx="1371"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2109"/>
            <p:cNvSpPr>
              <a:spLocks noChangeShapeType="1"/>
            </p:cNvSpPr>
            <p:nvPr/>
          </p:nvSpPr>
          <p:spPr bwMode="auto">
            <a:xfrm>
              <a:off x="3477" y="3387"/>
              <a:ext cx="137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Line 2110"/>
            <p:cNvSpPr>
              <a:spLocks noChangeShapeType="1"/>
            </p:cNvSpPr>
            <p:nvPr/>
          </p:nvSpPr>
          <p:spPr bwMode="auto">
            <a:xfrm flipV="1">
              <a:off x="3316" y="3200"/>
              <a:ext cx="161" cy="9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9" name="Line 2111"/>
            <p:cNvSpPr>
              <a:spLocks noChangeShapeType="1"/>
            </p:cNvSpPr>
            <p:nvPr/>
          </p:nvSpPr>
          <p:spPr bwMode="auto">
            <a:xfrm>
              <a:off x="3316" y="3299"/>
              <a:ext cx="161"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0" name="Line 2112"/>
            <p:cNvSpPr>
              <a:spLocks noChangeShapeType="1"/>
            </p:cNvSpPr>
            <p:nvPr/>
          </p:nvSpPr>
          <p:spPr bwMode="auto">
            <a:xfrm>
              <a:off x="1221" y="3299"/>
              <a:ext cx="2095"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1" name="Line 2113"/>
            <p:cNvSpPr>
              <a:spLocks noChangeShapeType="1"/>
            </p:cNvSpPr>
            <p:nvPr/>
          </p:nvSpPr>
          <p:spPr bwMode="auto">
            <a:xfrm flipV="1">
              <a:off x="2027" y="993"/>
              <a:ext cx="2" cy="87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2" name="Line 2114"/>
            <p:cNvSpPr>
              <a:spLocks noChangeShapeType="1"/>
            </p:cNvSpPr>
            <p:nvPr/>
          </p:nvSpPr>
          <p:spPr bwMode="auto">
            <a:xfrm>
              <a:off x="2268" y="1859"/>
              <a:ext cx="242"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3" name="Line 2115"/>
            <p:cNvSpPr>
              <a:spLocks noChangeShapeType="1"/>
            </p:cNvSpPr>
            <p:nvPr/>
          </p:nvSpPr>
          <p:spPr bwMode="auto">
            <a:xfrm>
              <a:off x="2108"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4" name="Line 2116"/>
            <p:cNvSpPr>
              <a:spLocks noChangeShapeType="1"/>
            </p:cNvSpPr>
            <p:nvPr/>
          </p:nvSpPr>
          <p:spPr bwMode="auto">
            <a:xfrm>
              <a:off x="1945" y="1859"/>
              <a:ext cx="243"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5" name="Line 2117"/>
            <p:cNvSpPr>
              <a:spLocks noChangeShapeType="1"/>
            </p:cNvSpPr>
            <p:nvPr/>
          </p:nvSpPr>
          <p:spPr bwMode="auto">
            <a:xfrm>
              <a:off x="1785" y="1859"/>
              <a:ext cx="242"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Line 2118"/>
            <p:cNvSpPr>
              <a:spLocks noChangeShapeType="1"/>
            </p:cNvSpPr>
            <p:nvPr/>
          </p:nvSpPr>
          <p:spPr bwMode="auto">
            <a:xfrm>
              <a:off x="1624"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7" name="Line 2119"/>
            <p:cNvSpPr>
              <a:spLocks noChangeShapeType="1"/>
            </p:cNvSpPr>
            <p:nvPr/>
          </p:nvSpPr>
          <p:spPr bwMode="auto">
            <a:xfrm>
              <a:off x="1463"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8" name="Line 2120"/>
            <p:cNvSpPr>
              <a:spLocks noChangeShapeType="1"/>
            </p:cNvSpPr>
            <p:nvPr/>
          </p:nvSpPr>
          <p:spPr bwMode="auto">
            <a:xfrm>
              <a:off x="1301" y="1859"/>
              <a:ext cx="243"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9" name="Line 2121"/>
            <p:cNvSpPr>
              <a:spLocks noChangeShapeType="1"/>
            </p:cNvSpPr>
            <p:nvPr/>
          </p:nvSpPr>
          <p:spPr bwMode="auto">
            <a:xfrm>
              <a:off x="1140"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0" name="Line 2122"/>
            <p:cNvSpPr>
              <a:spLocks noChangeShapeType="1"/>
            </p:cNvSpPr>
            <p:nvPr/>
          </p:nvSpPr>
          <p:spPr bwMode="auto">
            <a:xfrm flipH="1">
              <a:off x="3961"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Line 2123"/>
            <p:cNvSpPr>
              <a:spLocks noChangeShapeType="1"/>
            </p:cNvSpPr>
            <p:nvPr/>
          </p:nvSpPr>
          <p:spPr bwMode="auto">
            <a:xfrm flipH="1">
              <a:off x="4122" y="1859"/>
              <a:ext cx="242"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Line 2124"/>
            <p:cNvSpPr>
              <a:spLocks noChangeShapeType="1"/>
            </p:cNvSpPr>
            <p:nvPr/>
          </p:nvSpPr>
          <p:spPr bwMode="auto">
            <a:xfrm flipH="1">
              <a:off x="4284"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Line 2125"/>
            <p:cNvSpPr>
              <a:spLocks noChangeShapeType="1"/>
            </p:cNvSpPr>
            <p:nvPr/>
          </p:nvSpPr>
          <p:spPr bwMode="auto">
            <a:xfrm flipH="1">
              <a:off x="4445" y="1859"/>
              <a:ext cx="24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Line 2126"/>
            <p:cNvSpPr>
              <a:spLocks noChangeShapeType="1"/>
            </p:cNvSpPr>
            <p:nvPr/>
          </p:nvSpPr>
          <p:spPr bwMode="auto">
            <a:xfrm flipH="1">
              <a:off x="4605" y="1859"/>
              <a:ext cx="243"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5" name="Line 2127"/>
            <p:cNvSpPr>
              <a:spLocks noChangeShapeType="1"/>
            </p:cNvSpPr>
            <p:nvPr/>
          </p:nvSpPr>
          <p:spPr bwMode="auto">
            <a:xfrm flipV="1">
              <a:off x="2510" y="1519"/>
              <a:ext cx="1" cy="79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2128"/>
            <p:cNvSpPr>
              <a:spLocks noChangeShapeType="1"/>
            </p:cNvSpPr>
            <p:nvPr/>
          </p:nvSpPr>
          <p:spPr bwMode="auto">
            <a:xfrm flipV="1">
              <a:off x="3961" y="993"/>
              <a:ext cx="1" cy="254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2129"/>
            <p:cNvSpPr>
              <a:spLocks noChangeShapeType="1"/>
            </p:cNvSpPr>
            <p:nvPr/>
          </p:nvSpPr>
          <p:spPr bwMode="auto">
            <a:xfrm flipV="1">
              <a:off x="2913" y="2046"/>
              <a:ext cx="1" cy="8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Line 2130"/>
            <p:cNvSpPr>
              <a:spLocks noChangeShapeType="1"/>
            </p:cNvSpPr>
            <p:nvPr/>
          </p:nvSpPr>
          <p:spPr bwMode="auto">
            <a:xfrm flipH="1">
              <a:off x="4284" y="3200"/>
              <a:ext cx="241"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2131"/>
            <p:cNvSpPr>
              <a:spLocks noChangeShapeType="1"/>
            </p:cNvSpPr>
            <p:nvPr/>
          </p:nvSpPr>
          <p:spPr bwMode="auto">
            <a:xfrm flipH="1">
              <a:off x="4445" y="3200"/>
              <a:ext cx="241"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2132"/>
            <p:cNvSpPr>
              <a:spLocks noChangeShapeType="1"/>
            </p:cNvSpPr>
            <p:nvPr/>
          </p:nvSpPr>
          <p:spPr bwMode="auto">
            <a:xfrm flipH="1">
              <a:off x="4605" y="3200"/>
              <a:ext cx="243"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1" name="Line 2133"/>
            <p:cNvSpPr>
              <a:spLocks noChangeShapeType="1"/>
            </p:cNvSpPr>
            <p:nvPr/>
          </p:nvSpPr>
          <p:spPr bwMode="auto">
            <a:xfrm>
              <a:off x="4605" y="3200"/>
              <a:ext cx="243"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Line 2134"/>
            <p:cNvSpPr>
              <a:spLocks noChangeShapeType="1"/>
            </p:cNvSpPr>
            <p:nvPr/>
          </p:nvSpPr>
          <p:spPr bwMode="auto">
            <a:xfrm>
              <a:off x="4445" y="3200"/>
              <a:ext cx="241"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3" name="Line 2135"/>
            <p:cNvSpPr>
              <a:spLocks noChangeShapeType="1"/>
            </p:cNvSpPr>
            <p:nvPr/>
          </p:nvSpPr>
          <p:spPr bwMode="auto">
            <a:xfrm>
              <a:off x="4284" y="3200"/>
              <a:ext cx="241" cy="1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64" name="Group 2138"/>
            <p:cNvGrpSpPr>
              <a:grpSpLocks/>
            </p:cNvGrpSpPr>
            <p:nvPr/>
          </p:nvGrpSpPr>
          <p:grpSpPr bwMode="auto">
            <a:xfrm>
              <a:off x="2027" y="1048"/>
              <a:ext cx="645" cy="76"/>
              <a:chOff x="2157" y="1424"/>
              <a:chExt cx="425" cy="46"/>
            </a:xfrm>
          </p:grpSpPr>
          <p:sp>
            <p:nvSpPr>
              <p:cNvPr id="42091" name="Line 2136"/>
              <p:cNvSpPr>
                <a:spLocks noChangeShapeType="1"/>
              </p:cNvSpPr>
              <p:nvPr/>
            </p:nvSpPr>
            <p:spPr bwMode="auto">
              <a:xfrm flipH="1">
                <a:off x="2183" y="1450"/>
                <a:ext cx="39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2" name="Freeform 2137"/>
              <p:cNvSpPr>
                <a:spLocks/>
              </p:cNvSpPr>
              <p:nvPr/>
            </p:nvSpPr>
            <p:spPr bwMode="auto">
              <a:xfrm>
                <a:off x="2157" y="1424"/>
                <a:ext cx="39" cy="46"/>
              </a:xfrm>
              <a:custGeom>
                <a:avLst/>
                <a:gdLst>
                  <a:gd name="T0" fmla="*/ 39 w 39"/>
                  <a:gd name="T1" fmla="*/ 0 h 46"/>
                  <a:gd name="T2" fmla="*/ 0 w 39"/>
                  <a:gd name="T3" fmla="*/ 26 h 46"/>
                  <a:gd name="T4" fmla="*/ 39 w 39"/>
                  <a:gd name="T5" fmla="*/ 46 h 46"/>
                  <a:gd name="T6" fmla="*/ 39 w 39"/>
                  <a:gd name="T7" fmla="*/ 0 h 46"/>
                  <a:gd name="T8" fmla="*/ 0 60000 65536"/>
                  <a:gd name="T9" fmla="*/ 0 60000 65536"/>
                  <a:gd name="T10" fmla="*/ 0 60000 65536"/>
                  <a:gd name="T11" fmla="*/ 0 60000 65536"/>
                  <a:gd name="T12" fmla="*/ 0 w 39"/>
                  <a:gd name="T13" fmla="*/ 0 h 46"/>
                  <a:gd name="T14" fmla="*/ 39 w 39"/>
                  <a:gd name="T15" fmla="*/ 46 h 46"/>
                </a:gdLst>
                <a:ahLst/>
                <a:cxnLst>
                  <a:cxn ang="T8">
                    <a:pos x="T0" y="T1"/>
                  </a:cxn>
                  <a:cxn ang="T9">
                    <a:pos x="T2" y="T3"/>
                  </a:cxn>
                  <a:cxn ang="T10">
                    <a:pos x="T4" y="T5"/>
                  </a:cxn>
                  <a:cxn ang="T11">
                    <a:pos x="T6" y="T7"/>
                  </a:cxn>
                </a:cxnLst>
                <a:rect l="T12" t="T13" r="T14" b="T15"/>
                <a:pathLst>
                  <a:path w="39" h="46">
                    <a:moveTo>
                      <a:pt x="39" y="0"/>
                    </a:moveTo>
                    <a:lnTo>
                      <a:pt x="0" y="26"/>
                    </a:lnTo>
                    <a:lnTo>
                      <a:pt x="39" y="46"/>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65" name="Group 2141"/>
            <p:cNvGrpSpPr>
              <a:grpSpLocks/>
            </p:cNvGrpSpPr>
            <p:nvPr/>
          </p:nvGrpSpPr>
          <p:grpSpPr bwMode="auto">
            <a:xfrm>
              <a:off x="3397" y="1058"/>
              <a:ext cx="564" cy="77"/>
              <a:chOff x="3060" y="1430"/>
              <a:chExt cx="372" cy="47"/>
            </a:xfrm>
          </p:grpSpPr>
          <p:sp>
            <p:nvSpPr>
              <p:cNvPr id="42089" name="Line 2139"/>
              <p:cNvSpPr>
                <a:spLocks noChangeShapeType="1"/>
              </p:cNvSpPr>
              <p:nvPr/>
            </p:nvSpPr>
            <p:spPr bwMode="auto">
              <a:xfrm>
                <a:off x="3060" y="1450"/>
                <a:ext cx="34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 name="Freeform 2140"/>
              <p:cNvSpPr>
                <a:spLocks/>
              </p:cNvSpPr>
              <p:nvPr/>
            </p:nvSpPr>
            <p:spPr bwMode="auto">
              <a:xfrm>
                <a:off x="3392" y="1430"/>
                <a:ext cx="40" cy="47"/>
              </a:xfrm>
              <a:custGeom>
                <a:avLst/>
                <a:gdLst>
                  <a:gd name="T0" fmla="*/ 0 w 40"/>
                  <a:gd name="T1" fmla="*/ 47 h 47"/>
                  <a:gd name="T2" fmla="*/ 40 w 40"/>
                  <a:gd name="T3" fmla="*/ 20 h 47"/>
                  <a:gd name="T4" fmla="*/ 0 w 40"/>
                  <a:gd name="T5" fmla="*/ 0 h 47"/>
                  <a:gd name="T6" fmla="*/ 0 w 40"/>
                  <a:gd name="T7" fmla="*/ 47 h 47"/>
                  <a:gd name="T8" fmla="*/ 0 60000 65536"/>
                  <a:gd name="T9" fmla="*/ 0 60000 65536"/>
                  <a:gd name="T10" fmla="*/ 0 60000 65536"/>
                  <a:gd name="T11" fmla="*/ 0 60000 65536"/>
                  <a:gd name="T12" fmla="*/ 0 w 40"/>
                  <a:gd name="T13" fmla="*/ 0 h 47"/>
                  <a:gd name="T14" fmla="*/ 40 w 40"/>
                  <a:gd name="T15" fmla="*/ 47 h 47"/>
                </a:gdLst>
                <a:ahLst/>
                <a:cxnLst>
                  <a:cxn ang="T8">
                    <a:pos x="T0" y="T1"/>
                  </a:cxn>
                  <a:cxn ang="T9">
                    <a:pos x="T2" y="T3"/>
                  </a:cxn>
                  <a:cxn ang="T10">
                    <a:pos x="T4" y="T5"/>
                  </a:cxn>
                  <a:cxn ang="T11">
                    <a:pos x="T6" y="T7"/>
                  </a:cxn>
                </a:cxnLst>
                <a:rect l="T12" t="T13" r="T14" b="T15"/>
                <a:pathLst>
                  <a:path w="40" h="47">
                    <a:moveTo>
                      <a:pt x="0" y="47"/>
                    </a:moveTo>
                    <a:lnTo>
                      <a:pt x="40" y="20"/>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66" name="Group 2144"/>
            <p:cNvGrpSpPr>
              <a:grpSpLocks/>
            </p:cNvGrpSpPr>
            <p:nvPr/>
          </p:nvGrpSpPr>
          <p:grpSpPr bwMode="auto">
            <a:xfrm>
              <a:off x="1785" y="1729"/>
              <a:ext cx="242" cy="76"/>
              <a:chOff x="1997" y="1836"/>
              <a:chExt cx="160" cy="46"/>
            </a:xfrm>
          </p:grpSpPr>
          <p:sp>
            <p:nvSpPr>
              <p:cNvPr id="42087" name="Line 2142"/>
              <p:cNvSpPr>
                <a:spLocks noChangeShapeType="1"/>
              </p:cNvSpPr>
              <p:nvPr/>
            </p:nvSpPr>
            <p:spPr bwMode="auto">
              <a:xfrm>
                <a:off x="1997" y="1856"/>
                <a:ext cx="1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 name="Freeform 2143"/>
              <p:cNvSpPr>
                <a:spLocks/>
              </p:cNvSpPr>
              <p:nvPr/>
            </p:nvSpPr>
            <p:spPr bwMode="auto">
              <a:xfrm>
                <a:off x="2117" y="1836"/>
                <a:ext cx="40" cy="46"/>
              </a:xfrm>
              <a:custGeom>
                <a:avLst/>
                <a:gdLst>
                  <a:gd name="T0" fmla="*/ 0 w 40"/>
                  <a:gd name="T1" fmla="*/ 46 h 46"/>
                  <a:gd name="T2" fmla="*/ 40 w 40"/>
                  <a:gd name="T3" fmla="*/ 20 h 46"/>
                  <a:gd name="T4" fmla="*/ 0 w 40"/>
                  <a:gd name="T5" fmla="*/ 0 h 46"/>
                  <a:gd name="T6" fmla="*/ 0 w 40"/>
                  <a:gd name="T7" fmla="*/ 46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0" y="46"/>
                    </a:moveTo>
                    <a:lnTo>
                      <a:pt x="40" y="20"/>
                    </a:lnTo>
                    <a:lnTo>
                      <a:pt x="0" y="0"/>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67" name="Group 2147"/>
            <p:cNvGrpSpPr>
              <a:grpSpLocks/>
            </p:cNvGrpSpPr>
            <p:nvPr/>
          </p:nvGrpSpPr>
          <p:grpSpPr bwMode="auto">
            <a:xfrm>
              <a:off x="2510" y="1729"/>
              <a:ext cx="242" cy="76"/>
              <a:chOff x="2475" y="1836"/>
              <a:chExt cx="160" cy="46"/>
            </a:xfrm>
          </p:grpSpPr>
          <p:sp>
            <p:nvSpPr>
              <p:cNvPr id="42085" name="Line 2145"/>
              <p:cNvSpPr>
                <a:spLocks noChangeShapeType="1"/>
              </p:cNvSpPr>
              <p:nvPr/>
            </p:nvSpPr>
            <p:spPr bwMode="auto">
              <a:xfrm flipH="1">
                <a:off x="2502" y="1862"/>
                <a:ext cx="1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6" name="Freeform 2146"/>
              <p:cNvSpPr>
                <a:spLocks/>
              </p:cNvSpPr>
              <p:nvPr/>
            </p:nvSpPr>
            <p:spPr bwMode="auto">
              <a:xfrm>
                <a:off x="2475" y="1836"/>
                <a:ext cx="40" cy="46"/>
              </a:xfrm>
              <a:custGeom>
                <a:avLst/>
                <a:gdLst>
                  <a:gd name="T0" fmla="*/ 40 w 40"/>
                  <a:gd name="T1" fmla="*/ 0 h 46"/>
                  <a:gd name="T2" fmla="*/ 0 w 40"/>
                  <a:gd name="T3" fmla="*/ 26 h 46"/>
                  <a:gd name="T4" fmla="*/ 40 w 40"/>
                  <a:gd name="T5" fmla="*/ 46 h 46"/>
                  <a:gd name="T6" fmla="*/ 40 w 40"/>
                  <a:gd name="T7" fmla="*/ 0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40" y="0"/>
                    </a:moveTo>
                    <a:lnTo>
                      <a:pt x="0" y="26"/>
                    </a:lnTo>
                    <a:lnTo>
                      <a:pt x="40" y="4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68" name="Group 2150"/>
            <p:cNvGrpSpPr>
              <a:grpSpLocks/>
            </p:cNvGrpSpPr>
            <p:nvPr/>
          </p:nvGrpSpPr>
          <p:grpSpPr bwMode="auto">
            <a:xfrm>
              <a:off x="2268" y="2112"/>
              <a:ext cx="242" cy="78"/>
              <a:chOff x="2316" y="2068"/>
              <a:chExt cx="159" cy="47"/>
            </a:xfrm>
          </p:grpSpPr>
          <p:sp>
            <p:nvSpPr>
              <p:cNvPr id="42083" name="Line 2148"/>
              <p:cNvSpPr>
                <a:spLocks noChangeShapeType="1"/>
              </p:cNvSpPr>
              <p:nvPr/>
            </p:nvSpPr>
            <p:spPr bwMode="auto">
              <a:xfrm>
                <a:off x="2316" y="2088"/>
                <a:ext cx="1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4" name="Freeform 2149"/>
              <p:cNvSpPr>
                <a:spLocks/>
              </p:cNvSpPr>
              <p:nvPr/>
            </p:nvSpPr>
            <p:spPr bwMode="auto">
              <a:xfrm>
                <a:off x="2436" y="2068"/>
                <a:ext cx="39" cy="47"/>
              </a:xfrm>
              <a:custGeom>
                <a:avLst/>
                <a:gdLst>
                  <a:gd name="T0" fmla="*/ 0 w 39"/>
                  <a:gd name="T1" fmla="*/ 47 h 47"/>
                  <a:gd name="T2" fmla="*/ 39 w 39"/>
                  <a:gd name="T3" fmla="*/ 20 h 47"/>
                  <a:gd name="T4" fmla="*/ 0 w 39"/>
                  <a:gd name="T5" fmla="*/ 0 h 47"/>
                  <a:gd name="T6" fmla="*/ 0 w 39"/>
                  <a:gd name="T7" fmla="*/ 47 h 47"/>
                  <a:gd name="T8" fmla="*/ 0 60000 65536"/>
                  <a:gd name="T9" fmla="*/ 0 60000 65536"/>
                  <a:gd name="T10" fmla="*/ 0 60000 65536"/>
                  <a:gd name="T11" fmla="*/ 0 60000 65536"/>
                  <a:gd name="T12" fmla="*/ 0 w 39"/>
                  <a:gd name="T13" fmla="*/ 0 h 47"/>
                  <a:gd name="T14" fmla="*/ 39 w 39"/>
                  <a:gd name="T15" fmla="*/ 47 h 47"/>
                </a:gdLst>
                <a:ahLst/>
                <a:cxnLst>
                  <a:cxn ang="T8">
                    <a:pos x="T0" y="T1"/>
                  </a:cxn>
                  <a:cxn ang="T9">
                    <a:pos x="T2" y="T3"/>
                  </a:cxn>
                  <a:cxn ang="T10">
                    <a:pos x="T4" y="T5"/>
                  </a:cxn>
                  <a:cxn ang="T11">
                    <a:pos x="T6" y="T7"/>
                  </a:cxn>
                </a:cxnLst>
                <a:rect l="T12" t="T13" r="T14" b="T15"/>
                <a:pathLst>
                  <a:path w="39" h="47">
                    <a:moveTo>
                      <a:pt x="0" y="47"/>
                    </a:moveTo>
                    <a:lnTo>
                      <a:pt x="39" y="20"/>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69" name="Group 2153"/>
            <p:cNvGrpSpPr>
              <a:grpSpLocks/>
            </p:cNvGrpSpPr>
            <p:nvPr/>
          </p:nvGrpSpPr>
          <p:grpSpPr bwMode="auto">
            <a:xfrm>
              <a:off x="2913" y="2102"/>
              <a:ext cx="243" cy="76"/>
              <a:chOff x="2741" y="2062"/>
              <a:chExt cx="160" cy="46"/>
            </a:xfrm>
          </p:grpSpPr>
          <p:sp>
            <p:nvSpPr>
              <p:cNvPr id="42081" name="Line 2151"/>
              <p:cNvSpPr>
                <a:spLocks noChangeShapeType="1"/>
              </p:cNvSpPr>
              <p:nvPr/>
            </p:nvSpPr>
            <p:spPr bwMode="auto">
              <a:xfrm flipH="1">
                <a:off x="2768" y="2088"/>
                <a:ext cx="13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2" name="Freeform 2152"/>
              <p:cNvSpPr>
                <a:spLocks/>
              </p:cNvSpPr>
              <p:nvPr/>
            </p:nvSpPr>
            <p:spPr bwMode="auto">
              <a:xfrm>
                <a:off x="2741" y="2062"/>
                <a:ext cx="40" cy="46"/>
              </a:xfrm>
              <a:custGeom>
                <a:avLst/>
                <a:gdLst>
                  <a:gd name="T0" fmla="*/ 40 w 40"/>
                  <a:gd name="T1" fmla="*/ 0 h 46"/>
                  <a:gd name="T2" fmla="*/ 0 w 40"/>
                  <a:gd name="T3" fmla="*/ 26 h 46"/>
                  <a:gd name="T4" fmla="*/ 40 w 40"/>
                  <a:gd name="T5" fmla="*/ 46 h 46"/>
                  <a:gd name="T6" fmla="*/ 40 w 40"/>
                  <a:gd name="T7" fmla="*/ 0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40" y="0"/>
                    </a:moveTo>
                    <a:lnTo>
                      <a:pt x="0" y="26"/>
                    </a:lnTo>
                    <a:lnTo>
                      <a:pt x="40" y="4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70" name="Line 2154"/>
            <p:cNvSpPr>
              <a:spLocks noChangeShapeType="1"/>
            </p:cNvSpPr>
            <p:nvPr/>
          </p:nvSpPr>
          <p:spPr bwMode="auto">
            <a:xfrm flipV="1">
              <a:off x="3397" y="2848"/>
              <a:ext cx="1" cy="61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1" name="Line 2155"/>
            <p:cNvSpPr>
              <a:spLocks noChangeShapeType="1"/>
            </p:cNvSpPr>
            <p:nvPr/>
          </p:nvSpPr>
          <p:spPr bwMode="auto">
            <a:xfrm flipV="1">
              <a:off x="4284" y="2848"/>
              <a:ext cx="1" cy="61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72" name="Group 2158"/>
            <p:cNvGrpSpPr>
              <a:grpSpLocks/>
            </p:cNvGrpSpPr>
            <p:nvPr/>
          </p:nvGrpSpPr>
          <p:grpSpPr bwMode="auto">
            <a:xfrm>
              <a:off x="3397" y="2992"/>
              <a:ext cx="160" cy="76"/>
              <a:chOff x="3060" y="2600"/>
              <a:chExt cx="106" cy="46"/>
            </a:xfrm>
          </p:grpSpPr>
          <p:sp>
            <p:nvSpPr>
              <p:cNvPr id="42079" name="Line 2156"/>
              <p:cNvSpPr>
                <a:spLocks noChangeShapeType="1"/>
              </p:cNvSpPr>
              <p:nvPr/>
            </p:nvSpPr>
            <p:spPr bwMode="auto">
              <a:xfrm flipH="1">
                <a:off x="3087" y="2620"/>
                <a:ext cx="79"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0" name="Freeform 2157"/>
              <p:cNvSpPr>
                <a:spLocks/>
              </p:cNvSpPr>
              <p:nvPr/>
            </p:nvSpPr>
            <p:spPr bwMode="auto">
              <a:xfrm>
                <a:off x="3060" y="2600"/>
                <a:ext cx="40" cy="46"/>
              </a:xfrm>
              <a:custGeom>
                <a:avLst/>
                <a:gdLst>
                  <a:gd name="T0" fmla="*/ 40 w 40"/>
                  <a:gd name="T1" fmla="*/ 0 h 46"/>
                  <a:gd name="T2" fmla="*/ 0 w 40"/>
                  <a:gd name="T3" fmla="*/ 26 h 46"/>
                  <a:gd name="T4" fmla="*/ 40 w 40"/>
                  <a:gd name="T5" fmla="*/ 46 h 46"/>
                  <a:gd name="T6" fmla="*/ 40 w 40"/>
                  <a:gd name="T7" fmla="*/ 0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40" y="0"/>
                    </a:moveTo>
                    <a:lnTo>
                      <a:pt x="0" y="26"/>
                    </a:lnTo>
                    <a:lnTo>
                      <a:pt x="40" y="4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73" name="Group 2161"/>
            <p:cNvGrpSpPr>
              <a:grpSpLocks/>
            </p:cNvGrpSpPr>
            <p:nvPr/>
          </p:nvGrpSpPr>
          <p:grpSpPr bwMode="auto">
            <a:xfrm>
              <a:off x="3800" y="3003"/>
              <a:ext cx="161" cy="76"/>
              <a:chOff x="3326" y="2607"/>
              <a:chExt cx="106" cy="46"/>
            </a:xfrm>
          </p:grpSpPr>
          <p:sp>
            <p:nvSpPr>
              <p:cNvPr id="42077" name="Line 2159"/>
              <p:cNvSpPr>
                <a:spLocks noChangeShapeType="1"/>
              </p:cNvSpPr>
              <p:nvPr/>
            </p:nvSpPr>
            <p:spPr bwMode="auto">
              <a:xfrm>
                <a:off x="3326" y="2620"/>
                <a:ext cx="79"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8" name="Freeform 2160"/>
              <p:cNvSpPr>
                <a:spLocks/>
              </p:cNvSpPr>
              <p:nvPr/>
            </p:nvSpPr>
            <p:spPr bwMode="auto">
              <a:xfrm>
                <a:off x="3392" y="2607"/>
                <a:ext cx="40" cy="46"/>
              </a:xfrm>
              <a:custGeom>
                <a:avLst/>
                <a:gdLst>
                  <a:gd name="T0" fmla="*/ 0 w 40"/>
                  <a:gd name="T1" fmla="*/ 46 h 46"/>
                  <a:gd name="T2" fmla="*/ 40 w 40"/>
                  <a:gd name="T3" fmla="*/ 19 h 46"/>
                  <a:gd name="T4" fmla="*/ 0 w 40"/>
                  <a:gd name="T5" fmla="*/ 0 h 46"/>
                  <a:gd name="T6" fmla="*/ 0 w 40"/>
                  <a:gd name="T7" fmla="*/ 46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0" y="46"/>
                    </a:moveTo>
                    <a:lnTo>
                      <a:pt x="40" y="19"/>
                    </a:lnTo>
                    <a:lnTo>
                      <a:pt x="0" y="0"/>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74" name="Group 2164"/>
            <p:cNvGrpSpPr>
              <a:grpSpLocks/>
            </p:cNvGrpSpPr>
            <p:nvPr/>
          </p:nvGrpSpPr>
          <p:grpSpPr bwMode="auto">
            <a:xfrm>
              <a:off x="4284" y="2992"/>
              <a:ext cx="161" cy="76"/>
              <a:chOff x="3645" y="2600"/>
              <a:chExt cx="106" cy="46"/>
            </a:xfrm>
          </p:grpSpPr>
          <p:sp>
            <p:nvSpPr>
              <p:cNvPr id="42075" name="Line 2162"/>
              <p:cNvSpPr>
                <a:spLocks noChangeShapeType="1"/>
              </p:cNvSpPr>
              <p:nvPr/>
            </p:nvSpPr>
            <p:spPr bwMode="auto">
              <a:xfrm flipH="1">
                <a:off x="3671" y="2620"/>
                <a:ext cx="80"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6" name="Freeform 2163"/>
              <p:cNvSpPr>
                <a:spLocks/>
              </p:cNvSpPr>
              <p:nvPr/>
            </p:nvSpPr>
            <p:spPr bwMode="auto">
              <a:xfrm>
                <a:off x="3645" y="2600"/>
                <a:ext cx="39" cy="46"/>
              </a:xfrm>
              <a:custGeom>
                <a:avLst/>
                <a:gdLst>
                  <a:gd name="T0" fmla="*/ 39 w 39"/>
                  <a:gd name="T1" fmla="*/ 0 h 46"/>
                  <a:gd name="T2" fmla="*/ 0 w 39"/>
                  <a:gd name="T3" fmla="*/ 26 h 46"/>
                  <a:gd name="T4" fmla="*/ 39 w 39"/>
                  <a:gd name="T5" fmla="*/ 46 h 46"/>
                  <a:gd name="T6" fmla="*/ 39 w 39"/>
                  <a:gd name="T7" fmla="*/ 0 h 46"/>
                  <a:gd name="T8" fmla="*/ 0 60000 65536"/>
                  <a:gd name="T9" fmla="*/ 0 60000 65536"/>
                  <a:gd name="T10" fmla="*/ 0 60000 65536"/>
                  <a:gd name="T11" fmla="*/ 0 60000 65536"/>
                  <a:gd name="T12" fmla="*/ 0 w 39"/>
                  <a:gd name="T13" fmla="*/ 0 h 46"/>
                  <a:gd name="T14" fmla="*/ 39 w 39"/>
                  <a:gd name="T15" fmla="*/ 46 h 46"/>
                </a:gdLst>
                <a:ahLst/>
                <a:cxnLst>
                  <a:cxn ang="T8">
                    <a:pos x="T0" y="T1"/>
                  </a:cxn>
                  <a:cxn ang="T9">
                    <a:pos x="T2" y="T3"/>
                  </a:cxn>
                  <a:cxn ang="T10">
                    <a:pos x="T4" y="T5"/>
                  </a:cxn>
                  <a:cxn ang="T11">
                    <a:pos x="T6" y="T7"/>
                  </a:cxn>
                </a:cxnLst>
                <a:rect l="T12" t="T13" r="T14" b="T15"/>
                <a:pathLst>
                  <a:path w="39" h="46">
                    <a:moveTo>
                      <a:pt x="39" y="0"/>
                    </a:moveTo>
                    <a:lnTo>
                      <a:pt x="0" y="26"/>
                    </a:lnTo>
                    <a:lnTo>
                      <a:pt x="39" y="46"/>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988" name="Rectangle 2051"/>
          <p:cNvSpPr>
            <a:spLocks noChangeArrowheads="1"/>
          </p:cNvSpPr>
          <p:nvPr/>
        </p:nvSpPr>
        <p:spPr bwMode="auto">
          <a:xfrm>
            <a:off x="381000" y="3810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folHlink"/>
              </a:buClr>
              <a:buSzPct val="60000"/>
              <a:buFont typeface="Wingdings" pitchFamily="2" charset="2"/>
              <a:buNone/>
            </a:pPr>
            <a:r>
              <a:rPr lang="zh-CN" altLang="en-US" b="1">
                <a:solidFill>
                  <a:schemeClr val="hlink"/>
                </a:solidFill>
                <a:latin typeface="宋体" pitchFamily="2" charset="-122"/>
              </a:rPr>
              <a:t>写周期：</a:t>
            </a:r>
          </a:p>
          <a:p>
            <a:pPr lvl="1">
              <a:spcBef>
                <a:spcPct val="50000"/>
              </a:spcBef>
              <a:buClr>
                <a:schemeClr val="hlink"/>
              </a:buClr>
              <a:buSzPct val="55000"/>
              <a:buFont typeface="Wingdings" pitchFamily="2" charset="2"/>
              <a:buNone/>
            </a:pPr>
            <a:r>
              <a:rPr lang="zh-CN" altLang="en-US" sz="2000" b="1">
                <a:latin typeface="宋体" pitchFamily="2" charset="-122"/>
              </a:rPr>
              <a:t>地址有效</a:t>
            </a:r>
            <a:r>
              <a:rPr lang="zh-CN" altLang="en-US" sz="2000" b="1">
                <a:latin typeface="宋体" pitchFamily="2" charset="-122"/>
                <a:sym typeface="Symbol" pitchFamily="18" charset="2"/>
              </a:rPr>
              <a:t></a:t>
            </a:r>
            <a:r>
              <a:rPr lang="en-US" altLang="zh-CN" sz="2000" b="1">
                <a:latin typeface="宋体" pitchFamily="2" charset="-122"/>
              </a:rPr>
              <a:t>CS</a:t>
            </a:r>
            <a:r>
              <a:rPr lang="zh-CN" altLang="en-US" sz="2000" b="1">
                <a:latin typeface="宋体" pitchFamily="2" charset="-122"/>
              </a:rPr>
              <a:t>有效</a:t>
            </a:r>
            <a:r>
              <a:rPr lang="zh-CN" altLang="en-US" sz="2000" b="1">
                <a:latin typeface="宋体" pitchFamily="2" charset="-122"/>
                <a:sym typeface="Symbol" pitchFamily="18" charset="2"/>
              </a:rPr>
              <a:t></a:t>
            </a:r>
            <a:r>
              <a:rPr lang="zh-CN" altLang="en-US" sz="2000" b="1">
                <a:latin typeface="宋体" pitchFamily="2" charset="-122"/>
              </a:rPr>
              <a:t>数据有效</a:t>
            </a:r>
            <a:r>
              <a:rPr lang="zh-CN" altLang="en-US" sz="2000" b="1">
                <a:latin typeface="宋体" pitchFamily="2" charset="-122"/>
                <a:sym typeface="Symbol" pitchFamily="18" charset="2"/>
              </a:rPr>
              <a:t></a:t>
            </a:r>
            <a:r>
              <a:rPr lang="en-US" altLang="zh-CN" sz="2000" b="1">
                <a:latin typeface="宋体" pitchFamily="2" charset="-122"/>
              </a:rPr>
              <a:t>CS</a:t>
            </a:r>
            <a:r>
              <a:rPr lang="zh-CN" altLang="en-US" sz="2000" b="1">
                <a:latin typeface="宋体" pitchFamily="2" charset="-122"/>
              </a:rPr>
              <a:t>复位（数据输入）</a:t>
            </a:r>
            <a:r>
              <a:rPr lang="zh-CN" altLang="en-US" sz="2000" b="1">
                <a:latin typeface="宋体" pitchFamily="2" charset="-122"/>
                <a:sym typeface="Symbol" pitchFamily="18" charset="2"/>
              </a:rPr>
              <a:t></a:t>
            </a:r>
            <a:r>
              <a:rPr lang="zh-CN" altLang="en-US" sz="2000" b="1">
                <a:latin typeface="宋体" pitchFamily="2" charset="-122"/>
              </a:rPr>
              <a:t>地址撤销</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1026"/>
          <p:cNvSpPr>
            <a:spLocks noGrp="1" noChangeArrowheads="1"/>
          </p:cNvSpPr>
          <p:nvPr>
            <p:ph type="body" idx="1"/>
          </p:nvPr>
        </p:nvSpPr>
        <p:spPr>
          <a:xfrm>
            <a:off x="304800" y="914400"/>
            <a:ext cx="8610600" cy="1524000"/>
          </a:xfrm>
        </p:spPr>
        <p:txBody>
          <a:bodyPr/>
          <a:lstStyle/>
          <a:p>
            <a:pPr eaLnBrk="1" hangingPunct="1">
              <a:buFont typeface="Wingdings" pitchFamily="2" charset="2"/>
              <a:buNone/>
            </a:pPr>
            <a:r>
              <a:rPr lang="zh-CN" altLang="en-US" smtClean="0"/>
              <a:t>常用典型的</a:t>
            </a:r>
            <a:r>
              <a:rPr lang="en-US" altLang="zh-CN" smtClean="0"/>
              <a:t>SRAM</a:t>
            </a:r>
            <a:r>
              <a:rPr lang="zh-CN" altLang="en-US" smtClean="0"/>
              <a:t>芯片有</a:t>
            </a:r>
            <a:r>
              <a:rPr lang="en-US" altLang="zh-CN" smtClean="0"/>
              <a:t>6116</a:t>
            </a:r>
            <a:r>
              <a:rPr lang="zh-CN" altLang="en-US" smtClean="0"/>
              <a:t>、</a:t>
            </a:r>
            <a:r>
              <a:rPr lang="en-US" altLang="zh-CN" smtClean="0"/>
              <a:t>6264</a:t>
            </a:r>
            <a:r>
              <a:rPr lang="zh-CN" altLang="en-US" smtClean="0"/>
              <a:t>、</a:t>
            </a:r>
            <a:r>
              <a:rPr lang="en-US" altLang="zh-CN" smtClean="0"/>
              <a:t>62256</a:t>
            </a:r>
            <a:r>
              <a:rPr lang="zh-CN" altLang="en-US" smtClean="0"/>
              <a:t>等。</a:t>
            </a:r>
          </a:p>
        </p:txBody>
      </p:sp>
      <p:sp>
        <p:nvSpPr>
          <p:cNvPr id="43011" name="Rectangle 1031"/>
          <p:cNvSpPr>
            <a:spLocks noChangeArrowheads="1"/>
          </p:cNvSpPr>
          <p:nvPr/>
        </p:nvSpPr>
        <p:spPr bwMode="auto">
          <a:xfrm>
            <a:off x="3878263" y="6559550"/>
            <a:ext cx="1587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 </a:t>
            </a:r>
            <a:endParaRPr lang="en-US" altLang="zh-CN"/>
          </a:p>
        </p:txBody>
      </p:sp>
      <p:grpSp>
        <p:nvGrpSpPr>
          <p:cNvPr id="43012" name="Group 1172"/>
          <p:cNvGrpSpPr>
            <a:grpSpLocks/>
          </p:cNvGrpSpPr>
          <p:nvPr/>
        </p:nvGrpSpPr>
        <p:grpSpPr bwMode="auto">
          <a:xfrm>
            <a:off x="254000" y="2133600"/>
            <a:ext cx="3556000" cy="4137025"/>
            <a:chOff x="1279" y="1463"/>
            <a:chExt cx="2240" cy="2606"/>
          </a:xfrm>
        </p:grpSpPr>
        <p:sp>
          <p:nvSpPr>
            <p:cNvPr id="43139" name="Line 1032"/>
            <p:cNvSpPr>
              <a:spLocks noChangeShapeType="1"/>
            </p:cNvSpPr>
            <p:nvPr/>
          </p:nvSpPr>
          <p:spPr bwMode="auto">
            <a:xfrm>
              <a:off x="1504" y="2566"/>
              <a:ext cx="30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40" name="Line 1033"/>
            <p:cNvSpPr>
              <a:spLocks noChangeShapeType="1"/>
            </p:cNvSpPr>
            <p:nvPr/>
          </p:nvSpPr>
          <p:spPr bwMode="auto">
            <a:xfrm>
              <a:off x="1930" y="3430"/>
              <a:ext cx="213"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41" name="Line 1034"/>
            <p:cNvSpPr>
              <a:spLocks noChangeShapeType="1"/>
            </p:cNvSpPr>
            <p:nvPr/>
          </p:nvSpPr>
          <p:spPr bwMode="auto">
            <a:xfrm>
              <a:off x="2493" y="3418"/>
              <a:ext cx="23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42" name="Line 1035"/>
            <p:cNvSpPr>
              <a:spLocks noChangeShapeType="1"/>
            </p:cNvSpPr>
            <p:nvPr/>
          </p:nvSpPr>
          <p:spPr bwMode="auto">
            <a:xfrm>
              <a:off x="3169" y="3418"/>
              <a:ext cx="25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43" name="Rectangle 1036"/>
            <p:cNvSpPr>
              <a:spLocks noChangeArrowheads="1"/>
            </p:cNvSpPr>
            <p:nvPr/>
          </p:nvSpPr>
          <p:spPr bwMode="auto">
            <a:xfrm>
              <a:off x="1279" y="1463"/>
              <a:ext cx="576" cy="2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a:p>
          </p:txBody>
        </p:sp>
        <p:sp>
          <p:nvSpPr>
            <p:cNvPr id="43144" name="Rectangle 1037"/>
            <p:cNvSpPr>
              <a:spLocks noChangeArrowheads="1"/>
            </p:cNvSpPr>
            <p:nvPr/>
          </p:nvSpPr>
          <p:spPr bwMode="auto">
            <a:xfrm>
              <a:off x="1517" y="153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45" name="Rectangle 1038"/>
            <p:cNvSpPr>
              <a:spLocks noChangeArrowheads="1"/>
            </p:cNvSpPr>
            <p:nvPr/>
          </p:nvSpPr>
          <p:spPr bwMode="auto">
            <a:xfrm>
              <a:off x="1592" y="161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7</a:t>
              </a:r>
              <a:endParaRPr lang="en-US" altLang="zh-CN"/>
            </a:p>
          </p:txBody>
        </p:sp>
        <p:sp>
          <p:nvSpPr>
            <p:cNvPr id="43146" name="Rectangle 1039"/>
            <p:cNvSpPr>
              <a:spLocks noChangeArrowheads="1"/>
            </p:cNvSpPr>
            <p:nvPr/>
          </p:nvSpPr>
          <p:spPr bwMode="auto">
            <a:xfrm>
              <a:off x="1630" y="153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47" name="Rectangle 1040"/>
            <p:cNvSpPr>
              <a:spLocks noChangeArrowheads="1"/>
            </p:cNvSpPr>
            <p:nvPr/>
          </p:nvSpPr>
          <p:spPr bwMode="auto">
            <a:xfrm>
              <a:off x="1517" y="172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48" name="Rectangle 1041"/>
            <p:cNvSpPr>
              <a:spLocks noChangeArrowheads="1"/>
            </p:cNvSpPr>
            <p:nvPr/>
          </p:nvSpPr>
          <p:spPr bwMode="auto">
            <a:xfrm>
              <a:off x="1592" y="1801"/>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6</a:t>
              </a:r>
              <a:endParaRPr lang="en-US" altLang="zh-CN"/>
            </a:p>
          </p:txBody>
        </p:sp>
        <p:sp>
          <p:nvSpPr>
            <p:cNvPr id="43149" name="Rectangle 1042"/>
            <p:cNvSpPr>
              <a:spLocks noChangeArrowheads="1"/>
            </p:cNvSpPr>
            <p:nvPr/>
          </p:nvSpPr>
          <p:spPr bwMode="auto">
            <a:xfrm>
              <a:off x="1630" y="172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50" name="Rectangle 1043"/>
            <p:cNvSpPr>
              <a:spLocks noChangeArrowheads="1"/>
            </p:cNvSpPr>
            <p:nvPr/>
          </p:nvSpPr>
          <p:spPr bwMode="auto">
            <a:xfrm>
              <a:off x="1517" y="192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51" name="Rectangle 1044"/>
            <p:cNvSpPr>
              <a:spLocks noChangeArrowheads="1"/>
            </p:cNvSpPr>
            <p:nvPr/>
          </p:nvSpPr>
          <p:spPr bwMode="auto">
            <a:xfrm>
              <a:off x="1592" y="2002"/>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5</a:t>
              </a:r>
              <a:endParaRPr lang="en-US" altLang="zh-CN"/>
            </a:p>
          </p:txBody>
        </p:sp>
        <p:sp>
          <p:nvSpPr>
            <p:cNvPr id="43152" name="Rectangle 1045"/>
            <p:cNvSpPr>
              <a:spLocks noChangeArrowheads="1"/>
            </p:cNvSpPr>
            <p:nvPr/>
          </p:nvSpPr>
          <p:spPr bwMode="auto">
            <a:xfrm>
              <a:off x="1630" y="192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53" name="Rectangle 1046"/>
            <p:cNvSpPr>
              <a:spLocks noChangeArrowheads="1"/>
            </p:cNvSpPr>
            <p:nvPr/>
          </p:nvSpPr>
          <p:spPr bwMode="auto">
            <a:xfrm>
              <a:off x="1517" y="211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54" name="Rectangle 1047"/>
            <p:cNvSpPr>
              <a:spLocks noChangeArrowheads="1"/>
            </p:cNvSpPr>
            <p:nvPr/>
          </p:nvSpPr>
          <p:spPr bwMode="auto">
            <a:xfrm>
              <a:off x="1592" y="219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4</a:t>
              </a:r>
              <a:endParaRPr lang="en-US" altLang="zh-CN"/>
            </a:p>
          </p:txBody>
        </p:sp>
        <p:sp>
          <p:nvSpPr>
            <p:cNvPr id="43155" name="Rectangle 1048"/>
            <p:cNvSpPr>
              <a:spLocks noChangeArrowheads="1"/>
            </p:cNvSpPr>
            <p:nvPr/>
          </p:nvSpPr>
          <p:spPr bwMode="auto">
            <a:xfrm>
              <a:off x="1630" y="211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56" name="Rectangle 1049"/>
            <p:cNvSpPr>
              <a:spLocks noChangeArrowheads="1"/>
            </p:cNvSpPr>
            <p:nvPr/>
          </p:nvSpPr>
          <p:spPr bwMode="auto">
            <a:xfrm>
              <a:off x="1517" y="231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57" name="Rectangle 1050"/>
            <p:cNvSpPr>
              <a:spLocks noChangeArrowheads="1"/>
            </p:cNvSpPr>
            <p:nvPr/>
          </p:nvSpPr>
          <p:spPr bwMode="auto">
            <a:xfrm>
              <a:off x="1592" y="239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3</a:t>
              </a:r>
              <a:endParaRPr lang="en-US" altLang="zh-CN"/>
            </a:p>
          </p:txBody>
        </p:sp>
        <p:sp>
          <p:nvSpPr>
            <p:cNvPr id="43158" name="Rectangle 1051"/>
            <p:cNvSpPr>
              <a:spLocks noChangeArrowheads="1"/>
            </p:cNvSpPr>
            <p:nvPr/>
          </p:nvSpPr>
          <p:spPr bwMode="auto">
            <a:xfrm>
              <a:off x="1630" y="231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59" name="Rectangle 1052"/>
            <p:cNvSpPr>
              <a:spLocks noChangeArrowheads="1"/>
            </p:cNvSpPr>
            <p:nvPr/>
          </p:nvSpPr>
          <p:spPr bwMode="auto">
            <a:xfrm>
              <a:off x="1517" y="251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60" name="Rectangle 1053"/>
            <p:cNvSpPr>
              <a:spLocks noChangeArrowheads="1"/>
            </p:cNvSpPr>
            <p:nvPr/>
          </p:nvSpPr>
          <p:spPr bwMode="auto">
            <a:xfrm>
              <a:off x="1592" y="2591"/>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2</a:t>
              </a:r>
              <a:endParaRPr lang="en-US" altLang="zh-CN"/>
            </a:p>
          </p:txBody>
        </p:sp>
        <p:sp>
          <p:nvSpPr>
            <p:cNvPr id="43161" name="Rectangle 1054"/>
            <p:cNvSpPr>
              <a:spLocks noChangeArrowheads="1"/>
            </p:cNvSpPr>
            <p:nvPr/>
          </p:nvSpPr>
          <p:spPr bwMode="auto">
            <a:xfrm>
              <a:off x="1630" y="251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62" name="Rectangle 1055"/>
            <p:cNvSpPr>
              <a:spLocks noChangeArrowheads="1"/>
            </p:cNvSpPr>
            <p:nvPr/>
          </p:nvSpPr>
          <p:spPr bwMode="auto">
            <a:xfrm>
              <a:off x="1517" y="27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63" name="Rectangle 1056"/>
            <p:cNvSpPr>
              <a:spLocks noChangeArrowheads="1"/>
            </p:cNvSpPr>
            <p:nvPr/>
          </p:nvSpPr>
          <p:spPr bwMode="auto">
            <a:xfrm>
              <a:off x="1592" y="277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1</a:t>
              </a:r>
              <a:endParaRPr lang="en-US" altLang="zh-CN"/>
            </a:p>
          </p:txBody>
        </p:sp>
        <p:sp>
          <p:nvSpPr>
            <p:cNvPr id="43164" name="Rectangle 1057"/>
            <p:cNvSpPr>
              <a:spLocks noChangeArrowheads="1"/>
            </p:cNvSpPr>
            <p:nvPr/>
          </p:nvSpPr>
          <p:spPr bwMode="auto">
            <a:xfrm>
              <a:off x="1630" y="27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65" name="Rectangle 1058"/>
            <p:cNvSpPr>
              <a:spLocks noChangeArrowheads="1"/>
            </p:cNvSpPr>
            <p:nvPr/>
          </p:nvSpPr>
          <p:spPr bwMode="auto">
            <a:xfrm>
              <a:off x="1517" y="29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166" name="Rectangle 1059"/>
            <p:cNvSpPr>
              <a:spLocks noChangeArrowheads="1"/>
            </p:cNvSpPr>
            <p:nvPr/>
          </p:nvSpPr>
          <p:spPr bwMode="auto">
            <a:xfrm>
              <a:off x="1592" y="297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0</a:t>
              </a:r>
              <a:endParaRPr lang="en-US" altLang="zh-CN"/>
            </a:p>
          </p:txBody>
        </p:sp>
        <p:sp>
          <p:nvSpPr>
            <p:cNvPr id="43167" name="Rectangle 1060"/>
            <p:cNvSpPr>
              <a:spLocks noChangeArrowheads="1"/>
            </p:cNvSpPr>
            <p:nvPr/>
          </p:nvSpPr>
          <p:spPr bwMode="auto">
            <a:xfrm>
              <a:off x="1630" y="29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68" name="Rectangle 1061"/>
            <p:cNvSpPr>
              <a:spLocks noChangeArrowheads="1"/>
            </p:cNvSpPr>
            <p:nvPr/>
          </p:nvSpPr>
          <p:spPr bwMode="auto">
            <a:xfrm>
              <a:off x="1517" y="309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169" name="Rectangle 1062"/>
            <p:cNvSpPr>
              <a:spLocks noChangeArrowheads="1"/>
            </p:cNvSpPr>
            <p:nvPr/>
          </p:nvSpPr>
          <p:spPr bwMode="auto">
            <a:xfrm>
              <a:off x="1592" y="316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0</a:t>
              </a:r>
              <a:endParaRPr lang="en-US" altLang="zh-CN"/>
            </a:p>
          </p:txBody>
        </p:sp>
        <p:sp>
          <p:nvSpPr>
            <p:cNvPr id="43170" name="Rectangle 1063"/>
            <p:cNvSpPr>
              <a:spLocks noChangeArrowheads="1"/>
            </p:cNvSpPr>
            <p:nvPr/>
          </p:nvSpPr>
          <p:spPr bwMode="auto">
            <a:xfrm>
              <a:off x="1630" y="309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71" name="Rectangle 1064"/>
            <p:cNvSpPr>
              <a:spLocks noChangeArrowheads="1"/>
            </p:cNvSpPr>
            <p:nvPr/>
          </p:nvSpPr>
          <p:spPr bwMode="auto">
            <a:xfrm>
              <a:off x="1517" y="32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172" name="Rectangle 1065"/>
            <p:cNvSpPr>
              <a:spLocks noChangeArrowheads="1"/>
            </p:cNvSpPr>
            <p:nvPr/>
          </p:nvSpPr>
          <p:spPr bwMode="auto">
            <a:xfrm>
              <a:off x="1592" y="3368"/>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1</a:t>
              </a:r>
              <a:endParaRPr lang="en-US" altLang="zh-CN"/>
            </a:p>
          </p:txBody>
        </p:sp>
        <p:sp>
          <p:nvSpPr>
            <p:cNvPr id="43173" name="Rectangle 1066"/>
            <p:cNvSpPr>
              <a:spLocks noChangeArrowheads="1"/>
            </p:cNvSpPr>
            <p:nvPr/>
          </p:nvSpPr>
          <p:spPr bwMode="auto">
            <a:xfrm>
              <a:off x="1630" y="32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74" name="Rectangle 1067"/>
            <p:cNvSpPr>
              <a:spLocks noChangeArrowheads="1"/>
            </p:cNvSpPr>
            <p:nvPr/>
          </p:nvSpPr>
          <p:spPr bwMode="auto">
            <a:xfrm>
              <a:off x="1517" y="34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175" name="Rectangle 1068"/>
            <p:cNvSpPr>
              <a:spLocks noChangeArrowheads="1"/>
            </p:cNvSpPr>
            <p:nvPr/>
          </p:nvSpPr>
          <p:spPr bwMode="auto">
            <a:xfrm>
              <a:off x="1592" y="3568"/>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2</a:t>
              </a:r>
              <a:endParaRPr lang="en-US" altLang="zh-CN"/>
            </a:p>
          </p:txBody>
        </p:sp>
        <p:sp>
          <p:nvSpPr>
            <p:cNvPr id="43176" name="Rectangle 1069"/>
            <p:cNvSpPr>
              <a:spLocks noChangeArrowheads="1"/>
            </p:cNvSpPr>
            <p:nvPr/>
          </p:nvSpPr>
          <p:spPr bwMode="auto">
            <a:xfrm>
              <a:off x="1630" y="34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77" name="Rectangle 1070"/>
            <p:cNvSpPr>
              <a:spLocks noChangeArrowheads="1"/>
            </p:cNvSpPr>
            <p:nvPr/>
          </p:nvSpPr>
          <p:spPr bwMode="auto">
            <a:xfrm>
              <a:off x="1454" y="3693"/>
              <a:ext cx="22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GND</a:t>
              </a:r>
              <a:endParaRPr lang="en-US" altLang="zh-CN"/>
            </a:p>
          </p:txBody>
        </p:sp>
        <p:sp>
          <p:nvSpPr>
            <p:cNvPr id="43178" name="Rectangle 1071"/>
            <p:cNvSpPr>
              <a:spLocks noChangeArrowheads="1"/>
            </p:cNvSpPr>
            <p:nvPr/>
          </p:nvSpPr>
          <p:spPr bwMode="auto">
            <a:xfrm>
              <a:off x="1680" y="36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79" name="Rectangle 1072"/>
            <p:cNvSpPr>
              <a:spLocks noChangeArrowheads="1"/>
            </p:cNvSpPr>
            <p:nvPr/>
          </p:nvSpPr>
          <p:spPr bwMode="auto">
            <a:xfrm>
              <a:off x="1680" y="1488"/>
              <a:ext cx="500" cy="2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180" name="Rectangle 1073"/>
            <p:cNvSpPr>
              <a:spLocks noChangeArrowheads="1"/>
            </p:cNvSpPr>
            <p:nvPr/>
          </p:nvSpPr>
          <p:spPr bwMode="auto">
            <a:xfrm>
              <a:off x="1855" y="156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1" name="Rectangle 1074"/>
            <p:cNvSpPr>
              <a:spLocks noChangeArrowheads="1"/>
            </p:cNvSpPr>
            <p:nvPr/>
          </p:nvSpPr>
          <p:spPr bwMode="auto">
            <a:xfrm>
              <a:off x="1855" y="1751"/>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2" name="Rectangle 1075"/>
            <p:cNvSpPr>
              <a:spLocks noChangeArrowheads="1"/>
            </p:cNvSpPr>
            <p:nvPr/>
          </p:nvSpPr>
          <p:spPr bwMode="auto">
            <a:xfrm>
              <a:off x="2005" y="175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83" name="Rectangle 1076"/>
            <p:cNvSpPr>
              <a:spLocks noChangeArrowheads="1"/>
            </p:cNvSpPr>
            <p:nvPr/>
          </p:nvSpPr>
          <p:spPr bwMode="auto">
            <a:xfrm>
              <a:off x="1855" y="195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4" name="Rectangle 1077"/>
            <p:cNvSpPr>
              <a:spLocks noChangeArrowheads="1"/>
            </p:cNvSpPr>
            <p:nvPr/>
          </p:nvSpPr>
          <p:spPr bwMode="auto">
            <a:xfrm>
              <a:off x="1855" y="2140"/>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5" name="Rectangle 1078"/>
            <p:cNvSpPr>
              <a:spLocks noChangeArrowheads="1"/>
            </p:cNvSpPr>
            <p:nvPr/>
          </p:nvSpPr>
          <p:spPr bwMode="auto">
            <a:xfrm>
              <a:off x="2005" y="214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86" name="Rectangle 1079"/>
            <p:cNvSpPr>
              <a:spLocks noChangeArrowheads="1"/>
            </p:cNvSpPr>
            <p:nvPr/>
          </p:nvSpPr>
          <p:spPr bwMode="auto">
            <a:xfrm>
              <a:off x="1855" y="2340"/>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7" name="Rectangle 1080"/>
            <p:cNvSpPr>
              <a:spLocks noChangeArrowheads="1"/>
            </p:cNvSpPr>
            <p:nvPr/>
          </p:nvSpPr>
          <p:spPr bwMode="auto">
            <a:xfrm>
              <a:off x="1855" y="2541"/>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88" name="Rectangle 1081"/>
            <p:cNvSpPr>
              <a:spLocks noChangeArrowheads="1"/>
            </p:cNvSpPr>
            <p:nvPr/>
          </p:nvSpPr>
          <p:spPr bwMode="auto">
            <a:xfrm>
              <a:off x="2005" y="254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89" name="Rectangle 1082"/>
            <p:cNvSpPr>
              <a:spLocks noChangeArrowheads="1"/>
            </p:cNvSpPr>
            <p:nvPr/>
          </p:nvSpPr>
          <p:spPr bwMode="auto">
            <a:xfrm>
              <a:off x="1855" y="272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0" name="Rectangle 1083"/>
            <p:cNvSpPr>
              <a:spLocks noChangeArrowheads="1"/>
            </p:cNvSpPr>
            <p:nvPr/>
          </p:nvSpPr>
          <p:spPr bwMode="auto">
            <a:xfrm>
              <a:off x="1855" y="292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1" name="Rectangle 1084"/>
            <p:cNvSpPr>
              <a:spLocks noChangeArrowheads="1"/>
            </p:cNvSpPr>
            <p:nvPr/>
          </p:nvSpPr>
          <p:spPr bwMode="auto">
            <a:xfrm>
              <a:off x="2005" y="292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92" name="Rectangle 1085"/>
            <p:cNvSpPr>
              <a:spLocks noChangeArrowheads="1"/>
            </p:cNvSpPr>
            <p:nvPr/>
          </p:nvSpPr>
          <p:spPr bwMode="auto">
            <a:xfrm>
              <a:off x="1855" y="311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3" name="Rectangle 1086"/>
            <p:cNvSpPr>
              <a:spLocks noChangeArrowheads="1"/>
            </p:cNvSpPr>
            <p:nvPr/>
          </p:nvSpPr>
          <p:spPr bwMode="auto">
            <a:xfrm>
              <a:off x="1855" y="3318"/>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4" name="Rectangle 1087"/>
            <p:cNvSpPr>
              <a:spLocks noChangeArrowheads="1"/>
            </p:cNvSpPr>
            <p:nvPr/>
          </p:nvSpPr>
          <p:spPr bwMode="auto">
            <a:xfrm>
              <a:off x="2005" y="331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95" name="Rectangle 1088"/>
            <p:cNvSpPr>
              <a:spLocks noChangeArrowheads="1"/>
            </p:cNvSpPr>
            <p:nvPr/>
          </p:nvSpPr>
          <p:spPr bwMode="auto">
            <a:xfrm>
              <a:off x="1855" y="3518"/>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6" name="Rectangle 1089"/>
            <p:cNvSpPr>
              <a:spLocks noChangeArrowheads="1"/>
            </p:cNvSpPr>
            <p:nvPr/>
          </p:nvSpPr>
          <p:spPr bwMode="auto">
            <a:xfrm>
              <a:off x="1855" y="3719"/>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197" name="Rectangle 1090"/>
            <p:cNvSpPr>
              <a:spLocks noChangeArrowheads="1"/>
            </p:cNvSpPr>
            <p:nvPr/>
          </p:nvSpPr>
          <p:spPr bwMode="auto">
            <a:xfrm>
              <a:off x="2005"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198" name="Rectangle 1091"/>
            <p:cNvSpPr>
              <a:spLocks noChangeArrowheads="1"/>
            </p:cNvSpPr>
            <p:nvPr/>
          </p:nvSpPr>
          <p:spPr bwMode="auto">
            <a:xfrm>
              <a:off x="2681" y="1463"/>
              <a:ext cx="500" cy="24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199" name="Rectangle 1092"/>
            <p:cNvSpPr>
              <a:spLocks noChangeArrowheads="1"/>
            </p:cNvSpPr>
            <p:nvPr/>
          </p:nvSpPr>
          <p:spPr bwMode="auto">
            <a:xfrm>
              <a:off x="2856" y="1538"/>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0" name="Rectangle 1093"/>
            <p:cNvSpPr>
              <a:spLocks noChangeArrowheads="1"/>
            </p:cNvSpPr>
            <p:nvPr/>
          </p:nvSpPr>
          <p:spPr bwMode="auto">
            <a:xfrm>
              <a:off x="2856" y="1726"/>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1" name="Rectangle 1094"/>
            <p:cNvSpPr>
              <a:spLocks noChangeArrowheads="1"/>
            </p:cNvSpPr>
            <p:nvPr/>
          </p:nvSpPr>
          <p:spPr bwMode="auto">
            <a:xfrm>
              <a:off x="3006" y="172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02" name="Rectangle 1095"/>
            <p:cNvSpPr>
              <a:spLocks noChangeArrowheads="1"/>
            </p:cNvSpPr>
            <p:nvPr/>
          </p:nvSpPr>
          <p:spPr bwMode="auto">
            <a:xfrm>
              <a:off x="2856" y="192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3" name="Rectangle 1096"/>
            <p:cNvSpPr>
              <a:spLocks noChangeArrowheads="1"/>
            </p:cNvSpPr>
            <p:nvPr/>
          </p:nvSpPr>
          <p:spPr bwMode="auto">
            <a:xfrm>
              <a:off x="2856" y="211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4" name="Rectangle 1097"/>
            <p:cNvSpPr>
              <a:spLocks noChangeArrowheads="1"/>
            </p:cNvSpPr>
            <p:nvPr/>
          </p:nvSpPr>
          <p:spPr bwMode="auto">
            <a:xfrm>
              <a:off x="3006" y="2115"/>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05" name="Rectangle 1098"/>
            <p:cNvSpPr>
              <a:spLocks noChangeArrowheads="1"/>
            </p:cNvSpPr>
            <p:nvPr/>
          </p:nvSpPr>
          <p:spPr bwMode="auto">
            <a:xfrm>
              <a:off x="2856" y="231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6" name="Rectangle 1099"/>
            <p:cNvSpPr>
              <a:spLocks noChangeArrowheads="1"/>
            </p:cNvSpPr>
            <p:nvPr/>
          </p:nvSpPr>
          <p:spPr bwMode="auto">
            <a:xfrm>
              <a:off x="2856" y="2516"/>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7" name="Rectangle 1100"/>
            <p:cNvSpPr>
              <a:spLocks noChangeArrowheads="1"/>
            </p:cNvSpPr>
            <p:nvPr/>
          </p:nvSpPr>
          <p:spPr bwMode="auto">
            <a:xfrm>
              <a:off x="3006" y="251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08" name="Rectangle 1101"/>
            <p:cNvSpPr>
              <a:spLocks noChangeArrowheads="1"/>
            </p:cNvSpPr>
            <p:nvPr/>
          </p:nvSpPr>
          <p:spPr bwMode="auto">
            <a:xfrm>
              <a:off x="2856" y="2704"/>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09" name="Rectangle 1102"/>
            <p:cNvSpPr>
              <a:spLocks noChangeArrowheads="1"/>
            </p:cNvSpPr>
            <p:nvPr/>
          </p:nvSpPr>
          <p:spPr bwMode="auto">
            <a:xfrm>
              <a:off x="2856" y="2904"/>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10" name="Rectangle 1103"/>
            <p:cNvSpPr>
              <a:spLocks noChangeArrowheads="1"/>
            </p:cNvSpPr>
            <p:nvPr/>
          </p:nvSpPr>
          <p:spPr bwMode="auto">
            <a:xfrm>
              <a:off x="3006" y="290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11" name="Rectangle 1104"/>
            <p:cNvSpPr>
              <a:spLocks noChangeArrowheads="1"/>
            </p:cNvSpPr>
            <p:nvPr/>
          </p:nvSpPr>
          <p:spPr bwMode="auto">
            <a:xfrm>
              <a:off x="2856" y="309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12" name="Rectangle 1105"/>
            <p:cNvSpPr>
              <a:spLocks noChangeArrowheads="1"/>
            </p:cNvSpPr>
            <p:nvPr/>
          </p:nvSpPr>
          <p:spPr bwMode="auto">
            <a:xfrm>
              <a:off x="2856" y="329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13" name="Rectangle 1106"/>
            <p:cNvSpPr>
              <a:spLocks noChangeArrowheads="1"/>
            </p:cNvSpPr>
            <p:nvPr/>
          </p:nvSpPr>
          <p:spPr bwMode="auto">
            <a:xfrm>
              <a:off x="3006" y="32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14" name="Rectangle 1107"/>
            <p:cNvSpPr>
              <a:spLocks noChangeArrowheads="1"/>
            </p:cNvSpPr>
            <p:nvPr/>
          </p:nvSpPr>
          <p:spPr bwMode="auto">
            <a:xfrm>
              <a:off x="2856" y="349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15" name="Rectangle 1108"/>
            <p:cNvSpPr>
              <a:spLocks noChangeArrowheads="1"/>
            </p:cNvSpPr>
            <p:nvPr/>
          </p:nvSpPr>
          <p:spPr bwMode="auto">
            <a:xfrm>
              <a:off x="2856" y="369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rPr>
                <a:t>—</a:t>
              </a:r>
              <a:endParaRPr lang="en-US" altLang="zh-CN"/>
            </a:p>
          </p:txBody>
        </p:sp>
        <p:sp>
          <p:nvSpPr>
            <p:cNvPr id="43216" name="Rectangle 1109"/>
            <p:cNvSpPr>
              <a:spLocks noChangeArrowheads="1"/>
            </p:cNvSpPr>
            <p:nvPr/>
          </p:nvSpPr>
          <p:spPr bwMode="auto">
            <a:xfrm>
              <a:off x="3006" y="36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17" name="Rectangle 1110"/>
            <p:cNvSpPr>
              <a:spLocks noChangeArrowheads="1"/>
            </p:cNvSpPr>
            <p:nvPr/>
          </p:nvSpPr>
          <p:spPr bwMode="auto">
            <a:xfrm>
              <a:off x="2981" y="1501"/>
              <a:ext cx="538" cy="2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a:p>
          </p:txBody>
        </p:sp>
        <p:sp>
          <p:nvSpPr>
            <p:cNvPr id="43218" name="Rectangle 1111"/>
            <p:cNvSpPr>
              <a:spLocks noChangeArrowheads="1"/>
            </p:cNvSpPr>
            <p:nvPr/>
          </p:nvSpPr>
          <p:spPr bwMode="auto">
            <a:xfrm>
              <a:off x="3181" y="157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V</a:t>
              </a:r>
              <a:endParaRPr lang="en-US" altLang="zh-CN"/>
            </a:p>
          </p:txBody>
        </p:sp>
        <p:sp>
          <p:nvSpPr>
            <p:cNvPr id="43219" name="Rectangle 1112"/>
            <p:cNvSpPr>
              <a:spLocks noChangeArrowheads="1"/>
            </p:cNvSpPr>
            <p:nvPr/>
          </p:nvSpPr>
          <p:spPr bwMode="auto">
            <a:xfrm>
              <a:off x="3256" y="1651"/>
              <a:ext cx="7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CC</a:t>
              </a:r>
              <a:endParaRPr lang="en-US" altLang="zh-CN"/>
            </a:p>
          </p:txBody>
        </p:sp>
        <p:sp>
          <p:nvSpPr>
            <p:cNvPr id="43220" name="Rectangle 1113"/>
            <p:cNvSpPr>
              <a:spLocks noChangeArrowheads="1"/>
            </p:cNvSpPr>
            <p:nvPr/>
          </p:nvSpPr>
          <p:spPr bwMode="auto">
            <a:xfrm>
              <a:off x="3331" y="157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21" name="Rectangle 1114"/>
            <p:cNvSpPr>
              <a:spLocks noChangeArrowheads="1"/>
            </p:cNvSpPr>
            <p:nvPr/>
          </p:nvSpPr>
          <p:spPr bwMode="auto">
            <a:xfrm>
              <a:off x="3194" y="176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222" name="Rectangle 1115"/>
            <p:cNvSpPr>
              <a:spLocks noChangeArrowheads="1"/>
            </p:cNvSpPr>
            <p:nvPr/>
          </p:nvSpPr>
          <p:spPr bwMode="auto">
            <a:xfrm>
              <a:off x="3269" y="183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8</a:t>
              </a:r>
              <a:endParaRPr lang="en-US" altLang="zh-CN"/>
            </a:p>
          </p:txBody>
        </p:sp>
        <p:sp>
          <p:nvSpPr>
            <p:cNvPr id="43223" name="Rectangle 1116"/>
            <p:cNvSpPr>
              <a:spLocks noChangeArrowheads="1"/>
            </p:cNvSpPr>
            <p:nvPr/>
          </p:nvSpPr>
          <p:spPr bwMode="auto">
            <a:xfrm>
              <a:off x="3306" y="176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24" name="Rectangle 1117"/>
            <p:cNvSpPr>
              <a:spLocks noChangeArrowheads="1"/>
            </p:cNvSpPr>
            <p:nvPr/>
          </p:nvSpPr>
          <p:spPr bwMode="auto">
            <a:xfrm>
              <a:off x="3194" y="196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225" name="Rectangle 1118"/>
            <p:cNvSpPr>
              <a:spLocks noChangeArrowheads="1"/>
            </p:cNvSpPr>
            <p:nvPr/>
          </p:nvSpPr>
          <p:spPr bwMode="auto">
            <a:xfrm>
              <a:off x="3269" y="204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9</a:t>
              </a:r>
              <a:endParaRPr lang="en-US" altLang="zh-CN"/>
            </a:p>
          </p:txBody>
        </p:sp>
        <p:sp>
          <p:nvSpPr>
            <p:cNvPr id="43226" name="Rectangle 1119"/>
            <p:cNvSpPr>
              <a:spLocks noChangeArrowheads="1"/>
            </p:cNvSpPr>
            <p:nvPr/>
          </p:nvSpPr>
          <p:spPr bwMode="auto">
            <a:xfrm>
              <a:off x="3306" y="196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27" name="Rectangle 1120"/>
            <p:cNvSpPr>
              <a:spLocks noChangeArrowheads="1"/>
            </p:cNvSpPr>
            <p:nvPr/>
          </p:nvSpPr>
          <p:spPr bwMode="auto">
            <a:xfrm>
              <a:off x="3181" y="215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WE</a:t>
              </a:r>
              <a:endParaRPr lang="en-US" altLang="zh-CN"/>
            </a:p>
          </p:txBody>
        </p:sp>
        <p:sp>
          <p:nvSpPr>
            <p:cNvPr id="43228" name="Rectangle 1121"/>
            <p:cNvSpPr>
              <a:spLocks noChangeArrowheads="1"/>
            </p:cNvSpPr>
            <p:nvPr/>
          </p:nvSpPr>
          <p:spPr bwMode="auto">
            <a:xfrm>
              <a:off x="3331" y="215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29" name="Rectangle 1122"/>
            <p:cNvSpPr>
              <a:spLocks noChangeArrowheads="1"/>
            </p:cNvSpPr>
            <p:nvPr/>
          </p:nvSpPr>
          <p:spPr bwMode="auto">
            <a:xfrm>
              <a:off x="3181" y="235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OE</a:t>
              </a:r>
              <a:endParaRPr lang="en-US" altLang="zh-CN"/>
            </a:p>
          </p:txBody>
        </p:sp>
        <p:sp>
          <p:nvSpPr>
            <p:cNvPr id="43230" name="Rectangle 1123"/>
            <p:cNvSpPr>
              <a:spLocks noChangeArrowheads="1"/>
            </p:cNvSpPr>
            <p:nvPr/>
          </p:nvSpPr>
          <p:spPr bwMode="auto">
            <a:xfrm>
              <a:off x="3331" y="235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31" name="Rectangle 1124"/>
            <p:cNvSpPr>
              <a:spLocks noChangeArrowheads="1"/>
            </p:cNvSpPr>
            <p:nvPr/>
          </p:nvSpPr>
          <p:spPr bwMode="auto">
            <a:xfrm>
              <a:off x="3181" y="255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A</a:t>
              </a:r>
              <a:endParaRPr lang="en-US" altLang="zh-CN"/>
            </a:p>
          </p:txBody>
        </p:sp>
        <p:sp>
          <p:nvSpPr>
            <p:cNvPr id="43232" name="Rectangle 1125"/>
            <p:cNvSpPr>
              <a:spLocks noChangeArrowheads="1"/>
            </p:cNvSpPr>
            <p:nvPr/>
          </p:nvSpPr>
          <p:spPr bwMode="auto">
            <a:xfrm>
              <a:off x="3256" y="2628"/>
              <a:ext cx="7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10</a:t>
              </a:r>
              <a:endParaRPr lang="en-US" altLang="zh-CN"/>
            </a:p>
          </p:txBody>
        </p:sp>
        <p:sp>
          <p:nvSpPr>
            <p:cNvPr id="43233" name="Rectangle 1126"/>
            <p:cNvSpPr>
              <a:spLocks noChangeArrowheads="1"/>
            </p:cNvSpPr>
            <p:nvPr/>
          </p:nvSpPr>
          <p:spPr bwMode="auto">
            <a:xfrm>
              <a:off x="3331" y="255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34" name="Rectangle 1127"/>
            <p:cNvSpPr>
              <a:spLocks noChangeArrowheads="1"/>
            </p:cNvSpPr>
            <p:nvPr/>
          </p:nvSpPr>
          <p:spPr bwMode="auto">
            <a:xfrm>
              <a:off x="3181" y="2741"/>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CS</a:t>
              </a:r>
              <a:endParaRPr lang="en-US" altLang="zh-CN"/>
            </a:p>
          </p:txBody>
        </p:sp>
        <p:sp>
          <p:nvSpPr>
            <p:cNvPr id="43235" name="Rectangle 1128"/>
            <p:cNvSpPr>
              <a:spLocks noChangeArrowheads="1"/>
            </p:cNvSpPr>
            <p:nvPr/>
          </p:nvSpPr>
          <p:spPr bwMode="auto">
            <a:xfrm>
              <a:off x="3331" y="274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36" name="Rectangle 1129"/>
            <p:cNvSpPr>
              <a:spLocks noChangeArrowheads="1"/>
            </p:cNvSpPr>
            <p:nvPr/>
          </p:nvSpPr>
          <p:spPr bwMode="auto">
            <a:xfrm>
              <a:off x="3194" y="29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237" name="Rectangle 1130"/>
            <p:cNvSpPr>
              <a:spLocks noChangeArrowheads="1"/>
            </p:cNvSpPr>
            <p:nvPr/>
          </p:nvSpPr>
          <p:spPr bwMode="auto">
            <a:xfrm>
              <a:off x="3269" y="301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7</a:t>
              </a:r>
              <a:endParaRPr lang="en-US" altLang="zh-CN"/>
            </a:p>
          </p:txBody>
        </p:sp>
        <p:sp>
          <p:nvSpPr>
            <p:cNvPr id="43238" name="Rectangle 1131"/>
            <p:cNvSpPr>
              <a:spLocks noChangeArrowheads="1"/>
            </p:cNvSpPr>
            <p:nvPr/>
          </p:nvSpPr>
          <p:spPr bwMode="auto">
            <a:xfrm>
              <a:off x="3306" y="29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39" name="Rectangle 1132"/>
            <p:cNvSpPr>
              <a:spLocks noChangeArrowheads="1"/>
            </p:cNvSpPr>
            <p:nvPr/>
          </p:nvSpPr>
          <p:spPr bwMode="auto">
            <a:xfrm>
              <a:off x="3194" y="313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240" name="Rectangle 1133"/>
            <p:cNvSpPr>
              <a:spLocks noChangeArrowheads="1"/>
            </p:cNvSpPr>
            <p:nvPr/>
          </p:nvSpPr>
          <p:spPr bwMode="auto">
            <a:xfrm>
              <a:off x="3269" y="3205"/>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6</a:t>
              </a:r>
              <a:endParaRPr lang="en-US" altLang="zh-CN"/>
            </a:p>
          </p:txBody>
        </p:sp>
        <p:sp>
          <p:nvSpPr>
            <p:cNvPr id="43241" name="Rectangle 1134"/>
            <p:cNvSpPr>
              <a:spLocks noChangeArrowheads="1"/>
            </p:cNvSpPr>
            <p:nvPr/>
          </p:nvSpPr>
          <p:spPr bwMode="auto">
            <a:xfrm>
              <a:off x="3306" y="313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42" name="Rectangle 1135"/>
            <p:cNvSpPr>
              <a:spLocks noChangeArrowheads="1"/>
            </p:cNvSpPr>
            <p:nvPr/>
          </p:nvSpPr>
          <p:spPr bwMode="auto">
            <a:xfrm>
              <a:off x="3194" y="333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243" name="Rectangle 1136"/>
            <p:cNvSpPr>
              <a:spLocks noChangeArrowheads="1"/>
            </p:cNvSpPr>
            <p:nvPr/>
          </p:nvSpPr>
          <p:spPr bwMode="auto">
            <a:xfrm>
              <a:off x="3269" y="3405"/>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5</a:t>
              </a:r>
              <a:endParaRPr lang="en-US" altLang="zh-CN"/>
            </a:p>
          </p:txBody>
        </p:sp>
        <p:sp>
          <p:nvSpPr>
            <p:cNvPr id="43244" name="Rectangle 1137"/>
            <p:cNvSpPr>
              <a:spLocks noChangeArrowheads="1"/>
            </p:cNvSpPr>
            <p:nvPr/>
          </p:nvSpPr>
          <p:spPr bwMode="auto">
            <a:xfrm>
              <a:off x="3306" y="333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45" name="Rectangle 1138"/>
            <p:cNvSpPr>
              <a:spLocks noChangeArrowheads="1"/>
            </p:cNvSpPr>
            <p:nvPr/>
          </p:nvSpPr>
          <p:spPr bwMode="auto">
            <a:xfrm>
              <a:off x="3194" y="353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246" name="Rectangle 1139"/>
            <p:cNvSpPr>
              <a:spLocks noChangeArrowheads="1"/>
            </p:cNvSpPr>
            <p:nvPr/>
          </p:nvSpPr>
          <p:spPr bwMode="auto">
            <a:xfrm>
              <a:off x="3269" y="3606"/>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4</a:t>
              </a:r>
              <a:endParaRPr lang="en-US" altLang="zh-CN"/>
            </a:p>
          </p:txBody>
        </p:sp>
        <p:sp>
          <p:nvSpPr>
            <p:cNvPr id="43247" name="Rectangle 1140"/>
            <p:cNvSpPr>
              <a:spLocks noChangeArrowheads="1"/>
            </p:cNvSpPr>
            <p:nvPr/>
          </p:nvSpPr>
          <p:spPr bwMode="auto">
            <a:xfrm>
              <a:off x="3306" y="353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48" name="Rectangle 1141"/>
            <p:cNvSpPr>
              <a:spLocks noChangeArrowheads="1"/>
            </p:cNvSpPr>
            <p:nvPr/>
          </p:nvSpPr>
          <p:spPr bwMode="auto">
            <a:xfrm>
              <a:off x="3194" y="373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D</a:t>
              </a:r>
              <a:endParaRPr lang="en-US" altLang="zh-CN"/>
            </a:p>
          </p:txBody>
        </p:sp>
        <p:sp>
          <p:nvSpPr>
            <p:cNvPr id="43249" name="Rectangle 1142"/>
            <p:cNvSpPr>
              <a:spLocks noChangeArrowheads="1"/>
            </p:cNvSpPr>
            <p:nvPr/>
          </p:nvSpPr>
          <p:spPr bwMode="auto">
            <a:xfrm>
              <a:off x="3269" y="3806"/>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宋体" pitchFamily="2" charset="-122"/>
                </a:rPr>
                <a:t>3</a:t>
              </a:r>
              <a:endParaRPr lang="en-US" altLang="zh-CN"/>
            </a:p>
          </p:txBody>
        </p:sp>
        <p:sp>
          <p:nvSpPr>
            <p:cNvPr id="43250" name="Rectangle 1143"/>
            <p:cNvSpPr>
              <a:spLocks noChangeArrowheads="1"/>
            </p:cNvSpPr>
            <p:nvPr/>
          </p:nvSpPr>
          <p:spPr bwMode="auto">
            <a:xfrm>
              <a:off x="3306" y="373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51" name="Rectangle 1144"/>
            <p:cNvSpPr>
              <a:spLocks noChangeArrowheads="1"/>
            </p:cNvSpPr>
            <p:nvPr/>
          </p:nvSpPr>
          <p:spPr bwMode="auto">
            <a:xfrm>
              <a:off x="1980" y="1476"/>
              <a:ext cx="888" cy="2518"/>
            </a:xfrm>
            <a:prstGeom prst="rect">
              <a:avLst/>
            </a:prstGeom>
            <a:solidFill>
              <a:srgbClr val="CCFFCC"/>
            </a:solidFill>
            <a:ln w="20638">
              <a:solidFill>
                <a:srgbClr val="000000"/>
              </a:solidFill>
              <a:miter lim="800000"/>
              <a:headEnd/>
              <a:tailEnd/>
            </a:ln>
          </p:spPr>
          <p:txBody>
            <a:bodyPr/>
            <a:lstStyle/>
            <a:p>
              <a:endParaRPr lang="zh-CN" altLang="en-US"/>
            </a:p>
          </p:txBody>
        </p:sp>
        <p:sp>
          <p:nvSpPr>
            <p:cNvPr id="43252" name="Rectangle 1145"/>
            <p:cNvSpPr>
              <a:spLocks noChangeArrowheads="1"/>
            </p:cNvSpPr>
            <p:nvPr/>
          </p:nvSpPr>
          <p:spPr bwMode="auto">
            <a:xfrm>
              <a:off x="2130" y="1551"/>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1     24</a:t>
              </a:r>
              <a:endParaRPr lang="en-US" altLang="zh-CN"/>
            </a:p>
          </p:txBody>
        </p:sp>
        <p:sp>
          <p:nvSpPr>
            <p:cNvPr id="43253" name="Rectangle 1146"/>
            <p:cNvSpPr>
              <a:spLocks noChangeArrowheads="1"/>
            </p:cNvSpPr>
            <p:nvPr/>
          </p:nvSpPr>
          <p:spPr bwMode="auto">
            <a:xfrm>
              <a:off x="2731" y="155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54" name="Rectangle 1147"/>
            <p:cNvSpPr>
              <a:spLocks noChangeArrowheads="1"/>
            </p:cNvSpPr>
            <p:nvPr/>
          </p:nvSpPr>
          <p:spPr bwMode="auto">
            <a:xfrm>
              <a:off x="2130" y="1751"/>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2     23</a:t>
              </a:r>
              <a:endParaRPr lang="en-US" altLang="zh-CN"/>
            </a:p>
          </p:txBody>
        </p:sp>
        <p:sp>
          <p:nvSpPr>
            <p:cNvPr id="43255" name="Rectangle 1148"/>
            <p:cNvSpPr>
              <a:spLocks noChangeArrowheads="1"/>
            </p:cNvSpPr>
            <p:nvPr/>
          </p:nvSpPr>
          <p:spPr bwMode="auto">
            <a:xfrm>
              <a:off x="2731" y="175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56" name="Rectangle 1149"/>
            <p:cNvSpPr>
              <a:spLocks noChangeArrowheads="1"/>
            </p:cNvSpPr>
            <p:nvPr/>
          </p:nvSpPr>
          <p:spPr bwMode="auto">
            <a:xfrm>
              <a:off x="2130" y="1939"/>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3     22</a:t>
              </a:r>
              <a:endParaRPr lang="en-US" altLang="zh-CN"/>
            </a:p>
          </p:txBody>
        </p:sp>
        <p:sp>
          <p:nvSpPr>
            <p:cNvPr id="43257" name="Rectangle 1150"/>
            <p:cNvSpPr>
              <a:spLocks noChangeArrowheads="1"/>
            </p:cNvSpPr>
            <p:nvPr/>
          </p:nvSpPr>
          <p:spPr bwMode="auto">
            <a:xfrm>
              <a:off x="2731" y="193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58" name="Rectangle 1151"/>
            <p:cNvSpPr>
              <a:spLocks noChangeArrowheads="1"/>
            </p:cNvSpPr>
            <p:nvPr/>
          </p:nvSpPr>
          <p:spPr bwMode="auto">
            <a:xfrm>
              <a:off x="2130" y="2140"/>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4     21</a:t>
              </a:r>
              <a:endParaRPr lang="en-US" altLang="zh-CN"/>
            </a:p>
          </p:txBody>
        </p:sp>
        <p:sp>
          <p:nvSpPr>
            <p:cNvPr id="43259" name="Rectangle 1152"/>
            <p:cNvSpPr>
              <a:spLocks noChangeArrowheads="1"/>
            </p:cNvSpPr>
            <p:nvPr/>
          </p:nvSpPr>
          <p:spPr bwMode="auto">
            <a:xfrm>
              <a:off x="2731" y="214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60" name="Rectangle 1153"/>
            <p:cNvSpPr>
              <a:spLocks noChangeArrowheads="1"/>
            </p:cNvSpPr>
            <p:nvPr/>
          </p:nvSpPr>
          <p:spPr bwMode="auto">
            <a:xfrm>
              <a:off x="2130" y="2340"/>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5     20</a:t>
              </a:r>
              <a:endParaRPr lang="en-US" altLang="zh-CN"/>
            </a:p>
          </p:txBody>
        </p:sp>
        <p:sp>
          <p:nvSpPr>
            <p:cNvPr id="43261" name="Rectangle 1154"/>
            <p:cNvSpPr>
              <a:spLocks noChangeArrowheads="1"/>
            </p:cNvSpPr>
            <p:nvPr/>
          </p:nvSpPr>
          <p:spPr bwMode="auto">
            <a:xfrm>
              <a:off x="2731" y="2340"/>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62" name="Rectangle 1155"/>
            <p:cNvSpPr>
              <a:spLocks noChangeArrowheads="1"/>
            </p:cNvSpPr>
            <p:nvPr/>
          </p:nvSpPr>
          <p:spPr bwMode="auto">
            <a:xfrm>
              <a:off x="2130" y="2528"/>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6     19</a:t>
              </a:r>
              <a:endParaRPr lang="en-US" altLang="zh-CN"/>
            </a:p>
          </p:txBody>
        </p:sp>
        <p:sp>
          <p:nvSpPr>
            <p:cNvPr id="43263" name="Rectangle 1156"/>
            <p:cNvSpPr>
              <a:spLocks noChangeArrowheads="1"/>
            </p:cNvSpPr>
            <p:nvPr/>
          </p:nvSpPr>
          <p:spPr bwMode="auto">
            <a:xfrm>
              <a:off x="2731" y="252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64" name="Rectangle 1157"/>
            <p:cNvSpPr>
              <a:spLocks noChangeArrowheads="1"/>
            </p:cNvSpPr>
            <p:nvPr/>
          </p:nvSpPr>
          <p:spPr bwMode="auto">
            <a:xfrm>
              <a:off x="2130" y="2729"/>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7     18</a:t>
              </a:r>
              <a:endParaRPr lang="en-US" altLang="zh-CN"/>
            </a:p>
          </p:txBody>
        </p:sp>
        <p:sp>
          <p:nvSpPr>
            <p:cNvPr id="43265" name="Rectangle 1158"/>
            <p:cNvSpPr>
              <a:spLocks noChangeArrowheads="1"/>
            </p:cNvSpPr>
            <p:nvPr/>
          </p:nvSpPr>
          <p:spPr bwMode="auto">
            <a:xfrm>
              <a:off x="2731" y="272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66" name="Rectangle 1159"/>
            <p:cNvSpPr>
              <a:spLocks noChangeArrowheads="1"/>
            </p:cNvSpPr>
            <p:nvPr/>
          </p:nvSpPr>
          <p:spPr bwMode="auto">
            <a:xfrm>
              <a:off x="2130" y="2917"/>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8     17</a:t>
              </a:r>
              <a:endParaRPr lang="en-US" altLang="zh-CN"/>
            </a:p>
          </p:txBody>
        </p:sp>
        <p:sp>
          <p:nvSpPr>
            <p:cNvPr id="43267" name="Rectangle 1160"/>
            <p:cNvSpPr>
              <a:spLocks noChangeArrowheads="1"/>
            </p:cNvSpPr>
            <p:nvPr/>
          </p:nvSpPr>
          <p:spPr bwMode="auto">
            <a:xfrm>
              <a:off x="2731" y="291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68" name="Rectangle 1161"/>
            <p:cNvSpPr>
              <a:spLocks noChangeArrowheads="1"/>
            </p:cNvSpPr>
            <p:nvPr/>
          </p:nvSpPr>
          <p:spPr bwMode="auto">
            <a:xfrm>
              <a:off x="2130" y="3117"/>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9     16</a:t>
              </a:r>
              <a:endParaRPr lang="en-US" altLang="zh-CN"/>
            </a:p>
          </p:txBody>
        </p:sp>
        <p:sp>
          <p:nvSpPr>
            <p:cNvPr id="43269" name="Rectangle 1162"/>
            <p:cNvSpPr>
              <a:spLocks noChangeArrowheads="1"/>
            </p:cNvSpPr>
            <p:nvPr/>
          </p:nvSpPr>
          <p:spPr bwMode="auto">
            <a:xfrm>
              <a:off x="2731" y="3117"/>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70" name="Rectangle 1163"/>
            <p:cNvSpPr>
              <a:spLocks noChangeArrowheads="1"/>
            </p:cNvSpPr>
            <p:nvPr/>
          </p:nvSpPr>
          <p:spPr bwMode="auto">
            <a:xfrm>
              <a:off x="2130" y="3318"/>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10    15</a:t>
              </a:r>
              <a:endParaRPr lang="en-US" altLang="zh-CN"/>
            </a:p>
          </p:txBody>
        </p:sp>
        <p:sp>
          <p:nvSpPr>
            <p:cNvPr id="43271" name="Rectangle 1164"/>
            <p:cNvSpPr>
              <a:spLocks noChangeArrowheads="1"/>
            </p:cNvSpPr>
            <p:nvPr/>
          </p:nvSpPr>
          <p:spPr bwMode="auto">
            <a:xfrm>
              <a:off x="2731" y="331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72" name="Rectangle 1165"/>
            <p:cNvSpPr>
              <a:spLocks noChangeArrowheads="1"/>
            </p:cNvSpPr>
            <p:nvPr/>
          </p:nvSpPr>
          <p:spPr bwMode="auto">
            <a:xfrm>
              <a:off x="2130" y="3506"/>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11    14</a:t>
              </a:r>
              <a:endParaRPr lang="en-US" altLang="zh-CN"/>
            </a:p>
          </p:txBody>
        </p:sp>
        <p:sp>
          <p:nvSpPr>
            <p:cNvPr id="43273" name="Rectangle 1166"/>
            <p:cNvSpPr>
              <a:spLocks noChangeArrowheads="1"/>
            </p:cNvSpPr>
            <p:nvPr/>
          </p:nvSpPr>
          <p:spPr bwMode="auto">
            <a:xfrm>
              <a:off x="2731" y="350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74" name="Rectangle 1167"/>
            <p:cNvSpPr>
              <a:spLocks noChangeArrowheads="1"/>
            </p:cNvSpPr>
            <p:nvPr/>
          </p:nvSpPr>
          <p:spPr bwMode="auto">
            <a:xfrm>
              <a:off x="2130" y="3719"/>
              <a:ext cx="60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12    13</a:t>
              </a:r>
              <a:endParaRPr lang="en-US" altLang="zh-CN"/>
            </a:p>
          </p:txBody>
        </p:sp>
        <p:sp>
          <p:nvSpPr>
            <p:cNvPr id="43275" name="Rectangle 1168"/>
            <p:cNvSpPr>
              <a:spLocks noChangeArrowheads="1"/>
            </p:cNvSpPr>
            <p:nvPr/>
          </p:nvSpPr>
          <p:spPr bwMode="auto">
            <a:xfrm>
              <a:off x="2731"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rPr>
                <a:t> </a:t>
              </a:r>
              <a:endParaRPr lang="en-US" altLang="zh-CN"/>
            </a:p>
          </p:txBody>
        </p:sp>
        <p:sp>
          <p:nvSpPr>
            <p:cNvPr id="43276" name="Line 1169"/>
            <p:cNvSpPr>
              <a:spLocks noChangeShapeType="1"/>
            </p:cNvSpPr>
            <p:nvPr/>
          </p:nvSpPr>
          <p:spPr bwMode="auto">
            <a:xfrm>
              <a:off x="3156" y="2340"/>
              <a:ext cx="17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77" name="Line 1170"/>
            <p:cNvSpPr>
              <a:spLocks noChangeShapeType="1"/>
            </p:cNvSpPr>
            <p:nvPr/>
          </p:nvSpPr>
          <p:spPr bwMode="auto">
            <a:xfrm>
              <a:off x="3156" y="2741"/>
              <a:ext cx="17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278" name="Line 1171"/>
            <p:cNvSpPr>
              <a:spLocks noChangeShapeType="1"/>
            </p:cNvSpPr>
            <p:nvPr/>
          </p:nvSpPr>
          <p:spPr bwMode="auto">
            <a:xfrm>
              <a:off x="3144" y="2152"/>
              <a:ext cx="17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3" name="Rectangle 1029"/>
          <p:cNvSpPr>
            <a:spLocks noChangeArrowheads="1"/>
          </p:cNvSpPr>
          <p:nvPr/>
        </p:nvSpPr>
        <p:spPr bwMode="auto">
          <a:xfrm>
            <a:off x="304800" y="304800"/>
            <a:ext cx="3009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chemeClr val="hlink"/>
                </a:solidFill>
                <a:ea typeface="楷体_GB2312" pitchFamily="49" charset="-122"/>
              </a:rPr>
              <a:t>SRAM</a:t>
            </a:r>
            <a:r>
              <a:rPr lang="zh-CN" altLang="en-US" sz="3200" b="1">
                <a:solidFill>
                  <a:schemeClr val="hlink"/>
                </a:solidFill>
                <a:ea typeface="楷体_GB2312" pitchFamily="49" charset="-122"/>
              </a:rPr>
              <a:t>芯片实例</a:t>
            </a:r>
          </a:p>
        </p:txBody>
      </p:sp>
      <p:sp>
        <p:nvSpPr>
          <p:cNvPr id="43014" name="Rectangle 1030"/>
          <p:cNvSpPr>
            <a:spLocks noChangeArrowheads="1"/>
          </p:cNvSpPr>
          <p:nvPr/>
        </p:nvSpPr>
        <p:spPr bwMode="auto">
          <a:xfrm>
            <a:off x="533400" y="14478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folHlink"/>
                </a:solidFill>
                <a:latin typeface="Times New Roman" pitchFamily="18" charset="0"/>
                <a:cs typeface="Times New Roman" pitchFamily="18" charset="0"/>
              </a:rPr>
              <a:t>SRAM 6116  (2K </a:t>
            </a:r>
            <a:r>
              <a:rPr lang="en-US" altLang="zh-CN" sz="2800" b="1">
                <a:solidFill>
                  <a:schemeClr val="folHlink"/>
                </a:solidFill>
                <a:latin typeface="Times New Roman" pitchFamily="18" charset="0"/>
                <a:sym typeface="Symbol" pitchFamily="18" charset="2"/>
              </a:rPr>
              <a:t> 8</a:t>
            </a:r>
            <a:r>
              <a:rPr lang="en-US" altLang="zh-CN" sz="2800" b="1">
                <a:solidFill>
                  <a:schemeClr val="folHlink"/>
                </a:solidFill>
                <a:latin typeface="Times New Roman" pitchFamily="18" charset="0"/>
                <a:cs typeface="Times New Roman" pitchFamily="18" charset="0"/>
              </a:rPr>
              <a:t>)</a:t>
            </a:r>
          </a:p>
        </p:txBody>
      </p:sp>
      <p:grpSp>
        <p:nvGrpSpPr>
          <p:cNvPr id="43015" name="Group 1296"/>
          <p:cNvGrpSpPr>
            <a:grpSpLocks/>
          </p:cNvGrpSpPr>
          <p:nvPr/>
        </p:nvGrpSpPr>
        <p:grpSpPr bwMode="auto">
          <a:xfrm>
            <a:off x="3886200" y="2286000"/>
            <a:ext cx="4953000" cy="3505200"/>
            <a:chOff x="2448" y="1440"/>
            <a:chExt cx="3120" cy="2208"/>
          </a:xfrm>
        </p:grpSpPr>
        <p:sp>
          <p:nvSpPr>
            <p:cNvPr id="43016" name="Rectangle 1294"/>
            <p:cNvSpPr>
              <a:spLocks noChangeArrowheads="1"/>
            </p:cNvSpPr>
            <p:nvPr/>
          </p:nvSpPr>
          <p:spPr bwMode="auto">
            <a:xfrm>
              <a:off x="2448" y="1440"/>
              <a:ext cx="3120" cy="2208"/>
            </a:xfrm>
            <a:prstGeom prst="rect">
              <a:avLst/>
            </a:prstGeom>
            <a:solidFill>
              <a:srgbClr val="FFCCCC"/>
            </a:solidFill>
            <a:ln w="9525">
              <a:solidFill>
                <a:schemeClr val="tx1"/>
              </a:solidFill>
              <a:miter lim="800000"/>
              <a:headEnd/>
              <a:tailEnd/>
            </a:ln>
          </p:spPr>
          <p:txBody>
            <a:bodyPr wrap="none" anchor="ctr"/>
            <a:lstStyle/>
            <a:p>
              <a:endParaRPr lang="zh-CN" altLang="en-US"/>
            </a:p>
          </p:txBody>
        </p:sp>
        <p:grpSp>
          <p:nvGrpSpPr>
            <p:cNvPr id="43017" name="Group 1295"/>
            <p:cNvGrpSpPr>
              <a:grpSpLocks/>
            </p:cNvGrpSpPr>
            <p:nvPr/>
          </p:nvGrpSpPr>
          <p:grpSpPr bwMode="auto">
            <a:xfrm>
              <a:off x="2448" y="1440"/>
              <a:ext cx="3120" cy="2208"/>
              <a:chOff x="2448" y="1440"/>
              <a:chExt cx="3120" cy="2208"/>
            </a:xfrm>
          </p:grpSpPr>
          <p:grpSp>
            <p:nvGrpSpPr>
              <p:cNvPr id="43018" name="Group 1289"/>
              <p:cNvGrpSpPr>
                <a:grpSpLocks/>
              </p:cNvGrpSpPr>
              <p:nvPr/>
            </p:nvGrpSpPr>
            <p:grpSpPr bwMode="auto">
              <a:xfrm>
                <a:off x="2448" y="1440"/>
                <a:ext cx="3120" cy="2208"/>
                <a:chOff x="-3" y="-3"/>
                <a:chExt cx="2393" cy="2694"/>
              </a:xfrm>
            </p:grpSpPr>
            <p:grpSp>
              <p:nvGrpSpPr>
                <p:cNvPr id="43023" name="Group 1287"/>
                <p:cNvGrpSpPr>
                  <a:grpSpLocks/>
                </p:cNvGrpSpPr>
                <p:nvPr/>
              </p:nvGrpSpPr>
              <p:grpSpPr bwMode="auto">
                <a:xfrm>
                  <a:off x="0" y="0"/>
                  <a:ext cx="2387" cy="2688"/>
                  <a:chOff x="0" y="0"/>
                  <a:chExt cx="2387" cy="2688"/>
                </a:xfrm>
              </p:grpSpPr>
              <p:grpSp>
                <p:nvGrpSpPr>
                  <p:cNvPr id="43025" name="Group 1212"/>
                  <p:cNvGrpSpPr>
                    <a:grpSpLocks/>
                  </p:cNvGrpSpPr>
                  <p:nvPr/>
                </p:nvGrpSpPr>
                <p:grpSpPr bwMode="auto">
                  <a:xfrm>
                    <a:off x="0" y="0"/>
                    <a:ext cx="965" cy="384"/>
                    <a:chOff x="0" y="0"/>
                    <a:chExt cx="965" cy="384"/>
                  </a:xfrm>
                </p:grpSpPr>
                <p:sp>
                  <p:nvSpPr>
                    <p:cNvPr id="43137" name="Rectangle 1173"/>
                    <p:cNvSpPr>
                      <a:spLocks noChangeArrowheads="1"/>
                    </p:cNvSpPr>
                    <p:nvPr/>
                  </p:nvSpPr>
                  <p:spPr bwMode="auto">
                    <a:xfrm>
                      <a:off x="43" y="0"/>
                      <a:ext cx="8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输入</a:t>
                      </a:r>
                      <a:endParaRPr lang="zh-CN" altLang="en-US" sz="1400"/>
                    </a:p>
                    <a:p>
                      <a:pPr algn="ctr" eaLnBrk="0" hangingPunct="0"/>
                      <a:endParaRPr lang="en-US" altLang="zh-CN" sz="1400">
                        <a:latin typeface="Times New Roman" pitchFamily="18" charset="0"/>
                      </a:endParaRPr>
                    </a:p>
                  </p:txBody>
                </p:sp>
                <p:sp>
                  <p:nvSpPr>
                    <p:cNvPr id="43138" name="Rectangle 1211"/>
                    <p:cNvSpPr>
                      <a:spLocks noChangeArrowheads="1"/>
                    </p:cNvSpPr>
                    <p:nvPr/>
                  </p:nvSpPr>
                  <p:spPr bwMode="auto">
                    <a:xfrm>
                      <a:off x="0" y="0"/>
                      <a:ext cx="96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26" name="Group 1214"/>
                  <p:cNvGrpSpPr>
                    <a:grpSpLocks/>
                  </p:cNvGrpSpPr>
                  <p:nvPr/>
                </p:nvGrpSpPr>
                <p:grpSpPr bwMode="auto">
                  <a:xfrm>
                    <a:off x="965" y="0"/>
                    <a:ext cx="900" cy="384"/>
                    <a:chOff x="965" y="0"/>
                    <a:chExt cx="900" cy="384"/>
                  </a:xfrm>
                </p:grpSpPr>
                <p:sp>
                  <p:nvSpPr>
                    <p:cNvPr id="43135" name="Rectangle 1174"/>
                    <p:cNvSpPr>
                      <a:spLocks noChangeArrowheads="1"/>
                    </p:cNvSpPr>
                    <p:nvPr/>
                  </p:nvSpPr>
                  <p:spPr bwMode="auto">
                    <a:xfrm>
                      <a:off x="1008" y="0"/>
                      <a:ext cx="8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I/O</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36" name="Rectangle 1213"/>
                    <p:cNvSpPr>
                      <a:spLocks noChangeArrowheads="1"/>
                    </p:cNvSpPr>
                    <p:nvPr/>
                  </p:nvSpPr>
                  <p:spPr bwMode="auto">
                    <a:xfrm>
                      <a:off x="965" y="0"/>
                      <a:ext cx="90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27" name="Group 1216"/>
                  <p:cNvGrpSpPr>
                    <a:grpSpLocks/>
                  </p:cNvGrpSpPr>
                  <p:nvPr/>
                </p:nvGrpSpPr>
                <p:grpSpPr bwMode="auto">
                  <a:xfrm>
                    <a:off x="1865" y="0"/>
                    <a:ext cx="522" cy="768"/>
                    <a:chOff x="1865" y="0"/>
                    <a:chExt cx="522" cy="768"/>
                  </a:xfrm>
                </p:grpSpPr>
                <p:sp>
                  <p:nvSpPr>
                    <p:cNvPr id="43133" name="Rectangle 1175"/>
                    <p:cNvSpPr>
                      <a:spLocks noChangeArrowheads="1"/>
                    </p:cNvSpPr>
                    <p:nvPr/>
                  </p:nvSpPr>
                  <p:spPr bwMode="auto">
                    <a:xfrm>
                      <a:off x="1908" y="0"/>
                      <a:ext cx="43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工作方式</a:t>
                      </a:r>
                      <a:endParaRPr lang="zh-CN" altLang="en-US" sz="1400"/>
                    </a:p>
                    <a:p>
                      <a:pPr algn="ctr" eaLnBrk="0" hangingPunct="0"/>
                      <a:endParaRPr lang="en-US" altLang="zh-CN" sz="1400">
                        <a:latin typeface="Times New Roman" pitchFamily="18" charset="0"/>
                      </a:endParaRPr>
                    </a:p>
                  </p:txBody>
                </p:sp>
                <p:sp>
                  <p:nvSpPr>
                    <p:cNvPr id="43134" name="Rectangle 1215"/>
                    <p:cNvSpPr>
                      <a:spLocks noChangeArrowheads="1"/>
                    </p:cNvSpPr>
                    <p:nvPr/>
                  </p:nvSpPr>
                  <p:spPr bwMode="auto">
                    <a:xfrm>
                      <a:off x="1865" y="0"/>
                      <a:ext cx="522"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28" name="Group 1218"/>
                  <p:cNvGrpSpPr>
                    <a:grpSpLocks/>
                  </p:cNvGrpSpPr>
                  <p:nvPr/>
                </p:nvGrpSpPr>
                <p:grpSpPr bwMode="auto">
                  <a:xfrm>
                    <a:off x="0" y="384"/>
                    <a:ext cx="313" cy="384"/>
                    <a:chOff x="0" y="384"/>
                    <a:chExt cx="313" cy="384"/>
                  </a:xfrm>
                </p:grpSpPr>
                <p:sp>
                  <p:nvSpPr>
                    <p:cNvPr id="43131" name="Rectangle 1176"/>
                    <p:cNvSpPr>
                      <a:spLocks noChangeArrowheads="1"/>
                    </p:cNvSpPr>
                    <p:nvPr/>
                  </p:nvSpPr>
                  <p:spPr bwMode="auto">
                    <a:xfrm>
                      <a:off x="43" y="384"/>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CE</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32" name="Rectangle 1217"/>
                    <p:cNvSpPr>
                      <a:spLocks noChangeArrowheads="1"/>
                    </p:cNvSpPr>
                    <p:nvPr/>
                  </p:nvSpPr>
                  <p:spPr bwMode="auto">
                    <a:xfrm>
                      <a:off x="0" y="38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29" name="Group 1220"/>
                  <p:cNvGrpSpPr>
                    <a:grpSpLocks/>
                  </p:cNvGrpSpPr>
                  <p:nvPr/>
                </p:nvGrpSpPr>
                <p:grpSpPr bwMode="auto">
                  <a:xfrm>
                    <a:off x="313" y="384"/>
                    <a:ext cx="335" cy="384"/>
                    <a:chOff x="313" y="384"/>
                    <a:chExt cx="335" cy="384"/>
                  </a:xfrm>
                </p:grpSpPr>
                <p:sp>
                  <p:nvSpPr>
                    <p:cNvPr id="43129" name="Rectangle 1177"/>
                    <p:cNvSpPr>
                      <a:spLocks noChangeArrowheads="1"/>
                    </p:cNvSpPr>
                    <p:nvPr/>
                  </p:nvSpPr>
                  <p:spPr bwMode="auto">
                    <a:xfrm>
                      <a:off x="356" y="384"/>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WE</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30" name="Rectangle 1219"/>
                    <p:cNvSpPr>
                      <a:spLocks noChangeArrowheads="1"/>
                    </p:cNvSpPr>
                    <p:nvPr/>
                  </p:nvSpPr>
                  <p:spPr bwMode="auto">
                    <a:xfrm>
                      <a:off x="313" y="384"/>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0" name="Group 1222"/>
                  <p:cNvGrpSpPr>
                    <a:grpSpLocks/>
                  </p:cNvGrpSpPr>
                  <p:nvPr/>
                </p:nvGrpSpPr>
                <p:grpSpPr bwMode="auto">
                  <a:xfrm>
                    <a:off x="648" y="384"/>
                    <a:ext cx="317" cy="384"/>
                    <a:chOff x="648" y="384"/>
                    <a:chExt cx="317" cy="384"/>
                  </a:xfrm>
                </p:grpSpPr>
                <p:sp>
                  <p:nvSpPr>
                    <p:cNvPr id="43127" name="Rectangle 1178"/>
                    <p:cNvSpPr>
                      <a:spLocks noChangeArrowheads="1"/>
                    </p:cNvSpPr>
                    <p:nvPr/>
                  </p:nvSpPr>
                  <p:spPr bwMode="auto">
                    <a:xfrm>
                      <a:off x="691" y="384"/>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OE</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28" name="Rectangle 1221"/>
                    <p:cNvSpPr>
                      <a:spLocks noChangeArrowheads="1"/>
                    </p:cNvSpPr>
                    <p:nvPr/>
                  </p:nvSpPr>
                  <p:spPr bwMode="auto">
                    <a:xfrm>
                      <a:off x="648" y="384"/>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1" name="Group 1224"/>
                  <p:cNvGrpSpPr>
                    <a:grpSpLocks/>
                  </p:cNvGrpSpPr>
                  <p:nvPr/>
                </p:nvGrpSpPr>
                <p:grpSpPr bwMode="auto">
                  <a:xfrm>
                    <a:off x="965" y="384"/>
                    <a:ext cx="450" cy="384"/>
                    <a:chOff x="965" y="384"/>
                    <a:chExt cx="450" cy="384"/>
                  </a:xfrm>
                </p:grpSpPr>
                <p:sp>
                  <p:nvSpPr>
                    <p:cNvPr id="43125" name="Rectangle 1179"/>
                    <p:cNvSpPr>
                      <a:spLocks noChangeArrowheads="1"/>
                    </p:cNvSpPr>
                    <p:nvPr/>
                  </p:nvSpPr>
                  <p:spPr bwMode="auto">
                    <a:xfrm>
                      <a:off x="1008" y="384"/>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DI</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26" name="Rectangle 1223"/>
                    <p:cNvSpPr>
                      <a:spLocks noChangeArrowheads="1"/>
                    </p:cNvSpPr>
                    <p:nvPr/>
                  </p:nvSpPr>
                  <p:spPr bwMode="auto">
                    <a:xfrm>
                      <a:off x="965" y="384"/>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2" name="Group 1226"/>
                  <p:cNvGrpSpPr>
                    <a:grpSpLocks/>
                  </p:cNvGrpSpPr>
                  <p:nvPr/>
                </p:nvGrpSpPr>
                <p:grpSpPr bwMode="auto">
                  <a:xfrm>
                    <a:off x="1415" y="384"/>
                    <a:ext cx="450" cy="384"/>
                    <a:chOff x="1415" y="384"/>
                    <a:chExt cx="450" cy="384"/>
                  </a:xfrm>
                </p:grpSpPr>
                <p:sp>
                  <p:nvSpPr>
                    <p:cNvPr id="43123" name="Rectangle 1180"/>
                    <p:cNvSpPr>
                      <a:spLocks noChangeArrowheads="1"/>
                    </p:cNvSpPr>
                    <p:nvPr/>
                  </p:nvSpPr>
                  <p:spPr bwMode="auto">
                    <a:xfrm>
                      <a:off x="1458" y="384"/>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DO</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24" name="Rectangle 1225"/>
                    <p:cNvSpPr>
                      <a:spLocks noChangeArrowheads="1"/>
                    </p:cNvSpPr>
                    <p:nvPr/>
                  </p:nvSpPr>
                  <p:spPr bwMode="auto">
                    <a:xfrm>
                      <a:off x="1415" y="384"/>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3" name="Group 1228"/>
                  <p:cNvGrpSpPr>
                    <a:grpSpLocks/>
                  </p:cNvGrpSpPr>
                  <p:nvPr/>
                </p:nvGrpSpPr>
                <p:grpSpPr bwMode="auto">
                  <a:xfrm>
                    <a:off x="0" y="768"/>
                    <a:ext cx="313" cy="384"/>
                    <a:chOff x="0" y="768"/>
                    <a:chExt cx="313" cy="384"/>
                  </a:xfrm>
                </p:grpSpPr>
                <p:sp>
                  <p:nvSpPr>
                    <p:cNvPr id="43121" name="Rectangle 1181"/>
                    <p:cNvSpPr>
                      <a:spLocks noChangeArrowheads="1"/>
                    </p:cNvSpPr>
                    <p:nvPr/>
                  </p:nvSpPr>
                  <p:spPr bwMode="auto">
                    <a:xfrm>
                      <a:off x="43" y="768"/>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22" name="Rectangle 1227"/>
                    <p:cNvSpPr>
                      <a:spLocks noChangeArrowheads="1"/>
                    </p:cNvSpPr>
                    <p:nvPr/>
                  </p:nvSpPr>
                  <p:spPr bwMode="auto">
                    <a:xfrm>
                      <a:off x="0" y="76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4" name="Group 1230"/>
                  <p:cNvGrpSpPr>
                    <a:grpSpLocks/>
                  </p:cNvGrpSpPr>
                  <p:nvPr/>
                </p:nvGrpSpPr>
                <p:grpSpPr bwMode="auto">
                  <a:xfrm>
                    <a:off x="313" y="768"/>
                    <a:ext cx="335" cy="384"/>
                    <a:chOff x="313" y="768"/>
                    <a:chExt cx="335" cy="384"/>
                  </a:xfrm>
                </p:grpSpPr>
                <p:sp>
                  <p:nvSpPr>
                    <p:cNvPr id="43119" name="Rectangle 1182"/>
                    <p:cNvSpPr>
                      <a:spLocks noChangeArrowheads="1"/>
                    </p:cNvSpPr>
                    <p:nvPr/>
                  </p:nvSpPr>
                  <p:spPr bwMode="auto">
                    <a:xfrm>
                      <a:off x="356" y="768"/>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X</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20" name="Rectangle 1229"/>
                    <p:cNvSpPr>
                      <a:spLocks noChangeArrowheads="1"/>
                    </p:cNvSpPr>
                    <p:nvPr/>
                  </p:nvSpPr>
                  <p:spPr bwMode="auto">
                    <a:xfrm>
                      <a:off x="313" y="768"/>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5" name="Group 1232"/>
                  <p:cNvGrpSpPr>
                    <a:grpSpLocks/>
                  </p:cNvGrpSpPr>
                  <p:nvPr/>
                </p:nvGrpSpPr>
                <p:grpSpPr bwMode="auto">
                  <a:xfrm>
                    <a:off x="648" y="768"/>
                    <a:ext cx="317" cy="384"/>
                    <a:chOff x="648" y="768"/>
                    <a:chExt cx="317" cy="384"/>
                  </a:xfrm>
                </p:grpSpPr>
                <p:sp>
                  <p:nvSpPr>
                    <p:cNvPr id="43117" name="Rectangle 1183"/>
                    <p:cNvSpPr>
                      <a:spLocks noChangeArrowheads="1"/>
                    </p:cNvSpPr>
                    <p:nvPr/>
                  </p:nvSpPr>
                  <p:spPr bwMode="auto">
                    <a:xfrm>
                      <a:off x="691" y="768"/>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X</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18" name="Rectangle 1231"/>
                    <p:cNvSpPr>
                      <a:spLocks noChangeArrowheads="1"/>
                    </p:cNvSpPr>
                    <p:nvPr/>
                  </p:nvSpPr>
                  <p:spPr bwMode="auto">
                    <a:xfrm>
                      <a:off x="648" y="768"/>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6" name="Group 1234"/>
                  <p:cNvGrpSpPr>
                    <a:grpSpLocks/>
                  </p:cNvGrpSpPr>
                  <p:nvPr/>
                </p:nvGrpSpPr>
                <p:grpSpPr bwMode="auto">
                  <a:xfrm>
                    <a:off x="965" y="768"/>
                    <a:ext cx="450" cy="384"/>
                    <a:chOff x="965" y="768"/>
                    <a:chExt cx="450" cy="384"/>
                  </a:xfrm>
                </p:grpSpPr>
                <p:sp>
                  <p:nvSpPr>
                    <p:cNvPr id="43115" name="Rectangle 1184"/>
                    <p:cNvSpPr>
                      <a:spLocks noChangeArrowheads="1"/>
                    </p:cNvSpPr>
                    <p:nvPr/>
                  </p:nvSpPr>
                  <p:spPr bwMode="auto">
                    <a:xfrm>
                      <a:off x="1008" y="768"/>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X</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16" name="Rectangle 1233"/>
                    <p:cNvSpPr>
                      <a:spLocks noChangeArrowheads="1"/>
                    </p:cNvSpPr>
                    <p:nvPr/>
                  </p:nvSpPr>
                  <p:spPr bwMode="auto">
                    <a:xfrm>
                      <a:off x="965" y="768"/>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7" name="Group 1236"/>
                  <p:cNvGrpSpPr>
                    <a:grpSpLocks/>
                  </p:cNvGrpSpPr>
                  <p:nvPr/>
                </p:nvGrpSpPr>
                <p:grpSpPr bwMode="auto">
                  <a:xfrm>
                    <a:off x="1415" y="768"/>
                    <a:ext cx="450" cy="384"/>
                    <a:chOff x="1415" y="768"/>
                    <a:chExt cx="450" cy="384"/>
                  </a:xfrm>
                </p:grpSpPr>
                <p:sp>
                  <p:nvSpPr>
                    <p:cNvPr id="43113" name="Rectangle 1185"/>
                    <p:cNvSpPr>
                      <a:spLocks noChangeArrowheads="1"/>
                    </p:cNvSpPr>
                    <p:nvPr/>
                  </p:nvSpPr>
                  <p:spPr bwMode="auto">
                    <a:xfrm>
                      <a:off x="1458" y="768"/>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High-Z</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14" name="Rectangle 1235"/>
                    <p:cNvSpPr>
                      <a:spLocks noChangeArrowheads="1"/>
                    </p:cNvSpPr>
                    <p:nvPr/>
                  </p:nvSpPr>
                  <p:spPr bwMode="auto">
                    <a:xfrm>
                      <a:off x="1415" y="768"/>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8" name="Group 1238"/>
                  <p:cNvGrpSpPr>
                    <a:grpSpLocks/>
                  </p:cNvGrpSpPr>
                  <p:nvPr/>
                </p:nvGrpSpPr>
                <p:grpSpPr bwMode="auto">
                  <a:xfrm>
                    <a:off x="1865" y="768"/>
                    <a:ext cx="522" cy="384"/>
                    <a:chOff x="1865" y="768"/>
                    <a:chExt cx="522" cy="384"/>
                  </a:xfrm>
                </p:grpSpPr>
                <p:sp>
                  <p:nvSpPr>
                    <p:cNvPr id="43111" name="Rectangle 1186"/>
                    <p:cNvSpPr>
                      <a:spLocks noChangeArrowheads="1"/>
                    </p:cNvSpPr>
                    <p:nvPr/>
                  </p:nvSpPr>
                  <p:spPr bwMode="auto">
                    <a:xfrm>
                      <a:off x="1908" y="768"/>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非选择</a:t>
                      </a:r>
                      <a:endParaRPr lang="zh-CN" altLang="en-US" sz="1400"/>
                    </a:p>
                    <a:p>
                      <a:pPr algn="ctr" eaLnBrk="0" hangingPunct="0"/>
                      <a:endParaRPr lang="en-US" altLang="zh-CN" sz="1400">
                        <a:latin typeface="Times New Roman" pitchFamily="18" charset="0"/>
                      </a:endParaRPr>
                    </a:p>
                  </p:txBody>
                </p:sp>
                <p:sp>
                  <p:nvSpPr>
                    <p:cNvPr id="43112" name="Rectangle 1237"/>
                    <p:cNvSpPr>
                      <a:spLocks noChangeArrowheads="1"/>
                    </p:cNvSpPr>
                    <p:nvPr/>
                  </p:nvSpPr>
                  <p:spPr bwMode="auto">
                    <a:xfrm>
                      <a:off x="1865" y="768"/>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39" name="Group 1240"/>
                  <p:cNvGrpSpPr>
                    <a:grpSpLocks/>
                  </p:cNvGrpSpPr>
                  <p:nvPr/>
                </p:nvGrpSpPr>
                <p:grpSpPr bwMode="auto">
                  <a:xfrm>
                    <a:off x="0" y="1152"/>
                    <a:ext cx="313" cy="384"/>
                    <a:chOff x="0" y="1152"/>
                    <a:chExt cx="313" cy="384"/>
                  </a:xfrm>
                </p:grpSpPr>
                <p:sp>
                  <p:nvSpPr>
                    <p:cNvPr id="43109" name="Rectangle 1187"/>
                    <p:cNvSpPr>
                      <a:spLocks noChangeArrowheads="1"/>
                    </p:cNvSpPr>
                    <p:nvPr/>
                  </p:nvSpPr>
                  <p:spPr bwMode="auto">
                    <a:xfrm>
                      <a:off x="43" y="1152"/>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10" name="Rectangle 1239"/>
                    <p:cNvSpPr>
                      <a:spLocks noChangeArrowheads="1"/>
                    </p:cNvSpPr>
                    <p:nvPr/>
                  </p:nvSpPr>
                  <p:spPr bwMode="auto">
                    <a:xfrm>
                      <a:off x="0" y="1152"/>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0" name="Group 1242"/>
                  <p:cNvGrpSpPr>
                    <a:grpSpLocks/>
                  </p:cNvGrpSpPr>
                  <p:nvPr/>
                </p:nvGrpSpPr>
                <p:grpSpPr bwMode="auto">
                  <a:xfrm>
                    <a:off x="313" y="1152"/>
                    <a:ext cx="335" cy="384"/>
                    <a:chOff x="313" y="1152"/>
                    <a:chExt cx="335" cy="384"/>
                  </a:xfrm>
                </p:grpSpPr>
                <p:sp>
                  <p:nvSpPr>
                    <p:cNvPr id="43107" name="Rectangle 1188"/>
                    <p:cNvSpPr>
                      <a:spLocks noChangeArrowheads="1"/>
                    </p:cNvSpPr>
                    <p:nvPr/>
                  </p:nvSpPr>
                  <p:spPr bwMode="auto">
                    <a:xfrm>
                      <a:off x="356" y="1152"/>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08" name="Rectangle 1241"/>
                    <p:cNvSpPr>
                      <a:spLocks noChangeArrowheads="1"/>
                    </p:cNvSpPr>
                    <p:nvPr/>
                  </p:nvSpPr>
                  <p:spPr bwMode="auto">
                    <a:xfrm>
                      <a:off x="313" y="1152"/>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1" name="Group 1244"/>
                  <p:cNvGrpSpPr>
                    <a:grpSpLocks/>
                  </p:cNvGrpSpPr>
                  <p:nvPr/>
                </p:nvGrpSpPr>
                <p:grpSpPr bwMode="auto">
                  <a:xfrm>
                    <a:off x="648" y="1152"/>
                    <a:ext cx="317" cy="384"/>
                    <a:chOff x="648" y="1152"/>
                    <a:chExt cx="317" cy="384"/>
                  </a:xfrm>
                </p:grpSpPr>
                <p:sp>
                  <p:nvSpPr>
                    <p:cNvPr id="43105" name="Rectangle 1189"/>
                    <p:cNvSpPr>
                      <a:spLocks noChangeArrowheads="1"/>
                    </p:cNvSpPr>
                    <p:nvPr/>
                  </p:nvSpPr>
                  <p:spPr bwMode="auto">
                    <a:xfrm>
                      <a:off x="691" y="1152"/>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06" name="Rectangle 1243"/>
                    <p:cNvSpPr>
                      <a:spLocks noChangeArrowheads="1"/>
                    </p:cNvSpPr>
                    <p:nvPr/>
                  </p:nvSpPr>
                  <p:spPr bwMode="auto">
                    <a:xfrm>
                      <a:off x="648" y="1152"/>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2" name="Group 1246"/>
                  <p:cNvGrpSpPr>
                    <a:grpSpLocks/>
                  </p:cNvGrpSpPr>
                  <p:nvPr/>
                </p:nvGrpSpPr>
                <p:grpSpPr bwMode="auto">
                  <a:xfrm>
                    <a:off x="965" y="1152"/>
                    <a:ext cx="450" cy="384"/>
                    <a:chOff x="965" y="1152"/>
                    <a:chExt cx="450" cy="384"/>
                  </a:xfrm>
                </p:grpSpPr>
                <p:sp>
                  <p:nvSpPr>
                    <p:cNvPr id="43103" name="Rectangle 1190"/>
                    <p:cNvSpPr>
                      <a:spLocks noChangeArrowheads="1"/>
                    </p:cNvSpPr>
                    <p:nvPr/>
                  </p:nvSpPr>
                  <p:spPr bwMode="auto">
                    <a:xfrm>
                      <a:off x="1008" y="1152"/>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High-Z</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04" name="Rectangle 1245"/>
                    <p:cNvSpPr>
                      <a:spLocks noChangeArrowheads="1"/>
                    </p:cNvSpPr>
                    <p:nvPr/>
                  </p:nvSpPr>
                  <p:spPr bwMode="auto">
                    <a:xfrm>
                      <a:off x="965" y="1152"/>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3" name="Group 1248"/>
                  <p:cNvGrpSpPr>
                    <a:grpSpLocks/>
                  </p:cNvGrpSpPr>
                  <p:nvPr/>
                </p:nvGrpSpPr>
                <p:grpSpPr bwMode="auto">
                  <a:xfrm>
                    <a:off x="1415" y="1152"/>
                    <a:ext cx="450" cy="384"/>
                    <a:chOff x="1415" y="1152"/>
                    <a:chExt cx="450" cy="384"/>
                  </a:xfrm>
                </p:grpSpPr>
                <p:sp>
                  <p:nvSpPr>
                    <p:cNvPr id="43101" name="Rectangle 1191"/>
                    <p:cNvSpPr>
                      <a:spLocks noChangeArrowheads="1"/>
                    </p:cNvSpPr>
                    <p:nvPr/>
                  </p:nvSpPr>
                  <p:spPr bwMode="auto">
                    <a:xfrm>
                      <a:off x="1458" y="1152"/>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DO</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102" name="Rectangle 1247"/>
                    <p:cNvSpPr>
                      <a:spLocks noChangeArrowheads="1"/>
                    </p:cNvSpPr>
                    <p:nvPr/>
                  </p:nvSpPr>
                  <p:spPr bwMode="auto">
                    <a:xfrm>
                      <a:off x="1415" y="1152"/>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4" name="Group 1250"/>
                  <p:cNvGrpSpPr>
                    <a:grpSpLocks/>
                  </p:cNvGrpSpPr>
                  <p:nvPr/>
                </p:nvGrpSpPr>
                <p:grpSpPr bwMode="auto">
                  <a:xfrm>
                    <a:off x="1865" y="1152"/>
                    <a:ext cx="522" cy="384"/>
                    <a:chOff x="1865" y="1152"/>
                    <a:chExt cx="522" cy="384"/>
                  </a:xfrm>
                </p:grpSpPr>
                <p:sp>
                  <p:nvSpPr>
                    <p:cNvPr id="43099" name="Rectangle 1192"/>
                    <p:cNvSpPr>
                      <a:spLocks noChangeArrowheads="1"/>
                    </p:cNvSpPr>
                    <p:nvPr/>
                  </p:nvSpPr>
                  <p:spPr bwMode="auto">
                    <a:xfrm>
                      <a:off x="1908" y="1152"/>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读</a:t>
                      </a:r>
                      <a:endParaRPr lang="zh-CN" altLang="en-US" sz="1400"/>
                    </a:p>
                    <a:p>
                      <a:pPr algn="ctr" eaLnBrk="0" hangingPunct="0"/>
                      <a:endParaRPr lang="en-US" altLang="zh-CN" sz="1400">
                        <a:latin typeface="Times New Roman" pitchFamily="18" charset="0"/>
                      </a:endParaRPr>
                    </a:p>
                  </p:txBody>
                </p:sp>
                <p:sp>
                  <p:nvSpPr>
                    <p:cNvPr id="43100" name="Rectangle 1249"/>
                    <p:cNvSpPr>
                      <a:spLocks noChangeArrowheads="1"/>
                    </p:cNvSpPr>
                    <p:nvPr/>
                  </p:nvSpPr>
                  <p:spPr bwMode="auto">
                    <a:xfrm>
                      <a:off x="1865" y="1152"/>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5" name="Group 1252"/>
                  <p:cNvGrpSpPr>
                    <a:grpSpLocks/>
                  </p:cNvGrpSpPr>
                  <p:nvPr/>
                </p:nvGrpSpPr>
                <p:grpSpPr bwMode="auto">
                  <a:xfrm>
                    <a:off x="0" y="1536"/>
                    <a:ext cx="313" cy="384"/>
                    <a:chOff x="0" y="1536"/>
                    <a:chExt cx="313" cy="384"/>
                  </a:xfrm>
                </p:grpSpPr>
                <p:sp>
                  <p:nvSpPr>
                    <p:cNvPr id="43097" name="Rectangle 1193"/>
                    <p:cNvSpPr>
                      <a:spLocks noChangeArrowheads="1"/>
                    </p:cNvSpPr>
                    <p:nvPr/>
                  </p:nvSpPr>
                  <p:spPr bwMode="auto">
                    <a:xfrm>
                      <a:off x="43" y="1536"/>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98" name="Rectangle 1251"/>
                    <p:cNvSpPr>
                      <a:spLocks noChangeArrowheads="1"/>
                    </p:cNvSpPr>
                    <p:nvPr/>
                  </p:nvSpPr>
                  <p:spPr bwMode="auto">
                    <a:xfrm>
                      <a:off x="0" y="1536"/>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6" name="Group 1254"/>
                  <p:cNvGrpSpPr>
                    <a:grpSpLocks/>
                  </p:cNvGrpSpPr>
                  <p:nvPr/>
                </p:nvGrpSpPr>
                <p:grpSpPr bwMode="auto">
                  <a:xfrm>
                    <a:off x="313" y="1536"/>
                    <a:ext cx="335" cy="384"/>
                    <a:chOff x="313" y="1536"/>
                    <a:chExt cx="335" cy="384"/>
                  </a:xfrm>
                </p:grpSpPr>
                <p:sp>
                  <p:nvSpPr>
                    <p:cNvPr id="43095" name="Rectangle 1194"/>
                    <p:cNvSpPr>
                      <a:spLocks noChangeArrowheads="1"/>
                    </p:cNvSpPr>
                    <p:nvPr/>
                  </p:nvSpPr>
                  <p:spPr bwMode="auto">
                    <a:xfrm>
                      <a:off x="356" y="1536"/>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96" name="Rectangle 1253"/>
                    <p:cNvSpPr>
                      <a:spLocks noChangeArrowheads="1"/>
                    </p:cNvSpPr>
                    <p:nvPr/>
                  </p:nvSpPr>
                  <p:spPr bwMode="auto">
                    <a:xfrm>
                      <a:off x="313" y="1536"/>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7" name="Group 1256"/>
                  <p:cNvGrpSpPr>
                    <a:grpSpLocks/>
                  </p:cNvGrpSpPr>
                  <p:nvPr/>
                </p:nvGrpSpPr>
                <p:grpSpPr bwMode="auto">
                  <a:xfrm>
                    <a:off x="648" y="1536"/>
                    <a:ext cx="317" cy="384"/>
                    <a:chOff x="648" y="1536"/>
                    <a:chExt cx="317" cy="384"/>
                  </a:xfrm>
                </p:grpSpPr>
                <p:sp>
                  <p:nvSpPr>
                    <p:cNvPr id="43093" name="Rectangle 1195"/>
                    <p:cNvSpPr>
                      <a:spLocks noChangeArrowheads="1"/>
                    </p:cNvSpPr>
                    <p:nvPr/>
                  </p:nvSpPr>
                  <p:spPr bwMode="auto">
                    <a:xfrm>
                      <a:off x="691" y="1536"/>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94" name="Rectangle 1255"/>
                    <p:cNvSpPr>
                      <a:spLocks noChangeArrowheads="1"/>
                    </p:cNvSpPr>
                    <p:nvPr/>
                  </p:nvSpPr>
                  <p:spPr bwMode="auto">
                    <a:xfrm>
                      <a:off x="648" y="1536"/>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8" name="Group 1258"/>
                  <p:cNvGrpSpPr>
                    <a:grpSpLocks/>
                  </p:cNvGrpSpPr>
                  <p:nvPr/>
                </p:nvGrpSpPr>
                <p:grpSpPr bwMode="auto">
                  <a:xfrm>
                    <a:off x="965" y="1536"/>
                    <a:ext cx="450" cy="384"/>
                    <a:chOff x="965" y="1536"/>
                    <a:chExt cx="450" cy="384"/>
                  </a:xfrm>
                </p:grpSpPr>
                <p:sp>
                  <p:nvSpPr>
                    <p:cNvPr id="43091" name="Rectangle 1196"/>
                    <p:cNvSpPr>
                      <a:spLocks noChangeArrowheads="1"/>
                    </p:cNvSpPr>
                    <p:nvPr/>
                  </p:nvSpPr>
                  <p:spPr bwMode="auto">
                    <a:xfrm>
                      <a:off x="1008" y="1536"/>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DI</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92" name="Rectangle 1257"/>
                    <p:cNvSpPr>
                      <a:spLocks noChangeArrowheads="1"/>
                    </p:cNvSpPr>
                    <p:nvPr/>
                  </p:nvSpPr>
                  <p:spPr bwMode="auto">
                    <a:xfrm>
                      <a:off x="965" y="1536"/>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49" name="Group 1260"/>
                  <p:cNvGrpSpPr>
                    <a:grpSpLocks/>
                  </p:cNvGrpSpPr>
                  <p:nvPr/>
                </p:nvGrpSpPr>
                <p:grpSpPr bwMode="auto">
                  <a:xfrm>
                    <a:off x="1415" y="1536"/>
                    <a:ext cx="450" cy="384"/>
                    <a:chOff x="1415" y="1536"/>
                    <a:chExt cx="450" cy="384"/>
                  </a:xfrm>
                </p:grpSpPr>
                <p:sp>
                  <p:nvSpPr>
                    <p:cNvPr id="43089" name="Rectangle 1197"/>
                    <p:cNvSpPr>
                      <a:spLocks noChangeArrowheads="1"/>
                    </p:cNvSpPr>
                    <p:nvPr/>
                  </p:nvSpPr>
                  <p:spPr bwMode="auto">
                    <a:xfrm>
                      <a:off x="1458" y="1536"/>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High-Z</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90" name="Rectangle 1259"/>
                    <p:cNvSpPr>
                      <a:spLocks noChangeArrowheads="1"/>
                    </p:cNvSpPr>
                    <p:nvPr/>
                  </p:nvSpPr>
                  <p:spPr bwMode="auto">
                    <a:xfrm>
                      <a:off x="1415" y="1536"/>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0" name="Group 1262"/>
                  <p:cNvGrpSpPr>
                    <a:grpSpLocks/>
                  </p:cNvGrpSpPr>
                  <p:nvPr/>
                </p:nvGrpSpPr>
                <p:grpSpPr bwMode="auto">
                  <a:xfrm>
                    <a:off x="1865" y="1536"/>
                    <a:ext cx="522" cy="384"/>
                    <a:chOff x="1865" y="1536"/>
                    <a:chExt cx="522" cy="384"/>
                  </a:xfrm>
                </p:grpSpPr>
                <p:sp>
                  <p:nvSpPr>
                    <p:cNvPr id="43087" name="Rectangle 1198"/>
                    <p:cNvSpPr>
                      <a:spLocks noChangeArrowheads="1"/>
                    </p:cNvSpPr>
                    <p:nvPr/>
                  </p:nvSpPr>
                  <p:spPr bwMode="auto">
                    <a:xfrm>
                      <a:off x="1908" y="1536"/>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写</a:t>
                      </a:r>
                      <a:endParaRPr lang="zh-CN" altLang="en-US" sz="1400"/>
                    </a:p>
                    <a:p>
                      <a:pPr algn="ctr" eaLnBrk="0" hangingPunct="0"/>
                      <a:endParaRPr lang="en-US" altLang="zh-CN" sz="1400">
                        <a:latin typeface="Times New Roman" pitchFamily="18" charset="0"/>
                      </a:endParaRPr>
                    </a:p>
                  </p:txBody>
                </p:sp>
                <p:sp>
                  <p:nvSpPr>
                    <p:cNvPr id="43088" name="Rectangle 1261"/>
                    <p:cNvSpPr>
                      <a:spLocks noChangeArrowheads="1"/>
                    </p:cNvSpPr>
                    <p:nvPr/>
                  </p:nvSpPr>
                  <p:spPr bwMode="auto">
                    <a:xfrm>
                      <a:off x="1865" y="1536"/>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1" name="Group 1264"/>
                  <p:cNvGrpSpPr>
                    <a:grpSpLocks/>
                  </p:cNvGrpSpPr>
                  <p:nvPr/>
                </p:nvGrpSpPr>
                <p:grpSpPr bwMode="auto">
                  <a:xfrm>
                    <a:off x="0" y="1920"/>
                    <a:ext cx="313" cy="384"/>
                    <a:chOff x="0" y="1920"/>
                    <a:chExt cx="313" cy="384"/>
                  </a:xfrm>
                </p:grpSpPr>
                <p:sp>
                  <p:nvSpPr>
                    <p:cNvPr id="43085" name="Rectangle 1199"/>
                    <p:cNvSpPr>
                      <a:spLocks noChangeArrowheads="1"/>
                    </p:cNvSpPr>
                    <p:nvPr/>
                  </p:nvSpPr>
                  <p:spPr bwMode="auto">
                    <a:xfrm>
                      <a:off x="43" y="192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86" name="Rectangle 1263"/>
                    <p:cNvSpPr>
                      <a:spLocks noChangeArrowheads="1"/>
                    </p:cNvSpPr>
                    <p:nvPr/>
                  </p:nvSpPr>
                  <p:spPr bwMode="auto">
                    <a:xfrm>
                      <a:off x="0" y="192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2" name="Group 1266"/>
                  <p:cNvGrpSpPr>
                    <a:grpSpLocks/>
                  </p:cNvGrpSpPr>
                  <p:nvPr/>
                </p:nvGrpSpPr>
                <p:grpSpPr bwMode="auto">
                  <a:xfrm>
                    <a:off x="313" y="1920"/>
                    <a:ext cx="335" cy="384"/>
                    <a:chOff x="313" y="1920"/>
                    <a:chExt cx="335" cy="384"/>
                  </a:xfrm>
                </p:grpSpPr>
                <p:sp>
                  <p:nvSpPr>
                    <p:cNvPr id="43083" name="Rectangle 1200"/>
                    <p:cNvSpPr>
                      <a:spLocks noChangeArrowheads="1"/>
                    </p:cNvSpPr>
                    <p:nvPr/>
                  </p:nvSpPr>
                  <p:spPr bwMode="auto">
                    <a:xfrm>
                      <a:off x="356" y="1920"/>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84" name="Rectangle 1265"/>
                    <p:cNvSpPr>
                      <a:spLocks noChangeArrowheads="1"/>
                    </p:cNvSpPr>
                    <p:nvPr/>
                  </p:nvSpPr>
                  <p:spPr bwMode="auto">
                    <a:xfrm>
                      <a:off x="313" y="1920"/>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3" name="Group 1268"/>
                  <p:cNvGrpSpPr>
                    <a:grpSpLocks/>
                  </p:cNvGrpSpPr>
                  <p:nvPr/>
                </p:nvGrpSpPr>
                <p:grpSpPr bwMode="auto">
                  <a:xfrm>
                    <a:off x="648" y="1920"/>
                    <a:ext cx="317" cy="384"/>
                    <a:chOff x="648" y="1920"/>
                    <a:chExt cx="317" cy="384"/>
                  </a:xfrm>
                </p:grpSpPr>
                <p:sp>
                  <p:nvSpPr>
                    <p:cNvPr id="43081" name="Rectangle 1201"/>
                    <p:cNvSpPr>
                      <a:spLocks noChangeArrowheads="1"/>
                    </p:cNvSpPr>
                    <p:nvPr/>
                  </p:nvSpPr>
                  <p:spPr bwMode="auto">
                    <a:xfrm>
                      <a:off x="691" y="1920"/>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82" name="Rectangle 1267"/>
                    <p:cNvSpPr>
                      <a:spLocks noChangeArrowheads="1"/>
                    </p:cNvSpPr>
                    <p:nvPr/>
                  </p:nvSpPr>
                  <p:spPr bwMode="auto">
                    <a:xfrm>
                      <a:off x="648" y="1920"/>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4" name="Group 1270"/>
                  <p:cNvGrpSpPr>
                    <a:grpSpLocks/>
                  </p:cNvGrpSpPr>
                  <p:nvPr/>
                </p:nvGrpSpPr>
                <p:grpSpPr bwMode="auto">
                  <a:xfrm>
                    <a:off x="965" y="1920"/>
                    <a:ext cx="450" cy="384"/>
                    <a:chOff x="965" y="1920"/>
                    <a:chExt cx="450" cy="384"/>
                  </a:xfrm>
                </p:grpSpPr>
                <p:sp>
                  <p:nvSpPr>
                    <p:cNvPr id="43079" name="Rectangle 1202"/>
                    <p:cNvSpPr>
                      <a:spLocks noChangeArrowheads="1"/>
                    </p:cNvSpPr>
                    <p:nvPr/>
                  </p:nvSpPr>
                  <p:spPr bwMode="auto">
                    <a:xfrm>
                      <a:off x="1008" y="1920"/>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DI</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80" name="Rectangle 1269"/>
                    <p:cNvSpPr>
                      <a:spLocks noChangeArrowheads="1"/>
                    </p:cNvSpPr>
                    <p:nvPr/>
                  </p:nvSpPr>
                  <p:spPr bwMode="auto">
                    <a:xfrm>
                      <a:off x="965" y="1920"/>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5" name="Group 1272"/>
                  <p:cNvGrpSpPr>
                    <a:grpSpLocks/>
                  </p:cNvGrpSpPr>
                  <p:nvPr/>
                </p:nvGrpSpPr>
                <p:grpSpPr bwMode="auto">
                  <a:xfrm>
                    <a:off x="1415" y="1920"/>
                    <a:ext cx="450" cy="384"/>
                    <a:chOff x="1415" y="1920"/>
                    <a:chExt cx="450" cy="384"/>
                  </a:xfrm>
                </p:grpSpPr>
                <p:sp>
                  <p:nvSpPr>
                    <p:cNvPr id="43077" name="Rectangle 1203"/>
                    <p:cNvSpPr>
                      <a:spLocks noChangeArrowheads="1"/>
                    </p:cNvSpPr>
                    <p:nvPr/>
                  </p:nvSpPr>
                  <p:spPr bwMode="auto">
                    <a:xfrm>
                      <a:off x="1458" y="1920"/>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High-Z</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78" name="Rectangle 1271"/>
                    <p:cNvSpPr>
                      <a:spLocks noChangeArrowheads="1"/>
                    </p:cNvSpPr>
                    <p:nvPr/>
                  </p:nvSpPr>
                  <p:spPr bwMode="auto">
                    <a:xfrm>
                      <a:off x="1415" y="1920"/>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6" name="Group 1274"/>
                  <p:cNvGrpSpPr>
                    <a:grpSpLocks/>
                  </p:cNvGrpSpPr>
                  <p:nvPr/>
                </p:nvGrpSpPr>
                <p:grpSpPr bwMode="auto">
                  <a:xfrm>
                    <a:off x="1865" y="1920"/>
                    <a:ext cx="522" cy="384"/>
                    <a:chOff x="1865" y="1920"/>
                    <a:chExt cx="522" cy="384"/>
                  </a:xfrm>
                </p:grpSpPr>
                <p:sp>
                  <p:nvSpPr>
                    <p:cNvPr id="43075" name="Rectangle 1204"/>
                    <p:cNvSpPr>
                      <a:spLocks noChangeArrowheads="1"/>
                    </p:cNvSpPr>
                    <p:nvPr/>
                  </p:nvSpPr>
                  <p:spPr bwMode="auto">
                    <a:xfrm>
                      <a:off x="1908" y="1920"/>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写</a:t>
                      </a:r>
                      <a:endParaRPr lang="zh-CN" altLang="en-US" sz="1400"/>
                    </a:p>
                    <a:p>
                      <a:pPr algn="ctr" eaLnBrk="0" hangingPunct="0"/>
                      <a:endParaRPr lang="en-US" altLang="zh-CN" sz="1400">
                        <a:latin typeface="Times New Roman" pitchFamily="18" charset="0"/>
                      </a:endParaRPr>
                    </a:p>
                  </p:txBody>
                </p:sp>
                <p:sp>
                  <p:nvSpPr>
                    <p:cNvPr id="43076" name="Rectangle 1273"/>
                    <p:cNvSpPr>
                      <a:spLocks noChangeArrowheads="1"/>
                    </p:cNvSpPr>
                    <p:nvPr/>
                  </p:nvSpPr>
                  <p:spPr bwMode="auto">
                    <a:xfrm>
                      <a:off x="1865" y="1920"/>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7" name="Group 1276"/>
                  <p:cNvGrpSpPr>
                    <a:grpSpLocks/>
                  </p:cNvGrpSpPr>
                  <p:nvPr/>
                </p:nvGrpSpPr>
                <p:grpSpPr bwMode="auto">
                  <a:xfrm>
                    <a:off x="0" y="2304"/>
                    <a:ext cx="313" cy="384"/>
                    <a:chOff x="0" y="2304"/>
                    <a:chExt cx="313" cy="384"/>
                  </a:xfrm>
                </p:grpSpPr>
                <p:sp>
                  <p:nvSpPr>
                    <p:cNvPr id="43073" name="Rectangle 1205"/>
                    <p:cNvSpPr>
                      <a:spLocks noChangeArrowheads="1"/>
                    </p:cNvSpPr>
                    <p:nvPr/>
                  </p:nvSpPr>
                  <p:spPr bwMode="auto">
                    <a:xfrm>
                      <a:off x="43" y="2304"/>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L</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74" name="Rectangle 1275"/>
                    <p:cNvSpPr>
                      <a:spLocks noChangeArrowheads="1"/>
                    </p:cNvSpPr>
                    <p:nvPr/>
                  </p:nvSpPr>
                  <p:spPr bwMode="auto">
                    <a:xfrm>
                      <a:off x="0" y="230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8" name="Group 1278"/>
                  <p:cNvGrpSpPr>
                    <a:grpSpLocks/>
                  </p:cNvGrpSpPr>
                  <p:nvPr/>
                </p:nvGrpSpPr>
                <p:grpSpPr bwMode="auto">
                  <a:xfrm>
                    <a:off x="313" y="2304"/>
                    <a:ext cx="335" cy="384"/>
                    <a:chOff x="313" y="2304"/>
                    <a:chExt cx="335" cy="384"/>
                  </a:xfrm>
                </p:grpSpPr>
                <p:sp>
                  <p:nvSpPr>
                    <p:cNvPr id="43071" name="Rectangle 1206"/>
                    <p:cNvSpPr>
                      <a:spLocks noChangeArrowheads="1"/>
                    </p:cNvSpPr>
                    <p:nvPr/>
                  </p:nvSpPr>
                  <p:spPr bwMode="auto">
                    <a:xfrm>
                      <a:off x="356" y="2304"/>
                      <a:ext cx="2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72" name="Rectangle 1277"/>
                    <p:cNvSpPr>
                      <a:spLocks noChangeArrowheads="1"/>
                    </p:cNvSpPr>
                    <p:nvPr/>
                  </p:nvSpPr>
                  <p:spPr bwMode="auto">
                    <a:xfrm>
                      <a:off x="313" y="2304"/>
                      <a:ext cx="3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59" name="Group 1280"/>
                  <p:cNvGrpSpPr>
                    <a:grpSpLocks/>
                  </p:cNvGrpSpPr>
                  <p:nvPr/>
                </p:nvGrpSpPr>
                <p:grpSpPr bwMode="auto">
                  <a:xfrm>
                    <a:off x="648" y="2304"/>
                    <a:ext cx="317" cy="384"/>
                    <a:chOff x="648" y="2304"/>
                    <a:chExt cx="317" cy="384"/>
                  </a:xfrm>
                </p:grpSpPr>
                <p:sp>
                  <p:nvSpPr>
                    <p:cNvPr id="43069" name="Rectangle 1207"/>
                    <p:cNvSpPr>
                      <a:spLocks noChangeArrowheads="1"/>
                    </p:cNvSpPr>
                    <p:nvPr/>
                  </p:nvSpPr>
                  <p:spPr bwMode="auto">
                    <a:xfrm>
                      <a:off x="691" y="2304"/>
                      <a:ext cx="2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70" name="Rectangle 1279"/>
                    <p:cNvSpPr>
                      <a:spLocks noChangeArrowheads="1"/>
                    </p:cNvSpPr>
                    <p:nvPr/>
                  </p:nvSpPr>
                  <p:spPr bwMode="auto">
                    <a:xfrm>
                      <a:off x="648" y="2304"/>
                      <a:ext cx="31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60" name="Group 1282"/>
                  <p:cNvGrpSpPr>
                    <a:grpSpLocks/>
                  </p:cNvGrpSpPr>
                  <p:nvPr/>
                </p:nvGrpSpPr>
                <p:grpSpPr bwMode="auto">
                  <a:xfrm>
                    <a:off x="965" y="2304"/>
                    <a:ext cx="450" cy="384"/>
                    <a:chOff x="965" y="2304"/>
                    <a:chExt cx="450" cy="384"/>
                  </a:xfrm>
                </p:grpSpPr>
                <p:sp>
                  <p:nvSpPr>
                    <p:cNvPr id="43067" name="Rectangle 1208"/>
                    <p:cNvSpPr>
                      <a:spLocks noChangeArrowheads="1"/>
                    </p:cNvSpPr>
                    <p:nvPr/>
                  </p:nvSpPr>
                  <p:spPr bwMode="auto">
                    <a:xfrm>
                      <a:off x="1008" y="2304"/>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X</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68" name="Rectangle 1281"/>
                    <p:cNvSpPr>
                      <a:spLocks noChangeArrowheads="1"/>
                    </p:cNvSpPr>
                    <p:nvPr/>
                  </p:nvSpPr>
                  <p:spPr bwMode="auto">
                    <a:xfrm>
                      <a:off x="965" y="2304"/>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61" name="Group 1284"/>
                  <p:cNvGrpSpPr>
                    <a:grpSpLocks/>
                  </p:cNvGrpSpPr>
                  <p:nvPr/>
                </p:nvGrpSpPr>
                <p:grpSpPr bwMode="auto">
                  <a:xfrm>
                    <a:off x="1415" y="2304"/>
                    <a:ext cx="450" cy="384"/>
                    <a:chOff x="1415" y="2304"/>
                    <a:chExt cx="450" cy="384"/>
                  </a:xfrm>
                </p:grpSpPr>
                <p:sp>
                  <p:nvSpPr>
                    <p:cNvPr id="43065" name="Rectangle 1209"/>
                    <p:cNvSpPr>
                      <a:spLocks noChangeArrowheads="1"/>
                    </p:cNvSpPr>
                    <p:nvPr/>
                  </p:nvSpPr>
                  <p:spPr bwMode="auto">
                    <a:xfrm>
                      <a:off x="1458" y="2304"/>
                      <a:ext cx="3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itchFamily="18" charset="0"/>
                        </a:rPr>
                        <a:t>High-Z</a:t>
                      </a:r>
                      <a:endParaRPr lang="en-US" altLang="zh-CN" sz="1400">
                        <a:latin typeface="Times New Roman" pitchFamily="18" charset="0"/>
                      </a:endParaRPr>
                    </a:p>
                    <a:p>
                      <a:pPr algn="ctr" eaLnBrk="0" hangingPunct="0"/>
                      <a:endParaRPr lang="en-US" altLang="zh-CN" sz="1400">
                        <a:latin typeface="Times New Roman" pitchFamily="18" charset="0"/>
                      </a:endParaRPr>
                    </a:p>
                  </p:txBody>
                </p:sp>
                <p:sp>
                  <p:nvSpPr>
                    <p:cNvPr id="43066" name="Rectangle 1283"/>
                    <p:cNvSpPr>
                      <a:spLocks noChangeArrowheads="1"/>
                    </p:cNvSpPr>
                    <p:nvPr/>
                  </p:nvSpPr>
                  <p:spPr bwMode="auto">
                    <a:xfrm>
                      <a:off x="1415" y="2304"/>
                      <a:ext cx="4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62" name="Group 1286"/>
                  <p:cNvGrpSpPr>
                    <a:grpSpLocks/>
                  </p:cNvGrpSpPr>
                  <p:nvPr/>
                </p:nvGrpSpPr>
                <p:grpSpPr bwMode="auto">
                  <a:xfrm>
                    <a:off x="1865" y="2304"/>
                    <a:ext cx="522" cy="384"/>
                    <a:chOff x="1865" y="2304"/>
                    <a:chExt cx="522" cy="384"/>
                  </a:xfrm>
                </p:grpSpPr>
                <p:sp>
                  <p:nvSpPr>
                    <p:cNvPr id="43063" name="Rectangle 1210"/>
                    <p:cNvSpPr>
                      <a:spLocks noChangeArrowheads="1"/>
                    </p:cNvSpPr>
                    <p:nvPr/>
                  </p:nvSpPr>
                  <p:spPr bwMode="auto">
                    <a:xfrm>
                      <a:off x="1908" y="2304"/>
                      <a:ext cx="4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400" b="1">
                          <a:latin typeface="Times New Roman" pitchFamily="18" charset="0"/>
                        </a:rPr>
                        <a:t>选择</a:t>
                      </a:r>
                      <a:endParaRPr lang="zh-CN" altLang="en-US" sz="1400"/>
                    </a:p>
                    <a:p>
                      <a:pPr algn="ctr" eaLnBrk="0" hangingPunct="0"/>
                      <a:endParaRPr lang="en-US" altLang="zh-CN" sz="1400">
                        <a:latin typeface="Times New Roman" pitchFamily="18" charset="0"/>
                      </a:endParaRPr>
                    </a:p>
                  </p:txBody>
                </p:sp>
                <p:sp>
                  <p:nvSpPr>
                    <p:cNvPr id="43064" name="Rectangle 1285"/>
                    <p:cNvSpPr>
                      <a:spLocks noChangeArrowheads="1"/>
                    </p:cNvSpPr>
                    <p:nvPr/>
                  </p:nvSpPr>
                  <p:spPr bwMode="auto">
                    <a:xfrm>
                      <a:off x="1865" y="2304"/>
                      <a:ext cx="5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43024" name="Rectangle 1288"/>
                <p:cNvSpPr>
                  <a:spLocks noChangeArrowheads="1"/>
                </p:cNvSpPr>
                <p:nvPr/>
              </p:nvSpPr>
              <p:spPr bwMode="auto">
                <a:xfrm>
                  <a:off x="-3" y="-3"/>
                  <a:ext cx="2393" cy="269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3019" name="Group 1293"/>
              <p:cNvGrpSpPr>
                <a:grpSpLocks/>
              </p:cNvGrpSpPr>
              <p:nvPr/>
            </p:nvGrpSpPr>
            <p:grpSpPr bwMode="auto">
              <a:xfrm>
                <a:off x="2592" y="1776"/>
                <a:ext cx="987" cy="0"/>
                <a:chOff x="2592" y="1776"/>
                <a:chExt cx="987" cy="0"/>
              </a:xfrm>
            </p:grpSpPr>
            <p:sp>
              <p:nvSpPr>
                <p:cNvPr id="43020" name="Line 1290"/>
                <p:cNvSpPr>
                  <a:spLocks noChangeShapeType="1"/>
                </p:cNvSpPr>
                <p:nvPr/>
              </p:nvSpPr>
              <p:spPr bwMode="auto">
                <a:xfrm>
                  <a:off x="2592" y="177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1" name="Line 1291"/>
                <p:cNvSpPr>
                  <a:spLocks noChangeShapeType="1"/>
                </p:cNvSpPr>
                <p:nvPr/>
              </p:nvSpPr>
              <p:spPr bwMode="auto">
                <a:xfrm>
                  <a:off x="2976" y="177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22" name="Line 1292"/>
                <p:cNvSpPr>
                  <a:spLocks noChangeShapeType="1"/>
                </p:cNvSpPr>
                <p:nvPr/>
              </p:nvSpPr>
              <p:spPr bwMode="auto">
                <a:xfrm>
                  <a:off x="3435" y="177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8600" y="381000"/>
            <a:ext cx="9144000" cy="641350"/>
          </a:xfrm>
          <a:prstGeom prst="rect">
            <a:avLst/>
          </a:prstGeom>
          <a:noFill/>
          <a:ln w="9525">
            <a:noFill/>
            <a:miter lim="800000"/>
            <a:headEnd/>
            <a:tailEnd/>
          </a:ln>
          <a:effectLst/>
        </p:spPr>
        <p:txBody>
          <a:bodyPr>
            <a:spAutoFit/>
          </a:bodyPr>
          <a:lstStyle/>
          <a:p>
            <a:pPr>
              <a:defRPr/>
            </a:pPr>
            <a:r>
              <a:rPr lang="zh-CN" altLang="en-US" sz="3600" b="1">
                <a:solidFill>
                  <a:schemeClr val="hlink"/>
                </a:solidFill>
                <a:effectLst>
                  <a:outerShdw blurRad="38100" dist="38100" dir="2700000" algn="tl">
                    <a:srgbClr val="C0C0C0"/>
                  </a:outerShdw>
                </a:effectLst>
                <a:ea typeface="隶书" pitchFamily="49" charset="-122"/>
              </a:rPr>
              <a:t>本讲将解决的主要问题 </a:t>
            </a:r>
          </a:p>
        </p:txBody>
      </p:sp>
      <p:sp>
        <p:nvSpPr>
          <p:cNvPr id="18435" name="Rectangle 3"/>
          <p:cNvSpPr>
            <a:spLocks noChangeArrowheads="1"/>
          </p:cNvSpPr>
          <p:nvPr/>
        </p:nvSpPr>
        <p:spPr bwMode="auto">
          <a:xfrm>
            <a:off x="381000" y="1219200"/>
            <a:ext cx="8153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None/>
            </a:pPr>
            <a:r>
              <a:rPr lang="en-US" altLang="zh-CN" b="1">
                <a:latin typeface="宋体" pitchFamily="2" charset="-122"/>
              </a:rPr>
              <a:t>L</a:t>
            </a:r>
            <a:r>
              <a:rPr lang="zh-CN" altLang="en-US" b="1">
                <a:latin typeface="宋体" pitchFamily="2" charset="-122"/>
              </a:rPr>
              <a:t>、半导体存储器的分类、组成及组成部件的作用及工作原理、读</a:t>
            </a:r>
            <a:r>
              <a:rPr lang="en-US" altLang="zh-CN" b="1">
                <a:latin typeface="宋体" pitchFamily="2" charset="-122"/>
              </a:rPr>
              <a:t>/</a:t>
            </a:r>
            <a:r>
              <a:rPr lang="zh-CN" altLang="en-US" b="1">
                <a:latin typeface="宋体" pitchFamily="2" charset="-122"/>
              </a:rPr>
              <a:t>写操作的基本过程。</a:t>
            </a:r>
          </a:p>
          <a:p>
            <a:pPr marL="342900" indent="-342900" algn="just">
              <a:spcBef>
                <a:spcPct val="20000"/>
              </a:spcBef>
              <a:buClr>
                <a:schemeClr val="folHlink"/>
              </a:buClr>
              <a:buSzPct val="60000"/>
              <a:buFont typeface="Wingdings" pitchFamily="2" charset="2"/>
              <a:buNone/>
            </a:pPr>
            <a:r>
              <a:rPr lang="en-US" altLang="zh-CN" b="1">
                <a:latin typeface="宋体" pitchFamily="2" charset="-122"/>
              </a:rPr>
              <a:t>2</a:t>
            </a:r>
            <a:r>
              <a:rPr lang="zh-CN" altLang="en-US" b="1">
                <a:latin typeface="宋体" pitchFamily="2" charset="-122"/>
              </a:rPr>
              <a:t>、</a:t>
            </a:r>
            <a:r>
              <a:rPr lang="en-US" altLang="zh-CN" b="1">
                <a:latin typeface="宋体" pitchFamily="2" charset="-122"/>
              </a:rPr>
              <a:t>SRAM</a:t>
            </a:r>
            <a:r>
              <a:rPr lang="zh-CN" altLang="en-US" b="1">
                <a:latin typeface="宋体" pitchFamily="2" charset="-122"/>
              </a:rPr>
              <a:t>、</a:t>
            </a:r>
            <a:r>
              <a:rPr lang="en-US" altLang="zh-CN" b="1">
                <a:latin typeface="宋体" pitchFamily="2" charset="-122"/>
              </a:rPr>
              <a:t>DRAM</a:t>
            </a:r>
            <a:r>
              <a:rPr lang="zh-CN" altLang="en-US" b="1">
                <a:latin typeface="宋体" pitchFamily="2" charset="-122"/>
              </a:rPr>
              <a:t>芯片的组成特点、工作过程、典型芯片的引脚信号、了解</a:t>
            </a:r>
            <a:r>
              <a:rPr lang="en-US" altLang="zh-CN" b="1">
                <a:latin typeface="宋体" pitchFamily="2" charset="-122"/>
              </a:rPr>
              <a:t>DRAM</a:t>
            </a:r>
            <a:r>
              <a:rPr lang="zh-CN" altLang="en-US" b="1">
                <a:latin typeface="宋体" pitchFamily="2" charset="-122"/>
              </a:rPr>
              <a:t>刷新的基本概念。</a:t>
            </a:r>
          </a:p>
          <a:p>
            <a:pPr marL="342900" indent="-342900" algn="just">
              <a:spcBef>
                <a:spcPct val="20000"/>
              </a:spcBef>
              <a:buClr>
                <a:schemeClr val="folHlink"/>
              </a:buClr>
              <a:buSzPct val="60000"/>
              <a:buFont typeface="Wingdings" pitchFamily="2" charset="2"/>
              <a:buNone/>
            </a:pPr>
            <a:r>
              <a:rPr lang="en-US" altLang="zh-CN" b="1">
                <a:latin typeface="宋体" pitchFamily="2" charset="-122"/>
              </a:rPr>
              <a:t>3</a:t>
            </a:r>
            <a:r>
              <a:rPr lang="zh-CN" altLang="en-US" b="1">
                <a:latin typeface="宋体" pitchFamily="2" charset="-122"/>
              </a:rPr>
              <a:t>、半导体存储器的主要技术指标、芯片的扩充、</a:t>
            </a:r>
            <a:r>
              <a:rPr lang="en-US" altLang="zh-CN" b="1">
                <a:latin typeface="宋体" pitchFamily="2" charset="-122"/>
              </a:rPr>
              <a:t>CPU</a:t>
            </a:r>
            <a:r>
              <a:rPr lang="zh-CN" altLang="en-US" b="1">
                <a:latin typeface="宋体" pitchFamily="2" charset="-122"/>
              </a:rPr>
              <a:t>与半导体存储器间的连接。</a:t>
            </a:r>
          </a:p>
          <a:p>
            <a:pPr marL="342900" indent="-342900" algn="just">
              <a:spcBef>
                <a:spcPct val="20000"/>
              </a:spcBef>
              <a:buClr>
                <a:schemeClr val="folHlink"/>
              </a:buClr>
              <a:buSzPct val="60000"/>
              <a:buFont typeface="Wingdings" pitchFamily="2" charset="2"/>
              <a:buNone/>
            </a:pPr>
            <a:endParaRPr lang="en-US" altLang="zh-CN" b="1">
              <a:latin typeface="宋体"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28600" y="228600"/>
            <a:ext cx="523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4000" b="1">
                <a:solidFill>
                  <a:schemeClr val="hlink"/>
                </a:solidFill>
                <a:latin typeface="隶书" pitchFamily="49" charset="-122"/>
                <a:ea typeface="隶书" pitchFamily="49" charset="-122"/>
              </a:rPr>
              <a:t> DRAM</a:t>
            </a:r>
            <a:r>
              <a:rPr lang="zh-CN" altLang="en-US" sz="4000" b="1">
                <a:solidFill>
                  <a:schemeClr val="hlink"/>
                </a:solidFill>
                <a:latin typeface="隶书" pitchFamily="49" charset="-122"/>
                <a:ea typeface="隶书" pitchFamily="49" charset="-122"/>
              </a:rPr>
              <a:t>存储器</a:t>
            </a:r>
          </a:p>
        </p:txBody>
      </p:sp>
      <p:sp>
        <p:nvSpPr>
          <p:cNvPr id="44035" name="Rectangle 5"/>
          <p:cNvSpPr>
            <a:spLocks noChangeArrowheads="1"/>
          </p:cNvSpPr>
          <p:nvPr/>
        </p:nvSpPr>
        <p:spPr bwMode="auto">
          <a:xfrm>
            <a:off x="228600" y="685800"/>
            <a:ext cx="5451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0000FF"/>
                </a:solidFill>
                <a:latin typeface="宋体" pitchFamily="2" charset="-122"/>
              </a:rPr>
              <a:t>1.</a:t>
            </a:r>
            <a:r>
              <a:rPr lang="zh-CN" altLang="en-US" sz="3200" b="1">
                <a:solidFill>
                  <a:srgbClr val="0000FF"/>
                </a:solidFill>
                <a:latin typeface="宋体" pitchFamily="2" charset="-122"/>
              </a:rPr>
              <a:t>单管动态存储元</a:t>
            </a:r>
            <a:endParaRPr lang="zh-CN" altLang="en-US" sz="3200">
              <a:solidFill>
                <a:srgbClr val="0000FF"/>
              </a:solidFill>
              <a:latin typeface="宋体" pitchFamily="2" charset="-122"/>
            </a:endParaRPr>
          </a:p>
        </p:txBody>
      </p:sp>
      <p:grpSp>
        <p:nvGrpSpPr>
          <p:cNvPr id="44036" name="Group 6"/>
          <p:cNvGrpSpPr>
            <a:grpSpLocks/>
          </p:cNvGrpSpPr>
          <p:nvPr/>
        </p:nvGrpSpPr>
        <p:grpSpPr bwMode="auto">
          <a:xfrm>
            <a:off x="381000" y="1600200"/>
            <a:ext cx="3962400" cy="3998913"/>
            <a:chOff x="185" y="1157"/>
            <a:chExt cx="2435" cy="2434"/>
          </a:xfrm>
        </p:grpSpPr>
        <p:sp>
          <p:nvSpPr>
            <p:cNvPr id="44040" name="Rectangle 7"/>
            <p:cNvSpPr>
              <a:spLocks noChangeArrowheads="1"/>
            </p:cNvSpPr>
            <p:nvPr/>
          </p:nvSpPr>
          <p:spPr bwMode="auto">
            <a:xfrm>
              <a:off x="185" y="1157"/>
              <a:ext cx="98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solidFill>
                    <a:srgbClr val="000000"/>
                  </a:solidFill>
                  <a:latin typeface="Times New Roman" pitchFamily="18" charset="0"/>
                </a:rPr>
                <a:t>                       </a:t>
              </a:r>
              <a:endParaRPr lang="en-US" altLang="zh-CN">
                <a:latin typeface="Times New Roman" pitchFamily="18" charset="0"/>
              </a:endParaRPr>
            </a:p>
          </p:txBody>
        </p:sp>
        <p:sp>
          <p:nvSpPr>
            <p:cNvPr id="44041" name="Rectangle 8"/>
            <p:cNvSpPr>
              <a:spLocks noChangeArrowheads="1"/>
            </p:cNvSpPr>
            <p:nvPr/>
          </p:nvSpPr>
          <p:spPr bwMode="auto">
            <a:xfrm>
              <a:off x="1581" y="1174"/>
              <a:ext cx="51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b="1">
                  <a:solidFill>
                    <a:srgbClr val="000000"/>
                  </a:solidFill>
                  <a:latin typeface="宋体" pitchFamily="2" charset="-122"/>
                </a:rPr>
                <a:t>数据线</a:t>
              </a:r>
              <a:endParaRPr lang="zh-CN" altLang="en-US" b="1">
                <a:latin typeface="Times New Roman" pitchFamily="18" charset="0"/>
              </a:endParaRPr>
            </a:p>
          </p:txBody>
        </p:sp>
        <p:sp>
          <p:nvSpPr>
            <p:cNvPr id="44042" name="Rectangle 9"/>
            <p:cNvSpPr>
              <a:spLocks noChangeArrowheads="1"/>
            </p:cNvSpPr>
            <p:nvPr/>
          </p:nvSpPr>
          <p:spPr bwMode="auto">
            <a:xfrm>
              <a:off x="185" y="1510"/>
              <a:ext cx="12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solidFill>
                    <a:srgbClr val="000000"/>
                  </a:solidFill>
                  <a:latin typeface="Times New Roman" pitchFamily="18" charset="0"/>
                </a:rPr>
                <a:t>   </a:t>
              </a:r>
              <a:endParaRPr lang="en-US" altLang="zh-CN">
                <a:latin typeface="Times New Roman" pitchFamily="18" charset="0"/>
              </a:endParaRPr>
            </a:p>
          </p:txBody>
        </p:sp>
        <p:sp>
          <p:nvSpPr>
            <p:cNvPr id="44043" name="Rectangle 10"/>
            <p:cNvSpPr>
              <a:spLocks noChangeArrowheads="1"/>
            </p:cNvSpPr>
            <p:nvPr/>
          </p:nvSpPr>
          <p:spPr bwMode="auto">
            <a:xfrm>
              <a:off x="367" y="1527"/>
              <a:ext cx="8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b="1">
                  <a:solidFill>
                    <a:srgbClr val="000000"/>
                  </a:solidFill>
                  <a:latin typeface="宋体" pitchFamily="2" charset="-122"/>
                </a:rPr>
                <a:t>行</a:t>
              </a:r>
              <a:r>
                <a:rPr lang="en-US" altLang="zh-CN" sz="2200" b="1">
                  <a:solidFill>
                    <a:srgbClr val="000000"/>
                  </a:solidFill>
                  <a:latin typeface="宋体" pitchFamily="2" charset="-122"/>
                </a:rPr>
                <a:t>(</a:t>
              </a:r>
              <a:r>
                <a:rPr lang="zh-CN" altLang="en-US" sz="2200" b="1">
                  <a:solidFill>
                    <a:srgbClr val="000000"/>
                  </a:solidFill>
                  <a:latin typeface="宋体" pitchFamily="2" charset="-122"/>
                </a:rPr>
                <a:t>字</a:t>
              </a:r>
              <a:r>
                <a:rPr lang="en-US" altLang="zh-CN" sz="2200" b="1">
                  <a:solidFill>
                    <a:srgbClr val="000000"/>
                  </a:solidFill>
                  <a:latin typeface="宋体" pitchFamily="2" charset="-122"/>
                </a:rPr>
                <a:t>)</a:t>
              </a:r>
              <a:r>
                <a:rPr lang="zh-CN" altLang="en-US" sz="2200" b="1">
                  <a:solidFill>
                    <a:srgbClr val="000000"/>
                  </a:solidFill>
                  <a:latin typeface="宋体" pitchFamily="2" charset="-122"/>
                </a:rPr>
                <a:t>选择</a:t>
              </a:r>
              <a:endParaRPr lang="zh-CN" altLang="en-US" b="1">
                <a:latin typeface="Times New Roman" pitchFamily="18" charset="0"/>
              </a:endParaRPr>
            </a:p>
          </p:txBody>
        </p:sp>
        <p:sp>
          <p:nvSpPr>
            <p:cNvPr id="44044" name="Rectangle 11"/>
            <p:cNvSpPr>
              <a:spLocks noChangeArrowheads="1"/>
            </p:cNvSpPr>
            <p:nvPr/>
          </p:nvSpPr>
          <p:spPr bwMode="auto">
            <a:xfrm>
              <a:off x="979" y="2599"/>
              <a:ext cx="12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Times New Roman" pitchFamily="18" charset="0"/>
                </a:rPr>
                <a:t>C</a:t>
              </a:r>
              <a:endParaRPr lang="en-US" altLang="zh-CN" b="1">
                <a:latin typeface="Times New Roman" pitchFamily="18" charset="0"/>
              </a:endParaRPr>
            </a:p>
          </p:txBody>
        </p:sp>
        <p:sp>
          <p:nvSpPr>
            <p:cNvPr id="44045" name="Line 12"/>
            <p:cNvSpPr>
              <a:spLocks noChangeShapeType="1"/>
            </p:cNvSpPr>
            <p:nvPr/>
          </p:nvSpPr>
          <p:spPr bwMode="auto">
            <a:xfrm>
              <a:off x="1225" y="2332"/>
              <a:ext cx="277"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3"/>
            <p:cNvSpPr>
              <a:spLocks noChangeShapeType="1"/>
            </p:cNvSpPr>
            <p:nvPr/>
          </p:nvSpPr>
          <p:spPr bwMode="auto">
            <a:xfrm>
              <a:off x="1294" y="2181"/>
              <a:ext cx="13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4"/>
            <p:cNvSpPr>
              <a:spLocks noChangeShapeType="1"/>
            </p:cNvSpPr>
            <p:nvPr/>
          </p:nvSpPr>
          <p:spPr bwMode="auto">
            <a:xfrm flipV="1">
              <a:off x="1294" y="2332"/>
              <a:ext cx="1"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15"/>
            <p:cNvSpPr>
              <a:spLocks noChangeShapeType="1"/>
            </p:cNvSpPr>
            <p:nvPr/>
          </p:nvSpPr>
          <p:spPr bwMode="auto">
            <a:xfrm flipV="1">
              <a:off x="1433" y="2332"/>
              <a:ext cx="0"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16"/>
            <p:cNvSpPr>
              <a:spLocks noChangeShapeType="1"/>
            </p:cNvSpPr>
            <p:nvPr/>
          </p:nvSpPr>
          <p:spPr bwMode="auto">
            <a:xfrm flipV="1">
              <a:off x="1363" y="2030"/>
              <a:ext cx="1" cy="15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17"/>
            <p:cNvSpPr>
              <a:spLocks noChangeShapeType="1"/>
            </p:cNvSpPr>
            <p:nvPr/>
          </p:nvSpPr>
          <p:spPr bwMode="auto">
            <a:xfrm>
              <a:off x="254" y="1795"/>
              <a:ext cx="214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Line 18"/>
            <p:cNvSpPr>
              <a:spLocks noChangeShapeType="1"/>
            </p:cNvSpPr>
            <p:nvPr/>
          </p:nvSpPr>
          <p:spPr bwMode="auto">
            <a:xfrm flipV="1">
              <a:off x="1363" y="1795"/>
              <a:ext cx="1" cy="28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19"/>
            <p:cNvSpPr>
              <a:spLocks noChangeShapeType="1"/>
            </p:cNvSpPr>
            <p:nvPr/>
          </p:nvSpPr>
          <p:spPr bwMode="auto">
            <a:xfrm flipH="1">
              <a:off x="815" y="2498"/>
              <a:ext cx="485"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20"/>
            <p:cNvSpPr>
              <a:spLocks noChangeShapeType="1"/>
            </p:cNvSpPr>
            <p:nvPr/>
          </p:nvSpPr>
          <p:spPr bwMode="auto">
            <a:xfrm>
              <a:off x="823" y="2498"/>
              <a:ext cx="1"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21"/>
            <p:cNvSpPr>
              <a:spLocks noChangeShapeType="1"/>
            </p:cNvSpPr>
            <p:nvPr/>
          </p:nvSpPr>
          <p:spPr bwMode="auto">
            <a:xfrm>
              <a:off x="719" y="2666"/>
              <a:ext cx="20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2"/>
            <p:cNvSpPr>
              <a:spLocks noChangeShapeType="1"/>
            </p:cNvSpPr>
            <p:nvPr/>
          </p:nvSpPr>
          <p:spPr bwMode="auto">
            <a:xfrm>
              <a:off x="719" y="2750"/>
              <a:ext cx="208"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3"/>
            <p:cNvSpPr>
              <a:spLocks noChangeShapeType="1"/>
            </p:cNvSpPr>
            <p:nvPr/>
          </p:nvSpPr>
          <p:spPr bwMode="auto">
            <a:xfrm flipV="1">
              <a:off x="823" y="2750"/>
              <a:ext cx="1"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4"/>
            <p:cNvSpPr>
              <a:spLocks noChangeShapeType="1"/>
            </p:cNvSpPr>
            <p:nvPr/>
          </p:nvSpPr>
          <p:spPr bwMode="auto">
            <a:xfrm>
              <a:off x="745" y="2918"/>
              <a:ext cx="13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25"/>
            <p:cNvSpPr>
              <a:spLocks noChangeShapeType="1"/>
            </p:cNvSpPr>
            <p:nvPr/>
          </p:nvSpPr>
          <p:spPr bwMode="auto">
            <a:xfrm>
              <a:off x="1433" y="2500"/>
              <a:ext cx="41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6"/>
            <p:cNvSpPr>
              <a:spLocks noChangeShapeType="1"/>
            </p:cNvSpPr>
            <p:nvPr/>
          </p:nvSpPr>
          <p:spPr bwMode="auto">
            <a:xfrm>
              <a:off x="1848" y="1442"/>
              <a:ext cx="1" cy="214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27"/>
            <p:cNvSpPr>
              <a:spLocks noChangeShapeType="1"/>
            </p:cNvSpPr>
            <p:nvPr/>
          </p:nvSpPr>
          <p:spPr bwMode="auto">
            <a:xfrm>
              <a:off x="1848" y="2881"/>
              <a:ext cx="27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28"/>
            <p:cNvSpPr>
              <a:spLocks noChangeShapeType="1"/>
            </p:cNvSpPr>
            <p:nvPr/>
          </p:nvSpPr>
          <p:spPr bwMode="auto">
            <a:xfrm>
              <a:off x="2065" y="3284"/>
              <a:ext cx="13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29"/>
            <p:cNvSpPr>
              <a:spLocks noChangeShapeType="1"/>
            </p:cNvSpPr>
            <p:nvPr/>
          </p:nvSpPr>
          <p:spPr bwMode="auto">
            <a:xfrm>
              <a:off x="2126" y="2881"/>
              <a:ext cx="1"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30"/>
            <p:cNvSpPr>
              <a:spLocks noChangeShapeType="1"/>
            </p:cNvSpPr>
            <p:nvPr/>
          </p:nvSpPr>
          <p:spPr bwMode="auto">
            <a:xfrm>
              <a:off x="2022" y="3049"/>
              <a:ext cx="208"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31"/>
            <p:cNvSpPr>
              <a:spLocks noChangeShapeType="1"/>
            </p:cNvSpPr>
            <p:nvPr/>
          </p:nvSpPr>
          <p:spPr bwMode="auto">
            <a:xfrm>
              <a:off x="2022" y="3116"/>
              <a:ext cx="208"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Line 32"/>
            <p:cNvSpPr>
              <a:spLocks noChangeShapeType="1"/>
            </p:cNvSpPr>
            <p:nvPr/>
          </p:nvSpPr>
          <p:spPr bwMode="auto">
            <a:xfrm flipV="1">
              <a:off x="2126" y="3116"/>
              <a:ext cx="1" cy="16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Oval 33"/>
            <p:cNvSpPr>
              <a:spLocks noChangeArrowheads="1"/>
            </p:cNvSpPr>
            <p:nvPr/>
          </p:nvSpPr>
          <p:spPr bwMode="auto">
            <a:xfrm>
              <a:off x="1840" y="2483"/>
              <a:ext cx="26" cy="50"/>
            </a:xfrm>
            <a:prstGeom prst="ellipse">
              <a:avLst/>
            </a:prstGeom>
            <a:solidFill>
              <a:srgbClr val="000000"/>
            </a:solidFill>
            <a:ln w="20638">
              <a:solidFill>
                <a:srgbClr val="000000"/>
              </a:solidFill>
              <a:round/>
              <a:headEnd/>
              <a:tailEnd/>
            </a:ln>
          </p:spPr>
          <p:txBody>
            <a:bodyPr/>
            <a:lstStyle/>
            <a:p>
              <a:endParaRPr lang="zh-CN" altLang="en-US"/>
            </a:p>
          </p:txBody>
        </p:sp>
        <p:sp>
          <p:nvSpPr>
            <p:cNvPr id="44067" name="Oval 34"/>
            <p:cNvSpPr>
              <a:spLocks noChangeArrowheads="1"/>
            </p:cNvSpPr>
            <p:nvPr/>
          </p:nvSpPr>
          <p:spPr bwMode="auto">
            <a:xfrm>
              <a:off x="1354" y="1778"/>
              <a:ext cx="27" cy="50"/>
            </a:xfrm>
            <a:prstGeom prst="ellipse">
              <a:avLst/>
            </a:prstGeom>
            <a:solidFill>
              <a:srgbClr val="000000"/>
            </a:solidFill>
            <a:ln w="20638">
              <a:solidFill>
                <a:srgbClr val="000000"/>
              </a:solidFill>
              <a:round/>
              <a:headEnd/>
              <a:tailEnd/>
            </a:ln>
          </p:spPr>
          <p:txBody>
            <a:bodyPr/>
            <a:lstStyle/>
            <a:p>
              <a:endParaRPr lang="zh-CN" altLang="en-US"/>
            </a:p>
          </p:txBody>
        </p:sp>
        <p:sp>
          <p:nvSpPr>
            <p:cNvPr id="44068" name="Oval 35"/>
            <p:cNvSpPr>
              <a:spLocks noChangeArrowheads="1"/>
            </p:cNvSpPr>
            <p:nvPr/>
          </p:nvSpPr>
          <p:spPr bwMode="auto">
            <a:xfrm>
              <a:off x="1840" y="2865"/>
              <a:ext cx="26" cy="50"/>
            </a:xfrm>
            <a:prstGeom prst="ellipse">
              <a:avLst/>
            </a:prstGeom>
            <a:solidFill>
              <a:srgbClr val="000000"/>
            </a:solidFill>
            <a:ln w="20638">
              <a:solidFill>
                <a:srgbClr val="000000"/>
              </a:solidFill>
              <a:round/>
              <a:headEnd/>
              <a:tailEnd/>
            </a:ln>
          </p:spPr>
          <p:txBody>
            <a:bodyPr/>
            <a:lstStyle/>
            <a:p>
              <a:endParaRPr lang="zh-CN" altLang="en-US"/>
            </a:p>
          </p:txBody>
        </p:sp>
        <p:sp>
          <p:nvSpPr>
            <p:cNvPr id="44069" name="Rectangle 36"/>
            <p:cNvSpPr>
              <a:spLocks noChangeArrowheads="1"/>
            </p:cNvSpPr>
            <p:nvPr/>
          </p:nvSpPr>
          <p:spPr bwMode="auto">
            <a:xfrm>
              <a:off x="2264" y="2865"/>
              <a:ext cx="356"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70" name="Rectangle 37"/>
            <p:cNvSpPr>
              <a:spLocks noChangeArrowheads="1"/>
            </p:cNvSpPr>
            <p:nvPr/>
          </p:nvSpPr>
          <p:spPr bwMode="auto">
            <a:xfrm>
              <a:off x="2273" y="2898"/>
              <a:ext cx="3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200" b="1">
                  <a:solidFill>
                    <a:srgbClr val="000000"/>
                  </a:solidFill>
                  <a:latin typeface="Times New Roman" pitchFamily="18" charset="0"/>
                </a:rPr>
                <a:t>C</a:t>
              </a:r>
              <a:r>
                <a:rPr lang="en-US" altLang="zh-CN" sz="2200" b="1" baseline="-25000">
                  <a:solidFill>
                    <a:srgbClr val="000000"/>
                  </a:solidFill>
                  <a:latin typeface="Times New Roman" pitchFamily="18" charset="0"/>
                </a:rPr>
                <a:t>D</a:t>
              </a:r>
              <a:endParaRPr lang="en-US" altLang="zh-CN" b="1">
                <a:latin typeface="Times New Roman" pitchFamily="18" charset="0"/>
              </a:endParaRPr>
            </a:p>
          </p:txBody>
        </p:sp>
        <p:sp>
          <p:nvSpPr>
            <p:cNvPr id="44071" name="Rectangle 38"/>
            <p:cNvSpPr>
              <a:spLocks noChangeArrowheads="1"/>
            </p:cNvSpPr>
            <p:nvPr/>
          </p:nvSpPr>
          <p:spPr bwMode="auto">
            <a:xfrm>
              <a:off x="1289" y="2513"/>
              <a:ext cx="28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b="1">
                  <a:solidFill>
                    <a:srgbClr val="000000"/>
                  </a:solidFill>
                  <a:latin typeface="Times New Roman" pitchFamily="18" charset="0"/>
                </a:rPr>
                <a:t>T</a:t>
              </a:r>
              <a:r>
                <a:rPr lang="en-US" altLang="zh-CN" sz="2200" b="1" baseline="-25000">
                  <a:solidFill>
                    <a:srgbClr val="000000"/>
                  </a:solidFill>
                  <a:latin typeface="Times New Roman" pitchFamily="18" charset="0"/>
                </a:rPr>
                <a:t>1</a:t>
              </a:r>
              <a:endParaRPr lang="en-US" altLang="zh-CN" sz="2200" b="1">
                <a:solidFill>
                  <a:srgbClr val="000000"/>
                </a:solidFill>
                <a:latin typeface="Times New Roman" pitchFamily="18" charset="0"/>
              </a:endParaRPr>
            </a:p>
          </p:txBody>
        </p:sp>
        <p:sp>
          <p:nvSpPr>
            <p:cNvPr id="44072" name="Text Box 39"/>
            <p:cNvSpPr txBox="1">
              <a:spLocks noChangeArrowheads="1"/>
            </p:cNvSpPr>
            <p:nvPr/>
          </p:nvSpPr>
          <p:spPr bwMode="auto">
            <a:xfrm>
              <a:off x="521" y="2487"/>
              <a:ext cx="246"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70000"/>
                </a:lnSpc>
                <a:spcBef>
                  <a:spcPct val="50000"/>
                </a:spcBef>
              </a:pPr>
              <a:r>
                <a:rPr lang="en-US" altLang="zh-CN" b="1">
                  <a:solidFill>
                    <a:srgbClr val="FF0000"/>
                  </a:solidFill>
                  <a:latin typeface="Times New Roman" pitchFamily="18" charset="0"/>
                </a:rPr>
                <a:t>1</a:t>
              </a:r>
            </a:p>
            <a:p>
              <a:pPr eaLnBrk="1" hangingPunct="1">
                <a:lnSpc>
                  <a:spcPct val="70000"/>
                </a:lnSpc>
                <a:spcBef>
                  <a:spcPct val="50000"/>
                </a:spcBef>
              </a:pPr>
              <a:r>
                <a:rPr lang="en-US" altLang="zh-CN" b="1">
                  <a:solidFill>
                    <a:srgbClr val="FF0000"/>
                  </a:solidFill>
                  <a:latin typeface="Times New Roman" pitchFamily="18" charset="0"/>
                </a:rPr>
                <a:t>0</a:t>
              </a:r>
            </a:p>
          </p:txBody>
        </p:sp>
      </p:grpSp>
      <p:grpSp>
        <p:nvGrpSpPr>
          <p:cNvPr id="44037" name="Group 40"/>
          <p:cNvGrpSpPr>
            <a:grpSpLocks/>
          </p:cNvGrpSpPr>
          <p:nvPr/>
        </p:nvGrpSpPr>
        <p:grpSpPr bwMode="auto">
          <a:xfrm>
            <a:off x="4724400" y="914400"/>
            <a:ext cx="4013200" cy="4659313"/>
            <a:chOff x="3080" y="709"/>
            <a:chExt cx="2595" cy="3383"/>
          </a:xfrm>
        </p:grpSpPr>
        <p:pic>
          <p:nvPicPr>
            <p:cNvPr id="44038" name="Picture 41" descr="img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 y="709"/>
              <a:ext cx="2595" cy="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42"/>
            <p:cNvSpPr txBox="1">
              <a:spLocks noChangeArrowheads="1"/>
            </p:cNvSpPr>
            <p:nvPr/>
          </p:nvSpPr>
          <p:spPr bwMode="auto">
            <a:xfrm>
              <a:off x="4657" y="1178"/>
              <a:ext cx="417" cy="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T</a:t>
              </a:r>
              <a:r>
                <a:rPr lang="en-US" altLang="zh-CN" b="1" baseline="-25000">
                  <a:latin typeface="Times New Roman" pitchFamily="18" charset="0"/>
                </a:rPr>
                <a:t>1</a:t>
              </a:r>
              <a:endParaRPr lang="en-US" altLang="zh-CN" b="1">
                <a:latin typeface="Times New Roman" pitchFamily="18" charset="0"/>
              </a:endParaRP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026" descr="img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58674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1027"/>
          <p:cNvSpPr txBox="1">
            <a:spLocks noChangeArrowheads="1"/>
          </p:cNvSpPr>
          <p:nvPr/>
        </p:nvSpPr>
        <p:spPr bwMode="auto">
          <a:xfrm>
            <a:off x="0" y="3810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a:solidFill>
                  <a:srgbClr val="FF0000"/>
                </a:solidFill>
                <a:latin typeface="Arial" pitchFamily="34" charset="0"/>
              </a:rPr>
              <a:t>单管</a:t>
            </a:r>
            <a:r>
              <a:rPr lang="en-US" altLang="zh-CN" sz="2800" b="1">
                <a:solidFill>
                  <a:srgbClr val="FF0000"/>
                </a:solidFill>
                <a:latin typeface="Arial" pitchFamily="34" charset="0"/>
              </a:rPr>
              <a:t>DRAM</a:t>
            </a:r>
            <a:r>
              <a:rPr lang="zh-CN" altLang="en-US" sz="2800" b="1">
                <a:solidFill>
                  <a:srgbClr val="FF0000"/>
                </a:solidFill>
                <a:latin typeface="Arial" pitchFamily="34" charset="0"/>
              </a:rPr>
              <a:t>的存储矩阵</a:t>
            </a:r>
            <a:endParaRPr lang="zh-CN" altLang="en-US" sz="2800" b="1">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95138" y="357038"/>
            <a:ext cx="876935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dirty="0">
                <a:solidFill>
                  <a:srgbClr val="FF0000"/>
                </a:solidFill>
                <a:latin typeface="宋体" pitchFamily="2" charset="-122"/>
              </a:rPr>
              <a:t>读操作</a:t>
            </a:r>
          </a:p>
          <a:p>
            <a:pPr eaLnBrk="1" hangingPunct="1">
              <a:spcBef>
                <a:spcPct val="50000"/>
              </a:spcBef>
            </a:pPr>
            <a:r>
              <a:rPr lang="zh-CN" altLang="en-US" b="1" dirty="0">
                <a:solidFill>
                  <a:srgbClr val="000000"/>
                </a:solidFill>
                <a:latin typeface="宋体" pitchFamily="2" charset="-122"/>
              </a:rPr>
              <a:t>  行选择线为高电平，使存储电路中的</a:t>
            </a:r>
            <a:r>
              <a:rPr lang="en-US" altLang="zh-CN" b="1" dirty="0">
                <a:solidFill>
                  <a:srgbClr val="000000"/>
                </a:solidFill>
                <a:latin typeface="宋体" pitchFamily="2" charset="-122"/>
              </a:rPr>
              <a:t>T</a:t>
            </a:r>
            <a:r>
              <a:rPr lang="en-US" altLang="zh-CN" b="1" baseline="-25000" dirty="0">
                <a:solidFill>
                  <a:srgbClr val="000000"/>
                </a:solidFill>
                <a:latin typeface="宋体" pitchFamily="2" charset="-122"/>
              </a:rPr>
              <a:t>1</a:t>
            </a:r>
            <a:r>
              <a:rPr lang="zh-CN" altLang="en-US" b="1" dirty="0">
                <a:solidFill>
                  <a:srgbClr val="000000"/>
                </a:solidFill>
                <a:latin typeface="宋体" pitchFamily="2" charset="-122"/>
              </a:rPr>
              <a:t>管导通，于是，使连在每一列上的刷新放大器读取</a:t>
            </a:r>
            <a:r>
              <a:rPr lang="zh-CN" altLang="en-US" b="1" dirty="0">
                <a:solidFill>
                  <a:schemeClr val="hlink"/>
                </a:solidFill>
                <a:latin typeface="宋体" pitchFamily="2" charset="-122"/>
              </a:rPr>
              <a:t>电容</a:t>
            </a:r>
            <a:r>
              <a:rPr lang="en-US" altLang="zh-CN" b="1" dirty="0">
                <a:solidFill>
                  <a:schemeClr val="hlink"/>
                </a:solidFill>
                <a:latin typeface="宋体" pitchFamily="2" charset="-122"/>
              </a:rPr>
              <a:t>C</a:t>
            </a:r>
            <a:r>
              <a:rPr lang="zh-CN" altLang="en-US" b="1" dirty="0">
                <a:solidFill>
                  <a:srgbClr val="000000"/>
                </a:solidFill>
                <a:latin typeface="宋体" pitchFamily="2" charset="-122"/>
              </a:rPr>
              <a:t>上的电压值。刷新放大器的灵敏度很高，放大倍数很大，并且能将从电容上读得的电压值折合为逻辑</a:t>
            </a:r>
            <a:r>
              <a:rPr lang="zh-CN" altLang="en-US" b="1" dirty="0">
                <a:solidFill>
                  <a:srgbClr val="000000"/>
                </a:solidFill>
                <a:latin typeface="Times New Roman" pitchFamily="18" charset="0"/>
              </a:rPr>
              <a:t>“</a:t>
            </a:r>
            <a:r>
              <a:rPr lang="en-US" altLang="zh-CN" b="1" dirty="0">
                <a:solidFill>
                  <a:srgbClr val="000000"/>
                </a:solidFill>
                <a:latin typeface="宋体" pitchFamily="2" charset="-122"/>
              </a:rPr>
              <a:t>0</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或者逻辑</a:t>
            </a:r>
            <a:r>
              <a:rPr lang="zh-CN" altLang="en-US" b="1" dirty="0">
                <a:solidFill>
                  <a:srgbClr val="000000"/>
                </a:solidFill>
                <a:latin typeface="Times New Roman" pitchFamily="18" charset="0"/>
              </a:rPr>
              <a:t>“</a:t>
            </a:r>
            <a:r>
              <a:rPr lang="en-US" altLang="zh-CN" b="1" dirty="0">
                <a:solidFill>
                  <a:srgbClr val="000000"/>
                </a:solidFill>
                <a:latin typeface="宋体" pitchFamily="2" charset="-122"/>
              </a:rPr>
              <a:t>1</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a:t>
            </a:r>
          </a:p>
          <a:p>
            <a:pPr eaLnBrk="1" hangingPunct="1">
              <a:spcBef>
                <a:spcPct val="50000"/>
              </a:spcBef>
            </a:pPr>
            <a:r>
              <a:rPr lang="zh-CN" altLang="en-US" b="1" dirty="0">
                <a:solidFill>
                  <a:srgbClr val="000000"/>
                </a:solidFill>
                <a:latin typeface="宋体" pitchFamily="2" charset="-122"/>
              </a:rPr>
              <a:t>  列地址（较高位地址）产生列选择信号，有了列选择信号，所选中行上的基本存储电路才受到驱动，从而可以输出信息。</a:t>
            </a:r>
          </a:p>
          <a:p>
            <a:pPr eaLnBrk="1" hangingPunct="1">
              <a:spcBef>
                <a:spcPct val="50000"/>
              </a:spcBef>
            </a:pPr>
            <a:r>
              <a:rPr lang="zh-CN" altLang="en-US" b="1" dirty="0">
                <a:solidFill>
                  <a:srgbClr val="000000"/>
                </a:solidFill>
                <a:latin typeface="宋体" pitchFamily="2" charset="-122"/>
              </a:rPr>
              <a:t>  在读出过程中，选中行上的所有基本存储电路中的电容都受到打扰，因此为</a:t>
            </a:r>
            <a:r>
              <a:rPr lang="zh-CN" altLang="en-US" b="1" dirty="0">
                <a:solidFill>
                  <a:schemeClr val="hlink"/>
                </a:solidFill>
                <a:latin typeface="宋体" pitchFamily="2" charset="-122"/>
              </a:rPr>
              <a:t>破坏性读出</a:t>
            </a:r>
            <a:r>
              <a:rPr lang="zh-CN" altLang="en-US" b="1" dirty="0">
                <a:solidFill>
                  <a:srgbClr val="000000"/>
                </a:solidFill>
                <a:latin typeface="宋体" pitchFamily="2" charset="-122"/>
              </a:rPr>
              <a:t>。为了在读出之后，仍能保存所容纳的信息，刷新放大器对这些电容上的电压值读取之后又立即进行重写。</a:t>
            </a:r>
            <a:endParaRPr lang="zh-CN" altLang="en-US" b="1" dirty="0">
              <a:latin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93688" y="765175"/>
            <a:ext cx="8435975"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rgbClr val="FF0000"/>
                </a:solidFill>
                <a:latin typeface="宋体" pitchFamily="2" charset="-122"/>
              </a:rPr>
              <a:t>写操作</a:t>
            </a:r>
          </a:p>
          <a:p>
            <a:pPr>
              <a:spcBef>
                <a:spcPct val="50000"/>
              </a:spcBef>
            </a:pPr>
            <a:r>
              <a:rPr lang="zh-CN" altLang="en-US" b="1" dirty="0">
                <a:solidFill>
                  <a:srgbClr val="000000"/>
                </a:solidFill>
                <a:latin typeface="宋体" pitchFamily="2" charset="-122"/>
              </a:rPr>
              <a:t>   行选择线为</a:t>
            </a:r>
            <a:r>
              <a:rPr lang="zh-CN" altLang="en-US" b="1" dirty="0">
                <a:solidFill>
                  <a:srgbClr val="000000"/>
                </a:solidFill>
                <a:latin typeface="Times New Roman" pitchFamily="18" charset="0"/>
              </a:rPr>
              <a:t>“</a:t>
            </a:r>
            <a:r>
              <a:rPr lang="en-US" altLang="zh-CN" b="1" dirty="0">
                <a:solidFill>
                  <a:srgbClr val="000000"/>
                </a:solidFill>
                <a:latin typeface="宋体" pitchFamily="2" charset="-122"/>
              </a:rPr>
              <a:t>1</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a:t>
            </a:r>
            <a:r>
              <a:rPr lang="en-US" altLang="zh-CN" b="1" dirty="0">
                <a:solidFill>
                  <a:srgbClr val="000000"/>
                </a:solidFill>
                <a:latin typeface="宋体" pitchFamily="2" charset="-122"/>
              </a:rPr>
              <a:t>T</a:t>
            </a:r>
            <a:r>
              <a:rPr lang="en-US" altLang="zh-CN" b="1" baseline="-25000" dirty="0">
                <a:solidFill>
                  <a:srgbClr val="000000"/>
                </a:solidFill>
                <a:latin typeface="宋体" pitchFamily="2" charset="-122"/>
              </a:rPr>
              <a:t>1</a:t>
            </a:r>
            <a:r>
              <a:rPr lang="zh-CN" altLang="en-US" b="1" dirty="0">
                <a:solidFill>
                  <a:srgbClr val="000000"/>
                </a:solidFill>
                <a:latin typeface="宋体" pitchFamily="2" charset="-122"/>
              </a:rPr>
              <a:t>管处于可导通的状态，如果列选择信号也为</a:t>
            </a:r>
            <a:r>
              <a:rPr lang="zh-CN" altLang="en-US" b="1" dirty="0">
                <a:solidFill>
                  <a:srgbClr val="000000"/>
                </a:solidFill>
                <a:latin typeface="Times New Roman" pitchFamily="18" charset="0"/>
              </a:rPr>
              <a:t>“</a:t>
            </a:r>
            <a:r>
              <a:rPr lang="en-US" altLang="zh-CN" b="1" dirty="0">
                <a:solidFill>
                  <a:srgbClr val="000000"/>
                </a:solidFill>
                <a:latin typeface="宋体" pitchFamily="2" charset="-122"/>
              </a:rPr>
              <a:t>1</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则此基本存储电路被选中，于是由数据输入／输出线送来的信息通过刷新放大器和</a:t>
            </a:r>
            <a:r>
              <a:rPr lang="en-US" altLang="zh-CN" b="1" dirty="0">
                <a:solidFill>
                  <a:srgbClr val="000000"/>
                </a:solidFill>
                <a:latin typeface="宋体" pitchFamily="2" charset="-122"/>
              </a:rPr>
              <a:t>T</a:t>
            </a:r>
            <a:r>
              <a:rPr lang="en-US" altLang="zh-CN" b="1" baseline="-25000" dirty="0">
                <a:solidFill>
                  <a:srgbClr val="000000"/>
                </a:solidFill>
                <a:latin typeface="宋体" pitchFamily="2" charset="-122"/>
              </a:rPr>
              <a:t>1</a:t>
            </a:r>
            <a:r>
              <a:rPr lang="zh-CN" altLang="en-US" b="1" dirty="0">
                <a:solidFill>
                  <a:srgbClr val="000000"/>
                </a:solidFill>
                <a:latin typeface="宋体" pitchFamily="2" charset="-122"/>
              </a:rPr>
              <a:t>管送到电容</a:t>
            </a:r>
            <a:r>
              <a:rPr lang="en-US" altLang="zh-CN" b="1" dirty="0">
                <a:solidFill>
                  <a:srgbClr val="000000"/>
                </a:solidFill>
                <a:latin typeface="宋体" pitchFamily="2" charset="-122"/>
              </a:rPr>
              <a:t>C</a:t>
            </a:r>
            <a:r>
              <a:rPr lang="zh-CN" altLang="en-US" b="1" dirty="0">
                <a:solidFill>
                  <a:srgbClr val="000000"/>
                </a:solidFill>
                <a:latin typeface="宋体" pitchFamily="2" charset="-122"/>
              </a:rPr>
              <a:t>。</a:t>
            </a:r>
            <a:r>
              <a:rPr lang="zh-CN" altLang="en-US" b="1" dirty="0">
                <a:solidFill>
                  <a:srgbClr val="FFFFFF"/>
                </a:solidFill>
                <a:latin typeface="宋体" pitchFamily="2" charset="-122"/>
              </a:rPr>
              <a:t> </a:t>
            </a:r>
          </a:p>
          <a:p>
            <a:pPr>
              <a:spcBef>
                <a:spcPct val="50000"/>
              </a:spcBef>
            </a:pPr>
            <a:r>
              <a:rPr lang="zh-CN" altLang="en-US" b="1" dirty="0">
                <a:solidFill>
                  <a:srgbClr val="FF0000"/>
                </a:solidFill>
                <a:latin typeface="宋体" pitchFamily="2" charset="-122"/>
              </a:rPr>
              <a:t>刷新</a:t>
            </a:r>
          </a:p>
          <a:p>
            <a:pPr>
              <a:spcBef>
                <a:spcPct val="50000"/>
              </a:spcBef>
            </a:pPr>
            <a:r>
              <a:rPr lang="zh-CN" altLang="en-US" b="1" dirty="0">
                <a:solidFill>
                  <a:schemeClr val="tx2"/>
                </a:solidFill>
                <a:latin typeface="宋体" pitchFamily="2" charset="-122"/>
              </a:rPr>
              <a:t>   虽然进行一次读／写操作实际上也进行了刷新，但是，由于读／写操作本身是随机的，所以，并不能保证所有的</a:t>
            </a:r>
            <a:r>
              <a:rPr lang="en-US" altLang="zh-CN" b="1" dirty="0">
                <a:solidFill>
                  <a:schemeClr val="tx2"/>
                </a:solidFill>
                <a:latin typeface="宋体" pitchFamily="2" charset="-122"/>
              </a:rPr>
              <a:t>RAM</a:t>
            </a:r>
            <a:r>
              <a:rPr lang="zh-CN" altLang="en-US" b="1" dirty="0">
                <a:solidFill>
                  <a:schemeClr val="tx2"/>
                </a:solidFill>
                <a:latin typeface="宋体" pitchFamily="2" charset="-122"/>
              </a:rPr>
              <a:t>单元都在</a:t>
            </a:r>
            <a:r>
              <a:rPr lang="en-US" altLang="zh-CN" b="1" dirty="0">
                <a:solidFill>
                  <a:schemeClr val="tx2"/>
                </a:solidFill>
                <a:latin typeface="宋体" pitchFamily="2" charset="-122"/>
              </a:rPr>
              <a:t>2ms</a:t>
            </a:r>
            <a:r>
              <a:rPr lang="zh-CN" altLang="en-US" b="1" dirty="0">
                <a:solidFill>
                  <a:schemeClr val="tx2"/>
                </a:solidFill>
                <a:latin typeface="宋体" pitchFamily="2" charset="-122"/>
              </a:rPr>
              <a:t>中可以通过正常的读／写操作来刷新，由此，专门安排了存储器刷新周期完成对</a:t>
            </a:r>
            <a:r>
              <a:rPr lang="zh-CN" altLang="en-US" b="1" dirty="0">
                <a:solidFill>
                  <a:schemeClr val="hlink"/>
                </a:solidFill>
                <a:latin typeface="宋体" pitchFamily="2" charset="-122"/>
              </a:rPr>
              <a:t>动态</a:t>
            </a:r>
            <a:r>
              <a:rPr lang="en-US" altLang="zh-CN" b="1" dirty="0">
                <a:solidFill>
                  <a:schemeClr val="hlink"/>
                </a:solidFill>
                <a:latin typeface="宋体" pitchFamily="2" charset="-122"/>
              </a:rPr>
              <a:t>RAM</a:t>
            </a:r>
            <a:r>
              <a:rPr lang="zh-CN" altLang="en-US" b="1" dirty="0">
                <a:solidFill>
                  <a:schemeClr val="hlink"/>
                </a:solidFill>
                <a:latin typeface="宋体" pitchFamily="2" charset="-122"/>
              </a:rPr>
              <a:t>的刷新</a:t>
            </a:r>
            <a:r>
              <a:rPr lang="zh-CN" altLang="en-US" b="1" dirty="0">
                <a:solidFill>
                  <a:schemeClr val="tx2"/>
                </a:solidFill>
                <a:latin typeface="宋体" pitchFamily="2" charset="-122"/>
              </a:rPr>
              <a:t>。</a:t>
            </a:r>
            <a:endParaRPr lang="zh-CN" altLang="en-US" b="1" dirty="0">
              <a:solidFill>
                <a:srgbClr val="FFFFFF"/>
              </a:solidFill>
              <a:latin typeface="宋体"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38125" y="752475"/>
            <a:ext cx="8742363"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90000"/>
              </a:lnSpc>
              <a:spcBef>
                <a:spcPct val="50000"/>
              </a:spcBef>
            </a:pPr>
            <a:r>
              <a:rPr lang="en-US" altLang="zh-CN" b="1">
                <a:solidFill>
                  <a:schemeClr val="tx2"/>
                </a:solidFill>
                <a:latin typeface="宋体" pitchFamily="2" charset="-122"/>
              </a:rPr>
              <a:t/>
            </a:r>
            <a:br>
              <a:rPr lang="en-US" altLang="zh-CN" b="1">
                <a:solidFill>
                  <a:schemeClr val="tx2"/>
                </a:solidFill>
                <a:latin typeface="宋体" pitchFamily="2" charset="-122"/>
              </a:rPr>
            </a:br>
            <a:r>
              <a:rPr lang="en-US" altLang="zh-CN" b="1">
                <a:solidFill>
                  <a:schemeClr val="tx2"/>
                </a:solidFill>
                <a:latin typeface="宋体" pitchFamily="2" charset="-122"/>
              </a:rPr>
              <a:t> </a:t>
            </a:r>
          </a:p>
          <a:p>
            <a:pPr eaLnBrk="1" hangingPunct="1">
              <a:lnSpc>
                <a:spcPct val="60000"/>
              </a:lnSpc>
              <a:spcBef>
                <a:spcPct val="50000"/>
              </a:spcBef>
            </a:pPr>
            <a:r>
              <a:rPr lang="en-US" altLang="zh-CN"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集成度高，功耗低 </a:t>
            </a:r>
            <a:br>
              <a:rPr lang="zh-CN" altLang="en-US" b="1">
                <a:solidFill>
                  <a:schemeClr val="tx2"/>
                </a:solidFill>
                <a:latin typeface="宋体" pitchFamily="2" charset="-122"/>
              </a:rPr>
            </a:br>
            <a:endParaRPr lang="zh-CN" altLang="en-US" b="1">
              <a:solidFill>
                <a:schemeClr val="tx2"/>
              </a:solidFill>
              <a:latin typeface="宋体" pitchFamily="2" charset="-122"/>
            </a:endParaRPr>
          </a:p>
          <a:p>
            <a:pPr eaLnBrk="1" hangingPunct="1">
              <a:lnSpc>
                <a:spcPct val="6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具有易失性，必须刷新。 </a:t>
            </a:r>
            <a:br>
              <a:rPr lang="zh-CN" altLang="en-US" b="1">
                <a:solidFill>
                  <a:schemeClr val="tx2"/>
                </a:solidFill>
                <a:latin typeface="宋体" pitchFamily="2" charset="-122"/>
              </a:rPr>
            </a:br>
            <a:endParaRPr lang="zh-CN" altLang="en-US" b="1">
              <a:solidFill>
                <a:schemeClr val="tx2"/>
              </a:solidFill>
              <a:latin typeface="宋体" pitchFamily="2" charset="-122"/>
            </a:endParaRPr>
          </a:p>
          <a:p>
            <a:pPr eaLnBrk="1" hangingPunct="1">
              <a:lnSpc>
                <a:spcPct val="6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破坏性读出，必须读后重写 </a:t>
            </a:r>
            <a:br>
              <a:rPr lang="zh-CN" altLang="en-US" b="1">
                <a:solidFill>
                  <a:schemeClr val="tx2"/>
                </a:solidFill>
                <a:latin typeface="宋体" pitchFamily="2" charset="-122"/>
              </a:rPr>
            </a:br>
            <a:endParaRPr lang="zh-CN" altLang="en-US" b="1">
              <a:solidFill>
                <a:schemeClr val="tx2"/>
              </a:solidFill>
              <a:latin typeface="宋体" pitchFamily="2" charset="-122"/>
            </a:endParaRPr>
          </a:p>
          <a:p>
            <a:pPr eaLnBrk="1" hangingPunct="1">
              <a:lnSpc>
                <a:spcPct val="6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读后重写，刷新均经由刷新放大器进行。 </a:t>
            </a:r>
            <a:br>
              <a:rPr lang="zh-CN" altLang="en-US" b="1">
                <a:solidFill>
                  <a:schemeClr val="tx2"/>
                </a:solidFill>
                <a:latin typeface="宋体" pitchFamily="2" charset="-122"/>
              </a:rPr>
            </a:br>
            <a:endParaRPr lang="zh-CN" altLang="en-US" b="1">
              <a:solidFill>
                <a:schemeClr val="tx2"/>
              </a:solidFill>
              <a:latin typeface="宋体" pitchFamily="2" charset="-122"/>
            </a:endParaRPr>
          </a:p>
          <a:p>
            <a:pPr eaLnBrk="1" hangingPunct="1">
              <a:lnSpc>
                <a:spcPct val="60000"/>
              </a:lnSpc>
              <a:spcBef>
                <a:spcPct val="50000"/>
              </a:spcBef>
            </a:pPr>
            <a:r>
              <a:rPr lang="zh-CN" altLang="en-US" b="1">
                <a:solidFill>
                  <a:schemeClr val="tx2"/>
                </a:solidFill>
                <a:latin typeface="宋体" pitchFamily="2" charset="-122"/>
              </a:rPr>
              <a:t> </a:t>
            </a:r>
            <a:r>
              <a:rPr lang="en-US" altLang="zh-CN" b="1">
                <a:solidFill>
                  <a:schemeClr val="tx2"/>
                </a:solidFill>
                <a:latin typeface="Times New Roman" pitchFamily="18" charset="0"/>
              </a:rPr>
              <a:t>•</a:t>
            </a:r>
            <a:r>
              <a:rPr lang="en-US" altLang="zh-CN" b="1">
                <a:solidFill>
                  <a:schemeClr val="tx2"/>
                </a:solidFill>
                <a:latin typeface="宋体" pitchFamily="2" charset="-122"/>
              </a:rPr>
              <a:t> </a:t>
            </a:r>
            <a:r>
              <a:rPr lang="zh-CN" altLang="en-US" b="1">
                <a:solidFill>
                  <a:schemeClr val="tx2"/>
                </a:solidFill>
                <a:latin typeface="宋体" pitchFamily="2" charset="-122"/>
              </a:rPr>
              <a:t>刷新时只提供行地址，由各列所拥有的刷新放大器，</a:t>
            </a:r>
          </a:p>
          <a:p>
            <a:pPr eaLnBrk="1" hangingPunct="1">
              <a:lnSpc>
                <a:spcPct val="60000"/>
              </a:lnSpc>
              <a:spcBef>
                <a:spcPct val="50000"/>
              </a:spcBef>
            </a:pPr>
            <a:r>
              <a:rPr lang="zh-CN" altLang="en-US" b="1">
                <a:solidFill>
                  <a:schemeClr val="tx2"/>
                </a:solidFill>
                <a:latin typeface="宋体" pitchFamily="2" charset="-122"/>
              </a:rPr>
              <a:t>   对选中行全部存储细胞实施同时集体读后重写</a:t>
            </a:r>
            <a:r>
              <a:rPr lang="en-US" altLang="zh-CN" b="1">
                <a:solidFill>
                  <a:schemeClr val="tx2"/>
                </a:solidFill>
                <a:latin typeface="宋体" pitchFamily="2" charset="-122"/>
              </a:rPr>
              <a:t>(</a:t>
            </a:r>
            <a:r>
              <a:rPr lang="zh-CN" altLang="en-US" b="1">
                <a:solidFill>
                  <a:schemeClr val="tx2"/>
                </a:solidFill>
                <a:latin typeface="宋体" pitchFamily="2" charset="-122"/>
              </a:rPr>
              <a:t>再生</a:t>
            </a:r>
            <a:r>
              <a:rPr lang="en-US" altLang="zh-CN" b="1">
                <a:solidFill>
                  <a:schemeClr val="tx2"/>
                </a:solidFill>
                <a:latin typeface="宋体" pitchFamily="2" charset="-122"/>
              </a:rPr>
              <a:t>)</a:t>
            </a:r>
            <a:r>
              <a:rPr lang="zh-CN" altLang="en-US" b="1">
                <a:solidFill>
                  <a:schemeClr val="tx2"/>
                </a:solidFill>
                <a:latin typeface="宋体" pitchFamily="2" charset="-122"/>
              </a:rPr>
              <a:t>。</a:t>
            </a:r>
            <a:br>
              <a:rPr lang="zh-CN" altLang="en-US" b="1">
                <a:solidFill>
                  <a:schemeClr val="tx2"/>
                </a:solidFill>
                <a:latin typeface="宋体" pitchFamily="2" charset="-122"/>
              </a:rPr>
            </a:br>
            <a:endParaRPr lang="zh-CN" altLang="en-US" b="1">
              <a:solidFill>
                <a:schemeClr val="tx2"/>
              </a:solidFill>
              <a:latin typeface="宋体" pitchFamily="2" charset="-122"/>
            </a:endParaRPr>
          </a:p>
        </p:txBody>
      </p:sp>
      <p:sp>
        <p:nvSpPr>
          <p:cNvPr id="48131" name="Rectangle 6"/>
          <p:cNvSpPr>
            <a:spLocks noChangeArrowheads="1"/>
          </p:cNvSpPr>
          <p:nvPr/>
        </p:nvSpPr>
        <p:spPr bwMode="auto">
          <a:xfrm>
            <a:off x="533400" y="609600"/>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宋体" pitchFamily="2" charset="-122"/>
              </a:rPr>
              <a:t>DRAM</a:t>
            </a:r>
            <a:r>
              <a:rPr lang="zh-CN" altLang="en-US" b="1">
                <a:solidFill>
                  <a:srgbClr val="FF0000"/>
                </a:solidFill>
                <a:latin typeface="宋体" pitchFamily="2" charset="-122"/>
              </a:rPr>
              <a:t>的电气特征：</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ram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ChangeArrowheads="1"/>
          </p:cNvSpPr>
          <p:nvPr/>
        </p:nvSpPr>
        <p:spPr bwMode="auto">
          <a:xfrm>
            <a:off x="228600" y="838200"/>
            <a:ext cx="5151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hlink"/>
                </a:solidFill>
                <a:latin typeface="Times New Roman" pitchFamily="18" charset="0"/>
                <a:ea typeface="黑体" pitchFamily="49" charset="-122"/>
              </a:rPr>
              <a:t>内部结构</a:t>
            </a:r>
            <a:r>
              <a:rPr lang="en-US" altLang="zh-CN" sz="2800" b="1">
                <a:solidFill>
                  <a:schemeClr val="hlink"/>
                </a:solidFill>
                <a:latin typeface="Times New Roman" pitchFamily="18" charset="0"/>
                <a:ea typeface="黑体" pitchFamily="49" charset="-122"/>
              </a:rPr>
              <a:t>——Intel2164(64K×1)</a:t>
            </a:r>
          </a:p>
        </p:txBody>
      </p:sp>
      <p:sp>
        <p:nvSpPr>
          <p:cNvPr id="49156" name="Rectangle 4"/>
          <p:cNvSpPr>
            <a:spLocks noChangeArrowheads="1"/>
          </p:cNvSpPr>
          <p:nvPr/>
        </p:nvSpPr>
        <p:spPr bwMode="auto">
          <a:xfrm>
            <a:off x="228600" y="304800"/>
            <a:ext cx="4446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0000FF"/>
                </a:solidFill>
                <a:latin typeface="宋体" pitchFamily="2" charset="-122"/>
              </a:rPr>
              <a:t>2.DRAM</a:t>
            </a:r>
            <a:r>
              <a:rPr lang="zh-CN" altLang="en-US" sz="3200" b="1">
                <a:solidFill>
                  <a:srgbClr val="0000FF"/>
                </a:solidFill>
                <a:latin typeface="宋体" pitchFamily="2" charset="-122"/>
              </a:rPr>
              <a:t>存储芯片实例</a:t>
            </a:r>
            <a:endParaRPr lang="zh-CN" altLang="en-US" sz="3200">
              <a:solidFill>
                <a:srgbClr val="0000FF"/>
              </a:solidFill>
              <a:latin typeface="宋体"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2863850" y="5124450"/>
            <a:ext cx="177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 </a:t>
            </a:r>
            <a:endParaRPr lang="en-US" altLang="zh-CN"/>
          </a:p>
        </p:txBody>
      </p:sp>
      <p:grpSp>
        <p:nvGrpSpPr>
          <p:cNvPr id="50179" name="Group 96"/>
          <p:cNvGrpSpPr>
            <a:grpSpLocks/>
          </p:cNvGrpSpPr>
          <p:nvPr/>
        </p:nvGrpSpPr>
        <p:grpSpPr bwMode="auto">
          <a:xfrm>
            <a:off x="533400" y="1887538"/>
            <a:ext cx="4197350" cy="3290887"/>
            <a:chOff x="482" y="1189"/>
            <a:chExt cx="2644" cy="2073"/>
          </a:xfrm>
        </p:grpSpPr>
        <p:sp>
          <p:nvSpPr>
            <p:cNvPr id="50186" name="Rectangle 5"/>
            <p:cNvSpPr>
              <a:spLocks noChangeArrowheads="1"/>
            </p:cNvSpPr>
            <p:nvPr/>
          </p:nvSpPr>
          <p:spPr bwMode="auto">
            <a:xfrm>
              <a:off x="482" y="1203"/>
              <a:ext cx="549" cy="1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7" name="Rectangle 6"/>
            <p:cNvSpPr>
              <a:spLocks noChangeArrowheads="1"/>
            </p:cNvSpPr>
            <p:nvPr/>
          </p:nvSpPr>
          <p:spPr bwMode="auto">
            <a:xfrm>
              <a:off x="679" y="1288"/>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NC</a:t>
              </a:r>
              <a:endParaRPr lang="en-US" altLang="zh-CN"/>
            </a:p>
          </p:txBody>
        </p:sp>
        <p:sp>
          <p:nvSpPr>
            <p:cNvPr id="50188" name="Rectangle 7"/>
            <p:cNvSpPr>
              <a:spLocks noChangeArrowheads="1"/>
            </p:cNvSpPr>
            <p:nvPr/>
          </p:nvSpPr>
          <p:spPr bwMode="auto">
            <a:xfrm>
              <a:off x="848" y="12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189" name="Rectangle 8"/>
            <p:cNvSpPr>
              <a:spLocks noChangeArrowheads="1"/>
            </p:cNvSpPr>
            <p:nvPr/>
          </p:nvSpPr>
          <p:spPr bwMode="auto">
            <a:xfrm>
              <a:off x="679" y="149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D</a:t>
              </a:r>
              <a:endParaRPr lang="en-US" altLang="zh-CN"/>
            </a:p>
          </p:txBody>
        </p:sp>
        <p:sp>
          <p:nvSpPr>
            <p:cNvPr id="50190" name="Rectangle 9"/>
            <p:cNvSpPr>
              <a:spLocks noChangeArrowheads="1"/>
            </p:cNvSpPr>
            <p:nvPr/>
          </p:nvSpPr>
          <p:spPr bwMode="auto">
            <a:xfrm>
              <a:off x="764" y="1583"/>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IN</a:t>
              </a:r>
              <a:endParaRPr lang="en-US" altLang="zh-CN"/>
            </a:p>
          </p:txBody>
        </p:sp>
        <p:sp>
          <p:nvSpPr>
            <p:cNvPr id="50191" name="Rectangle 10"/>
            <p:cNvSpPr>
              <a:spLocks noChangeArrowheads="1"/>
            </p:cNvSpPr>
            <p:nvPr/>
          </p:nvSpPr>
          <p:spPr bwMode="auto">
            <a:xfrm>
              <a:off x="848" y="149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192" name="Rectangle 11"/>
            <p:cNvSpPr>
              <a:spLocks noChangeArrowheads="1"/>
            </p:cNvSpPr>
            <p:nvPr/>
          </p:nvSpPr>
          <p:spPr bwMode="auto">
            <a:xfrm>
              <a:off x="679" y="1724"/>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WE</a:t>
              </a:r>
              <a:endParaRPr lang="en-US" altLang="zh-CN"/>
            </a:p>
          </p:txBody>
        </p:sp>
        <p:sp>
          <p:nvSpPr>
            <p:cNvPr id="50193" name="Rectangle 12"/>
            <p:cNvSpPr>
              <a:spLocks noChangeArrowheads="1"/>
            </p:cNvSpPr>
            <p:nvPr/>
          </p:nvSpPr>
          <p:spPr bwMode="auto">
            <a:xfrm>
              <a:off x="848" y="172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194" name="Rectangle 13"/>
            <p:cNvSpPr>
              <a:spLocks noChangeArrowheads="1"/>
            </p:cNvSpPr>
            <p:nvPr/>
          </p:nvSpPr>
          <p:spPr bwMode="auto">
            <a:xfrm>
              <a:off x="637" y="1935"/>
              <a:ext cx="2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RAS</a:t>
              </a:r>
              <a:endParaRPr lang="en-US" altLang="zh-CN"/>
            </a:p>
          </p:txBody>
        </p:sp>
        <p:sp>
          <p:nvSpPr>
            <p:cNvPr id="50195" name="Rectangle 14"/>
            <p:cNvSpPr>
              <a:spLocks noChangeArrowheads="1"/>
            </p:cNvSpPr>
            <p:nvPr/>
          </p:nvSpPr>
          <p:spPr bwMode="auto">
            <a:xfrm>
              <a:off x="890" y="193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196" name="Rectangle 15"/>
            <p:cNvSpPr>
              <a:spLocks noChangeArrowheads="1"/>
            </p:cNvSpPr>
            <p:nvPr/>
          </p:nvSpPr>
          <p:spPr bwMode="auto">
            <a:xfrm>
              <a:off x="679" y="216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a:t>
              </a:r>
              <a:endParaRPr lang="en-US" altLang="zh-CN"/>
            </a:p>
          </p:txBody>
        </p:sp>
        <p:sp>
          <p:nvSpPr>
            <p:cNvPr id="50197" name="Rectangle 16"/>
            <p:cNvSpPr>
              <a:spLocks noChangeArrowheads="1"/>
            </p:cNvSpPr>
            <p:nvPr/>
          </p:nvSpPr>
          <p:spPr bwMode="auto">
            <a:xfrm>
              <a:off x="764" y="216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0</a:t>
              </a:r>
              <a:endParaRPr lang="en-US" altLang="zh-CN"/>
            </a:p>
          </p:txBody>
        </p:sp>
        <p:sp>
          <p:nvSpPr>
            <p:cNvPr id="50198" name="Rectangle 17"/>
            <p:cNvSpPr>
              <a:spLocks noChangeArrowheads="1"/>
            </p:cNvSpPr>
            <p:nvPr/>
          </p:nvSpPr>
          <p:spPr bwMode="auto">
            <a:xfrm>
              <a:off x="848" y="216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199" name="Rectangle 18"/>
            <p:cNvSpPr>
              <a:spLocks noChangeArrowheads="1"/>
            </p:cNvSpPr>
            <p:nvPr/>
          </p:nvSpPr>
          <p:spPr bwMode="auto">
            <a:xfrm>
              <a:off x="679" y="238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A2</a:t>
              </a:r>
              <a:endParaRPr lang="en-US" altLang="zh-CN"/>
            </a:p>
          </p:txBody>
        </p:sp>
        <p:sp>
          <p:nvSpPr>
            <p:cNvPr id="50200" name="Rectangle 19"/>
            <p:cNvSpPr>
              <a:spLocks noChangeArrowheads="1"/>
            </p:cNvSpPr>
            <p:nvPr/>
          </p:nvSpPr>
          <p:spPr bwMode="auto">
            <a:xfrm>
              <a:off x="848" y="238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01" name="Rectangle 20"/>
            <p:cNvSpPr>
              <a:spLocks noChangeArrowheads="1"/>
            </p:cNvSpPr>
            <p:nvPr/>
          </p:nvSpPr>
          <p:spPr bwMode="auto">
            <a:xfrm>
              <a:off x="679" y="2596"/>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A1</a:t>
              </a:r>
              <a:endParaRPr lang="en-US" altLang="zh-CN"/>
            </a:p>
          </p:txBody>
        </p:sp>
        <p:sp>
          <p:nvSpPr>
            <p:cNvPr id="50202" name="Rectangle 21"/>
            <p:cNvSpPr>
              <a:spLocks noChangeArrowheads="1"/>
            </p:cNvSpPr>
            <p:nvPr/>
          </p:nvSpPr>
          <p:spPr bwMode="auto">
            <a:xfrm>
              <a:off x="848" y="259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03" name="Rectangle 22"/>
            <p:cNvSpPr>
              <a:spLocks noChangeArrowheads="1"/>
            </p:cNvSpPr>
            <p:nvPr/>
          </p:nvSpPr>
          <p:spPr bwMode="auto">
            <a:xfrm>
              <a:off x="637" y="2821"/>
              <a:ext cx="2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GND</a:t>
              </a:r>
              <a:endParaRPr lang="en-US" altLang="zh-CN"/>
            </a:p>
          </p:txBody>
        </p:sp>
        <p:sp>
          <p:nvSpPr>
            <p:cNvPr id="50204" name="Rectangle 23"/>
            <p:cNvSpPr>
              <a:spLocks noChangeArrowheads="1"/>
            </p:cNvSpPr>
            <p:nvPr/>
          </p:nvSpPr>
          <p:spPr bwMode="auto">
            <a:xfrm>
              <a:off x="890" y="282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05" name="Rectangle 24"/>
            <p:cNvSpPr>
              <a:spLocks noChangeArrowheads="1"/>
            </p:cNvSpPr>
            <p:nvPr/>
          </p:nvSpPr>
          <p:spPr bwMode="auto">
            <a:xfrm>
              <a:off x="764" y="303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06" name="Rectangle 25"/>
            <p:cNvSpPr>
              <a:spLocks noChangeArrowheads="1"/>
            </p:cNvSpPr>
            <p:nvPr/>
          </p:nvSpPr>
          <p:spPr bwMode="auto">
            <a:xfrm>
              <a:off x="904" y="1217"/>
              <a:ext cx="563" cy="1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07" name="Rectangle 26"/>
            <p:cNvSpPr>
              <a:spLocks noChangeArrowheads="1"/>
            </p:cNvSpPr>
            <p:nvPr/>
          </p:nvSpPr>
          <p:spPr bwMode="auto">
            <a:xfrm>
              <a:off x="1101" y="130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08" name="Rectangle 27"/>
            <p:cNvSpPr>
              <a:spLocks noChangeArrowheads="1"/>
            </p:cNvSpPr>
            <p:nvPr/>
          </p:nvSpPr>
          <p:spPr bwMode="auto">
            <a:xfrm>
              <a:off x="1101" y="151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09" name="Rectangle 28"/>
            <p:cNvSpPr>
              <a:spLocks noChangeArrowheads="1"/>
            </p:cNvSpPr>
            <p:nvPr/>
          </p:nvSpPr>
          <p:spPr bwMode="auto">
            <a:xfrm>
              <a:off x="1270" y="151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10" name="Rectangle 29"/>
            <p:cNvSpPr>
              <a:spLocks noChangeArrowheads="1"/>
            </p:cNvSpPr>
            <p:nvPr/>
          </p:nvSpPr>
          <p:spPr bwMode="auto">
            <a:xfrm>
              <a:off x="1101" y="1738"/>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1" name="Rectangle 30"/>
            <p:cNvSpPr>
              <a:spLocks noChangeArrowheads="1"/>
            </p:cNvSpPr>
            <p:nvPr/>
          </p:nvSpPr>
          <p:spPr bwMode="auto">
            <a:xfrm>
              <a:off x="1101" y="194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2" name="Rectangle 31"/>
            <p:cNvSpPr>
              <a:spLocks noChangeArrowheads="1"/>
            </p:cNvSpPr>
            <p:nvPr/>
          </p:nvSpPr>
          <p:spPr bwMode="auto">
            <a:xfrm>
              <a:off x="1270" y="194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13" name="Rectangle 32"/>
            <p:cNvSpPr>
              <a:spLocks noChangeArrowheads="1"/>
            </p:cNvSpPr>
            <p:nvPr/>
          </p:nvSpPr>
          <p:spPr bwMode="auto">
            <a:xfrm>
              <a:off x="1101" y="2174"/>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4" name="Rectangle 33"/>
            <p:cNvSpPr>
              <a:spLocks noChangeArrowheads="1"/>
            </p:cNvSpPr>
            <p:nvPr/>
          </p:nvSpPr>
          <p:spPr bwMode="auto">
            <a:xfrm>
              <a:off x="1101" y="239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5" name="Rectangle 34"/>
            <p:cNvSpPr>
              <a:spLocks noChangeArrowheads="1"/>
            </p:cNvSpPr>
            <p:nvPr/>
          </p:nvSpPr>
          <p:spPr bwMode="auto">
            <a:xfrm>
              <a:off x="1270" y="239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16" name="Rectangle 35"/>
            <p:cNvSpPr>
              <a:spLocks noChangeArrowheads="1"/>
            </p:cNvSpPr>
            <p:nvPr/>
          </p:nvSpPr>
          <p:spPr bwMode="auto">
            <a:xfrm>
              <a:off x="1101" y="261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7" name="Rectangle 36"/>
            <p:cNvSpPr>
              <a:spLocks noChangeArrowheads="1"/>
            </p:cNvSpPr>
            <p:nvPr/>
          </p:nvSpPr>
          <p:spPr bwMode="auto">
            <a:xfrm>
              <a:off x="1101" y="283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18" name="Rectangle 37"/>
            <p:cNvSpPr>
              <a:spLocks noChangeArrowheads="1"/>
            </p:cNvSpPr>
            <p:nvPr/>
          </p:nvSpPr>
          <p:spPr bwMode="auto">
            <a:xfrm>
              <a:off x="1270" y="283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19" name="Rectangle 38"/>
            <p:cNvSpPr>
              <a:spLocks noChangeArrowheads="1"/>
            </p:cNvSpPr>
            <p:nvPr/>
          </p:nvSpPr>
          <p:spPr bwMode="auto">
            <a:xfrm>
              <a:off x="1185" y="304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20" name="Rectangle 39"/>
            <p:cNvSpPr>
              <a:spLocks noChangeArrowheads="1"/>
            </p:cNvSpPr>
            <p:nvPr/>
          </p:nvSpPr>
          <p:spPr bwMode="auto">
            <a:xfrm>
              <a:off x="2465" y="1217"/>
              <a:ext cx="661" cy="18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21" name="Rectangle 40"/>
            <p:cNvSpPr>
              <a:spLocks noChangeArrowheads="1"/>
            </p:cNvSpPr>
            <p:nvPr/>
          </p:nvSpPr>
          <p:spPr bwMode="auto">
            <a:xfrm>
              <a:off x="2704" y="130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V</a:t>
              </a:r>
              <a:endParaRPr lang="en-US" altLang="zh-CN"/>
            </a:p>
          </p:txBody>
        </p:sp>
        <p:sp>
          <p:nvSpPr>
            <p:cNvPr id="50222" name="Rectangle 41"/>
            <p:cNvSpPr>
              <a:spLocks noChangeArrowheads="1"/>
            </p:cNvSpPr>
            <p:nvPr/>
          </p:nvSpPr>
          <p:spPr bwMode="auto">
            <a:xfrm>
              <a:off x="2788" y="1386"/>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CC</a:t>
              </a:r>
              <a:endParaRPr lang="en-US" altLang="zh-CN"/>
            </a:p>
          </p:txBody>
        </p:sp>
        <p:sp>
          <p:nvSpPr>
            <p:cNvPr id="50223" name="Rectangle 42"/>
            <p:cNvSpPr>
              <a:spLocks noChangeArrowheads="1"/>
            </p:cNvSpPr>
            <p:nvPr/>
          </p:nvSpPr>
          <p:spPr bwMode="auto">
            <a:xfrm>
              <a:off x="2872" y="130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24" name="Rectangle 43"/>
            <p:cNvSpPr>
              <a:spLocks noChangeArrowheads="1"/>
            </p:cNvSpPr>
            <p:nvPr/>
          </p:nvSpPr>
          <p:spPr bwMode="auto">
            <a:xfrm>
              <a:off x="2662" y="1513"/>
              <a:ext cx="2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CAS</a:t>
              </a:r>
              <a:endParaRPr lang="en-US" altLang="zh-CN"/>
            </a:p>
          </p:txBody>
        </p:sp>
        <p:sp>
          <p:nvSpPr>
            <p:cNvPr id="50225" name="Rectangle 44"/>
            <p:cNvSpPr>
              <a:spLocks noChangeArrowheads="1"/>
            </p:cNvSpPr>
            <p:nvPr/>
          </p:nvSpPr>
          <p:spPr bwMode="auto">
            <a:xfrm>
              <a:off x="2915" y="151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26" name="Rectangle 45"/>
            <p:cNvSpPr>
              <a:spLocks noChangeArrowheads="1"/>
            </p:cNvSpPr>
            <p:nvPr/>
          </p:nvSpPr>
          <p:spPr bwMode="auto">
            <a:xfrm>
              <a:off x="2690" y="173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D</a:t>
              </a:r>
              <a:endParaRPr lang="en-US" altLang="zh-CN"/>
            </a:p>
          </p:txBody>
        </p:sp>
        <p:sp>
          <p:nvSpPr>
            <p:cNvPr id="50227" name="Rectangle 46"/>
            <p:cNvSpPr>
              <a:spLocks noChangeArrowheads="1"/>
            </p:cNvSpPr>
            <p:nvPr/>
          </p:nvSpPr>
          <p:spPr bwMode="auto">
            <a:xfrm>
              <a:off x="2774" y="1822"/>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宋体" pitchFamily="2" charset="-122"/>
                </a:rPr>
                <a:t>OUT</a:t>
              </a:r>
              <a:endParaRPr lang="en-US" altLang="zh-CN"/>
            </a:p>
          </p:txBody>
        </p:sp>
        <p:sp>
          <p:nvSpPr>
            <p:cNvPr id="50228" name="Rectangle 47"/>
            <p:cNvSpPr>
              <a:spLocks noChangeArrowheads="1"/>
            </p:cNvSpPr>
            <p:nvPr/>
          </p:nvSpPr>
          <p:spPr bwMode="auto">
            <a:xfrm>
              <a:off x="2901" y="173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29" name="Rectangle 48"/>
            <p:cNvSpPr>
              <a:spLocks noChangeArrowheads="1"/>
            </p:cNvSpPr>
            <p:nvPr/>
          </p:nvSpPr>
          <p:spPr bwMode="auto">
            <a:xfrm>
              <a:off x="2704" y="194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A6</a:t>
              </a:r>
              <a:endParaRPr lang="en-US" altLang="zh-CN"/>
            </a:p>
          </p:txBody>
        </p:sp>
        <p:sp>
          <p:nvSpPr>
            <p:cNvPr id="50230" name="Rectangle 49"/>
            <p:cNvSpPr>
              <a:spLocks noChangeArrowheads="1"/>
            </p:cNvSpPr>
            <p:nvPr/>
          </p:nvSpPr>
          <p:spPr bwMode="auto">
            <a:xfrm>
              <a:off x="2872" y="194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31" name="Rectangle 50"/>
            <p:cNvSpPr>
              <a:spLocks noChangeArrowheads="1"/>
            </p:cNvSpPr>
            <p:nvPr/>
          </p:nvSpPr>
          <p:spPr bwMode="auto">
            <a:xfrm>
              <a:off x="2704" y="2174"/>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A3</a:t>
              </a:r>
              <a:endParaRPr lang="en-US" altLang="zh-CN"/>
            </a:p>
          </p:txBody>
        </p:sp>
        <p:sp>
          <p:nvSpPr>
            <p:cNvPr id="50232" name="Rectangle 51"/>
            <p:cNvSpPr>
              <a:spLocks noChangeArrowheads="1"/>
            </p:cNvSpPr>
            <p:nvPr/>
          </p:nvSpPr>
          <p:spPr bwMode="auto">
            <a:xfrm>
              <a:off x="2872" y="217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33" name="Rectangle 52"/>
            <p:cNvSpPr>
              <a:spLocks noChangeArrowheads="1"/>
            </p:cNvSpPr>
            <p:nvPr/>
          </p:nvSpPr>
          <p:spPr bwMode="auto">
            <a:xfrm>
              <a:off x="2704" y="239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A4</a:t>
              </a:r>
              <a:endParaRPr lang="en-US" altLang="zh-CN"/>
            </a:p>
          </p:txBody>
        </p:sp>
        <p:sp>
          <p:nvSpPr>
            <p:cNvPr id="50234" name="Rectangle 53"/>
            <p:cNvSpPr>
              <a:spLocks noChangeArrowheads="1"/>
            </p:cNvSpPr>
            <p:nvPr/>
          </p:nvSpPr>
          <p:spPr bwMode="auto">
            <a:xfrm>
              <a:off x="2872" y="239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35" name="Rectangle 54"/>
            <p:cNvSpPr>
              <a:spLocks noChangeArrowheads="1"/>
            </p:cNvSpPr>
            <p:nvPr/>
          </p:nvSpPr>
          <p:spPr bwMode="auto">
            <a:xfrm>
              <a:off x="2704" y="261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A5</a:t>
              </a:r>
              <a:endParaRPr lang="en-US" altLang="zh-CN"/>
            </a:p>
          </p:txBody>
        </p:sp>
        <p:sp>
          <p:nvSpPr>
            <p:cNvPr id="50236" name="Rectangle 55"/>
            <p:cNvSpPr>
              <a:spLocks noChangeArrowheads="1"/>
            </p:cNvSpPr>
            <p:nvPr/>
          </p:nvSpPr>
          <p:spPr bwMode="auto">
            <a:xfrm>
              <a:off x="2872" y="261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37" name="Rectangle 56"/>
            <p:cNvSpPr>
              <a:spLocks noChangeArrowheads="1"/>
            </p:cNvSpPr>
            <p:nvPr/>
          </p:nvSpPr>
          <p:spPr bwMode="auto">
            <a:xfrm>
              <a:off x="2704" y="283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A7</a:t>
              </a:r>
              <a:endParaRPr lang="en-US" altLang="zh-CN"/>
            </a:p>
          </p:txBody>
        </p:sp>
        <p:sp>
          <p:nvSpPr>
            <p:cNvPr id="50238" name="Rectangle 57"/>
            <p:cNvSpPr>
              <a:spLocks noChangeArrowheads="1"/>
            </p:cNvSpPr>
            <p:nvPr/>
          </p:nvSpPr>
          <p:spPr bwMode="auto">
            <a:xfrm>
              <a:off x="2872" y="283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39" name="Line 58"/>
            <p:cNvSpPr>
              <a:spLocks noChangeShapeType="1"/>
            </p:cNvSpPr>
            <p:nvPr/>
          </p:nvSpPr>
          <p:spPr bwMode="auto">
            <a:xfrm flipV="1">
              <a:off x="624" y="1963"/>
              <a:ext cx="261" cy="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0" name="Line 59"/>
            <p:cNvSpPr>
              <a:spLocks noChangeShapeType="1"/>
            </p:cNvSpPr>
            <p:nvPr/>
          </p:nvSpPr>
          <p:spPr bwMode="auto">
            <a:xfrm>
              <a:off x="665" y="1745"/>
              <a:ext cx="19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1" name="Line 60"/>
            <p:cNvSpPr>
              <a:spLocks noChangeShapeType="1"/>
            </p:cNvSpPr>
            <p:nvPr/>
          </p:nvSpPr>
          <p:spPr bwMode="auto">
            <a:xfrm>
              <a:off x="2685" y="1535"/>
              <a:ext cx="22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2" name="Rectangle 61"/>
            <p:cNvSpPr>
              <a:spLocks noChangeArrowheads="1"/>
            </p:cNvSpPr>
            <p:nvPr/>
          </p:nvSpPr>
          <p:spPr bwMode="auto">
            <a:xfrm>
              <a:off x="2071" y="1231"/>
              <a:ext cx="562" cy="18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243" name="Rectangle 62"/>
            <p:cNvSpPr>
              <a:spLocks noChangeArrowheads="1"/>
            </p:cNvSpPr>
            <p:nvPr/>
          </p:nvSpPr>
          <p:spPr bwMode="auto">
            <a:xfrm>
              <a:off x="2268" y="1316"/>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44" name="Rectangle 63"/>
            <p:cNvSpPr>
              <a:spLocks noChangeArrowheads="1"/>
            </p:cNvSpPr>
            <p:nvPr/>
          </p:nvSpPr>
          <p:spPr bwMode="auto">
            <a:xfrm>
              <a:off x="2268" y="1527"/>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45" name="Rectangle 64"/>
            <p:cNvSpPr>
              <a:spLocks noChangeArrowheads="1"/>
            </p:cNvSpPr>
            <p:nvPr/>
          </p:nvSpPr>
          <p:spPr bwMode="auto">
            <a:xfrm>
              <a:off x="2437" y="152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46" name="Rectangle 65"/>
            <p:cNvSpPr>
              <a:spLocks noChangeArrowheads="1"/>
            </p:cNvSpPr>
            <p:nvPr/>
          </p:nvSpPr>
          <p:spPr bwMode="auto">
            <a:xfrm>
              <a:off x="2268" y="175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47" name="Rectangle 66"/>
            <p:cNvSpPr>
              <a:spLocks noChangeArrowheads="1"/>
            </p:cNvSpPr>
            <p:nvPr/>
          </p:nvSpPr>
          <p:spPr bwMode="auto">
            <a:xfrm>
              <a:off x="2268" y="196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48" name="Rectangle 67"/>
            <p:cNvSpPr>
              <a:spLocks noChangeArrowheads="1"/>
            </p:cNvSpPr>
            <p:nvPr/>
          </p:nvSpPr>
          <p:spPr bwMode="auto">
            <a:xfrm>
              <a:off x="2437" y="196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49" name="Rectangle 68"/>
            <p:cNvSpPr>
              <a:spLocks noChangeArrowheads="1"/>
            </p:cNvSpPr>
            <p:nvPr/>
          </p:nvSpPr>
          <p:spPr bwMode="auto">
            <a:xfrm>
              <a:off x="2268" y="2188"/>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50" name="Rectangle 69"/>
            <p:cNvSpPr>
              <a:spLocks noChangeArrowheads="1"/>
            </p:cNvSpPr>
            <p:nvPr/>
          </p:nvSpPr>
          <p:spPr bwMode="auto">
            <a:xfrm>
              <a:off x="2268" y="241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51" name="Rectangle 70"/>
            <p:cNvSpPr>
              <a:spLocks noChangeArrowheads="1"/>
            </p:cNvSpPr>
            <p:nvPr/>
          </p:nvSpPr>
          <p:spPr bwMode="auto">
            <a:xfrm>
              <a:off x="2437" y="241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52" name="Rectangle 71"/>
            <p:cNvSpPr>
              <a:spLocks noChangeArrowheads="1"/>
            </p:cNvSpPr>
            <p:nvPr/>
          </p:nvSpPr>
          <p:spPr bwMode="auto">
            <a:xfrm>
              <a:off x="2268" y="2624"/>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53" name="Rectangle 72"/>
            <p:cNvSpPr>
              <a:spLocks noChangeArrowheads="1"/>
            </p:cNvSpPr>
            <p:nvPr/>
          </p:nvSpPr>
          <p:spPr bwMode="auto">
            <a:xfrm>
              <a:off x="2268" y="284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rPr>
                <a:t>—</a:t>
              </a:r>
              <a:endParaRPr lang="en-US" altLang="zh-CN"/>
            </a:p>
          </p:txBody>
        </p:sp>
        <p:sp>
          <p:nvSpPr>
            <p:cNvPr id="50254" name="Rectangle 73"/>
            <p:cNvSpPr>
              <a:spLocks noChangeArrowheads="1"/>
            </p:cNvSpPr>
            <p:nvPr/>
          </p:nvSpPr>
          <p:spPr bwMode="auto">
            <a:xfrm>
              <a:off x="2437" y="284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55" name="Rectangle 74"/>
            <p:cNvSpPr>
              <a:spLocks noChangeArrowheads="1"/>
            </p:cNvSpPr>
            <p:nvPr/>
          </p:nvSpPr>
          <p:spPr bwMode="auto">
            <a:xfrm>
              <a:off x="2352" y="306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56" name="Rectangle 75"/>
            <p:cNvSpPr>
              <a:spLocks noChangeArrowheads="1"/>
            </p:cNvSpPr>
            <p:nvPr/>
          </p:nvSpPr>
          <p:spPr bwMode="auto">
            <a:xfrm>
              <a:off x="1256" y="1189"/>
              <a:ext cx="998" cy="1983"/>
            </a:xfrm>
            <a:prstGeom prst="rect">
              <a:avLst/>
            </a:prstGeom>
            <a:solidFill>
              <a:srgbClr val="CCFF99"/>
            </a:solidFill>
            <a:ln w="22225">
              <a:solidFill>
                <a:srgbClr val="000000"/>
              </a:solidFill>
              <a:miter lim="800000"/>
              <a:headEnd/>
              <a:tailEnd/>
            </a:ln>
          </p:spPr>
          <p:txBody>
            <a:bodyPr/>
            <a:lstStyle/>
            <a:p>
              <a:endParaRPr lang="zh-CN" altLang="en-US"/>
            </a:p>
          </p:txBody>
        </p:sp>
        <p:sp>
          <p:nvSpPr>
            <p:cNvPr id="50257" name="Rectangle 76"/>
            <p:cNvSpPr>
              <a:spLocks noChangeArrowheads="1"/>
            </p:cNvSpPr>
            <p:nvPr/>
          </p:nvSpPr>
          <p:spPr bwMode="auto">
            <a:xfrm>
              <a:off x="1424" y="1273"/>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1     16</a:t>
              </a:r>
              <a:endParaRPr lang="en-US" altLang="zh-CN"/>
            </a:p>
          </p:txBody>
        </p:sp>
        <p:sp>
          <p:nvSpPr>
            <p:cNvPr id="50258" name="Rectangle 77"/>
            <p:cNvSpPr>
              <a:spLocks noChangeArrowheads="1"/>
            </p:cNvSpPr>
            <p:nvPr/>
          </p:nvSpPr>
          <p:spPr bwMode="auto">
            <a:xfrm>
              <a:off x="2099" y="127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59" name="Rectangle 78"/>
            <p:cNvSpPr>
              <a:spLocks noChangeArrowheads="1"/>
            </p:cNvSpPr>
            <p:nvPr/>
          </p:nvSpPr>
          <p:spPr bwMode="auto">
            <a:xfrm>
              <a:off x="1424" y="1499"/>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2     15</a:t>
              </a:r>
              <a:endParaRPr lang="en-US" altLang="zh-CN"/>
            </a:p>
          </p:txBody>
        </p:sp>
        <p:sp>
          <p:nvSpPr>
            <p:cNvPr id="50260" name="Rectangle 79"/>
            <p:cNvSpPr>
              <a:spLocks noChangeArrowheads="1"/>
            </p:cNvSpPr>
            <p:nvPr/>
          </p:nvSpPr>
          <p:spPr bwMode="auto">
            <a:xfrm>
              <a:off x="2099" y="149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61" name="Rectangle 80"/>
            <p:cNvSpPr>
              <a:spLocks noChangeArrowheads="1"/>
            </p:cNvSpPr>
            <p:nvPr/>
          </p:nvSpPr>
          <p:spPr bwMode="auto">
            <a:xfrm>
              <a:off x="1424" y="1709"/>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3     14</a:t>
              </a:r>
              <a:endParaRPr lang="en-US" altLang="zh-CN"/>
            </a:p>
          </p:txBody>
        </p:sp>
        <p:sp>
          <p:nvSpPr>
            <p:cNvPr id="50262" name="Rectangle 81"/>
            <p:cNvSpPr>
              <a:spLocks noChangeArrowheads="1"/>
            </p:cNvSpPr>
            <p:nvPr/>
          </p:nvSpPr>
          <p:spPr bwMode="auto">
            <a:xfrm>
              <a:off x="2099" y="1709"/>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63" name="Rectangle 82"/>
            <p:cNvSpPr>
              <a:spLocks noChangeArrowheads="1"/>
            </p:cNvSpPr>
            <p:nvPr/>
          </p:nvSpPr>
          <p:spPr bwMode="auto">
            <a:xfrm>
              <a:off x="1424" y="1935"/>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4     13</a:t>
              </a:r>
              <a:endParaRPr lang="en-US" altLang="zh-CN"/>
            </a:p>
          </p:txBody>
        </p:sp>
        <p:sp>
          <p:nvSpPr>
            <p:cNvPr id="50264" name="Rectangle 83"/>
            <p:cNvSpPr>
              <a:spLocks noChangeArrowheads="1"/>
            </p:cNvSpPr>
            <p:nvPr/>
          </p:nvSpPr>
          <p:spPr bwMode="auto">
            <a:xfrm>
              <a:off x="2099" y="1935"/>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65" name="Rectangle 84"/>
            <p:cNvSpPr>
              <a:spLocks noChangeArrowheads="1"/>
            </p:cNvSpPr>
            <p:nvPr/>
          </p:nvSpPr>
          <p:spPr bwMode="auto">
            <a:xfrm>
              <a:off x="1424" y="2160"/>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5     12</a:t>
              </a:r>
              <a:endParaRPr lang="en-US" altLang="zh-CN"/>
            </a:p>
          </p:txBody>
        </p:sp>
        <p:sp>
          <p:nvSpPr>
            <p:cNvPr id="50266" name="Rectangle 85"/>
            <p:cNvSpPr>
              <a:spLocks noChangeArrowheads="1"/>
            </p:cNvSpPr>
            <p:nvPr/>
          </p:nvSpPr>
          <p:spPr bwMode="auto">
            <a:xfrm>
              <a:off x="2099" y="216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67" name="Rectangle 86"/>
            <p:cNvSpPr>
              <a:spLocks noChangeArrowheads="1"/>
            </p:cNvSpPr>
            <p:nvPr/>
          </p:nvSpPr>
          <p:spPr bwMode="auto">
            <a:xfrm>
              <a:off x="1424" y="2371"/>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6     11</a:t>
              </a:r>
              <a:endParaRPr lang="en-US" altLang="zh-CN"/>
            </a:p>
          </p:txBody>
        </p:sp>
        <p:sp>
          <p:nvSpPr>
            <p:cNvPr id="50268" name="Rectangle 87"/>
            <p:cNvSpPr>
              <a:spLocks noChangeArrowheads="1"/>
            </p:cNvSpPr>
            <p:nvPr/>
          </p:nvSpPr>
          <p:spPr bwMode="auto">
            <a:xfrm>
              <a:off x="2099" y="2371"/>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69" name="Rectangle 88"/>
            <p:cNvSpPr>
              <a:spLocks noChangeArrowheads="1"/>
            </p:cNvSpPr>
            <p:nvPr/>
          </p:nvSpPr>
          <p:spPr bwMode="auto">
            <a:xfrm>
              <a:off x="1424" y="2596"/>
              <a:ext cx="6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7     10</a:t>
              </a:r>
              <a:endParaRPr lang="en-US" altLang="zh-CN"/>
            </a:p>
          </p:txBody>
        </p:sp>
        <p:sp>
          <p:nvSpPr>
            <p:cNvPr id="50270" name="Rectangle 89"/>
            <p:cNvSpPr>
              <a:spLocks noChangeArrowheads="1"/>
            </p:cNvSpPr>
            <p:nvPr/>
          </p:nvSpPr>
          <p:spPr bwMode="auto">
            <a:xfrm>
              <a:off x="2099" y="259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71" name="Rectangle 90"/>
            <p:cNvSpPr>
              <a:spLocks noChangeArrowheads="1"/>
            </p:cNvSpPr>
            <p:nvPr/>
          </p:nvSpPr>
          <p:spPr bwMode="auto">
            <a:xfrm>
              <a:off x="1424" y="280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8</a:t>
              </a:r>
              <a:endParaRPr lang="en-US" altLang="zh-CN"/>
            </a:p>
          </p:txBody>
        </p:sp>
        <p:sp>
          <p:nvSpPr>
            <p:cNvPr id="50272" name="Rectangle 91"/>
            <p:cNvSpPr>
              <a:spLocks noChangeArrowheads="1"/>
            </p:cNvSpPr>
            <p:nvPr/>
          </p:nvSpPr>
          <p:spPr bwMode="auto">
            <a:xfrm>
              <a:off x="1509" y="2807"/>
              <a:ext cx="58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9</a:t>
              </a:r>
              <a:endParaRPr lang="en-US" altLang="zh-CN"/>
            </a:p>
          </p:txBody>
        </p:sp>
        <p:sp>
          <p:nvSpPr>
            <p:cNvPr id="50273" name="Rectangle 92"/>
            <p:cNvSpPr>
              <a:spLocks noChangeArrowheads="1"/>
            </p:cNvSpPr>
            <p:nvPr/>
          </p:nvSpPr>
          <p:spPr bwMode="auto">
            <a:xfrm>
              <a:off x="2099" y="2807"/>
              <a:ext cx="4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74" name="Rectangle 93"/>
            <p:cNvSpPr>
              <a:spLocks noChangeArrowheads="1"/>
            </p:cNvSpPr>
            <p:nvPr/>
          </p:nvSpPr>
          <p:spPr bwMode="auto">
            <a:xfrm>
              <a:off x="2521" y="2807"/>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sp>
          <p:nvSpPr>
            <p:cNvPr id="50275" name="Rectangle 94"/>
            <p:cNvSpPr>
              <a:spLocks noChangeArrowheads="1"/>
            </p:cNvSpPr>
            <p:nvPr/>
          </p:nvSpPr>
          <p:spPr bwMode="auto">
            <a:xfrm>
              <a:off x="1762" y="3032"/>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宋体" pitchFamily="2" charset="-122"/>
                </a:rPr>
                <a:t> </a:t>
              </a:r>
              <a:endParaRPr lang="en-US" altLang="zh-CN"/>
            </a:p>
          </p:txBody>
        </p:sp>
      </p:grpSp>
      <p:sp>
        <p:nvSpPr>
          <p:cNvPr id="50180" name="Rectangle 3"/>
          <p:cNvSpPr>
            <a:spLocks noChangeArrowheads="1"/>
          </p:cNvSpPr>
          <p:nvPr/>
        </p:nvSpPr>
        <p:spPr bwMode="auto">
          <a:xfrm>
            <a:off x="685800" y="762000"/>
            <a:ext cx="3900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hlink"/>
                </a:solidFill>
                <a:latin typeface="Times New Roman" pitchFamily="18" charset="0"/>
                <a:ea typeface="黑体" pitchFamily="49" charset="-122"/>
              </a:rPr>
              <a:t>Intel 2164(64K×1)</a:t>
            </a:r>
            <a:r>
              <a:rPr lang="zh-CN" altLang="en-US" sz="2800">
                <a:solidFill>
                  <a:schemeClr val="folHlink"/>
                </a:solidFill>
                <a:latin typeface="Times New Roman" pitchFamily="18" charset="0"/>
              </a:rPr>
              <a:t>引脚</a:t>
            </a:r>
            <a:r>
              <a:rPr lang="zh-CN" altLang="en-US" sz="2800">
                <a:latin typeface="Times New Roman" pitchFamily="18" charset="0"/>
              </a:rPr>
              <a:t> </a:t>
            </a:r>
          </a:p>
        </p:txBody>
      </p:sp>
      <p:sp>
        <p:nvSpPr>
          <p:cNvPr id="50181" name="Text Box 98"/>
          <p:cNvSpPr txBox="1">
            <a:spLocks noChangeArrowheads="1"/>
          </p:cNvSpPr>
          <p:nvPr/>
        </p:nvSpPr>
        <p:spPr bwMode="auto">
          <a:xfrm>
            <a:off x="4572000" y="2057400"/>
            <a:ext cx="4267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ea typeface="楷体_GB2312" pitchFamily="49" charset="-122"/>
              </a:rPr>
              <a:t>A</a:t>
            </a:r>
            <a:r>
              <a:rPr lang="en-US" altLang="zh-CN" sz="1800" b="1">
                <a:latin typeface="Times New Roman" pitchFamily="18" charset="0"/>
                <a:ea typeface="楷体_GB2312" pitchFamily="49" charset="-122"/>
              </a:rPr>
              <a:t>0</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A</a:t>
            </a:r>
            <a:r>
              <a:rPr lang="en-US" altLang="zh-CN" sz="1800" b="1">
                <a:latin typeface="Times New Roman" pitchFamily="18" charset="0"/>
                <a:ea typeface="楷体_GB2312" pitchFamily="49" charset="-122"/>
              </a:rPr>
              <a:t>7</a:t>
            </a:r>
            <a:r>
              <a:rPr lang="zh-CN" altLang="en-US" b="1">
                <a:latin typeface="Times New Roman" pitchFamily="18" charset="0"/>
                <a:ea typeface="楷体_GB2312" pitchFamily="49" charset="-122"/>
              </a:rPr>
              <a:t>：地址输入线</a:t>
            </a:r>
          </a:p>
          <a:p>
            <a:pPr eaLnBrk="1" hangingPunct="1">
              <a:spcBef>
                <a:spcPct val="50000"/>
              </a:spcBef>
            </a:pPr>
            <a:r>
              <a:rPr lang="en-US" altLang="zh-CN" b="1">
                <a:latin typeface="Times New Roman" pitchFamily="18" charset="0"/>
                <a:ea typeface="楷体_GB2312" pitchFamily="49" charset="-122"/>
              </a:rPr>
              <a:t>RAS</a:t>
            </a:r>
            <a:r>
              <a:rPr lang="zh-CN" altLang="en-US" b="1">
                <a:latin typeface="Times New Roman" pitchFamily="18" charset="0"/>
                <a:ea typeface="楷体_GB2312" pitchFamily="49" charset="-122"/>
              </a:rPr>
              <a:t>：行地址选通信号线，兼起片选信号作用（整个读写周期，</a:t>
            </a:r>
            <a:r>
              <a:rPr lang="en-US" altLang="zh-CN" b="1">
                <a:latin typeface="Times New Roman" pitchFamily="18" charset="0"/>
                <a:ea typeface="楷体_GB2312" pitchFamily="49" charset="-122"/>
              </a:rPr>
              <a:t>RAS</a:t>
            </a:r>
            <a:r>
              <a:rPr lang="zh-CN" altLang="en-US" b="1">
                <a:latin typeface="Times New Roman" pitchFamily="18" charset="0"/>
                <a:ea typeface="楷体_GB2312" pitchFamily="49" charset="-122"/>
              </a:rPr>
              <a:t>一直处于有效状态）</a:t>
            </a:r>
          </a:p>
          <a:p>
            <a:pPr eaLnBrk="1" hangingPunct="1">
              <a:spcBef>
                <a:spcPct val="50000"/>
              </a:spcBef>
            </a:pPr>
            <a:r>
              <a:rPr lang="en-US" altLang="zh-CN" b="1">
                <a:latin typeface="Times New Roman" pitchFamily="18" charset="0"/>
                <a:ea typeface="楷体_GB2312" pitchFamily="49" charset="-122"/>
              </a:rPr>
              <a:t>CAS</a:t>
            </a:r>
            <a:r>
              <a:rPr lang="zh-CN" altLang="en-US" b="1">
                <a:latin typeface="Times New Roman" pitchFamily="18" charset="0"/>
                <a:ea typeface="楷体_GB2312" pitchFamily="49" charset="-122"/>
              </a:rPr>
              <a:t>：列地址选通信号线</a:t>
            </a:r>
          </a:p>
          <a:p>
            <a:pPr eaLnBrk="1" hangingPunct="1">
              <a:spcBef>
                <a:spcPct val="50000"/>
              </a:spcBef>
            </a:pPr>
            <a:r>
              <a:rPr lang="en-US" altLang="zh-CN" b="1">
                <a:latin typeface="Times New Roman" pitchFamily="18" charset="0"/>
                <a:ea typeface="楷体_GB2312" pitchFamily="49" charset="-122"/>
              </a:rPr>
              <a:t>WE</a:t>
            </a:r>
            <a:r>
              <a:rPr lang="zh-CN" altLang="en-US" b="1">
                <a:latin typeface="Times New Roman" pitchFamily="18" charset="0"/>
                <a:ea typeface="楷体_GB2312" pitchFamily="49" charset="-122"/>
              </a:rPr>
              <a:t>：读写控制信号 </a:t>
            </a:r>
            <a:r>
              <a:rPr lang="en-US" altLang="zh-CN" b="1">
                <a:latin typeface="Times New Roman" pitchFamily="18" charset="0"/>
                <a:ea typeface="楷体_GB2312" pitchFamily="49" charset="-122"/>
              </a:rPr>
              <a:t>0-</a:t>
            </a:r>
            <a:r>
              <a:rPr lang="zh-CN" altLang="en-US" b="1">
                <a:latin typeface="Times New Roman" pitchFamily="18" charset="0"/>
                <a:ea typeface="楷体_GB2312" pitchFamily="49" charset="-122"/>
              </a:rPr>
              <a:t>写 </a:t>
            </a:r>
            <a:r>
              <a:rPr lang="en-US" altLang="zh-CN" b="1">
                <a:latin typeface="Times New Roman" pitchFamily="18" charset="0"/>
                <a:ea typeface="楷体_GB2312" pitchFamily="49" charset="-122"/>
              </a:rPr>
              <a:t>1-</a:t>
            </a:r>
            <a:r>
              <a:rPr lang="zh-CN" altLang="en-US" b="1">
                <a:latin typeface="Times New Roman" pitchFamily="18" charset="0"/>
                <a:ea typeface="楷体_GB2312" pitchFamily="49" charset="-122"/>
              </a:rPr>
              <a:t>读</a:t>
            </a:r>
          </a:p>
          <a:p>
            <a:pPr eaLnBrk="1" hangingPunct="1">
              <a:spcBef>
                <a:spcPct val="50000"/>
              </a:spcBef>
            </a:pPr>
            <a:r>
              <a:rPr lang="en-US" altLang="zh-CN" b="1">
                <a:latin typeface="Times New Roman" pitchFamily="18" charset="0"/>
                <a:ea typeface="楷体_GB2312" pitchFamily="49" charset="-122"/>
              </a:rPr>
              <a:t>D</a:t>
            </a:r>
            <a:r>
              <a:rPr lang="en-US" altLang="zh-CN" sz="1800" b="1">
                <a:latin typeface="Times New Roman" pitchFamily="18" charset="0"/>
                <a:ea typeface="楷体_GB2312" pitchFamily="49" charset="-122"/>
              </a:rPr>
              <a:t>in</a:t>
            </a:r>
            <a:r>
              <a:rPr lang="zh-CN" altLang="en-US" b="1">
                <a:latin typeface="Times New Roman" pitchFamily="18" charset="0"/>
                <a:ea typeface="楷体_GB2312" pitchFamily="49" charset="-122"/>
              </a:rPr>
              <a:t>：数据输入线</a:t>
            </a:r>
          </a:p>
          <a:p>
            <a:pPr eaLnBrk="1" hangingPunct="1">
              <a:spcBef>
                <a:spcPct val="50000"/>
              </a:spcBef>
            </a:pPr>
            <a:r>
              <a:rPr lang="en-US" altLang="zh-CN" b="1">
                <a:latin typeface="Times New Roman" pitchFamily="18" charset="0"/>
                <a:ea typeface="楷体_GB2312" pitchFamily="49" charset="-122"/>
              </a:rPr>
              <a:t>D</a:t>
            </a:r>
            <a:r>
              <a:rPr lang="en-US" altLang="zh-CN" sz="1800" b="1">
                <a:latin typeface="Times New Roman" pitchFamily="18" charset="0"/>
                <a:ea typeface="楷体_GB2312" pitchFamily="49" charset="-122"/>
              </a:rPr>
              <a:t>out</a:t>
            </a:r>
            <a:r>
              <a:rPr lang="zh-CN" altLang="en-US" b="1">
                <a:latin typeface="Times New Roman" pitchFamily="18" charset="0"/>
                <a:ea typeface="楷体_GB2312" pitchFamily="49" charset="-122"/>
              </a:rPr>
              <a:t>：数据输出线</a:t>
            </a:r>
            <a:endParaRPr lang="zh-CN" altLang="en-US">
              <a:latin typeface="Times New Roman" pitchFamily="18" charset="0"/>
            </a:endParaRPr>
          </a:p>
        </p:txBody>
      </p:sp>
      <p:sp>
        <p:nvSpPr>
          <p:cNvPr id="50182" name="Line 99"/>
          <p:cNvSpPr>
            <a:spLocks noChangeShapeType="1"/>
          </p:cNvSpPr>
          <p:nvPr/>
        </p:nvSpPr>
        <p:spPr bwMode="auto">
          <a:xfrm>
            <a:off x="4724400" y="3943350"/>
            <a:ext cx="5334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3" name="Line 100"/>
          <p:cNvSpPr>
            <a:spLocks noChangeShapeType="1"/>
          </p:cNvSpPr>
          <p:nvPr/>
        </p:nvSpPr>
        <p:spPr bwMode="auto">
          <a:xfrm>
            <a:off x="4691063" y="4495800"/>
            <a:ext cx="3810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4" name="Line 101"/>
          <p:cNvSpPr>
            <a:spLocks noChangeShapeType="1"/>
          </p:cNvSpPr>
          <p:nvPr/>
        </p:nvSpPr>
        <p:spPr bwMode="auto">
          <a:xfrm>
            <a:off x="5257800" y="3400425"/>
            <a:ext cx="5334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Line 102"/>
          <p:cNvSpPr>
            <a:spLocks noChangeShapeType="1"/>
          </p:cNvSpPr>
          <p:nvPr/>
        </p:nvSpPr>
        <p:spPr bwMode="auto">
          <a:xfrm>
            <a:off x="4648200" y="2667000"/>
            <a:ext cx="5334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381000" y="177800"/>
            <a:ext cx="202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chemeClr val="hlink"/>
                </a:solidFill>
                <a:latin typeface="隶书" pitchFamily="49" charset="-122"/>
                <a:ea typeface="隶书" pitchFamily="49" charset="-122"/>
              </a:rPr>
              <a:t>DRAM</a:t>
            </a:r>
            <a:r>
              <a:rPr lang="zh-CN" altLang="en-US" sz="3600" b="1">
                <a:solidFill>
                  <a:schemeClr val="hlink"/>
                </a:solidFill>
                <a:latin typeface="隶书" pitchFamily="49" charset="-122"/>
                <a:ea typeface="隶书" pitchFamily="49" charset="-122"/>
              </a:rPr>
              <a:t>时序</a:t>
            </a:r>
          </a:p>
        </p:txBody>
      </p:sp>
      <p:sp>
        <p:nvSpPr>
          <p:cNvPr id="3076" name="Rectangle 6"/>
          <p:cNvSpPr>
            <a:spLocks noChangeArrowheads="1"/>
          </p:cNvSpPr>
          <p:nvPr/>
        </p:nvSpPr>
        <p:spPr bwMode="auto">
          <a:xfrm>
            <a:off x="381000" y="685800"/>
            <a:ext cx="82296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folHlink"/>
              </a:buClr>
              <a:buSzPct val="60000"/>
              <a:buFont typeface="Wingdings" pitchFamily="2" charset="2"/>
              <a:buNone/>
            </a:pPr>
            <a:r>
              <a:rPr lang="zh-CN" altLang="en-US" b="1">
                <a:solidFill>
                  <a:schemeClr val="folHlink"/>
                </a:solidFill>
                <a:latin typeface="宋体" pitchFamily="2" charset="-122"/>
              </a:rPr>
              <a:t>读周期</a:t>
            </a:r>
            <a:r>
              <a:rPr lang="zh-CN" altLang="en-US" b="1">
                <a:latin typeface="宋体" pitchFamily="2" charset="-122"/>
              </a:rPr>
              <a:t>：</a:t>
            </a:r>
          </a:p>
          <a:p>
            <a:pPr lvl="1">
              <a:spcBef>
                <a:spcPct val="50000"/>
              </a:spcBef>
              <a:buClr>
                <a:schemeClr val="hlink"/>
              </a:buClr>
              <a:buSzPct val="55000"/>
              <a:buFont typeface="Wingdings" pitchFamily="2" charset="2"/>
              <a:buNone/>
            </a:pPr>
            <a:r>
              <a:rPr lang="zh-CN" altLang="en-US" b="1">
                <a:latin typeface="宋体" pitchFamily="2" charset="-122"/>
              </a:rPr>
              <a:t>行地址有效</a:t>
            </a:r>
            <a:r>
              <a:rPr lang="zh-CN" altLang="en-US" b="1">
                <a:latin typeface="宋体" pitchFamily="2" charset="-122"/>
                <a:sym typeface="Symbol" pitchFamily="18" charset="2"/>
              </a:rPr>
              <a:t></a:t>
            </a:r>
            <a:r>
              <a:rPr lang="zh-CN" altLang="en-US" b="1">
                <a:latin typeface="宋体" pitchFamily="2" charset="-122"/>
              </a:rPr>
              <a:t>行地址选通</a:t>
            </a:r>
            <a:r>
              <a:rPr lang="zh-CN" altLang="en-US" b="1">
                <a:latin typeface="宋体" pitchFamily="2" charset="-122"/>
                <a:sym typeface="Symbol" pitchFamily="18" charset="2"/>
              </a:rPr>
              <a:t></a:t>
            </a:r>
            <a:r>
              <a:rPr lang="zh-CN" altLang="en-US" b="1">
                <a:latin typeface="宋体" pitchFamily="2" charset="-122"/>
              </a:rPr>
              <a:t>列地址有效</a:t>
            </a:r>
            <a:r>
              <a:rPr lang="zh-CN" altLang="en-US" b="1">
                <a:latin typeface="宋体" pitchFamily="2" charset="-122"/>
                <a:sym typeface="Symbol" pitchFamily="18" charset="2"/>
              </a:rPr>
              <a:t></a:t>
            </a:r>
            <a:r>
              <a:rPr lang="zh-CN" altLang="en-US" b="1">
                <a:latin typeface="宋体" pitchFamily="2" charset="-122"/>
              </a:rPr>
              <a:t>列地址选通</a:t>
            </a:r>
            <a:r>
              <a:rPr lang="zh-CN" altLang="en-US" b="1">
                <a:latin typeface="宋体" pitchFamily="2" charset="-122"/>
                <a:sym typeface="Symbol" pitchFamily="18" charset="2"/>
              </a:rPr>
              <a:t></a:t>
            </a:r>
            <a:r>
              <a:rPr lang="zh-CN" altLang="en-US" b="1">
                <a:latin typeface="宋体" pitchFamily="2" charset="-122"/>
              </a:rPr>
              <a:t>数据输出</a:t>
            </a:r>
            <a:r>
              <a:rPr lang="zh-CN" altLang="en-US" b="1">
                <a:latin typeface="宋体" pitchFamily="2" charset="-122"/>
                <a:sym typeface="Symbol" pitchFamily="18" charset="2"/>
              </a:rPr>
              <a:t></a:t>
            </a:r>
            <a:r>
              <a:rPr lang="zh-CN" altLang="en-US" b="1">
                <a:latin typeface="宋体" pitchFamily="2" charset="-122"/>
              </a:rPr>
              <a:t>行选通、列选通及地址撤销</a:t>
            </a:r>
          </a:p>
        </p:txBody>
      </p:sp>
      <p:graphicFrame>
        <p:nvGraphicFramePr>
          <p:cNvPr id="3074" name="Object 11"/>
          <p:cNvGraphicFramePr>
            <a:graphicFrameLocks noChangeAspect="1"/>
          </p:cNvGraphicFramePr>
          <p:nvPr/>
        </p:nvGraphicFramePr>
        <p:xfrm>
          <a:off x="838200" y="2133600"/>
          <a:ext cx="7323138" cy="4451350"/>
        </p:xfrm>
        <a:graphic>
          <a:graphicData uri="http://schemas.openxmlformats.org/presentationml/2006/ole">
            <mc:AlternateContent xmlns:mc="http://schemas.openxmlformats.org/markup-compatibility/2006">
              <mc:Choice xmlns:v="urn:schemas-microsoft-com:vml" Requires="v">
                <p:oleObj spid="_x0000_s3119" name="Visio" r:id="rId3" imgW="7322400" imgH="4451760" progId="Visio.Drawing.6">
                  <p:embed/>
                </p:oleObj>
              </mc:Choice>
              <mc:Fallback>
                <p:oleObj name="Visio" r:id="rId3" imgW="7322400" imgH="4451760" progId="Visio.Drawing.6">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323138"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p:cNvSpPr>
            <a:spLocks noGrp="1" noChangeArrowheads="1"/>
          </p:cNvSpPr>
          <p:nvPr>
            <p:ph type="title"/>
          </p:nvPr>
        </p:nvSpPr>
        <p:spPr>
          <a:xfrm>
            <a:off x="304800" y="0"/>
            <a:ext cx="8382000" cy="838200"/>
          </a:xfrm>
        </p:spPr>
        <p:txBody>
          <a:bodyPr/>
          <a:lstStyle/>
          <a:p>
            <a:pPr eaLnBrk="1" hangingPunct="1"/>
            <a:r>
              <a:rPr lang="en-US" altLang="zh-CN" sz="3200" b="1" smtClean="0">
                <a:solidFill>
                  <a:schemeClr val="hlink"/>
                </a:solidFill>
                <a:latin typeface="隶书" pitchFamily="49" charset="-122"/>
                <a:ea typeface="隶书" pitchFamily="49" charset="-122"/>
              </a:rPr>
              <a:t>DRAM</a:t>
            </a:r>
            <a:r>
              <a:rPr lang="zh-CN" altLang="en-US" sz="3200" b="1" smtClean="0">
                <a:solidFill>
                  <a:schemeClr val="hlink"/>
                </a:solidFill>
                <a:latin typeface="隶书" pitchFamily="49" charset="-122"/>
                <a:ea typeface="隶书" pitchFamily="49" charset="-122"/>
              </a:rPr>
              <a:t>时序</a:t>
            </a:r>
          </a:p>
        </p:txBody>
      </p:sp>
      <p:sp>
        <p:nvSpPr>
          <p:cNvPr id="4100" name="Rectangle 1029"/>
          <p:cNvSpPr>
            <a:spLocks noChangeArrowheads="1"/>
          </p:cNvSpPr>
          <p:nvPr/>
        </p:nvSpPr>
        <p:spPr bwMode="auto">
          <a:xfrm>
            <a:off x="304800" y="762000"/>
            <a:ext cx="8534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chemeClr val="folHlink"/>
              </a:buClr>
              <a:buSzPct val="60000"/>
              <a:buFont typeface="Wingdings" pitchFamily="2" charset="2"/>
              <a:buNone/>
            </a:pPr>
            <a:r>
              <a:rPr lang="zh-CN" altLang="en-US" b="1">
                <a:solidFill>
                  <a:schemeClr val="folHlink"/>
                </a:solidFill>
                <a:latin typeface="宋体" pitchFamily="2" charset="-122"/>
              </a:rPr>
              <a:t>写周期：</a:t>
            </a:r>
          </a:p>
          <a:p>
            <a:pPr lvl="1">
              <a:spcBef>
                <a:spcPct val="50000"/>
              </a:spcBef>
              <a:buClr>
                <a:schemeClr val="hlink"/>
              </a:buClr>
              <a:buSzPct val="55000"/>
              <a:buFont typeface="Wingdings" pitchFamily="2" charset="2"/>
              <a:buNone/>
            </a:pPr>
            <a:r>
              <a:rPr lang="zh-CN" altLang="en-US" b="1">
                <a:latin typeface="宋体" pitchFamily="2" charset="-122"/>
              </a:rPr>
              <a:t>行地址有效</a:t>
            </a:r>
            <a:r>
              <a:rPr lang="zh-CN" altLang="en-US" b="1">
                <a:latin typeface="宋体" pitchFamily="2" charset="-122"/>
                <a:sym typeface="Symbol" pitchFamily="18" charset="2"/>
              </a:rPr>
              <a:t></a:t>
            </a:r>
            <a:r>
              <a:rPr lang="zh-CN" altLang="en-US" b="1">
                <a:latin typeface="宋体" pitchFamily="2" charset="-122"/>
              </a:rPr>
              <a:t>行地址选通</a:t>
            </a:r>
            <a:r>
              <a:rPr lang="zh-CN" altLang="en-US" b="1">
                <a:latin typeface="宋体" pitchFamily="2" charset="-122"/>
                <a:sym typeface="Symbol" pitchFamily="18" charset="2"/>
              </a:rPr>
              <a:t></a:t>
            </a:r>
            <a:r>
              <a:rPr lang="zh-CN" altLang="en-US" b="1">
                <a:latin typeface="宋体" pitchFamily="2" charset="-122"/>
              </a:rPr>
              <a:t>列地址、数据有效</a:t>
            </a:r>
            <a:r>
              <a:rPr lang="zh-CN" altLang="en-US" b="1">
                <a:latin typeface="宋体" pitchFamily="2" charset="-122"/>
                <a:sym typeface="Symbol" pitchFamily="18" charset="2"/>
              </a:rPr>
              <a:t></a:t>
            </a:r>
            <a:r>
              <a:rPr lang="zh-CN" altLang="en-US" b="1">
                <a:latin typeface="宋体" pitchFamily="2" charset="-122"/>
              </a:rPr>
              <a:t>列地址选通</a:t>
            </a:r>
            <a:r>
              <a:rPr lang="zh-CN" altLang="en-US" b="1">
                <a:latin typeface="宋体" pitchFamily="2" charset="-122"/>
                <a:sym typeface="Symbol" pitchFamily="18" charset="2"/>
              </a:rPr>
              <a:t></a:t>
            </a:r>
            <a:r>
              <a:rPr lang="zh-CN" altLang="en-US" b="1">
                <a:latin typeface="宋体" pitchFamily="2" charset="-122"/>
              </a:rPr>
              <a:t>数据输入</a:t>
            </a:r>
            <a:r>
              <a:rPr lang="zh-CN" altLang="en-US" b="1">
                <a:latin typeface="宋体" pitchFamily="2" charset="-122"/>
                <a:sym typeface="Symbol" pitchFamily="18" charset="2"/>
              </a:rPr>
              <a:t></a:t>
            </a:r>
            <a:r>
              <a:rPr lang="zh-CN" altLang="en-US" b="1">
                <a:latin typeface="宋体" pitchFamily="2" charset="-122"/>
              </a:rPr>
              <a:t>行选通、列选通及地址撤销</a:t>
            </a:r>
          </a:p>
        </p:txBody>
      </p:sp>
      <p:graphicFrame>
        <p:nvGraphicFramePr>
          <p:cNvPr id="4098" name="Object 1031"/>
          <p:cNvGraphicFramePr>
            <a:graphicFrameLocks noChangeAspect="1"/>
          </p:cNvGraphicFramePr>
          <p:nvPr/>
        </p:nvGraphicFramePr>
        <p:xfrm>
          <a:off x="1066800" y="1981200"/>
          <a:ext cx="6938963" cy="4648200"/>
        </p:xfrm>
        <a:graphic>
          <a:graphicData uri="http://schemas.openxmlformats.org/presentationml/2006/ole">
            <mc:AlternateContent xmlns:mc="http://schemas.openxmlformats.org/markup-compatibility/2006">
              <mc:Choice xmlns:v="urn:schemas-microsoft-com:vml" Requires="v">
                <p:oleObj spid="_x0000_s4143" name="Visio" r:id="rId3" imgW="6938640" imgH="4346280" progId="Visio.Drawing.6">
                  <p:embed/>
                </p:oleObj>
              </mc:Choice>
              <mc:Fallback>
                <p:oleObj name="Visio" r:id="rId3" imgW="6938640" imgH="4346280" progId="Visio.Drawing.6">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81200"/>
                        <a:ext cx="69389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04800" y="228600"/>
            <a:ext cx="3808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0000FF"/>
                </a:solidFill>
                <a:latin typeface="宋体" pitchFamily="2" charset="-122"/>
              </a:rPr>
              <a:t>3.DRAM</a:t>
            </a:r>
            <a:r>
              <a:rPr lang="zh-CN" altLang="en-US" sz="3200" b="1">
                <a:solidFill>
                  <a:srgbClr val="0000FF"/>
                </a:solidFill>
                <a:latin typeface="宋体" pitchFamily="2" charset="-122"/>
              </a:rPr>
              <a:t>的刷新</a:t>
            </a:r>
          </a:p>
        </p:txBody>
      </p:sp>
      <p:sp>
        <p:nvSpPr>
          <p:cNvPr id="51203" name="Text Box 3"/>
          <p:cNvSpPr txBox="1">
            <a:spLocks noChangeArrowheads="1"/>
          </p:cNvSpPr>
          <p:nvPr/>
        </p:nvSpPr>
        <p:spPr bwMode="auto">
          <a:xfrm>
            <a:off x="228600" y="685800"/>
            <a:ext cx="86106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90000"/>
              </a:lnSpc>
              <a:spcBef>
                <a:spcPct val="50000"/>
              </a:spcBef>
            </a:pPr>
            <a:r>
              <a:rPr lang="en-US" altLang="zh-CN" b="1">
                <a:solidFill>
                  <a:srgbClr val="FF0000"/>
                </a:solidFill>
                <a:latin typeface="宋体" pitchFamily="2" charset="-122"/>
              </a:rPr>
              <a:t>(1) DRAM</a:t>
            </a:r>
            <a:r>
              <a:rPr lang="zh-CN" altLang="en-US" b="1">
                <a:solidFill>
                  <a:srgbClr val="FF0000"/>
                </a:solidFill>
                <a:latin typeface="宋体" pitchFamily="2" charset="-122"/>
              </a:rPr>
              <a:t>的刷新</a:t>
            </a:r>
          </a:p>
          <a:p>
            <a:pPr eaLnBrk="1" hangingPunct="1">
              <a:lnSpc>
                <a:spcPct val="90000"/>
              </a:lnSpc>
              <a:spcBef>
                <a:spcPct val="50000"/>
              </a:spcBef>
            </a:pPr>
            <a:r>
              <a:rPr lang="zh-CN" altLang="en-US" b="1">
                <a:solidFill>
                  <a:srgbClr val="000000"/>
                </a:solidFill>
                <a:latin typeface="宋体" pitchFamily="2" charset="-122"/>
              </a:rPr>
              <a:t>  不管是哪一种动态</a:t>
            </a:r>
            <a:r>
              <a:rPr lang="en-US" altLang="zh-CN" b="1">
                <a:solidFill>
                  <a:srgbClr val="000000"/>
                </a:solidFill>
                <a:latin typeface="宋体" pitchFamily="2" charset="-122"/>
              </a:rPr>
              <a:t>RAM</a:t>
            </a:r>
            <a:r>
              <a:rPr lang="zh-CN" altLang="en-US" b="1">
                <a:solidFill>
                  <a:srgbClr val="000000"/>
                </a:solidFill>
                <a:latin typeface="宋体" pitchFamily="2" charset="-122"/>
              </a:rPr>
              <a:t>，都是利用电容存储电荷的原理来保存信息的，由于电容会逐渐放电，所以，对动态</a:t>
            </a:r>
            <a:r>
              <a:rPr lang="en-US" altLang="zh-CN" b="1">
                <a:solidFill>
                  <a:srgbClr val="000000"/>
                </a:solidFill>
                <a:latin typeface="宋体" pitchFamily="2" charset="-122"/>
              </a:rPr>
              <a:t>RAM</a:t>
            </a:r>
            <a:r>
              <a:rPr lang="zh-CN" altLang="en-US" b="1">
                <a:solidFill>
                  <a:srgbClr val="000000"/>
                </a:solidFill>
                <a:latin typeface="宋体" pitchFamily="2" charset="-122"/>
              </a:rPr>
              <a:t>必须不断进行读出和再写入，以使泄放的电荷受到补充，也就是进行刷新。</a:t>
            </a:r>
          </a:p>
          <a:p>
            <a:pPr eaLnBrk="1" hangingPunct="1">
              <a:lnSpc>
                <a:spcPct val="90000"/>
              </a:lnSpc>
              <a:spcBef>
                <a:spcPct val="50000"/>
              </a:spcBef>
            </a:pPr>
            <a:r>
              <a:rPr lang="zh-CN" altLang="en-US" b="1">
                <a:latin typeface="Times New Roman" pitchFamily="18" charset="0"/>
              </a:rPr>
              <a:t>    动态</a:t>
            </a:r>
            <a:r>
              <a:rPr lang="en-US" altLang="zh-CN" b="1">
                <a:latin typeface="Times New Roman" pitchFamily="18" charset="0"/>
              </a:rPr>
              <a:t>MOS</a:t>
            </a:r>
            <a:r>
              <a:rPr lang="zh-CN" altLang="en-US" b="1">
                <a:latin typeface="Times New Roman" pitchFamily="18" charset="0"/>
              </a:rPr>
              <a:t>存储器采用“读出”方式进行刷新</a:t>
            </a:r>
            <a:r>
              <a:rPr lang="en-US" altLang="zh-CN" b="1">
                <a:latin typeface="Times New Roman" pitchFamily="18" charset="0"/>
              </a:rPr>
              <a:t>, </a:t>
            </a:r>
            <a:r>
              <a:rPr lang="zh-CN" altLang="en-US" b="1">
                <a:latin typeface="Times New Roman" pitchFamily="18" charset="0"/>
              </a:rPr>
              <a:t>先将原存信息读出，再由刷新放大器形成原信息并重新写入。</a:t>
            </a:r>
          </a:p>
        </p:txBody>
      </p:sp>
      <p:sp>
        <p:nvSpPr>
          <p:cNvPr id="51204" name="Text Box 7"/>
          <p:cNvSpPr txBox="1">
            <a:spLocks noChangeArrowheads="1"/>
          </p:cNvSpPr>
          <p:nvPr/>
        </p:nvSpPr>
        <p:spPr bwMode="auto">
          <a:xfrm>
            <a:off x="228600" y="3657600"/>
            <a:ext cx="84582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70000"/>
              </a:lnSpc>
              <a:spcBef>
                <a:spcPct val="50000"/>
              </a:spcBef>
            </a:pPr>
            <a:r>
              <a:rPr lang="en-US" altLang="zh-CN" b="1" dirty="0">
                <a:solidFill>
                  <a:srgbClr val="FF0000"/>
                </a:solidFill>
                <a:latin typeface="宋体" pitchFamily="2" charset="-122"/>
              </a:rPr>
              <a:t>(2) </a:t>
            </a:r>
            <a:r>
              <a:rPr lang="zh-CN" altLang="en-US" b="1" dirty="0">
                <a:solidFill>
                  <a:srgbClr val="FF0000"/>
                </a:solidFill>
                <a:latin typeface="宋体" pitchFamily="2" charset="-122"/>
              </a:rPr>
              <a:t>刷新周期</a:t>
            </a:r>
          </a:p>
          <a:p>
            <a:pPr eaLnBrk="1" hangingPunct="1">
              <a:spcBef>
                <a:spcPct val="50000"/>
              </a:spcBef>
            </a:pPr>
            <a:r>
              <a:rPr lang="zh-CN" altLang="en-US" b="1" dirty="0">
                <a:latin typeface="Times New Roman" pitchFamily="18" charset="0"/>
              </a:rPr>
              <a:t>      从上一次对整个存储器刷新结束到下一次对整个存储器全部刷新一遍为止，这一段时间间隔叫刷新周期。</a:t>
            </a:r>
          </a:p>
          <a:p>
            <a:pPr eaLnBrk="1" hangingPunct="1">
              <a:lnSpc>
                <a:spcPct val="70000"/>
              </a:lnSpc>
              <a:spcBef>
                <a:spcPct val="50000"/>
              </a:spcBef>
            </a:pPr>
            <a:r>
              <a:rPr lang="zh-CN" altLang="en-US" b="1" dirty="0">
                <a:latin typeface="Times New Roman" pitchFamily="18" charset="0"/>
              </a:rPr>
              <a:t>一般为</a:t>
            </a:r>
            <a:r>
              <a:rPr lang="en-US" altLang="zh-CN" b="1" dirty="0">
                <a:latin typeface="Times New Roman" pitchFamily="18" charset="0"/>
              </a:rPr>
              <a:t>2ms, 4ms, 8ms</a:t>
            </a:r>
            <a:r>
              <a:rPr lang="zh-CN" altLang="en-US" b="1" dirty="0">
                <a:latin typeface="Times New Roman" pitchFamily="18" charset="0"/>
              </a:rPr>
              <a:t>。</a:t>
            </a:r>
          </a:p>
          <a:p>
            <a:pPr eaLnBrk="1" hangingPunct="1">
              <a:lnSpc>
                <a:spcPct val="70000"/>
              </a:lnSpc>
              <a:spcBef>
                <a:spcPct val="50000"/>
              </a:spcBef>
            </a:pPr>
            <a:r>
              <a:rPr lang="en-US" altLang="zh-CN" b="1" dirty="0">
                <a:solidFill>
                  <a:srgbClr val="FF0000"/>
                </a:solidFill>
                <a:latin typeface="宋体" pitchFamily="2" charset="-122"/>
              </a:rPr>
              <a:t>(3) </a:t>
            </a:r>
            <a:r>
              <a:rPr lang="zh-CN" altLang="en-US" b="1" dirty="0">
                <a:solidFill>
                  <a:srgbClr val="FF0000"/>
                </a:solidFill>
                <a:latin typeface="宋体" pitchFamily="2" charset="-122"/>
              </a:rPr>
              <a:t>刷新方式</a:t>
            </a:r>
            <a:r>
              <a:rPr lang="zh-CN" altLang="en-US" b="1" dirty="0">
                <a:latin typeface="Times New Roman" pitchFamily="18" charset="0"/>
              </a:rPr>
              <a:t>　常用的刷新方式有三种</a:t>
            </a:r>
            <a:r>
              <a:rPr lang="en-US" altLang="zh-CN" b="1" dirty="0">
                <a:latin typeface="Times New Roman" pitchFamily="18" charset="0"/>
              </a:rPr>
              <a:t>:</a:t>
            </a:r>
          </a:p>
          <a:p>
            <a:pPr eaLnBrk="1" hangingPunct="1">
              <a:lnSpc>
                <a:spcPct val="70000"/>
              </a:lnSpc>
              <a:spcBef>
                <a:spcPct val="50000"/>
              </a:spcBef>
            </a:pPr>
            <a:r>
              <a:rPr lang="en-US" altLang="zh-CN" b="1" dirty="0">
                <a:latin typeface="Times New Roman" pitchFamily="18" charset="0"/>
              </a:rPr>
              <a:t>          </a:t>
            </a:r>
            <a:r>
              <a:rPr lang="zh-CN" altLang="en-US" b="1" dirty="0">
                <a:latin typeface="Times New Roman" pitchFamily="18" charset="0"/>
              </a:rPr>
              <a:t>集中式、分散式、异步式。</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304800" y="8382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00"/>
                </a:solidFill>
                <a:latin typeface="楷体_GB2312" pitchFamily="49" charset="-122"/>
                <a:ea typeface="楷体_GB2312" pitchFamily="49" charset="-122"/>
              </a:rPr>
              <a:t>在现代计算机中</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存储器处于全机中心地位</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其原因是</a:t>
            </a:r>
            <a:r>
              <a:rPr lang="en-US" altLang="zh-CN" sz="2800" b="1">
                <a:solidFill>
                  <a:srgbClr val="FF0000"/>
                </a:solidFill>
                <a:latin typeface="楷体_GB2312" pitchFamily="49" charset="-122"/>
                <a:ea typeface="楷体_GB2312" pitchFamily="49" charset="-122"/>
              </a:rPr>
              <a:t>:</a:t>
            </a:r>
          </a:p>
        </p:txBody>
      </p:sp>
      <p:sp>
        <p:nvSpPr>
          <p:cNvPr id="19459" name="Text Box 4"/>
          <p:cNvSpPr txBox="1">
            <a:spLocks noChangeArrowheads="1"/>
          </p:cNvSpPr>
          <p:nvPr/>
        </p:nvSpPr>
        <p:spPr bwMode="auto">
          <a:xfrm>
            <a:off x="304800" y="1447800"/>
            <a:ext cx="8305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宋体" pitchFamily="2" charset="-122"/>
              </a:rPr>
              <a:t>(1) </a:t>
            </a:r>
            <a:r>
              <a:rPr lang="zh-CN" altLang="en-US" b="1">
                <a:solidFill>
                  <a:srgbClr val="000000"/>
                </a:solidFill>
                <a:latin typeface="宋体" pitchFamily="2" charset="-122"/>
              </a:rPr>
              <a:t>当前计算机正在执行的程序和数据</a:t>
            </a:r>
            <a:r>
              <a:rPr lang="en-US" altLang="zh-CN" b="1">
                <a:solidFill>
                  <a:srgbClr val="000000"/>
                </a:solidFill>
                <a:latin typeface="宋体" pitchFamily="2" charset="-122"/>
              </a:rPr>
              <a:t>(</a:t>
            </a:r>
            <a:r>
              <a:rPr lang="zh-CN" altLang="en-US" b="1">
                <a:solidFill>
                  <a:srgbClr val="000000"/>
                </a:solidFill>
                <a:latin typeface="宋体" pitchFamily="2" charset="-122"/>
              </a:rPr>
              <a:t>除了暂存于</a:t>
            </a:r>
            <a:r>
              <a:rPr lang="en-US" altLang="zh-CN" b="1">
                <a:solidFill>
                  <a:srgbClr val="000000"/>
                </a:solidFill>
                <a:latin typeface="宋体" pitchFamily="2" charset="-122"/>
              </a:rPr>
              <a:t>CPU</a:t>
            </a:r>
            <a:r>
              <a:rPr lang="zh-CN" altLang="en-US" b="1">
                <a:solidFill>
                  <a:srgbClr val="000000"/>
                </a:solidFill>
                <a:latin typeface="宋体" pitchFamily="2" charset="-122"/>
              </a:rPr>
              <a:t>寄存器的</a:t>
            </a:r>
            <a:r>
              <a:rPr lang="en-US" altLang="zh-CN" b="1">
                <a:solidFill>
                  <a:srgbClr val="000000"/>
                </a:solidFill>
                <a:latin typeface="宋体" pitchFamily="2" charset="-122"/>
              </a:rPr>
              <a:t>)</a:t>
            </a:r>
            <a:r>
              <a:rPr lang="zh-CN" altLang="en-US" b="1">
                <a:solidFill>
                  <a:srgbClr val="000000"/>
                </a:solidFill>
                <a:latin typeface="宋体" pitchFamily="2" charset="-122"/>
              </a:rPr>
              <a:t>均存放在存储器中。</a:t>
            </a:r>
            <a:r>
              <a:rPr lang="en-US" altLang="zh-CN" b="1">
                <a:solidFill>
                  <a:srgbClr val="000000"/>
                </a:solidFill>
                <a:latin typeface="宋体" pitchFamily="2" charset="-122"/>
              </a:rPr>
              <a:t>CPU</a:t>
            </a:r>
            <a:r>
              <a:rPr lang="zh-CN" altLang="en-US" b="1">
                <a:solidFill>
                  <a:srgbClr val="000000"/>
                </a:solidFill>
                <a:latin typeface="宋体" pitchFamily="2" charset="-122"/>
              </a:rPr>
              <a:t>直接从存储器取指令或存取数据。</a:t>
            </a:r>
          </a:p>
        </p:txBody>
      </p:sp>
      <p:sp>
        <p:nvSpPr>
          <p:cNvPr id="19460" name="Text Box 5"/>
          <p:cNvSpPr txBox="1">
            <a:spLocks noChangeArrowheads="1"/>
          </p:cNvSpPr>
          <p:nvPr/>
        </p:nvSpPr>
        <p:spPr bwMode="auto">
          <a:xfrm>
            <a:off x="381000" y="2590800"/>
            <a:ext cx="838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宋体" pitchFamily="2" charset="-122"/>
              </a:rPr>
              <a:t>(2) </a:t>
            </a:r>
            <a:r>
              <a:rPr lang="zh-CN" altLang="en-US" b="1">
                <a:solidFill>
                  <a:srgbClr val="000000"/>
                </a:solidFill>
                <a:latin typeface="宋体" pitchFamily="2" charset="-122"/>
              </a:rPr>
              <a:t>计算机系统中输入输出设备数量增多，数据传送速度加快，因此采用了直接存储器存取</a:t>
            </a:r>
            <a:r>
              <a:rPr lang="en-US" altLang="zh-CN" b="1">
                <a:solidFill>
                  <a:srgbClr val="000000"/>
                </a:solidFill>
                <a:latin typeface="宋体" pitchFamily="2" charset="-122"/>
              </a:rPr>
              <a:t>(DMA)</a:t>
            </a:r>
            <a:r>
              <a:rPr lang="zh-CN" altLang="en-US" b="1">
                <a:solidFill>
                  <a:srgbClr val="000000"/>
                </a:solidFill>
                <a:latin typeface="宋体" pitchFamily="2" charset="-122"/>
              </a:rPr>
              <a:t>技术和</a:t>
            </a:r>
            <a:r>
              <a:rPr lang="en-US" altLang="zh-CN" b="1">
                <a:solidFill>
                  <a:srgbClr val="000000"/>
                </a:solidFill>
                <a:latin typeface="宋体" pitchFamily="2" charset="-122"/>
              </a:rPr>
              <a:t>I/O</a:t>
            </a:r>
            <a:r>
              <a:rPr lang="zh-CN" altLang="en-US" b="1">
                <a:solidFill>
                  <a:srgbClr val="000000"/>
                </a:solidFill>
                <a:latin typeface="宋体" pitchFamily="2" charset="-122"/>
              </a:rPr>
              <a:t>通道技术，在存储器与输入输出系统之间直接传送数据。</a:t>
            </a:r>
          </a:p>
        </p:txBody>
      </p:sp>
      <p:sp>
        <p:nvSpPr>
          <p:cNvPr id="19461" name="Text Box 6"/>
          <p:cNvSpPr txBox="1">
            <a:spLocks noChangeArrowheads="1"/>
          </p:cNvSpPr>
          <p:nvPr/>
        </p:nvSpPr>
        <p:spPr bwMode="auto">
          <a:xfrm>
            <a:off x="304800" y="3733800"/>
            <a:ext cx="853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宋体" pitchFamily="2" charset="-122"/>
              </a:rPr>
              <a:t>(3) </a:t>
            </a:r>
            <a:r>
              <a:rPr lang="zh-CN" altLang="en-US" b="1">
                <a:solidFill>
                  <a:srgbClr val="000011"/>
                </a:solidFill>
                <a:latin typeface="宋体" pitchFamily="2" charset="-122"/>
              </a:rPr>
              <a:t>共</a:t>
            </a:r>
            <a:r>
              <a:rPr lang="zh-CN" altLang="en-US" b="1">
                <a:solidFill>
                  <a:srgbClr val="000000"/>
                </a:solidFill>
                <a:latin typeface="宋体" pitchFamily="2" charset="-122"/>
              </a:rPr>
              <a:t>享存储器的多处理机的出现，利用存储器存放共享数据，并实现处理机之间的通信，更加强了存储器作为全机中心的地位。</a:t>
            </a:r>
          </a:p>
        </p:txBody>
      </p:sp>
      <p:sp>
        <p:nvSpPr>
          <p:cNvPr id="19462" name="Text Box 7"/>
          <p:cNvSpPr txBox="1">
            <a:spLocks noChangeArrowheads="1"/>
          </p:cNvSpPr>
          <p:nvPr/>
        </p:nvSpPr>
        <p:spPr bwMode="auto">
          <a:xfrm>
            <a:off x="381000" y="4724400"/>
            <a:ext cx="8458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00"/>
                </a:solidFill>
                <a:latin typeface="宋体" pitchFamily="2" charset="-122"/>
              </a:rPr>
              <a:t>  </a:t>
            </a:r>
            <a:r>
              <a:rPr lang="zh-CN" altLang="en-US" b="1">
                <a:solidFill>
                  <a:srgbClr val="000000"/>
                </a:solidFill>
                <a:latin typeface="宋体" pitchFamily="2" charset="-122"/>
              </a:rPr>
              <a:t>由于中央处理器都是由高速器件组成，不少指令的执行速度基本上取决于主存储器的速度。所以，计算机解题能力的提高、应用范围的日益广泛和系统软件的日益丰富，无一不与主存储器的技术发展密切相关。</a:t>
            </a:r>
          </a:p>
        </p:txBody>
      </p:sp>
      <p:sp>
        <p:nvSpPr>
          <p:cNvPr id="19463" name="Rectangle 8"/>
          <p:cNvSpPr>
            <a:spLocks noChangeArrowheads="1"/>
          </p:cNvSpPr>
          <p:nvPr/>
        </p:nvSpPr>
        <p:spPr bwMode="auto">
          <a:xfrm>
            <a:off x="533400" y="228600"/>
            <a:ext cx="110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solidFill>
                  <a:schemeClr val="hlink"/>
                </a:solidFill>
                <a:latin typeface="Arial" pitchFamily="34" charset="0"/>
                <a:ea typeface="隶书" pitchFamily="49" charset="-122"/>
              </a:rPr>
              <a:t>简介</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74625" y="676275"/>
            <a:ext cx="871855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endParaRPr lang="en-US" altLang="zh-CN" sz="3200" b="1">
              <a:solidFill>
                <a:schemeClr val="hlink"/>
              </a:solidFill>
              <a:latin typeface="Times New Roman" pitchFamily="18" charset="0"/>
              <a:ea typeface="隶书" pitchFamily="49" charset="-122"/>
            </a:endParaRPr>
          </a:p>
          <a:p>
            <a:pPr eaLnBrk="1" hangingPunct="1">
              <a:lnSpc>
                <a:spcPct val="50000"/>
              </a:lnSpc>
              <a:spcBef>
                <a:spcPct val="50000"/>
              </a:spcBef>
            </a:pPr>
            <a:r>
              <a:rPr lang="en-US" altLang="zh-CN" sz="2800" b="1">
                <a:latin typeface="Times New Roman" pitchFamily="18" charset="0"/>
              </a:rPr>
              <a:t>      </a:t>
            </a:r>
            <a:r>
              <a:rPr lang="zh-CN" altLang="en-US" b="1">
                <a:latin typeface="Times New Roman" pitchFamily="18" charset="0"/>
              </a:rPr>
              <a:t>在整个刷新间隔内，前一段时间重复进行读</a:t>
            </a:r>
            <a:r>
              <a:rPr lang="en-US" altLang="zh-CN" b="1">
                <a:latin typeface="Times New Roman" pitchFamily="18" charset="0"/>
              </a:rPr>
              <a:t>/</a:t>
            </a:r>
            <a:r>
              <a:rPr lang="zh-CN" altLang="en-US" b="1">
                <a:latin typeface="Times New Roman" pitchFamily="18" charset="0"/>
              </a:rPr>
              <a:t>写周期或维持</a:t>
            </a:r>
          </a:p>
          <a:p>
            <a:pPr eaLnBrk="1" hangingPunct="1">
              <a:lnSpc>
                <a:spcPct val="70000"/>
              </a:lnSpc>
              <a:spcBef>
                <a:spcPct val="50000"/>
              </a:spcBef>
            </a:pPr>
            <a:r>
              <a:rPr lang="zh-CN" altLang="en-US" b="1">
                <a:latin typeface="Times New Roman" pitchFamily="18" charset="0"/>
              </a:rPr>
              <a:t>周期，等到需要进行刷新操作时，便暂停读</a:t>
            </a:r>
            <a:r>
              <a:rPr lang="en-US" altLang="zh-CN" b="1">
                <a:latin typeface="Times New Roman" pitchFamily="18" charset="0"/>
              </a:rPr>
              <a:t>/</a:t>
            </a:r>
            <a:r>
              <a:rPr lang="zh-CN" altLang="en-US" b="1">
                <a:latin typeface="Times New Roman" pitchFamily="18" charset="0"/>
              </a:rPr>
              <a:t>写或维持周期，而</a:t>
            </a:r>
          </a:p>
          <a:p>
            <a:pPr eaLnBrk="1" hangingPunct="1">
              <a:lnSpc>
                <a:spcPct val="70000"/>
              </a:lnSpc>
              <a:spcBef>
                <a:spcPct val="50000"/>
              </a:spcBef>
            </a:pPr>
            <a:r>
              <a:rPr lang="zh-CN" altLang="en-US" b="1">
                <a:latin typeface="Times New Roman" pitchFamily="18" charset="0"/>
              </a:rPr>
              <a:t>逐行刷新整个存储器，它适用于高速存储器。</a:t>
            </a:r>
          </a:p>
        </p:txBody>
      </p:sp>
      <p:grpSp>
        <p:nvGrpSpPr>
          <p:cNvPr id="52227" name="Group 3"/>
          <p:cNvGrpSpPr>
            <a:grpSpLocks/>
          </p:cNvGrpSpPr>
          <p:nvPr/>
        </p:nvGrpSpPr>
        <p:grpSpPr bwMode="auto">
          <a:xfrm>
            <a:off x="533400" y="2971800"/>
            <a:ext cx="7815263" cy="2684463"/>
            <a:chOff x="482" y="2257"/>
            <a:chExt cx="4923" cy="1806"/>
          </a:xfrm>
        </p:grpSpPr>
        <p:pic>
          <p:nvPicPr>
            <p:cNvPr id="52229"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 y="2257"/>
              <a:ext cx="4923"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Line 5"/>
            <p:cNvSpPr>
              <a:spLocks noChangeShapeType="1"/>
            </p:cNvSpPr>
            <p:nvPr/>
          </p:nvSpPr>
          <p:spPr bwMode="auto">
            <a:xfrm>
              <a:off x="1049" y="2935"/>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1" name="Text Box 6"/>
            <p:cNvSpPr txBox="1">
              <a:spLocks noChangeArrowheads="1"/>
            </p:cNvSpPr>
            <p:nvPr/>
          </p:nvSpPr>
          <p:spPr bwMode="auto">
            <a:xfrm>
              <a:off x="1073" y="2693"/>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32" name="Line 7"/>
            <p:cNvSpPr>
              <a:spLocks noChangeShapeType="1"/>
            </p:cNvSpPr>
            <p:nvPr/>
          </p:nvSpPr>
          <p:spPr bwMode="auto">
            <a:xfrm>
              <a:off x="1345" y="2935"/>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3" name="Text Box 8"/>
            <p:cNvSpPr txBox="1">
              <a:spLocks noChangeArrowheads="1"/>
            </p:cNvSpPr>
            <p:nvPr/>
          </p:nvSpPr>
          <p:spPr bwMode="auto">
            <a:xfrm>
              <a:off x="1369" y="2693"/>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34" name="Line 9"/>
            <p:cNvSpPr>
              <a:spLocks noChangeShapeType="1"/>
            </p:cNvSpPr>
            <p:nvPr/>
          </p:nvSpPr>
          <p:spPr bwMode="auto">
            <a:xfrm>
              <a:off x="3193" y="2924"/>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5" name="Text Box 10"/>
            <p:cNvSpPr txBox="1">
              <a:spLocks noChangeArrowheads="1"/>
            </p:cNvSpPr>
            <p:nvPr/>
          </p:nvSpPr>
          <p:spPr bwMode="auto">
            <a:xfrm>
              <a:off x="3217" y="2682"/>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36" name="Line 11"/>
            <p:cNvSpPr>
              <a:spLocks noChangeShapeType="1"/>
            </p:cNvSpPr>
            <p:nvPr/>
          </p:nvSpPr>
          <p:spPr bwMode="auto">
            <a:xfrm>
              <a:off x="3513" y="2932"/>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7" name="Text Box 12"/>
            <p:cNvSpPr txBox="1">
              <a:spLocks noChangeArrowheads="1"/>
            </p:cNvSpPr>
            <p:nvPr/>
          </p:nvSpPr>
          <p:spPr bwMode="auto">
            <a:xfrm>
              <a:off x="3537" y="2690"/>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38" name="Line 13"/>
            <p:cNvSpPr>
              <a:spLocks noChangeShapeType="1"/>
            </p:cNvSpPr>
            <p:nvPr/>
          </p:nvSpPr>
          <p:spPr bwMode="auto">
            <a:xfrm>
              <a:off x="3777" y="2932"/>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Text Box 14"/>
            <p:cNvSpPr txBox="1">
              <a:spLocks noChangeArrowheads="1"/>
            </p:cNvSpPr>
            <p:nvPr/>
          </p:nvSpPr>
          <p:spPr bwMode="auto">
            <a:xfrm>
              <a:off x="3801" y="2690"/>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40" name="Line 15"/>
            <p:cNvSpPr>
              <a:spLocks noChangeShapeType="1"/>
            </p:cNvSpPr>
            <p:nvPr/>
          </p:nvSpPr>
          <p:spPr bwMode="auto">
            <a:xfrm>
              <a:off x="4449" y="2916"/>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Text Box 16"/>
            <p:cNvSpPr txBox="1">
              <a:spLocks noChangeArrowheads="1"/>
            </p:cNvSpPr>
            <p:nvPr/>
          </p:nvSpPr>
          <p:spPr bwMode="auto">
            <a:xfrm>
              <a:off x="4473" y="2674"/>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52242" name="Line 17"/>
            <p:cNvSpPr>
              <a:spLocks noChangeShapeType="1"/>
            </p:cNvSpPr>
            <p:nvPr/>
          </p:nvSpPr>
          <p:spPr bwMode="auto">
            <a:xfrm>
              <a:off x="4721" y="2916"/>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Text Box 18"/>
            <p:cNvSpPr txBox="1">
              <a:spLocks noChangeArrowheads="1"/>
            </p:cNvSpPr>
            <p:nvPr/>
          </p:nvSpPr>
          <p:spPr bwMode="auto">
            <a:xfrm>
              <a:off x="4745" y="2674"/>
              <a:ext cx="22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grpSp>
      <p:sp>
        <p:nvSpPr>
          <p:cNvPr id="52228" name="Rectangle 22"/>
          <p:cNvSpPr>
            <a:spLocks noChangeArrowheads="1"/>
          </p:cNvSpPr>
          <p:nvPr/>
        </p:nvSpPr>
        <p:spPr bwMode="auto">
          <a:xfrm>
            <a:off x="381000" y="381000"/>
            <a:ext cx="2468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chemeClr val="hlink"/>
                </a:solidFill>
                <a:latin typeface="Times New Roman" pitchFamily="18" charset="0"/>
                <a:cs typeface="Times New Roman" pitchFamily="18" charset="0"/>
              </a:rPr>
              <a:t>•</a:t>
            </a:r>
            <a:r>
              <a:rPr lang="en-US" altLang="zh-CN" sz="3200" b="1">
                <a:solidFill>
                  <a:srgbClr val="A50021"/>
                </a:solidFill>
                <a:latin typeface="Times New Roman" pitchFamily="18" charset="0"/>
                <a:cs typeface="Times New Roman" pitchFamily="18" charset="0"/>
              </a:rPr>
              <a:t> </a:t>
            </a:r>
            <a:r>
              <a:rPr lang="zh-CN" altLang="en-US" sz="3200" b="1">
                <a:solidFill>
                  <a:schemeClr val="hlink"/>
                </a:solidFill>
                <a:latin typeface="Times New Roman" pitchFamily="18" charset="0"/>
                <a:ea typeface="隶书" pitchFamily="49" charset="-122"/>
              </a:rPr>
              <a:t>集中式刷新</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0025" y="762000"/>
            <a:ext cx="769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0000FF"/>
                </a:solidFill>
                <a:latin typeface="Times New Roman" pitchFamily="18" charset="0"/>
              </a:rPr>
              <a:t>例如：对</a:t>
            </a:r>
            <a:r>
              <a:rPr lang="en-US" altLang="zh-CN" b="1">
                <a:solidFill>
                  <a:srgbClr val="0000FF"/>
                </a:solidFill>
                <a:latin typeface="Times New Roman" pitchFamily="18" charset="0"/>
              </a:rPr>
              <a:t>128</a:t>
            </a:r>
            <a:r>
              <a:rPr lang="en-US" altLang="zh-CN" b="1">
                <a:solidFill>
                  <a:srgbClr val="0000FF"/>
                </a:solidFill>
                <a:latin typeface="Times New Roman" pitchFamily="18" charset="0"/>
                <a:sym typeface="Symbol" pitchFamily="18" charset="2"/>
              </a:rPr>
              <a:t>128</a:t>
            </a:r>
            <a:r>
              <a:rPr lang="zh-CN" altLang="en-US" b="1">
                <a:solidFill>
                  <a:srgbClr val="0000FF"/>
                </a:solidFill>
                <a:latin typeface="Times New Roman" pitchFamily="18" charset="0"/>
                <a:sym typeface="Symbol" pitchFamily="18" charset="2"/>
              </a:rPr>
              <a:t>矩阵存储器刷新。</a:t>
            </a:r>
            <a:endParaRPr lang="zh-CN" altLang="en-US" b="1">
              <a:solidFill>
                <a:srgbClr val="0000FF"/>
              </a:solidFill>
              <a:latin typeface="Times New Roman" pitchFamily="18" charset="0"/>
            </a:endParaRPr>
          </a:p>
        </p:txBody>
      </p:sp>
      <p:sp>
        <p:nvSpPr>
          <p:cNvPr id="53251" name="Text Box 3"/>
          <p:cNvSpPr txBox="1">
            <a:spLocks noChangeArrowheads="1"/>
          </p:cNvSpPr>
          <p:nvPr/>
        </p:nvSpPr>
        <p:spPr bwMode="auto">
          <a:xfrm>
            <a:off x="219075" y="1328738"/>
            <a:ext cx="87741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刷新时间相当于</a:t>
            </a:r>
            <a:r>
              <a:rPr lang="en-US" altLang="zh-CN" b="1">
                <a:latin typeface="Times New Roman" pitchFamily="18" charset="0"/>
              </a:rPr>
              <a:t>128</a:t>
            </a:r>
            <a:r>
              <a:rPr lang="zh-CN" altLang="en-US" b="1">
                <a:latin typeface="Times New Roman" pitchFamily="18" charset="0"/>
              </a:rPr>
              <a:t>个读周期；</a:t>
            </a:r>
          </a:p>
          <a:p>
            <a:pPr eaLnBrk="1" hangingPunct="1">
              <a:spcBef>
                <a:spcPct val="50000"/>
              </a:spcBef>
            </a:pPr>
            <a:r>
              <a:rPr lang="zh-CN" altLang="en-US" b="1">
                <a:latin typeface="Times New Roman" pitchFamily="18" charset="0"/>
              </a:rPr>
              <a:t>    设刷新周期为</a:t>
            </a:r>
            <a:r>
              <a:rPr lang="en-US" altLang="zh-CN" b="1">
                <a:latin typeface="Times New Roman" pitchFamily="18" charset="0"/>
              </a:rPr>
              <a:t>2ms</a:t>
            </a:r>
            <a:r>
              <a:rPr lang="zh-CN" altLang="en-US" b="1">
                <a:latin typeface="Times New Roman" pitchFamily="18" charset="0"/>
              </a:rPr>
              <a:t>，读</a:t>
            </a:r>
            <a:r>
              <a:rPr lang="en-US" altLang="zh-CN" b="1">
                <a:latin typeface="Times New Roman" pitchFamily="18" charset="0"/>
              </a:rPr>
              <a:t>/</a:t>
            </a:r>
            <a:r>
              <a:rPr lang="zh-CN" altLang="en-US" b="1">
                <a:latin typeface="Times New Roman" pitchFamily="18" charset="0"/>
              </a:rPr>
              <a:t>写周期为</a:t>
            </a:r>
            <a:r>
              <a:rPr lang="en-US" altLang="zh-CN" b="1">
                <a:latin typeface="Times New Roman" pitchFamily="18" charset="0"/>
              </a:rPr>
              <a:t>0.5</a:t>
            </a:r>
            <a:r>
              <a:rPr lang="en-US" altLang="zh-CN" b="1">
                <a:latin typeface="Times New Roman" pitchFamily="18" charset="0"/>
                <a:sym typeface="Symbol" pitchFamily="18" charset="2"/>
              </a:rPr>
              <a:t>s</a:t>
            </a:r>
            <a:r>
              <a:rPr lang="zh-CN" altLang="en-US" b="1">
                <a:latin typeface="Times New Roman" pitchFamily="18" charset="0"/>
                <a:sym typeface="Symbol" pitchFamily="18" charset="2"/>
              </a:rPr>
              <a:t>，则 刷新周期有</a:t>
            </a:r>
            <a:r>
              <a:rPr lang="en-US" altLang="zh-CN" b="1">
                <a:latin typeface="Times New Roman" pitchFamily="18" charset="0"/>
                <a:sym typeface="Symbol" pitchFamily="18" charset="2"/>
              </a:rPr>
              <a:t>4000</a:t>
            </a:r>
            <a:r>
              <a:rPr lang="zh-CN" altLang="en-US" b="1">
                <a:latin typeface="Times New Roman" pitchFamily="18" charset="0"/>
                <a:sym typeface="Symbol" pitchFamily="18" charset="2"/>
              </a:rPr>
              <a:t>个周期，其中</a:t>
            </a:r>
          </a:p>
          <a:p>
            <a:pPr eaLnBrk="1" hangingPunct="1">
              <a:spcBef>
                <a:spcPct val="50000"/>
              </a:spcBef>
            </a:pPr>
            <a:r>
              <a:rPr lang="zh-CN" altLang="en-US" b="1">
                <a:latin typeface="Times New Roman" pitchFamily="18" charset="0"/>
                <a:sym typeface="Symbol" pitchFamily="18" charset="2"/>
              </a:rPr>
              <a:t>     </a:t>
            </a:r>
            <a:r>
              <a:rPr lang="en-US" altLang="zh-CN" b="1">
                <a:latin typeface="Times New Roman" pitchFamily="18" charset="0"/>
                <a:sym typeface="Symbol" pitchFamily="18" charset="2"/>
              </a:rPr>
              <a:t>3782</a:t>
            </a:r>
            <a:r>
              <a:rPr lang="zh-CN" altLang="en-US" b="1">
                <a:latin typeface="Times New Roman" pitchFamily="18" charset="0"/>
                <a:sym typeface="Symbol" pitchFamily="18" charset="2"/>
              </a:rPr>
              <a:t>个周期（</a:t>
            </a:r>
            <a:r>
              <a:rPr lang="en-US" altLang="zh-CN" b="1">
                <a:latin typeface="Times New Roman" pitchFamily="18" charset="0"/>
                <a:sym typeface="Symbol" pitchFamily="18" charset="2"/>
              </a:rPr>
              <a:t>1936 s</a:t>
            </a:r>
            <a:r>
              <a:rPr lang="zh-CN" altLang="en-US" b="1">
                <a:latin typeface="Times New Roman" pitchFamily="18" charset="0"/>
                <a:sym typeface="Symbol" pitchFamily="18" charset="2"/>
              </a:rPr>
              <a:t>）用来读</a:t>
            </a:r>
            <a:r>
              <a:rPr lang="en-US" altLang="zh-CN" b="1">
                <a:latin typeface="Times New Roman" pitchFamily="18" charset="0"/>
                <a:sym typeface="Symbol" pitchFamily="18" charset="2"/>
              </a:rPr>
              <a:t>/</a:t>
            </a:r>
            <a:r>
              <a:rPr lang="zh-CN" altLang="en-US" b="1">
                <a:latin typeface="Times New Roman" pitchFamily="18" charset="0"/>
                <a:sym typeface="Symbol" pitchFamily="18" charset="2"/>
              </a:rPr>
              <a:t>写或维持信息；</a:t>
            </a:r>
          </a:p>
          <a:p>
            <a:pPr eaLnBrk="1" hangingPunct="1">
              <a:spcBef>
                <a:spcPct val="50000"/>
              </a:spcBef>
            </a:pPr>
            <a:r>
              <a:rPr lang="zh-CN" altLang="en-US" b="1">
                <a:latin typeface="Times New Roman" pitchFamily="18" charset="0"/>
                <a:sym typeface="Symbol" pitchFamily="18" charset="2"/>
              </a:rPr>
              <a:t>     </a:t>
            </a:r>
            <a:r>
              <a:rPr lang="en-US" altLang="zh-CN" b="1">
                <a:latin typeface="Times New Roman" pitchFamily="18" charset="0"/>
                <a:sym typeface="Symbol" pitchFamily="18" charset="2"/>
              </a:rPr>
              <a:t>128</a:t>
            </a:r>
            <a:r>
              <a:rPr lang="zh-CN" altLang="en-US" b="1">
                <a:latin typeface="Times New Roman" pitchFamily="18" charset="0"/>
                <a:sym typeface="Symbol" pitchFamily="18" charset="2"/>
              </a:rPr>
              <a:t>个周期（</a:t>
            </a:r>
            <a:r>
              <a:rPr lang="en-US" altLang="zh-CN" b="1">
                <a:latin typeface="Times New Roman" pitchFamily="18" charset="0"/>
                <a:sym typeface="Symbol" pitchFamily="18" charset="2"/>
              </a:rPr>
              <a:t>64 s</a:t>
            </a:r>
            <a:r>
              <a:rPr lang="zh-CN" altLang="en-US" b="1">
                <a:latin typeface="Times New Roman" pitchFamily="18" charset="0"/>
                <a:sym typeface="Symbol" pitchFamily="18" charset="2"/>
              </a:rPr>
              <a:t>）用来刷新操作；</a:t>
            </a:r>
          </a:p>
          <a:p>
            <a:pPr eaLnBrk="1" hangingPunct="1">
              <a:spcBef>
                <a:spcPct val="50000"/>
              </a:spcBef>
            </a:pPr>
            <a:r>
              <a:rPr lang="zh-CN" altLang="en-US" b="1">
                <a:latin typeface="Times New Roman" pitchFamily="18" charset="0"/>
                <a:sym typeface="Symbol" pitchFamily="18" charset="2"/>
              </a:rPr>
              <a:t>    当</a:t>
            </a:r>
            <a:r>
              <a:rPr lang="en-US" altLang="zh-CN" b="1">
                <a:latin typeface="Times New Roman" pitchFamily="18" charset="0"/>
                <a:sym typeface="Symbol" pitchFamily="18" charset="2"/>
              </a:rPr>
              <a:t>3781</a:t>
            </a:r>
            <a:r>
              <a:rPr lang="zh-CN" altLang="en-US" b="1">
                <a:latin typeface="Times New Roman" pitchFamily="18" charset="0"/>
                <a:sym typeface="Symbol" pitchFamily="18" charset="2"/>
              </a:rPr>
              <a:t>个周期结束，便开始进行</a:t>
            </a:r>
            <a:r>
              <a:rPr lang="en-US" altLang="zh-CN" b="1">
                <a:latin typeface="Times New Roman" pitchFamily="18" charset="0"/>
                <a:sym typeface="Symbol" pitchFamily="18" charset="2"/>
              </a:rPr>
              <a:t>128</a:t>
            </a:r>
            <a:r>
              <a:rPr lang="zh-CN" altLang="en-US" b="1">
                <a:latin typeface="Times New Roman" pitchFamily="18" charset="0"/>
                <a:sym typeface="Symbol" pitchFamily="18" charset="2"/>
              </a:rPr>
              <a:t>个周期，</a:t>
            </a:r>
            <a:r>
              <a:rPr lang="en-US" altLang="zh-CN" b="1">
                <a:latin typeface="Times New Roman" pitchFamily="18" charset="0"/>
                <a:sym typeface="Symbol" pitchFamily="18" charset="2"/>
              </a:rPr>
              <a:t>64 s</a:t>
            </a:r>
            <a:r>
              <a:rPr lang="zh-CN" altLang="en-US" b="1">
                <a:latin typeface="Times New Roman" pitchFamily="18" charset="0"/>
                <a:sym typeface="Symbol" pitchFamily="18" charset="2"/>
              </a:rPr>
              <a:t>的刷新操作。</a:t>
            </a:r>
          </a:p>
        </p:txBody>
      </p:sp>
      <p:sp>
        <p:nvSpPr>
          <p:cNvPr id="53252" name="Text Box 4"/>
          <p:cNvSpPr txBox="1">
            <a:spLocks noChangeArrowheads="1"/>
          </p:cNvSpPr>
          <p:nvPr/>
        </p:nvSpPr>
        <p:spPr bwMode="auto">
          <a:xfrm>
            <a:off x="360363" y="4495800"/>
            <a:ext cx="65738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0000"/>
                </a:solidFill>
                <a:latin typeface="Times New Roman" pitchFamily="18" charset="0"/>
              </a:rPr>
              <a:t>集中式刷新适用于高速存储器。</a:t>
            </a:r>
          </a:p>
          <a:p>
            <a:pPr eaLnBrk="1" hangingPunct="1">
              <a:spcBef>
                <a:spcPct val="50000"/>
              </a:spcBef>
            </a:pPr>
            <a:r>
              <a:rPr lang="zh-CN" altLang="en-US" b="1">
                <a:solidFill>
                  <a:srgbClr val="FF0000"/>
                </a:solidFill>
                <a:latin typeface="Times New Roman" pitchFamily="18" charset="0"/>
              </a:rPr>
              <a:t>存在不能进行读写操作的死区时间</a:t>
            </a:r>
            <a:r>
              <a:rPr lang="en-US" altLang="zh-CN" b="1">
                <a:solidFill>
                  <a:srgbClr val="FF0000"/>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42888" y="1131888"/>
            <a:ext cx="8653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把一个存储周期</a:t>
            </a:r>
            <a:r>
              <a:rPr lang="en-US" altLang="zh-CN" b="1">
                <a:latin typeface="Times New Roman" pitchFamily="18" charset="0"/>
              </a:rPr>
              <a:t>t</a:t>
            </a:r>
            <a:r>
              <a:rPr lang="en-US" altLang="zh-CN" b="1" baseline="-30000">
                <a:latin typeface="Times New Roman" pitchFamily="18" charset="0"/>
              </a:rPr>
              <a:t>c</a:t>
            </a:r>
            <a:r>
              <a:rPr lang="zh-CN" altLang="en-US" b="1">
                <a:latin typeface="Times New Roman" pitchFamily="18" charset="0"/>
              </a:rPr>
              <a:t>分为两半，周期前半段时间</a:t>
            </a:r>
            <a:r>
              <a:rPr lang="en-US" altLang="zh-CN" b="1">
                <a:latin typeface="Times New Roman" pitchFamily="18" charset="0"/>
              </a:rPr>
              <a:t>t</a:t>
            </a:r>
            <a:r>
              <a:rPr lang="en-US" altLang="zh-CN" b="1" baseline="-30000">
                <a:latin typeface="Times New Roman" pitchFamily="18" charset="0"/>
              </a:rPr>
              <a:t>m</a:t>
            </a:r>
            <a:r>
              <a:rPr lang="zh-CN" altLang="en-US" b="1">
                <a:latin typeface="Times New Roman" pitchFamily="18" charset="0"/>
              </a:rPr>
              <a:t>用来读</a:t>
            </a:r>
            <a:r>
              <a:rPr lang="en-US" altLang="zh-CN" b="1">
                <a:latin typeface="Times New Roman" pitchFamily="18" charset="0"/>
              </a:rPr>
              <a:t>/</a:t>
            </a:r>
            <a:r>
              <a:rPr lang="zh-CN" altLang="en-US" b="1">
                <a:latin typeface="Times New Roman" pitchFamily="18" charset="0"/>
              </a:rPr>
              <a:t>写操作或维持信息，周期后半段时间</a:t>
            </a:r>
            <a:r>
              <a:rPr lang="en-US" altLang="zh-CN" b="1">
                <a:latin typeface="Times New Roman" pitchFamily="18" charset="0"/>
              </a:rPr>
              <a:t>t</a:t>
            </a:r>
            <a:r>
              <a:rPr lang="en-US" altLang="zh-CN" b="1" baseline="-30000">
                <a:latin typeface="Times New Roman" pitchFamily="18" charset="0"/>
              </a:rPr>
              <a:t>r</a:t>
            </a:r>
            <a:r>
              <a:rPr lang="zh-CN" altLang="en-US" b="1">
                <a:latin typeface="Times New Roman" pitchFamily="18" charset="0"/>
              </a:rPr>
              <a:t>作为刷新操作时间。这样，每经过</a:t>
            </a:r>
            <a:r>
              <a:rPr lang="en-US" altLang="zh-CN" b="1">
                <a:latin typeface="Times New Roman" pitchFamily="18" charset="0"/>
              </a:rPr>
              <a:t>128</a:t>
            </a:r>
            <a:r>
              <a:rPr lang="zh-CN" altLang="en-US" b="1">
                <a:latin typeface="Times New Roman" pitchFamily="18" charset="0"/>
              </a:rPr>
              <a:t>个系统周期时间，整个存储器便全部刷新一遍。</a:t>
            </a:r>
          </a:p>
        </p:txBody>
      </p:sp>
      <p:sp>
        <p:nvSpPr>
          <p:cNvPr id="54275" name="Rectangle 3"/>
          <p:cNvSpPr>
            <a:spLocks noChangeArrowheads="1"/>
          </p:cNvSpPr>
          <p:nvPr/>
        </p:nvSpPr>
        <p:spPr bwMode="auto">
          <a:xfrm>
            <a:off x="304800" y="381000"/>
            <a:ext cx="2468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chemeClr val="hlink"/>
                </a:solidFill>
                <a:latin typeface="Times New Roman" pitchFamily="18" charset="0"/>
                <a:cs typeface="Times New Roman" pitchFamily="18" charset="0"/>
              </a:rPr>
              <a:t>• </a:t>
            </a:r>
            <a:r>
              <a:rPr lang="zh-CN" altLang="en-US" sz="3200" b="1">
                <a:solidFill>
                  <a:schemeClr val="hlink"/>
                </a:solidFill>
                <a:latin typeface="Times New Roman" pitchFamily="18" charset="0"/>
                <a:ea typeface="隶书" pitchFamily="49" charset="-122"/>
              </a:rPr>
              <a:t>分散式刷新</a:t>
            </a:r>
          </a:p>
        </p:txBody>
      </p:sp>
      <p:sp>
        <p:nvSpPr>
          <p:cNvPr id="54276" name="Text Box 4"/>
          <p:cNvSpPr txBox="1">
            <a:spLocks noChangeArrowheads="1"/>
          </p:cNvSpPr>
          <p:nvPr/>
        </p:nvSpPr>
        <p:spPr bwMode="auto">
          <a:xfrm>
            <a:off x="381000" y="5334000"/>
            <a:ext cx="839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0000"/>
                </a:solidFill>
                <a:latin typeface="Times New Roman" pitchFamily="18" charset="0"/>
              </a:rPr>
              <a:t>分散式刷新系统速度降低，但不存在停止读写操作的死时间。</a:t>
            </a:r>
          </a:p>
        </p:txBody>
      </p:sp>
      <p:grpSp>
        <p:nvGrpSpPr>
          <p:cNvPr id="54277" name="Group 5"/>
          <p:cNvGrpSpPr>
            <a:grpSpLocks/>
          </p:cNvGrpSpPr>
          <p:nvPr/>
        </p:nvGrpSpPr>
        <p:grpSpPr bwMode="auto">
          <a:xfrm>
            <a:off x="685800" y="2514600"/>
            <a:ext cx="7866063" cy="2428875"/>
            <a:chOff x="475" y="2121"/>
            <a:chExt cx="4955" cy="1675"/>
          </a:xfrm>
        </p:grpSpPr>
        <p:pic>
          <p:nvPicPr>
            <p:cNvPr id="54278" name="Picture 6"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 y="2121"/>
              <a:ext cx="4955" cy="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 Box 7"/>
            <p:cNvSpPr txBox="1">
              <a:spLocks noChangeArrowheads="1"/>
            </p:cNvSpPr>
            <p:nvPr/>
          </p:nvSpPr>
          <p:spPr bwMode="auto">
            <a:xfrm>
              <a:off x="730" y="2661"/>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W/R</a:t>
              </a:r>
            </a:p>
          </p:txBody>
        </p:sp>
        <p:sp>
          <p:nvSpPr>
            <p:cNvPr id="54280" name="Text Box 8"/>
            <p:cNvSpPr txBox="1">
              <a:spLocks noChangeArrowheads="1"/>
            </p:cNvSpPr>
            <p:nvPr/>
          </p:nvSpPr>
          <p:spPr bwMode="auto">
            <a:xfrm>
              <a:off x="1034" y="2661"/>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REF</a:t>
              </a:r>
            </a:p>
          </p:txBody>
        </p:sp>
        <p:sp>
          <p:nvSpPr>
            <p:cNvPr id="54281" name="Text Box 9"/>
            <p:cNvSpPr txBox="1">
              <a:spLocks noChangeArrowheads="1"/>
            </p:cNvSpPr>
            <p:nvPr/>
          </p:nvSpPr>
          <p:spPr bwMode="auto">
            <a:xfrm>
              <a:off x="1362" y="2661"/>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W/R</a:t>
              </a:r>
            </a:p>
          </p:txBody>
        </p:sp>
        <p:sp>
          <p:nvSpPr>
            <p:cNvPr id="54282" name="Text Box 10"/>
            <p:cNvSpPr txBox="1">
              <a:spLocks noChangeArrowheads="1"/>
            </p:cNvSpPr>
            <p:nvPr/>
          </p:nvSpPr>
          <p:spPr bwMode="auto">
            <a:xfrm>
              <a:off x="1666" y="2661"/>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REF</a:t>
              </a:r>
            </a:p>
          </p:txBody>
        </p:sp>
        <p:sp>
          <p:nvSpPr>
            <p:cNvPr id="54283" name="Text Box 11"/>
            <p:cNvSpPr txBox="1">
              <a:spLocks noChangeArrowheads="1"/>
            </p:cNvSpPr>
            <p:nvPr/>
          </p:nvSpPr>
          <p:spPr bwMode="auto">
            <a:xfrm>
              <a:off x="4345" y="2682"/>
              <a:ext cx="3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W/R</a:t>
              </a:r>
            </a:p>
          </p:txBody>
        </p:sp>
        <p:sp>
          <p:nvSpPr>
            <p:cNvPr id="54284" name="Text Box 12"/>
            <p:cNvSpPr txBox="1">
              <a:spLocks noChangeArrowheads="1"/>
            </p:cNvSpPr>
            <p:nvPr/>
          </p:nvSpPr>
          <p:spPr bwMode="auto">
            <a:xfrm>
              <a:off x="4649" y="2682"/>
              <a:ext cx="3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宋体" pitchFamily="2" charset="-122"/>
                </a:rPr>
                <a:t>REF</a:t>
              </a:r>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04800" y="457200"/>
            <a:ext cx="2468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chemeClr val="hlink"/>
                </a:solidFill>
                <a:latin typeface="Times New Roman" pitchFamily="18" charset="0"/>
                <a:cs typeface="Times New Roman" pitchFamily="18" charset="0"/>
              </a:rPr>
              <a:t>• </a:t>
            </a:r>
            <a:r>
              <a:rPr lang="zh-CN" altLang="en-US" sz="3200" b="1">
                <a:solidFill>
                  <a:schemeClr val="hlink"/>
                </a:solidFill>
                <a:latin typeface="Times New Roman" pitchFamily="18" charset="0"/>
                <a:ea typeface="隶书" pitchFamily="49" charset="-122"/>
              </a:rPr>
              <a:t>异步式刷新</a:t>
            </a:r>
          </a:p>
        </p:txBody>
      </p:sp>
      <p:sp>
        <p:nvSpPr>
          <p:cNvPr id="5124" name="Text Box 3"/>
          <p:cNvSpPr txBox="1">
            <a:spLocks noChangeArrowheads="1"/>
          </p:cNvSpPr>
          <p:nvPr/>
        </p:nvSpPr>
        <p:spPr bwMode="auto">
          <a:xfrm>
            <a:off x="814388" y="1203325"/>
            <a:ext cx="646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0000FF"/>
                </a:solidFill>
                <a:latin typeface="Times New Roman" pitchFamily="18" charset="0"/>
              </a:rPr>
              <a:t>是前两种方式的结合。</a:t>
            </a:r>
          </a:p>
        </p:txBody>
      </p:sp>
      <p:sp>
        <p:nvSpPr>
          <p:cNvPr id="5125" name="Text Box 4"/>
          <p:cNvSpPr txBox="1">
            <a:spLocks noChangeArrowheads="1"/>
          </p:cNvSpPr>
          <p:nvPr/>
        </p:nvSpPr>
        <p:spPr bwMode="auto">
          <a:xfrm>
            <a:off x="457200" y="4419600"/>
            <a:ext cx="77660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chemeClr val="hlink"/>
                </a:solidFill>
                <a:latin typeface="Times New Roman" pitchFamily="18" charset="0"/>
              </a:rPr>
              <a:t>例如</a:t>
            </a:r>
            <a:r>
              <a:rPr lang="zh-CN" altLang="en-US" b="1">
                <a:latin typeface="Times New Roman" pitchFamily="18" charset="0"/>
              </a:rPr>
              <a:t>：对</a:t>
            </a:r>
            <a:r>
              <a:rPr lang="en-US" altLang="zh-CN" b="1">
                <a:latin typeface="Times New Roman" pitchFamily="18" charset="0"/>
              </a:rPr>
              <a:t>2116</a:t>
            </a:r>
            <a:r>
              <a:rPr lang="zh-CN" altLang="en-US" b="1">
                <a:latin typeface="Times New Roman" pitchFamily="18" charset="0"/>
              </a:rPr>
              <a:t>来说，在</a:t>
            </a:r>
            <a:r>
              <a:rPr lang="en-US" altLang="zh-CN" b="1">
                <a:latin typeface="Times New Roman" pitchFamily="18" charset="0"/>
              </a:rPr>
              <a:t>2ms</a:t>
            </a:r>
            <a:r>
              <a:rPr lang="zh-CN" altLang="en-US" b="1">
                <a:latin typeface="Times New Roman" pitchFamily="18" charset="0"/>
              </a:rPr>
              <a:t>中内把</a:t>
            </a:r>
            <a:r>
              <a:rPr lang="en-US" altLang="zh-CN" b="1">
                <a:latin typeface="Times New Roman" pitchFamily="18" charset="0"/>
              </a:rPr>
              <a:t>128</a:t>
            </a:r>
            <a:r>
              <a:rPr lang="zh-CN" altLang="en-US" b="1">
                <a:latin typeface="Times New Roman" pitchFamily="18" charset="0"/>
              </a:rPr>
              <a:t>行刷新一遍。</a:t>
            </a:r>
          </a:p>
          <a:p>
            <a:pPr eaLnBrk="1" hangingPunct="1">
              <a:spcBef>
                <a:spcPct val="50000"/>
              </a:spcBef>
            </a:pPr>
            <a:r>
              <a:rPr lang="zh-CN" altLang="en-US" b="1">
                <a:latin typeface="Times New Roman" pitchFamily="18" charset="0"/>
              </a:rPr>
              <a:t>            </a:t>
            </a:r>
            <a:r>
              <a:rPr lang="en-US" altLang="zh-CN" b="1">
                <a:latin typeface="Times New Roman" pitchFamily="18" charset="0"/>
              </a:rPr>
              <a:t>2000</a:t>
            </a:r>
            <a:r>
              <a:rPr lang="en-US" altLang="zh-CN" b="1">
                <a:latin typeface="Times New Roman" pitchFamily="18" charset="0"/>
                <a:sym typeface="Symbol" pitchFamily="18" charset="2"/>
              </a:rPr>
              <a:t>s 128  15.5</a:t>
            </a:r>
            <a:r>
              <a:rPr lang="en-US" altLang="zh-CN" b="1">
                <a:latin typeface="Times New Roman" pitchFamily="18" charset="0"/>
              </a:rPr>
              <a:t> </a:t>
            </a:r>
            <a:r>
              <a:rPr lang="en-US" altLang="zh-CN" b="1">
                <a:latin typeface="Times New Roman" pitchFamily="18" charset="0"/>
                <a:sym typeface="Symbol" pitchFamily="18" charset="2"/>
              </a:rPr>
              <a:t>s </a:t>
            </a:r>
          </a:p>
          <a:p>
            <a:pPr eaLnBrk="1" hangingPunct="1">
              <a:spcBef>
                <a:spcPct val="50000"/>
              </a:spcBef>
            </a:pPr>
            <a:r>
              <a:rPr lang="en-US" altLang="zh-CN" b="1">
                <a:latin typeface="Times New Roman" pitchFamily="18" charset="0"/>
                <a:sym typeface="Symbol" pitchFamily="18" charset="2"/>
              </a:rPr>
              <a:t>           </a:t>
            </a:r>
            <a:r>
              <a:rPr lang="zh-CN" altLang="en-US" b="1">
                <a:latin typeface="Times New Roman" pitchFamily="18" charset="0"/>
                <a:sym typeface="Symbol" pitchFamily="18" charset="2"/>
              </a:rPr>
              <a:t>即：每</a:t>
            </a:r>
            <a:r>
              <a:rPr lang="en-US" altLang="zh-CN" b="1">
                <a:latin typeface="Times New Roman" pitchFamily="18" charset="0"/>
                <a:sym typeface="Symbol" pitchFamily="18" charset="2"/>
              </a:rPr>
              <a:t>15.5 s </a:t>
            </a:r>
            <a:r>
              <a:rPr lang="zh-CN" altLang="en-US" b="1">
                <a:latin typeface="Times New Roman" pitchFamily="18" charset="0"/>
                <a:sym typeface="Symbol" pitchFamily="18" charset="2"/>
              </a:rPr>
              <a:t>刷新一行。</a:t>
            </a:r>
            <a:r>
              <a:rPr lang="zh-CN" altLang="en-US" b="1">
                <a:latin typeface="Times New Roman" pitchFamily="18" charset="0"/>
              </a:rPr>
              <a:t>           </a:t>
            </a:r>
          </a:p>
        </p:txBody>
      </p:sp>
      <p:graphicFrame>
        <p:nvGraphicFramePr>
          <p:cNvPr id="5122" name="Object 1024"/>
          <p:cNvGraphicFramePr>
            <a:graphicFrameLocks noChangeAspect="1"/>
          </p:cNvGraphicFramePr>
          <p:nvPr/>
        </p:nvGraphicFramePr>
        <p:xfrm>
          <a:off x="762000" y="1981200"/>
          <a:ext cx="7599363" cy="2116138"/>
        </p:xfrm>
        <a:graphic>
          <a:graphicData uri="http://schemas.openxmlformats.org/presentationml/2006/ole">
            <mc:AlternateContent xmlns:mc="http://schemas.openxmlformats.org/markup-compatibility/2006">
              <mc:Choice xmlns:v="urn:schemas-microsoft-com:vml" Requires="v">
                <p:oleObj spid="_x0000_s5168" name="Image" r:id="rId3" imgW="9320635" imgH="2552381" progId="Photoshop.Image.6">
                  <p:embed/>
                </p:oleObj>
              </mc:Choice>
              <mc:Fallback>
                <p:oleObj name="Image" r:id="rId3" imgW="9320635" imgH="2552381" progId="Photoshop.Image.6">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81200"/>
                        <a:ext cx="7599363"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28600" y="3810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chemeClr val="hlink"/>
                </a:solidFill>
                <a:latin typeface="Times New Roman" pitchFamily="18" charset="0"/>
              </a:rPr>
              <a:t>例</a:t>
            </a:r>
            <a:r>
              <a:rPr lang="en-US" altLang="zh-CN" b="1">
                <a:solidFill>
                  <a:schemeClr val="hlink"/>
                </a:solidFill>
                <a:latin typeface="Times New Roman" pitchFamily="18" charset="0"/>
              </a:rPr>
              <a:t>:</a:t>
            </a:r>
            <a:r>
              <a:rPr lang="en-US" altLang="zh-CN" b="1">
                <a:latin typeface="Times New Roman" pitchFamily="18" charset="0"/>
              </a:rPr>
              <a:t>  </a:t>
            </a:r>
            <a:r>
              <a:rPr lang="zh-CN" altLang="en-US" b="1">
                <a:latin typeface="Times New Roman" pitchFamily="18" charset="0"/>
              </a:rPr>
              <a:t>说明</a:t>
            </a:r>
            <a:r>
              <a:rPr lang="en-US" altLang="zh-CN" b="1">
                <a:latin typeface="Times New Roman" pitchFamily="18" charset="0"/>
              </a:rPr>
              <a:t>1M×1</a:t>
            </a:r>
            <a:r>
              <a:rPr lang="zh-CN" altLang="en-US" b="1">
                <a:latin typeface="Times New Roman" pitchFamily="18" charset="0"/>
              </a:rPr>
              <a:t>位</a:t>
            </a:r>
            <a:r>
              <a:rPr lang="en-US" altLang="zh-CN" b="1">
                <a:latin typeface="Times New Roman" pitchFamily="18" charset="0"/>
              </a:rPr>
              <a:t>DRAM</a:t>
            </a:r>
            <a:r>
              <a:rPr lang="zh-CN" altLang="en-US" b="1">
                <a:latin typeface="Times New Roman" pitchFamily="18" charset="0"/>
              </a:rPr>
              <a:t>片子的刷新方法，刷新周期定为</a:t>
            </a:r>
            <a:r>
              <a:rPr lang="en-US" altLang="zh-CN" b="1">
                <a:latin typeface="Times New Roman" pitchFamily="18" charset="0"/>
              </a:rPr>
              <a:t>8ms</a:t>
            </a:r>
            <a:r>
              <a:rPr lang="zh-CN" altLang="en-US" b="1">
                <a:latin typeface="Times New Roman" pitchFamily="18" charset="0"/>
              </a:rPr>
              <a:t>。</a:t>
            </a:r>
          </a:p>
        </p:txBody>
      </p:sp>
      <p:sp>
        <p:nvSpPr>
          <p:cNvPr id="56323" name="Text Box 3"/>
          <p:cNvSpPr txBox="1">
            <a:spLocks noChangeArrowheads="1"/>
          </p:cNvSpPr>
          <p:nvPr/>
        </p:nvSpPr>
        <p:spPr bwMode="auto">
          <a:xfrm>
            <a:off x="525463" y="1322388"/>
            <a:ext cx="8104187"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solidFill>
                  <a:schemeClr val="tx2"/>
                </a:solidFill>
                <a:latin typeface="Times New Roman" pitchFamily="18" charset="0"/>
              </a:rPr>
              <a:t> </a:t>
            </a:r>
            <a:r>
              <a:rPr lang="en-US" altLang="zh-CN"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rPr>
              <a:t> 1M</a:t>
            </a:r>
            <a:r>
              <a:rPr lang="zh-CN" altLang="en-US" b="1" dirty="0">
                <a:solidFill>
                  <a:schemeClr val="tx2"/>
                </a:solidFill>
                <a:latin typeface="Times New Roman" pitchFamily="18" charset="0"/>
              </a:rPr>
              <a:t>位的存储单元排列成  </a:t>
            </a:r>
            <a:r>
              <a:rPr lang="en-US" altLang="zh-CN" b="1" dirty="0">
                <a:solidFill>
                  <a:schemeClr val="tx2"/>
                </a:solidFill>
                <a:latin typeface="Times New Roman" pitchFamily="18" charset="0"/>
              </a:rPr>
              <a:t>512</a:t>
            </a:r>
            <a:r>
              <a:rPr lang="en-US" altLang="zh-CN" b="1" dirty="0">
                <a:solidFill>
                  <a:schemeClr val="tx2"/>
                </a:solidFill>
                <a:latin typeface="Times New Roman" pitchFamily="18" charset="0"/>
                <a:sym typeface="Symbol" pitchFamily="18" charset="2"/>
              </a:rPr>
              <a:t>2048</a:t>
            </a:r>
            <a:r>
              <a:rPr lang="zh-CN" altLang="en-US" b="1" dirty="0">
                <a:solidFill>
                  <a:schemeClr val="tx2"/>
                </a:solidFill>
                <a:latin typeface="Times New Roman" pitchFamily="18" charset="0"/>
                <a:sym typeface="Symbol" pitchFamily="18" charset="2"/>
              </a:rPr>
              <a:t>的矩阵；</a:t>
            </a:r>
          </a:p>
          <a:p>
            <a:pPr eaLnBrk="1" hangingPunct="1">
              <a:spcBef>
                <a:spcPct val="50000"/>
              </a:spcBef>
            </a:pPr>
            <a:r>
              <a:rPr lang="zh-CN" altLang="en-US" b="1" dirty="0">
                <a:solidFill>
                  <a:schemeClr val="tx2"/>
                </a:solidFill>
                <a:latin typeface="Times New Roman" pitchFamily="18" charset="0"/>
              </a:rPr>
              <a:t> </a:t>
            </a:r>
            <a:r>
              <a:rPr lang="en-US" altLang="zh-CN" b="1" dirty="0">
                <a:solidFill>
                  <a:schemeClr val="tx2"/>
                </a:solidFill>
                <a:latin typeface="Times New Roman" pitchFamily="18" charset="0"/>
                <a:cs typeface="Times New Roman" pitchFamily="18" charset="0"/>
              </a:rPr>
              <a:t>• </a:t>
            </a:r>
            <a:r>
              <a:rPr lang="zh-CN" altLang="en-US" b="1" dirty="0">
                <a:solidFill>
                  <a:schemeClr val="tx2"/>
                </a:solidFill>
                <a:latin typeface="Times New Roman" pitchFamily="18" charset="0"/>
              </a:rPr>
              <a:t>如果选择一个行地址进行刷新， 刷新地址为</a:t>
            </a:r>
            <a:r>
              <a:rPr lang="en-US" altLang="zh-CN" b="1" dirty="0">
                <a:solidFill>
                  <a:schemeClr val="tx2"/>
                </a:solidFill>
                <a:latin typeface="Times New Roman" pitchFamily="18" charset="0"/>
              </a:rPr>
              <a:t>A</a:t>
            </a:r>
            <a:r>
              <a:rPr lang="en-US" altLang="zh-CN" b="1" baseline="-25000" dirty="0">
                <a:solidFill>
                  <a:schemeClr val="tx2"/>
                </a:solidFill>
                <a:latin typeface="Times New Roman" pitchFamily="18" charset="0"/>
              </a:rPr>
              <a:t>0</a:t>
            </a:r>
            <a:r>
              <a:rPr lang="en-US" altLang="zh-CN" b="1" dirty="0">
                <a:solidFill>
                  <a:schemeClr val="tx2"/>
                </a:solidFill>
                <a:latin typeface="Times New Roman" pitchFamily="18" charset="0"/>
              </a:rPr>
              <a:t>~A</a:t>
            </a:r>
            <a:r>
              <a:rPr lang="en-US" altLang="zh-CN" b="1" baseline="-25000" dirty="0">
                <a:solidFill>
                  <a:schemeClr val="tx2"/>
                </a:solidFill>
                <a:latin typeface="Times New Roman" pitchFamily="18" charset="0"/>
              </a:rPr>
              <a:t>8</a:t>
            </a:r>
            <a:r>
              <a:rPr lang="zh-CN" altLang="en-US" b="1" dirty="0">
                <a:solidFill>
                  <a:schemeClr val="tx2"/>
                </a:solidFill>
                <a:latin typeface="Times New Roman" pitchFamily="18" charset="0"/>
              </a:rPr>
              <a:t>（</a:t>
            </a:r>
            <a:r>
              <a:rPr lang="en-US" altLang="zh-CN" b="1" dirty="0">
                <a:solidFill>
                  <a:schemeClr val="tx2"/>
                </a:solidFill>
                <a:latin typeface="Times New Roman" pitchFamily="18" charset="0"/>
              </a:rPr>
              <a:t>2</a:t>
            </a:r>
            <a:r>
              <a:rPr lang="en-US" altLang="zh-CN" b="1" baseline="30000" dirty="0">
                <a:solidFill>
                  <a:schemeClr val="tx2"/>
                </a:solidFill>
                <a:latin typeface="Times New Roman" pitchFamily="18" charset="0"/>
              </a:rPr>
              <a:t>9</a:t>
            </a:r>
            <a:r>
              <a:rPr lang="zh-CN" altLang="en-US" b="1" dirty="0">
                <a:solidFill>
                  <a:schemeClr val="tx2"/>
                </a:solidFill>
                <a:latin typeface="Times New Roman" pitchFamily="18" charset="0"/>
              </a:rPr>
              <a:t>），</a:t>
            </a:r>
          </a:p>
          <a:p>
            <a:pPr eaLnBrk="1" hangingPunct="1">
              <a:lnSpc>
                <a:spcPct val="80000"/>
              </a:lnSpc>
              <a:spcBef>
                <a:spcPct val="50000"/>
              </a:spcBef>
            </a:pPr>
            <a:r>
              <a:rPr lang="zh-CN" altLang="en-US" b="1" dirty="0">
                <a:solidFill>
                  <a:schemeClr val="tx2"/>
                </a:solidFill>
                <a:latin typeface="Times New Roman" pitchFamily="18" charset="0"/>
              </a:rPr>
              <a:t>    因此这一行上的</a:t>
            </a:r>
            <a:r>
              <a:rPr lang="en-US" altLang="zh-CN" b="1" dirty="0">
                <a:solidFill>
                  <a:schemeClr val="tx2"/>
                </a:solidFill>
                <a:latin typeface="Times New Roman" pitchFamily="18" charset="0"/>
              </a:rPr>
              <a:t>2048</a:t>
            </a:r>
            <a:r>
              <a:rPr lang="zh-CN" altLang="en-US" b="1" dirty="0">
                <a:solidFill>
                  <a:schemeClr val="tx2"/>
                </a:solidFill>
                <a:latin typeface="Times New Roman" pitchFamily="18" charset="0"/>
              </a:rPr>
              <a:t>个存储元同时进行刷新；    </a:t>
            </a:r>
          </a:p>
          <a:p>
            <a:pPr eaLnBrk="1" hangingPunct="1">
              <a:spcBef>
                <a:spcPct val="50000"/>
              </a:spcBef>
            </a:pPr>
            <a:r>
              <a:rPr lang="zh-CN" altLang="en-US" b="1" dirty="0">
                <a:solidFill>
                  <a:schemeClr val="tx2"/>
                </a:solidFill>
                <a:latin typeface="Times New Roman" pitchFamily="18" charset="0"/>
              </a:rPr>
              <a:t> </a:t>
            </a:r>
            <a:r>
              <a:rPr lang="en-US" altLang="zh-CN" b="1" dirty="0">
                <a:solidFill>
                  <a:schemeClr val="tx2"/>
                </a:solidFill>
                <a:latin typeface="Times New Roman" pitchFamily="18" charset="0"/>
                <a:cs typeface="Times New Roman" pitchFamily="18" charset="0"/>
              </a:rPr>
              <a:t>• </a:t>
            </a:r>
            <a:r>
              <a:rPr lang="zh-CN" altLang="en-US" b="1" dirty="0">
                <a:solidFill>
                  <a:schemeClr val="tx2"/>
                </a:solidFill>
                <a:latin typeface="Times New Roman" pitchFamily="18" charset="0"/>
              </a:rPr>
              <a:t>在</a:t>
            </a:r>
            <a:r>
              <a:rPr lang="en-US" altLang="zh-CN" b="1" dirty="0">
                <a:solidFill>
                  <a:schemeClr val="tx2"/>
                </a:solidFill>
                <a:latin typeface="Times New Roman" pitchFamily="18" charset="0"/>
              </a:rPr>
              <a:t>8ms</a:t>
            </a:r>
            <a:r>
              <a:rPr lang="zh-CN" altLang="en-US" b="1" dirty="0">
                <a:solidFill>
                  <a:schemeClr val="tx2"/>
                </a:solidFill>
                <a:latin typeface="Times New Roman" pitchFamily="18" charset="0"/>
              </a:rPr>
              <a:t>内进行</a:t>
            </a:r>
            <a:r>
              <a:rPr lang="en-US" altLang="zh-CN" b="1" dirty="0">
                <a:solidFill>
                  <a:schemeClr val="tx2"/>
                </a:solidFill>
                <a:latin typeface="Times New Roman" pitchFamily="18" charset="0"/>
              </a:rPr>
              <a:t>512</a:t>
            </a:r>
            <a:r>
              <a:rPr lang="zh-CN" altLang="en-US" b="1" dirty="0">
                <a:solidFill>
                  <a:schemeClr val="tx2"/>
                </a:solidFill>
                <a:latin typeface="Times New Roman" pitchFamily="18" charset="0"/>
              </a:rPr>
              <a:t>个周期的刷新；</a:t>
            </a:r>
          </a:p>
          <a:p>
            <a:pPr eaLnBrk="1" hangingPunct="1">
              <a:spcBef>
                <a:spcPct val="50000"/>
              </a:spcBef>
            </a:pPr>
            <a:r>
              <a:rPr lang="zh-CN" altLang="en-US" b="1" dirty="0">
                <a:solidFill>
                  <a:schemeClr val="tx2"/>
                </a:solidFill>
                <a:latin typeface="Times New Roman" pitchFamily="18" charset="0"/>
              </a:rPr>
              <a:t> </a:t>
            </a:r>
            <a:r>
              <a:rPr lang="en-US" altLang="zh-CN" b="1" dirty="0">
                <a:solidFill>
                  <a:schemeClr val="tx2"/>
                </a:solidFill>
                <a:latin typeface="Times New Roman" pitchFamily="18" charset="0"/>
                <a:cs typeface="Times New Roman" pitchFamily="18" charset="0"/>
              </a:rPr>
              <a:t>• </a:t>
            </a:r>
            <a:r>
              <a:rPr lang="zh-CN" altLang="en-US" b="1" dirty="0">
                <a:solidFill>
                  <a:schemeClr val="tx2"/>
                </a:solidFill>
                <a:latin typeface="Times New Roman" pitchFamily="18" charset="0"/>
              </a:rPr>
              <a:t>刷新方式可采用：</a:t>
            </a:r>
          </a:p>
          <a:p>
            <a:pPr eaLnBrk="1" hangingPunct="1">
              <a:spcBef>
                <a:spcPct val="50000"/>
              </a:spcBef>
            </a:pPr>
            <a:r>
              <a:rPr lang="zh-CN" altLang="en-US" b="1" dirty="0">
                <a:solidFill>
                  <a:schemeClr val="tx2"/>
                </a:solidFill>
                <a:latin typeface="Times New Roman" pitchFamily="18" charset="0"/>
              </a:rPr>
              <a:t>   在</a:t>
            </a:r>
            <a:r>
              <a:rPr lang="en-US" altLang="zh-CN" b="1" dirty="0">
                <a:solidFill>
                  <a:schemeClr val="tx2"/>
                </a:solidFill>
                <a:latin typeface="Times New Roman" pitchFamily="18" charset="0"/>
              </a:rPr>
              <a:t>8ms</a:t>
            </a:r>
            <a:r>
              <a:rPr lang="zh-CN" altLang="en-US" b="1" dirty="0">
                <a:solidFill>
                  <a:schemeClr val="tx2"/>
                </a:solidFill>
                <a:latin typeface="Times New Roman" pitchFamily="18" charset="0"/>
              </a:rPr>
              <a:t>中进行</a:t>
            </a:r>
            <a:r>
              <a:rPr lang="en-US" altLang="zh-CN" b="1" dirty="0">
                <a:solidFill>
                  <a:schemeClr val="tx2"/>
                </a:solidFill>
                <a:latin typeface="Times New Roman" pitchFamily="18" charset="0"/>
              </a:rPr>
              <a:t>512</a:t>
            </a:r>
            <a:r>
              <a:rPr lang="zh-CN" altLang="en-US" b="1" dirty="0">
                <a:solidFill>
                  <a:schemeClr val="tx2"/>
                </a:solidFill>
                <a:latin typeface="Times New Roman" pitchFamily="18" charset="0"/>
              </a:rPr>
              <a:t>次刷新操作的集中刷新方式；</a:t>
            </a:r>
          </a:p>
          <a:p>
            <a:pPr eaLnBrk="1" hangingPunct="1">
              <a:spcBef>
                <a:spcPct val="50000"/>
              </a:spcBef>
            </a:pPr>
            <a:r>
              <a:rPr lang="zh-CN" altLang="en-US" b="1" dirty="0">
                <a:solidFill>
                  <a:schemeClr val="tx2"/>
                </a:solidFill>
                <a:latin typeface="Times New Roman" pitchFamily="18" charset="0"/>
              </a:rPr>
              <a:t>   按</a:t>
            </a:r>
            <a:r>
              <a:rPr lang="en-US" altLang="zh-CN" b="1" dirty="0">
                <a:solidFill>
                  <a:schemeClr val="tx2"/>
                </a:solidFill>
                <a:latin typeface="Times New Roman" pitchFamily="18" charset="0"/>
              </a:rPr>
              <a:t>8ms÷512</a:t>
            </a:r>
            <a:r>
              <a:rPr lang="zh-CN" altLang="en-US" b="1" dirty="0">
                <a:solidFill>
                  <a:schemeClr val="tx2"/>
                </a:solidFill>
                <a:latin typeface="Times New Roman" pitchFamily="18" charset="0"/>
              </a:rPr>
              <a:t>＝</a:t>
            </a:r>
            <a:r>
              <a:rPr lang="en-US" altLang="zh-CN" b="1" dirty="0">
                <a:solidFill>
                  <a:schemeClr val="tx2"/>
                </a:solidFill>
                <a:latin typeface="Times New Roman" pitchFamily="18" charset="0"/>
              </a:rPr>
              <a:t>15.5</a:t>
            </a:r>
            <a:r>
              <a:rPr lang="en-US" altLang="zh-CN" b="1" dirty="0">
                <a:solidFill>
                  <a:schemeClr val="tx2"/>
                </a:solidFill>
                <a:latin typeface="Times New Roman" pitchFamily="18" charset="0"/>
                <a:sym typeface="Symbol" pitchFamily="18" charset="2"/>
              </a:rPr>
              <a:t></a:t>
            </a:r>
            <a:r>
              <a:rPr lang="en-US" altLang="zh-CN" b="1" dirty="0">
                <a:solidFill>
                  <a:schemeClr val="tx2"/>
                </a:solidFill>
                <a:latin typeface="Times New Roman" pitchFamily="18" charset="0"/>
              </a:rPr>
              <a:t>s</a:t>
            </a:r>
            <a:r>
              <a:rPr lang="zh-CN" altLang="en-US" b="1" dirty="0">
                <a:solidFill>
                  <a:schemeClr val="tx2"/>
                </a:solidFill>
                <a:latin typeface="Times New Roman" pitchFamily="18" charset="0"/>
              </a:rPr>
              <a:t>刷新一次的异步刷新方式。</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2"/>
          <p:cNvGrpSpPr>
            <a:grpSpLocks/>
          </p:cNvGrpSpPr>
          <p:nvPr/>
        </p:nvGrpSpPr>
        <p:grpSpPr bwMode="auto">
          <a:xfrm>
            <a:off x="609600" y="1066800"/>
            <a:ext cx="7815263" cy="2451100"/>
            <a:chOff x="482" y="2257"/>
            <a:chExt cx="4923" cy="1806"/>
          </a:xfrm>
        </p:grpSpPr>
        <p:pic>
          <p:nvPicPr>
            <p:cNvPr id="6148" name="Picture 3"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 y="2257"/>
              <a:ext cx="4923"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Line 4"/>
            <p:cNvSpPr>
              <a:spLocks noChangeShapeType="1"/>
            </p:cNvSpPr>
            <p:nvPr/>
          </p:nvSpPr>
          <p:spPr bwMode="auto">
            <a:xfrm>
              <a:off x="1049" y="2935"/>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 name="Text Box 5"/>
            <p:cNvSpPr txBox="1">
              <a:spLocks noChangeArrowheads="1"/>
            </p:cNvSpPr>
            <p:nvPr/>
          </p:nvSpPr>
          <p:spPr bwMode="auto">
            <a:xfrm>
              <a:off x="1073" y="2693"/>
              <a:ext cx="2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51" name="Line 6"/>
            <p:cNvSpPr>
              <a:spLocks noChangeShapeType="1"/>
            </p:cNvSpPr>
            <p:nvPr/>
          </p:nvSpPr>
          <p:spPr bwMode="auto">
            <a:xfrm>
              <a:off x="1345" y="2935"/>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 name="Text Box 7"/>
            <p:cNvSpPr txBox="1">
              <a:spLocks noChangeArrowheads="1"/>
            </p:cNvSpPr>
            <p:nvPr/>
          </p:nvSpPr>
          <p:spPr bwMode="auto">
            <a:xfrm>
              <a:off x="1369" y="2693"/>
              <a:ext cx="2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53" name="Line 8"/>
            <p:cNvSpPr>
              <a:spLocks noChangeShapeType="1"/>
            </p:cNvSpPr>
            <p:nvPr/>
          </p:nvSpPr>
          <p:spPr bwMode="auto">
            <a:xfrm>
              <a:off x="3193" y="2924"/>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4" name="Text Box 9"/>
            <p:cNvSpPr txBox="1">
              <a:spLocks noChangeArrowheads="1"/>
            </p:cNvSpPr>
            <p:nvPr/>
          </p:nvSpPr>
          <p:spPr bwMode="auto">
            <a:xfrm>
              <a:off x="3217" y="2682"/>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55" name="Line 10"/>
            <p:cNvSpPr>
              <a:spLocks noChangeShapeType="1"/>
            </p:cNvSpPr>
            <p:nvPr/>
          </p:nvSpPr>
          <p:spPr bwMode="auto">
            <a:xfrm>
              <a:off x="3513" y="2932"/>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 name="Text Box 11"/>
            <p:cNvSpPr txBox="1">
              <a:spLocks noChangeArrowheads="1"/>
            </p:cNvSpPr>
            <p:nvPr/>
          </p:nvSpPr>
          <p:spPr bwMode="auto">
            <a:xfrm>
              <a:off x="3537" y="2690"/>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57" name="Line 12"/>
            <p:cNvSpPr>
              <a:spLocks noChangeShapeType="1"/>
            </p:cNvSpPr>
            <p:nvPr/>
          </p:nvSpPr>
          <p:spPr bwMode="auto">
            <a:xfrm>
              <a:off x="3777" y="2932"/>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Text Box 13"/>
            <p:cNvSpPr txBox="1">
              <a:spLocks noChangeArrowheads="1"/>
            </p:cNvSpPr>
            <p:nvPr/>
          </p:nvSpPr>
          <p:spPr bwMode="auto">
            <a:xfrm>
              <a:off x="3801" y="2690"/>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59" name="Line 14"/>
            <p:cNvSpPr>
              <a:spLocks noChangeShapeType="1"/>
            </p:cNvSpPr>
            <p:nvPr/>
          </p:nvSpPr>
          <p:spPr bwMode="auto">
            <a:xfrm>
              <a:off x="4449" y="2916"/>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0" name="Text Box 15"/>
            <p:cNvSpPr txBox="1">
              <a:spLocks noChangeArrowheads="1"/>
            </p:cNvSpPr>
            <p:nvPr/>
          </p:nvSpPr>
          <p:spPr bwMode="auto">
            <a:xfrm>
              <a:off x="4473" y="2675"/>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sp>
          <p:nvSpPr>
            <p:cNvPr id="6161" name="Line 16"/>
            <p:cNvSpPr>
              <a:spLocks noChangeShapeType="1"/>
            </p:cNvSpPr>
            <p:nvPr/>
          </p:nvSpPr>
          <p:spPr bwMode="auto">
            <a:xfrm>
              <a:off x="4721" y="2916"/>
              <a:ext cx="2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2" name="Text Box 17"/>
            <p:cNvSpPr txBox="1">
              <a:spLocks noChangeArrowheads="1"/>
            </p:cNvSpPr>
            <p:nvPr/>
          </p:nvSpPr>
          <p:spPr bwMode="auto">
            <a:xfrm>
              <a:off x="4745" y="2675"/>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i="1">
                  <a:latin typeface="Times New Roman" pitchFamily="18" charset="0"/>
                </a:rPr>
                <a:t>t</a:t>
              </a:r>
              <a:r>
                <a:rPr lang="en-US" altLang="zh-CN" sz="2000" b="1" i="1" baseline="-25000">
                  <a:latin typeface="Times New Roman" pitchFamily="18" charset="0"/>
                </a:rPr>
                <a:t>C</a:t>
              </a:r>
              <a:endParaRPr lang="en-US" altLang="zh-CN" sz="2000" b="1" i="1">
                <a:latin typeface="Times New Roman" pitchFamily="18" charset="0"/>
              </a:endParaRPr>
            </a:p>
          </p:txBody>
        </p:sp>
      </p:grpSp>
      <p:graphicFrame>
        <p:nvGraphicFramePr>
          <p:cNvPr id="6146" name="Object 1024"/>
          <p:cNvGraphicFramePr>
            <a:graphicFrameLocks noChangeAspect="1"/>
          </p:cNvGraphicFramePr>
          <p:nvPr/>
        </p:nvGraphicFramePr>
        <p:xfrm>
          <a:off x="762000" y="4114800"/>
          <a:ext cx="7599363" cy="2116138"/>
        </p:xfrm>
        <a:graphic>
          <a:graphicData uri="http://schemas.openxmlformats.org/presentationml/2006/ole">
            <mc:AlternateContent xmlns:mc="http://schemas.openxmlformats.org/markup-compatibility/2006">
              <mc:Choice xmlns:v="urn:schemas-microsoft-com:vml" Requires="v">
                <p:oleObj spid="_x0000_s6205" name="Image" r:id="rId4" imgW="9320635" imgH="2552381" progId="Photoshop.Image.6">
                  <p:embed/>
                </p:oleObj>
              </mc:Choice>
              <mc:Fallback>
                <p:oleObj name="Image" r:id="rId4" imgW="9320635" imgH="2552381" progId="Photoshop.Image.6">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14800"/>
                        <a:ext cx="7599363"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28600" y="457200"/>
            <a:ext cx="5022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4.</a:t>
            </a:r>
            <a:r>
              <a:rPr lang="zh-CN" altLang="en-US" sz="3200" b="1">
                <a:solidFill>
                  <a:srgbClr val="0000FF"/>
                </a:solidFill>
                <a:latin typeface="宋体" pitchFamily="2" charset="-122"/>
              </a:rPr>
              <a:t>存储器控制电路</a:t>
            </a:r>
            <a:endParaRPr lang="zh-CN" altLang="en-US" sz="3200">
              <a:solidFill>
                <a:srgbClr val="0000FF"/>
              </a:solidFill>
              <a:latin typeface="宋体" pitchFamily="2" charset="-122"/>
            </a:endParaRPr>
          </a:p>
        </p:txBody>
      </p:sp>
      <p:sp>
        <p:nvSpPr>
          <p:cNvPr id="57347" name="Text Box 3"/>
          <p:cNvSpPr txBox="1">
            <a:spLocks noChangeArrowheads="1"/>
          </p:cNvSpPr>
          <p:nvPr/>
        </p:nvSpPr>
        <p:spPr bwMode="auto">
          <a:xfrm>
            <a:off x="412750" y="1255713"/>
            <a:ext cx="8443913"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宋体" pitchFamily="2" charset="-122"/>
              </a:rPr>
              <a:t>DRAM</a:t>
            </a:r>
            <a:r>
              <a:rPr lang="zh-CN" altLang="en-US" b="1">
                <a:latin typeface="宋体" pitchFamily="2" charset="-122"/>
              </a:rPr>
              <a:t>存储器的刷新需要有硬件电路的支持，包括：</a:t>
            </a:r>
          </a:p>
          <a:p>
            <a:pPr eaLnBrk="1" hangingPunct="1">
              <a:spcBef>
                <a:spcPct val="50000"/>
              </a:spcBef>
            </a:pPr>
            <a:r>
              <a:rPr lang="zh-CN" altLang="en-US" b="1">
                <a:latin typeface="宋体" pitchFamily="2" charset="-122"/>
              </a:rPr>
              <a:t> </a:t>
            </a:r>
            <a:r>
              <a:rPr lang="zh-CN" altLang="en-US" b="1">
                <a:solidFill>
                  <a:srgbClr val="FF0000"/>
                </a:solidFill>
                <a:latin typeface="宋体" pitchFamily="2" charset="-122"/>
              </a:rPr>
              <a:t>刷新计数器、</a:t>
            </a:r>
          </a:p>
          <a:p>
            <a:pPr eaLnBrk="1" hangingPunct="1">
              <a:spcBef>
                <a:spcPct val="50000"/>
              </a:spcBef>
            </a:pPr>
            <a:r>
              <a:rPr lang="zh-CN" altLang="en-US" b="1">
                <a:solidFill>
                  <a:srgbClr val="FF0000"/>
                </a:solidFill>
                <a:latin typeface="宋体" pitchFamily="2" charset="-122"/>
              </a:rPr>
              <a:t> 刷新</a:t>
            </a:r>
            <a:r>
              <a:rPr lang="en-US" altLang="zh-CN" b="1">
                <a:solidFill>
                  <a:srgbClr val="FF0000"/>
                </a:solidFill>
                <a:latin typeface="宋体" pitchFamily="2" charset="-122"/>
              </a:rPr>
              <a:t>/</a:t>
            </a:r>
            <a:r>
              <a:rPr lang="zh-CN" altLang="en-US" b="1">
                <a:solidFill>
                  <a:srgbClr val="FF0000"/>
                </a:solidFill>
                <a:latin typeface="宋体" pitchFamily="2" charset="-122"/>
              </a:rPr>
              <a:t>访存裁决、</a:t>
            </a:r>
          </a:p>
          <a:p>
            <a:pPr eaLnBrk="1" hangingPunct="1">
              <a:spcBef>
                <a:spcPct val="50000"/>
              </a:spcBef>
            </a:pPr>
            <a:r>
              <a:rPr lang="zh-CN" altLang="en-US" b="1">
                <a:solidFill>
                  <a:srgbClr val="FF0000"/>
                </a:solidFill>
                <a:latin typeface="宋体" pitchFamily="2" charset="-122"/>
              </a:rPr>
              <a:t> 刷新控制逻辑</a:t>
            </a:r>
            <a:r>
              <a:rPr lang="zh-CN" altLang="en-US" b="1">
                <a:latin typeface="宋体" pitchFamily="2" charset="-122"/>
              </a:rPr>
              <a:t>等。</a:t>
            </a:r>
          </a:p>
          <a:p>
            <a:pPr eaLnBrk="1" hangingPunct="1">
              <a:spcBef>
                <a:spcPct val="50000"/>
              </a:spcBef>
            </a:pPr>
            <a:r>
              <a:rPr lang="zh-CN" altLang="en-US" b="1">
                <a:latin typeface="宋体" pitchFamily="2" charset="-122"/>
              </a:rPr>
              <a:t> 这些控制线路形成</a:t>
            </a:r>
            <a:r>
              <a:rPr lang="en-US" altLang="zh-CN" b="1">
                <a:latin typeface="宋体" pitchFamily="2" charset="-122"/>
              </a:rPr>
              <a:t>DRAM</a:t>
            </a:r>
            <a:r>
              <a:rPr lang="zh-CN" altLang="en-US" b="1">
                <a:latin typeface="宋体" pitchFamily="2" charset="-122"/>
              </a:rPr>
              <a:t>控制器。</a:t>
            </a:r>
          </a:p>
          <a:p>
            <a:pPr eaLnBrk="1" hangingPunct="1">
              <a:spcBef>
                <a:spcPct val="50000"/>
              </a:spcBef>
            </a:pPr>
            <a:r>
              <a:rPr lang="zh-CN" altLang="en-US" b="1">
                <a:latin typeface="宋体" pitchFamily="2" charset="-122"/>
              </a:rPr>
              <a:t>    </a:t>
            </a:r>
            <a:r>
              <a:rPr lang="en-US" altLang="zh-CN" b="1">
                <a:latin typeface="宋体" pitchFamily="2" charset="-122"/>
              </a:rPr>
              <a:t>DRAM</a:t>
            </a:r>
            <a:r>
              <a:rPr lang="zh-CN" altLang="en-US" b="1">
                <a:latin typeface="宋体" pitchFamily="2" charset="-122"/>
              </a:rPr>
              <a:t>控制器是</a:t>
            </a:r>
            <a:r>
              <a:rPr lang="en-US" altLang="zh-CN" b="1">
                <a:latin typeface="宋体" pitchFamily="2" charset="-122"/>
              </a:rPr>
              <a:t>CPU</a:t>
            </a:r>
            <a:r>
              <a:rPr lang="zh-CN" altLang="en-US" b="1">
                <a:latin typeface="宋体" pitchFamily="2" charset="-122"/>
              </a:rPr>
              <a:t>和</a:t>
            </a:r>
            <a:r>
              <a:rPr lang="en-US" altLang="zh-CN" b="1">
                <a:latin typeface="宋体" pitchFamily="2" charset="-122"/>
              </a:rPr>
              <a:t>DRAM</a:t>
            </a:r>
            <a:r>
              <a:rPr lang="zh-CN" altLang="en-US" b="1">
                <a:latin typeface="宋体" pitchFamily="2" charset="-122"/>
              </a:rPr>
              <a:t>的接口电路，它将</a:t>
            </a:r>
            <a:r>
              <a:rPr lang="en-US" altLang="zh-CN" b="1">
                <a:latin typeface="宋体" pitchFamily="2" charset="-122"/>
              </a:rPr>
              <a:t>CPU</a:t>
            </a:r>
            <a:r>
              <a:rPr lang="zh-CN" altLang="en-US" b="1">
                <a:latin typeface="宋体" pitchFamily="2" charset="-122"/>
              </a:rPr>
              <a:t>的</a:t>
            </a:r>
          </a:p>
          <a:p>
            <a:pPr eaLnBrk="1" hangingPunct="1">
              <a:lnSpc>
                <a:spcPct val="70000"/>
              </a:lnSpc>
              <a:spcBef>
                <a:spcPct val="50000"/>
              </a:spcBef>
            </a:pPr>
            <a:r>
              <a:rPr lang="zh-CN" altLang="en-US" b="1">
                <a:latin typeface="宋体" pitchFamily="2" charset="-122"/>
              </a:rPr>
              <a:t> 信号变换成适合</a:t>
            </a:r>
            <a:r>
              <a:rPr lang="en-US" altLang="zh-CN" b="1">
                <a:latin typeface="宋体" pitchFamily="2" charset="-122"/>
              </a:rPr>
              <a:t>DRAM</a:t>
            </a:r>
            <a:r>
              <a:rPr lang="zh-CN" altLang="en-US" b="1">
                <a:latin typeface="宋体" pitchFamily="2" charset="-122"/>
              </a:rPr>
              <a:t>片子的信号。</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33400" y="381000"/>
            <a:ext cx="52324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4800" b="1">
                <a:solidFill>
                  <a:schemeClr val="hlink"/>
                </a:solidFill>
                <a:latin typeface="宋体" pitchFamily="2" charset="-122"/>
              </a:rPr>
              <a:t>DRAM</a:t>
            </a:r>
            <a:r>
              <a:rPr lang="zh-CN" altLang="en-US" sz="4800" b="1">
                <a:solidFill>
                  <a:schemeClr val="hlink"/>
                </a:solidFill>
                <a:latin typeface="宋体" pitchFamily="2" charset="-122"/>
              </a:rPr>
              <a:t>控制器</a:t>
            </a:r>
            <a:endParaRPr lang="zh-CN" altLang="en-US" sz="4800" b="1">
              <a:solidFill>
                <a:schemeClr val="hlink"/>
              </a:solidFill>
              <a:latin typeface="隶书" pitchFamily="49" charset="-122"/>
              <a:ea typeface="隶书" pitchFamily="49" charset="-122"/>
            </a:endParaRPr>
          </a:p>
        </p:txBody>
      </p:sp>
      <p:grpSp>
        <p:nvGrpSpPr>
          <p:cNvPr id="58371" name="Group 5"/>
          <p:cNvGrpSpPr>
            <a:grpSpLocks/>
          </p:cNvGrpSpPr>
          <p:nvPr/>
        </p:nvGrpSpPr>
        <p:grpSpPr bwMode="auto">
          <a:xfrm>
            <a:off x="304800" y="1676400"/>
            <a:ext cx="8458200" cy="3714750"/>
            <a:chOff x="159" y="474"/>
            <a:chExt cx="5427" cy="2340"/>
          </a:xfrm>
        </p:grpSpPr>
        <p:pic>
          <p:nvPicPr>
            <p:cNvPr id="58372" name="Picture 6" descr="memory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 y="474"/>
              <a:ext cx="5427"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7"/>
            <p:cNvSpPr txBox="1">
              <a:spLocks noChangeArrowheads="1"/>
            </p:cNvSpPr>
            <p:nvPr/>
          </p:nvSpPr>
          <p:spPr bwMode="auto">
            <a:xfrm>
              <a:off x="3790" y="1745"/>
              <a:ext cx="44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0000"/>
                </a:lnSpc>
              </a:pPr>
              <a:r>
                <a:rPr lang="en-US" altLang="zh-CN" sz="2000" b="1">
                  <a:latin typeface="Times New Roman" pitchFamily="18" charset="0"/>
                </a:rPr>
                <a:t>RAS</a:t>
              </a:r>
            </a:p>
            <a:p>
              <a:pPr eaLnBrk="1" hangingPunct="1">
                <a:lnSpc>
                  <a:spcPct val="120000"/>
                </a:lnSpc>
              </a:pPr>
              <a:r>
                <a:rPr lang="en-US" altLang="zh-CN" sz="2000" b="1">
                  <a:latin typeface="Times New Roman" pitchFamily="18" charset="0"/>
                </a:rPr>
                <a:t>CAS</a:t>
              </a:r>
            </a:p>
            <a:p>
              <a:pPr eaLnBrk="1" hangingPunct="1">
                <a:lnSpc>
                  <a:spcPct val="120000"/>
                </a:lnSpc>
              </a:pPr>
              <a:r>
                <a:rPr lang="en-US" altLang="zh-CN" sz="2000" b="1">
                  <a:latin typeface="Times New Roman" pitchFamily="18" charset="0"/>
                </a:rPr>
                <a:t>WE</a:t>
              </a:r>
            </a:p>
          </p:txBody>
        </p:sp>
        <p:sp>
          <p:nvSpPr>
            <p:cNvPr id="58374" name="Text Box 8"/>
            <p:cNvSpPr txBox="1">
              <a:spLocks noChangeArrowheads="1"/>
            </p:cNvSpPr>
            <p:nvPr/>
          </p:nvSpPr>
          <p:spPr bwMode="auto">
            <a:xfrm>
              <a:off x="1541" y="2504"/>
              <a:ext cx="6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latin typeface="Times New Roman" pitchFamily="18" charset="0"/>
                </a:rPr>
                <a:t>读</a:t>
              </a:r>
              <a:r>
                <a:rPr lang="en-US" altLang="zh-CN" sz="2000" b="1">
                  <a:latin typeface="Times New Roman" pitchFamily="18" charset="0"/>
                </a:rPr>
                <a:t>/</a:t>
              </a:r>
              <a:r>
                <a:rPr lang="zh-CN" altLang="en-US" sz="2000" b="1">
                  <a:latin typeface="Times New Roman" pitchFamily="18" charset="0"/>
                </a:rPr>
                <a:t>写</a:t>
              </a:r>
            </a:p>
          </p:txBody>
        </p:sp>
        <p:sp>
          <p:nvSpPr>
            <p:cNvPr id="58375" name="Text Box 9"/>
            <p:cNvSpPr txBox="1">
              <a:spLocks noChangeArrowheads="1"/>
            </p:cNvSpPr>
            <p:nvPr/>
          </p:nvSpPr>
          <p:spPr bwMode="auto">
            <a:xfrm>
              <a:off x="812" y="907"/>
              <a:ext cx="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latin typeface="Times New Roman" pitchFamily="18" charset="0"/>
                </a:rPr>
                <a:t>地址总线</a:t>
              </a:r>
            </a:p>
          </p:txBody>
        </p:sp>
        <p:sp>
          <p:nvSpPr>
            <p:cNvPr id="58376" name="Text Box 10"/>
            <p:cNvSpPr txBox="1">
              <a:spLocks noChangeArrowheads="1"/>
            </p:cNvSpPr>
            <p:nvPr/>
          </p:nvSpPr>
          <p:spPr bwMode="auto">
            <a:xfrm>
              <a:off x="3804" y="739"/>
              <a:ext cx="5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latin typeface="Times New Roman" pitchFamily="18" charset="0"/>
                </a:rPr>
                <a:t>地址</a:t>
              </a:r>
            </a:p>
          </p:txBody>
        </p:sp>
        <p:sp>
          <p:nvSpPr>
            <p:cNvPr id="58377" name="Line 11"/>
            <p:cNvSpPr>
              <a:spLocks noChangeShapeType="1"/>
            </p:cNvSpPr>
            <p:nvPr/>
          </p:nvSpPr>
          <p:spPr bwMode="auto">
            <a:xfrm>
              <a:off x="3886" y="1832"/>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Line 12"/>
            <p:cNvSpPr>
              <a:spLocks noChangeShapeType="1"/>
            </p:cNvSpPr>
            <p:nvPr/>
          </p:nvSpPr>
          <p:spPr bwMode="auto">
            <a:xfrm>
              <a:off x="3891" y="2061"/>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Line 13"/>
            <p:cNvSpPr>
              <a:spLocks noChangeShapeType="1"/>
            </p:cNvSpPr>
            <p:nvPr/>
          </p:nvSpPr>
          <p:spPr bwMode="auto">
            <a:xfrm>
              <a:off x="3868" y="2297"/>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66700" y="1979613"/>
            <a:ext cx="86185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rgbClr val="0000FF"/>
                </a:solidFill>
                <a:latin typeface="宋体" pitchFamily="2" charset="-122"/>
              </a:rPr>
              <a:t>(2)</a:t>
            </a:r>
            <a:r>
              <a:rPr lang="zh-CN" altLang="en-US" sz="2000" b="1">
                <a:solidFill>
                  <a:srgbClr val="0000FF"/>
                </a:solidFill>
                <a:latin typeface="宋体" pitchFamily="2" charset="-122"/>
              </a:rPr>
              <a:t>刷新定时器：</a:t>
            </a:r>
            <a:r>
              <a:rPr lang="zh-CN" altLang="en-US" sz="2000" b="1">
                <a:latin typeface="宋体" pitchFamily="2" charset="-122"/>
              </a:rPr>
              <a:t> 定时电路用来提供刷新请求。</a:t>
            </a:r>
          </a:p>
          <a:p>
            <a:pPr eaLnBrk="1" hangingPunct="1">
              <a:spcBef>
                <a:spcPct val="50000"/>
              </a:spcBef>
            </a:pPr>
            <a:r>
              <a:rPr lang="en-US" altLang="zh-CN" sz="2000" b="1">
                <a:solidFill>
                  <a:srgbClr val="0000FF"/>
                </a:solidFill>
                <a:latin typeface="宋体" pitchFamily="2" charset="-122"/>
              </a:rPr>
              <a:t>(3)</a:t>
            </a:r>
            <a:r>
              <a:rPr lang="zh-CN" altLang="en-US" sz="2000" b="1">
                <a:solidFill>
                  <a:srgbClr val="0000FF"/>
                </a:solidFill>
                <a:latin typeface="宋体" pitchFamily="2" charset="-122"/>
              </a:rPr>
              <a:t>刷新地址计数器</a:t>
            </a:r>
            <a:r>
              <a:rPr lang="zh-CN" altLang="en-US" sz="2000" b="1">
                <a:latin typeface="宋体" pitchFamily="2" charset="-122"/>
              </a:rPr>
              <a:t>：只用</a:t>
            </a:r>
            <a:r>
              <a:rPr lang="en-US" altLang="zh-CN" sz="2000" b="1">
                <a:latin typeface="宋体" pitchFamily="2" charset="-122"/>
              </a:rPr>
              <a:t>RAS</a:t>
            </a:r>
            <a:r>
              <a:rPr lang="zh-CN" altLang="en-US" sz="2000" b="1">
                <a:latin typeface="宋体" pitchFamily="2" charset="-122"/>
              </a:rPr>
              <a:t>信号的刷新操作，需要提供刷新地址计数器。</a:t>
            </a:r>
          </a:p>
          <a:p>
            <a:pPr eaLnBrk="1" hangingPunct="1">
              <a:lnSpc>
                <a:spcPct val="75000"/>
              </a:lnSpc>
              <a:spcBef>
                <a:spcPct val="50000"/>
              </a:spcBef>
            </a:pPr>
            <a:r>
              <a:rPr lang="zh-CN" altLang="en-US" sz="2000" b="1">
                <a:latin typeface="宋体" pitchFamily="2" charset="-122"/>
              </a:rPr>
              <a:t>                   对于</a:t>
            </a:r>
            <a:r>
              <a:rPr lang="en-US" altLang="zh-CN" sz="2000" b="1">
                <a:latin typeface="宋体" pitchFamily="2" charset="-122"/>
              </a:rPr>
              <a:t>1M</a:t>
            </a:r>
            <a:r>
              <a:rPr lang="zh-CN" altLang="en-US" sz="2000" b="1">
                <a:latin typeface="宋体" pitchFamily="2" charset="-122"/>
              </a:rPr>
              <a:t>位的片子，需</a:t>
            </a:r>
            <a:r>
              <a:rPr lang="en-US" altLang="zh-CN" sz="2000" b="1">
                <a:latin typeface="宋体" pitchFamily="2" charset="-122"/>
              </a:rPr>
              <a:t>512</a:t>
            </a:r>
            <a:r>
              <a:rPr lang="zh-CN" altLang="en-US" sz="2000" b="1">
                <a:latin typeface="宋体" pitchFamily="2" charset="-122"/>
              </a:rPr>
              <a:t>个地址，故刷新计数器</a:t>
            </a:r>
            <a:r>
              <a:rPr lang="en-US" altLang="zh-CN" sz="2000" b="1">
                <a:latin typeface="宋体" pitchFamily="2" charset="-122"/>
              </a:rPr>
              <a:t>9</a:t>
            </a:r>
            <a:r>
              <a:rPr lang="zh-CN" altLang="en-US" sz="2000" b="1">
                <a:latin typeface="宋体" pitchFamily="2" charset="-122"/>
              </a:rPr>
              <a:t>位。</a:t>
            </a:r>
          </a:p>
          <a:p>
            <a:pPr eaLnBrk="1" hangingPunct="1">
              <a:spcBef>
                <a:spcPct val="50000"/>
              </a:spcBef>
            </a:pPr>
            <a:r>
              <a:rPr lang="en-US" altLang="zh-CN" sz="2000" b="1">
                <a:solidFill>
                  <a:srgbClr val="0000FF"/>
                </a:solidFill>
                <a:latin typeface="宋体" pitchFamily="2" charset="-122"/>
              </a:rPr>
              <a:t>(4)</a:t>
            </a:r>
            <a:r>
              <a:rPr lang="zh-CN" altLang="en-US" sz="2000" b="1">
                <a:solidFill>
                  <a:srgbClr val="0000FF"/>
                </a:solidFill>
                <a:latin typeface="宋体" pitchFamily="2" charset="-122"/>
              </a:rPr>
              <a:t>仲裁电路</a:t>
            </a:r>
            <a:r>
              <a:rPr lang="zh-CN" altLang="en-US" sz="2000" b="1">
                <a:latin typeface="宋体" pitchFamily="2" charset="-122"/>
              </a:rPr>
              <a:t>：对同时产生的来自</a:t>
            </a:r>
            <a:r>
              <a:rPr lang="en-US" altLang="zh-CN" sz="2000" b="1">
                <a:latin typeface="宋体" pitchFamily="2" charset="-122"/>
              </a:rPr>
              <a:t>CPU</a:t>
            </a:r>
            <a:r>
              <a:rPr lang="zh-CN" altLang="en-US" sz="2000" b="1">
                <a:latin typeface="宋体" pitchFamily="2" charset="-122"/>
              </a:rPr>
              <a:t>的访问存储器的请求和来自刷新定时</a:t>
            </a:r>
          </a:p>
          <a:p>
            <a:pPr eaLnBrk="1" hangingPunct="1">
              <a:lnSpc>
                <a:spcPct val="70000"/>
              </a:lnSpc>
              <a:spcBef>
                <a:spcPct val="50000"/>
              </a:spcBef>
            </a:pPr>
            <a:r>
              <a:rPr lang="zh-CN" altLang="en-US" sz="2000" b="1">
                <a:latin typeface="宋体" pitchFamily="2" charset="-122"/>
              </a:rPr>
              <a:t>             器的刷新请求的优先权进行裁定。</a:t>
            </a:r>
          </a:p>
          <a:p>
            <a:pPr eaLnBrk="1" hangingPunct="1">
              <a:spcBef>
                <a:spcPct val="50000"/>
              </a:spcBef>
            </a:pPr>
            <a:r>
              <a:rPr lang="en-US" altLang="zh-CN" sz="2000" b="1">
                <a:solidFill>
                  <a:srgbClr val="0000FF"/>
                </a:solidFill>
                <a:latin typeface="宋体" pitchFamily="2" charset="-122"/>
              </a:rPr>
              <a:t>(5)</a:t>
            </a:r>
            <a:r>
              <a:rPr lang="zh-CN" altLang="en-US" sz="2000" b="1">
                <a:solidFill>
                  <a:srgbClr val="0000FF"/>
                </a:solidFill>
                <a:latin typeface="宋体" pitchFamily="2" charset="-122"/>
              </a:rPr>
              <a:t>定时发生器</a:t>
            </a:r>
            <a:r>
              <a:rPr lang="zh-CN" altLang="en-US" sz="2000" b="1">
                <a:latin typeface="宋体" pitchFamily="2" charset="-122"/>
              </a:rPr>
              <a:t>：提供行地址选通信号</a:t>
            </a:r>
            <a:r>
              <a:rPr lang="en-US" altLang="zh-CN" sz="2000" b="1">
                <a:latin typeface="宋体" pitchFamily="2" charset="-122"/>
              </a:rPr>
              <a:t>RAS</a:t>
            </a:r>
            <a:r>
              <a:rPr lang="zh-CN" altLang="en-US" sz="2000" b="1">
                <a:latin typeface="宋体" pitchFamily="2" charset="-122"/>
              </a:rPr>
              <a:t>、列地址选通信号</a:t>
            </a:r>
            <a:r>
              <a:rPr lang="en-US" altLang="zh-CN" sz="2000" b="1">
                <a:latin typeface="宋体" pitchFamily="2" charset="-122"/>
              </a:rPr>
              <a:t>CAS</a:t>
            </a:r>
            <a:r>
              <a:rPr lang="zh-CN" altLang="en-US" sz="2000" b="1">
                <a:latin typeface="宋体" pitchFamily="2" charset="-122"/>
              </a:rPr>
              <a:t>和写信号</a:t>
            </a:r>
            <a:r>
              <a:rPr lang="en-US" altLang="zh-CN" sz="2000" b="1">
                <a:latin typeface="宋体" pitchFamily="2" charset="-122"/>
              </a:rPr>
              <a:t>WE. </a:t>
            </a:r>
          </a:p>
        </p:txBody>
      </p:sp>
      <p:sp>
        <p:nvSpPr>
          <p:cNvPr id="59395" name="Line 3"/>
          <p:cNvSpPr>
            <a:spLocks noChangeShapeType="1"/>
          </p:cNvSpPr>
          <p:nvPr/>
        </p:nvSpPr>
        <p:spPr bwMode="auto">
          <a:xfrm>
            <a:off x="3324225" y="2516188"/>
            <a:ext cx="34925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6" name="Line 4"/>
          <p:cNvSpPr>
            <a:spLocks noChangeShapeType="1"/>
          </p:cNvSpPr>
          <p:nvPr/>
        </p:nvSpPr>
        <p:spPr bwMode="auto">
          <a:xfrm>
            <a:off x="8372475" y="4183063"/>
            <a:ext cx="24288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7" name="Line 5"/>
          <p:cNvSpPr>
            <a:spLocks noChangeShapeType="1"/>
          </p:cNvSpPr>
          <p:nvPr/>
        </p:nvSpPr>
        <p:spPr bwMode="auto">
          <a:xfrm>
            <a:off x="4559300" y="4183063"/>
            <a:ext cx="36353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6986588" y="4183063"/>
            <a:ext cx="3619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10"/>
          <p:cNvSpPr txBox="1">
            <a:spLocks noChangeArrowheads="1"/>
          </p:cNvSpPr>
          <p:nvPr/>
        </p:nvSpPr>
        <p:spPr bwMode="auto">
          <a:xfrm>
            <a:off x="312738" y="727075"/>
            <a:ext cx="84296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AutoNum type="arabicParenBoth"/>
            </a:pPr>
            <a:r>
              <a:rPr lang="zh-CN" altLang="en-US" sz="2000" b="1">
                <a:solidFill>
                  <a:srgbClr val="0000FF"/>
                </a:solidFill>
                <a:latin typeface="Times New Roman" pitchFamily="18" charset="0"/>
              </a:rPr>
              <a:t>地址多路开关</a:t>
            </a:r>
            <a:endParaRPr lang="zh-CN" altLang="en-US" sz="2000" b="1">
              <a:latin typeface="Times New Roman" pitchFamily="18" charset="0"/>
            </a:endParaRPr>
          </a:p>
          <a:p>
            <a:pPr eaLnBrk="1" hangingPunct="1">
              <a:lnSpc>
                <a:spcPct val="70000"/>
              </a:lnSpc>
              <a:spcBef>
                <a:spcPct val="50000"/>
              </a:spcBef>
            </a:pPr>
            <a:r>
              <a:rPr lang="zh-CN" altLang="en-US" sz="2000" b="1">
                <a:latin typeface="Times New Roman" pitchFamily="18" charset="0"/>
              </a:rPr>
              <a:t>    读写操作时向</a:t>
            </a:r>
            <a:r>
              <a:rPr lang="en-US" altLang="zh-CN" sz="2000" b="1">
                <a:latin typeface="Times New Roman" pitchFamily="18" charset="0"/>
              </a:rPr>
              <a:t>DRAM</a:t>
            </a:r>
            <a:r>
              <a:rPr lang="zh-CN" altLang="en-US" sz="2000" b="1">
                <a:latin typeface="Times New Roman" pitchFamily="18" charset="0"/>
              </a:rPr>
              <a:t>片子分时送出行地址和列地址；</a:t>
            </a:r>
          </a:p>
          <a:p>
            <a:pPr eaLnBrk="1" hangingPunct="1">
              <a:lnSpc>
                <a:spcPct val="70000"/>
              </a:lnSpc>
              <a:spcBef>
                <a:spcPct val="50000"/>
              </a:spcBef>
            </a:pPr>
            <a:r>
              <a:rPr lang="zh-CN" altLang="en-US" sz="2000" b="1">
                <a:latin typeface="Times New Roman" pitchFamily="18" charset="0"/>
              </a:rPr>
              <a:t>    刷新时需要提供刷新地址。</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28600" y="381000"/>
            <a:ext cx="6369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4000" b="1">
                <a:solidFill>
                  <a:schemeClr val="hlink"/>
                </a:solidFill>
                <a:latin typeface="隶书" pitchFamily="49" charset="-122"/>
                <a:ea typeface="隶书" pitchFamily="49" charset="-122"/>
              </a:rPr>
              <a:t>高性能的主存储器</a:t>
            </a:r>
          </a:p>
        </p:txBody>
      </p:sp>
      <p:sp>
        <p:nvSpPr>
          <p:cNvPr id="60419" name="Text Box 5"/>
          <p:cNvSpPr txBox="1">
            <a:spLocks noChangeArrowheads="1"/>
          </p:cNvSpPr>
          <p:nvPr/>
        </p:nvSpPr>
        <p:spPr bwMode="auto">
          <a:xfrm>
            <a:off x="482600" y="1897063"/>
            <a:ext cx="76914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00"/>
                </a:solidFill>
                <a:latin typeface="宋体" pitchFamily="2" charset="-122"/>
              </a:rPr>
              <a:t>   EDRAM</a:t>
            </a:r>
            <a:r>
              <a:rPr lang="zh-CN" altLang="en-US" b="1">
                <a:solidFill>
                  <a:srgbClr val="000000"/>
                </a:solidFill>
                <a:latin typeface="宋体" pitchFamily="2" charset="-122"/>
              </a:rPr>
              <a:t>又称增强型</a:t>
            </a:r>
            <a:r>
              <a:rPr lang="en-US" altLang="zh-CN" b="1">
                <a:solidFill>
                  <a:srgbClr val="000000"/>
                </a:solidFill>
                <a:latin typeface="宋体" pitchFamily="2" charset="-122"/>
              </a:rPr>
              <a:t>DRAM(Enhanced DRAM),</a:t>
            </a:r>
            <a:r>
              <a:rPr lang="zh-CN" altLang="en-US" b="1">
                <a:solidFill>
                  <a:srgbClr val="000000"/>
                </a:solidFill>
                <a:latin typeface="宋体" pitchFamily="2" charset="-122"/>
              </a:rPr>
              <a:t>它在</a:t>
            </a:r>
            <a:r>
              <a:rPr lang="en-US" altLang="zh-CN" b="1">
                <a:solidFill>
                  <a:srgbClr val="000000"/>
                </a:solidFill>
                <a:latin typeface="宋体" pitchFamily="2" charset="-122"/>
              </a:rPr>
              <a:t>DRAM </a:t>
            </a:r>
          </a:p>
          <a:p>
            <a:pPr eaLnBrk="1" hangingPunct="1">
              <a:lnSpc>
                <a:spcPct val="70000"/>
              </a:lnSpc>
              <a:spcBef>
                <a:spcPct val="50000"/>
              </a:spcBef>
            </a:pPr>
            <a:r>
              <a:rPr lang="zh-CN" altLang="en-US" b="1">
                <a:solidFill>
                  <a:srgbClr val="000000"/>
                </a:solidFill>
                <a:latin typeface="宋体" pitchFamily="2" charset="-122"/>
              </a:rPr>
              <a:t>芯片上集成了一个</a:t>
            </a:r>
            <a:r>
              <a:rPr lang="en-US" altLang="zh-CN" b="1">
                <a:solidFill>
                  <a:srgbClr val="FF0000"/>
                </a:solidFill>
                <a:latin typeface="宋体" pitchFamily="2" charset="-122"/>
              </a:rPr>
              <a:t>SRAM</a:t>
            </a:r>
            <a:r>
              <a:rPr lang="zh-CN" altLang="en-US" b="1">
                <a:solidFill>
                  <a:srgbClr val="000000"/>
                </a:solidFill>
                <a:latin typeface="宋体" pitchFamily="2" charset="-122"/>
              </a:rPr>
              <a:t>实现的小容量高速缓冲存储器，</a:t>
            </a:r>
          </a:p>
          <a:p>
            <a:pPr eaLnBrk="1" hangingPunct="1">
              <a:lnSpc>
                <a:spcPct val="70000"/>
              </a:lnSpc>
              <a:spcBef>
                <a:spcPct val="50000"/>
              </a:spcBef>
            </a:pPr>
            <a:r>
              <a:rPr lang="zh-CN" altLang="en-US" b="1">
                <a:solidFill>
                  <a:srgbClr val="000000"/>
                </a:solidFill>
                <a:latin typeface="宋体" pitchFamily="2" charset="-122"/>
              </a:rPr>
              <a:t>从而使</a:t>
            </a:r>
            <a:r>
              <a:rPr lang="en-US" altLang="zh-CN" b="1">
                <a:solidFill>
                  <a:srgbClr val="000000"/>
                </a:solidFill>
                <a:latin typeface="宋体" pitchFamily="2" charset="-122"/>
              </a:rPr>
              <a:t>DRAM</a:t>
            </a:r>
            <a:r>
              <a:rPr lang="zh-CN" altLang="en-US" b="1">
                <a:solidFill>
                  <a:srgbClr val="000000"/>
                </a:solidFill>
                <a:latin typeface="宋体" pitchFamily="2" charset="-122"/>
              </a:rPr>
              <a:t>芯片的性能得到显著改进。</a:t>
            </a:r>
            <a:endParaRPr lang="zh-CN" altLang="en-US" b="1">
              <a:latin typeface="宋体" pitchFamily="2" charset="-122"/>
            </a:endParaRPr>
          </a:p>
        </p:txBody>
      </p:sp>
      <p:sp>
        <p:nvSpPr>
          <p:cNvPr id="60420" name="Text Box 6"/>
          <p:cNvSpPr txBox="1">
            <a:spLocks noChangeArrowheads="1"/>
          </p:cNvSpPr>
          <p:nvPr/>
        </p:nvSpPr>
        <p:spPr bwMode="auto">
          <a:xfrm>
            <a:off x="304800" y="106680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1.EDRAM</a:t>
            </a:r>
            <a:r>
              <a:rPr lang="zh-CN" altLang="en-US" sz="3200" b="1">
                <a:solidFill>
                  <a:srgbClr val="0000FF"/>
                </a:solidFill>
                <a:latin typeface="宋体" pitchFamily="2" charset="-122"/>
              </a:rPr>
              <a:t>芯片</a:t>
            </a:r>
          </a:p>
        </p:txBody>
      </p:sp>
      <p:sp>
        <p:nvSpPr>
          <p:cNvPr id="60421" name="Text Box 7"/>
          <p:cNvSpPr txBox="1">
            <a:spLocks noChangeArrowheads="1"/>
          </p:cNvSpPr>
          <p:nvPr/>
        </p:nvSpPr>
        <p:spPr bwMode="auto">
          <a:xfrm>
            <a:off x="463550" y="3340100"/>
            <a:ext cx="82169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AutoNum type="arabicParenBoth"/>
            </a:pPr>
            <a:r>
              <a:rPr lang="zh-CN" altLang="en-US" b="1">
                <a:latin typeface="Times New Roman" pitchFamily="18" charset="0"/>
              </a:rPr>
              <a:t>工作过程；</a:t>
            </a:r>
          </a:p>
          <a:p>
            <a:pPr eaLnBrk="1" hangingPunct="1">
              <a:lnSpc>
                <a:spcPct val="70000"/>
              </a:lnSpc>
              <a:spcBef>
                <a:spcPct val="50000"/>
              </a:spcBef>
              <a:buFontTx/>
              <a:buAutoNum type="arabicParenBoth" startAt="2"/>
            </a:pPr>
            <a:r>
              <a:rPr lang="zh-CN" altLang="en-US" b="1">
                <a:latin typeface="Times New Roman" pitchFamily="18" charset="0"/>
              </a:rPr>
              <a:t>猝发式读取；</a:t>
            </a:r>
          </a:p>
          <a:p>
            <a:pPr eaLnBrk="1" hangingPunct="1">
              <a:lnSpc>
                <a:spcPct val="70000"/>
              </a:lnSpc>
              <a:spcBef>
                <a:spcPct val="50000"/>
              </a:spcBef>
              <a:buFontTx/>
              <a:buAutoNum type="arabicParenBoth" startAt="3"/>
            </a:pPr>
            <a:r>
              <a:rPr lang="en-US" altLang="zh-CN" b="1">
                <a:latin typeface="Times New Roman" pitchFamily="18" charset="0"/>
              </a:rPr>
              <a:t>EDRAM</a:t>
            </a:r>
            <a:r>
              <a:rPr lang="zh-CN" altLang="en-US" b="1">
                <a:latin typeface="Times New Roman" pitchFamily="18" charset="0"/>
              </a:rPr>
              <a:t>结构的两个优点</a:t>
            </a:r>
            <a:r>
              <a:rPr lang="en-US" altLang="zh-CN" b="1">
                <a:latin typeface="Times New Roman" pitchFamily="18" charset="0"/>
              </a:rPr>
              <a:t>:</a:t>
            </a:r>
          </a:p>
          <a:p>
            <a:pPr eaLnBrk="1" hangingPunct="1">
              <a:lnSpc>
                <a:spcPct val="75000"/>
              </a:lnSpc>
              <a:spcBef>
                <a:spcPct val="50000"/>
              </a:spcBef>
            </a:pPr>
            <a:r>
              <a:rPr lang="en-US" altLang="zh-CN" b="1">
                <a:latin typeface="Times New Roman" pitchFamily="18" charset="0"/>
              </a:rPr>
              <a:t>    </a:t>
            </a:r>
            <a:r>
              <a:rPr lang="en-US" altLang="zh-CN" b="1">
                <a:latin typeface="Times New Roman" pitchFamily="18" charset="0"/>
                <a:cs typeface="Times New Roman" pitchFamily="18" charset="0"/>
              </a:rPr>
              <a:t>• </a:t>
            </a:r>
            <a:r>
              <a:rPr lang="zh-CN" altLang="en-US" b="1">
                <a:latin typeface="Times New Roman" pitchFamily="18" charset="0"/>
              </a:rPr>
              <a:t>在</a:t>
            </a:r>
            <a:r>
              <a:rPr lang="en-US" altLang="zh-CN" b="1">
                <a:latin typeface="Times New Roman" pitchFamily="18" charset="0"/>
              </a:rPr>
              <a:t>SRAM</a:t>
            </a:r>
            <a:r>
              <a:rPr lang="zh-CN" altLang="en-US" b="1">
                <a:latin typeface="Times New Roman" pitchFamily="18" charset="0"/>
              </a:rPr>
              <a:t>读出期间可同时对</a:t>
            </a:r>
            <a:r>
              <a:rPr lang="en-US" altLang="zh-CN" b="1">
                <a:latin typeface="Times New Roman" pitchFamily="18" charset="0"/>
              </a:rPr>
              <a:t>DRAM</a:t>
            </a:r>
            <a:r>
              <a:rPr lang="zh-CN" altLang="en-US" b="1">
                <a:latin typeface="Times New Roman" pitchFamily="18" charset="0"/>
              </a:rPr>
              <a:t>刷新；</a:t>
            </a:r>
          </a:p>
          <a:p>
            <a:pPr eaLnBrk="1" hangingPunct="1">
              <a:lnSpc>
                <a:spcPct val="75000"/>
              </a:lnSpc>
              <a:spcBef>
                <a:spcPct val="50000"/>
              </a:spcBef>
            </a:pPr>
            <a:r>
              <a:rPr lang="zh-CN" altLang="en-US" b="1">
                <a:latin typeface="Times New Roman" pitchFamily="18" charset="0"/>
              </a:rPr>
              <a:t>    </a:t>
            </a:r>
            <a:r>
              <a:rPr lang="en-US" altLang="zh-CN" b="1">
                <a:latin typeface="Times New Roman" pitchFamily="18" charset="0"/>
                <a:cs typeface="Times New Roman" pitchFamily="18" charset="0"/>
              </a:rPr>
              <a:t>• </a:t>
            </a:r>
            <a:r>
              <a:rPr lang="zh-CN" altLang="en-US" b="1">
                <a:latin typeface="Times New Roman" pitchFamily="18" charset="0"/>
              </a:rPr>
              <a:t>输入、输出途径是分开的，可在写操作完成的同时启动   </a:t>
            </a:r>
          </a:p>
          <a:p>
            <a:pPr eaLnBrk="1" hangingPunct="1">
              <a:lnSpc>
                <a:spcPct val="55000"/>
              </a:lnSpc>
              <a:spcBef>
                <a:spcPct val="50000"/>
              </a:spcBef>
            </a:pPr>
            <a:r>
              <a:rPr lang="zh-CN" altLang="en-US" b="1">
                <a:latin typeface="Times New Roman" pitchFamily="18" charset="0"/>
              </a:rPr>
              <a:t>      同一行的读操作。</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hlinkClick r:id="rId2" action="ppaction://hlinksldjump"/>
          </p:cNvPr>
          <p:cNvSpPr>
            <a:spLocks noChangeArrowheads="1"/>
          </p:cNvSpPr>
          <p:nvPr/>
        </p:nvSpPr>
        <p:spPr bwMode="auto">
          <a:xfrm>
            <a:off x="914400" y="1905000"/>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chemeClr val="folHlink"/>
                </a:solidFill>
                <a:latin typeface="宋体" pitchFamily="2" charset="-122"/>
              </a:rPr>
              <a:t>存储器分类</a:t>
            </a:r>
          </a:p>
        </p:txBody>
      </p:sp>
      <p:sp>
        <p:nvSpPr>
          <p:cNvPr id="20483" name="Rectangle 3"/>
          <p:cNvSpPr>
            <a:spLocks noChangeArrowheads="1"/>
          </p:cNvSpPr>
          <p:nvPr/>
        </p:nvSpPr>
        <p:spPr bwMode="auto">
          <a:xfrm>
            <a:off x="914400" y="990600"/>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chemeClr val="folHlink"/>
                </a:solidFill>
                <a:latin typeface="宋体" pitchFamily="2" charset="-122"/>
              </a:rPr>
              <a:t>存储器概述</a:t>
            </a:r>
          </a:p>
        </p:txBody>
      </p:sp>
      <p:sp>
        <p:nvSpPr>
          <p:cNvPr id="20484" name="Rectangle 4"/>
          <p:cNvSpPr>
            <a:spLocks noChangeArrowheads="1"/>
          </p:cNvSpPr>
          <p:nvPr/>
        </p:nvSpPr>
        <p:spPr bwMode="auto">
          <a:xfrm>
            <a:off x="915988" y="2770188"/>
            <a:ext cx="601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chemeClr val="folHlink"/>
                </a:solidFill>
                <a:latin typeface="宋体" pitchFamily="2" charset="-122"/>
              </a:rPr>
              <a:t>存储器的层次结构</a:t>
            </a:r>
          </a:p>
        </p:txBody>
      </p:sp>
      <p:sp>
        <p:nvSpPr>
          <p:cNvPr id="20485" name="Rectangle 5"/>
          <p:cNvSpPr>
            <a:spLocks noChangeArrowheads="1"/>
          </p:cNvSpPr>
          <p:nvPr/>
        </p:nvSpPr>
        <p:spPr bwMode="auto">
          <a:xfrm>
            <a:off x="992188" y="3836988"/>
            <a:ext cx="601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chemeClr val="folHlink"/>
                </a:solidFill>
                <a:latin typeface="宋体" pitchFamily="2" charset="-122"/>
              </a:rPr>
              <a:t>存储器的技术指标</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42"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2805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74625" y="592138"/>
            <a:ext cx="3813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2.EDRAM</a:t>
            </a:r>
            <a:r>
              <a:rPr lang="zh-CN" altLang="en-US" sz="3200" b="1">
                <a:solidFill>
                  <a:srgbClr val="0000FF"/>
                </a:solidFill>
                <a:latin typeface="宋体" pitchFamily="2" charset="-122"/>
              </a:rPr>
              <a:t>内存条</a:t>
            </a:r>
          </a:p>
        </p:txBody>
      </p:sp>
      <p:pic>
        <p:nvPicPr>
          <p:cNvPr id="62467" name="Picture 6" descr="img2-1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06488"/>
            <a:ext cx="8382000"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7"/>
          <p:cNvSpPr txBox="1">
            <a:spLocks noChangeArrowheads="1"/>
          </p:cNvSpPr>
          <p:nvPr/>
        </p:nvSpPr>
        <p:spPr bwMode="auto">
          <a:xfrm>
            <a:off x="5292725" y="725488"/>
            <a:ext cx="3678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solidFill>
                  <a:srgbClr val="FF0000"/>
                </a:solidFill>
                <a:latin typeface="Times New Roman" pitchFamily="18" charset="0"/>
              </a:rPr>
              <a:t>组成</a:t>
            </a:r>
            <a:r>
              <a:rPr lang="en-US" altLang="zh-CN" sz="2000" b="1">
                <a:solidFill>
                  <a:srgbClr val="FF0000"/>
                </a:solidFill>
                <a:latin typeface="Times New Roman" pitchFamily="18" charset="0"/>
              </a:rPr>
              <a:t>1M*32</a:t>
            </a:r>
            <a:r>
              <a:rPr lang="zh-CN" altLang="en-US" sz="2000" b="1">
                <a:solidFill>
                  <a:srgbClr val="FF0000"/>
                </a:solidFill>
                <a:latin typeface="Times New Roman" pitchFamily="18" charset="0"/>
              </a:rPr>
              <a:t>位的存储模块</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04800" y="1600200"/>
            <a:ext cx="8429625"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cs typeface="Times New Roman" pitchFamily="18" charset="0"/>
              </a:rPr>
              <a:t>  •</a:t>
            </a:r>
            <a:r>
              <a:rPr lang="en-US" altLang="zh-CN" b="1">
                <a:latin typeface="Times New Roman" pitchFamily="18" charset="0"/>
              </a:rPr>
              <a:t>  8</a:t>
            </a:r>
            <a:r>
              <a:rPr lang="zh-CN" altLang="en-US" b="1">
                <a:latin typeface="Times New Roman" pitchFamily="18" charset="0"/>
              </a:rPr>
              <a:t>个芯片共用片选信号</a:t>
            </a:r>
            <a:r>
              <a:rPr lang="en-US" altLang="zh-CN" b="1">
                <a:latin typeface="Times New Roman" pitchFamily="18" charset="0"/>
              </a:rPr>
              <a:t>Sel</a:t>
            </a:r>
            <a:r>
              <a:rPr lang="zh-CN" altLang="en-US" b="1">
                <a:latin typeface="Times New Roman" pitchFamily="18" charset="0"/>
              </a:rPr>
              <a:t>、行选通信号</a:t>
            </a:r>
            <a:r>
              <a:rPr lang="en-US" altLang="zh-CN" b="1">
                <a:latin typeface="Times New Roman" pitchFamily="18" charset="0"/>
              </a:rPr>
              <a:t>RAS</a:t>
            </a:r>
            <a:r>
              <a:rPr lang="zh-CN" altLang="en-US" b="1">
                <a:latin typeface="Times New Roman" pitchFamily="18" charset="0"/>
              </a:rPr>
              <a:t>、刷新</a:t>
            </a:r>
          </a:p>
          <a:p>
            <a:pPr eaLnBrk="1" hangingPunct="1">
              <a:lnSpc>
                <a:spcPct val="60000"/>
              </a:lnSpc>
              <a:spcBef>
                <a:spcPct val="50000"/>
              </a:spcBef>
            </a:pPr>
            <a:r>
              <a:rPr lang="zh-CN" altLang="en-US" b="1">
                <a:latin typeface="Times New Roman" pitchFamily="18" charset="0"/>
              </a:rPr>
              <a:t>     信号</a:t>
            </a:r>
            <a:r>
              <a:rPr lang="en-US" altLang="zh-CN" b="1">
                <a:latin typeface="Times New Roman" pitchFamily="18" charset="0"/>
              </a:rPr>
              <a:t>Ref</a:t>
            </a:r>
            <a:r>
              <a:rPr lang="zh-CN" altLang="en-US" b="1">
                <a:latin typeface="Times New Roman" pitchFamily="18" charset="0"/>
              </a:rPr>
              <a:t>和地址输入信号</a:t>
            </a:r>
            <a:r>
              <a:rPr lang="en-US" altLang="zh-CN" b="1">
                <a:latin typeface="Times New Roman" pitchFamily="18" charset="0"/>
              </a:rPr>
              <a:t>A0—A10</a:t>
            </a:r>
            <a:r>
              <a:rPr lang="zh-CN" altLang="en-US" b="1">
                <a:latin typeface="Times New Roman" pitchFamily="18" charset="0"/>
              </a:rPr>
              <a:t>；</a:t>
            </a:r>
          </a:p>
          <a:p>
            <a:pPr eaLnBrk="1" hangingPunct="1">
              <a:spcBef>
                <a:spcPct val="50000"/>
              </a:spcBef>
            </a:pP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 </a:t>
            </a:r>
            <a:r>
              <a:rPr lang="zh-CN" altLang="en-US" b="1">
                <a:latin typeface="Times New Roman" pitchFamily="18" charset="0"/>
              </a:rPr>
              <a:t>两片</a:t>
            </a:r>
            <a:r>
              <a:rPr lang="en-US" altLang="zh-CN" b="1">
                <a:latin typeface="Times New Roman" pitchFamily="18" charset="0"/>
              </a:rPr>
              <a:t>EDRAM</a:t>
            </a:r>
            <a:r>
              <a:rPr lang="zh-CN" altLang="en-US" b="1">
                <a:latin typeface="Times New Roman" pitchFamily="18" charset="0"/>
              </a:rPr>
              <a:t>芯片的列选信号</a:t>
            </a:r>
            <a:r>
              <a:rPr lang="en-US" altLang="zh-CN" b="1">
                <a:latin typeface="Times New Roman" pitchFamily="18" charset="0"/>
              </a:rPr>
              <a:t>CAS</a:t>
            </a:r>
            <a:r>
              <a:rPr lang="zh-CN" altLang="en-US" b="1">
                <a:latin typeface="Times New Roman" pitchFamily="18" charset="0"/>
              </a:rPr>
              <a:t>连接在一起，形成</a:t>
            </a:r>
          </a:p>
          <a:p>
            <a:pPr eaLnBrk="1" hangingPunct="1">
              <a:lnSpc>
                <a:spcPct val="60000"/>
              </a:lnSpc>
              <a:spcBef>
                <a:spcPct val="50000"/>
              </a:spcBef>
            </a:pPr>
            <a:r>
              <a:rPr lang="zh-CN" altLang="en-US" b="1">
                <a:latin typeface="Times New Roman" pitchFamily="18" charset="0"/>
              </a:rPr>
              <a:t>     一个</a:t>
            </a:r>
            <a:r>
              <a:rPr lang="en-US" altLang="zh-CN" b="1">
                <a:latin typeface="Times New Roman" pitchFamily="18" charset="0"/>
              </a:rPr>
              <a:t>1M ×8</a:t>
            </a:r>
            <a:r>
              <a:rPr lang="zh-CN" altLang="en-US" b="1">
                <a:latin typeface="Times New Roman" pitchFamily="18" charset="0"/>
              </a:rPr>
              <a:t>位</a:t>
            </a:r>
            <a:r>
              <a:rPr lang="en-US" altLang="zh-CN" b="1">
                <a:latin typeface="Times New Roman" pitchFamily="18" charset="0"/>
              </a:rPr>
              <a:t>(1MB) </a:t>
            </a:r>
            <a:r>
              <a:rPr lang="zh-CN" altLang="en-US" b="1">
                <a:latin typeface="Times New Roman" pitchFamily="18" charset="0"/>
              </a:rPr>
              <a:t>的片组；再由</a:t>
            </a:r>
            <a:r>
              <a:rPr lang="en-US" altLang="zh-CN" b="1">
                <a:latin typeface="Times New Roman" pitchFamily="18" charset="0"/>
              </a:rPr>
              <a:t>4</a:t>
            </a:r>
            <a:r>
              <a:rPr lang="zh-CN" altLang="en-US" b="1">
                <a:latin typeface="Times New Roman" pitchFamily="18" charset="0"/>
              </a:rPr>
              <a:t>个片组组成一个</a:t>
            </a:r>
          </a:p>
          <a:p>
            <a:pPr eaLnBrk="1" hangingPunct="1">
              <a:lnSpc>
                <a:spcPct val="60000"/>
              </a:lnSpc>
              <a:spcBef>
                <a:spcPct val="50000"/>
              </a:spcBef>
            </a:pPr>
            <a:r>
              <a:rPr lang="zh-CN" altLang="en-US" b="1">
                <a:latin typeface="Times New Roman" pitchFamily="18" charset="0"/>
              </a:rPr>
              <a:t>     </a:t>
            </a:r>
            <a:r>
              <a:rPr lang="en-US" altLang="zh-CN" b="1">
                <a:latin typeface="Times New Roman" pitchFamily="18" charset="0"/>
              </a:rPr>
              <a:t>1M ×32</a:t>
            </a:r>
            <a:r>
              <a:rPr lang="zh-CN" altLang="en-US" b="1">
                <a:latin typeface="Times New Roman" pitchFamily="18" charset="0"/>
              </a:rPr>
              <a:t>位</a:t>
            </a:r>
            <a:r>
              <a:rPr lang="en-US" altLang="zh-CN" b="1">
                <a:latin typeface="Times New Roman" pitchFamily="18" charset="0"/>
              </a:rPr>
              <a:t>(4MB) </a:t>
            </a:r>
            <a:r>
              <a:rPr lang="zh-CN" altLang="en-US" b="1">
                <a:latin typeface="Times New Roman" pitchFamily="18" charset="0"/>
              </a:rPr>
              <a:t>的存储模块；</a:t>
            </a:r>
          </a:p>
          <a:p>
            <a:pPr eaLnBrk="1" hangingPunct="1">
              <a:spcBef>
                <a:spcPct val="50000"/>
              </a:spcBef>
            </a:pP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 4</a:t>
            </a:r>
            <a:r>
              <a:rPr lang="zh-CN" altLang="en-US" b="1">
                <a:latin typeface="Times New Roman" pitchFamily="18" charset="0"/>
              </a:rPr>
              <a:t>个片组的列选信号</a:t>
            </a:r>
            <a:r>
              <a:rPr lang="en-US" altLang="zh-CN" b="1">
                <a:latin typeface="Times New Roman" pitchFamily="18" charset="0"/>
              </a:rPr>
              <a:t>CAS</a:t>
            </a:r>
            <a:r>
              <a:rPr lang="en-US" altLang="zh-CN" b="1" baseline="-25000">
                <a:latin typeface="Times New Roman" pitchFamily="18" charset="0"/>
              </a:rPr>
              <a:t>0</a:t>
            </a:r>
            <a:r>
              <a:rPr lang="en-US" altLang="zh-CN" b="1">
                <a:latin typeface="Times New Roman" pitchFamily="18" charset="0"/>
              </a:rPr>
              <a:t>~CAS</a:t>
            </a:r>
            <a:r>
              <a:rPr lang="en-US" altLang="zh-CN" b="1" baseline="-25000">
                <a:latin typeface="Times New Roman" pitchFamily="18" charset="0"/>
              </a:rPr>
              <a:t>3</a:t>
            </a:r>
            <a:r>
              <a:rPr lang="zh-CN" altLang="en-US" b="1">
                <a:latin typeface="Times New Roman" pitchFamily="18" charset="0"/>
              </a:rPr>
              <a:t>分别与</a:t>
            </a:r>
            <a:r>
              <a:rPr lang="en-US" altLang="zh-CN" b="1">
                <a:latin typeface="Times New Roman" pitchFamily="18" charset="0"/>
              </a:rPr>
              <a:t>CPU</a:t>
            </a:r>
            <a:r>
              <a:rPr lang="zh-CN" altLang="en-US" b="1">
                <a:latin typeface="Times New Roman" pitchFamily="18" charset="0"/>
              </a:rPr>
              <a:t>的</a:t>
            </a:r>
            <a:r>
              <a:rPr lang="en-US" altLang="zh-CN" b="1">
                <a:latin typeface="Times New Roman" pitchFamily="18" charset="0"/>
              </a:rPr>
              <a:t>4</a:t>
            </a:r>
            <a:r>
              <a:rPr lang="zh-CN" altLang="en-US" b="1">
                <a:latin typeface="Times New Roman" pitchFamily="18" charset="0"/>
              </a:rPr>
              <a:t>个子</a:t>
            </a:r>
          </a:p>
          <a:p>
            <a:pPr eaLnBrk="1" hangingPunct="1">
              <a:lnSpc>
                <a:spcPct val="70000"/>
              </a:lnSpc>
              <a:spcBef>
                <a:spcPct val="50000"/>
              </a:spcBef>
            </a:pPr>
            <a:r>
              <a:rPr lang="zh-CN" altLang="en-US" b="1">
                <a:latin typeface="Times New Roman" pitchFamily="18" charset="0"/>
              </a:rPr>
              <a:t>    节信号</a:t>
            </a:r>
            <a:r>
              <a:rPr lang="en-US" altLang="zh-CN" b="1">
                <a:latin typeface="Times New Roman" pitchFamily="18" charset="0"/>
              </a:rPr>
              <a:t>BE</a:t>
            </a:r>
            <a:r>
              <a:rPr lang="en-US" altLang="zh-CN" b="1" baseline="-25000">
                <a:latin typeface="Times New Roman" pitchFamily="18" charset="0"/>
              </a:rPr>
              <a:t>0</a:t>
            </a:r>
            <a:r>
              <a:rPr lang="en-US" altLang="zh-CN" b="1">
                <a:latin typeface="Times New Roman" pitchFamily="18" charset="0"/>
              </a:rPr>
              <a:t>~BE</a:t>
            </a:r>
            <a:r>
              <a:rPr lang="en-US" altLang="zh-CN" b="1" baseline="-25000">
                <a:latin typeface="Times New Roman" pitchFamily="18" charset="0"/>
              </a:rPr>
              <a:t>3</a:t>
            </a:r>
            <a:r>
              <a:rPr lang="zh-CN" altLang="en-US" b="1">
                <a:latin typeface="Times New Roman" pitchFamily="18" charset="0"/>
              </a:rPr>
              <a:t>相对应，以允许存取</a:t>
            </a:r>
            <a:r>
              <a:rPr lang="en-US" altLang="zh-CN" b="1">
                <a:latin typeface="Times New Roman" pitchFamily="18" charset="0"/>
              </a:rPr>
              <a:t>8</a:t>
            </a:r>
            <a:r>
              <a:rPr lang="zh-CN" altLang="en-US" b="1">
                <a:latin typeface="Times New Roman" pitchFamily="18" charset="0"/>
              </a:rPr>
              <a:t>位或</a:t>
            </a:r>
            <a:r>
              <a:rPr lang="en-US" altLang="zh-CN" b="1">
                <a:latin typeface="Times New Roman" pitchFamily="18" charset="0"/>
              </a:rPr>
              <a:t>16</a:t>
            </a:r>
            <a:r>
              <a:rPr lang="zh-CN" altLang="en-US" b="1">
                <a:latin typeface="Times New Roman" pitchFamily="18" charset="0"/>
              </a:rPr>
              <a:t>位的字。</a:t>
            </a:r>
          </a:p>
          <a:p>
            <a:pPr eaLnBrk="1" hangingPunct="1">
              <a:lnSpc>
                <a:spcPct val="70000"/>
              </a:lnSpc>
              <a:spcBef>
                <a:spcPct val="50000"/>
              </a:spcBef>
            </a:pPr>
            <a:r>
              <a:rPr lang="zh-CN" altLang="en-US" b="1">
                <a:latin typeface="Times New Roman" pitchFamily="18" charset="0"/>
                <a:cs typeface="Times New Roman" pitchFamily="18" charset="0"/>
              </a:rPr>
              <a:t>  </a:t>
            </a:r>
            <a:r>
              <a:rPr lang="en-US" altLang="zh-CN" b="1">
                <a:latin typeface="Times New Roman" pitchFamily="18" charset="0"/>
                <a:cs typeface="Times New Roman" pitchFamily="18" charset="0"/>
              </a:rPr>
              <a:t>• </a:t>
            </a:r>
            <a:r>
              <a:rPr lang="zh-CN" altLang="en-US" b="1">
                <a:latin typeface="Times New Roman" pitchFamily="18" charset="0"/>
              </a:rPr>
              <a:t>当进行</a:t>
            </a:r>
            <a:r>
              <a:rPr lang="en-US" altLang="zh-CN" b="1">
                <a:latin typeface="Times New Roman" pitchFamily="18" charset="0"/>
              </a:rPr>
              <a:t>32</a:t>
            </a:r>
            <a:r>
              <a:rPr lang="zh-CN" altLang="en-US" b="1">
                <a:latin typeface="Times New Roman" pitchFamily="18" charset="0"/>
              </a:rPr>
              <a:t>位存取时，</a:t>
            </a:r>
            <a:r>
              <a:rPr lang="en-US" altLang="zh-CN" b="1">
                <a:latin typeface="Times New Roman" pitchFamily="18" charset="0"/>
              </a:rPr>
              <a:t>BE</a:t>
            </a:r>
            <a:r>
              <a:rPr lang="en-US" altLang="zh-CN" b="1" baseline="-25000">
                <a:latin typeface="Times New Roman" pitchFamily="18" charset="0"/>
              </a:rPr>
              <a:t>0</a:t>
            </a:r>
            <a:r>
              <a:rPr lang="en-US" altLang="zh-CN" b="1">
                <a:latin typeface="Times New Roman" pitchFamily="18" charset="0"/>
              </a:rPr>
              <a:t>~BE</a:t>
            </a:r>
            <a:r>
              <a:rPr lang="en-US" altLang="zh-CN" b="1" baseline="-25000">
                <a:latin typeface="Times New Roman" pitchFamily="18" charset="0"/>
              </a:rPr>
              <a:t>3</a:t>
            </a:r>
            <a:r>
              <a:rPr lang="zh-CN" altLang="en-US" b="1">
                <a:latin typeface="Times New Roman" pitchFamily="18" charset="0"/>
              </a:rPr>
              <a:t>全部有效，此时认为</a:t>
            </a:r>
          </a:p>
          <a:p>
            <a:pPr eaLnBrk="1" hangingPunct="1">
              <a:lnSpc>
                <a:spcPct val="70000"/>
              </a:lnSpc>
              <a:spcBef>
                <a:spcPct val="50000"/>
              </a:spcBef>
            </a:pPr>
            <a:r>
              <a:rPr lang="zh-CN" altLang="en-US" b="1">
                <a:latin typeface="Times New Roman" pitchFamily="18" charset="0"/>
              </a:rPr>
              <a:t>    </a:t>
            </a:r>
            <a:r>
              <a:rPr lang="en-US" altLang="zh-CN" b="1">
                <a:latin typeface="Times New Roman" pitchFamily="18" charset="0"/>
              </a:rPr>
              <a:t>A</a:t>
            </a:r>
            <a:r>
              <a:rPr lang="en-US" altLang="zh-CN" b="1" baseline="-25000">
                <a:latin typeface="Times New Roman" pitchFamily="18" charset="0"/>
              </a:rPr>
              <a:t>1</a:t>
            </a:r>
            <a:r>
              <a:rPr lang="en-US" altLang="zh-CN" b="1">
                <a:latin typeface="Times New Roman" pitchFamily="18" charset="0"/>
              </a:rPr>
              <a:t>A</a:t>
            </a:r>
            <a:r>
              <a:rPr lang="en-US" altLang="zh-CN" b="1" baseline="-25000">
                <a:latin typeface="Times New Roman" pitchFamily="18" charset="0"/>
              </a:rPr>
              <a:t>0</a:t>
            </a:r>
            <a:r>
              <a:rPr lang="zh-CN" altLang="en-US" b="1">
                <a:latin typeface="Times New Roman" pitchFamily="18" charset="0"/>
              </a:rPr>
              <a:t>位为</a:t>
            </a:r>
            <a:r>
              <a:rPr lang="en-US" altLang="zh-CN" b="1">
                <a:latin typeface="Times New Roman" pitchFamily="18" charset="0"/>
              </a:rPr>
              <a:t>0</a:t>
            </a:r>
            <a:r>
              <a:rPr lang="zh-CN" altLang="en-US" b="1">
                <a:latin typeface="Times New Roman" pitchFamily="18" charset="0"/>
              </a:rPr>
              <a:t>（</a:t>
            </a:r>
            <a:r>
              <a:rPr lang="en-US" altLang="zh-CN" b="1">
                <a:latin typeface="Times New Roman" pitchFamily="18" charset="0"/>
              </a:rPr>
              <a:t>CPU</a:t>
            </a:r>
            <a:r>
              <a:rPr lang="zh-CN" altLang="en-US" b="1">
                <a:latin typeface="Times New Roman" pitchFamily="18" charset="0"/>
              </a:rPr>
              <a:t>没有</a:t>
            </a:r>
            <a:r>
              <a:rPr lang="en-US" altLang="zh-CN" b="1">
                <a:latin typeface="Times New Roman" pitchFamily="18" charset="0"/>
              </a:rPr>
              <a:t>A</a:t>
            </a:r>
            <a:r>
              <a:rPr lang="en-US" altLang="zh-CN" b="1" baseline="-25000">
                <a:latin typeface="Times New Roman" pitchFamily="18" charset="0"/>
              </a:rPr>
              <a:t>1</a:t>
            </a:r>
            <a:r>
              <a:rPr lang="en-US" altLang="zh-CN" b="1">
                <a:latin typeface="Times New Roman" pitchFamily="18" charset="0"/>
              </a:rPr>
              <a:t>A</a:t>
            </a:r>
            <a:r>
              <a:rPr lang="en-US" altLang="zh-CN" b="1" baseline="-25000">
                <a:latin typeface="Times New Roman" pitchFamily="18" charset="0"/>
              </a:rPr>
              <a:t>0</a:t>
            </a:r>
            <a:r>
              <a:rPr lang="zh-CN" altLang="en-US" b="1">
                <a:latin typeface="Times New Roman" pitchFamily="18" charset="0"/>
              </a:rPr>
              <a:t>引脚）。</a:t>
            </a:r>
            <a:endParaRPr lang="zh-CN" altLang="en-US" b="1" baseline="-25000">
              <a:latin typeface="Times New Roman" pitchFamily="18" charset="0"/>
            </a:endParaRPr>
          </a:p>
        </p:txBody>
      </p:sp>
      <p:sp>
        <p:nvSpPr>
          <p:cNvPr id="63491" name="Rectangle 6"/>
          <p:cNvSpPr>
            <a:spLocks noChangeArrowheads="1"/>
          </p:cNvSpPr>
          <p:nvPr/>
        </p:nvSpPr>
        <p:spPr bwMode="auto">
          <a:xfrm>
            <a:off x="457200" y="533400"/>
            <a:ext cx="788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latin typeface="Times New Roman" pitchFamily="18" charset="0"/>
              </a:rPr>
              <a:t>由容量为</a:t>
            </a:r>
            <a:r>
              <a:rPr lang="en-US" altLang="zh-CN" b="1">
                <a:solidFill>
                  <a:srgbClr val="FF0000"/>
                </a:solidFill>
                <a:latin typeface="Times New Roman" pitchFamily="18" charset="0"/>
              </a:rPr>
              <a:t>1M×4</a:t>
            </a:r>
            <a:r>
              <a:rPr lang="zh-CN" altLang="en-US" b="1">
                <a:solidFill>
                  <a:srgbClr val="FF0000"/>
                </a:solidFill>
                <a:latin typeface="Times New Roman" pitchFamily="18" charset="0"/>
              </a:rPr>
              <a:t>位的</a:t>
            </a:r>
            <a:r>
              <a:rPr lang="en-US" altLang="zh-CN" b="1">
                <a:solidFill>
                  <a:srgbClr val="FF0000"/>
                </a:solidFill>
                <a:latin typeface="Times New Roman" pitchFamily="18" charset="0"/>
              </a:rPr>
              <a:t>EDRAM,   </a:t>
            </a:r>
            <a:r>
              <a:rPr lang="zh-CN" altLang="en-US" b="1">
                <a:solidFill>
                  <a:srgbClr val="FF0000"/>
                </a:solidFill>
                <a:latin typeface="Times New Roman" pitchFamily="18" charset="0"/>
              </a:rPr>
              <a:t>组成</a:t>
            </a:r>
            <a:r>
              <a:rPr lang="en-US" altLang="zh-CN" b="1">
                <a:solidFill>
                  <a:srgbClr val="FF0000"/>
                </a:solidFill>
                <a:latin typeface="Times New Roman" pitchFamily="18" charset="0"/>
              </a:rPr>
              <a:t>1M×32</a:t>
            </a:r>
            <a:r>
              <a:rPr lang="zh-CN" altLang="en-US" b="1">
                <a:solidFill>
                  <a:srgbClr val="FF0000"/>
                </a:solidFill>
                <a:latin typeface="Times New Roman" pitchFamily="18" charset="0"/>
              </a:rPr>
              <a:t>位的存储模块</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04800" y="609600"/>
            <a:ext cx="84582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cs typeface="Times New Roman" pitchFamily="18" charset="0"/>
              </a:rPr>
              <a:t>• </a:t>
            </a:r>
            <a:r>
              <a:rPr lang="en-US" altLang="zh-CN" b="1">
                <a:latin typeface="Times New Roman" pitchFamily="18" charset="0"/>
              </a:rPr>
              <a:t> </a:t>
            </a:r>
            <a:r>
              <a:rPr lang="zh-CN" altLang="en-US" b="1">
                <a:latin typeface="Times New Roman" pitchFamily="18" charset="0"/>
              </a:rPr>
              <a:t>当某模块被选中，此模块的</a:t>
            </a:r>
            <a:r>
              <a:rPr lang="en-US" altLang="zh-CN" b="1">
                <a:latin typeface="Times New Roman" pitchFamily="18" charset="0"/>
              </a:rPr>
              <a:t>8</a:t>
            </a:r>
            <a:r>
              <a:rPr lang="zh-CN" altLang="en-US" b="1">
                <a:latin typeface="Times New Roman" pitchFamily="18" charset="0"/>
              </a:rPr>
              <a:t>个</a:t>
            </a:r>
            <a:r>
              <a:rPr lang="en-US" altLang="zh-CN" b="1">
                <a:latin typeface="Times New Roman" pitchFamily="18" charset="0"/>
              </a:rPr>
              <a:t>EDRAM</a:t>
            </a:r>
            <a:r>
              <a:rPr lang="zh-CN" altLang="en-US" b="1">
                <a:latin typeface="Times New Roman" pitchFamily="18" charset="0"/>
              </a:rPr>
              <a:t>芯片同时动作，</a:t>
            </a:r>
            <a:r>
              <a:rPr lang="en-US" altLang="zh-CN" b="1">
                <a:latin typeface="Times New Roman" pitchFamily="18" charset="0"/>
              </a:rPr>
              <a:t>8</a:t>
            </a:r>
            <a:r>
              <a:rPr lang="zh-CN" altLang="en-US" b="1">
                <a:latin typeface="Times New Roman" pitchFamily="18" charset="0"/>
              </a:rPr>
              <a:t>个</a:t>
            </a:r>
            <a:r>
              <a:rPr lang="en-US" altLang="zh-CN" b="1">
                <a:latin typeface="Times New Roman" pitchFamily="18" charset="0"/>
              </a:rPr>
              <a:t>4 </a:t>
            </a:r>
            <a:r>
              <a:rPr lang="zh-CN" altLang="en-US" b="1">
                <a:latin typeface="Times New Roman" pitchFamily="18" charset="0"/>
              </a:rPr>
              <a:t>位数据端口</a:t>
            </a:r>
            <a:r>
              <a:rPr lang="en-US" altLang="zh-CN" b="1">
                <a:latin typeface="Times New Roman" pitchFamily="18" charset="0"/>
              </a:rPr>
              <a:t>D</a:t>
            </a:r>
            <a:r>
              <a:rPr lang="en-US" altLang="zh-CN" b="1" baseline="-25000">
                <a:latin typeface="Times New Roman" pitchFamily="18" charset="0"/>
              </a:rPr>
              <a:t>3</a:t>
            </a:r>
            <a:r>
              <a:rPr lang="en-US" altLang="zh-CN" b="1">
                <a:latin typeface="Times New Roman" pitchFamily="18" charset="0"/>
              </a:rPr>
              <a:t>— D</a:t>
            </a:r>
            <a:r>
              <a:rPr lang="en-US" altLang="zh-CN" b="1" baseline="-25000">
                <a:latin typeface="Times New Roman" pitchFamily="18" charset="0"/>
              </a:rPr>
              <a:t>0</a:t>
            </a:r>
            <a:r>
              <a:rPr lang="zh-CN" altLang="en-US" b="1">
                <a:latin typeface="Times New Roman" pitchFamily="18" charset="0"/>
              </a:rPr>
              <a:t>同时与</a:t>
            </a:r>
            <a:r>
              <a:rPr lang="en-US" altLang="zh-CN" b="1">
                <a:latin typeface="Times New Roman" pitchFamily="18" charset="0"/>
              </a:rPr>
              <a:t>32</a:t>
            </a:r>
            <a:r>
              <a:rPr lang="zh-CN" altLang="en-US" b="1">
                <a:latin typeface="Times New Roman" pitchFamily="18" charset="0"/>
              </a:rPr>
              <a:t>位数据总线交换数据，完成一次</a:t>
            </a:r>
            <a:r>
              <a:rPr lang="en-US" altLang="zh-CN" b="1">
                <a:latin typeface="Times New Roman" pitchFamily="18" charset="0"/>
              </a:rPr>
              <a:t>32</a:t>
            </a:r>
            <a:r>
              <a:rPr lang="zh-CN" altLang="en-US" b="1">
                <a:latin typeface="Times New Roman" pitchFamily="18" charset="0"/>
              </a:rPr>
              <a:t>位字的存取。</a:t>
            </a:r>
          </a:p>
          <a:p>
            <a:pPr eaLnBrk="1" hangingPunct="1">
              <a:spcBef>
                <a:spcPct val="50000"/>
              </a:spcBef>
            </a:pPr>
            <a:r>
              <a:rPr lang="en-US" altLang="zh-CN" b="1">
                <a:latin typeface="Times New Roman" pitchFamily="18" charset="0"/>
                <a:cs typeface="Times New Roman" pitchFamily="18" charset="0"/>
              </a:rPr>
              <a:t>•  </a:t>
            </a:r>
            <a:r>
              <a:rPr lang="en-US" altLang="zh-CN" b="1">
                <a:latin typeface="Times New Roman" pitchFamily="18" charset="0"/>
              </a:rPr>
              <a:t>20</a:t>
            </a:r>
            <a:r>
              <a:rPr lang="zh-CN" altLang="en-US" b="1">
                <a:latin typeface="Times New Roman" pitchFamily="18" charset="0"/>
              </a:rPr>
              <a:t>位地址分</a:t>
            </a:r>
            <a:r>
              <a:rPr lang="en-US" altLang="zh-CN" b="1">
                <a:latin typeface="Times New Roman" pitchFamily="18" charset="0"/>
              </a:rPr>
              <a:t>11</a:t>
            </a:r>
            <a:r>
              <a:rPr lang="zh-CN" altLang="en-US" b="1">
                <a:latin typeface="Times New Roman" pitchFamily="18" charset="0"/>
              </a:rPr>
              <a:t>位的行地址和</a:t>
            </a:r>
            <a:r>
              <a:rPr lang="en-US" altLang="zh-CN" b="1">
                <a:latin typeface="Times New Roman" pitchFamily="18" charset="0"/>
              </a:rPr>
              <a:t>9</a:t>
            </a:r>
            <a:r>
              <a:rPr lang="zh-CN" altLang="en-US" b="1">
                <a:latin typeface="Times New Roman" pitchFamily="18" charset="0"/>
              </a:rPr>
              <a:t>位的列地址，分别在</a:t>
            </a:r>
            <a:r>
              <a:rPr lang="en-US" altLang="zh-CN" b="1">
                <a:latin typeface="Times New Roman" pitchFamily="18" charset="0"/>
              </a:rPr>
              <a:t>RAS</a:t>
            </a:r>
            <a:r>
              <a:rPr lang="zh-CN" altLang="en-US" b="1">
                <a:latin typeface="Times New Roman" pitchFamily="18" charset="0"/>
              </a:rPr>
              <a:t>和</a:t>
            </a:r>
            <a:r>
              <a:rPr lang="en-US" altLang="zh-CN" b="1">
                <a:latin typeface="Times New Roman" pitchFamily="18" charset="0"/>
              </a:rPr>
              <a:t>CAS</a:t>
            </a:r>
            <a:r>
              <a:rPr lang="zh-CN" altLang="en-US" b="1">
                <a:latin typeface="Times New Roman" pitchFamily="18" charset="0"/>
              </a:rPr>
              <a:t>有效时同时输入到</a:t>
            </a:r>
            <a:r>
              <a:rPr lang="en-US" altLang="zh-CN" b="1">
                <a:latin typeface="Times New Roman" pitchFamily="18" charset="0"/>
              </a:rPr>
              <a:t>8</a:t>
            </a:r>
            <a:r>
              <a:rPr lang="zh-CN" altLang="en-US" b="1">
                <a:latin typeface="Times New Roman" pitchFamily="18" charset="0"/>
              </a:rPr>
              <a:t>个芯片的地址引脚。</a:t>
            </a:r>
          </a:p>
        </p:txBody>
      </p:sp>
      <p:sp>
        <p:nvSpPr>
          <p:cNvPr id="64515" name="Text Box 3"/>
          <p:cNvSpPr txBox="1">
            <a:spLocks noChangeArrowheads="1"/>
          </p:cNvSpPr>
          <p:nvPr/>
        </p:nvSpPr>
        <p:spPr bwMode="auto">
          <a:xfrm>
            <a:off x="304800" y="2971800"/>
            <a:ext cx="8450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上述存储模块本身具有高速成块存取能力</a:t>
            </a:r>
            <a:r>
              <a:rPr lang="en-US" altLang="zh-CN" b="1">
                <a:latin typeface="Times New Roman" pitchFamily="18" charset="0"/>
              </a:rPr>
              <a:t>,  </a:t>
            </a:r>
            <a:r>
              <a:rPr lang="zh-CN" altLang="en-US" b="1">
                <a:latin typeface="Times New Roman" pitchFamily="18" charset="0"/>
              </a:rPr>
              <a:t>这种模块内存储字完全顺序排放，以猝发式存取来完成高速成块存取的方式，在当代微型机中获得了广泛应用。</a:t>
            </a:r>
          </a:p>
        </p:txBody>
      </p:sp>
      <p:sp>
        <p:nvSpPr>
          <p:cNvPr id="64516" name="Text Box 7"/>
          <p:cNvSpPr txBox="1">
            <a:spLocks noChangeArrowheads="1"/>
          </p:cNvSpPr>
          <p:nvPr/>
        </p:nvSpPr>
        <p:spPr bwMode="auto">
          <a:xfrm>
            <a:off x="381000" y="4495800"/>
            <a:ext cx="84836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0000FF"/>
                </a:solidFill>
                <a:latin typeface="Times New Roman" pitchFamily="18" charset="0"/>
              </a:rPr>
              <a:t>配置</a:t>
            </a:r>
            <a:r>
              <a:rPr lang="en-US" altLang="zh-CN" b="1">
                <a:solidFill>
                  <a:srgbClr val="0000FF"/>
                </a:solidFill>
                <a:latin typeface="Times New Roman" pitchFamily="18" charset="0"/>
              </a:rPr>
              <a:t>4</a:t>
            </a:r>
            <a:r>
              <a:rPr lang="zh-CN" altLang="en-US" b="1">
                <a:solidFill>
                  <a:srgbClr val="0000FF"/>
                </a:solidFill>
                <a:latin typeface="Times New Roman" pitchFamily="18" charset="0"/>
              </a:rPr>
              <a:t>个上述模块，组成</a:t>
            </a:r>
            <a:r>
              <a:rPr lang="en-US" altLang="zh-CN" b="1">
                <a:solidFill>
                  <a:srgbClr val="0000FF"/>
                </a:solidFill>
                <a:latin typeface="Times New Roman" pitchFamily="18" charset="0"/>
              </a:rPr>
              <a:t>16MB</a:t>
            </a:r>
            <a:r>
              <a:rPr lang="zh-CN" altLang="en-US" b="1">
                <a:solidFill>
                  <a:srgbClr val="0000FF"/>
                </a:solidFill>
                <a:latin typeface="Times New Roman" pitchFamily="18" charset="0"/>
              </a:rPr>
              <a:t>存储器，</a:t>
            </a:r>
            <a:r>
              <a:rPr lang="en-US" altLang="zh-CN" b="1">
                <a:solidFill>
                  <a:srgbClr val="0000FF"/>
                </a:solidFill>
                <a:latin typeface="Times New Roman" pitchFamily="18" charset="0"/>
              </a:rPr>
              <a:t>A</a:t>
            </a:r>
            <a:r>
              <a:rPr lang="en-US" altLang="zh-CN" b="1" baseline="-25000">
                <a:solidFill>
                  <a:srgbClr val="0000FF"/>
                </a:solidFill>
                <a:latin typeface="Times New Roman" pitchFamily="18" charset="0"/>
              </a:rPr>
              <a:t>23</a:t>
            </a:r>
            <a:r>
              <a:rPr lang="en-US" altLang="zh-CN" b="1">
                <a:solidFill>
                  <a:srgbClr val="0000FF"/>
                </a:solidFill>
                <a:latin typeface="Times New Roman" pitchFamily="18" charset="0"/>
              </a:rPr>
              <a:t>A</a:t>
            </a:r>
            <a:r>
              <a:rPr lang="en-US" altLang="zh-CN" b="1" baseline="-25000">
                <a:solidFill>
                  <a:srgbClr val="0000FF"/>
                </a:solidFill>
                <a:latin typeface="Times New Roman" pitchFamily="18" charset="0"/>
              </a:rPr>
              <a:t>22</a:t>
            </a:r>
            <a:r>
              <a:rPr lang="zh-CN" altLang="en-US" b="1">
                <a:solidFill>
                  <a:srgbClr val="0000FF"/>
                </a:solidFill>
                <a:latin typeface="Times New Roman" pitchFamily="18" charset="0"/>
              </a:rPr>
              <a:t>用作模块选择。</a:t>
            </a:r>
          </a:p>
          <a:p>
            <a:pPr eaLnBrk="1" hangingPunct="1">
              <a:spcBef>
                <a:spcPct val="50000"/>
              </a:spcBef>
            </a:pPr>
            <a:r>
              <a:rPr lang="zh-CN" altLang="en-US" b="1">
                <a:solidFill>
                  <a:srgbClr val="FF0000"/>
                </a:solidFill>
                <a:latin typeface="Times New Roman" pitchFamily="18" charset="0"/>
              </a:rPr>
              <a:t>      将由</a:t>
            </a:r>
            <a:r>
              <a:rPr lang="en-US" altLang="zh-CN" b="1">
                <a:solidFill>
                  <a:srgbClr val="FF0000"/>
                </a:solidFill>
                <a:latin typeface="Times New Roman" pitchFamily="18" charset="0"/>
              </a:rPr>
              <a:t>EDRAM</a:t>
            </a:r>
            <a:r>
              <a:rPr lang="zh-CN" altLang="en-US" b="1">
                <a:solidFill>
                  <a:srgbClr val="FF0000"/>
                </a:solidFill>
                <a:latin typeface="Times New Roman" pitchFamily="18" charset="0"/>
              </a:rPr>
              <a:t>芯片组成的模块做成小电路插件板形式，称为内存条。</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 y="0"/>
            <a:ext cx="8382000" cy="1143000"/>
          </a:xfrm>
        </p:spPr>
        <p:txBody>
          <a:bodyPr/>
          <a:lstStyle/>
          <a:p>
            <a:pPr eaLnBrk="1" hangingPunct="1"/>
            <a:r>
              <a:rPr lang="en-US" altLang="zh-CN" sz="3600" b="1" smtClean="0">
                <a:solidFill>
                  <a:schemeClr val="hlink"/>
                </a:solidFill>
                <a:latin typeface="隶书" pitchFamily="49" charset="-122"/>
                <a:ea typeface="隶书" pitchFamily="49" charset="-122"/>
              </a:rPr>
              <a:t>DRAM</a:t>
            </a:r>
            <a:r>
              <a:rPr lang="zh-CN" altLang="en-US" sz="3600" b="1" smtClean="0">
                <a:solidFill>
                  <a:schemeClr val="hlink"/>
                </a:solidFill>
                <a:latin typeface="隶书" pitchFamily="49" charset="-122"/>
                <a:ea typeface="隶书" pitchFamily="49" charset="-122"/>
              </a:rPr>
              <a:t>的研制与发展</a:t>
            </a:r>
          </a:p>
        </p:txBody>
      </p:sp>
      <p:sp>
        <p:nvSpPr>
          <p:cNvPr id="65539" name="Rectangle 3"/>
          <p:cNvSpPr>
            <a:spLocks noGrp="1" noChangeArrowheads="1"/>
          </p:cNvSpPr>
          <p:nvPr>
            <p:ph type="body" idx="1"/>
          </p:nvPr>
        </p:nvSpPr>
        <p:spPr>
          <a:xfrm>
            <a:off x="304800" y="1676400"/>
            <a:ext cx="8534400" cy="4114800"/>
          </a:xfrm>
        </p:spPr>
        <p:txBody>
          <a:bodyPr/>
          <a:lstStyle/>
          <a:p>
            <a:pPr eaLnBrk="1" hangingPunct="1">
              <a:buFont typeface="Wingdings" pitchFamily="2" charset="2"/>
              <a:buNone/>
            </a:pPr>
            <a:r>
              <a:rPr lang="zh-CN" altLang="en-US" sz="2400" b="1" smtClean="0">
                <a:solidFill>
                  <a:schemeClr val="folHlink"/>
                </a:solidFill>
              </a:rPr>
              <a:t>增强型</a:t>
            </a:r>
            <a:r>
              <a:rPr lang="en-US" altLang="zh-CN" sz="2400" b="1" smtClean="0">
                <a:solidFill>
                  <a:schemeClr val="hlink"/>
                </a:solidFill>
                <a:latin typeface="宋体" pitchFamily="2" charset="-122"/>
              </a:rPr>
              <a:t>DRAM</a:t>
            </a:r>
            <a:r>
              <a:rPr lang="en-US" altLang="zh-CN" sz="2400" b="1" smtClean="0">
                <a:solidFill>
                  <a:schemeClr val="folHlink"/>
                </a:solidFill>
                <a:latin typeface="宋体" pitchFamily="2" charset="-122"/>
              </a:rPr>
              <a:t>(EDRAM)</a:t>
            </a:r>
          </a:p>
          <a:p>
            <a:pPr lvl="1" eaLnBrk="1" hangingPunct="1">
              <a:buFont typeface="Wingdings" pitchFamily="2" charset="2"/>
              <a:buNone/>
            </a:pPr>
            <a:r>
              <a:rPr lang="zh-CN" altLang="en-US" sz="2400" b="1" smtClean="0"/>
              <a:t>晶体管开关加速</a:t>
            </a:r>
          </a:p>
          <a:p>
            <a:pPr lvl="1" eaLnBrk="1" hangingPunct="1">
              <a:buFont typeface="Wingdings" pitchFamily="2" charset="2"/>
              <a:buNone/>
            </a:pPr>
            <a:r>
              <a:rPr lang="zh-CN" altLang="en-US" sz="2400" b="1" smtClean="0"/>
              <a:t>集成小容量</a:t>
            </a:r>
            <a:r>
              <a:rPr lang="en-US" altLang="zh-CN" sz="2400" b="1" smtClean="0">
                <a:latin typeface="宋体" pitchFamily="2" charset="-122"/>
              </a:rPr>
              <a:t>SRAM cache</a:t>
            </a:r>
          </a:p>
          <a:p>
            <a:pPr eaLnBrk="1" hangingPunct="1">
              <a:buFont typeface="Wingdings" pitchFamily="2" charset="2"/>
              <a:buNone/>
            </a:pPr>
            <a:r>
              <a:rPr lang="zh-CN" altLang="en-US" sz="2400" b="1" smtClean="0">
                <a:solidFill>
                  <a:schemeClr val="folHlink"/>
                </a:solidFill>
              </a:rPr>
              <a:t>扩展数据输出</a:t>
            </a:r>
            <a:r>
              <a:rPr lang="en-US" altLang="zh-CN" sz="2400" b="1" smtClean="0">
                <a:solidFill>
                  <a:schemeClr val="folHlink"/>
                </a:solidFill>
                <a:latin typeface="宋体" pitchFamily="2" charset="-122"/>
              </a:rPr>
              <a:t>DRAM(</a:t>
            </a:r>
            <a:r>
              <a:rPr lang="en-US" altLang="zh-CN" sz="2400" b="1" smtClean="0">
                <a:solidFill>
                  <a:schemeClr val="hlink"/>
                </a:solidFill>
                <a:latin typeface="宋体" pitchFamily="2" charset="-122"/>
              </a:rPr>
              <a:t>EDO DRAM</a:t>
            </a:r>
            <a:r>
              <a:rPr lang="en-US" altLang="zh-CN" sz="2400" b="1" smtClean="0">
                <a:solidFill>
                  <a:schemeClr val="folHlink"/>
                </a:solidFill>
                <a:latin typeface="宋体" pitchFamily="2" charset="-122"/>
              </a:rPr>
              <a:t>)</a:t>
            </a:r>
          </a:p>
          <a:p>
            <a:pPr lvl="1" eaLnBrk="1" hangingPunct="1">
              <a:buFont typeface="Wingdings" pitchFamily="2" charset="2"/>
              <a:buNone/>
            </a:pPr>
            <a:r>
              <a:rPr lang="zh-CN" altLang="en-US" sz="2400" b="1" smtClean="0"/>
              <a:t>（</a:t>
            </a:r>
            <a:r>
              <a:rPr lang="en-US" altLang="zh-CN" sz="2400" b="1" smtClean="0"/>
              <a:t>Extended  Data  Out  DRAM</a:t>
            </a:r>
            <a:r>
              <a:rPr lang="zh-CN" altLang="en-US" sz="2400" b="1" smtClean="0"/>
              <a:t>）</a:t>
            </a:r>
          </a:p>
          <a:p>
            <a:pPr lvl="1" eaLnBrk="1" hangingPunct="1">
              <a:buFont typeface="Wingdings" pitchFamily="2" charset="2"/>
              <a:buNone/>
            </a:pPr>
            <a:r>
              <a:rPr lang="zh-CN" altLang="en-US" sz="2400" b="1" smtClean="0"/>
              <a:t>数据带宽高</a:t>
            </a:r>
          </a:p>
          <a:p>
            <a:pPr eaLnBrk="1" hangingPunct="1">
              <a:buFont typeface="Wingdings" pitchFamily="2" charset="2"/>
              <a:buNone/>
            </a:pPr>
            <a:endParaRPr lang="en-US" altLang="zh-CN" sz="2400" b="1"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14825"/>
            <a:ext cx="67818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6562" name="Rectangle 2051"/>
          <p:cNvSpPr>
            <a:spLocks noGrp="1" noChangeArrowheads="1"/>
          </p:cNvSpPr>
          <p:nvPr>
            <p:ph type="body" idx="1"/>
          </p:nvPr>
        </p:nvSpPr>
        <p:spPr>
          <a:xfrm>
            <a:off x="228600" y="762000"/>
            <a:ext cx="8534400" cy="4539208"/>
          </a:xfrm>
        </p:spPr>
        <p:txBody>
          <a:bodyPr/>
          <a:lstStyle/>
          <a:p>
            <a:pPr eaLnBrk="1" hangingPunct="1">
              <a:lnSpc>
                <a:spcPct val="90000"/>
              </a:lnSpc>
              <a:buFont typeface="Wingdings" pitchFamily="2" charset="2"/>
              <a:buNone/>
            </a:pPr>
            <a:r>
              <a:rPr lang="zh-CN" altLang="en-US" sz="2400" b="1" dirty="0" smtClean="0">
                <a:solidFill>
                  <a:schemeClr val="folHlink"/>
                </a:solidFill>
                <a:latin typeface="宋体" pitchFamily="2" charset="-122"/>
              </a:rPr>
              <a:t>同步</a:t>
            </a:r>
            <a:r>
              <a:rPr lang="en-US" altLang="zh-CN" sz="2400" b="1" dirty="0" smtClean="0">
                <a:solidFill>
                  <a:schemeClr val="folHlink"/>
                </a:solidFill>
                <a:latin typeface="宋体" pitchFamily="2" charset="-122"/>
              </a:rPr>
              <a:t>DRAM(</a:t>
            </a:r>
            <a:r>
              <a:rPr lang="en-US" altLang="zh-CN" sz="2400" b="1" dirty="0" smtClean="0">
                <a:solidFill>
                  <a:schemeClr val="hlink"/>
                </a:solidFill>
                <a:latin typeface="宋体" pitchFamily="2" charset="-122"/>
              </a:rPr>
              <a:t>SDRAM</a:t>
            </a:r>
            <a:r>
              <a:rPr lang="en-US" altLang="zh-CN" sz="2400" b="1" dirty="0" smtClean="0">
                <a:solidFill>
                  <a:schemeClr val="folHlink"/>
                </a:solidFill>
                <a:latin typeface="宋体" pitchFamily="2" charset="-122"/>
              </a:rPr>
              <a:t>) </a:t>
            </a:r>
            <a:r>
              <a:rPr lang="zh-CN" altLang="en-US" sz="2400" b="1" dirty="0" smtClean="0">
                <a:solidFill>
                  <a:schemeClr val="folHlink"/>
                </a:solidFill>
                <a:latin typeface="宋体" pitchFamily="2" charset="-122"/>
              </a:rPr>
              <a:t>（</a:t>
            </a:r>
            <a:r>
              <a:rPr lang="en-US" altLang="zh-CN" sz="2400" b="1" dirty="0" smtClean="0">
                <a:solidFill>
                  <a:schemeClr val="folHlink"/>
                </a:solidFill>
                <a:latin typeface="宋体" pitchFamily="2" charset="-122"/>
              </a:rPr>
              <a:t>Synchronous  DRAM</a:t>
            </a:r>
            <a:r>
              <a:rPr lang="zh-CN" altLang="en-US" sz="2400" b="1" dirty="0" smtClean="0">
                <a:solidFill>
                  <a:schemeClr val="folHlink"/>
                </a:solidFill>
                <a:latin typeface="宋体" pitchFamily="2" charset="-122"/>
              </a:rPr>
              <a:t>）</a:t>
            </a:r>
          </a:p>
          <a:p>
            <a:pPr lvl="1" eaLnBrk="1" hangingPunct="1">
              <a:lnSpc>
                <a:spcPct val="90000"/>
              </a:lnSpc>
              <a:buFont typeface="Wingdings" pitchFamily="2" charset="2"/>
              <a:buNone/>
            </a:pPr>
            <a:r>
              <a:rPr lang="zh-CN" altLang="en-US" sz="2400" b="1" dirty="0" smtClean="0">
                <a:latin typeface="宋体" pitchFamily="2" charset="-122"/>
              </a:rPr>
              <a:t>读写速度比</a:t>
            </a:r>
            <a:r>
              <a:rPr lang="en-US" altLang="zh-CN" sz="2400" b="1" dirty="0" smtClean="0">
                <a:latin typeface="宋体" pitchFamily="2" charset="-122"/>
              </a:rPr>
              <a:t>EDO DRAM</a:t>
            </a:r>
            <a:r>
              <a:rPr lang="zh-CN" altLang="en-US" sz="2400" b="1" dirty="0" smtClean="0">
                <a:latin typeface="宋体" pitchFamily="2" charset="-122"/>
              </a:rPr>
              <a:t>快</a:t>
            </a:r>
          </a:p>
          <a:p>
            <a:pPr lvl="1" eaLnBrk="1" hangingPunct="1">
              <a:lnSpc>
                <a:spcPct val="90000"/>
              </a:lnSpc>
              <a:buFont typeface="Wingdings" pitchFamily="2" charset="2"/>
              <a:buNone/>
            </a:pPr>
            <a:r>
              <a:rPr lang="en-US" altLang="zh-CN" sz="2400" b="1" dirty="0" smtClean="0">
                <a:latin typeface="宋体" pitchFamily="2" charset="-122"/>
              </a:rPr>
              <a:t>SDRAM</a:t>
            </a:r>
            <a:r>
              <a:rPr lang="zh-CN" altLang="en-US" sz="2400" b="1" dirty="0" smtClean="0">
                <a:latin typeface="宋体" pitchFamily="2" charset="-122"/>
              </a:rPr>
              <a:t>的读写操作与处理器的其它操作可以同步进行</a:t>
            </a:r>
          </a:p>
          <a:p>
            <a:pPr lvl="1" eaLnBrk="1" hangingPunct="1">
              <a:lnSpc>
                <a:spcPct val="90000"/>
              </a:lnSpc>
              <a:buFont typeface="Wingdings" pitchFamily="2" charset="2"/>
              <a:buNone/>
            </a:pPr>
            <a:r>
              <a:rPr lang="zh-CN" altLang="en-US" sz="2400" b="1" dirty="0" smtClean="0">
                <a:latin typeface="宋体" pitchFamily="2" charset="-122"/>
              </a:rPr>
              <a:t>采用成组传送方式</a:t>
            </a:r>
          </a:p>
          <a:p>
            <a:pPr eaLnBrk="1" hangingPunct="1">
              <a:lnSpc>
                <a:spcPct val="90000"/>
              </a:lnSpc>
              <a:buFont typeface="Wingdings" pitchFamily="2" charset="2"/>
              <a:buNone/>
            </a:pPr>
            <a:r>
              <a:rPr lang="en-US" altLang="zh-CN" sz="2400" b="1" dirty="0" smtClean="0">
                <a:solidFill>
                  <a:schemeClr val="hlink"/>
                </a:solidFill>
                <a:latin typeface="宋体" pitchFamily="2" charset="-122"/>
              </a:rPr>
              <a:t>DDRAM</a:t>
            </a:r>
            <a:r>
              <a:rPr lang="zh-CN" altLang="en-US" sz="2400" b="1" dirty="0" smtClean="0">
                <a:solidFill>
                  <a:schemeClr val="folHlink"/>
                </a:solidFill>
                <a:latin typeface="宋体" pitchFamily="2" charset="-122"/>
              </a:rPr>
              <a:t>：双倍速率</a:t>
            </a:r>
            <a:r>
              <a:rPr lang="en-US" altLang="zh-CN" sz="2400" b="1" dirty="0" smtClean="0">
                <a:solidFill>
                  <a:schemeClr val="folHlink"/>
                </a:solidFill>
                <a:latin typeface="宋体" pitchFamily="2" charset="-122"/>
              </a:rPr>
              <a:t>SDRAM</a:t>
            </a:r>
            <a:r>
              <a:rPr lang="zh-CN" altLang="en-US" sz="2400" b="1" dirty="0" smtClean="0">
                <a:solidFill>
                  <a:schemeClr val="folHlink"/>
                </a:solidFill>
                <a:latin typeface="宋体" pitchFamily="2" charset="-122"/>
              </a:rPr>
              <a:t>（ </a:t>
            </a:r>
            <a:r>
              <a:rPr lang="en-US" altLang="zh-CN" sz="2400" b="1" dirty="0" smtClean="0">
                <a:solidFill>
                  <a:schemeClr val="folHlink"/>
                </a:solidFill>
                <a:latin typeface="宋体" pitchFamily="2" charset="-122"/>
              </a:rPr>
              <a:t>Dual date rate SDRAM </a:t>
            </a:r>
            <a:r>
              <a:rPr lang="zh-CN" altLang="en-US" sz="2400" b="1" dirty="0" smtClean="0">
                <a:solidFill>
                  <a:schemeClr val="folHlink"/>
                </a:solidFill>
                <a:latin typeface="宋体" pitchFamily="2" charset="-122"/>
              </a:rPr>
              <a:t>）</a:t>
            </a:r>
            <a:endParaRPr lang="en-US" altLang="zh-CN" sz="2400" b="1" dirty="0" smtClean="0">
              <a:solidFill>
                <a:schemeClr val="folHlink"/>
              </a:solidFill>
              <a:latin typeface="宋体" pitchFamily="2" charset="-122"/>
            </a:endParaRPr>
          </a:p>
          <a:p>
            <a:pPr eaLnBrk="1" hangingPunct="1">
              <a:lnSpc>
                <a:spcPct val="90000"/>
              </a:lnSpc>
              <a:buNone/>
            </a:pPr>
            <a:r>
              <a:rPr lang="en-US" altLang="zh-CN" sz="2400" b="1" dirty="0" smtClean="0">
                <a:solidFill>
                  <a:schemeClr val="folHlink"/>
                </a:solidFill>
                <a:latin typeface="宋体" pitchFamily="2" charset="-122"/>
              </a:rPr>
              <a:t>DDR2 RAM:</a:t>
            </a:r>
            <a:r>
              <a:rPr lang="zh-CN" altLang="en-US" sz="2400" b="1" dirty="0">
                <a:latin typeface="宋体" pitchFamily="2" charset="-122"/>
              </a:rPr>
              <a:t>能够以</a:t>
            </a:r>
            <a:r>
              <a:rPr lang="en-US" altLang="zh-CN" sz="2400" b="1" dirty="0">
                <a:latin typeface="宋体" pitchFamily="2" charset="-122"/>
              </a:rPr>
              <a:t>4</a:t>
            </a:r>
            <a:r>
              <a:rPr lang="zh-CN" altLang="en-US" sz="2400" b="1" dirty="0">
                <a:latin typeface="宋体" pitchFamily="2" charset="-122"/>
              </a:rPr>
              <a:t>倍外部总线的速度读</a:t>
            </a:r>
            <a:r>
              <a:rPr lang="en-US" altLang="zh-CN" sz="2400" b="1" dirty="0">
                <a:latin typeface="宋体" pitchFamily="2" charset="-122"/>
              </a:rPr>
              <a:t>/</a:t>
            </a:r>
            <a:r>
              <a:rPr lang="zh-CN" altLang="en-US" sz="2400" b="1" dirty="0">
                <a:latin typeface="宋体" pitchFamily="2" charset="-122"/>
              </a:rPr>
              <a:t>写</a:t>
            </a:r>
            <a:r>
              <a:rPr lang="zh-CN" altLang="en-US" sz="2400" b="1" dirty="0" smtClean="0">
                <a:latin typeface="宋体" pitchFamily="2" charset="-122"/>
              </a:rPr>
              <a:t>数据</a:t>
            </a:r>
            <a:endParaRPr lang="en-US" altLang="zh-CN" sz="2400" b="1" dirty="0" smtClean="0">
              <a:latin typeface="宋体" pitchFamily="2" charset="-122"/>
            </a:endParaRPr>
          </a:p>
          <a:p>
            <a:pPr eaLnBrk="1" hangingPunct="1">
              <a:lnSpc>
                <a:spcPct val="90000"/>
              </a:lnSpc>
              <a:buFont typeface="Wingdings" pitchFamily="2" charset="2"/>
              <a:buNone/>
            </a:pPr>
            <a:r>
              <a:rPr lang="en-US" altLang="zh-CN" sz="2400" b="1" dirty="0" smtClean="0">
                <a:solidFill>
                  <a:schemeClr val="hlink"/>
                </a:solidFill>
                <a:latin typeface="宋体" pitchFamily="2" charset="-122"/>
              </a:rPr>
              <a:t>Rambus</a:t>
            </a:r>
            <a:r>
              <a:rPr lang="en-US" altLang="zh-CN" sz="2400" b="1" dirty="0" smtClean="0">
                <a:solidFill>
                  <a:schemeClr val="folHlink"/>
                </a:solidFill>
                <a:latin typeface="宋体" pitchFamily="2" charset="-122"/>
              </a:rPr>
              <a:t> DRAM(</a:t>
            </a:r>
            <a:r>
              <a:rPr lang="en-US" altLang="zh-CN" sz="2400" b="1" dirty="0" smtClean="0">
                <a:solidFill>
                  <a:schemeClr val="hlink"/>
                </a:solidFill>
                <a:latin typeface="宋体" pitchFamily="2" charset="-122"/>
              </a:rPr>
              <a:t>RDRAM</a:t>
            </a:r>
            <a:r>
              <a:rPr lang="en-US" altLang="zh-CN" sz="2400" b="1" dirty="0" smtClean="0">
                <a:solidFill>
                  <a:schemeClr val="folHlink"/>
                </a:solidFill>
                <a:latin typeface="宋体" pitchFamily="2" charset="-122"/>
              </a:rPr>
              <a:t>)</a:t>
            </a:r>
          </a:p>
          <a:p>
            <a:pPr lvl="1" eaLnBrk="1" hangingPunct="1">
              <a:lnSpc>
                <a:spcPct val="90000"/>
              </a:lnSpc>
              <a:buFont typeface="Wingdings" pitchFamily="2" charset="2"/>
              <a:buNone/>
            </a:pPr>
            <a:r>
              <a:rPr lang="zh-CN" altLang="en-US" sz="2400" b="1" dirty="0" smtClean="0">
                <a:latin typeface="宋体" pitchFamily="2" charset="-122"/>
              </a:rPr>
              <a:t>采用新的接口</a:t>
            </a:r>
            <a:r>
              <a:rPr lang="en-US" altLang="zh-CN" sz="2400" b="1" dirty="0" smtClean="0">
                <a:latin typeface="宋体" pitchFamily="2" charset="-122"/>
              </a:rPr>
              <a:t>,</a:t>
            </a:r>
            <a:r>
              <a:rPr lang="zh-CN" altLang="en-US" sz="2400" b="1" dirty="0" smtClean="0">
                <a:latin typeface="宋体" pitchFamily="2" charset="-122"/>
              </a:rPr>
              <a:t>专用</a:t>
            </a:r>
            <a:r>
              <a:rPr lang="en-US" altLang="zh-CN" sz="2400" b="1" dirty="0" smtClean="0">
                <a:latin typeface="宋体" pitchFamily="2" charset="-122"/>
              </a:rPr>
              <a:t>RDRAM</a:t>
            </a:r>
            <a:r>
              <a:rPr lang="zh-CN" altLang="en-US" sz="2400" b="1" dirty="0" smtClean="0">
                <a:latin typeface="宋体" pitchFamily="2" charset="-122"/>
              </a:rPr>
              <a:t>总线</a:t>
            </a:r>
          </a:p>
          <a:p>
            <a:pPr lvl="1" eaLnBrk="1" hangingPunct="1">
              <a:lnSpc>
                <a:spcPct val="90000"/>
              </a:lnSpc>
              <a:buFont typeface="Wingdings" pitchFamily="2" charset="2"/>
              <a:buNone/>
            </a:pPr>
            <a:r>
              <a:rPr lang="zh-CN" altLang="en-US" sz="2400" b="1" dirty="0" smtClean="0">
                <a:latin typeface="宋体" pitchFamily="2" charset="-122"/>
              </a:rPr>
              <a:t>采用异步成组数据传输协议</a:t>
            </a:r>
            <a:endParaRPr lang="en-US" altLang="zh-CN" sz="2400" b="1" dirty="0">
              <a:latin typeface="宋体" pitchFamily="2" charset="-122"/>
            </a:endParaRPr>
          </a:p>
          <a:p>
            <a:pPr eaLnBrk="1" hangingPunct="1">
              <a:lnSpc>
                <a:spcPct val="90000"/>
              </a:lnSpc>
              <a:buFont typeface="Wingdings" pitchFamily="2" charset="2"/>
              <a:buNone/>
            </a:pPr>
            <a:r>
              <a:rPr lang="en-US" altLang="zh-CN" sz="2400" b="1" dirty="0" smtClean="0">
                <a:solidFill>
                  <a:schemeClr val="hlink"/>
                </a:solidFill>
                <a:latin typeface="宋体" pitchFamily="2" charset="-122"/>
              </a:rPr>
              <a:t>DDR3 </a:t>
            </a:r>
            <a:r>
              <a:rPr lang="en-US" altLang="zh-CN" sz="2400" b="1" dirty="0" smtClean="0">
                <a:solidFill>
                  <a:schemeClr val="folHlink"/>
                </a:solidFill>
                <a:latin typeface="宋体" pitchFamily="2" charset="-122"/>
              </a:rPr>
              <a:t>DRAM </a:t>
            </a:r>
            <a:r>
              <a:rPr lang="zh-CN" altLang="en-US" sz="2400" b="1" dirty="0" smtClean="0">
                <a:solidFill>
                  <a:schemeClr val="folHlink"/>
                </a:solidFill>
                <a:latin typeface="宋体" pitchFamily="2" charset="-122"/>
              </a:rPr>
              <a:t>主流的存储器</a:t>
            </a:r>
            <a:endParaRPr lang="zh-CN" altLang="en-US" sz="2400" b="1" dirty="0">
              <a:solidFill>
                <a:schemeClr val="folHlink"/>
              </a:solidFill>
              <a:latin typeface="宋体" pitchFamily="2" charset="-122"/>
            </a:endParaRPr>
          </a:p>
          <a:p>
            <a:pPr eaLnBrk="1" hangingPunct="1">
              <a:lnSpc>
                <a:spcPct val="90000"/>
              </a:lnSpc>
              <a:buFont typeface="Wingdings" pitchFamily="2" charset="2"/>
              <a:buNone/>
            </a:pPr>
            <a:r>
              <a:rPr lang="zh-CN" altLang="en-US" sz="2400" b="1" dirty="0" smtClean="0">
                <a:solidFill>
                  <a:schemeClr val="hlink"/>
                </a:solidFill>
                <a:latin typeface="宋体" pitchFamily="2" charset="-122"/>
              </a:rPr>
              <a:t>集成</a:t>
            </a:r>
            <a:r>
              <a:rPr lang="en-US" altLang="zh-CN" sz="2400" b="1" dirty="0" smtClean="0">
                <a:solidFill>
                  <a:schemeClr val="hlink"/>
                </a:solidFill>
                <a:latin typeface="宋体" pitchFamily="2" charset="-122"/>
              </a:rPr>
              <a:t>RAM</a:t>
            </a:r>
          </a:p>
          <a:p>
            <a:pPr lvl="1" eaLnBrk="1" hangingPunct="1">
              <a:lnSpc>
                <a:spcPct val="90000"/>
              </a:lnSpc>
              <a:buFont typeface="Wingdings" pitchFamily="2" charset="2"/>
              <a:buNone/>
            </a:pPr>
            <a:r>
              <a:rPr lang="zh-CN" altLang="en-US" sz="2400" b="1" dirty="0" smtClean="0">
                <a:latin typeface="宋体" pitchFamily="2" charset="-122"/>
              </a:rPr>
              <a:t>存储阵列</a:t>
            </a:r>
            <a:r>
              <a:rPr lang="en-US" altLang="zh-CN" sz="2400" b="1" dirty="0" smtClean="0">
                <a:latin typeface="宋体" pitchFamily="2" charset="-122"/>
              </a:rPr>
              <a:t>+</a:t>
            </a:r>
            <a:r>
              <a:rPr lang="zh-CN" altLang="en-US" sz="2400" b="1" dirty="0" smtClean="0">
                <a:latin typeface="宋体" pitchFamily="2" charset="-122"/>
              </a:rPr>
              <a:t>刷新</a:t>
            </a:r>
            <a:r>
              <a:rPr lang="en-US" altLang="zh-CN" sz="2400" b="1" dirty="0" smtClean="0">
                <a:latin typeface="宋体" pitchFamily="2" charset="-122"/>
              </a:rPr>
              <a:t>+</a:t>
            </a:r>
            <a:r>
              <a:rPr lang="zh-CN" altLang="en-US" sz="2400" b="1" dirty="0" smtClean="0">
                <a:latin typeface="宋体" pitchFamily="2" charset="-122"/>
              </a:rPr>
              <a:t>裁决</a:t>
            </a:r>
            <a:r>
              <a:rPr lang="en-US" altLang="zh-CN" sz="2400" b="1" dirty="0" smtClean="0">
                <a:latin typeface="宋体" pitchFamily="2" charset="-122"/>
              </a:rPr>
              <a:t>+</a:t>
            </a:r>
            <a:r>
              <a:rPr lang="en-US" altLang="zh-CN" sz="2400" b="1" dirty="0" smtClean="0">
                <a:latin typeface="Times New Roman" pitchFamily="18" charset="0"/>
              </a:rPr>
              <a:t>…</a:t>
            </a:r>
            <a:endParaRPr lang="en-US" altLang="zh-CN" sz="2400" b="1" dirty="0" smtClean="0">
              <a:latin typeface="宋体" pitchFamily="2" charset="-122"/>
            </a:endParaRPr>
          </a:p>
          <a:p>
            <a:pPr eaLnBrk="1" hangingPunct="1">
              <a:lnSpc>
                <a:spcPct val="90000"/>
              </a:lnSpc>
              <a:buFont typeface="Wingdings" pitchFamily="2" charset="2"/>
              <a:buNone/>
            </a:pPr>
            <a:r>
              <a:rPr lang="zh-CN" altLang="en-US" sz="2400" b="1" dirty="0" smtClean="0">
                <a:solidFill>
                  <a:schemeClr val="hlink"/>
                </a:solidFill>
                <a:latin typeface="宋体" pitchFamily="2" charset="-122"/>
              </a:rPr>
              <a:t>专用</a:t>
            </a:r>
            <a:r>
              <a:rPr lang="en-US" altLang="zh-CN" sz="2400" b="1" dirty="0" smtClean="0">
                <a:solidFill>
                  <a:schemeClr val="hlink"/>
                </a:solidFill>
                <a:latin typeface="宋体" pitchFamily="2" charset="-122"/>
              </a:rPr>
              <a:t>RAM</a:t>
            </a:r>
            <a:r>
              <a:rPr lang="en-US" altLang="zh-CN" sz="2400" b="1" dirty="0" smtClean="0">
                <a:solidFill>
                  <a:schemeClr val="folHlink"/>
                </a:solidFill>
                <a:latin typeface="宋体" pitchFamily="2" charset="-122"/>
              </a:rPr>
              <a:t>: video</a:t>
            </a:r>
          </a:p>
          <a:p>
            <a:pPr eaLnBrk="1" hangingPunct="1">
              <a:lnSpc>
                <a:spcPct val="90000"/>
              </a:lnSpc>
            </a:pPr>
            <a:endParaRPr lang="en-US" altLang="zh-CN" sz="2400" b="1" dirty="0" smtClean="0">
              <a:solidFill>
                <a:schemeClr val="folHlink"/>
              </a:solidFill>
              <a:latin typeface="宋体" pitchFamily="2"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382000" cy="843880"/>
          </a:xfrm>
        </p:spPr>
        <p:txBody>
          <a:bodyPr/>
          <a:lstStyle/>
          <a:p>
            <a:r>
              <a:rPr lang="zh-CN" altLang="en-US" dirty="0" smtClean="0"/>
              <a:t>高性能存储器</a:t>
            </a:r>
            <a:endParaRPr lang="zh-CN" altLang="en-US" dirty="0"/>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094116"/>
            <a:ext cx="4091653" cy="144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414799"/>
            <a:ext cx="4070547" cy="149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2527658052"/>
              </p:ext>
            </p:extLst>
          </p:nvPr>
        </p:nvGraphicFramePr>
        <p:xfrm>
          <a:off x="899591" y="4722162"/>
          <a:ext cx="5976667" cy="1651000"/>
        </p:xfrm>
        <a:graphic>
          <a:graphicData uri="http://schemas.openxmlformats.org/drawingml/2006/table">
            <a:tbl>
              <a:tblPr firstRow="1" bandRow="1">
                <a:tableStyleId>{5C22544A-7EE6-4342-B048-85BDC9FD1C3A}</a:tableStyleId>
              </a:tblPr>
              <a:tblGrid>
                <a:gridCol w="1180576"/>
                <a:gridCol w="1123681"/>
                <a:gridCol w="1296144"/>
                <a:gridCol w="1110023"/>
                <a:gridCol w="1266243"/>
              </a:tblGrid>
              <a:tr h="370840">
                <a:tc>
                  <a:txBody>
                    <a:bodyPr/>
                    <a:lstStyle/>
                    <a:p>
                      <a:r>
                        <a:rPr lang="en-US" altLang="zh-CN" dirty="0" err="1" smtClean="0">
                          <a:solidFill>
                            <a:schemeClr val="tx1"/>
                          </a:solidFill>
                        </a:rPr>
                        <a:t>DDR4</a:t>
                      </a:r>
                      <a:endParaRPr lang="zh-CN" altLang="en-US" dirty="0">
                        <a:solidFill>
                          <a:schemeClr val="tx1"/>
                        </a:solidFill>
                      </a:endParaRPr>
                    </a:p>
                  </a:txBody>
                  <a:tcPr/>
                </a:tc>
                <a:tc>
                  <a:txBody>
                    <a:bodyPr/>
                    <a:lstStyle/>
                    <a:p>
                      <a:r>
                        <a:rPr lang="zh-CN" altLang="en-US" dirty="0" smtClean="0">
                          <a:solidFill>
                            <a:schemeClr val="tx1"/>
                          </a:solidFill>
                        </a:rPr>
                        <a:t>核心频率（</a:t>
                      </a:r>
                      <a:r>
                        <a:rPr lang="en-US" altLang="zh-CN" dirty="0" smtClean="0">
                          <a:solidFill>
                            <a:schemeClr val="tx1"/>
                          </a:solidFill>
                        </a:rPr>
                        <a:t>MHZ</a:t>
                      </a:r>
                      <a:r>
                        <a:rPr lang="zh-CN" altLang="en-US" dirty="0" smtClean="0">
                          <a:solidFill>
                            <a:schemeClr val="tx1"/>
                          </a:solidFill>
                        </a:rPr>
                        <a:t>）</a:t>
                      </a:r>
                      <a:endParaRPr lang="zh-CN" altLang="en-US" dirty="0">
                        <a:solidFill>
                          <a:schemeClr val="tx1"/>
                        </a:solidFill>
                      </a:endParaRPr>
                    </a:p>
                  </a:txBody>
                  <a:tcPr/>
                </a:tc>
                <a:tc>
                  <a:txBody>
                    <a:bodyPr/>
                    <a:lstStyle/>
                    <a:p>
                      <a:r>
                        <a:rPr lang="zh-CN" altLang="en-US" dirty="0" smtClean="0">
                          <a:solidFill>
                            <a:schemeClr val="tx1"/>
                          </a:solidFill>
                        </a:rPr>
                        <a:t>工作电压（</a:t>
                      </a:r>
                      <a:r>
                        <a:rPr lang="en-US" altLang="zh-CN" dirty="0" smtClean="0">
                          <a:solidFill>
                            <a:schemeClr val="tx1"/>
                          </a:solidFill>
                        </a:rPr>
                        <a:t>V</a:t>
                      </a:r>
                      <a:r>
                        <a:rPr lang="zh-CN" altLang="en-US" dirty="0" smtClean="0">
                          <a:solidFill>
                            <a:schemeClr val="tx1"/>
                          </a:solidFill>
                        </a:rPr>
                        <a:t>）</a:t>
                      </a:r>
                      <a:endParaRPr lang="zh-CN" altLang="en-US" dirty="0">
                        <a:solidFill>
                          <a:schemeClr val="tx1"/>
                        </a:solidFill>
                      </a:endParaRPr>
                    </a:p>
                  </a:txBody>
                  <a:tcPr/>
                </a:tc>
                <a:tc>
                  <a:txBody>
                    <a:bodyPr/>
                    <a:lstStyle/>
                    <a:p>
                      <a:r>
                        <a:rPr lang="zh-CN" altLang="en-US" dirty="0" smtClean="0">
                          <a:solidFill>
                            <a:schemeClr val="tx1"/>
                          </a:solidFill>
                        </a:rPr>
                        <a:t>引脚数</a:t>
                      </a:r>
                      <a:endParaRPr lang="zh-CN" altLang="en-US" dirty="0">
                        <a:solidFill>
                          <a:schemeClr val="tx1"/>
                        </a:solidFill>
                      </a:endParaRPr>
                    </a:p>
                  </a:txBody>
                  <a:tcPr/>
                </a:tc>
                <a:tc>
                  <a:txBody>
                    <a:bodyPr/>
                    <a:lstStyle/>
                    <a:p>
                      <a:r>
                        <a:rPr lang="zh-CN" altLang="en-US" dirty="0" smtClean="0">
                          <a:solidFill>
                            <a:schemeClr val="tx1"/>
                          </a:solidFill>
                        </a:rPr>
                        <a:t>传输带宽</a:t>
                      </a:r>
                      <a:endParaRPr lang="zh-CN" alt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DDR4</a:t>
                      </a:r>
                      <a:r>
                        <a:rPr lang="zh-CN" altLang="en-US" baseline="0" dirty="0" smtClean="0"/>
                        <a:t> </a:t>
                      </a:r>
                      <a:endParaRPr lang="zh-CN" altLang="en-US" dirty="0" smtClean="0"/>
                    </a:p>
                  </a:txBody>
                  <a:tcPr/>
                </a:tc>
                <a:tc>
                  <a:txBody>
                    <a:bodyPr/>
                    <a:lstStyle/>
                    <a:p>
                      <a:r>
                        <a:rPr lang="en-US" altLang="zh-CN" dirty="0" smtClean="0"/>
                        <a:t>2400</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288/260</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29.22GB</a:t>
                      </a:r>
                      <a:r>
                        <a:rPr lang="en-US" altLang="zh-CN" sz="1800" b="0" i="0" kern="1200" dirty="0" smtClean="0">
                          <a:solidFill>
                            <a:schemeClr val="dk1"/>
                          </a:solidFill>
                          <a:effectLst/>
                          <a:latin typeface="+mn-lt"/>
                          <a:ea typeface="+mn-ea"/>
                          <a:cs typeface="+mn-cs"/>
                        </a:rPr>
                        <a:t>/s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DDR4</a:t>
                      </a:r>
                      <a:r>
                        <a:rPr lang="en-US" altLang="zh-CN" dirty="0" smtClean="0"/>
                        <a:t> </a:t>
                      </a:r>
                      <a:endParaRPr lang="zh-CN" altLang="en-US" dirty="0" smtClean="0"/>
                    </a:p>
                  </a:txBody>
                  <a:tcPr/>
                </a:tc>
                <a:tc>
                  <a:txBody>
                    <a:bodyPr/>
                    <a:lstStyle/>
                    <a:p>
                      <a:r>
                        <a:rPr lang="en-US" altLang="zh-CN" sz="1800" b="0" i="0" kern="1200" dirty="0" smtClean="0">
                          <a:solidFill>
                            <a:schemeClr val="dk1"/>
                          </a:solidFill>
                          <a:effectLst/>
                          <a:latin typeface="+mn-lt"/>
                          <a:ea typeface="+mn-ea"/>
                          <a:cs typeface="+mn-cs"/>
                        </a:rPr>
                        <a:t>3200</a:t>
                      </a:r>
                      <a:endParaRPr lang="zh-CN" altLang="en-US" dirty="0"/>
                    </a:p>
                  </a:txBody>
                  <a:tcPr/>
                </a:tc>
                <a:tc>
                  <a:txBody>
                    <a:bodyPr/>
                    <a:lstStyle/>
                    <a:p>
                      <a:r>
                        <a:rPr lang="en-US" altLang="zh-CN" dirty="0" smtClean="0"/>
                        <a:t>1.2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288/260</a:t>
                      </a:r>
                      <a:endParaRPr lang="zh-CN" altLang="en-US" dirty="0" smtClean="0"/>
                    </a:p>
                    <a:p>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37.52GB</a:t>
                      </a:r>
                      <a:r>
                        <a:rPr lang="en-US" altLang="zh-CN" sz="1800" b="0" i="0" kern="1200" dirty="0" smtClean="0">
                          <a:solidFill>
                            <a:schemeClr val="dk1"/>
                          </a:solidFill>
                          <a:effectLst/>
                          <a:latin typeface="+mn-lt"/>
                          <a:ea typeface="+mn-ea"/>
                          <a:cs typeface="+mn-cs"/>
                        </a:rPr>
                        <a:t>/s</a:t>
                      </a:r>
                      <a:endParaRPr lang="zh-CN" altLang="en-US" dirty="0"/>
                    </a:p>
                  </a:txBody>
                  <a:tcPr/>
                </a:tc>
              </a:tr>
            </a:tbl>
          </a:graphicData>
        </a:graphic>
      </p:graphicFrame>
    </p:spTree>
    <p:extLst>
      <p:ext uri="{BB962C8B-B14F-4D97-AF65-F5344CB8AC3E}">
        <p14:creationId xmlns:p14="http://schemas.microsoft.com/office/powerpoint/2010/main" val="15520656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76862" y="260648"/>
            <a:ext cx="8382000" cy="858520"/>
          </a:xfrm>
        </p:spPr>
        <p:txBody>
          <a:bodyPr/>
          <a:lstStyle/>
          <a:p>
            <a:r>
              <a:rPr lang="zh-CN" altLang="en-US" dirty="0" smtClean="0"/>
              <a:t>高性能存储器的发展路径图</a:t>
            </a:r>
            <a:endParaRPr lang="zh-CN" altLang="en-US" dirty="0"/>
          </a:p>
        </p:txBody>
      </p:sp>
      <p:pic>
        <p:nvPicPr>
          <p:cNvPr id="155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02"/>
          <a:stretch/>
        </p:blipFill>
        <p:spPr bwMode="auto">
          <a:xfrm rot="16200000">
            <a:off x="2555577" y="-1407565"/>
            <a:ext cx="3312368" cy="808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42" y="1844824"/>
            <a:ext cx="8064896"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770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651"/>
                                        </p:tgtEl>
                                        <p:attrNameLst>
                                          <p:attrName>style.visibility</p:attrName>
                                        </p:attrNameLst>
                                      </p:cBhvr>
                                      <p:to>
                                        <p:strVal val="visible"/>
                                      </p:to>
                                    </p:set>
                                    <p:anim calcmode="lin" valueType="num">
                                      <p:cBhvr additive="base">
                                        <p:cTn id="7" dur="500" fill="hold"/>
                                        <p:tgtEl>
                                          <p:spTgt spid="155651"/>
                                        </p:tgtEl>
                                        <p:attrNameLst>
                                          <p:attrName>ppt_x</p:attrName>
                                        </p:attrNameLst>
                                      </p:cBhvr>
                                      <p:tavLst>
                                        <p:tav tm="0">
                                          <p:val>
                                            <p:strVal val="#ppt_x"/>
                                          </p:val>
                                        </p:tav>
                                        <p:tav tm="100000">
                                          <p:val>
                                            <p:strVal val="#ppt_x"/>
                                          </p:val>
                                        </p:tav>
                                      </p:tavLst>
                                    </p:anim>
                                    <p:anim calcmode="lin" valueType="num">
                                      <p:cBhvr additive="base">
                                        <p:cTn id="8"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Text Box 3"/>
          <p:cNvSpPr txBox="1">
            <a:spLocks noChangeArrowheads="1"/>
          </p:cNvSpPr>
          <p:nvPr/>
        </p:nvSpPr>
        <p:spPr bwMode="auto">
          <a:xfrm>
            <a:off x="381000" y="1600200"/>
            <a:ext cx="8382000" cy="4228850"/>
          </a:xfrm>
          <a:prstGeom prst="rect">
            <a:avLst/>
          </a:prstGeom>
          <a:noFill/>
          <a:ln w="9525">
            <a:noFill/>
            <a:miter lim="800000"/>
            <a:headEnd/>
            <a:tailEnd/>
          </a:ln>
          <a:effectLst/>
        </p:spPr>
        <p:txBody>
          <a:bodyPr>
            <a:spAutoFit/>
          </a:bodyPr>
          <a:lstStyle/>
          <a:p>
            <a:pPr>
              <a:spcBef>
                <a:spcPct val="50000"/>
              </a:spcBef>
              <a:defRPr/>
            </a:pPr>
            <a:r>
              <a:rPr lang="en-US" altLang="zh-CN" b="1" dirty="0">
                <a:solidFill>
                  <a:srgbClr val="FF0000"/>
                </a:solidFill>
                <a:latin typeface="Times New Roman" pitchFamily="18" charset="0"/>
              </a:rPr>
              <a:t>(1)  </a:t>
            </a:r>
            <a:r>
              <a:rPr lang="zh-CN" altLang="en-US" b="1" dirty="0">
                <a:solidFill>
                  <a:srgbClr val="FF0000"/>
                </a:solidFill>
                <a:latin typeface="Times New Roman" pitchFamily="18" charset="0"/>
              </a:rPr>
              <a:t>与</a:t>
            </a:r>
            <a:r>
              <a:rPr lang="en-US" altLang="zh-CN" b="1" dirty="0">
                <a:solidFill>
                  <a:srgbClr val="FF0000"/>
                </a:solidFill>
                <a:latin typeface="Times New Roman" pitchFamily="18" charset="0"/>
              </a:rPr>
              <a:t>CPU</a:t>
            </a:r>
            <a:r>
              <a:rPr lang="zh-CN" altLang="en-US" b="1" dirty="0">
                <a:solidFill>
                  <a:srgbClr val="FF0000"/>
                </a:solidFill>
                <a:latin typeface="Times New Roman" pitchFamily="18" charset="0"/>
              </a:rPr>
              <a:t>的连接</a:t>
            </a:r>
          </a:p>
          <a:p>
            <a:pPr>
              <a:spcBef>
                <a:spcPct val="50000"/>
              </a:spcBef>
              <a:defRPr/>
            </a:pPr>
            <a:r>
              <a:rPr lang="zh-CN" altLang="en-US" b="1" dirty="0">
                <a:solidFill>
                  <a:schemeClr val="accent2"/>
                </a:solidFill>
                <a:latin typeface="Times New Roman" pitchFamily="18" charset="0"/>
              </a:rPr>
              <a:t>      </a:t>
            </a:r>
            <a:r>
              <a:rPr lang="zh-CN" altLang="en-US" b="1" dirty="0">
                <a:solidFill>
                  <a:schemeClr val="tx2"/>
                </a:solidFill>
                <a:latin typeface="Times New Roman" pitchFamily="18" charset="0"/>
              </a:rPr>
              <a:t>主要是</a:t>
            </a:r>
            <a:r>
              <a:rPr lang="zh-CN" altLang="en-US" b="1" dirty="0">
                <a:solidFill>
                  <a:schemeClr val="accent2"/>
                </a:solidFill>
                <a:latin typeface="Times New Roman" pitchFamily="18" charset="0"/>
              </a:rPr>
              <a:t> </a:t>
            </a:r>
            <a:r>
              <a:rPr lang="zh-CN" altLang="en-US" b="1" dirty="0">
                <a:solidFill>
                  <a:srgbClr val="FF0000"/>
                </a:solidFill>
                <a:latin typeface="Times New Roman" pitchFamily="18" charset="0"/>
              </a:rPr>
              <a:t>地址线、控制线、数据线</a:t>
            </a:r>
            <a:r>
              <a:rPr lang="zh-CN" altLang="en-US" b="1" dirty="0">
                <a:solidFill>
                  <a:srgbClr val="FF0000"/>
                </a:solidFill>
                <a:effectLst>
                  <a:outerShdw blurRad="38100" dist="38100" dir="2700000" algn="tl">
                    <a:srgbClr val="C0C0C0"/>
                  </a:outerShdw>
                </a:effectLst>
                <a:latin typeface="Times New Roman" pitchFamily="18" charset="0"/>
              </a:rPr>
              <a:t> </a:t>
            </a:r>
            <a:r>
              <a:rPr lang="zh-CN" altLang="en-US" b="1" dirty="0">
                <a:solidFill>
                  <a:schemeClr val="tx2"/>
                </a:solidFill>
                <a:latin typeface="Times New Roman" pitchFamily="18" charset="0"/>
              </a:rPr>
              <a:t>的连接。</a:t>
            </a:r>
          </a:p>
          <a:p>
            <a:pPr>
              <a:spcBef>
                <a:spcPct val="50000"/>
              </a:spcBef>
              <a:defRPr/>
            </a:pPr>
            <a:r>
              <a:rPr lang="en-US" altLang="zh-CN" b="1" dirty="0">
                <a:solidFill>
                  <a:srgbClr val="FF0000"/>
                </a:solidFill>
                <a:latin typeface="Times New Roman" pitchFamily="18" charset="0"/>
              </a:rPr>
              <a:t>(2)   </a:t>
            </a:r>
            <a:r>
              <a:rPr lang="zh-CN" altLang="en-US" b="1" dirty="0">
                <a:solidFill>
                  <a:srgbClr val="FF0000"/>
                </a:solidFill>
                <a:latin typeface="Times New Roman" pitchFamily="18" charset="0"/>
              </a:rPr>
              <a:t>多个芯片连接</a:t>
            </a:r>
            <a:r>
              <a:rPr lang="zh-CN" altLang="en-US" b="1" dirty="0">
                <a:solidFill>
                  <a:schemeClr val="accent2"/>
                </a:solidFill>
                <a:latin typeface="Times New Roman" pitchFamily="18" charset="0"/>
              </a:rPr>
              <a:t>  </a:t>
            </a:r>
          </a:p>
          <a:p>
            <a:pPr>
              <a:lnSpc>
                <a:spcPct val="120000"/>
              </a:lnSpc>
              <a:spcBef>
                <a:spcPct val="50000"/>
              </a:spcBef>
              <a:defRPr/>
            </a:pPr>
            <a:r>
              <a:rPr lang="zh-CN" altLang="en-US" b="1" dirty="0">
                <a:solidFill>
                  <a:schemeClr val="accent2"/>
                </a:solidFill>
                <a:latin typeface="Times New Roman" pitchFamily="18" charset="0"/>
              </a:rPr>
              <a:t>        </a:t>
            </a:r>
            <a:r>
              <a:rPr lang="zh-CN" altLang="en-US" b="1" dirty="0">
                <a:solidFill>
                  <a:schemeClr val="tx2"/>
                </a:solidFill>
                <a:latin typeface="Times New Roman" pitchFamily="18" charset="0"/>
              </a:rPr>
              <a:t>存储器容量与实际存储器的要求多有不符。 如前所述存储器芯片有不同的组织形式，如</a:t>
            </a:r>
            <a:r>
              <a:rPr lang="en-US" altLang="zh-CN" b="1" dirty="0">
                <a:solidFill>
                  <a:schemeClr val="tx2"/>
                </a:solidFill>
                <a:latin typeface="Times New Roman" pitchFamily="18" charset="0"/>
              </a:rPr>
              <a:t>1024*1</a:t>
            </a:r>
            <a:r>
              <a:rPr lang="zh-CN" altLang="en-US" b="1" dirty="0">
                <a:solidFill>
                  <a:schemeClr val="tx2"/>
                </a:solidFill>
                <a:latin typeface="Times New Roman" pitchFamily="18" charset="0"/>
              </a:rPr>
              <a:t>、</a:t>
            </a:r>
            <a:r>
              <a:rPr lang="en-US" altLang="zh-CN" b="1" dirty="0">
                <a:solidFill>
                  <a:schemeClr val="tx2"/>
                </a:solidFill>
                <a:latin typeface="Times New Roman" pitchFamily="18" charset="0"/>
              </a:rPr>
              <a:t>1024*4</a:t>
            </a:r>
            <a:r>
              <a:rPr lang="zh-CN" altLang="en-US" b="1" dirty="0">
                <a:solidFill>
                  <a:schemeClr val="tx2"/>
                </a:solidFill>
                <a:latin typeface="Times New Roman" pitchFamily="18" charset="0"/>
              </a:rPr>
              <a:t>、</a:t>
            </a:r>
            <a:r>
              <a:rPr lang="en-US" altLang="zh-CN" b="1" dirty="0">
                <a:solidFill>
                  <a:schemeClr val="tx2"/>
                </a:solidFill>
                <a:latin typeface="Times New Roman" pitchFamily="18" charset="0"/>
              </a:rPr>
              <a:t>4096*8</a:t>
            </a:r>
            <a:r>
              <a:rPr lang="zh-CN" altLang="en-US" b="1" dirty="0">
                <a:solidFill>
                  <a:schemeClr val="tx2"/>
                </a:solidFill>
                <a:latin typeface="Times New Roman" pitchFamily="18" charset="0"/>
              </a:rPr>
              <a:t>等；</a:t>
            </a:r>
          </a:p>
          <a:p>
            <a:pPr>
              <a:lnSpc>
                <a:spcPct val="70000"/>
              </a:lnSpc>
              <a:spcBef>
                <a:spcPct val="50000"/>
              </a:spcBef>
              <a:defRPr/>
            </a:pPr>
            <a:r>
              <a:rPr lang="zh-CN" altLang="en-US" b="1" dirty="0">
                <a:solidFill>
                  <a:schemeClr val="tx2"/>
                </a:solidFill>
                <a:latin typeface="Times New Roman" pitchFamily="18" charset="0"/>
              </a:rPr>
              <a:t>      实际使用时，需进行</a:t>
            </a:r>
            <a:r>
              <a:rPr lang="zh-CN" altLang="en-US" b="1" dirty="0">
                <a:solidFill>
                  <a:srgbClr val="FF0000"/>
                </a:solidFill>
                <a:latin typeface="Times New Roman" pitchFamily="18" charset="0"/>
              </a:rPr>
              <a:t>字和位扩展</a:t>
            </a:r>
            <a:r>
              <a:rPr lang="en-US" altLang="zh-CN" b="1" dirty="0">
                <a:solidFill>
                  <a:schemeClr val="tx2"/>
                </a:solidFill>
                <a:latin typeface="Times New Roman" pitchFamily="18" charset="0"/>
              </a:rPr>
              <a:t>(</a:t>
            </a:r>
            <a:r>
              <a:rPr lang="zh-CN" altLang="en-US" b="1" dirty="0">
                <a:solidFill>
                  <a:schemeClr val="tx2"/>
                </a:solidFill>
                <a:latin typeface="Times New Roman" pitchFamily="18" charset="0"/>
              </a:rPr>
              <a:t>多个芯片连接），组成</a:t>
            </a:r>
          </a:p>
          <a:p>
            <a:pPr>
              <a:lnSpc>
                <a:spcPct val="70000"/>
              </a:lnSpc>
              <a:spcBef>
                <a:spcPct val="50000"/>
              </a:spcBef>
              <a:defRPr/>
            </a:pPr>
            <a:r>
              <a:rPr lang="zh-CN" altLang="en-US" b="1" dirty="0">
                <a:solidFill>
                  <a:schemeClr val="tx2"/>
                </a:solidFill>
                <a:latin typeface="Times New Roman" pitchFamily="18" charset="0"/>
              </a:rPr>
              <a:t>你所需要的实际的存储器，如 </a:t>
            </a:r>
            <a:r>
              <a:rPr lang="en-US" altLang="zh-CN" b="1" dirty="0">
                <a:solidFill>
                  <a:schemeClr val="tx2"/>
                </a:solidFill>
                <a:latin typeface="Times New Roman" pitchFamily="18" charset="0"/>
              </a:rPr>
              <a:t>1K*8</a:t>
            </a:r>
            <a:r>
              <a:rPr lang="zh-CN" altLang="en-US" b="1" dirty="0">
                <a:solidFill>
                  <a:schemeClr val="tx2"/>
                </a:solidFill>
                <a:latin typeface="Times New Roman" pitchFamily="18" charset="0"/>
              </a:rPr>
              <a:t>、</a:t>
            </a:r>
            <a:r>
              <a:rPr lang="en-US" altLang="zh-CN" b="1" dirty="0">
                <a:solidFill>
                  <a:schemeClr val="tx2"/>
                </a:solidFill>
                <a:latin typeface="Times New Roman" pitchFamily="18" charset="0"/>
              </a:rPr>
              <a:t>4K*8  </a:t>
            </a:r>
            <a:r>
              <a:rPr lang="zh-CN" altLang="en-US" b="1" dirty="0">
                <a:solidFill>
                  <a:schemeClr val="tx2"/>
                </a:solidFill>
                <a:latin typeface="Times New Roman" pitchFamily="18" charset="0"/>
              </a:rPr>
              <a:t>等的存储器</a:t>
            </a:r>
            <a:r>
              <a:rPr lang="zh-CN" altLang="en-US" b="1" dirty="0" smtClean="0">
                <a:solidFill>
                  <a:schemeClr val="tx2"/>
                </a:solidFill>
                <a:latin typeface="Times New Roman" pitchFamily="18" charset="0"/>
              </a:rPr>
              <a:t>。</a:t>
            </a:r>
            <a:endParaRPr lang="en-US" altLang="zh-CN" b="1" dirty="0" smtClean="0">
              <a:solidFill>
                <a:schemeClr val="tx2"/>
              </a:solidFill>
              <a:latin typeface="Times New Roman" pitchFamily="18" charset="0"/>
            </a:endParaRPr>
          </a:p>
          <a:p>
            <a:pPr>
              <a:lnSpc>
                <a:spcPct val="70000"/>
              </a:lnSpc>
              <a:spcBef>
                <a:spcPct val="50000"/>
              </a:spcBef>
              <a:defRPr/>
            </a:pPr>
            <a:r>
              <a:rPr lang="en-US" altLang="zh-CN" b="1" dirty="0">
                <a:solidFill>
                  <a:schemeClr val="tx2"/>
                </a:solidFill>
                <a:latin typeface="Times New Roman" pitchFamily="18" charset="0"/>
              </a:rPr>
              <a:t> </a:t>
            </a:r>
            <a:r>
              <a:rPr lang="en-US" altLang="zh-CN" b="1" dirty="0" smtClean="0">
                <a:solidFill>
                  <a:schemeClr val="tx2"/>
                </a:solidFill>
                <a:latin typeface="Times New Roman" pitchFamily="18" charset="0"/>
              </a:rPr>
              <a:t>     </a:t>
            </a:r>
            <a:r>
              <a:rPr lang="zh-CN" altLang="en-US" b="1" dirty="0" smtClean="0">
                <a:solidFill>
                  <a:schemeClr val="tx2"/>
                </a:solidFill>
                <a:latin typeface="Times New Roman" pitchFamily="18" charset="0"/>
              </a:rPr>
              <a:t>另一当面，系统本身需要将多种类型的存储器（</a:t>
            </a:r>
            <a:r>
              <a:rPr lang="en-US" altLang="zh-CN" b="1" smtClean="0">
                <a:solidFill>
                  <a:schemeClr val="tx2"/>
                </a:solidFill>
                <a:latin typeface="Times New Roman" pitchFamily="18" charset="0"/>
              </a:rPr>
              <a:t>ROM+RAM</a:t>
            </a:r>
            <a:r>
              <a:rPr lang="zh-CN" altLang="en-US" b="1" smtClean="0">
                <a:solidFill>
                  <a:schemeClr val="tx2"/>
                </a:solidFill>
                <a:latin typeface="Times New Roman" pitchFamily="18" charset="0"/>
              </a:rPr>
              <a:t>）。</a:t>
            </a:r>
            <a:endParaRPr lang="zh-CN" altLang="en-US" dirty="0">
              <a:solidFill>
                <a:schemeClr val="tx2"/>
              </a:solidFill>
              <a:latin typeface="Times New Roman" pitchFamily="18" charset="0"/>
            </a:endParaRPr>
          </a:p>
        </p:txBody>
      </p:sp>
      <p:sp>
        <p:nvSpPr>
          <p:cNvPr id="67587" name="Rectangle 4"/>
          <p:cNvSpPr>
            <a:spLocks noChangeArrowheads="1"/>
          </p:cNvSpPr>
          <p:nvPr/>
        </p:nvSpPr>
        <p:spPr bwMode="auto">
          <a:xfrm>
            <a:off x="381000" y="457200"/>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hlink"/>
                </a:solidFill>
                <a:latin typeface="隶书" pitchFamily="49" charset="-122"/>
                <a:ea typeface="隶书" pitchFamily="49" charset="-122"/>
              </a:rPr>
              <a:t>存储器的基本组织</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11"/>
          <p:cNvGrpSpPr>
            <a:grpSpLocks/>
          </p:cNvGrpSpPr>
          <p:nvPr/>
        </p:nvGrpSpPr>
        <p:grpSpPr bwMode="auto">
          <a:xfrm>
            <a:off x="457200" y="2895600"/>
            <a:ext cx="8305800" cy="3749675"/>
            <a:chOff x="288" y="1824"/>
            <a:chExt cx="5232" cy="2362"/>
          </a:xfrm>
        </p:grpSpPr>
        <p:grpSp>
          <p:nvGrpSpPr>
            <p:cNvPr id="68617" name="Group 2"/>
            <p:cNvGrpSpPr>
              <a:grpSpLocks/>
            </p:cNvGrpSpPr>
            <p:nvPr/>
          </p:nvGrpSpPr>
          <p:grpSpPr bwMode="auto">
            <a:xfrm>
              <a:off x="288" y="1824"/>
              <a:ext cx="5232" cy="2258"/>
              <a:chOff x="240" y="456"/>
              <a:chExt cx="5232" cy="2882"/>
            </a:xfrm>
          </p:grpSpPr>
          <p:pic>
            <p:nvPicPr>
              <p:cNvPr id="68619" name="Picture 3" descr="memory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456"/>
                <a:ext cx="5232" cy="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0" name="Text Box 4"/>
              <p:cNvSpPr txBox="1">
                <a:spLocks noChangeArrowheads="1"/>
              </p:cNvSpPr>
              <p:nvPr/>
            </p:nvSpPr>
            <p:spPr bwMode="auto">
              <a:xfrm>
                <a:off x="1986" y="1602"/>
                <a:ext cx="316"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a:t>
                </a:r>
                <a:endParaRPr lang="en-US" altLang="zh-CN" sz="1800" b="1">
                  <a:solidFill>
                    <a:srgbClr val="FF0000"/>
                  </a:solidFill>
                  <a:latin typeface="Times New Roman" pitchFamily="18" charset="0"/>
                </a:endParaRPr>
              </a:p>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12</a:t>
                </a:r>
                <a:endParaRPr lang="en-US" altLang="zh-CN" sz="1800" b="1">
                  <a:solidFill>
                    <a:srgbClr val="FF0000"/>
                  </a:solidFill>
                  <a:latin typeface="Times New Roman" pitchFamily="18" charset="0"/>
                </a:endParaRPr>
              </a:p>
            </p:txBody>
          </p:sp>
        </p:grpSp>
        <p:sp>
          <p:nvSpPr>
            <p:cNvPr id="68618" name="Text Box 5"/>
            <p:cNvSpPr txBox="1">
              <a:spLocks noChangeArrowheads="1"/>
            </p:cNvSpPr>
            <p:nvPr/>
          </p:nvSpPr>
          <p:spPr bwMode="auto">
            <a:xfrm>
              <a:off x="2976" y="3264"/>
              <a:ext cx="268"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0000FF"/>
                  </a:solidFill>
                  <a:latin typeface="Times New Roman" pitchFamily="18" charset="0"/>
                </a:rPr>
                <a:t>D</a:t>
              </a:r>
              <a:r>
                <a:rPr lang="en-US" altLang="zh-CN" sz="1800" b="1" baseline="-25000">
                  <a:solidFill>
                    <a:srgbClr val="0000FF"/>
                  </a:solidFill>
                  <a:latin typeface="Times New Roman" pitchFamily="18" charset="0"/>
                </a:rPr>
                <a:t>0</a:t>
              </a:r>
            </a:p>
            <a:p>
              <a:pPr eaLnBrk="1" hangingPunct="1"/>
              <a:endParaRPr lang="en-US" altLang="zh-CN" sz="1800" b="1" baseline="-25000">
                <a:solidFill>
                  <a:srgbClr val="0000FF"/>
                </a:solidFill>
                <a:latin typeface="Times New Roman" pitchFamily="18" charset="0"/>
              </a:endParaRPr>
            </a:p>
            <a:p>
              <a:pPr eaLnBrk="1" hangingPunct="1"/>
              <a:endParaRPr lang="en-US" altLang="zh-CN" sz="1800" b="1" baseline="-25000">
                <a:solidFill>
                  <a:srgbClr val="0000FF"/>
                </a:solidFill>
                <a:latin typeface="Times New Roman" pitchFamily="18" charset="0"/>
              </a:endParaRPr>
            </a:p>
            <a:p>
              <a:pPr eaLnBrk="1" hangingPunct="1"/>
              <a:endParaRPr lang="en-US" altLang="zh-CN" sz="1800" b="1" baseline="-25000">
                <a:solidFill>
                  <a:srgbClr val="0000FF"/>
                </a:solidFill>
                <a:latin typeface="Times New Roman" pitchFamily="18" charset="0"/>
              </a:endParaRPr>
            </a:p>
            <a:p>
              <a:pPr eaLnBrk="1" hangingPunct="1"/>
              <a:endParaRPr lang="en-US" altLang="zh-CN" sz="1800" b="1">
                <a:solidFill>
                  <a:srgbClr val="0000FF"/>
                </a:solidFill>
                <a:latin typeface="Times New Roman" pitchFamily="18" charset="0"/>
              </a:endParaRPr>
            </a:p>
            <a:p>
              <a:pPr eaLnBrk="1" hangingPunct="1"/>
              <a:r>
                <a:rPr lang="en-US" altLang="zh-CN" sz="1800" b="1">
                  <a:solidFill>
                    <a:srgbClr val="0000FF"/>
                  </a:solidFill>
                  <a:latin typeface="Times New Roman" pitchFamily="18" charset="0"/>
                </a:rPr>
                <a:t>D</a:t>
              </a:r>
              <a:r>
                <a:rPr lang="en-US" altLang="zh-CN" sz="1800" b="1" baseline="-25000">
                  <a:solidFill>
                    <a:srgbClr val="0000FF"/>
                  </a:solidFill>
                  <a:latin typeface="Times New Roman" pitchFamily="18" charset="0"/>
                </a:rPr>
                <a:t>7</a:t>
              </a:r>
              <a:endParaRPr lang="en-US" altLang="zh-CN" sz="1800" b="1">
                <a:solidFill>
                  <a:srgbClr val="0000FF"/>
                </a:solidFill>
                <a:latin typeface="Times New Roman" pitchFamily="18" charset="0"/>
              </a:endParaRPr>
            </a:p>
          </p:txBody>
        </p:sp>
      </p:grpSp>
      <p:sp>
        <p:nvSpPr>
          <p:cNvPr id="68611" name="Text Box 6"/>
          <p:cNvSpPr txBox="1">
            <a:spLocks noChangeArrowheads="1"/>
          </p:cNvSpPr>
          <p:nvPr/>
        </p:nvSpPr>
        <p:spPr bwMode="auto">
          <a:xfrm>
            <a:off x="228600" y="1524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3600" b="1">
                <a:solidFill>
                  <a:srgbClr val="FF0000"/>
                </a:solidFill>
                <a:latin typeface="Times New Roman" pitchFamily="18" charset="0"/>
                <a:ea typeface="隶书" pitchFamily="49" charset="-122"/>
              </a:rPr>
              <a:t>位扩展法</a:t>
            </a:r>
          </a:p>
        </p:txBody>
      </p:sp>
      <p:sp>
        <p:nvSpPr>
          <p:cNvPr id="68612" name="Text Box 7"/>
          <p:cNvSpPr txBox="1">
            <a:spLocks noChangeArrowheads="1"/>
          </p:cNvSpPr>
          <p:nvPr/>
        </p:nvSpPr>
        <p:spPr bwMode="auto">
          <a:xfrm>
            <a:off x="228600" y="685800"/>
            <a:ext cx="8242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80FF"/>
                </a:solidFill>
                <a:latin typeface="Times New Roman" pitchFamily="18" charset="0"/>
              </a:rPr>
              <a:t>      </a:t>
            </a:r>
            <a:r>
              <a:rPr lang="zh-CN" altLang="en-US" b="1">
                <a:latin typeface="Times New Roman" pitchFamily="18" charset="0"/>
              </a:rPr>
              <a:t>只加大字长，而存储器的字数与存储器芯片字数一致</a:t>
            </a:r>
            <a:r>
              <a:rPr lang="en-US" altLang="zh-CN" b="1">
                <a:latin typeface="Times New Roman" pitchFamily="18" charset="0"/>
              </a:rPr>
              <a:t>, </a:t>
            </a:r>
            <a:r>
              <a:rPr lang="zh-CN" altLang="en-US" b="1">
                <a:latin typeface="Times New Roman" pitchFamily="18" charset="0"/>
              </a:rPr>
              <a:t>对片子没有选片要求。</a:t>
            </a:r>
          </a:p>
        </p:txBody>
      </p:sp>
      <p:sp>
        <p:nvSpPr>
          <p:cNvPr id="253960" name="Text Box 8"/>
          <p:cNvSpPr txBox="1">
            <a:spLocks noChangeArrowheads="1"/>
          </p:cNvSpPr>
          <p:nvPr/>
        </p:nvSpPr>
        <p:spPr bwMode="auto">
          <a:xfrm>
            <a:off x="347663" y="1447800"/>
            <a:ext cx="8059737" cy="2560638"/>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latin typeface="Times New Roman" pitchFamily="18" charset="0"/>
              </a:rPr>
              <a:t>用</a:t>
            </a:r>
            <a:r>
              <a:rPr lang="en-US" altLang="zh-CN" b="1">
                <a:effectLst>
                  <a:outerShdw blurRad="38100" dist="38100" dir="2700000" algn="tl">
                    <a:srgbClr val="C0C0C0"/>
                  </a:outerShdw>
                </a:effectLst>
                <a:latin typeface="Times New Roman" pitchFamily="18" charset="0"/>
              </a:rPr>
              <a:t>8k*1</a:t>
            </a:r>
            <a:r>
              <a:rPr lang="zh-CN" altLang="en-US" b="1">
                <a:effectLst>
                  <a:outerShdw blurRad="38100" dist="38100" dir="2700000" algn="tl">
                    <a:srgbClr val="C0C0C0"/>
                  </a:outerShdw>
                </a:effectLst>
                <a:latin typeface="Times New Roman" pitchFamily="18" charset="0"/>
              </a:rPr>
              <a:t>的片子组成</a:t>
            </a:r>
            <a:r>
              <a:rPr lang="en-US" altLang="zh-CN" b="1">
                <a:effectLst>
                  <a:outerShdw blurRad="38100" dist="38100" dir="2700000" algn="tl">
                    <a:srgbClr val="C0C0C0"/>
                  </a:outerShdw>
                </a:effectLst>
                <a:latin typeface="Times New Roman" pitchFamily="18" charset="0"/>
              </a:rPr>
              <a:t>8k*8</a:t>
            </a:r>
            <a:r>
              <a:rPr lang="zh-CN" altLang="en-US" b="1">
                <a:effectLst>
                  <a:outerShdw blurRad="38100" dist="38100" dir="2700000" algn="tl">
                    <a:srgbClr val="C0C0C0"/>
                  </a:outerShdw>
                </a:effectLst>
                <a:latin typeface="Times New Roman" pitchFamily="18" charset="0"/>
              </a:rPr>
              <a:t>的存储器需 </a:t>
            </a:r>
            <a:r>
              <a:rPr lang="en-US" altLang="zh-CN" b="1">
                <a:effectLst>
                  <a:outerShdw blurRad="38100" dist="38100" dir="2700000" algn="tl">
                    <a:srgbClr val="C0C0C0"/>
                  </a:outerShdw>
                </a:effectLst>
                <a:latin typeface="Times New Roman" pitchFamily="18" charset="0"/>
              </a:rPr>
              <a:t>8 </a:t>
            </a:r>
            <a:r>
              <a:rPr lang="zh-CN" altLang="en-US" b="1">
                <a:effectLst>
                  <a:outerShdw blurRad="38100" dist="38100" dir="2700000" algn="tl">
                    <a:srgbClr val="C0C0C0"/>
                  </a:outerShdw>
                </a:effectLst>
                <a:latin typeface="Times New Roman" pitchFamily="18" charset="0"/>
              </a:rPr>
              <a:t>个芯片</a:t>
            </a:r>
          </a:p>
          <a:p>
            <a:pPr>
              <a:lnSpc>
                <a:spcPct val="65000"/>
              </a:lnSpc>
              <a:spcBef>
                <a:spcPct val="50000"/>
              </a:spcBef>
              <a:defRPr/>
            </a:pPr>
            <a:r>
              <a:rPr lang="zh-CN" altLang="en-US" b="1">
                <a:latin typeface="Times New Roman" pitchFamily="18" charset="0"/>
              </a:rPr>
              <a:t>地址线</a:t>
            </a:r>
            <a:r>
              <a:rPr lang="en-US" altLang="zh-CN" b="1">
                <a:latin typeface="Times New Roman" pitchFamily="18" charset="0"/>
              </a:rPr>
              <a:t>——</a:t>
            </a:r>
            <a:r>
              <a:rPr lang="zh-CN" altLang="en-US" b="1">
                <a:latin typeface="Times New Roman" pitchFamily="18" charset="0"/>
              </a:rPr>
              <a:t>需 </a:t>
            </a:r>
            <a:r>
              <a:rPr lang="en-US" altLang="zh-CN" b="1">
                <a:latin typeface="Times New Roman" pitchFamily="18" charset="0"/>
              </a:rPr>
              <a:t>13 </a:t>
            </a:r>
            <a:r>
              <a:rPr lang="zh-CN" altLang="en-US" b="1">
                <a:latin typeface="Times New Roman" pitchFamily="18" charset="0"/>
              </a:rPr>
              <a:t>根          数据线</a:t>
            </a:r>
            <a:r>
              <a:rPr lang="en-US" altLang="zh-CN" b="1">
                <a:latin typeface="Times New Roman" pitchFamily="18" charset="0"/>
              </a:rPr>
              <a:t>—— 8  </a:t>
            </a:r>
            <a:r>
              <a:rPr lang="zh-CN" altLang="en-US" b="1">
                <a:latin typeface="Times New Roman" pitchFamily="18" charset="0"/>
              </a:rPr>
              <a:t>根 </a:t>
            </a:r>
          </a:p>
          <a:p>
            <a:pPr>
              <a:lnSpc>
                <a:spcPct val="65000"/>
              </a:lnSpc>
              <a:spcBef>
                <a:spcPct val="50000"/>
              </a:spcBef>
              <a:defRPr/>
            </a:pPr>
            <a:r>
              <a:rPr lang="zh-CN" altLang="en-US" b="1">
                <a:latin typeface="Times New Roman" pitchFamily="18" charset="0"/>
              </a:rPr>
              <a:t>控制线</a:t>
            </a:r>
            <a:r>
              <a:rPr lang="en-US" altLang="zh-CN" b="1">
                <a:latin typeface="Times New Roman" pitchFamily="18" charset="0"/>
              </a:rPr>
              <a:t>—— WR</a:t>
            </a:r>
            <a:r>
              <a:rPr lang="zh-CN" altLang="en-US" b="1">
                <a:latin typeface="Times New Roman" pitchFamily="18" charset="0"/>
              </a:rPr>
              <a:t>接存储器的</a:t>
            </a:r>
            <a:r>
              <a:rPr lang="en-US" altLang="zh-CN" b="1">
                <a:latin typeface="Times New Roman" pitchFamily="18" charset="0"/>
              </a:rPr>
              <a:t>WE     </a:t>
            </a:r>
          </a:p>
          <a:p>
            <a:pPr>
              <a:lnSpc>
                <a:spcPct val="65000"/>
              </a:lnSpc>
              <a:spcBef>
                <a:spcPct val="50000"/>
              </a:spcBef>
              <a:defRPr/>
            </a:pPr>
            <a:r>
              <a:rPr lang="en-US" altLang="zh-CN" b="1">
                <a:latin typeface="Times New Roman" pitchFamily="18" charset="0"/>
              </a:rPr>
              <a:t>                                                       </a:t>
            </a:r>
          </a:p>
          <a:p>
            <a:pPr>
              <a:lnSpc>
                <a:spcPct val="65000"/>
              </a:lnSpc>
              <a:spcBef>
                <a:spcPct val="50000"/>
              </a:spcBef>
              <a:defRPr/>
            </a:pPr>
            <a:r>
              <a:rPr lang="en-US" altLang="zh-CN" b="1">
                <a:latin typeface="Times New Roman" pitchFamily="18" charset="0"/>
              </a:rPr>
              <a:t>          </a:t>
            </a:r>
          </a:p>
          <a:p>
            <a:pPr>
              <a:lnSpc>
                <a:spcPct val="65000"/>
              </a:lnSpc>
              <a:spcBef>
                <a:spcPct val="50000"/>
              </a:spcBef>
              <a:defRPr/>
            </a:pPr>
            <a:r>
              <a:rPr lang="en-US" altLang="zh-CN" b="1">
                <a:latin typeface="Times New Roman" pitchFamily="18" charset="0"/>
              </a:rPr>
              <a:t>                                                      </a:t>
            </a:r>
          </a:p>
        </p:txBody>
      </p:sp>
      <p:sp>
        <p:nvSpPr>
          <p:cNvPr id="68614" name="Line 9"/>
          <p:cNvSpPr>
            <a:spLocks noChangeShapeType="1"/>
          </p:cNvSpPr>
          <p:nvPr/>
        </p:nvSpPr>
        <p:spPr bwMode="auto">
          <a:xfrm>
            <a:off x="4114800" y="2376488"/>
            <a:ext cx="45720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5" name="Line 10"/>
          <p:cNvSpPr>
            <a:spLocks noChangeShapeType="1"/>
          </p:cNvSpPr>
          <p:nvPr/>
        </p:nvSpPr>
        <p:spPr bwMode="auto">
          <a:xfrm>
            <a:off x="2024063" y="2405063"/>
            <a:ext cx="457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6" name="AutoShape 12">
            <a:hlinkClick r:id="rId3" action="ppaction://hlinkfile" highlightClick="1"/>
          </p:cNvPr>
          <p:cNvSpPr>
            <a:spLocks noChangeArrowheads="1"/>
          </p:cNvSpPr>
          <p:nvPr/>
        </p:nvSpPr>
        <p:spPr bwMode="auto">
          <a:xfrm>
            <a:off x="8101013" y="1700213"/>
            <a:ext cx="280987" cy="477837"/>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pPr algn="ctr"/>
            <a:endParaRPr lang="zh-CN"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04800"/>
            <a:ext cx="8382000" cy="609600"/>
          </a:xfrm>
        </p:spPr>
        <p:txBody>
          <a:bodyPr/>
          <a:lstStyle/>
          <a:p>
            <a:pPr eaLnBrk="1" hangingPunct="1"/>
            <a:r>
              <a:rPr lang="zh-CN" altLang="en-US" smtClean="0">
                <a:solidFill>
                  <a:schemeClr val="hlink"/>
                </a:solidFill>
                <a:ea typeface="隶书" pitchFamily="49" charset="-122"/>
              </a:rPr>
              <a:t>存储器概述</a:t>
            </a:r>
          </a:p>
        </p:txBody>
      </p:sp>
      <p:sp>
        <p:nvSpPr>
          <p:cNvPr id="21507" name="Rectangle 3"/>
          <p:cNvSpPr>
            <a:spLocks noGrp="1" noChangeArrowheads="1"/>
          </p:cNvSpPr>
          <p:nvPr>
            <p:ph type="body" idx="1"/>
          </p:nvPr>
        </p:nvSpPr>
        <p:spPr>
          <a:xfrm>
            <a:off x="228600" y="1295400"/>
            <a:ext cx="8686800" cy="4953000"/>
          </a:xfrm>
        </p:spPr>
        <p:txBody>
          <a:bodyPr/>
          <a:lstStyle/>
          <a:p>
            <a:pPr eaLnBrk="1" hangingPunct="1">
              <a:lnSpc>
                <a:spcPct val="90000"/>
              </a:lnSpc>
              <a:buFont typeface="Wingdings" pitchFamily="2" charset="2"/>
              <a:buNone/>
            </a:pPr>
            <a:r>
              <a:rPr lang="en-US" altLang="zh-CN" sz="2400" b="1" smtClean="0">
                <a:solidFill>
                  <a:schemeClr val="hlink"/>
                </a:solidFill>
                <a:latin typeface="宋体" pitchFamily="2" charset="-122"/>
              </a:rPr>
              <a:t>1</a:t>
            </a:r>
            <a:r>
              <a:rPr lang="zh-CN" altLang="en-US" sz="2400" b="1" smtClean="0">
                <a:solidFill>
                  <a:schemeClr val="hlink"/>
                </a:solidFill>
                <a:latin typeface="宋体" pitchFamily="2" charset="-122"/>
              </a:rPr>
              <a:t>、存储器：</a:t>
            </a:r>
            <a:r>
              <a:rPr lang="zh-CN" altLang="en-US" sz="2400" b="1" smtClean="0">
                <a:latin typeface="宋体" pitchFamily="2" charset="-122"/>
              </a:rPr>
              <a:t>是计算机系统中的记忆设备，用来存放程序和数据。</a:t>
            </a:r>
          </a:p>
          <a:p>
            <a:pPr eaLnBrk="1" hangingPunct="1">
              <a:lnSpc>
                <a:spcPct val="90000"/>
              </a:lnSpc>
              <a:buFont typeface="Wingdings" pitchFamily="2" charset="2"/>
              <a:buNone/>
            </a:pPr>
            <a:r>
              <a:rPr lang="en-US" altLang="zh-CN" sz="2400" b="1" smtClean="0">
                <a:solidFill>
                  <a:schemeClr val="hlink"/>
                </a:solidFill>
                <a:latin typeface="宋体" pitchFamily="2" charset="-122"/>
              </a:rPr>
              <a:t>2</a:t>
            </a:r>
            <a:r>
              <a:rPr lang="zh-CN" altLang="en-US" sz="2400" b="1" smtClean="0">
                <a:solidFill>
                  <a:schemeClr val="hlink"/>
                </a:solidFill>
                <a:latin typeface="宋体" pitchFamily="2" charset="-122"/>
              </a:rPr>
              <a:t>、存储元：</a:t>
            </a:r>
            <a:r>
              <a:rPr lang="zh-CN" altLang="en-US" sz="2400" b="1" smtClean="0">
                <a:latin typeface="宋体" pitchFamily="2" charset="-122"/>
              </a:rPr>
              <a:t>存储器的最小组成单位，用以存储</a:t>
            </a:r>
            <a:r>
              <a:rPr lang="en-US" altLang="zh-CN" sz="2400" b="1" smtClean="0">
                <a:latin typeface="宋体" pitchFamily="2" charset="-122"/>
              </a:rPr>
              <a:t>1</a:t>
            </a:r>
            <a:r>
              <a:rPr lang="zh-CN" altLang="en-US" sz="2400" b="1" smtClean="0">
                <a:latin typeface="宋体" pitchFamily="2" charset="-122"/>
              </a:rPr>
              <a:t>位二进制代码。</a:t>
            </a:r>
          </a:p>
          <a:p>
            <a:pPr eaLnBrk="1" hangingPunct="1">
              <a:lnSpc>
                <a:spcPct val="90000"/>
              </a:lnSpc>
              <a:buFont typeface="Wingdings" pitchFamily="2" charset="2"/>
              <a:buNone/>
            </a:pPr>
            <a:r>
              <a:rPr lang="en-US" altLang="zh-CN" sz="2400" b="1" smtClean="0">
                <a:solidFill>
                  <a:schemeClr val="hlink"/>
                </a:solidFill>
                <a:latin typeface="宋体" pitchFamily="2" charset="-122"/>
              </a:rPr>
              <a:t>3</a:t>
            </a:r>
            <a:r>
              <a:rPr lang="zh-CN" altLang="en-US" sz="2400" b="1" smtClean="0">
                <a:solidFill>
                  <a:schemeClr val="hlink"/>
                </a:solidFill>
                <a:latin typeface="宋体" pitchFamily="2" charset="-122"/>
              </a:rPr>
              <a:t>、存储单元：</a:t>
            </a:r>
            <a:r>
              <a:rPr lang="zh-CN" altLang="en-US" sz="2400" b="1" smtClean="0">
                <a:latin typeface="宋体" pitchFamily="2" charset="-122"/>
              </a:rPr>
              <a:t>是</a:t>
            </a:r>
            <a:r>
              <a:rPr lang="en-US" altLang="zh-CN" sz="2400" b="1" smtClean="0">
                <a:latin typeface="宋体" pitchFamily="2" charset="-122"/>
              </a:rPr>
              <a:t>CPU</a:t>
            </a:r>
            <a:r>
              <a:rPr lang="zh-CN" altLang="en-US" sz="2400" b="1" smtClean="0">
                <a:latin typeface="宋体" pitchFamily="2" charset="-122"/>
              </a:rPr>
              <a:t>访问存储器基本单位，由若干个具有相同操作属性的存储元组成。</a:t>
            </a:r>
          </a:p>
          <a:p>
            <a:pPr eaLnBrk="1" hangingPunct="1">
              <a:lnSpc>
                <a:spcPct val="90000"/>
              </a:lnSpc>
              <a:buFont typeface="Wingdings" pitchFamily="2" charset="2"/>
              <a:buNone/>
            </a:pPr>
            <a:r>
              <a:rPr lang="en-US" altLang="zh-CN" sz="2400" b="1" smtClean="0">
                <a:solidFill>
                  <a:schemeClr val="hlink"/>
                </a:solidFill>
                <a:latin typeface="宋体" pitchFamily="2" charset="-122"/>
              </a:rPr>
              <a:t>4</a:t>
            </a:r>
            <a:r>
              <a:rPr lang="zh-CN" altLang="en-US" sz="2400" b="1" smtClean="0">
                <a:solidFill>
                  <a:schemeClr val="hlink"/>
                </a:solidFill>
                <a:latin typeface="宋体" pitchFamily="2" charset="-122"/>
              </a:rPr>
              <a:t>、单元地址：</a:t>
            </a:r>
            <a:r>
              <a:rPr lang="zh-CN" altLang="en-US" sz="2400" b="1" smtClean="0">
                <a:latin typeface="宋体" pitchFamily="2" charset="-122"/>
              </a:rPr>
              <a:t>在存储器中用以表识存储单元的唯一编号，</a:t>
            </a:r>
            <a:r>
              <a:rPr lang="en-US" altLang="zh-CN" sz="2400" b="1" smtClean="0">
                <a:latin typeface="宋体" pitchFamily="2" charset="-122"/>
              </a:rPr>
              <a:t>CPU</a:t>
            </a:r>
            <a:r>
              <a:rPr lang="zh-CN" altLang="en-US" sz="2400" b="1" smtClean="0">
                <a:latin typeface="宋体" pitchFamily="2" charset="-122"/>
              </a:rPr>
              <a:t>通过该编号访问相应的存储单元。</a:t>
            </a:r>
          </a:p>
          <a:p>
            <a:pPr eaLnBrk="1" hangingPunct="1">
              <a:lnSpc>
                <a:spcPct val="90000"/>
              </a:lnSpc>
              <a:buFont typeface="Wingdings" pitchFamily="2" charset="2"/>
              <a:buNone/>
            </a:pPr>
            <a:r>
              <a:rPr lang="en-US" altLang="zh-CN" sz="2400" b="1" smtClean="0">
                <a:solidFill>
                  <a:schemeClr val="hlink"/>
                </a:solidFill>
                <a:latin typeface="宋体" pitchFamily="2" charset="-122"/>
              </a:rPr>
              <a:t>5</a:t>
            </a:r>
            <a:r>
              <a:rPr lang="zh-CN" altLang="en-US" sz="2400" b="1" smtClean="0">
                <a:solidFill>
                  <a:schemeClr val="hlink"/>
                </a:solidFill>
                <a:latin typeface="宋体" pitchFamily="2" charset="-122"/>
              </a:rPr>
              <a:t>、字存储单元</a:t>
            </a:r>
            <a:r>
              <a:rPr lang="zh-CN" altLang="en-US" sz="2400" b="1" smtClean="0">
                <a:latin typeface="宋体" pitchFamily="2" charset="-122"/>
              </a:rPr>
              <a:t>：存放一个字的存储单元，相应的单元地址叫字地址。</a:t>
            </a:r>
          </a:p>
          <a:p>
            <a:pPr eaLnBrk="1" hangingPunct="1">
              <a:lnSpc>
                <a:spcPct val="90000"/>
              </a:lnSpc>
              <a:buFont typeface="Wingdings" pitchFamily="2" charset="2"/>
              <a:buNone/>
            </a:pPr>
            <a:r>
              <a:rPr lang="en-US" altLang="zh-CN" sz="2400" b="1" smtClean="0">
                <a:solidFill>
                  <a:schemeClr val="hlink"/>
                </a:solidFill>
                <a:latin typeface="宋体" pitchFamily="2" charset="-122"/>
              </a:rPr>
              <a:t>6</a:t>
            </a:r>
            <a:r>
              <a:rPr lang="zh-CN" altLang="en-US" sz="2400" b="1" smtClean="0">
                <a:solidFill>
                  <a:schemeClr val="hlink"/>
                </a:solidFill>
                <a:latin typeface="宋体" pitchFamily="2" charset="-122"/>
              </a:rPr>
              <a:t>、字节存储单元：</a:t>
            </a:r>
            <a:r>
              <a:rPr lang="zh-CN" altLang="en-US" sz="2400" b="1" smtClean="0">
                <a:latin typeface="宋体" pitchFamily="2" charset="-122"/>
              </a:rPr>
              <a:t>存放一个字节的存储单元，相应的单元地址叫字节地址</a:t>
            </a:r>
          </a:p>
          <a:p>
            <a:pPr eaLnBrk="1" hangingPunct="1">
              <a:lnSpc>
                <a:spcPct val="90000"/>
              </a:lnSpc>
              <a:buFont typeface="Wingdings" pitchFamily="2" charset="2"/>
              <a:buNone/>
            </a:pPr>
            <a:r>
              <a:rPr lang="en-US" altLang="zh-CN" sz="2400" b="1" smtClean="0">
                <a:solidFill>
                  <a:schemeClr val="hlink"/>
                </a:solidFill>
                <a:latin typeface="宋体" pitchFamily="2" charset="-122"/>
              </a:rPr>
              <a:t>7</a:t>
            </a:r>
            <a:r>
              <a:rPr lang="zh-CN" altLang="en-US" sz="2400" b="1" smtClean="0">
                <a:solidFill>
                  <a:schemeClr val="hlink"/>
                </a:solidFill>
                <a:latin typeface="宋体" pitchFamily="2" charset="-122"/>
              </a:rPr>
              <a:t>、按字寻址计算机：</a:t>
            </a:r>
            <a:r>
              <a:rPr lang="zh-CN" altLang="en-US" sz="2400" b="1" smtClean="0">
                <a:latin typeface="宋体" pitchFamily="2" charset="-122"/>
              </a:rPr>
              <a:t>可编址的最小单位是字存储单元的计算机。</a:t>
            </a:r>
          </a:p>
          <a:p>
            <a:pPr eaLnBrk="1" hangingPunct="1">
              <a:lnSpc>
                <a:spcPct val="90000"/>
              </a:lnSpc>
              <a:buFont typeface="Wingdings" pitchFamily="2" charset="2"/>
              <a:buNone/>
            </a:pPr>
            <a:r>
              <a:rPr lang="en-US" altLang="zh-CN" sz="2400" b="1" smtClean="0">
                <a:solidFill>
                  <a:schemeClr val="hlink"/>
                </a:solidFill>
                <a:latin typeface="宋体" pitchFamily="2" charset="-122"/>
              </a:rPr>
              <a:t>8</a:t>
            </a:r>
            <a:r>
              <a:rPr lang="zh-CN" altLang="en-US" sz="2400" b="1" smtClean="0">
                <a:solidFill>
                  <a:schemeClr val="hlink"/>
                </a:solidFill>
                <a:latin typeface="宋体" pitchFamily="2" charset="-122"/>
              </a:rPr>
              <a:t>、按字节寻址计算机</a:t>
            </a:r>
            <a:r>
              <a:rPr lang="zh-CN" altLang="en-US" sz="2400" b="1" smtClean="0">
                <a:latin typeface="宋体" pitchFamily="2" charset="-122"/>
              </a:rPr>
              <a:t>：可编址的最小单位是字节的计算机。</a:t>
            </a:r>
          </a:p>
          <a:p>
            <a:pPr eaLnBrk="1" hangingPunct="1">
              <a:lnSpc>
                <a:spcPct val="90000"/>
              </a:lnSpc>
              <a:buFont typeface="Wingdings" pitchFamily="2" charset="2"/>
              <a:buNone/>
            </a:pPr>
            <a:r>
              <a:rPr lang="en-US" altLang="zh-CN" sz="2400" b="1" smtClean="0">
                <a:solidFill>
                  <a:schemeClr val="hlink"/>
                </a:solidFill>
                <a:latin typeface="宋体" pitchFamily="2" charset="-122"/>
              </a:rPr>
              <a:t>9</a:t>
            </a:r>
            <a:r>
              <a:rPr lang="zh-CN" altLang="en-US" sz="2400" b="1" smtClean="0">
                <a:solidFill>
                  <a:schemeClr val="hlink"/>
                </a:solidFill>
                <a:latin typeface="宋体" pitchFamily="2" charset="-122"/>
              </a:rPr>
              <a:t>、存储体：</a:t>
            </a:r>
            <a:r>
              <a:rPr lang="zh-CN" altLang="en-US" sz="2400" b="1" smtClean="0">
                <a:latin typeface="宋体" pitchFamily="2" charset="-122"/>
              </a:rPr>
              <a:t>存储单元的集合，是存放二进制信息的地方</a:t>
            </a:r>
          </a:p>
        </p:txBody>
      </p:sp>
      <p:sp>
        <p:nvSpPr>
          <p:cNvPr id="21508" name="Rectangle 4"/>
          <p:cNvSpPr>
            <a:spLocks noChangeArrowheads="1"/>
          </p:cNvSpPr>
          <p:nvPr/>
        </p:nvSpPr>
        <p:spPr bwMode="auto">
          <a:xfrm>
            <a:off x="381000" y="8382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FF"/>
                </a:solidFill>
              </a:rPr>
              <a:t>几个基本概念</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381000" y="1981200"/>
            <a:ext cx="8493125" cy="4514850"/>
            <a:chOff x="240" y="864"/>
            <a:chExt cx="5350" cy="3132"/>
          </a:xfrm>
        </p:grpSpPr>
        <p:pic>
          <p:nvPicPr>
            <p:cNvPr id="69643" name="Picture 3" descr="memory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864"/>
              <a:ext cx="5350" cy="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4" name="Text Box 4"/>
            <p:cNvSpPr txBox="1">
              <a:spLocks noChangeArrowheads="1"/>
            </p:cNvSpPr>
            <p:nvPr/>
          </p:nvSpPr>
          <p:spPr bwMode="auto">
            <a:xfrm>
              <a:off x="1488" y="1008"/>
              <a:ext cx="30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latin typeface="Times New Roman" pitchFamily="18" charset="0"/>
                </a:rPr>
                <a:t>2:4</a:t>
              </a:r>
            </a:p>
          </p:txBody>
        </p:sp>
      </p:grpSp>
      <p:sp>
        <p:nvSpPr>
          <p:cNvPr id="69635" name="Text Box 5"/>
          <p:cNvSpPr txBox="1">
            <a:spLocks noChangeArrowheads="1"/>
          </p:cNvSpPr>
          <p:nvPr/>
        </p:nvSpPr>
        <p:spPr bwMode="auto">
          <a:xfrm>
            <a:off x="2684463" y="3802063"/>
            <a:ext cx="830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chemeClr val="hlink"/>
                </a:solidFill>
                <a:latin typeface="Times New Roman" pitchFamily="18" charset="0"/>
              </a:rPr>
              <a:t>16K</a:t>
            </a:r>
            <a:r>
              <a:rPr lang="en-US" altLang="zh-CN" sz="1800" b="1">
                <a:solidFill>
                  <a:schemeClr val="hlink"/>
                </a:solidFill>
                <a:latin typeface="Times New Roman" pitchFamily="18" charset="0"/>
                <a:sym typeface="Symbol" pitchFamily="18" charset="2"/>
              </a:rPr>
              <a:t>8</a:t>
            </a:r>
            <a:endParaRPr lang="en-US" altLang="zh-CN" sz="1800" b="1">
              <a:solidFill>
                <a:schemeClr val="hlink"/>
              </a:solidFill>
              <a:latin typeface="Times New Roman" pitchFamily="18" charset="0"/>
            </a:endParaRPr>
          </a:p>
        </p:txBody>
      </p:sp>
      <p:sp>
        <p:nvSpPr>
          <p:cNvPr id="69636" name="Text Box 6"/>
          <p:cNvSpPr txBox="1">
            <a:spLocks noChangeArrowheads="1"/>
          </p:cNvSpPr>
          <p:nvPr/>
        </p:nvSpPr>
        <p:spPr bwMode="auto">
          <a:xfrm>
            <a:off x="4416425" y="3802063"/>
            <a:ext cx="830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chemeClr val="hlink"/>
                </a:solidFill>
                <a:latin typeface="Times New Roman" pitchFamily="18" charset="0"/>
              </a:rPr>
              <a:t>16K</a:t>
            </a:r>
            <a:r>
              <a:rPr lang="en-US" altLang="zh-CN" sz="1800" b="1">
                <a:solidFill>
                  <a:schemeClr val="hlink"/>
                </a:solidFill>
                <a:latin typeface="Times New Roman" pitchFamily="18" charset="0"/>
                <a:sym typeface="Symbol" pitchFamily="18" charset="2"/>
              </a:rPr>
              <a:t>8</a:t>
            </a:r>
            <a:endParaRPr lang="en-US" altLang="zh-CN" sz="1800" b="1">
              <a:solidFill>
                <a:schemeClr val="hlink"/>
              </a:solidFill>
              <a:latin typeface="Times New Roman" pitchFamily="18" charset="0"/>
            </a:endParaRPr>
          </a:p>
        </p:txBody>
      </p:sp>
      <p:sp>
        <p:nvSpPr>
          <p:cNvPr id="69637" name="Text Box 7"/>
          <p:cNvSpPr txBox="1">
            <a:spLocks noChangeArrowheads="1"/>
          </p:cNvSpPr>
          <p:nvPr/>
        </p:nvSpPr>
        <p:spPr bwMode="auto">
          <a:xfrm>
            <a:off x="6169025" y="3768725"/>
            <a:ext cx="83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chemeClr val="hlink"/>
                </a:solidFill>
                <a:latin typeface="Times New Roman" pitchFamily="18" charset="0"/>
              </a:rPr>
              <a:t>16K</a:t>
            </a:r>
            <a:r>
              <a:rPr lang="en-US" altLang="zh-CN" sz="1800" b="1">
                <a:solidFill>
                  <a:schemeClr val="hlink"/>
                </a:solidFill>
                <a:latin typeface="Times New Roman" pitchFamily="18" charset="0"/>
                <a:sym typeface="Symbol" pitchFamily="18" charset="2"/>
              </a:rPr>
              <a:t>8</a:t>
            </a:r>
            <a:endParaRPr lang="en-US" altLang="zh-CN" sz="1800" b="1">
              <a:solidFill>
                <a:schemeClr val="hlink"/>
              </a:solidFill>
              <a:latin typeface="Times New Roman" pitchFamily="18" charset="0"/>
            </a:endParaRPr>
          </a:p>
        </p:txBody>
      </p:sp>
      <p:sp>
        <p:nvSpPr>
          <p:cNvPr id="69638" name="Text Box 8"/>
          <p:cNvSpPr txBox="1">
            <a:spLocks noChangeArrowheads="1"/>
          </p:cNvSpPr>
          <p:nvPr/>
        </p:nvSpPr>
        <p:spPr bwMode="auto">
          <a:xfrm>
            <a:off x="7900988" y="3768725"/>
            <a:ext cx="830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chemeClr val="hlink"/>
                </a:solidFill>
                <a:latin typeface="Times New Roman" pitchFamily="18" charset="0"/>
              </a:rPr>
              <a:t>16K</a:t>
            </a:r>
            <a:r>
              <a:rPr lang="en-US" altLang="zh-CN" sz="1800" b="1">
                <a:solidFill>
                  <a:schemeClr val="hlink"/>
                </a:solidFill>
                <a:latin typeface="Times New Roman" pitchFamily="18" charset="0"/>
                <a:sym typeface="Symbol" pitchFamily="18" charset="2"/>
              </a:rPr>
              <a:t>8</a:t>
            </a:r>
            <a:endParaRPr lang="en-US" altLang="zh-CN" sz="1800" b="1">
              <a:solidFill>
                <a:schemeClr val="hlink"/>
              </a:solidFill>
              <a:latin typeface="Times New Roman" pitchFamily="18" charset="0"/>
            </a:endParaRPr>
          </a:p>
        </p:txBody>
      </p:sp>
      <p:sp>
        <p:nvSpPr>
          <p:cNvPr id="69639" name="Text Box 9"/>
          <p:cNvSpPr txBox="1">
            <a:spLocks noChangeArrowheads="1"/>
          </p:cNvSpPr>
          <p:nvPr/>
        </p:nvSpPr>
        <p:spPr bwMode="auto">
          <a:xfrm>
            <a:off x="304800" y="1524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3200" b="1">
                <a:solidFill>
                  <a:srgbClr val="FF0000"/>
                </a:solidFill>
                <a:latin typeface="Times New Roman" pitchFamily="18" charset="0"/>
                <a:ea typeface="隶书" pitchFamily="49" charset="-122"/>
              </a:rPr>
              <a:t>字扩展法</a:t>
            </a:r>
          </a:p>
        </p:txBody>
      </p:sp>
      <p:sp>
        <p:nvSpPr>
          <p:cNvPr id="69640" name="Text Box 10"/>
          <p:cNvSpPr txBox="1">
            <a:spLocks noChangeArrowheads="1"/>
          </p:cNvSpPr>
          <p:nvPr/>
        </p:nvSpPr>
        <p:spPr bwMode="auto">
          <a:xfrm>
            <a:off x="228600" y="609600"/>
            <a:ext cx="8458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用</a:t>
            </a:r>
            <a:r>
              <a:rPr lang="en-US" altLang="zh-CN" b="1">
                <a:latin typeface="Times New Roman" pitchFamily="18" charset="0"/>
              </a:rPr>
              <a:t>16K</a:t>
            </a:r>
            <a:r>
              <a:rPr lang="en-US" altLang="zh-CN" b="1">
                <a:latin typeface="Times New Roman" pitchFamily="18" charset="0"/>
                <a:sym typeface="Symbol" pitchFamily="18" charset="2"/>
              </a:rPr>
              <a:t>8</a:t>
            </a:r>
            <a:r>
              <a:rPr lang="zh-CN" altLang="en-US" b="1">
                <a:latin typeface="Times New Roman" pitchFamily="18" charset="0"/>
                <a:sym typeface="Symbol" pitchFamily="18" charset="2"/>
              </a:rPr>
              <a:t>位的芯片组成</a:t>
            </a:r>
            <a:r>
              <a:rPr lang="en-US" altLang="zh-CN" b="1">
                <a:latin typeface="Times New Roman" pitchFamily="18" charset="0"/>
                <a:sym typeface="Symbol" pitchFamily="18" charset="2"/>
              </a:rPr>
              <a:t>64</a:t>
            </a:r>
            <a:r>
              <a:rPr lang="en-US" altLang="zh-CN" b="1">
                <a:latin typeface="宋体" pitchFamily="2" charset="-122"/>
                <a:sym typeface="Symbol" pitchFamily="18" charset="2"/>
              </a:rPr>
              <a:t>K</a:t>
            </a:r>
            <a:r>
              <a:rPr lang="en-US" altLang="zh-CN" b="1">
                <a:latin typeface="Times New Roman" pitchFamily="18" charset="0"/>
                <a:sym typeface="Symbol" pitchFamily="18" charset="2"/>
              </a:rPr>
              <a:t>8</a:t>
            </a:r>
            <a:r>
              <a:rPr lang="zh-CN" altLang="en-US" b="1">
                <a:latin typeface="Times New Roman" pitchFamily="18" charset="0"/>
                <a:sym typeface="Symbol" pitchFamily="18" charset="2"/>
              </a:rPr>
              <a:t>位的存储器需</a:t>
            </a:r>
            <a:r>
              <a:rPr lang="en-US" altLang="zh-CN" b="1">
                <a:latin typeface="Times New Roman" pitchFamily="18" charset="0"/>
                <a:sym typeface="Symbol" pitchFamily="18" charset="2"/>
              </a:rPr>
              <a:t>4</a:t>
            </a:r>
            <a:r>
              <a:rPr lang="zh-CN" altLang="en-US" b="1">
                <a:latin typeface="Times New Roman" pitchFamily="18" charset="0"/>
                <a:sym typeface="Symbol" pitchFamily="18" charset="2"/>
              </a:rPr>
              <a:t>个芯片</a:t>
            </a:r>
          </a:p>
          <a:p>
            <a:pPr eaLnBrk="1" hangingPunct="1">
              <a:lnSpc>
                <a:spcPct val="80000"/>
              </a:lnSpc>
              <a:spcBef>
                <a:spcPct val="50000"/>
              </a:spcBef>
            </a:pPr>
            <a:r>
              <a:rPr lang="zh-CN" altLang="en-US" b="1">
                <a:latin typeface="Times New Roman" pitchFamily="18" charset="0"/>
                <a:sym typeface="Symbol" pitchFamily="18" charset="2"/>
              </a:rPr>
              <a:t>   地址线</a:t>
            </a:r>
            <a:r>
              <a:rPr lang="en-US" altLang="zh-CN" b="1">
                <a:latin typeface="Times New Roman" pitchFamily="18" charset="0"/>
                <a:sym typeface="Symbol" pitchFamily="18" charset="2"/>
              </a:rPr>
              <a:t>—— </a:t>
            </a:r>
            <a:r>
              <a:rPr lang="zh-CN" altLang="en-US" b="1">
                <a:latin typeface="Times New Roman" pitchFamily="18" charset="0"/>
                <a:sym typeface="Symbol" pitchFamily="18" charset="2"/>
              </a:rPr>
              <a:t>共需</a:t>
            </a:r>
            <a:r>
              <a:rPr lang="en-US" altLang="zh-CN" b="1">
                <a:latin typeface="Times New Roman" pitchFamily="18" charset="0"/>
                <a:sym typeface="Symbol" pitchFamily="18" charset="2"/>
              </a:rPr>
              <a:t>16</a:t>
            </a:r>
            <a:r>
              <a:rPr lang="zh-CN" altLang="en-US" b="1">
                <a:latin typeface="Times New Roman" pitchFamily="18" charset="0"/>
                <a:sym typeface="Symbol" pitchFamily="18" charset="2"/>
              </a:rPr>
              <a:t>根  片内：</a:t>
            </a:r>
            <a:r>
              <a:rPr lang="en-US" altLang="zh-CN" b="1">
                <a:latin typeface="Times New Roman" pitchFamily="18" charset="0"/>
                <a:sym typeface="Symbol" pitchFamily="18" charset="2"/>
              </a:rPr>
              <a:t>(2</a:t>
            </a:r>
            <a:r>
              <a:rPr lang="en-US" altLang="zh-CN" b="1" baseline="30000">
                <a:latin typeface="Times New Roman" pitchFamily="18" charset="0"/>
                <a:sym typeface="Symbol" pitchFamily="18" charset="2"/>
              </a:rPr>
              <a:t>14 </a:t>
            </a:r>
            <a:r>
              <a:rPr lang="en-US" altLang="zh-CN" b="1">
                <a:latin typeface="Times New Roman" pitchFamily="18" charset="0"/>
                <a:sym typeface="Symbol" pitchFamily="18" charset="2"/>
              </a:rPr>
              <a:t>= 16384) 14</a:t>
            </a:r>
            <a:r>
              <a:rPr lang="zh-CN" altLang="en-US" b="1">
                <a:latin typeface="Times New Roman" pitchFamily="18" charset="0"/>
                <a:sym typeface="Symbol" pitchFamily="18" charset="2"/>
              </a:rPr>
              <a:t>根，选片：</a:t>
            </a:r>
            <a:r>
              <a:rPr lang="en-US" altLang="zh-CN" b="1">
                <a:latin typeface="Times New Roman" pitchFamily="18" charset="0"/>
                <a:sym typeface="Symbol" pitchFamily="18" charset="2"/>
              </a:rPr>
              <a:t>2</a:t>
            </a:r>
            <a:r>
              <a:rPr lang="zh-CN" altLang="en-US" b="1">
                <a:latin typeface="Times New Roman" pitchFamily="18" charset="0"/>
                <a:sym typeface="Symbol" pitchFamily="18" charset="2"/>
              </a:rPr>
              <a:t>根</a:t>
            </a:r>
          </a:p>
          <a:p>
            <a:pPr eaLnBrk="1" hangingPunct="1">
              <a:lnSpc>
                <a:spcPct val="80000"/>
              </a:lnSpc>
              <a:spcBef>
                <a:spcPct val="50000"/>
              </a:spcBef>
            </a:pPr>
            <a:r>
              <a:rPr lang="zh-CN" altLang="en-US" b="1">
                <a:latin typeface="Times New Roman" pitchFamily="18" charset="0"/>
                <a:sym typeface="Symbol" pitchFamily="18" charset="2"/>
              </a:rPr>
              <a:t>   数据线</a:t>
            </a:r>
            <a:r>
              <a:rPr lang="en-US" altLang="zh-CN" b="1">
                <a:latin typeface="Times New Roman" pitchFamily="18" charset="0"/>
                <a:sym typeface="Symbol" pitchFamily="18" charset="2"/>
              </a:rPr>
              <a:t>—— 8</a:t>
            </a:r>
            <a:r>
              <a:rPr lang="zh-CN" altLang="en-US" b="1">
                <a:latin typeface="Times New Roman" pitchFamily="18" charset="0"/>
                <a:sym typeface="Symbol" pitchFamily="18" charset="2"/>
              </a:rPr>
              <a:t>根       控制线 </a:t>
            </a:r>
            <a:r>
              <a:rPr lang="en-US" altLang="zh-CN" b="1">
                <a:latin typeface="Times New Roman" pitchFamily="18" charset="0"/>
                <a:sym typeface="Symbol" pitchFamily="18" charset="2"/>
              </a:rPr>
              <a:t>—— WE </a:t>
            </a:r>
          </a:p>
        </p:txBody>
      </p:sp>
      <p:sp>
        <p:nvSpPr>
          <p:cNvPr id="69641" name="Line 11"/>
          <p:cNvSpPr>
            <a:spLocks noChangeShapeType="1"/>
          </p:cNvSpPr>
          <p:nvPr/>
        </p:nvSpPr>
        <p:spPr bwMode="auto">
          <a:xfrm>
            <a:off x="4800600" y="1676400"/>
            <a:ext cx="452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AutoShape 12">
            <a:hlinkClick r:id="rId3" action="ppaction://hlinkfile" highlightClick="1"/>
          </p:cNvPr>
          <p:cNvSpPr>
            <a:spLocks noChangeArrowheads="1"/>
          </p:cNvSpPr>
          <p:nvPr/>
        </p:nvSpPr>
        <p:spPr bwMode="auto">
          <a:xfrm>
            <a:off x="8101013" y="1628775"/>
            <a:ext cx="412750" cy="509588"/>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45"/>
          <p:cNvGrpSpPr>
            <a:grpSpLocks/>
          </p:cNvGrpSpPr>
          <p:nvPr/>
        </p:nvGrpSpPr>
        <p:grpSpPr bwMode="auto">
          <a:xfrm>
            <a:off x="300038" y="1143000"/>
            <a:ext cx="8539162" cy="4724400"/>
            <a:chOff x="189" y="720"/>
            <a:chExt cx="5379" cy="2976"/>
          </a:xfrm>
        </p:grpSpPr>
        <p:sp>
          <p:nvSpPr>
            <p:cNvPr id="70660" name="Rectangle 44"/>
            <p:cNvSpPr>
              <a:spLocks noChangeArrowheads="1"/>
            </p:cNvSpPr>
            <p:nvPr/>
          </p:nvSpPr>
          <p:spPr bwMode="auto">
            <a:xfrm>
              <a:off x="231" y="720"/>
              <a:ext cx="5328" cy="2976"/>
            </a:xfrm>
            <a:prstGeom prst="rect">
              <a:avLst/>
            </a:prstGeom>
            <a:solidFill>
              <a:srgbClr val="CCFFFF"/>
            </a:solidFill>
            <a:ln w="9525">
              <a:solidFill>
                <a:schemeClr val="tx1"/>
              </a:solidFill>
              <a:miter lim="800000"/>
              <a:headEnd/>
              <a:tailEnd/>
            </a:ln>
          </p:spPr>
          <p:txBody>
            <a:bodyPr wrap="none" anchor="ctr"/>
            <a:lstStyle/>
            <a:p>
              <a:endParaRPr lang="zh-CN" altLang="en-US"/>
            </a:p>
          </p:txBody>
        </p:sp>
        <p:grpSp>
          <p:nvGrpSpPr>
            <p:cNvPr id="70661" name="Group 2"/>
            <p:cNvGrpSpPr>
              <a:grpSpLocks/>
            </p:cNvGrpSpPr>
            <p:nvPr/>
          </p:nvGrpSpPr>
          <p:grpSpPr bwMode="auto">
            <a:xfrm>
              <a:off x="189" y="722"/>
              <a:ext cx="5379" cy="2974"/>
              <a:chOff x="141" y="872"/>
              <a:chExt cx="5469" cy="2823"/>
            </a:xfrm>
          </p:grpSpPr>
          <p:sp>
            <p:nvSpPr>
              <p:cNvPr id="70662" name="Rectangle 3"/>
              <p:cNvSpPr>
                <a:spLocks noChangeArrowheads="1"/>
              </p:cNvSpPr>
              <p:nvPr/>
            </p:nvSpPr>
            <p:spPr bwMode="auto">
              <a:xfrm>
                <a:off x="4523" y="3132"/>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最低地址</a:t>
                </a:r>
              </a:p>
              <a:p>
                <a:pPr algn="ctr">
                  <a:spcBef>
                    <a:spcPct val="20000"/>
                  </a:spcBef>
                  <a:buClr>
                    <a:schemeClr val="folHlink"/>
                  </a:buClr>
                  <a:buSzPct val="60000"/>
                  <a:buFont typeface="Wingdings" pitchFamily="2" charset="2"/>
                  <a:buNone/>
                </a:pPr>
                <a:r>
                  <a:rPr lang="zh-CN" altLang="en-US"/>
                  <a:t>最高地址</a:t>
                </a:r>
              </a:p>
            </p:txBody>
          </p:sp>
          <p:sp>
            <p:nvSpPr>
              <p:cNvPr id="70663" name="Rectangle 4"/>
              <p:cNvSpPr>
                <a:spLocks noChangeArrowheads="1"/>
              </p:cNvSpPr>
              <p:nvPr/>
            </p:nvSpPr>
            <p:spPr bwMode="auto">
              <a:xfrm>
                <a:off x="3436" y="3132"/>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C000</a:t>
                </a:r>
              </a:p>
              <a:p>
                <a:pPr algn="ctr">
                  <a:spcBef>
                    <a:spcPct val="20000"/>
                  </a:spcBef>
                  <a:buClr>
                    <a:schemeClr val="folHlink"/>
                  </a:buClr>
                  <a:buSzPct val="60000"/>
                  <a:buFont typeface="Wingdings" pitchFamily="2" charset="2"/>
                  <a:buNone/>
                </a:pPr>
                <a:r>
                  <a:rPr lang="en-US" altLang="zh-CN"/>
                  <a:t>FFFF</a:t>
                </a:r>
              </a:p>
            </p:txBody>
          </p:sp>
          <p:sp>
            <p:nvSpPr>
              <p:cNvPr id="70664" name="Rectangle 5"/>
              <p:cNvSpPr>
                <a:spLocks noChangeArrowheads="1"/>
              </p:cNvSpPr>
              <p:nvPr/>
            </p:nvSpPr>
            <p:spPr bwMode="auto">
              <a:xfrm>
                <a:off x="1736" y="3132"/>
                <a:ext cx="170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000"/>
                  <a:t>00,0000,0000,0000</a:t>
                </a:r>
              </a:p>
              <a:p>
                <a:pPr algn="ctr">
                  <a:spcBef>
                    <a:spcPct val="20000"/>
                  </a:spcBef>
                  <a:buClr>
                    <a:schemeClr val="folHlink"/>
                  </a:buClr>
                  <a:buSzPct val="60000"/>
                  <a:buFont typeface="Wingdings" pitchFamily="2" charset="2"/>
                  <a:buNone/>
                </a:pPr>
                <a:r>
                  <a:rPr lang="en-US" altLang="zh-CN" sz="2000"/>
                  <a:t>11,1111,1111,1111</a:t>
                </a:r>
              </a:p>
            </p:txBody>
          </p:sp>
          <p:sp>
            <p:nvSpPr>
              <p:cNvPr id="70665" name="Rectangle 6"/>
              <p:cNvSpPr>
                <a:spLocks noChangeArrowheads="1"/>
              </p:cNvSpPr>
              <p:nvPr/>
            </p:nvSpPr>
            <p:spPr bwMode="auto">
              <a:xfrm>
                <a:off x="931" y="3132"/>
                <a:ext cx="805"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11</a:t>
                </a:r>
              </a:p>
              <a:p>
                <a:pPr algn="ctr">
                  <a:spcBef>
                    <a:spcPct val="20000"/>
                  </a:spcBef>
                  <a:buClr>
                    <a:schemeClr val="folHlink"/>
                  </a:buClr>
                  <a:buSzPct val="60000"/>
                  <a:buFont typeface="Wingdings" pitchFamily="2" charset="2"/>
                  <a:buNone/>
                </a:pPr>
                <a:r>
                  <a:rPr lang="en-US" altLang="zh-CN"/>
                  <a:t>11</a:t>
                </a:r>
              </a:p>
            </p:txBody>
          </p:sp>
          <p:sp>
            <p:nvSpPr>
              <p:cNvPr id="70666" name="Rectangle 7"/>
              <p:cNvSpPr>
                <a:spLocks noChangeArrowheads="1"/>
              </p:cNvSpPr>
              <p:nvPr/>
            </p:nvSpPr>
            <p:spPr bwMode="auto">
              <a:xfrm>
                <a:off x="174" y="3132"/>
                <a:ext cx="75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4</a:t>
                </a:r>
              </a:p>
            </p:txBody>
          </p:sp>
          <p:sp>
            <p:nvSpPr>
              <p:cNvPr id="70667" name="Rectangle 8"/>
              <p:cNvSpPr>
                <a:spLocks noChangeArrowheads="1"/>
              </p:cNvSpPr>
              <p:nvPr/>
            </p:nvSpPr>
            <p:spPr bwMode="auto">
              <a:xfrm>
                <a:off x="4523" y="2569"/>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最低地址</a:t>
                </a:r>
              </a:p>
              <a:p>
                <a:pPr algn="ctr">
                  <a:spcBef>
                    <a:spcPct val="20000"/>
                  </a:spcBef>
                  <a:buClr>
                    <a:schemeClr val="folHlink"/>
                  </a:buClr>
                  <a:buSzPct val="60000"/>
                  <a:buFont typeface="Wingdings" pitchFamily="2" charset="2"/>
                  <a:buNone/>
                </a:pPr>
                <a:r>
                  <a:rPr lang="zh-CN" altLang="en-US"/>
                  <a:t>最高地址</a:t>
                </a:r>
              </a:p>
            </p:txBody>
          </p:sp>
          <p:sp>
            <p:nvSpPr>
              <p:cNvPr id="70668" name="Rectangle 9"/>
              <p:cNvSpPr>
                <a:spLocks noChangeArrowheads="1"/>
              </p:cNvSpPr>
              <p:nvPr/>
            </p:nvSpPr>
            <p:spPr bwMode="auto">
              <a:xfrm>
                <a:off x="3436" y="2569"/>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8000</a:t>
                </a:r>
              </a:p>
              <a:p>
                <a:pPr algn="ctr">
                  <a:spcBef>
                    <a:spcPct val="20000"/>
                  </a:spcBef>
                  <a:buClr>
                    <a:schemeClr val="folHlink"/>
                  </a:buClr>
                  <a:buSzPct val="60000"/>
                  <a:buFont typeface="Wingdings" pitchFamily="2" charset="2"/>
                  <a:buNone/>
                </a:pPr>
                <a:r>
                  <a:rPr lang="en-US" altLang="zh-CN"/>
                  <a:t>BFFF</a:t>
                </a:r>
              </a:p>
            </p:txBody>
          </p:sp>
          <p:sp>
            <p:nvSpPr>
              <p:cNvPr id="70669" name="Rectangle 10"/>
              <p:cNvSpPr>
                <a:spLocks noChangeArrowheads="1"/>
              </p:cNvSpPr>
              <p:nvPr/>
            </p:nvSpPr>
            <p:spPr bwMode="auto">
              <a:xfrm>
                <a:off x="1736" y="2569"/>
                <a:ext cx="170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000"/>
                  <a:t>00,0000,0000,0000</a:t>
                </a:r>
              </a:p>
              <a:p>
                <a:pPr algn="ctr">
                  <a:spcBef>
                    <a:spcPct val="20000"/>
                  </a:spcBef>
                  <a:buClr>
                    <a:schemeClr val="folHlink"/>
                  </a:buClr>
                  <a:buSzPct val="60000"/>
                  <a:buFont typeface="Wingdings" pitchFamily="2" charset="2"/>
                  <a:buNone/>
                </a:pPr>
                <a:r>
                  <a:rPr lang="en-US" altLang="zh-CN" sz="2000"/>
                  <a:t>11,1111,1111,1111</a:t>
                </a:r>
              </a:p>
            </p:txBody>
          </p:sp>
          <p:sp>
            <p:nvSpPr>
              <p:cNvPr id="70670" name="Rectangle 11"/>
              <p:cNvSpPr>
                <a:spLocks noChangeArrowheads="1"/>
              </p:cNvSpPr>
              <p:nvPr/>
            </p:nvSpPr>
            <p:spPr bwMode="auto">
              <a:xfrm>
                <a:off x="931" y="2569"/>
                <a:ext cx="805"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10</a:t>
                </a:r>
              </a:p>
              <a:p>
                <a:pPr algn="ctr">
                  <a:spcBef>
                    <a:spcPct val="20000"/>
                  </a:spcBef>
                  <a:buClr>
                    <a:schemeClr val="folHlink"/>
                  </a:buClr>
                  <a:buSzPct val="60000"/>
                  <a:buFont typeface="Wingdings" pitchFamily="2" charset="2"/>
                  <a:buNone/>
                </a:pPr>
                <a:r>
                  <a:rPr lang="en-US" altLang="zh-CN"/>
                  <a:t>10</a:t>
                </a:r>
              </a:p>
            </p:txBody>
          </p:sp>
          <p:sp>
            <p:nvSpPr>
              <p:cNvPr id="70671" name="Rectangle 12"/>
              <p:cNvSpPr>
                <a:spLocks noChangeArrowheads="1"/>
              </p:cNvSpPr>
              <p:nvPr/>
            </p:nvSpPr>
            <p:spPr bwMode="auto">
              <a:xfrm>
                <a:off x="174" y="2569"/>
                <a:ext cx="75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3</a:t>
                </a:r>
              </a:p>
            </p:txBody>
          </p:sp>
          <p:sp>
            <p:nvSpPr>
              <p:cNvPr id="70672" name="Rectangle 13"/>
              <p:cNvSpPr>
                <a:spLocks noChangeArrowheads="1"/>
              </p:cNvSpPr>
              <p:nvPr/>
            </p:nvSpPr>
            <p:spPr bwMode="auto">
              <a:xfrm>
                <a:off x="4523" y="2006"/>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最低地址</a:t>
                </a:r>
              </a:p>
              <a:p>
                <a:pPr algn="ctr">
                  <a:spcBef>
                    <a:spcPct val="20000"/>
                  </a:spcBef>
                  <a:buClr>
                    <a:schemeClr val="folHlink"/>
                  </a:buClr>
                  <a:buSzPct val="60000"/>
                  <a:buFont typeface="Wingdings" pitchFamily="2" charset="2"/>
                  <a:buNone/>
                </a:pPr>
                <a:r>
                  <a:rPr lang="zh-CN" altLang="en-US"/>
                  <a:t>最高地址</a:t>
                </a:r>
              </a:p>
            </p:txBody>
          </p:sp>
          <p:sp>
            <p:nvSpPr>
              <p:cNvPr id="70673" name="Rectangle 14"/>
              <p:cNvSpPr>
                <a:spLocks noChangeArrowheads="1"/>
              </p:cNvSpPr>
              <p:nvPr/>
            </p:nvSpPr>
            <p:spPr bwMode="auto">
              <a:xfrm>
                <a:off x="3436" y="2006"/>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4000</a:t>
                </a:r>
              </a:p>
              <a:p>
                <a:pPr algn="ctr">
                  <a:spcBef>
                    <a:spcPct val="20000"/>
                  </a:spcBef>
                  <a:buClr>
                    <a:schemeClr val="folHlink"/>
                  </a:buClr>
                  <a:buSzPct val="60000"/>
                  <a:buFont typeface="Wingdings" pitchFamily="2" charset="2"/>
                  <a:buNone/>
                </a:pPr>
                <a:r>
                  <a:rPr lang="en-US" altLang="zh-CN"/>
                  <a:t>7FFF</a:t>
                </a:r>
              </a:p>
            </p:txBody>
          </p:sp>
          <p:sp>
            <p:nvSpPr>
              <p:cNvPr id="70674" name="Rectangle 15"/>
              <p:cNvSpPr>
                <a:spLocks noChangeArrowheads="1"/>
              </p:cNvSpPr>
              <p:nvPr/>
            </p:nvSpPr>
            <p:spPr bwMode="auto">
              <a:xfrm>
                <a:off x="1736" y="2006"/>
                <a:ext cx="170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000"/>
                  <a:t>00,0000,0000,0000</a:t>
                </a:r>
              </a:p>
              <a:p>
                <a:pPr algn="ctr">
                  <a:spcBef>
                    <a:spcPct val="20000"/>
                  </a:spcBef>
                  <a:buClr>
                    <a:schemeClr val="folHlink"/>
                  </a:buClr>
                  <a:buSzPct val="60000"/>
                  <a:buFont typeface="Wingdings" pitchFamily="2" charset="2"/>
                  <a:buNone/>
                </a:pPr>
                <a:r>
                  <a:rPr lang="en-US" altLang="zh-CN" sz="2000"/>
                  <a:t>11,1111,1111,1111</a:t>
                </a:r>
              </a:p>
            </p:txBody>
          </p:sp>
          <p:sp>
            <p:nvSpPr>
              <p:cNvPr id="70675" name="Rectangle 16"/>
              <p:cNvSpPr>
                <a:spLocks noChangeArrowheads="1"/>
              </p:cNvSpPr>
              <p:nvPr/>
            </p:nvSpPr>
            <p:spPr bwMode="auto">
              <a:xfrm>
                <a:off x="931" y="2006"/>
                <a:ext cx="805"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01</a:t>
                </a:r>
              </a:p>
              <a:p>
                <a:pPr algn="ctr">
                  <a:spcBef>
                    <a:spcPct val="20000"/>
                  </a:spcBef>
                  <a:buClr>
                    <a:schemeClr val="folHlink"/>
                  </a:buClr>
                  <a:buSzPct val="60000"/>
                  <a:buFont typeface="Wingdings" pitchFamily="2" charset="2"/>
                  <a:buNone/>
                </a:pPr>
                <a:r>
                  <a:rPr lang="en-US" altLang="zh-CN"/>
                  <a:t>01</a:t>
                </a:r>
              </a:p>
            </p:txBody>
          </p:sp>
          <p:sp>
            <p:nvSpPr>
              <p:cNvPr id="70676" name="Rectangle 17"/>
              <p:cNvSpPr>
                <a:spLocks noChangeArrowheads="1"/>
              </p:cNvSpPr>
              <p:nvPr/>
            </p:nvSpPr>
            <p:spPr bwMode="auto">
              <a:xfrm>
                <a:off x="174" y="2006"/>
                <a:ext cx="75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2</a:t>
                </a:r>
              </a:p>
            </p:txBody>
          </p:sp>
          <p:sp>
            <p:nvSpPr>
              <p:cNvPr id="70677" name="Rectangle 18"/>
              <p:cNvSpPr>
                <a:spLocks noChangeArrowheads="1"/>
              </p:cNvSpPr>
              <p:nvPr/>
            </p:nvSpPr>
            <p:spPr bwMode="auto">
              <a:xfrm>
                <a:off x="4523" y="1443"/>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最低地址</a:t>
                </a:r>
              </a:p>
              <a:p>
                <a:pPr algn="ctr">
                  <a:spcBef>
                    <a:spcPct val="20000"/>
                  </a:spcBef>
                  <a:buClr>
                    <a:schemeClr val="folHlink"/>
                  </a:buClr>
                  <a:buSzPct val="60000"/>
                  <a:buFont typeface="Wingdings" pitchFamily="2" charset="2"/>
                  <a:buNone/>
                </a:pPr>
                <a:r>
                  <a:rPr lang="zh-CN" altLang="en-US"/>
                  <a:t>最高地址</a:t>
                </a:r>
              </a:p>
            </p:txBody>
          </p:sp>
          <p:sp>
            <p:nvSpPr>
              <p:cNvPr id="70678" name="Rectangle 19"/>
              <p:cNvSpPr>
                <a:spLocks noChangeArrowheads="1"/>
              </p:cNvSpPr>
              <p:nvPr/>
            </p:nvSpPr>
            <p:spPr bwMode="auto">
              <a:xfrm>
                <a:off x="3436" y="1443"/>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0000</a:t>
                </a:r>
              </a:p>
              <a:p>
                <a:pPr algn="ctr">
                  <a:spcBef>
                    <a:spcPct val="20000"/>
                  </a:spcBef>
                  <a:buClr>
                    <a:schemeClr val="folHlink"/>
                  </a:buClr>
                  <a:buSzPct val="60000"/>
                  <a:buFont typeface="Wingdings" pitchFamily="2" charset="2"/>
                  <a:buNone/>
                </a:pPr>
                <a:r>
                  <a:rPr lang="en-US" altLang="zh-CN"/>
                  <a:t>3FFF</a:t>
                </a:r>
              </a:p>
            </p:txBody>
          </p:sp>
          <p:sp>
            <p:nvSpPr>
              <p:cNvPr id="70679" name="Rectangle 20"/>
              <p:cNvSpPr>
                <a:spLocks noChangeArrowheads="1"/>
              </p:cNvSpPr>
              <p:nvPr/>
            </p:nvSpPr>
            <p:spPr bwMode="auto">
              <a:xfrm>
                <a:off x="1736" y="1443"/>
                <a:ext cx="170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sz="2000"/>
                  <a:t>00,0000,0000,0000</a:t>
                </a:r>
              </a:p>
              <a:p>
                <a:pPr algn="ctr">
                  <a:spcBef>
                    <a:spcPct val="20000"/>
                  </a:spcBef>
                  <a:buClr>
                    <a:schemeClr val="folHlink"/>
                  </a:buClr>
                  <a:buSzPct val="60000"/>
                  <a:buFont typeface="Wingdings" pitchFamily="2" charset="2"/>
                  <a:buNone/>
                </a:pPr>
                <a:r>
                  <a:rPr lang="en-US" altLang="zh-CN" sz="2000"/>
                  <a:t>11,1111,1111,1111</a:t>
                </a:r>
              </a:p>
            </p:txBody>
          </p:sp>
          <p:sp>
            <p:nvSpPr>
              <p:cNvPr id="70680" name="Rectangle 21"/>
              <p:cNvSpPr>
                <a:spLocks noChangeArrowheads="1"/>
              </p:cNvSpPr>
              <p:nvPr/>
            </p:nvSpPr>
            <p:spPr bwMode="auto">
              <a:xfrm>
                <a:off x="931" y="1443"/>
                <a:ext cx="805"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00</a:t>
                </a:r>
              </a:p>
              <a:p>
                <a:pPr algn="ctr">
                  <a:spcBef>
                    <a:spcPct val="20000"/>
                  </a:spcBef>
                  <a:buClr>
                    <a:schemeClr val="folHlink"/>
                  </a:buClr>
                  <a:buSzPct val="60000"/>
                  <a:buFont typeface="Wingdings" pitchFamily="2" charset="2"/>
                  <a:buNone/>
                </a:pPr>
                <a:r>
                  <a:rPr lang="en-US" altLang="zh-CN"/>
                  <a:t>00</a:t>
                </a:r>
              </a:p>
            </p:txBody>
          </p:sp>
          <p:sp>
            <p:nvSpPr>
              <p:cNvPr id="70681" name="Rectangle 22"/>
              <p:cNvSpPr>
                <a:spLocks noChangeArrowheads="1"/>
              </p:cNvSpPr>
              <p:nvPr/>
            </p:nvSpPr>
            <p:spPr bwMode="auto">
              <a:xfrm>
                <a:off x="174" y="1443"/>
                <a:ext cx="75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en-US" altLang="zh-CN"/>
                  <a:t>1</a:t>
                </a:r>
              </a:p>
            </p:txBody>
          </p:sp>
          <p:sp>
            <p:nvSpPr>
              <p:cNvPr id="70682" name="Rectangle 23"/>
              <p:cNvSpPr>
                <a:spLocks noChangeArrowheads="1"/>
              </p:cNvSpPr>
              <p:nvPr/>
            </p:nvSpPr>
            <p:spPr bwMode="auto">
              <a:xfrm>
                <a:off x="4523" y="880"/>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说明</a:t>
                </a:r>
              </a:p>
            </p:txBody>
          </p:sp>
          <p:sp>
            <p:nvSpPr>
              <p:cNvPr id="70683" name="Rectangle 24"/>
              <p:cNvSpPr>
                <a:spLocks noChangeArrowheads="1"/>
              </p:cNvSpPr>
              <p:nvPr/>
            </p:nvSpPr>
            <p:spPr bwMode="auto">
              <a:xfrm>
                <a:off x="3436" y="880"/>
                <a:ext cx="108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总地址</a:t>
                </a:r>
              </a:p>
            </p:txBody>
          </p:sp>
          <p:sp>
            <p:nvSpPr>
              <p:cNvPr id="70684" name="Rectangle 25"/>
              <p:cNvSpPr>
                <a:spLocks noChangeArrowheads="1"/>
              </p:cNvSpPr>
              <p:nvPr/>
            </p:nvSpPr>
            <p:spPr bwMode="auto">
              <a:xfrm>
                <a:off x="1736" y="880"/>
                <a:ext cx="170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片内</a:t>
                </a:r>
              </a:p>
              <a:p>
                <a:pPr algn="ctr">
                  <a:spcBef>
                    <a:spcPct val="20000"/>
                  </a:spcBef>
                  <a:buClr>
                    <a:schemeClr val="folHlink"/>
                  </a:buClr>
                  <a:buSzPct val="60000"/>
                  <a:buFont typeface="Wingdings" pitchFamily="2" charset="2"/>
                  <a:buNone/>
                </a:pPr>
                <a:r>
                  <a:rPr lang="en-US" altLang="zh-CN" sz="2000"/>
                  <a:t>A</a:t>
                </a:r>
                <a:r>
                  <a:rPr lang="en-US" altLang="zh-CN" sz="2000" baseline="-25000"/>
                  <a:t>13 </a:t>
                </a:r>
                <a:r>
                  <a:rPr lang="en-US" altLang="zh-CN" sz="2000"/>
                  <a:t>A</a:t>
                </a:r>
                <a:r>
                  <a:rPr lang="en-US" altLang="zh-CN" sz="2000" baseline="-25000"/>
                  <a:t>12 </a:t>
                </a:r>
                <a:r>
                  <a:rPr lang="en-US" altLang="zh-CN" sz="2000">
                    <a:latin typeface="Times New Roman" pitchFamily="18" charset="0"/>
                  </a:rPr>
                  <a:t>……</a:t>
                </a:r>
                <a:r>
                  <a:rPr lang="en-US" altLang="zh-CN" sz="2000"/>
                  <a:t>..A</a:t>
                </a:r>
                <a:r>
                  <a:rPr lang="en-US" altLang="zh-CN" sz="2000" baseline="-25000"/>
                  <a:t>1 </a:t>
                </a:r>
                <a:r>
                  <a:rPr lang="en-US" altLang="zh-CN" sz="2000"/>
                  <a:t>A</a:t>
                </a:r>
                <a:r>
                  <a:rPr lang="en-US" altLang="zh-CN" sz="2000" baseline="-25000"/>
                  <a:t>0</a:t>
                </a:r>
                <a:endParaRPr lang="en-US" altLang="zh-CN" sz="2000"/>
              </a:p>
            </p:txBody>
          </p:sp>
          <p:sp>
            <p:nvSpPr>
              <p:cNvPr id="70685" name="Rectangle 26"/>
              <p:cNvSpPr>
                <a:spLocks noChangeArrowheads="1"/>
              </p:cNvSpPr>
              <p:nvPr/>
            </p:nvSpPr>
            <p:spPr bwMode="auto">
              <a:xfrm>
                <a:off x="931" y="880"/>
                <a:ext cx="805"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r>
                  <a:rPr lang="zh-CN" altLang="en-US"/>
                  <a:t>选片</a:t>
                </a:r>
              </a:p>
              <a:p>
                <a:pPr algn="ctr">
                  <a:spcBef>
                    <a:spcPct val="20000"/>
                  </a:spcBef>
                  <a:buClr>
                    <a:schemeClr val="folHlink"/>
                  </a:buClr>
                  <a:buSzPct val="60000"/>
                  <a:buFont typeface="Wingdings" pitchFamily="2" charset="2"/>
                  <a:buNone/>
                </a:pPr>
                <a:r>
                  <a:rPr lang="en-US" altLang="zh-CN"/>
                  <a:t>A</a:t>
                </a:r>
                <a:r>
                  <a:rPr lang="en-US" altLang="zh-CN" baseline="-25000"/>
                  <a:t>15</a:t>
                </a:r>
                <a:r>
                  <a:rPr lang="en-US" altLang="zh-CN"/>
                  <a:t> A</a:t>
                </a:r>
                <a:r>
                  <a:rPr lang="en-US" altLang="zh-CN" baseline="-25000"/>
                  <a:t>14</a:t>
                </a:r>
                <a:endParaRPr lang="en-US" altLang="zh-CN"/>
              </a:p>
            </p:txBody>
          </p:sp>
          <p:sp>
            <p:nvSpPr>
              <p:cNvPr id="70686" name="Rectangle 27"/>
              <p:cNvSpPr>
                <a:spLocks noChangeArrowheads="1"/>
              </p:cNvSpPr>
              <p:nvPr/>
            </p:nvSpPr>
            <p:spPr bwMode="auto">
              <a:xfrm>
                <a:off x="174" y="880"/>
                <a:ext cx="757"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60000"/>
                  <a:buFont typeface="Wingdings" pitchFamily="2" charset="2"/>
                  <a:buNone/>
                </a:pPr>
                <a:endParaRPr lang="zh-CN" altLang="zh-CN"/>
              </a:p>
            </p:txBody>
          </p:sp>
          <p:sp>
            <p:nvSpPr>
              <p:cNvPr id="70687" name="Line 28"/>
              <p:cNvSpPr>
                <a:spLocks noChangeShapeType="1"/>
              </p:cNvSpPr>
              <p:nvPr/>
            </p:nvSpPr>
            <p:spPr bwMode="auto">
              <a:xfrm>
                <a:off x="174" y="880"/>
                <a:ext cx="54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29"/>
              <p:cNvSpPr>
                <a:spLocks noChangeShapeType="1"/>
              </p:cNvSpPr>
              <p:nvPr/>
            </p:nvSpPr>
            <p:spPr bwMode="auto">
              <a:xfrm>
                <a:off x="174" y="1443"/>
                <a:ext cx="54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30"/>
              <p:cNvSpPr>
                <a:spLocks noChangeShapeType="1"/>
              </p:cNvSpPr>
              <p:nvPr/>
            </p:nvSpPr>
            <p:spPr bwMode="auto">
              <a:xfrm>
                <a:off x="174" y="2006"/>
                <a:ext cx="54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31"/>
              <p:cNvSpPr>
                <a:spLocks noChangeShapeType="1"/>
              </p:cNvSpPr>
              <p:nvPr/>
            </p:nvSpPr>
            <p:spPr bwMode="auto">
              <a:xfrm>
                <a:off x="174" y="2569"/>
                <a:ext cx="54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1" name="Line 32"/>
              <p:cNvSpPr>
                <a:spLocks noChangeShapeType="1"/>
              </p:cNvSpPr>
              <p:nvPr/>
            </p:nvSpPr>
            <p:spPr bwMode="auto">
              <a:xfrm>
                <a:off x="174" y="3132"/>
                <a:ext cx="54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33"/>
              <p:cNvSpPr>
                <a:spLocks noChangeShapeType="1"/>
              </p:cNvSpPr>
              <p:nvPr/>
            </p:nvSpPr>
            <p:spPr bwMode="auto">
              <a:xfrm>
                <a:off x="174" y="3695"/>
                <a:ext cx="54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3" name="Line 34"/>
              <p:cNvSpPr>
                <a:spLocks noChangeShapeType="1"/>
              </p:cNvSpPr>
              <p:nvPr/>
            </p:nvSpPr>
            <p:spPr bwMode="auto">
              <a:xfrm>
                <a:off x="174" y="880"/>
                <a:ext cx="0" cy="281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Line 35"/>
              <p:cNvSpPr>
                <a:spLocks noChangeShapeType="1"/>
              </p:cNvSpPr>
              <p:nvPr/>
            </p:nvSpPr>
            <p:spPr bwMode="auto">
              <a:xfrm>
                <a:off x="931" y="880"/>
                <a:ext cx="0" cy="2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36"/>
              <p:cNvSpPr>
                <a:spLocks noChangeShapeType="1"/>
              </p:cNvSpPr>
              <p:nvPr/>
            </p:nvSpPr>
            <p:spPr bwMode="auto">
              <a:xfrm>
                <a:off x="1736" y="880"/>
                <a:ext cx="0" cy="2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37"/>
              <p:cNvSpPr>
                <a:spLocks noChangeShapeType="1"/>
              </p:cNvSpPr>
              <p:nvPr/>
            </p:nvSpPr>
            <p:spPr bwMode="auto">
              <a:xfrm>
                <a:off x="3436" y="880"/>
                <a:ext cx="0" cy="2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38"/>
              <p:cNvSpPr>
                <a:spLocks noChangeShapeType="1"/>
              </p:cNvSpPr>
              <p:nvPr/>
            </p:nvSpPr>
            <p:spPr bwMode="auto">
              <a:xfrm>
                <a:off x="4523" y="880"/>
                <a:ext cx="0" cy="28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Line 39"/>
              <p:cNvSpPr>
                <a:spLocks noChangeShapeType="1"/>
              </p:cNvSpPr>
              <p:nvPr/>
            </p:nvSpPr>
            <p:spPr bwMode="auto">
              <a:xfrm>
                <a:off x="5610" y="880"/>
                <a:ext cx="0" cy="281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40"/>
              <p:cNvSpPr>
                <a:spLocks noChangeShapeType="1"/>
              </p:cNvSpPr>
              <p:nvPr/>
            </p:nvSpPr>
            <p:spPr bwMode="auto">
              <a:xfrm>
                <a:off x="174" y="880"/>
                <a:ext cx="757" cy="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Text Box 41"/>
              <p:cNvSpPr txBox="1">
                <a:spLocks noChangeArrowheads="1"/>
              </p:cNvSpPr>
              <p:nvPr/>
            </p:nvSpPr>
            <p:spPr bwMode="auto">
              <a:xfrm>
                <a:off x="453" y="872"/>
                <a:ext cx="50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地址</a:t>
                </a:r>
              </a:p>
            </p:txBody>
          </p:sp>
          <p:sp>
            <p:nvSpPr>
              <p:cNvPr id="70701" name="Text Box 42"/>
              <p:cNvSpPr txBox="1">
                <a:spLocks noChangeArrowheads="1"/>
              </p:cNvSpPr>
              <p:nvPr/>
            </p:nvSpPr>
            <p:spPr bwMode="auto">
              <a:xfrm>
                <a:off x="141" y="1136"/>
                <a:ext cx="50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latin typeface="Times New Roman" pitchFamily="18" charset="0"/>
                  </a:rPr>
                  <a:t>片号</a:t>
                </a:r>
              </a:p>
            </p:txBody>
          </p:sp>
        </p:grpSp>
      </p:grpSp>
      <p:sp>
        <p:nvSpPr>
          <p:cNvPr id="70659" name="Text Box 43"/>
          <p:cNvSpPr txBox="1">
            <a:spLocks noChangeArrowheads="1"/>
          </p:cNvSpPr>
          <p:nvPr/>
        </p:nvSpPr>
        <p:spPr bwMode="auto">
          <a:xfrm>
            <a:off x="2555875" y="661988"/>
            <a:ext cx="422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00"/>
                </a:solidFill>
                <a:latin typeface="Times New Roman" pitchFamily="18" charset="0"/>
              </a:rPr>
              <a:t>地址空间分配表</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3074"/>
          <p:cNvGrpSpPr>
            <a:grpSpLocks/>
          </p:cNvGrpSpPr>
          <p:nvPr/>
        </p:nvGrpSpPr>
        <p:grpSpPr bwMode="auto">
          <a:xfrm>
            <a:off x="685800" y="1524000"/>
            <a:ext cx="7981950" cy="4997450"/>
            <a:chOff x="495" y="976"/>
            <a:chExt cx="4811" cy="3113"/>
          </a:xfrm>
        </p:grpSpPr>
        <p:pic>
          <p:nvPicPr>
            <p:cNvPr id="71685" name="Picture 3075" descr="2K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 y="976"/>
              <a:ext cx="4811" cy="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8" name="Text Box 3076"/>
            <p:cNvSpPr txBox="1">
              <a:spLocks noChangeArrowheads="1"/>
            </p:cNvSpPr>
            <p:nvPr/>
          </p:nvSpPr>
          <p:spPr bwMode="auto">
            <a:xfrm>
              <a:off x="1006" y="2553"/>
              <a:ext cx="427" cy="247"/>
            </a:xfrm>
            <a:prstGeom prst="rect">
              <a:avLst/>
            </a:prstGeom>
            <a:noFill/>
            <a:ln w="9525">
              <a:noFill/>
              <a:miter lim="800000"/>
              <a:headEnd/>
              <a:tailEnd/>
            </a:ln>
            <a:effectLst/>
          </p:spPr>
          <p:txBody>
            <a:bodyPr wrap="none">
              <a:spAutoFit/>
            </a:bodyPr>
            <a:lstStyle/>
            <a:p>
              <a:pPr>
                <a:defRPr/>
              </a:pPr>
              <a:r>
                <a:rPr lang="en-US" altLang="zh-CN" sz="2000" b="1">
                  <a:effectLst>
                    <a:outerShdw blurRad="38100" dist="38100" dir="2700000" algn="tl">
                      <a:srgbClr val="C0C0C0"/>
                    </a:outerShdw>
                  </a:effectLst>
                  <a:latin typeface="Times New Roman" pitchFamily="18" charset="0"/>
                </a:rPr>
                <a:t>CPU</a:t>
              </a:r>
            </a:p>
          </p:txBody>
        </p:sp>
      </p:grpSp>
      <p:sp>
        <p:nvSpPr>
          <p:cNvPr id="257029" name="Rectangle 3077"/>
          <p:cNvSpPr>
            <a:spLocks noChangeArrowheads="1"/>
          </p:cNvSpPr>
          <p:nvPr/>
        </p:nvSpPr>
        <p:spPr bwMode="auto">
          <a:xfrm>
            <a:off x="533400" y="1143000"/>
            <a:ext cx="6821488" cy="457200"/>
          </a:xfrm>
          <a:prstGeom prst="rect">
            <a:avLst/>
          </a:prstGeom>
          <a:noFill/>
          <a:ln w="9525">
            <a:noFill/>
            <a:miter lim="800000"/>
            <a:headEnd/>
            <a:tailEnd/>
          </a:ln>
          <a:effectLst/>
        </p:spPr>
        <p:txBody>
          <a:bodyPr wrap="none">
            <a:spAutoFit/>
          </a:bodyPr>
          <a:lstStyle/>
          <a:p>
            <a:pPr>
              <a:defRPr/>
            </a:pPr>
            <a:r>
              <a:rPr lang="zh-CN" altLang="en-US" b="1">
                <a:solidFill>
                  <a:schemeClr val="hlink"/>
                </a:solidFill>
                <a:effectLst>
                  <a:outerShdw blurRad="38100" dist="38100" dir="2700000" algn="tl">
                    <a:srgbClr val="C0C0C0"/>
                  </a:outerShdw>
                </a:effectLst>
                <a:latin typeface="Times New Roman" pitchFamily="18" charset="0"/>
              </a:rPr>
              <a:t>用</a:t>
            </a:r>
            <a:r>
              <a:rPr lang="en-US" altLang="zh-CN" b="1">
                <a:solidFill>
                  <a:schemeClr val="hlink"/>
                </a:solidFill>
                <a:effectLst>
                  <a:outerShdw blurRad="38100" dist="38100" dir="2700000" algn="tl">
                    <a:srgbClr val="C0C0C0"/>
                  </a:outerShdw>
                </a:effectLst>
                <a:latin typeface="Times New Roman" pitchFamily="18" charset="0"/>
              </a:rPr>
              <a:t>1k </a:t>
            </a:r>
            <a:r>
              <a:rPr lang="en-US" altLang="zh-CN" b="1">
                <a:solidFill>
                  <a:schemeClr val="hlink"/>
                </a:solidFill>
                <a:latin typeface="Times New Roman" pitchFamily="18" charset="0"/>
                <a:sym typeface="Symbol" pitchFamily="18" charset="2"/>
              </a:rPr>
              <a:t></a:t>
            </a:r>
            <a:r>
              <a:rPr lang="en-US" altLang="zh-CN" b="1">
                <a:solidFill>
                  <a:schemeClr val="hlink"/>
                </a:solidFill>
                <a:effectLst>
                  <a:outerShdw blurRad="38100" dist="38100" dir="2700000" algn="tl">
                    <a:srgbClr val="C0C0C0"/>
                  </a:outerShdw>
                </a:effectLst>
                <a:latin typeface="Times New Roman" pitchFamily="18" charset="0"/>
              </a:rPr>
              <a:t> 4 </a:t>
            </a:r>
            <a:r>
              <a:rPr lang="zh-CN" altLang="en-US" b="1">
                <a:solidFill>
                  <a:schemeClr val="hlink"/>
                </a:solidFill>
                <a:effectLst>
                  <a:outerShdw blurRad="38100" dist="38100" dir="2700000" algn="tl">
                    <a:srgbClr val="C0C0C0"/>
                  </a:outerShdw>
                </a:effectLst>
                <a:latin typeface="Times New Roman" pitchFamily="18" charset="0"/>
              </a:rPr>
              <a:t>的存储器芯片 </a:t>
            </a:r>
            <a:r>
              <a:rPr lang="en-US" altLang="zh-CN" b="1">
                <a:solidFill>
                  <a:schemeClr val="hlink"/>
                </a:solidFill>
                <a:effectLst>
                  <a:outerShdw blurRad="38100" dist="38100" dir="2700000" algn="tl">
                    <a:srgbClr val="C0C0C0"/>
                  </a:outerShdw>
                </a:effectLst>
                <a:latin typeface="Times New Roman" pitchFamily="18" charset="0"/>
              </a:rPr>
              <a:t>2114 </a:t>
            </a:r>
            <a:r>
              <a:rPr lang="zh-CN" altLang="en-US" b="1">
                <a:solidFill>
                  <a:schemeClr val="hlink"/>
                </a:solidFill>
                <a:effectLst>
                  <a:outerShdw blurRad="38100" dist="38100" dir="2700000" algn="tl">
                    <a:srgbClr val="C0C0C0"/>
                  </a:outerShdw>
                </a:effectLst>
                <a:latin typeface="Times New Roman" pitchFamily="18" charset="0"/>
              </a:rPr>
              <a:t>组成  </a:t>
            </a:r>
            <a:r>
              <a:rPr lang="en-US" altLang="zh-CN" b="1">
                <a:solidFill>
                  <a:schemeClr val="hlink"/>
                </a:solidFill>
                <a:effectLst>
                  <a:outerShdw blurRad="38100" dist="38100" dir="2700000" algn="tl">
                    <a:srgbClr val="C0C0C0"/>
                  </a:outerShdw>
                </a:effectLst>
                <a:latin typeface="Times New Roman" pitchFamily="18" charset="0"/>
              </a:rPr>
              <a:t>2k </a:t>
            </a:r>
            <a:r>
              <a:rPr lang="en-US" altLang="zh-CN" b="1">
                <a:solidFill>
                  <a:schemeClr val="hlink"/>
                </a:solidFill>
                <a:latin typeface="Times New Roman" pitchFamily="18" charset="0"/>
                <a:sym typeface="Symbol" pitchFamily="18" charset="2"/>
              </a:rPr>
              <a:t></a:t>
            </a:r>
            <a:r>
              <a:rPr lang="en-US" altLang="zh-CN" b="1">
                <a:solidFill>
                  <a:schemeClr val="hlink"/>
                </a:solidFill>
                <a:effectLst>
                  <a:outerShdw blurRad="38100" dist="38100" dir="2700000" algn="tl">
                    <a:srgbClr val="C0C0C0"/>
                  </a:outerShdw>
                </a:effectLst>
                <a:latin typeface="Times New Roman" pitchFamily="18" charset="0"/>
              </a:rPr>
              <a:t> 8 </a:t>
            </a:r>
            <a:r>
              <a:rPr lang="zh-CN" altLang="en-US" b="1">
                <a:solidFill>
                  <a:schemeClr val="hlink"/>
                </a:solidFill>
                <a:effectLst>
                  <a:outerShdw blurRad="38100" dist="38100" dir="2700000" algn="tl">
                    <a:srgbClr val="C0C0C0"/>
                  </a:outerShdw>
                </a:effectLst>
                <a:latin typeface="Times New Roman" pitchFamily="18" charset="0"/>
              </a:rPr>
              <a:t>的存储器</a:t>
            </a:r>
          </a:p>
        </p:txBody>
      </p:sp>
      <p:sp>
        <p:nvSpPr>
          <p:cNvPr id="71684" name="Text Box 3078"/>
          <p:cNvSpPr txBox="1">
            <a:spLocks noChangeArrowheads="1"/>
          </p:cNvSpPr>
          <p:nvPr/>
        </p:nvSpPr>
        <p:spPr bwMode="auto">
          <a:xfrm>
            <a:off x="381000" y="3048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3200" b="1">
                <a:solidFill>
                  <a:srgbClr val="FF0000"/>
                </a:solidFill>
                <a:latin typeface="Times New Roman" pitchFamily="18" charset="0"/>
                <a:ea typeface="隶书" pitchFamily="49" charset="-122"/>
              </a:rPr>
              <a:t>字位同时扩展法</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2706" name="Group 232"/>
          <p:cNvGrpSpPr>
            <a:grpSpLocks/>
          </p:cNvGrpSpPr>
          <p:nvPr/>
        </p:nvGrpSpPr>
        <p:grpSpPr bwMode="auto">
          <a:xfrm>
            <a:off x="838200" y="3962400"/>
            <a:ext cx="2741613" cy="279400"/>
            <a:chOff x="528" y="2496"/>
            <a:chExt cx="1727" cy="176"/>
          </a:xfrm>
        </p:grpSpPr>
        <p:sp>
          <p:nvSpPr>
            <p:cNvPr id="72921" name="Line 207"/>
            <p:cNvSpPr>
              <a:spLocks noChangeShapeType="1"/>
            </p:cNvSpPr>
            <p:nvPr/>
          </p:nvSpPr>
          <p:spPr bwMode="auto">
            <a:xfrm flipH="1">
              <a:off x="1087" y="2507"/>
              <a:ext cx="29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22" name="Group 231"/>
            <p:cNvGrpSpPr>
              <a:grpSpLocks/>
            </p:cNvGrpSpPr>
            <p:nvPr/>
          </p:nvGrpSpPr>
          <p:grpSpPr bwMode="auto">
            <a:xfrm>
              <a:off x="528" y="2496"/>
              <a:ext cx="1727" cy="176"/>
              <a:chOff x="528" y="2448"/>
              <a:chExt cx="1727" cy="176"/>
            </a:xfrm>
          </p:grpSpPr>
          <p:sp>
            <p:nvSpPr>
              <p:cNvPr id="72923" name="Rectangle 208"/>
              <p:cNvSpPr>
                <a:spLocks noChangeArrowheads="1"/>
              </p:cNvSpPr>
              <p:nvPr/>
            </p:nvSpPr>
            <p:spPr bwMode="auto">
              <a:xfrm>
                <a:off x="1406" y="247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itchFamily="18" charset="0"/>
                  </a:rPr>
                  <a:t>*</a:t>
                </a:r>
                <a:endParaRPr lang="en-US" altLang="zh-CN"/>
              </a:p>
            </p:txBody>
          </p:sp>
          <p:grpSp>
            <p:nvGrpSpPr>
              <p:cNvPr id="72924" name="Group 230"/>
              <p:cNvGrpSpPr>
                <a:grpSpLocks/>
              </p:cNvGrpSpPr>
              <p:nvPr/>
            </p:nvGrpSpPr>
            <p:grpSpPr bwMode="auto">
              <a:xfrm>
                <a:off x="528" y="2448"/>
                <a:ext cx="1727" cy="161"/>
                <a:chOff x="510" y="2463"/>
                <a:chExt cx="1727" cy="161"/>
              </a:xfrm>
            </p:grpSpPr>
            <p:sp>
              <p:nvSpPr>
                <p:cNvPr id="72925" name="Line 210"/>
                <p:cNvSpPr>
                  <a:spLocks noChangeShapeType="1"/>
                </p:cNvSpPr>
                <p:nvPr/>
              </p:nvSpPr>
              <p:spPr bwMode="auto">
                <a:xfrm flipH="1">
                  <a:off x="1486" y="2463"/>
                  <a:ext cx="29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26" name="Group 229"/>
                <p:cNvGrpSpPr>
                  <a:grpSpLocks/>
                </p:cNvGrpSpPr>
                <p:nvPr/>
              </p:nvGrpSpPr>
              <p:grpSpPr bwMode="auto">
                <a:xfrm>
                  <a:off x="510" y="2470"/>
                  <a:ext cx="1727" cy="154"/>
                  <a:chOff x="510" y="2470"/>
                  <a:chExt cx="1727" cy="154"/>
                </a:xfrm>
              </p:grpSpPr>
              <p:sp>
                <p:nvSpPr>
                  <p:cNvPr id="72927" name="Rectangle 205"/>
                  <p:cNvSpPr>
                    <a:spLocks noChangeArrowheads="1"/>
                  </p:cNvSpPr>
                  <p:nvPr/>
                </p:nvSpPr>
                <p:spPr bwMode="auto">
                  <a:xfrm>
                    <a:off x="510" y="2470"/>
                    <a:ext cx="5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itchFamily="18" charset="0"/>
                      </a:rPr>
                      <a:t>ramsel0 = </a:t>
                    </a:r>
                    <a:endParaRPr lang="en-US" altLang="zh-CN"/>
                  </a:p>
                </p:txBody>
              </p:sp>
              <p:sp>
                <p:nvSpPr>
                  <p:cNvPr id="72928" name="Rectangle 206"/>
                  <p:cNvSpPr>
                    <a:spLocks noChangeArrowheads="1"/>
                  </p:cNvSpPr>
                  <p:nvPr/>
                </p:nvSpPr>
                <p:spPr bwMode="auto">
                  <a:xfrm>
                    <a:off x="1126" y="2470"/>
                    <a:ext cx="2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itchFamily="18" charset="0"/>
                      </a:rPr>
                      <a:t>A21</a:t>
                    </a:r>
                    <a:endParaRPr lang="en-US" altLang="zh-CN"/>
                  </a:p>
                </p:txBody>
              </p:sp>
              <p:sp>
                <p:nvSpPr>
                  <p:cNvPr id="72929" name="Rectangle 209"/>
                  <p:cNvSpPr>
                    <a:spLocks noChangeArrowheads="1"/>
                  </p:cNvSpPr>
                  <p:nvPr/>
                </p:nvSpPr>
                <p:spPr bwMode="auto">
                  <a:xfrm>
                    <a:off x="1524" y="2470"/>
                    <a:ext cx="2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itchFamily="18" charset="0"/>
                      </a:rPr>
                      <a:t>A20</a:t>
                    </a:r>
                    <a:endParaRPr lang="en-US" altLang="zh-CN"/>
                  </a:p>
                </p:txBody>
              </p:sp>
              <p:sp>
                <p:nvSpPr>
                  <p:cNvPr id="72930" name="Rectangle 211"/>
                  <p:cNvSpPr>
                    <a:spLocks noChangeArrowheads="1"/>
                  </p:cNvSpPr>
                  <p:nvPr/>
                </p:nvSpPr>
                <p:spPr bwMode="auto">
                  <a:xfrm>
                    <a:off x="1804" y="2470"/>
                    <a:ext cx="4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itchFamily="18" charset="0"/>
                      </a:rPr>
                      <a:t>*MREQ</a:t>
                    </a:r>
                    <a:endParaRPr lang="en-US" altLang="zh-CN"/>
                  </a:p>
                </p:txBody>
              </p:sp>
            </p:grpSp>
          </p:grpSp>
        </p:grpSp>
      </p:grpSp>
      <p:grpSp>
        <p:nvGrpSpPr>
          <p:cNvPr id="72707" name="Group 228"/>
          <p:cNvGrpSpPr>
            <a:grpSpLocks/>
          </p:cNvGrpSpPr>
          <p:nvPr/>
        </p:nvGrpSpPr>
        <p:grpSpPr bwMode="auto">
          <a:xfrm>
            <a:off x="809625" y="4494213"/>
            <a:ext cx="2744788" cy="285750"/>
            <a:chOff x="510" y="2831"/>
            <a:chExt cx="1729" cy="180"/>
          </a:xfrm>
        </p:grpSpPr>
        <p:sp>
          <p:nvSpPr>
            <p:cNvPr id="72916" name="Line 215"/>
            <p:cNvSpPr>
              <a:spLocks noChangeShapeType="1"/>
            </p:cNvSpPr>
            <p:nvPr/>
          </p:nvSpPr>
          <p:spPr bwMode="auto">
            <a:xfrm flipH="1">
              <a:off x="1087" y="2831"/>
              <a:ext cx="29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17" name="Group 227"/>
            <p:cNvGrpSpPr>
              <a:grpSpLocks/>
            </p:cNvGrpSpPr>
            <p:nvPr/>
          </p:nvGrpSpPr>
          <p:grpSpPr bwMode="auto">
            <a:xfrm>
              <a:off x="510" y="2838"/>
              <a:ext cx="1729" cy="173"/>
              <a:chOff x="510" y="2838"/>
              <a:chExt cx="1729" cy="173"/>
            </a:xfrm>
          </p:grpSpPr>
          <p:sp>
            <p:nvSpPr>
              <p:cNvPr id="72918" name="Rectangle 213"/>
              <p:cNvSpPr>
                <a:spLocks noChangeArrowheads="1"/>
              </p:cNvSpPr>
              <p:nvPr/>
            </p:nvSpPr>
            <p:spPr bwMode="auto">
              <a:xfrm>
                <a:off x="510" y="2838"/>
                <a:ext cx="6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ramsel1 = </a:t>
                </a:r>
                <a:endParaRPr lang="en-US" altLang="zh-CN"/>
              </a:p>
            </p:txBody>
          </p:sp>
          <p:sp>
            <p:nvSpPr>
              <p:cNvPr id="72919" name="Rectangle 214"/>
              <p:cNvSpPr>
                <a:spLocks noChangeArrowheads="1"/>
              </p:cNvSpPr>
              <p:nvPr/>
            </p:nvSpPr>
            <p:spPr bwMode="auto">
              <a:xfrm>
                <a:off x="1126" y="2838"/>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A21</a:t>
                </a:r>
                <a:endParaRPr lang="en-US" altLang="zh-CN"/>
              </a:p>
            </p:txBody>
          </p:sp>
          <p:sp>
            <p:nvSpPr>
              <p:cNvPr id="72920" name="Rectangle 216"/>
              <p:cNvSpPr>
                <a:spLocks noChangeArrowheads="1"/>
              </p:cNvSpPr>
              <p:nvPr/>
            </p:nvSpPr>
            <p:spPr bwMode="auto">
              <a:xfrm>
                <a:off x="1406" y="2838"/>
                <a:ext cx="8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*A20*MREQ</a:t>
                </a:r>
                <a:endParaRPr lang="en-US" altLang="zh-CN"/>
              </a:p>
            </p:txBody>
          </p:sp>
        </p:grpSp>
      </p:grpSp>
      <p:grpSp>
        <p:nvGrpSpPr>
          <p:cNvPr id="72708" name="Group 226"/>
          <p:cNvGrpSpPr>
            <a:grpSpLocks/>
          </p:cNvGrpSpPr>
          <p:nvPr/>
        </p:nvGrpSpPr>
        <p:grpSpPr bwMode="auto">
          <a:xfrm>
            <a:off x="809625" y="5080000"/>
            <a:ext cx="2725738" cy="284163"/>
            <a:chOff x="510" y="3200"/>
            <a:chExt cx="1717" cy="179"/>
          </a:xfrm>
        </p:grpSpPr>
        <p:sp>
          <p:nvSpPr>
            <p:cNvPr id="72911" name="Line 220"/>
            <p:cNvSpPr>
              <a:spLocks noChangeShapeType="1"/>
            </p:cNvSpPr>
            <p:nvPr/>
          </p:nvSpPr>
          <p:spPr bwMode="auto">
            <a:xfrm flipH="1">
              <a:off x="1384" y="3200"/>
              <a:ext cx="29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12" name="Group 225"/>
            <p:cNvGrpSpPr>
              <a:grpSpLocks/>
            </p:cNvGrpSpPr>
            <p:nvPr/>
          </p:nvGrpSpPr>
          <p:grpSpPr bwMode="auto">
            <a:xfrm>
              <a:off x="510" y="3206"/>
              <a:ext cx="1717" cy="173"/>
              <a:chOff x="510" y="3206"/>
              <a:chExt cx="1717" cy="173"/>
            </a:xfrm>
          </p:grpSpPr>
          <p:sp>
            <p:nvSpPr>
              <p:cNvPr id="72913" name="Rectangle 218"/>
              <p:cNvSpPr>
                <a:spLocks noChangeArrowheads="1"/>
              </p:cNvSpPr>
              <p:nvPr/>
            </p:nvSpPr>
            <p:spPr bwMode="auto">
              <a:xfrm>
                <a:off x="510" y="3206"/>
                <a:ext cx="9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ramsel2 = A21*</a:t>
                </a:r>
                <a:endParaRPr lang="en-US" altLang="zh-CN"/>
              </a:p>
            </p:txBody>
          </p:sp>
          <p:sp>
            <p:nvSpPr>
              <p:cNvPr id="72914" name="Rectangle 219"/>
              <p:cNvSpPr>
                <a:spLocks noChangeArrowheads="1"/>
              </p:cNvSpPr>
              <p:nvPr/>
            </p:nvSpPr>
            <p:spPr bwMode="auto">
              <a:xfrm>
                <a:off x="1422" y="3206"/>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A20</a:t>
                </a:r>
                <a:endParaRPr lang="en-US" altLang="zh-CN"/>
              </a:p>
            </p:txBody>
          </p:sp>
          <p:sp>
            <p:nvSpPr>
              <p:cNvPr id="72915" name="Rectangle 221"/>
              <p:cNvSpPr>
                <a:spLocks noChangeArrowheads="1"/>
              </p:cNvSpPr>
              <p:nvPr/>
            </p:nvSpPr>
            <p:spPr bwMode="auto">
              <a:xfrm>
                <a:off x="1702" y="3206"/>
                <a:ext cx="5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*MREQ</a:t>
                </a:r>
                <a:endParaRPr lang="en-US" altLang="zh-CN"/>
              </a:p>
            </p:txBody>
          </p:sp>
        </p:grpSp>
      </p:grpSp>
      <p:sp>
        <p:nvSpPr>
          <p:cNvPr id="72709" name="Rectangle 223"/>
          <p:cNvSpPr>
            <a:spLocks noChangeArrowheads="1"/>
          </p:cNvSpPr>
          <p:nvPr/>
        </p:nvSpPr>
        <p:spPr bwMode="auto">
          <a:xfrm>
            <a:off x="809625" y="5527675"/>
            <a:ext cx="26241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10000"/>
                </a:solidFill>
                <a:latin typeface="Times New Roman" pitchFamily="18" charset="0"/>
              </a:rPr>
              <a:t>ramsel3 = A21*A20*MREQ</a:t>
            </a:r>
            <a:endParaRPr lang="en-US" altLang="zh-CN"/>
          </a:p>
        </p:txBody>
      </p:sp>
      <p:sp>
        <p:nvSpPr>
          <p:cNvPr id="72710" name="Rectangle 3"/>
          <p:cNvSpPr>
            <a:spLocks noGrp="1" noChangeArrowheads="1"/>
          </p:cNvSpPr>
          <p:nvPr>
            <p:ph type="title"/>
          </p:nvPr>
        </p:nvSpPr>
        <p:spPr>
          <a:xfrm>
            <a:off x="304800" y="0"/>
            <a:ext cx="8610600" cy="2209800"/>
          </a:xfrm>
        </p:spPr>
        <p:txBody>
          <a:bodyPr/>
          <a:lstStyle/>
          <a:p>
            <a:pPr eaLnBrk="1" hangingPunct="1"/>
            <a:r>
              <a:rPr lang="zh-CN" altLang="en-US" sz="2000" b="1" dirty="0" smtClean="0">
                <a:solidFill>
                  <a:schemeClr val="hlink"/>
                </a:solidFill>
                <a:latin typeface="Times New Roman" pitchFamily="18" charset="0"/>
              </a:rPr>
              <a:t>例 </a:t>
            </a:r>
            <a:r>
              <a:rPr lang="zh-CN" altLang="en-US" sz="2000" b="1" dirty="0" smtClean="0">
                <a:solidFill>
                  <a:schemeClr val="tx1"/>
                </a:solidFill>
                <a:latin typeface="Times New Roman" pitchFamily="18" charset="0"/>
              </a:rPr>
              <a:t>有若干片</a:t>
            </a:r>
            <a:r>
              <a:rPr lang="en-US" altLang="zh-CN" sz="2000" b="1" dirty="0" smtClean="0">
                <a:solidFill>
                  <a:schemeClr val="tx1"/>
                </a:solidFill>
                <a:latin typeface="Times New Roman" pitchFamily="18" charset="0"/>
              </a:rPr>
              <a:t>1M×8</a:t>
            </a:r>
            <a:r>
              <a:rPr lang="zh-CN" altLang="en-US" sz="2000" b="1" dirty="0" smtClean="0">
                <a:solidFill>
                  <a:schemeClr val="tx1"/>
                </a:solidFill>
                <a:latin typeface="Times New Roman" pitchFamily="18" charset="0"/>
              </a:rPr>
              <a:t>位的</a:t>
            </a:r>
            <a:r>
              <a:rPr lang="en-US" altLang="zh-CN" sz="2000" b="1" dirty="0" smtClean="0">
                <a:solidFill>
                  <a:schemeClr val="tx1"/>
                </a:solidFill>
                <a:latin typeface="Times New Roman" pitchFamily="18" charset="0"/>
              </a:rPr>
              <a:t>SRAM</a:t>
            </a:r>
            <a:r>
              <a:rPr lang="zh-CN" altLang="en-US" sz="2000" b="1" dirty="0" smtClean="0">
                <a:solidFill>
                  <a:schemeClr val="tx1"/>
                </a:solidFill>
                <a:latin typeface="Times New Roman" pitchFamily="18" charset="0"/>
              </a:rPr>
              <a:t>芯片，采用字扩展方法构成</a:t>
            </a:r>
            <a:r>
              <a:rPr lang="en-US" altLang="zh-CN" sz="2000" b="1" dirty="0" smtClean="0">
                <a:solidFill>
                  <a:schemeClr val="tx1"/>
                </a:solidFill>
                <a:latin typeface="Times New Roman" pitchFamily="18" charset="0"/>
              </a:rPr>
              <a:t>4MB</a:t>
            </a:r>
            <a:r>
              <a:rPr lang="zh-CN" altLang="en-US" sz="2000" b="1" dirty="0" smtClean="0">
                <a:solidFill>
                  <a:schemeClr val="tx1"/>
                </a:solidFill>
                <a:latin typeface="Times New Roman" pitchFamily="18" charset="0"/>
              </a:rPr>
              <a:t>存储器，问</a:t>
            </a:r>
            <a:br>
              <a:rPr lang="zh-CN" altLang="en-US" sz="2000" b="1" dirty="0" smtClean="0">
                <a:solidFill>
                  <a:schemeClr val="tx1"/>
                </a:solidFill>
                <a:latin typeface="Times New Roman" pitchFamily="18" charset="0"/>
              </a:rPr>
            </a:br>
            <a:r>
              <a:rPr lang="en-US" altLang="zh-CN" sz="2000" b="1" dirty="0" smtClean="0">
                <a:solidFill>
                  <a:schemeClr val="tx1"/>
                </a:solidFill>
                <a:latin typeface="Times New Roman" pitchFamily="18" charset="0"/>
              </a:rPr>
              <a:t>(1) </a:t>
            </a:r>
            <a:r>
              <a:rPr lang="zh-CN" altLang="en-US" sz="2000" b="1" dirty="0" smtClean="0">
                <a:solidFill>
                  <a:schemeClr val="tx1"/>
                </a:solidFill>
                <a:latin typeface="Times New Roman" pitchFamily="18" charset="0"/>
              </a:rPr>
              <a:t>需要多少片</a:t>
            </a:r>
            <a:r>
              <a:rPr lang="en-US" altLang="zh-CN" sz="2000" b="1" dirty="0" smtClean="0">
                <a:solidFill>
                  <a:schemeClr val="tx1"/>
                </a:solidFill>
                <a:latin typeface="Times New Roman" pitchFamily="18" charset="0"/>
              </a:rPr>
              <a:t>RAM</a:t>
            </a:r>
            <a:r>
              <a:rPr lang="zh-CN" altLang="en-US" sz="2000" b="1" dirty="0" smtClean="0">
                <a:solidFill>
                  <a:schemeClr val="tx1"/>
                </a:solidFill>
                <a:latin typeface="Times New Roman" pitchFamily="18" charset="0"/>
              </a:rPr>
              <a:t>芯片？</a:t>
            </a:r>
            <a:br>
              <a:rPr lang="zh-CN" altLang="en-US" sz="2000" b="1" dirty="0" smtClean="0">
                <a:solidFill>
                  <a:schemeClr val="tx1"/>
                </a:solidFill>
                <a:latin typeface="Times New Roman" pitchFamily="18" charset="0"/>
              </a:rPr>
            </a:br>
            <a:r>
              <a:rPr lang="en-US" altLang="zh-CN" sz="2000" b="1" dirty="0" smtClean="0">
                <a:solidFill>
                  <a:schemeClr val="tx1"/>
                </a:solidFill>
                <a:latin typeface="Times New Roman" pitchFamily="18" charset="0"/>
              </a:rPr>
              <a:t>(2) </a:t>
            </a:r>
            <a:r>
              <a:rPr lang="zh-CN" altLang="en-US" sz="2000" b="1" dirty="0" smtClean="0">
                <a:solidFill>
                  <a:schemeClr val="tx1"/>
                </a:solidFill>
                <a:latin typeface="Times New Roman" pitchFamily="18" charset="0"/>
              </a:rPr>
              <a:t>该存储器需要多少地址位？</a:t>
            </a:r>
            <a:br>
              <a:rPr lang="zh-CN" altLang="en-US" sz="2000" b="1" dirty="0" smtClean="0">
                <a:solidFill>
                  <a:schemeClr val="tx1"/>
                </a:solidFill>
                <a:latin typeface="Times New Roman" pitchFamily="18" charset="0"/>
              </a:rPr>
            </a:br>
            <a:r>
              <a:rPr lang="en-US" altLang="zh-CN" sz="2000" b="1" dirty="0" smtClean="0">
                <a:solidFill>
                  <a:schemeClr val="tx1"/>
                </a:solidFill>
                <a:latin typeface="Times New Roman" pitchFamily="18" charset="0"/>
              </a:rPr>
              <a:t>(3) </a:t>
            </a:r>
            <a:r>
              <a:rPr lang="zh-CN" altLang="en-US" sz="2000" b="1" dirty="0" smtClean="0">
                <a:solidFill>
                  <a:schemeClr val="tx1"/>
                </a:solidFill>
                <a:latin typeface="Times New Roman" pitchFamily="18" charset="0"/>
              </a:rPr>
              <a:t>画出该存储器与</a:t>
            </a:r>
            <a:r>
              <a:rPr lang="en-US" altLang="zh-CN" sz="2000" b="1" dirty="0" smtClean="0">
                <a:solidFill>
                  <a:schemeClr val="tx1"/>
                </a:solidFill>
                <a:latin typeface="Times New Roman" pitchFamily="18" charset="0"/>
              </a:rPr>
              <a:t>CPU</a:t>
            </a:r>
            <a:r>
              <a:rPr lang="zh-CN" altLang="en-US" sz="2000" b="1" dirty="0" smtClean="0">
                <a:solidFill>
                  <a:schemeClr val="tx1"/>
                </a:solidFill>
                <a:latin typeface="Times New Roman" pitchFamily="18" charset="0"/>
              </a:rPr>
              <a:t>连接的结构图，设</a:t>
            </a:r>
            <a:r>
              <a:rPr lang="en-US" altLang="zh-CN" sz="2000" b="1" dirty="0" smtClean="0">
                <a:solidFill>
                  <a:schemeClr val="tx1"/>
                </a:solidFill>
                <a:latin typeface="Times New Roman" pitchFamily="18" charset="0"/>
              </a:rPr>
              <a:t>CPU</a:t>
            </a:r>
            <a:r>
              <a:rPr lang="zh-CN" altLang="en-US" sz="2000" b="1" dirty="0" smtClean="0">
                <a:solidFill>
                  <a:schemeClr val="tx1"/>
                </a:solidFill>
                <a:latin typeface="Times New Roman" pitchFamily="18" charset="0"/>
              </a:rPr>
              <a:t>的接口信号有地址信号、数据信号、控制信号</a:t>
            </a:r>
            <a:r>
              <a:rPr lang="en-US" altLang="zh-CN" sz="2000" b="1" dirty="0" smtClean="0">
                <a:solidFill>
                  <a:schemeClr val="tx1"/>
                </a:solidFill>
                <a:latin typeface="Times New Roman" pitchFamily="18" charset="0"/>
              </a:rPr>
              <a:t>MREQ</a:t>
            </a:r>
            <a:r>
              <a:rPr lang="zh-CN" altLang="en-US" sz="2000" b="1" dirty="0" smtClean="0">
                <a:solidFill>
                  <a:schemeClr val="tx1"/>
                </a:solidFill>
                <a:latin typeface="Times New Roman" pitchFamily="18" charset="0"/>
              </a:rPr>
              <a:t>和</a:t>
            </a:r>
            <a:r>
              <a:rPr lang="en-US" altLang="zh-CN" sz="2000" b="1" dirty="0" smtClean="0">
                <a:solidFill>
                  <a:schemeClr val="tx1"/>
                </a:solidFill>
                <a:latin typeface="Times New Roman" pitchFamily="18" charset="0"/>
              </a:rPr>
              <a:t>R/W#</a:t>
            </a:r>
            <a:r>
              <a:rPr lang="zh-CN" altLang="en-US" sz="2000" b="1" dirty="0" smtClean="0">
                <a:solidFill>
                  <a:schemeClr val="tx1"/>
                </a:solidFill>
                <a:latin typeface="Times New Roman" pitchFamily="18" charset="0"/>
              </a:rPr>
              <a:t>。</a:t>
            </a:r>
            <a:br>
              <a:rPr lang="zh-CN" altLang="en-US" sz="2000" b="1" dirty="0" smtClean="0">
                <a:solidFill>
                  <a:schemeClr val="tx1"/>
                </a:solidFill>
                <a:latin typeface="Times New Roman" pitchFamily="18" charset="0"/>
              </a:rPr>
            </a:br>
            <a:r>
              <a:rPr lang="en-US" altLang="zh-CN" sz="2000" b="1" dirty="0" smtClean="0">
                <a:solidFill>
                  <a:schemeClr val="tx1"/>
                </a:solidFill>
                <a:latin typeface="Times New Roman" pitchFamily="18" charset="0"/>
              </a:rPr>
              <a:t>(4) </a:t>
            </a:r>
            <a:r>
              <a:rPr lang="zh-CN" altLang="en-US" sz="2000" b="1" dirty="0" smtClean="0">
                <a:solidFill>
                  <a:schemeClr val="tx1"/>
                </a:solidFill>
                <a:latin typeface="Times New Roman" pitchFamily="18" charset="0"/>
              </a:rPr>
              <a:t>给出地址译码器的逻辑表达式。</a:t>
            </a:r>
          </a:p>
        </p:txBody>
      </p:sp>
      <p:sp>
        <p:nvSpPr>
          <p:cNvPr id="72711" name="Rectangle 4"/>
          <p:cNvSpPr>
            <a:spLocks noGrp="1" noChangeArrowheads="1"/>
          </p:cNvSpPr>
          <p:nvPr>
            <p:ph type="body" idx="1"/>
          </p:nvPr>
        </p:nvSpPr>
        <p:spPr>
          <a:xfrm>
            <a:off x="457200" y="2362200"/>
            <a:ext cx="7772400" cy="1066800"/>
          </a:xfrm>
        </p:spPr>
        <p:txBody>
          <a:bodyPr/>
          <a:lstStyle/>
          <a:p>
            <a:pPr eaLnBrk="1" hangingPunct="1">
              <a:lnSpc>
                <a:spcPct val="90000"/>
              </a:lnSpc>
              <a:buFont typeface="Wingdings" pitchFamily="2" charset="2"/>
              <a:buNone/>
            </a:pPr>
            <a:r>
              <a:rPr lang="zh-CN" altLang="en-US" sz="2000" b="1" dirty="0" smtClean="0">
                <a:solidFill>
                  <a:schemeClr val="hlink"/>
                </a:solidFill>
                <a:latin typeface="Times New Roman" pitchFamily="18" charset="0"/>
              </a:rPr>
              <a:t>解：</a:t>
            </a:r>
            <a:r>
              <a:rPr lang="en-US" altLang="zh-CN" sz="2000" b="1" dirty="0" smtClean="0">
                <a:latin typeface="Times New Roman" pitchFamily="18" charset="0"/>
              </a:rPr>
              <a:t>(1) </a:t>
            </a:r>
            <a:r>
              <a:rPr lang="zh-CN" altLang="en-US" sz="2000" b="1" dirty="0" smtClean="0">
                <a:latin typeface="Times New Roman" pitchFamily="18" charset="0"/>
              </a:rPr>
              <a:t>需要</a:t>
            </a:r>
            <a:r>
              <a:rPr lang="en-US" altLang="zh-CN" sz="2000" b="1" dirty="0" smtClean="0">
                <a:latin typeface="Times New Roman" pitchFamily="18" charset="0"/>
              </a:rPr>
              <a:t>4M/1M = 4</a:t>
            </a:r>
            <a:r>
              <a:rPr lang="zh-CN" altLang="en-US" sz="2000" b="1" dirty="0" smtClean="0">
                <a:latin typeface="Times New Roman" pitchFamily="18" charset="0"/>
              </a:rPr>
              <a:t>片</a:t>
            </a:r>
            <a:r>
              <a:rPr lang="en-US" altLang="zh-CN" sz="2000" b="1" dirty="0" smtClean="0">
                <a:latin typeface="Times New Roman" pitchFamily="18" charset="0"/>
              </a:rPr>
              <a:t>SRAM</a:t>
            </a:r>
            <a:r>
              <a:rPr lang="zh-CN" altLang="en-US" sz="2000" b="1" dirty="0" smtClean="0">
                <a:latin typeface="Times New Roman" pitchFamily="18" charset="0"/>
              </a:rPr>
              <a:t>芯片；</a:t>
            </a:r>
          </a:p>
          <a:p>
            <a:pPr eaLnBrk="1" hangingPunct="1">
              <a:lnSpc>
                <a:spcPct val="90000"/>
              </a:lnSpc>
              <a:buFont typeface="Wingdings" pitchFamily="2" charset="2"/>
              <a:buNone/>
            </a:pPr>
            <a:r>
              <a:rPr lang="en-US" altLang="zh-CN" sz="2000" b="1" dirty="0" smtClean="0">
                <a:latin typeface="Times New Roman" pitchFamily="18" charset="0"/>
              </a:rPr>
              <a:t>(2) </a:t>
            </a:r>
            <a:r>
              <a:rPr lang="zh-CN" altLang="en-US" sz="2000" b="1" dirty="0" smtClean="0">
                <a:latin typeface="Times New Roman" pitchFamily="18" charset="0"/>
              </a:rPr>
              <a:t>需要</a:t>
            </a:r>
            <a:r>
              <a:rPr lang="en-US" altLang="zh-CN" sz="2000" b="1" dirty="0" smtClean="0">
                <a:latin typeface="Times New Roman" pitchFamily="18" charset="0"/>
              </a:rPr>
              <a:t>22</a:t>
            </a:r>
            <a:r>
              <a:rPr lang="zh-CN" altLang="en-US" sz="2000" b="1" dirty="0" smtClean="0">
                <a:latin typeface="Times New Roman" pitchFamily="18" charset="0"/>
              </a:rPr>
              <a:t>条地址线</a:t>
            </a:r>
            <a:endParaRPr lang="zh-CN" altLang="zh-CN" sz="2000" b="1" dirty="0" smtClean="0">
              <a:latin typeface="Times New Roman" pitchFamily="18" charset="0"/>
            </a:endParaRPr>
          </a:p>
          <a:p>
            <a:pPr eaLnBrk="1" hangingPunct="1">
              <a:lnSpc>
                <a:spcPct val="90000"/>
              </a:lnSpc>
              <a:buFont typeface="Wingdings" pitchFamily="2" charset="2"/>
              <a:buNone/>
            </a:pPr>
            <a:r>
              <a:rPr lang="zh-CN" altLang="zh-CN" sz="2000" b="1" dirty="0" smtClean="0">
                <a:latin typeface="Times New Roman" pitchFamily="18" charset="0"/>
              </a:rPr>
              <a:t>(3) </a:t>
            </a:r>
            <a:r>
              <a:rPr lang="zh-CN" altLang="en-US" sz="2000" b="1" dirty="0" smtClean="0">
                <a:latin typeface="Times New Roman" pitchFamily="18" charset="0"/>
              </a:rPr>
              <a:t>译码器的输出信号逻辑表达式为：</a:t>
            </a:r>
          </a:p>
          <a:p>
            <a:pPr eaLnBrk="1" hangingPunct="1">
              <a:lnSpc>
                <a:spcPct val="90000"/>
              </a:lnSpc>
              <a:buFont typeface="Wingdings" pitchFamily="2" charset="2"/>
              <a:buNone/>
            </a:pPr>
            <a:endParaRPr lang="zh-CN" altLang="en-US" sz="2000" b="1" dirty="0" smtClean="0">
              <a:latin typeface="Times New Roman" pitchFamily="18" charset="0"/>
            </a:endParaRPr>
          </a:p>
          <a:p>
            <a:pPr algn="ctr" eaLnBrk="1" hangingPunct="1">
              <a:lnSpc>
                <a:spcPct val="90000"/>
              </a:lnSpc>
            </a:pPr>
            <a:endParaRPr lang="zh-CN" altLang="en-US" sz="2000" b="1" dirty="0" smtClean="0">
              <a:latin typeface="Times New Roman" pitchFamily="18" charset="0"/>
            </a:endParaRPr>
          </a:p>
          <a:p>
            <a:pPr eaLnBrk="1" hangingPunct="1">
              <a:lnSpc>
                <a:spcPct val="90000"/>
              </a:lnSpc>
            </a:pPr>
            <a:endParaRPr lang="zh-CN" altLang="zh-CN" sz="2000" b="1" dirty="0" smtClean="0">
              <a:latin typeface="Times New Roman" pitchFamily="18" charset="0"/>
            </a:endParaRPr>
          </a:p>
          <a:p>
            <a:pPr eaLnBrk="1" hangingPunct="1">
              <a:lnSpc>
                <a:spcPct val="90000"/>
              </a:lnSpc>
              <a:buFont typeface="Wingdings" pitchFamily="2" charset="2"/>
              <a:buNone/>
            </a:pPr>
            <a:endParaRPr lang="en-US" altLang="zh-CN" sz="2000" b="1" dirty="0" smtClean="0"/>
          </a:p>
        </p:txBody>
      </p:sp>
      <p:grpSp>
        <p:nvGrpSpPr>
          <p:cNvPr id="72712" name="Group 224"/>
          <p:cNvGrpSpPr>
            <a:grpSpLocks/>
          </p:cNvGrpSpPr>
          <p:nvPr/>
        </p:nvGrpSpPr>
        <p:grpSpPr bwMode="auto">
          <a:xfrm>
            <a:off x="3962400" y="3514725"/>
            <a:ext cx="4594225" cy="2855913"/>
            <a:chOff x="2496" y="2214"/>
            <a:chExt cx="2894" cy="1799"/>
          </a:xfrm>
        </p:grpSpPr>
        <p:sp>
          <p:nvSpPr>
            <p:cNvPr id="72713" name="Rectangle 199"/>
            <p:cNvSpPr>
              <a:spLocks noChangeArrowheads="1"/>
            </p:cNvSpPr>
            <p:nvPr/>
          </p:nvSpPr>
          <p:spPr bwMode="auto">
            <a:xfrm>
              <a:off x="2496" y="2214"/>
              <a:ext cx="462" cy="1799"/>
            </a:xfrm>
            <a:prstGeom prst="rect">
              <a:avLst/>
            </a:prstGeom>
            <a:solidFill>
              <a:srgbClr val="CCFFCC"/>
            </a:solidFill>
            <a:ln w="15875">
              <a:solidFill>
                <a:srgbClr val="000000"/>
              </a:solidFill>
              <a:miter lim="800000"/>
              <a:headEnd/>
              <a:tailEnd/>
            </a:ln>
          </p:spPr>
          <p:txBody>
            <a:bodyPr/>
            <a:lstStyle/>
            <a:p>
              <a:endParaRPr lang="zh-CN" altLang="zh-CN"/>
            </a:p>
          </p:txBody>
        </p:sp>
        <p:sp>
          <p:nvSpPr>
            <p:cNvPr id="72714" name="Line 6"/>
            <p:cNvSpPr>
              <a:spLocks noChangeShapeType="1"/>
            </p:cNvSpPr>
            <p:nvPr/>
          </p:nvSpPr>
          <p:spPr bwMode="auto">
            <a:xfrm>
              <a:off x="4625" y="3663"/>
              <a:ext cx="1" cy="148"/>
            </a:xfrm>
            <a:prstGeom prst="line">
              <a:avLst/>
            </a:prstGeom>
            <a:noFill/>
            <a:ln w="920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Freeform 7"/>
            <p:cNvSpPr>
              <a:spLocks/>
            </p:cNvSpPr>
            <p:nvPr/>
          </p:nvSpPr>
          <p:spPr bwMode="auto">
            <a:xfrm>
              <a:off x="4577" y="3777"/>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16" name="Freeform 8"/>
            <p:cNvSpPr>
              <a:spLocks/>
            </p:cNvSpPr>
            <p:nvPr/>
          </p:nvSpPr>
          <p:spPr bwMode="auto">
            <a:xfrm>
              <a:off x="4577" y="3562"/>
              <a:ext cx="96" cy="134"/>
            </a:xfrm>
            <a:custGeom>
              <a:avLst/>
              <a:gdLst>
                <a:gd name="T0" fmla="*/ 0 w 96"/>
                <a:gd name="T1" fmla="*/ 134 h 134"/>
                <a:gd name="T2" fmla="*/ 96 w 96"/>
                <a:gd name="T3" fmla="*/ 134 h 134"/>
                <a:gd name="T4" fmla="*/ 48 w 96"/>
                <a:gd name="T5" fmla="*/ 0 h 134"/>
                <a:gd name="T6" fmla="*/ 0 w 96"/>
                <a:gd name="T7" fmla="*/ 134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0" y="134"/>
                  </a:moveTo>
                  <a:lnTo>
                    <a:pt x="96" y="134"/>
                  </a:lnTo>
                  <a:lnTo>
                    <a:pt x="48" y="0"/>
                  </a:lnTo>
                  <a:lnTo>
                    <a:pt x="0" y="134"/>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17" name="Line 9"/>
            <p:cNvSpPr>
              <a:spLocks noChangeShapeType="1"/>
            </p:cNvSpPr>
            <p:nvPr/>
          </p:nvSpPr>
          <p:spPr bwMode="auto">
            <a:xfrm flipV="1">
              <a:off x="4164" y="2513"/>
              <a:ext cx="1" cy="5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8" name="Line 10"/>
            <p:cNvSpPr>
              <a:spLocks noChangeShapeType="1"/>
            </p:cNvSpPr>
            <p:nvPr/>
          </p:nvSpPr>
          <p:spPr bwMode="auto">
            <a:xfrm flipV="1">
              <a:off x="4510" y="2913"/>
              <a:ext cx="1" cy="1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9" name="Line 11"/>
            <p:cNvSpPr>
              <a:spLocks noChangeShapeType="1"/>
            </p:cNvSpPr>
            <p:nvPr/>
          </p:nvSpPr>
          <p:spPr bwMode="auto">
            <a:xfrm flipV="1">
              <a:off x="4740" y="2513"/>
              <a:ext cx="1" cy="5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Rectangle 12"/>
            <p:cNvSpPr>
              <a:spLocks noChangeArrowheads="1"/>
            </p:cNvSpPr>
            <p:nvPr/>
          </p:nvSpPr>
          <p:spPr bwMode="auto">
            <a:xfrm>
              <a:off x="2496" y="2246"/>
              <a:ext cx="6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 </a:t>
              </a:r>
              <a:endParaRPr lang="en-US" altLang="zh-CN"/>
            </a:p>
          </p:txBody>
        </p:sp>
        <p:sp>
          <p:nvSpPr>
            <p:cNvPr id="72721" name="Rectangle 13"/>
            <p:cNvSpPr>
              <a:spLocks noChangeArrowheads="1"/>
            </p:cNvSpPr>
            <p:nvPr/>
          </p:nvSpPr>
          <p:spPr bwMode="auto">
            <a:xfrm>
              <a:off x="2548" y="2246"/>
              <a:ext cx="6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 </a:t>
              </a:r>
              <a:endParaRPr lang="en-US" altLang="zh-CN"/>
            </a:p>
          </p:txBody>
        </p:sp>
        <p:sp>
          <p:nvSpPr>
            <p:cNvPr id="72722" name="Line 14"/>
            <p:cNvSpPr>
              <a:spLocks noChangeShapeType="1"/>
            </p:cNvSpPr>
            <p:nvPr/>
          </p:nvSpPr>
          <p:spPr bwMode="auto">
            <a:xfrm>
              <a:off x="5142" y="3663"/>
              <a:ext cx="1" cy="148"/>
            </a:xfrm>
            <a:prstGeom prst="line">
              <a:avLst/>
            </a:prstGeom>
            <a:noFill/>
            <a:ln w="920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3" name="Freeform 15"/>
            <p:cNvSpPr>
              <a:spLocks/>
            </p:cNvSpPr>
            <p:nvPr/>
          </p:nvSpPr>
          <p:spPr bwMode="auto">
            <a:xfrm>
              <a:off x="5094" y="3777"/>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24" name="Freeform 16"/>
            <p:cNvSpPr>
              <a:spLocks/>
            </p:cNvSpPr>
            <p:nvPr/>
          </p:nvSpPr>
          <p:spPr bwMode="auto">
            <a:xfrm>
              <a:off x="5094" y="3562"/>
              <a:ext cx="96" cy="134"/>
            </a:xfrm>
            <a:custGeom>
              <a:avLst/>
              <a:gdLst>
                <a:gd name="T0" fmla="*/ 0 w 96"/>
                <a:gd name="T1" fmla="*/ 134 h 134"/>
                <a:gd name="T2" fmla="*/ 96 w 96"/>
                <a:gd name="T3" fmla="*/ 134 h 134"/>
                <a:gd name="T4" fmla="*/ 48 w 96"/>
                <a:gd name="T5" fmla="*/ 0 h 134"/>
                <a:gd name="T6" fmla="*/ 0 w 96"/>
                <a:gd name="T7" fmla="*/ 134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0" y="134"/>
                  </a:moveTo>
                  <a:lnTo>
                    <a:pt x="96" y="134"/>
                  </a:lnTo>
                  <a:lnTo>
                    <a:pt x="48" y="0"/>
                  </a:lnTo>
                  <a:lnTo>
                    <a:pt x="0" y="134"/>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25" name="Line 17"/>
            <p:cNvSpPr>
              <a:spLocks noChangeShapeType="1"/>
            </p:cNvSpPr>
            <p:nvPr/>
          </p:nvSpPr>
          <p:spPr bwMode="auto">
            <a:xfrm>
              <a:off x="4049" y="3663"/>
              <a:ext cx="1" cy="148"/>
            </a:xfrm>
            <a:prstGeom prst="line">
              <a:avLst/>
            </a:prstGeom>
            <a:noFill/>
            <a:ln w="920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Freeform 18"/>
            <p:cNvSpPr>
              <a:spLocks/>
            </p:cNvSpPr>
            <p:nvPr/>
          </p:nvSpPr>
          <p:spPr bwMode="auto">
            <a:xfrm>
              <a:off x="4001" y="3777"/>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27" name="Freeform 19"/>
            <p:cNvSpPr>
              <a:spLocks/>
            </p:cNvSpPr>
            <p:nvPr/>
          </p:nvSpPr>
          <p:spPr bwMode="auto">
            <a:xfrm>
              <a:off x="4001" y="3562"/>
              <a:ext cx="96" cy="134"/>
            </a:xfrm>
            <a:custGeom>
              <a:avLst/>
              <a:gdLst>
                <a:gd name="T0" fmla="*/ 0 w 96"/>
                <a:gd name="T1" fmla="*/ 134 h 134"/>
                <a:gd name="T2" fmla="*/ 96 w 96"/>
                <a:gd name="T3" fmla="*/ 134 h 134"/>
                <a:gd name="T4" fmla="*/ 48 w 96"/>
                <a:gd name="T5" fmla="*/ 0 h 134"/>
                <a:gd name="T6" fmla="*/ 0 w 96"/>
                <a:gd name="T7" fmla="*/ 134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0" y="134"/>
                  </a:moveTo>
                  <a:lnTo>
                    <a:pt x="96" y="134"/>
                  </a:lnTo>
                  <a:lnTo>
                    <a:pt x="48" y="0"/>
                  </a:lnTo>
                  <a:lnTo>
                    <a:pt x="0" y="134"/>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28" name="Line 20"/>
            <p:cNvSpPr>
              <a:spLocks noChangeShapeType="1"/>
            </p:cNvSpPr>
            <p:nvPr/>
          </p:nvSpPr>
          <p:spPr bwMode="auto">
            <a:xfrm>
              <a:off x="3532" y="3663"/>
              <a:ext cx="1" cy="148"/>
            </a:xfrm>
            <a:prstGeom prst="line">
              <a:avLst/>
            </a:prstGeom>
            <a:noFill/>
            <a:ln w="920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9" name="Freeform 21"/>
            <p:cNvSpPr>
              <a:spLocks/>
            </p:cNvSpPr>
            <p:nvPr/>
          </p:nvSpPr>
          <p:spPr bwMode="auto">
            <a:xfrm>
              <a:off x="3484" y="3777"/>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30" name="Freeform 22"/>
            <p:cNvSpPr>
              <a:spLocks/>
            </p:cNvSpPr>
            <p:nvPr/>
          </p:nvSpPr>
          <p:spPr bwMode="auto">
            <a:xfrm>
              <a:off x="3484" y="3562"/>
              <a:ext cx="96" cy="134"/>
            </a:xfrm>
            <a:custGeom>
              <a:avLst/>
              <a:gdLst>
                <a:gd name="T0" fmla="*/ 0 w 96"/>
                <a:gd name="T1" fmla="*/ 134 h 134"/>
                <a:gd name="T2" fmla="*/ 96 w 96"/>
                <a:gd name="T3" fmla="*/ 134 h 134"/>
                <a:gd name="T4" fmla="*/ 48 w 96"/>
                <a:gd name="T5" fmla="*/ 0 h 134"/>
                <a:gd name="T6" fmla="*/ 0 w 96"/>
                <a:gd name="T7" fmla="*/ 134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0" y="134"/>
                  </a:moveTo>
                  <a:lnTo>
                    <a:pt x="96" y="134"/>
                  </a:lnTo>
                  <a:lnTo>
                    <a:pt x="48" y="0"/>
                  </a:lnTo>
                  <a:lnTo>
                    <a:pt x="0" y="134"/>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731" name="Rectangle 23"/>
            <p:cNvSpPr>
              <a:spLocks noChangeArrowheads="1"/>
            </p:cNvSpPr>
            <p:nvPr/>
          </p:nvSpPr>
          <p:spPr bwMode="auto">
            <a:xfrm>
              <a:off x="3416" y="2214"/>
              <a:ext cx="1958" cy="301"/>
            </a:xfrm>
            <a:prstGeom prst="rect">
              <a:avLst/>
            </a:prstGeom>
            <a:solidFill>
              <a:srgbClr val="FFCCCC"/>
            </a:solidFill>
            <a:ln w="15875">
              <a:solidFill>
                <a:srgbClr val="000000"/>
              </a:solidFill>
              <a:miter lim="800000"/>
              <a:headEnd/>
              <a:tailEnd/>
            </a:ln>
          </p:spPr>
          <p:txBody>
            <a:bodyPr/>
            <a:lstStyle/>
            <a:p>
              <a:endParaRPr lang="zh-CN" altLang="en-US"/>
            </a:p>
          </p:txBody>
        </p:sp>
        <p:sp>
          <p:nvSpPr>
            <p:cNvPr id="72732" name="Line 24"/>
            <p:cNvSpPr>
              <a:spLocks noChangeShapeType="1"/>
            </p:cNvSpPr>
            <p:nvPr/>
          </p:nvSpPr>
          <p:spPr bwMode="auto">
            <a:xfrm flipV="1">
              <a:off x="3647" y="2513"/>
              <a:ext cx="1" cy="5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3" name="Line 25"/>
            <p:cNvSpPr>
              <a:spLocks noChangeShapeType="1"/>
            </p:cNvSpPr>
            <p:nvPr/>
          </p:nvSpPr>
          <p:spPr bwMode="auto">
            <a:xfrm flipV="1">
              <a:off x="5257" y="2513"/>
              <a:ext cx="1" cy="5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4" name="Rectangle 26"/>
            <p:cNvSpPr>
              <a:spLocks noChangeArrowheads="1"/>
            </p:cNvSpPr>
            <p:nvPr/>
          </p:nvSpPr>
          <p:spPr bwMode="auto">
            <a:xfrm>
              <a:off x="4953" y="2406"/>
              <a:ext cx="7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35" name="Rectangle 27"/>
            <p:cNvSpPr>
              <a:spLocks noChangeArrowheads="1"/>
            </p:cNvSpPr>
            <p:nvPr/>
          </p:nvSpPr>
          <p:spPr bwMode="auto">
            <a:xfrm>
              <a:off x="4987"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36" name="Rectangle 28"/>
            <p:cNvSpPr>
              <a:spLocks noChangeArrowheads="1"/>
            </p:cNvSpPr>
            <p:nvPr/>
          </p:nvSpPr>
          <p:spPr bwMode="auto">
            <a:xfrm>
              <a:off x="5033" y="2406"/>
              <a:ext cx="12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737" name="Rectangle 29"/>
            <p:cNvSpPr>
              <a:spLocks noChangeArrowheads="1"/>
            </p:cNvSpPr>
            <p:nvPr/>
          </p:nvSpPr>
          <p:spPr bwMode="auto">
            <a:xfrm>
              <a:off x="5110" y="2406"/>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s</a:t>
              </a:r>
              <a:endParaRPr lang="en-US" altLang="zh-CN"/>
            </a:p>
          </p:txBody>
        </p:sp>
        <p:sp>
          <p:nvSpPr>
            <p:cNvPr id="72738" name="Rectangle 30"/>
            <p:cNvSpPr>
              <a:spLocks noChangeArrowheads="1"/>
            </p:cNvSpPr>
            <p:nvPr/>
          </p:nvSpPr>
          <p:spPr bwMode="auto">
            <a:xfrm>
              <a:off x="5150"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39" name="Rectangle 31"/>
            <p:cNvSpPr>
              <a:spLocks noChangeArrowheads="1"/>
            </p:cNvSpPr>
            <p:nvPr/>
          </p:nvSpPr>
          <p:spPr bwMode="auto">
            <a:xfrm>
              <a:off x="5196" y="2406"/>
              <a:ext cx="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l</a:t>
              </a:r>
              <a:endParaRPr lang="en-US" altLang="zh-CN"/>
            </a:p>
          </p:txBody>
        </p:sp>
        <p:sp>
          <p:nvSpPr>
            <p:cNvPr id="72740" name="Rectangle 32"/>
            <p:cNvSpPr>
              <a:spLocks noChangeArrowheads="1"/>
            </p:cNvSpPr>
            <p:nvPr/>
          </p:nvSpPr>
          <p:spPr bwMode="auto">
            <a:xfrm>
              <a:off x="5223" y="2406"/>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3</a:t>
              </a:r>
              <a:endParaRPr lang="en-US" altLang="zh-CN"/>
            </a:p>
          </p:txBody>
        </p:sp>
        <p:sp>
          <p:nvSpPr>
            <p:cNvPr id="72741" name="Rectangle 33"/>
            <p:cNvSpPr>
              <a:spLocks noChangeArrowheads="1"/>
            </p:cNvSpPr>
            <p:nvPr/>
          </p:nvSpPr>
          <p:spPr bwMode="auto">
            <a:xfrm>
              <a:off x="4210" y="2252"/>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a:t>
              </a:r>
              <a:endParaRPr lang="en-US" altLang="zh-CN"/>
            </a:p>
          </p:txBody>
        </p:sp>
        <p:sp>
          <p:nvSpPr>
            <p:cNvPr id="72742" name="Rectangle 34"/>
            <p:cNvSpPr>
              <a:spLocks noChangeArrowheads="1"/>
            </p:cNvSpPr>
            <p:nvPr/>
          </p:nvSpPr>
          <p:spPr bwMode="auto">
            <a:xfrm>
              <a:off x="4262" y="2252"/>
              <a:ext cx="7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43" name="Rectangle 35"/>
            <p:cNvSpPr>
              <a:spLocks noChangeArrowheads="1"/>
            </p:cNvSpPr>
            <p:nvPr/>
          </p:nvSpPr>
          <p:spPr bwMode="auto">
            <a:xfrm>
              <a:off x="4295" y="2252"/>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4</a:t>
              </a:r>
              <a:endParaRPr lang="en-US" altLang="zh-CN"/>
            </a:p>
          </p:txBody>
        </p:sp>
        <p:sp>
          <p:nvSpPr>
            <p:cNvPr id="72744" name="Rectangle 36"/>
            <p:cNvSpPr>
              <a:spLocks noChangeArrowheads="1"/>
            </p:cNvSpPr>
            <p:nvPr/>
          </p:nvSpPr>
          <p:spPr bwMode="auto">
            <a:xfrm>
              <a:off x="4372" y="2256"/>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pitchFamily="2" charset="-122"/>
                </a:rPr>
                <a:t>译</a:t>
              </a:r>
              <a:endParaRPr lang="zh-CN" altLang="en-US"/>
            </a:p>
          </p:txBody>
        </p:sp>
        <p:sp>
          <p:nvSpPr>
            <p:cNvPr id="72745" name="Rectangle 37"/>
            <p:cNvSpPr>
              <a:spLocks noChangeArrowheads="1"/>
            </p:cNvSpPr>
            <p:nvPr/>
          </p:nvSpPr>
          <p:spPr bwMode="auto">
            <a:xfrm>
              <a:off x="4475" y="2256"/>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pitchFamily="2" charset="-122"/>
                </a:rPr>
                <a:t>码</a:t>
              </a:r>
              <a:endParaRPr lang="zh-CN" altLang="en-US"/>
            </a:p>
          </p:txBody>
        </p:sp>
        <p:sp>
          <p:nvSpPr>
            <p:cNvPr id="72746" name="Rectangle 38"/>
            <p:cNvSpPr>
              <a:spLocks noChangeArrowheads="1"/>
            </p:cNvSpPr>
            <p:nvPr/>
          </p:nvSpPr>
          <p:spPr bwMode="auto">
            <a:xfrm>
              <a:off x="4492" y="2406"/>
              <a:ext cx="7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47" name="Rectangle 39"/>
            <p:cNvSpPr>
              <a:spLocks noChangeArrowheads="1"/>
            </p:cNvSpPr>
            <p:nvPr/>
          </p:nvSpPr>
          <p:spPr bwMode="auto">
            <a:xfrm>
              <a:off x="4527"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48" name="Rectangle 40"/>
            <p:cNvSpPr>
              <a:spLocks noChangeArrowheads="1"/>
            </p:cNvSpPr>
            <p:nvPr/>
          </p:nvSpPr>
          <p:spPr bwMode="auto">
            <a:xfrm>
              <a:off x="4573" y="2406"/>
              <a:ext cx="12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749" name="Rectangle 41"/>
            <p:cNvSpPr>
              <a:spLocks noChangeArrowheads="1"/>
            </p:cNvSpPr>
            <p:nvPr/>
          </p:nvSpPr>
          <p:spPr bwMode="auto">
            <a:xfrm>
              <a:off x="4650" y="2406"/>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s</a:t>
              </a:r>
              <a:endParaRPr lang="en-US" altLang="zh-CN"/>
            </a:p>
          </p:txBody>
        </p:sp>
        <p:sp>
          <p:nvSpPr>
            <p:cNvPr id="72750" name="Rectangle 42"/>
            <p:cNvSpPr>
              <a:spLocks noChangeArrowheads="1"/>
            </p:cNvSpPr>
            <p:nvPr/>
          </p:nvSpPr>
          <p:spPr bwMode="auto">
            <a:xfrm>
              <a:off x="4690"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51" name="Rectangle 43"/>
            <p:cNvSpPr>
              <a:spLocks noChangeArrowheads="1"/>
            </p:cNvSpPr>
            <p:nvPr/>
          </p:nvSpPr>
          <p:spPr bwMode="auto">
            <a:xfrm>
              <a:off x="4736" y="2406"/>
              <a:ext cx="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l</a:t>
              </a:r>
              <a:endParaRPr lang="en-US" altLang="zh-CN"/>
            </a:p>
          </p:txBody>
        </p:sp>
        <p:sp>
          <p:nvSpPr>
            <p:cNvPr id="72752" name="Rectangle 44"/>
            <p:cNvSpPr>
              <a:spLocks noChangeArrowheads="1"/>
            </p:cNvSpPr>
            <p:nvPr/>
          </p:nvSpPr>
          <p:spPr bwMode="auto">
            <a:xfrm>
              <a:off x="4763" y="2406"/>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a:t>
              </a:r>
              <a:endParaRPr lang="en-US" altLang="zh-CN"/>
            </a:p>
          </p:txBody>
        </p:sp>
        <p:sp>
          <p:nvSpPr>
            <p:cNvPr id="72753" name="Rectangle 45"/>
            <p:cNvSpPr>
              <a:spLocks noChangeArrowheads="1"/>
            </p:cNvSpPr>
            <p:nvPr/>
          </p:nvSpPr>
          <p:spPr bwMode="auto">
            <a:xfrm>
              <a:off x="3975" y="2406"/>
              <a:ext cx="7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54" name="Rectangle 46"/>
            <p:cNvSpPr>
              <a:spLocks noChangeArrowheads="1"/>
            </p:cNvSpPr>
            <p:nvPr/>
          </p:nvSpPr>
          <p:spPr bwMode="auto">
            <a:xfrm>
              <a:off x="4009"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55" name="Rectangle 47"/>
            <p:cNvSpPr>
              <a:spLocks noChangeArrowheads="1"/>
            </p:cNvSpPr>
            <p:nvPr/>
          </p:nvSpPr>
          <p:spPr bwMode="auto">
            <a:xfrm>
              <a:off x="4055" y="2406"/>
              <a:ext cx="12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756" name="Rectangle 48"/>
            <p:cNvSpPr>
              <a:spLocks noChangeArrowheads="1"/>
            </p:cNvSpPr>
            <p:nvPr/>
          </p:nvSpPr>
          <p:spPr bwMode="auto">
            <a:xfrm>
              <a:off x="4132" y="2406"/>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s</a:t>
              </a:r>
              <a:endParaRPr lang="en-US" altLang="zh-CN"/>
            </a:p>
          </p:txBody>
        </p:sp>
        <p:sp>
          <p:nvSpPr>
            <p:cNvPr id="72757" name="Rectangle 49"/>
            <p:cNvSpPr>
              <a:spLocks noChangeArrowheads="1"/>
            </p:cNvSpPr>
            <p:nvPr/>
          </p:nvSpPr>
          <p:spPr bwMode="auto">
            <a:xfrm>
              <a:off x="4172"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58" name="Rectangle 50"/>
            <p:cNvSpPr>
              <a:spLocks noChangeArrowheads="1"/>
            </p:cNvSpPr>
            <p:nvPr/>
          </p:nvSpPr>
          <p:spPr bwMode="auto">
            <a:xfrm>
              <a:off x="4218" y="2406"/>
              <a:ext cx="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l</a:t>
              </a:r>
              <a:endParaRPr lang="en-US" altLang="zh-CN"/>
            </a:p>
          </p:txBody>
        </p:sp>
        <p:sp>
          <p:nvSpPr>
            <p:cNvPr id="72759" name="Rectangle 51"/>
            <p:cNvSpPr>
              <a:spLocks noChangeArrowheads="1"/>
            </p:cNvSpPr>
            <p:nvPr/>
          </p:nvSpPr>
          <p:spPr bwMode="auto">
            <a:xfrm>
              <a:off x="4245" y="2406"/>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1</a:t>
              </a:r>
              <a:endParaRPr lang="en-US" altLang="zh-CN"/>
            </a:p>
          </p:txBody>
        </p:sp>
        <p:sp>
          <p:nvSpPr>
            <p:cNvPr id="72760" name="Rectangle 52"/>
            <p:cNvSpPr>
              <a:spLocks noChangeArrowheads="1"/>
            </p:cNvSpPr>
            <p:nvPr/>
          </p:nvSpPr>
          <p:spPr bwMode="auto">
            <a:xfrm>
              <a:off x="3514" y="2406"/>
              <a:ext cx="7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61" name="Rectangle 53"/>
            <p:cNvSpPr>
              <a:spLocks noChangeArrowheads="1"/>
            </p:cNvSpPr>
            <p:nvPr/>
          </p:nvSpPr>
          <p:spPr bwMode="auto">
            <a:xfrm>
              <a:off x="3549"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62" name="Rectangle 54"/>
            <p:cNvSpPr>
              <a:spLocks noChangeArrowheads="1"/>
            </p:cNvSpPr>
            <p:nvPr/>
          </p:nvSpPr>
          <p:spPr bwMode="auto">
            <a:xfrm>
              <a:off x="3595" y="2406"/>
              <a:ext cx="12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763" name="Rectangle 55"/>
            <p:cNvSpPr>
              <a:spLocks noChangeArrowheads="1"/>
            </p:cNvSpPr>
            <p:nvPr/>
          </p:nvSpPr>
          <p:spPr bwMode="auto">
            <a:xfrm>
              <a:off x="3672" y="2406"/>
              <a:ext cx="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s</a:t>
              </a:r>
              <a:endParaRPr lang="en-US" altLang="zh-CN"/>
            </a:p>
          </p:txBody>
        </p:sp>
        <p:sp>
          <p:nvSpPr>
            <p:cNvPr id="72764" name="Rectangle 56"/>
            <p:cNvSpPr>
              <a:spLocks noChangeArrowheads="1"/>
            </p:cNvSpPr>
            <p:nvPr/>
          </p:nvSpPr>
          <p:spPr bwMode="auto">
            <a:xfrm>
              <a:off x="3712" y="240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65" name="Rectangle 57"/>
            <p:cNvSpPr>
              <a:spLocks noChangeArrowheads="1"/>
            </p:cNvSpPr>
            <p:nvPr/>
          </p:nvSpPr>
          <p:spPr bwMode="auto">
            <a:xfrm>
              <a:off x="3758" y="2406"/>
              <a:ext cx="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l</a:t>
              </a:r>
              <a:endParaRPr lang="en-US" altLang="zh-CN"/>
            </a:p>
          </p:txBody>
        </p:sp>
        <p:sp>
          <p:nvSpPr>
            <p:cNvPr id="72766" name="Rectangle 58"/>
            <p:cNvSpPr>
              <a:spLocks noChangeArrowheads="1"/>
            </p:cNvSpPr>
            <p:nvPr/>
          </p:nvSpPr>
          <p:spPr bwMode="auto">
            <a:xfrm>
              <a:off x="3785" y="2406"/>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0</a:t>
              </a:r>
              <a:endParaRPr lang="en-US" altLang="zh-CN"/>
            </a:p>
          </p:txBody>
        </p:sp>
        <p:sp>
          <p:nvSpPr>
            <p:cNvPr id="72767" name="Rectangle 59"/>
            <p:cNvSpPr>
              <a:spLocks noChangeArrowheads="1"/>
            </p:cNvSpPr>
            <p:nvPr/>
          </p:nvSpPr>
          <p:spPr bwMode="auto">
            <a:xfrm>
              <a:off x="3104" y="2456"/>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68" name="Rectangle 60"/>
            <p:cNvSpPr>
              <a:spLocks noChangeArrowheads="1"/>
            </p:cNvSpPr>
            <p:nvPr/>
          </p:nvSpPr>
          <p:spPr bwMode="auto">
            <a:xfrm>
              <a:off x="3175" y="250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2</a:t>
              </a:r>
              <a:endParaRPr lang="en-US" altLang="zh-CN"/>
            </a:p>
          </p:txBody>
        </p:sp>
        <p:sp>
          <p:nvSpPr>
            <p:cNvPr id="72769" name="Rectangle 61"/>
            <p:cNvSpPr>
              <a:spLocks noChangeArrowheads="1"/>
            </p:cNvSpPr>
            <p:nvPr/>
          </p:nvSpPr>
          <p:spPr bwMode="auto">
            <a:xfrm>
              <a:off x="3209" y="250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1</a:t>
              </a:r>
              <a:endParaRPr lang="en-US" altLang="zh-CN"/>
            </a:p>
          </p:txBody>
        </p:sp>
        <p:sp>
          <p:nvSpPr>
            <p:cNvPr id="72770" name="Rectangle 62"/>
            <p:cNvSpPr>
              <a:spLocks noChangeArrowheads="1"/>
            </p:cNvSpPr>
            <p:nvPr/>
          </p:nvSpPr>
          <p:spPr bwMode="auto">
            <a:xfrm>
              <a:off x="3244" y="2456"/>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71" name="Rectangle 63"/>
            <p:cNvSpPr>
              <a:spLocks noChangeArrowheads="1"/>
            </p:cNvSpPr>
            <p:nvPr/>
          </p:nvSpPr>
          <p:spPr bwMode="auto">
            <a:xfrm>
              <a:off x="3300" y="2456"/>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72" name="Rectangle 64"/>
            <p:cNvSpPr>
              <a:spLocks noChangeArrowheads="1"/>
            </p:cNvSpPr>
            <p:nvPr/>
          </p:nvSpPr>
          <p:spPr bwMode="auto">
            <a:xfrm>
              <a:off x="3370" y="250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2</a:t>
              </a:r>
              <a:endParaRPr lang="en-US" altLang="zh-CN"/>
            </a:p>
          </p:txBody>
        </p:sp>
        <p:sp>
          <p:nvSpPr>
            <p:cNvPr id="72773" name="Rectangle 65"/>
            <p:cNvSpPr>
              <a:spLocks noChangeArrowheads="1"/>
            </p:cNvSpPr>
            <p:nvPr/>
          </p:nvSpPr>
          <p:spPr bwMode="auto">
            <a:xfrm>
              <a:off x="3405" y="250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774" name="Rectangle 66"/>
            <p:cNvSpPr>
              <a:spLocks noChangeArrowheads="1"/>
            </p:cNvSpPr>
            <p:nvPr/>
          </p:nvSpPr>
          <p:spPr bwMode="auto">
            <a:xfrm>
              <a:off x="2603" y="2655"/>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75" name="Rectangle 67"/>
            <p:cNvSpPr>
              <a:spLocks noChangeArrowheads="1"/>
            </p:cNvSpPr>
            <p:nvPr/>
          </p:nvSpPr>
          <p:spPr bwMode="auto">
            <a:xfrm>
              <a:off x="2674" y="2701"/>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2</a:t>
              </a:r>
              <a:endParaRPr lang="en-US" altLang="zh-CN"/>
            </a:p>
          </p:txBody>
        </p:sp>
        <p:sp>
          <p:nvSpPr>
            <p:cNvPr id="72776" name="Rectangle 68"/>
            <p:cNvSpPr>
              <a:spLocks noChangeArrowheads="1"/>
            </p:cNvSpPr>
            <p:nvPr/>
          </p:nvSpPr>
          <p:spPr bwMode="auto">
            <a:xfrm>
              <a:off x="2709" y="2701"/>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1</a:t>
              </a:r>
              <a:endParaRPr lang="en-US" altLang="zh-CN"/>
            </a:p>
          </p:txBody>
        </p:sp>
        <p:sp>
          <p:nvSpPr>
            <p:cNvPr id="72777" name="Rectangle 69"/>
            <p:cNvSpPr>
              <a:spLocks noChangeArrowheads="1"/>
            </p:cNvSpPr>
            <p:nvPr/>
          </p:nvSpPr>
          <p:spPr bwMode="auto">
            <a:xfrm>
              <a:off x="2743" y="2655"/>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78" name="Rectangle 70"/>
            <p:cNvSpPr>
              <a:spLocks noChangeArrowheads="1"/>
            </p:cNvSpPr>
            <p:nvPr/>
          </p:nvSpPr>
          <p:spPr bwMode="auto">
            <a:xfrm>
              <a:off x="2799" y="2655"/>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79" name="Rectangle 71"/>
            <p:cNvSpPr>
              <a:spLocks noChangeArrowheads="1"/>
            </p:cNvSpPr>
            <p:nvPr/>
          </p:nvSpPr>
          <p:spPr bwMode="auto">
            <a:xfrm>
              <a:off x="2870" y="2701"/>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780" name="Rectangle 72"/>
            <p:cNvSpPr>
              <a:spLocks noChangeArrowheads="1"/>
            </p:cNvSpPr>
            <p:nvPr/>
          </p:nvSpPr>
          <p:spPr bwMode="auto">
            <a:xfrm>
              <a:off x="4272" y="2605"/>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81" name="Rectangle 73"/>
            <p:cNvSpPr>
              <a:spLocks noChangeArrowheads="1"/>
            </p:cNvSpPr>
            <p:nvPr/>
          </p:nvSpPr>
          <p:spPr bwMode="auto">
            <a:xfrm>
              <a:off x="4343" y="265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1</a:t>
              </a:r>
              <a:endParaRPr lang="en-US" altLang="zh-CN"/>
            </a:p>
          </p:txBody>
        </p:sp>
        <p:sp>
          <p:nvSpPr>
            <p:cNvPr id="72782" name="Rectangle 74"/>
            <p:cNvSpPr>
              <a:spLocks noChangeArrowheads="1"/>
            </p:cNvSpPr>
            <p:nvPr/>
          </p:nvSpPr>
          <p:spPr bwMode="auto">
            <a:xfrm>
              <a:off x="4377" y="265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9</a:t>
              </a:r>
              <a:endParaRPr lang="en-US" altLang="zh-CN"/>
            </a:p>
          </p:txBody>
        </p:sp>
        <p:sp>
          <p:nvSpPr>
            <p:cNvPr id="72783" name="Rectangle 75"/>
            <p:cNvSpPr>
              <a:spLocks noChangeArrowheads="1"/>
            </p:cNvSpPr>
            <p:nvPr/>
          </p:nvSpPr>
          <p:spPr bwMode="auto">
            <a:xfrm>
              <a:off x="4412" y="2605"/>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84" name="Rectangle 76"/>
            <p:cNvSpPr>
              <a:spLocks noChangeArrowheads="1"/>
            </p:cNvSpPr>
            <p:nvPr/>
          </p:nvSpPr>
          <p:spPr bwMode="auto">
            <a:xfrm>
              <a:off x="4467" y="2605"/>
              <a:ext cx="11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2785" name="Rectangle 77"/>
            <p:cNvSpPr>
              <a:spLocks noChangeArrowheads="1"/>
            </p:cNvSpPr>
            <p:nvPr/>
          </p:nvSpPr>
          <p:spPr bwMode="auto">
            <a:xfrm>
              <a:off x="4538" y="2652"/>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786" name="Rectangle 78"/>
            <p:cNvSpPr>
              <a:spLocks noChangeArrowheads="1"/>
            </p:cNvSpPr>
            <p:nvPr/>
          </p:nvSpPr>
          <p:spPr bwMode="auto">
            <a:xfrm>
              <a:off x="3493" y="2256"/>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O</a:t>
              </a:r>
              <a:endParaRPr lang="en-US" altLang="zh-CN"/>
            </a:p>
          </p:txBody>
        </p:sp>
        <p:sp>
          <p:nvSpPr>
            <p:cNvPr id="72787" name="Rectangle 79"/>
            <p:cNvSpPr>
              <a:spLocks noChangeArrowheads="1"/>
            </p:cNvSpPr>
            <p:nvPr/>
          </p:nvSpPr>
          <p:spPr bwMode="auto">
            <a:xfrm>
              <a:off x="3566" y="2256"/>
              <a:ext cx="1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88" name="Rectangle 80"/>
            <p:cNvSpPr>
              <a:spLocks noChangeArrowheads="1"/>
            </p:cNvSpPr>
            <p:nvPr/>
          </p:nvSpPr>
          <p:spPr bwMode="auto">
            <a:xfrm>
              <a:off x="2609" y="2256"/>
              <a:ext cx="1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789" name="Rectangle 81"/>
            <p:cNvSpPr>
              <a:spLocks noChangeArrowheads="1"/>
            </p:cNvSpPr>
            <p:nvPr/>
          </p:nvSpPr>
          <p:spPr bwMode="auto">
            <a:xfrm>
              <a:off x="2699" y="2256"/>
              <a:ext cx="11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90" name="Rectangle 82"/>
            <p:cNvSpPr>
              <a:spLocks noChangeArrowheads="1"/>
            </p:cNvSpPr>
            <p:nvPr/>
          </p:nvSpPr>
          <p:spPr bwMode="auto">
            <a:xfrm>
              <a:off x="2766" y="2256"/>
              <a:ext cx="1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E</a:t>
              </a:r>
              <a:endParaRPr lang="en-US" altLang="zh-CN"/>
            </a:p>
          </p:txBody>
        </p:sp>
        <p:sp>
          <p:nvSpPr>
            <p:cNvPr id="72791" name="Rectangle 83"/>
            <p:cNvSpPr>
              <a:spLocks noChangeArrowheads="1"/>
            </p:cNvSpPr>
            <p:nvPr/>
          </p:nvSpPr>
          <p:spPr bwMode="auto">
            <a:xfrm>
              <a:off x="2828" y="2256"/>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Q</a:t>
              </a:r>
              <a:endParaRPr lang="en-US" altLang="zh-CN"/>
            </a:p>
          </p:txBody>
        </p:sp>
        <p:sp>
          <p:nvSpPr>
            <p:cNvPr id="72792" name="Rectangle 84"/>
            <p:cNvSpPr>
              <a:spLocks noChangeArrowheads="1"/>
            </p:cNvSpPr>
            <p:nvPr/>
          </p:nvSpPr>
          <p:spPr bwMode="auto">
            <a:xfrm>
              <a:off x="2690" y="2855"/>
              <a:ext cx="11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t>
              </a:r>
              <a:endParaRPr lang="en-US" altLang="zh-CN"/>
            </a:p>
          </p:txBody>
        </p:sp>
        <p:sp>
          <p:nvSpPr>
            <p:cNvPr id="72793" name="Rectangle 85"/>
            <p:cNvSpPr>
              <a:spLocks noChangeArrowheads="1"/>
            </p:cNvSpPr>
            <p:nvPr/>
          </p:nvSpPr>
          <p:spPr bwMode="auto">
            <a:xfrm>
              <a:off x="2757" y="2855"/>
              <a:ext cx="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94" name="Rectangle 86"/>
            <p:cNvSpPr>
              <a:spLocks noChangeArrowheads="1"/>
            </p:cNvSpPr>
            <p:nvPr/>
          </p:nvSpPr>
          <p:spPr bwMode="auto">
            <a:xfrm>
              <a:off x="2786" y="2855"/>
              <a:ext cx="14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W</a:t>
              </a:r>
              <a:endParaRPr lang="en-US" altLang="zh-CN"/>
            </a:p>
          </p:txBody>
        </p:sp>
        <p:sp>
          <p:nvSpPr>
            <p:cNvPr id="72795" name="Rectangle 87"/>
            <p:cNvSpPr>
              <a:spLocks noChangeArrowheads="1"/>
            </p:cNvSpPr>
            <p:nvPr/>
          </p:nvSpPr>
          <p:spPr bwMode="auto">
            <a:xfrm>
              <a:off x="2883" y="2855"/>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796" name="Rectangle 88"/>
            <p:cNvSpPr>
              <a:spLocks noChangeArrowheads="1"/>
            </p:cNvSpPr>
            <p:nvPr/>
          </p:nvSpPr>
          <p:spPr bwMode="auto">
            <a:xfrm>
              <a:off x="2565" y="3028"/>
              <a:ext cx="14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Times New Roman" pitchFamily="18" charset="0"/>
                </a:rPr>
                <a:t>C</a:t>
              </a:r>
              <a:endParaRPr lang="en-US" altLang="zh-CN"/>
            </a:p>
          </p:txBody>
        </p:sp>
        <p:sp>
          <p:nvSpPr>
            <p:cNvPr id="72797" name="Rectangle 89"/>
            <p:cNvSpPr>
              <a:spLocks noChangeArrowheads="1"/>
            </p:cNvSpPr>
            <p:nvPr/>
          </p:nvSpPr>
          <p:spPr bwMode="auto">
            <a:xfrm>
              <a:off x="2655" y="3028"/>
              <a:ext cx="1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Times New Roman" pitchFamily="18" charset="0"/>
                </a:rPr>
                <a:t>P</a:t>
              </a:r>
              <a:endParaRPr lang="en-US" altLang="zh-CN"/>
            </a:p>
          </p:txBody>
        </p:sp>
        <p:sp>
          <p:nvSpPr>
            <p:cNvPr id="72798" name="Rectangle 90"/>
            <p:cNvSpPr>
              <a:spLocks noChangeArrowheads="1"/>
            </p:cNvSpPr>
            <p:nvPr/>
          </p:nvSpPr>
          <p:spPr bwMode="auto">
            <a:xfrm>
              <a:off x="2730" y="3028"/>
              <a:ext cx="1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Times New Roman" pitchFamily="18" charset="0"/>
                </a:rPr>
                <a:t>U</a:t>
              </a:r>
              <a:endParaRPr lang="en-US" altLang="zh-CN"/>
            </a:p>
          </p:txBody>
        </p:sp>
        <p:sp>
          <p:nvSpPr>
            <p:cNvPr id="72799" name="Rectangle 91"/>
            <p:cNvSpPr>
              <a:spLocks noChangeArrowheads="1"/>
            </p:cNvSpPr>
            <p:nvPr/>
          </p:nvSpPr>
          <p:spPr bwMode="auto">
            <a:xfrm>
              <a:off x="4805"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00" name="Rectangle 92"/>
            <p:cNvSpPr>
              <a:spLocks noChangeArrowheads="1"/>
            </p:cNvSpPr>
            <p:nvPr/>
          </p:nvSpPr>
          <p:spPr bwMode="auto">
            <a:xfrm>
              <a:off x="4878"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2801" name="Rectangle 93"/>
            <p:cNvSpPr>
              <a:spLocks noChangeArrowheads="1"/>
            </p:cNvSpPr>
            <p:nvPr/>
          </p:nvSpPr>
          <p:spPr bwMode="auto">
            <a:xfrm>
              <a:off x="4912" y="3654"/>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802" name="Rectangle 94"/>
            <p:cNvSpPr>
              <a:spLocks noChangeArrowheads="1"/>
            </p:cNvSpPr>
            <p:nvPr/>
          </p:nvSpPr>
          <p:spPr bwMode="auto">
            <a:xfrm>
              <a:off x="4968"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03" name="Rectangle 95"/>
            <p:cNvSpPr>
              <a:spLocks noChangeArrowheads="1"/>
            </p:cNvSpPr>
            <p:nvPr/>
          </p:nvSpPr>
          <p:spPr bwMode="auto">
            <a:xfrm>
              <a:off x="5041"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804" name="Rectangle 96"/>
            <p:cNvSpPr>
              <a:spLocks noChangeArrowheads="1"/>
            </p:cNvSpPr>
            <p:nvPr/>
          </p:nvSpPr>
          <p:spPr bwMode="auto">
            <a:xfrm>
              <a:off x="4287"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05" name="Rectangle 97"/>
            <p:cNvSpPr>
              <a:spLocks noChangeArrowheads="1"/>
            </p:cNvSpPr>
            <p:nvPr/>
          </p:nvSpPr>
          <p:spPr bwMode="auto">
            <a:xfrm>
              <a:off x="4360"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2806" name="Rectangle 98"/>
            <p:cNvSpPr>
              <a:spLocks noChangeArrowheads="1"/>
            </p:cNvSpPr>
            <p:nvPr/>
          </p:nvSpPr>
          <p:spPr bwMode="auto">
            <a:xfrm>
              <a:off x="4395" y="3654"/>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807" name="Rectangle 99"/>
            <p:cNvSpPr>
              <a:spLocks noChangeArrowheads="1"/>
            </p:cNvSpPr>
            <p:nvPr/>
          </p:nvSpPr>
          <p:spPr bwMode="auto">
            <a:xfrm>
              <a:off x="4450"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08" name="Rectangle 100"/>
            <p:cNvSpPr>
              <a:spLocks noChangeArrowheads="1"/>
            </p:cNvSpPr>
            <p:nvPr/>
          </p:nvSpPr>
          <p:spPr bwMode="auto">
            <a:xfrm>
              <a:off x="4523"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809" name="Rectangle 101"/>
            <p:cNvSpPr>
              <a:spLocks noChangeArrowheads="1"/>
            </p:cNvSpPr>
            <p:nvPr/>
          </p:nvSpPr>
          <p:spPr bwMode="auto">
            <a:xfrm>
              <a:off x="3712"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10" name="Rectangle 102"/>
            <p:cNvSpPr>
              <a:spLocks noChangeArrowheads="1"/>
            </p:cNvSpPr>
            <p:nvPr/>
          </p:nvSpPr>
          <p:spPr bwMode="auto">
            <a:xfrm>
              <a:off x="3785"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2811" name="Rectangle 103"/>
            <p:cNvSpPr>
              <a:spLocks noChangeArrowheads="1"/>
            </p:cNvSpPr>
            <p:nvPr/>
          </p:nvSpPr>
          <p:spPr bwMode="auto">
            <a:xfrm>
              <a:off x="3819" y="3654"/>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812" name="Rectangle 104"/>
            <p:cNvSpPr>
              <a:spLocks noChangeArrowheads="1"/>
            </p:cNvSpPr>
            <p:nvPr/>
          </p:nvSpPr>
          <p:spPr bwMode="auto">
            <a:xfrm>
              <a:off x="3875"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13" name="Rectangle 105"/>
            <p:cNvSpPr>
              <a:spLocks noChangeArrowheads="1"/>
            </p:cNvSpPr>
            <p:nvPr/>
          </p:nvSpPr>
          <p:spPr bwMode="auto">
            <a:xfrm>
              <a:off x="3948"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814" name="Rectangle 106"/>
            <p:cNvSpPr>
              <a:spLocks noChangeArrowheads="1"/>
            </p:cNvSpPr>
            <p:nvPr/>
          </p:nvSpPr>
          <p:spPr bwMode="auto">
            <a:xfrm>
              <a:off x="3194"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15" name="Rectangle 107"/>
            <p:cNvSpPr>
              <a:spLocks noChangeArrowheads="1"/>
            </p:cNvSpPr>
            <p:nvPr/>
          </p:nvSpPr>
          <p:spPr bwMode="auto">
            <a:xfrm>
              <a:off x="3267"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2816" name="Rectangle 108"/>
            <p:cNvSpPr>
              <a:spLocks noChangeArrowheads="1"/>
            </p:cNvSpPr>
            <p:nvPr/>
          </p:nvSpPr>
          <p:spPr bwMode="auto">
            <a:xfrm>
              <a:off x="3301" y="3654"/>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817" name="Rectangle 109"/>
            <p:cNvSpPr>
              <a:spLocks noChangeArrowheads="1"/>
            </p:cNvSpPr>
            <p:nvPr/>
          </p:nvSpPr>
          <p:spPr bwMode="auto">
            <a:xfrm>
              <a:off x="3357" y="365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18" name="Rectangle 110"/>
            <p:cNvSpPr>
              <a:spLocks noChangeArrowheads="1"/>
            </p:cNvSpPr>
            <p:nvPr/>
          </p:nvSpPr>
          <p:spPr bwMode="auto">
            <a:xfrm>
              <a:off x="3430" y="370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819" name="Rectangle 111"/>
            <p:cNvSpPr>
              <a:spLocks noChangeArrowheads="1"/>
            </p:cNvSpPr>
            <p:nvPr/>
          </p:nvSpPr>
          <p:spPr bwMode="auto">
            <a:xfrm>
              <a:off x="2676" y="380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20" name="Rectangle 112"/>
            <p:cNvSpPr>
              <a:spLocks noChangeArrowheads="1"/>
            </p:cNvSpPr>
            <p:nvPr/>
          </p:nvSpPr>
          <p:spPr bwMode="auto">
            <a:xfrm>
              <a:off x="2749" y="385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2821" name="Rectangle 113"/>
            <p:cNvSpPr>
              <a:spLocks noChangeArrowheads="1"/>
            </p:cNvSpPr>
            <p:nvPr/>
          </p:nvSpPr>
          <p:spPr bwMode="auto">
            <a:xfrm>
              <a:off x="2784" y="3804"/>
              <a:ext cx="9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2822" name="Rectangle 114"/>
            <p:cNvSpPr>
              <a:spLocks noChangeArrowheads="1"/>
            </p:cNvSpPr>
            <p:nvPr/>
          </p:nvSpPr>
          <p:spPr bwMode="auto">
            <a:xfrm>
              <a:off x="2839" y="3804"/>
              <a:ext cx="11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2823" name="Rectangle 115"/>
            <p:cNvSpPr>
              <a:spLocks noChangeArrowheads="1"/>
            </p:cNvSpPr>
            <p:nvPr/>
          </p:nvSpPr>
          <p:spPr bwMode="auto">
            <a:xfrm>
              <a:off x="2912" y="3850"/>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2824" name="Line 116"/>
            <p:cNvSpPr>
              <a:spLocks noChangeShapeType="1"/>
            </p:cNvSpPr>
            <p:nvPr/>
          </p:nvSpPr>
          <p:spPr bwMode="auto">
            <a:xfrm flipV="1">
              <a:off x="3359" y="2913"/>
              <a:ext cx="1" cy="1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5" name="Line 117"/>
            <p:cNvSpPr>
              <a:spLocks noChangeShapeType="1"/>
            </p:cNvSpPr>
            <p:nvPr/>
          </p:nvSpPr>
          <p:spPr bwMode="auto">
            <a:xfrm flipV="1">
              <a:off x="3934" y="2913"/>
              <a:ext cx="1" cy="1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6" name="Line 118"/>
            <p:cNvSpPr>
              <a:spLocks noChangeShapeType="1"/>
            </p:cNvSpPr>
            <p:nvPr/>
          </p:nvSpPr>
          <p:spPr bwMode="auto">
            <a:xfrm>
              <a:off x="2956" y="2913"/>
              <a:ext cx="207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7" name="Line 119"/>
            <p:cNvSpPr>
              <a:spLocks noChangeShapeType="1"/>
            </p:cNvSpPr>
            <p:nvPr/>
          </p:nvSpPr>
          <p:spPr bwMode="auto">
            <a:xfrm flipV="1">
              <a:off x="5027" y="2913"/>
              <a:ext cx="1" cy="1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8" name="Oval 120"/>
            <p:cNvSpPr>
              <a:spLocks noChangeArrowheads="1"/>
            </p:cNvSpPr>
            <p:nvPr/>
          </p:nvSpPr>
          <p:spPr bwMode="auto">
            <a:xfrm>
              <a:off x="3915" y="2897"/>
              <a:ext cx="40" cy="33"/>
            </a:xfrm>
            <a:prstGeom prst="ellipse">
              <a:avLst/>
            </a:prstGeom>
            <a:solidFill>
              <a:srgbClr val="000000"/>
            </a:solidFill>
            <a:ln w="3175">
              <a:solidFill>
                <a:srgbClr val="000000"/>
              </a:solidFill>
              <a:round/>
              <a:headEnd/>
              <a:tailEnd/>
            </a:ln>
          </p:spPr>
          <p:txBody>
            <a:bodyPr/>
            <a:lstStyle/>
            <a:p>
              <a:endParaRPr lang="zh-CN" altLang="en-US"/>
            </a:p>
          </p:txBody>
        </p:sp>
        <p:sp>
          <p:nvSpPr>
            <p:cNvPr id="72829" name="Oval 121"/>
            <p:cNvSpPr>
              <a:spLocks noChangeArrowheads="1"/>
            </p:cNvSpPr>
            <p:nvPr/>
          </p:nvSpPr>
          <p:spPr bwMode="auto">
            <a:xfrm>
              <a:off x="3340" y="2897"/>
              <a:ext cx="40" cy="33"/>
            </a:xfrm>
            <a:prstGeom prst="ellipse">
              <a:avLst/>
            </a:prstGeom>
            <a:solidFill>
              <a:srgbClr val="000000"/>
            </a:solidFill>
            <a:ln w="3175">
              <a:solidFill>
                <a:srgbClr val="000000"/>
              </a:solidFill>
              <a:round/>
              <a:headEnd/>
              <a:tailEnd/>
            </a:ln>
          </p:spPr>
          <p:txBody>
            <a:bodyPr/>
            <a:lstStyle/>
            <a:p>
              <a:endParaRPr lang="zh-CN" altLang="en-US"/>
            </a:p>
          </p:txBody>
        </p:sp>
        <p:sp>
          <p:nvSpPr>
            <p:cNvPr id="72830" name="Rectangle 122"/>
            <p:cNvSpPr>
              <a:spLocks noChangeArrowheads="1"/>
            </p:cNvSpPr>
            <p:nvPr/>
          </p:nvSpPr>
          <p:spPr bwMode="auto">
            <a:xfrm>
              <a:off x="3301" y="3049"/>
              <a:ext cx="436" cy="520"/>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2831" name="Rectangle 123"/>
            <p:cNvSpPr>
              <a:spLocks noChangeArrowheads="1"/>
            </p:cNvSpPr>
            <p:nvPr/>
          </p:nvSpPr>
          <p:spPr bwMode="auto">
            <a:xfrm>
              <a:off x="3317" y="3051"/>
              <a:ext cx="9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a:t>
              </a:r>
              <a:endParaRPr lang="en-US" altLang="zh-CN"/>
            </a:p>
          </p:txBody>
        </p:sp>
        <p:sp>
          <p:nvSpPr>
            <p:cNvPr id="72832" name="Rectangle 124"/>
            <p:cNvSpPr>
              <a:spLocks noChangeArrowheads="1"/>
            </p:cNvSpPr>
            <p:nvPr/>
          </p:nvSpPr>
          <p:spPr bwMode="auto">
            <a:xfrm>
              <a:off x="3380" y="3051"/>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33" name="Rectangle 125"/>
            <p:cNvSpPr>
              <a:spLocks noChangeArrowheads="1"/>
            </p:cNvSpPr>
            <p:nvPr/>
          </p:nvSpPr>
          <p:spPr bwMode="auto">
            <a:xfrm>
              <a:off x="3420" y="3051"/>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t>
              </a:r>
              <a:endParaRPr lang="en-US" altLang="zh-CN"/>
            </a:p>
          </p:txBody>
        </p:sp>
        <p:sp>
          <p:nvSpPr>
            <p:cNvPr id="72834" name="Rectangle 126"/>
            <p:cNvSpPr>
              <a:spLocks noChangeArrowheads="1"/>
            </p:cNvSpPr>
            <p:nvPr/>
          </p:nvSpPr>
          <p:spPr bwMode="auto">
            <a:xfrm>
              <a:off x="3453" y="305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35" name="Rectangle 127"/>
            <p:cNvSpPr>
              <a:spLocks noChangeArrowheads="1"/>
            </p:cNvSpPr>
            <p:nvPr/>
          </p:nvSpPr>
          <p:spPr bwMode="auto">
            <a:xfrm>
              <a:off x="3487" y="305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36" name="Rectangle 128"/>
            <p:cNvSpPr>
              <a:spLocks noChangeArrowheads="1"/>
            </p:cNvSpPr>
            <p:nvPr/>
          </p:nvSpPr>
          <p:spPr bwMode="auto">
            <a:xfrm>
              <a:off x="3522" y="3051"/>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a:t>
              </a:r>
              <a:endParaRPr lang="en-US" altLang="zh-CN"/>
            </a:p>
          </p:txBody>
        </p:sp>
        <p:sp>
          <p:nvSpPr>
            <p:cNvPr id="72837" name="Rectangle 129"/>
            <p:cNvSpPr>
              <a:spLocks noChangeArrowheads="1"/>
            </p:cNvSpPr>
            <p:nvPr/>
          </p:nvSpPr>
          <p:spPr bwMode="auto">
            <a:xfrm>
              <a:off x="3568" y="305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38" name="Rectangle 130"/>
            <p:cNvSpPr>
              <a:spLocks noChangeArrowheads="1"/>
            </p:cNvSpPr>
            <p:nvPr/>
          </p:nvSpPr>
          <p:spPr bwMode="auto">
            <a:xfrm>
              <a:off x="3603" y="305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39" name="Rectangle 131"/>
            <p:cNvSpPr>
              <a:spLocks noChangeArrowheads="1"/>
            </p:cNvSpPr>
            <p:nvPr/>
          </p:nvSpPr>
          <p:spPr bwMode="auto">
            <a:xfrm>
              <a:off x="3637" y="3051"/>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C</a:t>
              </a:r>
              <a:endParaRPr lang="en-US" altLang="zh-CN"/>
            </a:p>
          </p:txBody>
        </p:sp>
        <p:sp>
          <p:nvSpPr>
            <p:cNvPr id="72840" name="Rectangle 132"/>
            <p:cNvSpPr>
              <a:spLocks noChangeArrowheads="1"/>
            </p:cNvSpPr>
            <p:nvPr/>
          </p:nvSpPr>
          <p:spPr bwMode="auto">
            <a:xfrm>
              <a:off x="3681" y="3051"/>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41" name="Rectangle 133"/>
            <p:cNvSpPr>
              <a:spLocks noChangeArrowheads="1"/>
            </p:cNvSpPr>
            <p:nvPr/>
          </p:nvSpPr>
          <p:spPr bwMode="auto">
            <a:xfrm>
              <a:off x="3447" y="3189"/>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1</a:t>
              </a:r>
              <a:endParaRPr lang="en-US" altLang="zh-CN"/>
            </a:p>
          </p:txBody>
        </p:sp>
        <p:sp>
          <p:nvSpPr>
            <p:cNvPr id="72842" name="Rectangle 134"/>
            <p:cNvSpPr>
              <a:spLocks noChangeArrowheads="1"/>
            </p:cNvSpPr>
            <p:nvPr/>
          </p:nvSpPr>
          <p:spPr bwMode="auto">
            <a:xfrm>
              <a:off x="3499" y="3189"/>
              <a:ext cx="1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843" name="Rectangle 135"/>
            <p:cNvSpPr>
              <a:spLocks noChangeArrowheads="1"/>
            </p:cNvSpPr>
            <p:nvPr/>
          </p:nvSpPr>
          <p:spPr bwMode="auto">
            <a:xfrm>
              <a:off x="3428" y="3322"/>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2844" name="Rectangle 136"/>
            <p:cNvSpPr>
              <a:spLocks noChangeArrowheads="1"/>
            </p:cNvSpPr>
            <p:nvPr/>
          </p:nvSpPr>
          <p:spPr bwMode="auto">
            <a:xfrm>
              <a:off x="3556" y="3318"/>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2845" name="Rectangle 137"/>
            <p:cNvSpPr>
              <a:spLocks noChangeArrowheads="1"/>
            </p:cNvSpPr>
            <p:nvPr/>
          </p:nvSpPr>
          <p:spPr bwMode="auto">
            <a:xfrm>
              <a:off x="3495" y="3425"/>
              <a:ext cx="8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2846" name="Rectangle 138"/>
            <p:cNvSpPr>
              <a:spLocks noChangeArrowheads="1"/>
            </p:cNvSpPr>
            <p:nvPr/>
          </p:nvSpPr>
          <p:spPr bwMode="auto">
            <a:xfrm>
              <a:off x="4937" y="3043"/>
              <a:ext cx="434" cy="521"/>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2847" name="Rectangle 139"/>
            <p:cNvSpPr>
              <a:spLocks noChangeArrowheads="1"/>
            </p:cNvSpPr>
            <p:nvPr/>
          </p:nvSpPr>
          <p:spPr bwMode="auto">
            <a:xfrm>
              <a:off x="4953" y="3045"/>
              <a:ext cx="9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a:t>
              </a:r>
              <a:endParaRPr lang="en-US" altLang="zh-CN"/>
            </a:p>
          </p:txBody>
        </p:sp>
        <p:sp>
          <p:nvSpPr>
            <p:cNvPr id="72848" name="Rectangle 140"/>
            <p:cNvSpPr>
              <a:spLocks noChangeArrowheads="1"/>
            </p:cNvSpPr>
            <p:nvPr/>
          </p:nvSpPr>
          <p:spPr bwMode="auto">
            <a:xfrm>
              <a:off x="5016" y="3045"/>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49" name="Rectangle 141"/>
            <p:cNvSpPr>
              <a:spLocks noChangeArrowheads="1"/>
            </p:cNvSpPr>
            <p:nvPr/>
          </p:nvSpPr>
          <p:spPr bwMode="auto">
            <a:xfrm>
              <a:off x="5056" y="3045"/>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t>
              </a:r>
              <a:endParaRPr lang="en-US" altLang="zh-CN"/>
            </a:p>
          </p:txBody>
        </p:sp>
        <p:sp>
          <p:nvSpPr>
            <p:cNvPr id="72850" name="Rectangle 142"/>
            <p:cNvSpPr>
              <a:spLocks noChangeArrowheads="1"/>
            </p:cNvSpPr>
            <p:nvPr/>
          </p:nvSpPr>
          <p:spPr bwMode="auto">
            <a:xfrm>
              <a:off x="5089" y="3045"/>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51" name="Rectangle 143"/>
            <p:cNvSpPr>
              <a:spLocks noChangeArrowheads="1"/>
            </p:cNvSpPr>
            <p:nvPr/>
          </p:nvSpPr>
          <p:spPr bwMode="auto">
            <a:xfrm>
              <a:off x="5123" y="3045"/>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52" name="Rectangle 144"/>
            <p:cNvSpPr>
              <a:spLocks noChangeArrowheads="1"/>
            </p:cNvSpPr>
            <p:nvPr/>
          </p:nvSpPr>
          <p:spPr bwMode="auto">
            <a:xfrm>
              <a:off x="5158" y="3045"/>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a:t>
              </a:r>
              <a:endParaRPr lang="en-US" altLang="zh-CN"/>
            </a:p>
          </p:txBody>
        </p:sp>
        <p:sp>
          <p:nvSpPr>
            <p:cNvPr id="72853" name="Rectangle 145"/>
            <p:cNvSpPr>
              <a:spLocks noChangeArrowheads="1"/>
            </p:cNvSpPr>
            <p:nvPr/>
          </p:nvSpPr>
          <p:spPr bwMode="auto">
            <a:xfrm>
              <a:off x="5204" y="3045"/>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54" name="Rectangle 146"/>
            <p:cNvSpPr>
              <a:spLocks noChangeArrowheads="1"/>
            </p:cNvSpPr>
            <p:nvPr/>
          </p:nvSpPr>
          <p:spPr bwMode="auto">
            <a:xfrm>
              <a:off x="5238" y="3045"/>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55" name="Rectangle 147"/>
            <p:cNvSpPr>
              <a:spLocks noChangeArrowheads="1"/>
            </p:cNvSpPr>
            <p:nvPr/>
          </p:nvSpPr>
          <p:spPr bwMode="auto">
            <a:xfrm>
              <a:off x="5273" y="3045"/>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C</a:t>
              </a:r>
              <a:endParaRPr lang="en-US" altLang="zh-CN"/>
            </a:p>
          </p:txBody>
        </p:sp>
        <p:sp>
          <p:nvSpPr>
            <p:cNvPr id="72856" name="Rectangle 148"/>
            <p:cNvSpPr>
              <a:spLocks noChangeArrowheads="1"/>
            </p:cNvSpPr>
            <p:nvPr/>
          </p:nvSpPr>
          <p:spPr bwMode="auto">
            <a:xfrm>
              <a:off x="5317" y="3045"/>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57" name="Rectangle 149"/>
            <p:cNvSpPr>
              <a:spLocks noChangeArrowheads="1"/>
            </p:cNvSpPr>
            <p:nvPr/>
          </p:nvSpPr>
          <p:spPr bwMode="auto">
            <a:xfrm>
              <a:off x="5083" y="3183"/>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1</a:t>
              </a:r>
              <a:endParaRPr lang="en-US" altLang="zh-CN"/>
            </a:p>
          </p:txBody>
        </p:sp>
        <p:sp>
          <p:nvSpPr>
            <p:cNvPr id="72858" name="Rectangle 150"/>
            <p:cNvSpPr>
              <a:spLocks noChangeArrowheads="1"/>
            </p:cNvSpPr>
            <p:nvPr/>
          </p:nvSpPr>
          <p:spPr bwMode="auto">
            <a:xfrm>
              <a:off x="5135" y="3183"/>
              <a:ext cx="1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859" name="Rectangle 151"/>
            <p:cNvSpPr>
              <a:spLocks noChangeArrowheads="1"/>
            </p:cNvSpPr>
            <p:nvPr/>
          </p:nvSpPr>
          <p:spPr bwMode="auto">
            <a:xfrm>
              <a:off x="5064" y="3316"/>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2860" name="Rectangle 152"/>
            <p:cNvSpPr>
              <a:spLocks noChangeArrowheads="1"/>
            </p:cNvSpPr>
            <p:nvPr/>
          </p:nvSpPr>
          <p:spPr bwMode="auto">
            <a:xfrm>
              <a:off x="5192" y="3312"/>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2861" name="Rectangle 153"/>
            <p:cNvSpPr>
              <a:spLocks noChangeArrowheads="1"/>
            </p:cNvSpPr>
            <p:nvPr/>
          </p:nvSpPr>
          <p:spPr bwMode="auto">
            <a:xfrm>
              <a:off x="5131" y="3420"/>
              <a:ext cx="8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2862" name="Rectangle 154"/>
            <p:cNvSpPr>
              <a:spLocks noChangeArrowheads="1"/>
            </p:cNvSpPr>
            <p:nvPr/>
          </p:nvSpPr>
          <p:spPr bwMode="auto">
            <a:xfrm>
              <a:off x="4395" y="3062"/>
              <a:ext cx="435" cy="521"/>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2863" name="Rectangle 155"/>
            <p:cNvSpPr>
              <a:spLocks noChangeArrowheads="1"/>
            </p:cNvSpPr>
            <p:nvPr/>
          </p:nvSpPr>
          <p:spPr bwMode="auto">
            <a:xfrm>
              <a:off x="4410" y="3064"/>
              <a:ext cx="9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a:t>
              </a:r>
              <a:endParaRPr lang="en-US" altLang="zh-CN"/>
            </a:p>
          </p:txBody>
        </p:sp>
        <p:sp>
          <p:nvSpPr>
            <p:cNvPr id="72864" name="Rectangle 156"/>
            <p:cNvSpPr>
              <a:spLocks noChangeArrowheads="1"/>
            </p:cNvSpPr>
            <p:nvPr/>
          </p:nvSpPr>
          <p:spPr bwMode="auto">
            <a:xfrm>
              <a:off x="4473" y="3064"/>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65" name="Rectangle 157"/>
            <p:cNvSpPr>
              <a:spLocks noChangeArrowheads="1"/>
            </p:cNvSpPr>
            <p:nvPr/>
          </p:nvSpPr>
          <p:spPr bwMode="auto">
            <a:xfrm>
              <a:off x="4513" y="3064"/>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t>
              </a:r>
              <a:endParaRPr lang="en-US" altLang="zh-CN"/>
            </a:p>
          </p:txBody>
        </p:sp>
        <p:sp>
          <p:nvSpPr>
            <p:cNvPr id="72866" name="Rectangle 158"/>
            <p:cNvSpPr>
              <a:spLocks noChangeArrowheads="1"/>
            </p:cNvSpPr>
            <p:nvPr/>
          </p:nvSpPr>
          <p:spPr bwMode="auto">
            <a:xfrm>
              <a:off x="4546" y="3064"/>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67" name="Rectangle 159"/>
            <p:cNvSpPr>
              <a:spLocks noChangeArrowheads="1"/>
            </p:cNvSpPr>
            <p:nvPr/>
          </p:nvSpPr>
          <p:spPr bwMode="auto">
            <a:xfrm>
              <a:off x="4581" y="3064"/>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68" name="Rectangle 160"/>
            <p:cNvSpPr>
              <a:spLocks noChangeArrowheads="1"/>
            </p:cNvSpPr>
            <p:nvPr/>
          </p:nvSpPr>
          <p:spPr bwMode="auto">
            <a:xfrm>
              <a:off x="4615" y="3064"/>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a:t>
              </a:r>
              <a:endParaRPr lang="en-US" altLang="zh-CN"/>
            </a:p>
          </p:txBody>
        </p:sp>
        <p:sp>
          <p:nvSpPr>
            <p:cNvPr id="72869" name="Rectangle 161"/>
            <p:cNvSpPr>
              <a:spLocks noChangeArrowheads="1"/>
            </p:cNvSpPr>
            <p:nvPr/>
          </p:nvSpPr>
          <p:spPr bwMode="auto">
            <a:xfrm>
              <a:off x="4661" y="3064"/>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70" name="Rectangle 162"/>
            <p:cNvSpPr>
              <a:spLocks noChangeArrowheads="1"/>
            </p:cNvSpPr>
            <p:nvPr/>
          </p:nvSpPr>
          <p:spPr bwMode="auto">
            <a:xfrm>
              <a:off x="4696" y="3064"/>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71" name="Rectangle 163"/>
            <p:cNvSpPr>
              <a:spLocks noChangeArrowheads="1"/>
            </p:cNvSpPr>
            <p:nvPr/>
          </p:nvSpPr>
          <p:spPr bwMode="auto">
            <a:xfrm>
              <a:off x="4730" y="3064"/>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C</a:t>
              </a:r>
              <a:endParaRPr lang="en-US" altLang="zh-CN"/>
            </a:p>
          </p:txBody>
        </p:sp>
        <p:sp>
          <p:nvSpPr>
            <p:cNvPr id="72872" name="Rectangle 164"/>
            <p:cNvSpPr>
              <a:spLocks noChangeArrowheads="1"/>
            </p:cNvSpPr>
            <p:nvPr/>
          </p:nvSpPr>
          <p:spPr bwMode="auto">
            <a:xfrm>
              <a:off x="4774" y="3064"/>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73" name="Rectangle 165"/>
            <p:cNvSpPr>
              <a:spLocks noChangeArrowheads="1"/>
            </p:cNvSpPr>
            <p:nvPr/>
          </p:nvSpPr>
          <p:spPr bwMode="auto">
            <a:xfrm>
              <a:off x="4540" y="3203"/>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1</a:t>
              </a:r>
              <a:endParaRPr lang="en-US" altLang="zh-CN"/>
            </a:p>
          </p:txBody>
        </p:sp>
        <p:sp>
          <p:nvSpPr>
            <p:cNvPr id="72874" name="Rectangle 166"/>
            <p:cNvSpPr>
              <a:spLocks noChangeArrowheads="1"/>
            </p:cNvSpPr>
            <p:nvPr/>
          </p:nvSpPr>
          <p:spPr bwMode="auto">
            <a:xfrm>
              <a:off x="4592" y="3203"/>
              <a:ext cx="1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875" name="Rectangle 167"/>
            <p:cNvSpPr>
              <a:spLocks noChangeArrowheads="1"/>
            </p:cNvSpPr>
            <p:nvPr/>
          </p:nvSpPr>
          <p:spPr bwMode="auto">
            <a:xfrm>
              <a:off x="4521" y="3335"/>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2876" name="Rectangle 168"/>
            <p:cNvSpPr>
              <a:spLocks noChangeArrowheads="1"/>
            </p:cNvSpPr>
            <p:nvPr/>
          </p:nvSpPr>
          <p:spPr bwMode="auto">
            <a:xfrm>
              <a:off x="4650" y="3331"/>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2877" name="Rectangle 169"/>
            <p:cNvSpPr>
              <a:spLocks noChangeArrowheads="1"/>
            </p:cNvSpPr>
            <p:nvPr/>
          </p:nvSpPr>
          <p:spPr bwMode="auto">
            <a:xfrm>
              <a:off x="4588" y="3439"/>
              <a:ext cx="8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2878" name="Rectangle 170"/>
            <p:cNvSpPr>
              <a:spLocks noChangeArrowheads="1"/>
            </p:cNvSpPr>
            <p:nvPr/>
          </p:nvSpPr>
          <p:spPr bwMode="auto">
            <a:xfrm>
              <a:off x="3844" y="3039"/>
              <a:ext cx="434" cy="521"/>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2879" name="Rectangle 171"/>
            <p:cNvSpPr>
              <a:spLocks noChangeArrowheads="1"/>
            </p:cNvSpPr>
            <p:nvPr/>
          </p:nvSpPr>
          <p:spPr bwMode="auto">
            <a:xfrm>
              <a:off x="3859" y="3041"/>
              <a:ext cx="9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a:t>
              </a:r>
              <a:endParaRPr lang="en-US" altLang="zh-CN"/>
            </a:p>
          </p:txBody>
        </p:sp>
        <p:sp>
          <p:nvSpPr>
            <p:cNvPr id="72880" name="Rectangle 172"/>
            <p:cNvSpPr>
              <a:spLocks noChangeArrowheads="1"/>
            </p:cNvSpPr>
            <p:nvPr/>
          </p:nvSpPr>
          <p:spPr bwMode="auto">
            <a:xfrm>
              <a:off x="3923" y="3041"/>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81" name="Rectangle 173"/>
            <p:cNvSpPr>
              <a:spLocks noChangeArrowheads="1"/>
            </p:cNvSpPr>
            <p:nvPr/>
          </p:nvSpPr>
          <p:spPr bwMode="auto">
            <a:xfrm>
              <a:off x="3963" y="3041"/>
              <a:ext cx="6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t>
              </a:r>
              <a:endParaRPr lang="en-US" altLang="zh-CN"/>
            </a:p>
          </p:txBody>
        </p:sp>
        <p:sp>
          <p:nvSpPr>
            <p:cNvPr id="72882" name="Rectangle 174"/>
            <p:cNvSpPr>
              <a:spLocks noChangeArrowheads="1"/>
            </p:cNvSpPr>
            <p:nvPr/>
          </p:nvSpPr>
          <p:spPr bwMode="auto">
            <a:xfrm>
              <a:off x="3996" y="304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83" name="Rectangle 175"/>
            <p:cNvSpPr>
              <a:spLocks noChangeArrowheads="1"/>
            </p:cNvSpPr>
            <p:nvPr/>
          </p:nvSpPr>
          <p:spPr bwMode="auto">
            <a:xfrm>
              <a:off x="4030" y="304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84" name="Rectangle 176"/>
            <p:cNvSpPr>
              <a:spLocks noChangeArrowheads="1"/>
            </p:cNvSpPr>
            <p:nvPr/>
          </p:nvSpPr>
          <p:spPr bwMode="auto">
            <a:xfrm>
              <a:off x="4065" y="3041"/>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A</a:t>
              </a:r>
              <a:endParaRPr lang="en-US" altLang="zh-CN"/>
            </a:p>
          </p:txBody>
        </p:sp>
        <p:sp>
          <p:nvSpPr>
            <p:cNvPr id="72885" name="Rectangle 177"/>
            <p:cNvSpPr>
              <a:spLocks noChangeArrowheads="1"/>
            </p:cNvSpPr>
            <p:nvPr/>
          </p:nvSpPr>
          <p:spPr bwMode="auto">
            <a:xfrm>
              <a:off x="4111" y="304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86" name="Rectangle 178"/>
            <p:cNvSpPr>
              <a:spLocks noChangeArrowheads="1"/>
            </p:cNvSpPr>
            <p:nvPr/>
          </p:nvSpPr>
          <p:spPr bwMode="auto">
            <a:xfrm>
              <a:off x="4145" y="3041"/>
              <a:ext cx="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a:t>
              </a:r>
              <a:endParaRPr lang="en-US" altLang="zh-CN"/>
            </a:p>
          </p:txBody>
        </p:sp>
        <p:sp>
          <p:nvSpPr>
            <p:cNvPr id="72887" name="Rectangle 179"/>
            <p:cNvSpPr>
              <a:spLocks noChangeArrowheads="1"/>
            </p:cNvSpPr>
            <p:nvPr/>
          </p:nvSpPr>
          <p:spPr bwMode="auto">
            <a:xfrm>
              <a:off x="4180" y="3041"/>
              <a:ext cx="7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C</a:t>
              </a:r>
              <a:endParaRPr lang="en-US" altLang="zh-CN"/>
            </a:p>
          </p:txBody>
        </p:sp>
        <p:sp>
          <p:nvSpPr>
            <p:cNvPr id="72888" name="Rectangle 180"/>
            <p:cNvSpPr>
              <a:spLocks noChangeArrowheads="1"/>
            </p:cNvSpPr>
            <p:nvPr/>
          </p:nvSpPr>
          <p:spPr bwMode="auto">
            <a:xfrm>
              <a:off x="4224" y="3041"/>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E</a:t>
              </a:r>
              <a:endParaRPr lang="en-US" altLang="zh-CN"/>
            </a:p>
          </p:txBody>
        </p:sp>
        <p:sp>
          <p:nvSpPr>
            <p:cNvPr id="72889" name="Rectangle 181"/>
            <p:cNvSpPr>
              <a:spLocks noChangeArrowheads="1"/>
            </p:cNvSpPr>
            <p:nvPr/>
          </p:nvSpPr>
          <p:spPr bwMode="auto">
            <a:xfrm>
              <a:off x="3990" y="3180"/>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1</a:t>
              </a:r>
              <a:endParaRPr lang="en-US" altLang="zh-CN"/>
            </a:p>
          </p:txBody>
        </p:sp>
        <p:sp>
          <p:nvSpPr>
            <p:cNvPr id="72890" name="Rectangle 182"/>
            <p:cNvSpPr>
              <a:spLocks noChangeArrowheads="1"/>
            </p:cNvSpPr>
            <p:nvPr/>
          </p:nvSpPr>
          <p:spPr bwMode="auto">
            <a:xfrm>
              <a:off x="4042" y="3180"/>
              <a:ext cx="13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a:t>
              </a:r>
              <a:endParaRPr lang="en-US" altLang="zh-CN"/>
            </a:p>
          </p:txBody>
        </p:sp>
        <p:sp>
          <p:nvSpPr>
            <p:cNvPr id="72891" name="Rectangle 183"/>
            <p:cNvSpPr>
              <a:spLocks noChangeArrowheads="1"/>
            </p:cNvSpPr>
            <p:nvPr/>
          </p:nvSpPr>
          <p:spPr bwMode="auto">
            <a:xfrm>
              <a:off x="3971" y="3312"/>
              <a:ext cx="1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2892" name="Rectangle 184"/>
            <p:cNvSpPr>
              <a:spLocks noChangeArrowheads="1"/>
            </p:cNvSpPr>
            <p:nvPr/>
          </p:nvSpPr>
          <p:spPr bwMode="auto">
            <a:xfrm>
              <a:off x="4099" y="3308"/>
              <a:ext cx="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2893" name="Rectangle 185"/>
            <p:cNvSpPr>
              <a:spLocks noChangeArrowheads="1"/>
            </p:cNvSpPr>
            <p:nvPr/>
          </p:nvSpPr>
          <p:spPr bwMode="auto">
            <a:xfrm>
              <a:off x="4038" y="3416"/>
              <a:ext cx="8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2894" name="Line 186"/>
            <p:cNvSpPr>
              <a:spLocks noChangeShapeType="1"/>
            </p:cNvSpPr>
            <p:nvPr/>
          </p:nvSpPr>
          <p:spPr bwMode="auto">
            <a:xfrm>
              <a:off x="2956" y="2763"/>
              <a:ext cx="2186" cy="1"/>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5" name="Line 187"/>
            <p:cNvSpPr>
              <a:spLocks noChangeShapeType="1"/>
            </p:cNvSpPr>
            <p:nvPr/>
          </p:nvSpPr>
          <p:spPr bwMode="auto">
            <a:xfrm>
              <a:off x="5142" y="2763"/>
              <a:ext cx="1" cy="200"/>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6" name="Freeform 188"/>
            <p:cNvSpPr>
              <a:spLocks/>
            </p:cNvSpPr>
            <p:nvPr/>
          </p:nvSpPr>
          <p:spPr bwMode="auto">
            <a:xfrm>
              <a:off x="5094" y="2928"/>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rgbClr val="0000FF"/>
            </a:solidFill>
            <a:ln w="3175">
              <a:solidFill>
                <a:srgbClr val="808080"/>
              </a:solidFill>
              <a:round/>
              <a:headEnd/>
              <a:tailEnd/>
            </a:ln>
          </p:spPr>
          <p:txBody>
            <a:bodyPr/>
            <a:lstStyle/>
            <a:p>
              <a:endParaRPr lang="zh-CN" altLang="en-US"/>
            </a:p>
          </p:txBody>
        </p:sp>
        <p:sp>
          <p:nvSpPr>
            <p:cNvPr id="72897" name="Line 189"/>
            <p:cNvSpPr>
              <a:spLocks noChangeShapeType="1"/>
            </p:cNvSpPr>
            <p:nvPr/>
          </p:nvSpPr>
          <p:spPr bwMode="auto">
            <a:xfrm>
              <a:off x="3071" y="2413"/>
              <a:ext cx="1" cy="350"/>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8" name="Line 190"/>
            <p:cNvSpPr>
              <a:spLocks noChangeShapeType="1"/>
            </p:cNvSpPr>
            <p:nvPr/>
          </p:nvSpPr>
          <p:spPr bwMode="auto">
            <a:xfrm>
              <a:off x="3071" y="2413"/>
              <a:ext cx="246" cy="1"/>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9" name="Freeform 191"/>
            <p:cNvSpPr>
              <a:spLocks/>
            </p:cNvSpPr>
            <p:nvPr/>
          </p:nvSpPr>
          <p:spPr bwMode="auto">
            <a:xfrm>
              <a:off x="3282" y="2365"/>
              <a:ext cx="134" cy="96"/>
            </a:xfrm>
            <a:custGeom>
              <a:avLst/>
              <a:gdLst>
                <a:gd name="T0" fmla="*/ 0 w 134"/>
                <a:gd name="T1" fmla="*/ 0 h 96"/>
                <a:gd name="T2" fmla="*/ 0 w 134"/>
                <a:gd name="T3" fmla="*/ 96 h 96"/>
                <a:gd name="T4" fmla="*/ 134 w 134"/>
                <a:gd name="T5" fmla="*/ 48 h 96"/>
                <a:gd name="T6" fmla="*/ 0 w 134"/>
                <a:gd name="T7" fmla="*/ 0 h 96"/>
                <a:gd name="T8" fmla="*/ 0 60000 65536"/>
                <a:gd name="T9" fmla="*/ 0 60000 65536"/>
                <a:gd name="T10" fmla="*/ 0 60000 65536"/>
                <a:gd name="T11" fmla="*/ 0 60000 65536"/>
                <a:gd name="T12" fmla="*/ 0 w 134"/>
                <a:gd name="T13" fmla="*/ 0 h 96"/>
                <a:gd name="T14" fmla="*/ 134 w 134"/>
                <a:gd name="T15" fmla="*/ 96 h 96"/>
              </a:gdLst>
              <a:ahLst/>
              <a:cxnLst>
                <a:cxn ang="T8">
                  <a:pos x="T0" y="T1"/>
                </a:cxn>
                <a:cxn ang="T9">
                  <a:pos x="T2" y="T3"/>
                </a:cxn>
                <a:cxn ang="T10">
                  <a:pos x="T4" y="T5"/>
                </a:cxn>
                <a:cxn ang="T11">
                  <a:pos x="T6" y="T7"/>
                </a:cxn>
              </a:cxnLst>
              <a:rect l="T12" t="T13" r="T14" b="T15"/>
              <a:pathLst>
                <a:path w="134" h="96">
                  <a:moveTo>
                    <a:pt x="0" y="0"/>
                  </a:moveTo>
                  <a:lnTo>
                    <a:pt x="0" y="96"/>
                  </a:lnTo>
                  <a:lnTo>
                    <a:pt x="134" y="48"/>
                  </a:lnTo>
                  <a:lnTo>
                    <a:pt x="0" y="0"/>
                  </a:lnTo>
                  <a:close/>
                </a:path>
              </a:pathLst>
            </a:custGeom>
            <a:solidFill>
              <a:srgbClr val="0000FF"/>
            </a:solidFill>
            <a:ln w="3175">
              <a:solidFill>
                <a:schemeClr val="folHlink"/>
              </a:solidFill>
              <a:round/>
              <a:headEnd/>
              <a:tailEnd/>
            </a:ln>
          </p:spPr>
          <p:txBody>
            <a:bodyPr/>
            <a:lstStyle/>
            <a:p>
              <a:endParaRPr lang="zh-CN" altLang="en-US"/>
            </a:p>
          </p:txBody>
        </p:sp>
        <p:sp>
          <p:nvSpPr>
            <p:cNvPr id="72900" name="Line 192"/>
            <p:cNvSpPr>
              <a:spLocks noChangeShapeType="1"/>
            </p:cNvSpPr>
            <p:nvPr/>
          </p:nvSpPr>
          <p:spPr bwMode="auto">
            <a:xfrm>
              <a:off x="4049" y="2763"/>
              <a:ext cx="1" cy="200"/>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1" name="Freeform 193"/>
            <p:cNvSpPr>
              <a:spLocks/>
            </p:cNvSpPr>
            <p:nvPr/>
          </p:nvSpPr>
          <p:spPr bwMode="auto">
            <a:xfrm>
              <a:off x="4001" y="2928"/>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rgbClr val="0000FF"/>
            </a:solidFill>
            <a:ln w="3175">
              <a:solidFill>
                <a:srgbClr val="808080"/>
              </a:solidFill>
              <a:round/>
              <a:headEnd/>
              <a:tailEnd/>
            </a:ln>
          </p:spPr>
          <p:txBody>
            <a:bodyPr/>
            <a:lstStyle/>
            <a:p>
              <a:endParaRPr lang="zh-CN" altLang="en-US"/>
            </a:p>
          </p:txBody>
        </p:sp>
        <p:sp>
          <p:nvSpPr>
            <p:cNvPr id="72902" name="Line 194"/>
            <p:cNvSpPr>
              <a:spLocks noChangeShapeType="1"/>
            </p:cNvSpPr>
            <p:nvPr/>
          </p:nvSpPr>
          <p:spPr bwMode="auto">
            <a:xfrm>
              <a:off x="3532" y="2763"/>
              <a:ext cx="1" cy="200"/>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3" name="Freeform 195"/>
            <p:cNvSpPr>
              <a:spLocks/>
            </p:cNvSpPr>
            <p:nvPr/>
          </p:nvSpPr>
          <p:spPr bwMode="auto">
            <a:xfrm>
              <a:off x="3484" y="2928"/>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rgbClr val="0000FF"/>
            </a:solidFill>
            <a:ln w="3175">
              <a:solidFill>
                <a:srgbClr val="808080"/>
              </a:solidFill>
              <a:round/>
              <a:headEnd/>
              <a:tailEnd/>
            </a:ln>
          </p:spPr>
          <p:txBody>
            <a:bodyPr/>
            <a:lstStyle/>
            <a:p>
              <a:endParaRPr lang="zh-CN" altLang="en-US"/>
            </a:p>
          </p:txBody>
        </p:sp>
        <p:sp>
          <p:nvSpPr>
            <p:cNvPr id="72904" name="Line 196"/>
            <p:cNvSpPr>
              <a:spLocks noChangeShapeType="1"/>
            </p:cNvSpPr>
            <p:nvPr/>
          </p:nvSpPr>
          <p:spPr bwMode="auto">
            <a:xfrm>
              <a:off x="3058" y="3911"/>
              <a:ext cx="2215" cy="1"/>
            </a:xfrm>
            <a:prstGeom prst="line">
              <a:avLst/>
            </a:prstGeom>
            <a:noFill/>
            <a:ln w="920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5" name="Freeform 197"/>
            <p:cNvSpPr>
              <a:spLocks/>
            </p:cNvSpPr>
            <p:nvPr/>
          </p:nvSpPr>
          <p:spPr bwMode="auto">
            <a:xfrm>
              <a:off x="5238" y="3863"/>
              <a:ext cx="135" cy="96"/>
            </a:xfrm>
            <a:custGeom>
              <a:avLst/>
              <a:gdLst>
                <a:gd name="T0" fmla="*/ 0 w 135"/>
                <a:gd name="T1" fmla="*/ 0 h 96"/>
                <a:gd name="T2" fmla="*/ 0 w 135"/>
                <a:gd name="T3" fmla="*/ 96 h 96"/>
                <a:gd name="T4" fmla="*/ 135 w 135"/>
                <a:gd name="T5" fmla="*/ 48 h 96"/>
                <a:gd name="T6" fmla="*/ 0 w 135"/>
                <a:gd name="T7" fmla="*/ 0 h 96"/>
                <a:gd name="T8" fmla="*/ 0 60000 65536"/>
                <a:gd name="T9" fmla="*/ 0 60000 65536"/>
                <a:gd name="T10" fmla="*/ 0 60000 65536"/>
                <a:gd name="T11" fmla="*/ 0 60000 65536"/>
                <a:gd name="T12" fmla="*/ 0 w 135"/>
                <a:gd name="T13" fmla="*/ 0 h 96"/>
                <a:gd name="T14" fmla="*/ 135 w 135"/>
                <a:gd name="T15" fmla="*/ 96 h 96"/>
              </a:gdLst>
              <a:ahLst/>
              <a:cxnLst>
                <a:cxn ang="T8">
                  <a:pos x="T0" y="T1"/>
                </a:cxn>
                <a:cxn ang="T9">
                  <a:pos x="T2" y="T3"/>
                </a:cxn>
                <a:cxn ang="T10">
                  <a:pos x="T4" y="T5"/>
                </a:cxn>
                <a:cxn ang="T11">
                  <a:pos x="T6" y="T7"/>
                </a:cxn>
              </a:cxnLst>
              <a:rect l="T12" t="T13" r="T14" b="T15"/>
              <a:pathLst>
                <a:path w="135" h="96">
                  <a:moveTo>
                    <a:pt x="0" y="0"/>
                  </a:moveTo>
                  <a:lnTo>
                    <a:pt x="0" y="96"/>
                  </a:lnTo>
                  <a:lnTo>
                    <a:pt x="135" y="48"/>
                  </a:lnTo>
                  <a:lnTo>
                    <a:pt x="0" y="0"/>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906" name="Freeform 198"/>
            <p:cNvSpPr>
              <a:spLocks/>
            </p:cNvSpPr>
            <p:nvPr/>
          </p:nvSpPr>
          <p:spPr bwMode="auto">
            <a:xfrm>
              <a:off x="2956" y="3863"/>
              <a:ext cx="134" cy="96"/>
            </a:xfrm>
            <a:custGeom>
              <a:avLst/>
              <a:gdLst>
                <a:gd name="T0" fmla="*/ 134 w 134"/>
                <a:gd name="T1" fmla="*/ 96 h 96"/>
                <a:gd name="T2" fmla="*/ 134 w 134"/>
                <a:gd name="T3" fmla="*/ 0 h 96"/>
                <a:gd name="T4" fmla="*/ 0 w 134"/>
                <a:gd name="T5" fmla="*/ 48 h 96"/>
                <a:gd name="T6" fmla="*/ 134 w 134"/>
                <a:gd name="T7" fmla="*/ 96 h 96"/>
                <a:gd name="T8" fmla="*/ 0 60000 65536"/>
                <a:gd name="T9" fmla="*/ 0 60000 65536"/>
                <a:gd name="T10" fmla="*/ 0 60000 65536"/>
                <a:gd name="T11" fmla="*/ 0 60000 65536"/>
                <a:gd name="T12" fmla="*/ 0 w 134"/>
                <a:gd name="T13" fmla="*/ 0 h 96"/>
                <a:gd name="T14" fmla="*/ 134 w 134"/>
                <a:gd name="T15" fmla="*/ 96 h 96"/>
              </a:gdLst>
              <a:ahLst/>
              <a:cxnLst>
                <a:cxn ang="T8">
                  <a:pos x="T0" y="T1"/>
                </a:cxn>
                <a:cxn ang="T9">
                  <a:pos x="T2" y="T3"/>
                </a:cxn>
                <a:cxn ang="T10">
                  <a:pos x="T4" y="T5"/>
                </a:cxn>
                <a:cxn ang="T11">
                  <a:pos x="T6" y="T7"/>
                </a:cxn>
              </a:cxnLst>
              <a:rect l="T12" t="T13" r="T14" b="T15"/>
              <a:pathLst>
                <a:path w="134" h="96">
                  <a:moveTo>
                    <a:pt x="134" y="96"/>
                  </a:moveTo>
                  <a:lnTo>
                    <a:pt x="134" y="0"/>
                  </a:lnTo>
                  <a:lnTo>
                    <a:pt x="0" y="48"/>
                  </a:lnTo>
                  <a:lnTo>
                    <a:pt x="134" y="96"/>
                  </a:lnTo>
                  <a:close/>
                </a:path>
              </a:pathLst>
            </a:custGeom>
            <a:solidFill>
              <a:schemeClr val="accent2"/>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p>
          </p:txBody>
        </p:sp>
        <p:sp>
          <p:nvSpPr>
            <p:cNvPr id="72907" name="Line 200"/>
            <p:cNvSpPr>
              <a:spLocks noChangeShapeType="1"/>
            </p:cNvSpPr>
            <p:nvPr/>
          </p:nvSpPr>
          <p:spPr bwMode="auto">
            <a:xfrm>
              <a:off x="2956" y="2314"/>
              <a:ext cx="46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8" name="Line 201"/>
            <p:cNvSpPr>
              <a:spLocks noChangeShapeType="1"/>
            </p:cNvSpPr>
            <p:nvPr/>
          </p:nvSpPr>
          <p:spPr bwMode="auto">
            <a:xfrm>
              <a:off x="4625" y="2763"/>
              <a:ext cx="1" cy="200"/>
            </a:xfrm>
            <a:prstGeom prst="line">
              <a:avLst/>
            </a:prstGeom>
            <a:noFill/>
            <a:ln w="920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9" name="Freeform 202"/>
            <p:cNvSpPr>
              <a:spLocks/>
            </p:cNvSpPr>
            <p:nvPr/>
          </p:nvSpPr>
          <p:spPr bwMode="auto">
            <a:xfrm>
              <a:off x="4577" y="2928"/>
              <a:ext cx="96" cy="134"/>
            </a:xfrm>
            <a:custGeom>
              <a:avLst/>
              <a:gdLst>
                <a:gd name="T0" fmla="*/ 96 w 96"/>
                <a:gd name="T1" fmla="*/ 0 h 134"/>
                <a:gd name="T2" fmla="*/ 0 w 96"/>
                <a:gd name="T3" fmla="*/ 0 h 134"/>
                <a:gd name="T4" fmla="*/ 48 w 96"/>
                <a:gd name="T5" fmla="*/ 134 h 134"/>
                <a:gd name="T6" fmla="*/ 96 w 96"/>
                <a:gd name="T7" fmla="*/ 0 h 134"/>
                <a:gd name="T8" fmla="*/ 0 60000 65536"/>
                <a:gd name="T9" fmla="*/ 0 60000 65536"/>
                <a:gd name="T10" fmla="*/ 0 60000 65536"/>
                <a:gd name="T11" fmla="*/ 0 60000 65536"/>
                <a:gd name="T12" fmla="*/ 0 w 96"/>
                <a:gd name="T13" fmla="*/ 0 h 134"/>
                <a:gd name="T14" fmla="*/ 96 w 96"/>
                <a:gd name="T15" fmla="*/ 134 h 134"/>
              </a:gdLst>
              <a:ahLst/>
              <a:cxnLst>
                <a:cxn ang="T8">
                  <a:pos x="T0" y="T1"/>
                </a:cxn>
                <a:cxn ang="T9">
                  <a:pos x="T2" y="T3"/>
                </a:cxn>
                <a:cxn ang="T10">
                  <a:pos x="T4" y="T5"/>
                </a:cxn>
                <a:cxn ang="T11">
                  <a:pos x="T6" y="T7"/>
                </a:cxn>
              </a:cxnLst>
              <a:rect l="T12" t="T13" r="T14" b="T15"/>
              <a:pathLst>
                <a:path w="96" h="134">
                  <a:moveTo>
                    <a:pt x="96" y="0"/>
                  </a:moveTo>
                  <a:lnTo>
                    <a:pt x="0" y="0"/>
                  </a:lnTo>
                  <a:lnTo>
                    <a:pt x="48" y="134"/>
                  </a:lnTo>
                  <a:lnTo>
                    <a:pt x="96" y="0"/>
                  </a:lnTo>
                  <a:close/>
                </a:path>
              </a:pathLst>
            </a:custGeom>
            <a:solidFill>
              <a:srgbClr val="0000FF"/>
            </a:solidFill>
            <a:ln w="3175">
              <a:solidFill>
                <a:srgbClr val="808080"/>
              </a:solidFill>
              <a:round/>
              <a:headEnd/>
              <a:tailEnd/>
            </a:ln>
          </p:spPr>
          <p:txBody>
            <a:bodyPr/>
            <a:lstStyle/>
            <a:p>
              <a:endParaRPr lang="zh-CN" altLang="en-US"/>
            </a:p>
          </p:txBody>
        </p:sp>
        <p:sp>
          <p:nvSpPr>
            <p:cNvPr id="72910" name="Oval 203"/>
            <p:cNvSpPr>
              <a:spLocks noChangeArrowheads="1"/>
            </p:cNvSpPr>
            <p:nvPr/>
          </p:nvSpPr>
          <p:spPr bwMode="auto">
            <a:xfrm>
              <a:off x="4496" y="2899"/>
              <a:ext cx="40" cy="33"/>
            </a:xfrm>
            <a:prstGeom prst="ellipse">
              <a:avLst/>
            </a:prstGeom>
            <a:solidFill>
              <a:srgbClr val="000000"/>
            </a:solidFill>
            <a:ln w="3175">
              <a:solidFill>
                <a:srgbClr val="000000"/>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9512" y="332656"/>
            <a:ext cx="8712968" cy="4848944"/>
          </a:xfrm>
        </p:spPr>
        <p:txBody>
          <a:bodyPr/>
          <a:lstStyle/>
          <a:p>
            <a:pPr eaLnBrk="1" hangingPunct="1">
              <a:lnSpc>
                <a:spcPct val="150000"/>
              </a:lnSpc>
            </a:pPr>
            <a:r>
              <a:rPr lang="zh-CN" altLang="en-US" sz="2400" b="1" dirty="0" smtClean="0">
                <a:solidFill>
                  <a:schemeClr val="hlink"/>
                </a:solidFill>
                <a:latin typeface="Times New Roman" pitchFamily="18" charset="0"/>
              </a:rPr>
              <a:t>课堂练习： </a:t>
            </a:r>
            <a:r>
              <a:rPr lang="en-US" altLang="zh-CN" sz="2400" b="1" dirty="0" smtClean="0">
                <a:solidFill>
                  <a:schemeClr val="hlink"/>
                </a:solidFill>
                <a:latin typeface="Times New Roman" pitchFamily="18" charset="0"/>
              </a:rPr>
              <a:t/>
            </a:r>
            <a:br>
              <a:rPr lang="en-US" altLang="zh-CN" sz="2400" b="1" dirty="0" smtClean="0">
                <a:solidFill>
                  <a:schemeClr val="hlink"/>
                </a:solidFill>
                <a:latin typeface="Times New Roman" pitchFamily="18" charset="0"/>
              </a:rPr>
            </a:br>
            <a:r>
              <a:rPr lang="zh-CN" altLang="en-US" sz="2400" b="1" dirty="0" smtClean="0">
                <a:solidFill>
                  <a:schemeClr val="tx1"/>
                </a:solidFill>
                <a:latin typeface="Times New Roman" pitchFamily="18" charset="0"/>
              </a:rPr>
              <a:t>设有若干片</a:t>
            </a:r>
            <a:r>
              <a:rPr lang="en-US" altLang="zh-CN" sz="2400" b="1" dirty="0" smtClean="0">
                <a:solidFill>
                  <a:schemeClr val="tx1"/>
                </a:solidFill>
                <a:latin typeface="Times New Roman" pitchFamily="18" charset="0"/>
              </a:rPr>
              <a:t>256K×8</a:t>
            </a:r>
            <a:r>
              <a:rPr lang="zh-CN" altLang="en-US" sz="2400" b="1" dirty="0" smtClean="0">
                <a:solidFill>
                  <a:schemeClr val="tx1"/>
                </a:solidFill>
                <a:latin typeface="Times New Roman" pitchFamily="18" charset="0"/>
              </a:rPr>
              <a:t>位的</a:t>
            </a:r>
            <a:r>
              <a:rPr lang="en-US" altLang="zh-CN" sz="2400" b="1" dirty="0" smtClean="0">
                <a:solidFill>
                  <a:schemeClr val="tx1"/>
                </a:solidFill>
                <a:latin typeface="Times New Roman" pitchFamily="18" charset="0"/>
              </a:rPr>
              <a:t>SRAM</a:t>
            </a:r>
            <a:r>
              <a:rPr lang="zh-CN" altLang="en-US" sz="2400" b="1" dirty="0" smtClean="0">
                <a:solidFill>
                  <a:schemeClr val="tx1"/>
                </a:solidFill>
                <a:latin typeface="Times New Roman" pitchFamily="18" charset="0"/>
              </a:rPr>
              <a:t>芯片，问：</a:t>
            </a:r>
            <a:br>
              <a:rPr lang="zh-CN" altLang="en-US" sz="2400" b="1" dirty="0" smtClean="0">
                <a:solidFill>
                  <a:schemeClr val="tx1"/>
                </a:solidFill>
                <a:latin typeface="Times New Roman" pitchFamily="18" charset="0"/>
              </a:rPr>
            </a:br>
            <a:r>
              <a:rPr lang="en-US" altLang="zh-CN" sz="2400" b="1" dirty="0" smtClean="0">
                <a:solidFill>
                  <a:schemeClr val="tx1"/>
                </a:solidFill>
                <a:latin typeface="Times New Roman" pitchFamily="18" charset="0"/>
              </a:rPr>
              <a:t>(1) </a:t>
            </a:r>
            <a:r>
              <a:rPr lang="zh-CN" altLang="en-US" sz="2400" b="1" dirty="0" smtClean="0">
                <a:solidFill>
                  <a:schemeClr val="tx1"/>
                </a:solidFill>
                <a:latin typeface="Times New Roman" pitchFamily="18" charset="0"/>
              </a:rPr>
              <a:t>采用字扩展方法构成</a:t>
            </a:r>
            <a:r>
              <a:rPr lang="en-US" altLang="zh-CN" sz="2400" b="1" dirty="0" smtClean="0">
                <a:solidFill>
                  <a:schemeClr val="tx1"/>
                </a:solidFill>
                <a:latin typeface="Times New Roman" pitchFamily="18" charset="0"/>
              </a:rPr>
              <a:t>2048KB</a:t>
            </a:r>
            <a:r>
              <a:rPr lang="zh-CN" altLang="en-US" sz="2400" b="1" dirty="0" smtClean="0">
                <a:solidFill>
                  <a:schemeClr val="tx1"/>
                </a:solidFill>
                <a:latin typeface="Times New Roman" pitchFamily="18" charset="0"/>
              </a:rPr>
              <a:t>的存储器需要多少片</a:t>
            </a:r>
            <a:r>
              <a:rPr lang="en-US" altLang="zh-CN" sz="2400" b="1" dirty="0" smtClean="0">
                <a:solidFill>
                  <a:schemeClr val="tx1"/>
                </a:solidFill>
                <a:latin typeface="Times New Roman" pitchFamily="18" charset="0"/>
              </a:rPr>
              <a:t>SRAM</a:t>
            </a:r>
            <a:r>
              <a:rPr lang="zh-CN" altLang="en-US" sz="2400" b="1" dirty="0" smtClean="0">
                <a:solidFill>
                  <a:schemeClr val="tx1"/>
                </a:solidFill>
                <a:latin typeface="Times New Roman" pitchFamily="18" charset="0"/>
              </a:rPr>
              <a:t>芯片？</a:t>
            </a:r>
            <a:br>
              <a:rPr lang="zh-CN" altLang="en-US" sz="2400" b="1" dirty="0" smtClean="0">
                <a:solidFill>
                  <a:schemeClr val="tx1"/>
                </a:solidFill>
                <a:latin typeface="Times New Roman" pitchFamily="18" charset="0"/>
              </a:rPr>
            </a:br>
            <a:r>
              <a:rPr lang="en-US" altLang="zh-CN" sz="2400" b="1" dirty="0" smtClean="0">
                <a:solidFill>
                  <a:schemeClr val="tx1"/>
                </a:solidFill>
                <a:latin typeface="Times New Roman" pitchFamily="18" charset="0"/>
              </a:rPr>
              <a:t>(2) </a:t>
            </a:r>
            <a:r>
              <a:rPr lang="zh-CN" altLang="en-US" sz="2400" b="1" dirty="0" smtClean="0">
                <a:solidFill>
                  <a:schemeClr val="tx1"/>
                </a:solidFill>
                <a:latin typeface="Times New Roman" pitchFamily="18" charset="0"/>
              </a:rPr>
              <a:t>该存储器需要多少字节地址位？</a:t>
            </a:r>
            <a:br>
              <a:rPr lang="zh-CN" altLang="en-US" sz="2400" b="1" dirty="0" smtClean="0">
                <a:solidFill>
                  <a:schemeClr val="tx1"/>
                </a:solidFill>
                <a:latin typeface="Times New Roman" pitchFamily="18" charset="0"/>
              </a:rPr>
            </a:br>
            <a:r>
              <a:rPr lang="en-US" altLang="zh-CN" sz="2400" b="1" dirty="0" smtClean="0">
                <a:solidFill>
                  <a:schemeClr val="tx1"/>
                </a:solidFill>
                <a:latin typeface="Times New Roman" pitchFamily="18" charset="0"/>
              </a:rPr>
              <a:t>(3) </a:t>
            </a:r>
            <a:r>
              <a:rPr lang="zh-CN" altLang="en-US" sz="2400" b="1" dirty="0" smtClean="0">
                <a:solidFill>
                  <a:schemeClr val="tx1"/>
                </a:solidFill>
                <a:latin typeface="Times New Roman" pitchFamily="18" charset="0"/>
              </a:rPr>
              <a:t>画出该存储器与</a:t>
            </a:r>
            <a:r>
              <a:rPr lang="en-US" altLang="zh-CN" sz="2400" b="1" dirty="0" smtClean="0">
                <a:solidFill>
                  <a:schemeClr val="tx1"/>
                </a:solidFill>
                <a:latin typeface="Times New Roman" pitchFamily="18" charset="0"/>
              </a:rPr>
              <a:t>CPU</a:t>
            </a:r>
            <a:r>
              <a:rPr lang="zh-CN" altLang="en-US" sz="2400" b="1" dirty="0" smtClean="0">
                <a:solidFill>
                  <a:schemeClr val="tx1"/>
                </a:solidFill>
                <a:latin typeface="Times New Roman" pitchFamily="18" charset="0"/>
              </a:rPr>
              <a:t>连接的结构图，设</a:t>
            </a:r>
            <a:r>
              <a:rPr lang="en-US" altLang="zh-CN" sz="2400" b="1" dirty="0" smtClean="0">
                <a:solidFill>
                  <a:schemeClr val="tx1"/>
                </a:solidFill>
                <a:latin typeface="Times New Roman" pitchFamily="18" charset="0"/>
              </a:rPr>
              <a:t>CPU</a:t>
            </a:r>
            <a:r>
              <a:rPr lang="zh-CN" altLang="en-US" sz="2400" b="1" dirty="0" smtClean="0">
                <a:solidFill>
                  <a:schemeClr val="tx1"/>
                </a:solidFill>
                <a:latin typeface="Times New Roman" pitchFamily="18" charset="0"/>
              </a:rPr>
              <a:t>的接口信号有地址信号、数据信号、控制信号</a:t>
            </a:r>
            <a:r>
              <a:rPr lang="en-US" altLang="zh-CN" sz="2400" b="1" dirty="0" smtClean="0">
                <a:solidFill>
                  <a:schemeClr val="tx1"/>
                </a:solidFill>
                <a:latin typeface="Times New Roman" pitchFamily="18" charset="0"/>
              </a:rPr>
              <a:t>MREQ#</a:t>
            </a:r>
            <a:r>
              <a:rPr lang="zh-CN" altLang="en-US" sz="2400" b="1" dirty="0" smtClean="0">
                <a:solidFill>
                  <a:schemeClr val="tx1"/>
                </a:solidFill>
                <a:latin typeface="Times New Roman" pitchFamily="18" charset="0"/>
              </a:rPr>
              <a:t>和</a:t>
            </a:r>
            <a:r>
              <a:rPr lang="en-US" altLang="zh-CN" sz="2400" b="1" dirty="0" smtClean="0">
                <a:solidFill>
                  <a:schemeClr val="tx1"/>
                </a:solidFill>
                <a:latin typeface="Times New Roman" pitchFamily="18" charset="0"/>
              </a:rPr>
              <a:t>R/W#</a:t>
            </a:r>
            <a:r>
              <a:rPr lang="zh-CN" altLang="en-US" sz="2400" b="1" dirty="0" smtClean="0">
                <a:solidFill>
                  <a:schemeClr val="tx1"/>
                </a:solidFill>
                <a:latin typeface="Times New Roman" pitchFamily="18" charset="0"/>
              </a:rPr>
              <a:t>。</a:t>
            </a:r>
          </a:p>
        </p:txBody>
      </p:sp>
    </p:spTree>
    <p:extLst>
      <p:ext uri="{BB962C8B-B14F-4D97-AF65-F5344CB8AC3E}">
        <p14:creationId xmlns:p14="http://schemas.microsoft.com/office/powerpoint/2010/main" val="419330199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28600"/>
            <a:ext cx="8382000" cy="1752600"/>
          </a:xfrm>
        </p:spPr>
        <p:txBody>
          <a:bodyPr/>
          <a:lstStyle/>
          <a:p>
            <a:pPr eaLnBrk="1" hangingPunct="1"/>
            <a:r>
              <a:rPr lang="zh-CN" altLang="en-US" sz="2000" b="1" smtClean="0">
                <a:solidFill>
                  <a:schemeClr val="hlink"/>
                </a:solidFill>
                <a:latin typeface="Times New Roman" pitchFamily="18" charset="0"/>
              </a:rPr>
              <a:t>例  </a:t>
            </a:r>
            <a:r>
              <a:rPr lang="zh-CN" altLang="en-US" sz="2000" b="1" smtClean="0">
                <a:solidFill>
                  <a:schemeClr val="tx1"/>
                </a:solidFill>
                <a:latin typeface="Times New Roman" pitchFamily="18" charset="0"/>
              </a:rPr>
              <a:t>设有若干片</a:t>
            </a:r>
            <a:r>
              <a:rPr lang="en-US" altLang="zh-CN" sz="2000" b="1" smtClean="0">
                <a:solidFill>
                  <a:schemeClr val="tx1"/>
                </a:solidFill>
                <a:latin typeface="Times New Roman" pitchFamily="18" charset="0"/>
              </a:rPr>
              <a:t>256K×8</a:t>
            </a:r>
            <a:r>
              <a:rPr lang="zh-CN" altLang="en-US" sz="2000" b="1" smtClean="0">
                <a:solidFill>
                  <a:schemeClr val="tx1"/>
                </a:solidFill>
                <a:latin typeface="Times New Roman" pitchFamily="18" charset="0"/>
              </a:rPr>
              <a:t>位的</a:t>
            </a:r>
            <a:r>
              <a:rPr lang="en-US" altLang="zh-CN" sz="2000" b="1" smtClean="0">
                <a:solidFill>
                  <a:schemeClr val="tx1"/>
                </a:solidFill>
                <a:latin typeface="Times New Roman" pitchFamily="18" charset="0"/>
              </a:rPr>
              <a:t>SRAM</a:t>
            </a:r>
            <a:r>
              <a:rPr lang="zh-CN" altLang="en-US" sz="2000" b="1" smtClean="0">
                <a:solidFill>
                  <a:schemeClr val="tx1"/>
                </a:solidFill>
                <a:latin typeface="Times New Roman" pitchFamily="18" charset="0"/>
              </a:rPr>
              <a:t>芯片，问：</a:t>
            </a:r>
            <a:br>
              <a:rPr lang="zh-CN" altLang="en-US" sz="2000" b="1" smtClean="0">
                <a:solidFill>
                  <a:schemeClr val="tx1"/>
                </a:solidFill>
                <a:latin typeface="Times New Roman" pitchFamily="18" charset="0"/>
              </a:rPr>
            </a:br>
            <a:r>
              <a:rPr lang="en-US" altLang="zh-CN" sz="2000" b="1" smtClean="0">
                <a:solidFill>
                  <a:schemeClr val="tx1"/>
                </a:solidFill>
                <a:latin typeface="Times New Roman" pitchFamily="18" charset="0"/>
              </a:rPr>
              <a:t>(1) </a:t>
            </a:r>
            <a:r>
              <a:rPr lang="zh-CN" altLang="en-US" sz="2000" b="1" smtClean="0">
                <a:solidFill>
                  <a:schemeClr val="tx1"/>
                </a:solidFill>
                <a:latin typeface="Times New Roman" pitchFamily="18" charset="0"/>
              </a:rPr>
              <a:t>采用字扩展方法构成</a:t>
            </a:r>
            <a:r>
              <a:rPr lang="en-US" altLang="zh-CN" sz="2000" b="1" smtClean="0">
                <a:solidFill>
                  <a:schemeClr val="tx1"/>
                </a:solidFill>
                <a:latin typeface="Times New Roman" pitchFamily="18" charset="0"/>
              </a:rPr>
              <a:t>2048KB</a:t>
            </a:r>
            <a:r>
              <a:rPr lang="zh-CN" altLang="en-US" sz="2000" b="1" smtClean="0">
                <a:solidFill>
                  <a:schemeClr val="tx1"/>
                </a:solidFill>
                <a:latin typeface="Times New Roman" pitchFamily="18" charset="0"/>
              </a:rPr>
              <a:t>的存储器需要多少片</a:t>
            </a:r>
            <a:r>
              <a:rPr lang="en-US" altLang="zh-CN" sz="2000" b="1" smtClean="0">
                <a:solidFill>
                  <a:schemeClr val="tx1"/>
                </a:solidFill>
                <a:latin typeface="Times New Roman" pitchFamily="18" charset="0"/>
              </a:rPr>
              <a:t>SRAM</a:t>
            </a:r>
            <a:r>
              <a:rPr lang="zh-CN" altLang="en-US" sz="2000" b="1" smtClean="0">
                <a:solidFill>
                  <a:schemeClr val="tx1"/>
                </a:solidFill>
                <a:latin typeface="Times New Roman" pitchFamily="18" charset="0"/>
              </a:rPr>
              <a:t>芯片？</a:t>
            </a:r>
            <a:br>
              <a:rPr lang="zh-CN" altLang="en-US" sz="2000" b="1" smtClean="0">
                <a:solidFill>
                  <a:schemeClr val="tx1"/>
                </a:solidFill>
                <a:latin typeface="Times New Roman" pitchFamily="18" charset="0"/>
              </a:rPr>
            </a:br>
            <a:r>
              <a:rPr lang="en-US" altLang="zh-CN" sz="2000" b="1" smtClean="0">
                <a:solidFill>
                  <a:schemeClr val="tx1"/>
                </a:solidFill>
                <a:latin typeface="Times New Roman" pitchFamily="18" charset="0"/>
              </a:rPr>
              <a:t>(2) </a:t>
            </a:r>
            <a:r>
              <a:rPr lang="zh-CN" altLang="en-US" sz="2000" b="1" smtClean="0">
                <a:solidFill>
                  <a:schemeClr val="tx1"/>
                </a:solidFill>
                <a:latin typeface="Times New Roman" pitchFamily="18" charset="0"/>
              </a:rPr>
              <a:t>该存储器需要多少字节地址位？</a:t>
            </a:r>
            <a:br>
              <a:rPr lang="zh-CN" altLang="en-US" sz="2000" b="1" smtClean="0">
                <a:solidFill>
                  <a:schemeClr val="tx1"/>
                </a:solidFill>
                <a:latin typeface="Times New Roman" pitchFamily="18" charset="0"/>
              </a:rPr>
            </a:br>
            <a:r>
              <a:rPr lang="en-US" altLang="zh-CN" sz="2000" b="1" smtClean="0">
                <a:solidFill>
                  <a:schemeClr val="tx1"/>
                </a:solidFill>
                <a:latin typeface="Times New Roman" pitchFamily="18" charset="0"/>
              </a:rPr>
              <a:t>(3) </a:t>
            </a:r>
            <a:r>
              <a:rPr lang="zh-CN" altLang="en-US" sz="2000" b="1" smtClean="0">
                <a:solidFill>
                  <a:schemeClr val="tx1"/>
                </a:solidFill>
                <a:latin typeface="Times New Roman" pitchFamily="18" charset="0"/>
              </a:rPr>
              <a:t>画出该存储器与</a:t>
            </a:r>
            <a:r>
              <a:rPr lang="en-US" altLang="zh-CN" sz="2000" b="1" smtClean="0">
                <a:solidFill>
                  <a:schemeClr val="tx1"/>
                </a:solidFill>
                <a:latin typeface="Times New Roman" pitchFamily="18" charset="0"/>
              </a:rPr>
              <a:t>CPU</a:t>
            </a:r>
            <a:r>
              <a:rPr lang="zh-CN" altLang="en-US" sz="2000" b="1" smtClean="0">
                <a:solidFill>
                  <a:schemeClr val="tx1"/>
                </a:solidFill>
                <a:latin typeface="Times New Roman" pitchFamily="18" charset="0"/>
              </a:rPr>
              <a:t>连接的结构图，设</a:t>
            </a:r>
            <a:r>
              <a:rPr lang="en-US" altLang="zh-CN" sz="2000" b="1" smtClean="0">
                <a:solidFill>
                  <a:schemeClr val="tx1"/>
                </a:solidFill>
                <a:latin typeface="Times New Roman" pitchFamily="18" charset="0"/>
              </a:rPr>
              <a:t>CPU</a:t>
            </a:r>
            <a:r>
              <a:rPr lang="zh-CN" altLang="en-US" sz="2000" b="1" smtClean="0">
                <a:solidFill>
                  <a:schemeClr val="tx1"/>
                </a:solidFill>
                <a:latin typeface="Times New Roman" pitchFamily="18" charset="0"/>
              </a:rPr>
              <a:t>的接口信号有地址信号、数据信号、控制信号</a:t>
            </a:r>
            <a:r>
              <a:rPr lang="en-US" altLang="zh-CN" sz="2000" b="1" smtClean="0">
                <a:solidFill>
                  <a:schemeClr val="tx1"/>
                </a:solidFill>
                <a:latin typeface="Times New Roman" pitchFamily="18" charset="0"/>
              </a:rPr>
              <a:t>MREQ#</a:t>
            </a:r>
            <a:r>
              <a:rPr lang="zh-CN" altLang="en-US" sz="2000" b="1" smtClean="0">
                <a:solidFill>
                  <a:schemeClr val="tx1"/>
                </a:solidFill>
                <a:latin typeface="Times New Roman" pitchFamily="18" charset="0"/>
              </a:rPr>
              <a:t>和</a:t>
            </a:r>
            <a:r>
              <a:rPr lang="en-US" altLang="zh-CN" sz="2000" b="1" smtClean="0">
                <a:solidFill>
                  <a:schemeClr val="tx1"/>
                </a:solidFill>
                <a:latin typeface="Times New Roman" pitchFamily="18" charset="0"/>
              </a:rPr>
              <a:t>R/W#</a:t>
            </a:r>
            <a:r>
              <a:rPr lang="zh-CN" altLang="en-US" sz="2000" b="1" smtClean="0">
                <a:solidFill>
                  <a:schemeClr val="tx1"/>
                </a:solidFill>
                <a:latin typeface="Times New Roman" pitchFamily="18" charset="0"/>
              </a:rPr>
              <a:t>。</a:t>
            </a:r>
          </a:p>
        </p:txBody>
      </p:sp>
      <p:sp>
        <p:nvSpPr>
          <p:cNvPr id="73731" name="Rectangle 3"/>
          <p:cNvSpPr>
            <a:spLocks noGrp="1" noChangeArrowheads="1"/>
          </p:cNvSpPr>
          <p:nvPr>
            <p:ph type="body" idx="1"/>
          </p:nvPr>
        </p:nvSpPr>
        <p:spPr>
          <a:xfrm>
            <a:off x="228600" y="2057400"/>
            <a:ext cx="8534400" cy="1295400"/>
          </a:xfrm>
        </p:spPr>
        <p:txBody>
          <a:bodyPr/>
          <a:lstStyle/>
          <a:p>
            <a:pPr eaLnBrk="1" hangingPunct="1">
              <a:lnSpc>
                <a:spcPct val="90000"/>
              </a:lnSpc>
              <a:buFont typeface="Wingdings" pitchFamily="2" charset="2"/>
              <a:buNone/>
            </a:pPr>
            <a:r>
              <a:rPr lang="zh-CN" altLang="en-US" sz="1800" b="1" smtClean="0">
                <a:solidFill>
                  <a:schemeClr val="hlink"/>
                </a:solidFill>
                <a:latin typeface="宋体" pitchFamily="2" charset="-122"/>
              </a:rPr>
              <a:t>解：</a:t>
            </a:r>
            <a:r>
              <a:rPr lang="en-US" altLang="zh-CN" sz="1800" b="1" smtClean="0">
                <a:latin typeface="宋体" pitchFamily="2" charset="-122"/>
              </a:rPr>
              <a:t>(1) </a:t>
            </a:r>
            <a:r>
              <a:rPr lang="zh-CN" altLang="en-US" sz="1800" b="1" smtClean="0">
                <a:latin typeface="宋体" pitchFamily="2" charset="-122"/>
              </a:rPr>
              <a:t>该存储器需要</a:t>
            </a:r>
            <a:r>
              <a:rPr lang="en-US" altLang="zh-CN" sz="1800" b="1" smtClean="0">
                <a:latin typeface="宋体" pitchFamily="2" charset="-122"/>
              </a:rPr>
              <a:t>2048K/256K = 8</a:t>
            </a:r>
            <a:r>
              <a:rPr lang="zh-CN" altLang="en-US" sz="1800" b="1" smtClean="0">
                <a:latin typeface="宋体" pitchFamily="2" charset="-122"/>
              </a:rPr>
              <a:t>片</a:t>
            </a:r>
            <a:r>
              <a:rPr lang="en-US" altLang="zh-CN" sz="1800" b="1" smtClean="0">
                <a:latin typeface="宋体" pitchFamily="2" charset="-122"/>
              </a:rPr>
              <a:t>SRAM</a:t>
            </a:r>
            <a:r>
              <a:rPr lang="zh-CN" altLang="en-US" sz="1800" b="1" smtClean="0">
                <a:latin typeface="宋体" pitchFamily="2" charset="-122"/>
              </a:rPr>
              <a:t>芯片；</a:t>
            </a:r>
          </a:p>
          <a:p>
            <a:pPr eaLnBrk="1" hangingPunct="1">
              <a:lnSpc>
                <a:spcPct val="90000"/>
              </a:lnSpc>
              <a:buFont typeface="Wingdings" pitchFamily="2" charset="2"/>
              <a:buNone/>
            </a:pPr>
            <a:r>
              <a:rPr lang="zh-CN" altLang="en-US" sz="1800" b="1" smtClean="0">
                <a:latin typeface="宋体" pitchFamily="2" charset="-122"/>
              </a:rPr>
              <a:t>	 </a:t>
            </a:r>
            <a:r>
              <a:rPr lang="en-US" altLang="zh-CN" sz="1800" b="1" smtClean="0">
                <a:latin typeface="宋体" pitchFamily="2" charset="-122"/>
              </a:rPr>
              <a:t>(2) </a:t>
            </a:r>
            <a:r>
              <a:rPr lang="zh-CN" altLang="en-US" sz="1800" b="1" smtClean="0">
                <a:latin typeface="宋体" pitchFamily="2" charset="-122"/>
              </a:rPr>
              <a:t>需要</a:t>
            </a:r>
            <a:r>
              <a:rPr lang="en-US" altLang="zh-CN" sz="1800" b="1" smtClean="0">
                <a:latin typeface="宋体" pitchFamily="2" charset="-122"/>
              </a:rPr>
              <a:t>21</a:t>
            </a:r>
            <a:r>
              <a:rPr lang="zh-CN" altLang="en-US" sz="1800" b="1" smtClean="0">
                <a:latin typeface="宋体" pitchFamily="2" charset="-122"/>
              </a:rPr>
              <a:t>条地址线，因为</a:t>
            </a:r>
            <a:r>
              <a:rPr lang="en-US" altLang="zh-CN" sz="1800" b="1" smtClean="0">
                <a:latin typeface="宋体" pitchFamily="2" charset="-122"/>
              </a:rPr>
              <a:t>2</a:t>
            </a:r>
            <a:r>
              <a:rPr lang="en-US" altLang="zh-CN" sz="1800" b="1" baseline="30000" smtClean="0">
                <a:latin typeface="宋体" pitchFamily="2" charset="-122"/>
              </a:rPr>
              <a:t>21</a:t>
            </a:r>
            <a:r>
              <a:rPr lang="en-US" altLang="zh-CN" sz="1800" b="1" smtClean="0">
                <a:latin typeface="宋体" pitchFamily="2" charset="-122"/>
              </a:rPr>
              <a:t>=2048K</a:t>
            </a:r>
            <a:r>
              <a:rPr lang="zh-CN" altLang="en-US" sz="1800" b="1" smtClean="0">
                <a:latin typeface="宋体" pitchFamily="2" charset="-122"/>
              </a:rPr>
              <a:t>，其中高</a:t>
            </a:r>
            <a:r>
              <a:rPr lang="en-US" altLang="zh-CN" sz="1800" b="1" smtClean="0">
                <a:latin typeface="宋体" pitchFamily="2" charset="-122"/>
              </a:rPr>
              <a:t>3</a:t>
            </a:r>
            <a:r>
              <a:rPr lang="zh-CN" altLang="en-US" sz="1800" b="1" smtClean="0">
                <a:latin typeface="宋体" pitchFamily="2" charset="-122"/>
              </a:rPr>
              <a:t>位用于芯片选择，低</a:t>
            </a:r>
            <a:r>
              <a:rPr lang="en-US" altLang="zh-CN" sz="1800" b="1" smtClean="0">
                <a:latin typeface="宋体" pitchFamily="2" charset="-122"/>
              </a:rPr>
              <a:t>18</a:t>
            </a:r>
            <a:r>
              <a:rPr lang="zh-CN" altLang="en-US" sz="1800" b="1" smtClean="0">
                <a:latin typeface="宋体" pitchFamily="2" charset="-122"/>
              </a:rPr>
              <a:t>位作为每个存储器芯片的地址输入。</a:t>
            </a:r>
          </a:p>
          <a:p>
            <a:pPr eaLnBrk="1" hangingPunct="1">
              <a:lnSpc>
                <a:spcPct val="90000"/>
              </a:lnSpc>
              <a:buFont typeface="Wingdings" pitchFamily="2" charset="2"/>
              <a:buNone/>
            </a:pPr>
            <a:r>
              <a:rPr lang="zh-CN" altLang="zh-CN" sz="1800" b="1" smtClean="0">
                <a:latin typeface="宋体" pitchFamily="2" charset="-122"/>
              </a:rPr>
              <a:t>	(3) </a:t>
            </a:r>
            <a:r>
              <a:rPr lang="zh-CN" altLang="en-US" sz="1800" b="1" smtClean="0">
                <a:latin typeface="宋体" pitchFamily="2" charset="-122"/>
              </a:rPr>
              <a:t>该存储器与</a:t>
            </a:r>
            <a:r>
              <a:rPr lang="en-US" altLang="zh-CN" sz="1800" b="1" smtClean="0">
                <a:latin typeface="宋体" pitchFamily="2" charset="-122"/>
              </a:rPr>
              <a:t>CPU</a:t>
            </a:r>
            <a:r>
              <a:rPr lang="zh-CN" altLang="en-US" sz="1800" b="1" smtClean="0">
                <a:latin typeface="宋体" pitchFamily="2" charset="-122"/>
              </a:rPr>
              <a:t>连接的结构图如下。</a:t>
            </a:r>
          </a:p>
          <a:p>
            <a:pPr eaLnBrk="1" hangingPunct="1">
              <a:lnSpc>
                <a:spcPct val="90000"/>
              </a:lnSpc>
            </a:pPr>
            <a:endParaRPr lang="en-US" altLang="zh-CN" sz="1800" b="1" smtClean="0">
              <a:latin typeface="宋体" pitchFamily="2" charset="-122"/>
            </a:endParaRPr>
          </a:p>
        </p:txBody>
      </p:sp>
      <p:grpSp>
        <p:nvGrpSpPr>
          <p:cNvPr id="73732" name="Group 171"/>
          <p:cNvGrpSpPr>
            <a:grpSpLocks/>
          </p:cNvGrpSpPr>
          <p:nvPr/>
        </p:nvGrpSpPr>
        <p:grpSpPr bwMode="auto">
          <a:xfrm>
            <a:off x="1676400" y="3352800"/>
            <a:ext cx="5105400" cy="3200400"/>
            <a:chOff x="1056" y="2313"/>
            <a:chExt cx="3216" cy="1815"/>
          </a:xfrm>
        </p:grpSpPr>
        <p:sp>
          <p:nvSpPr>
            <p:cNvPr id="73733" name="Rectangle 162"/>
            <p:cNvSpPr>
              <a:spLocks noChangeArrowheads="1"/>
            </p:cNvSpPr>
            <p:nvPr/>
          </p:nvSpPr>
          <p:spPr bwMode="auto">
            <a:xfrm>
              <a:off x="1056" y="2313"/>
              <a:ext cx="449" cy="1815"/>
            </a:xfrm>
            <a:prstGeom prst="rect">
              <a:avLst/>
            </a:prstGeom>
            <a:solidFill>
              <a:srgbClr val="CCFFCC"/>
            </a:solidFill>
            <a:ln w="11113">
              <a:solidFill>
                <a:srgbClr val="000000"/>
              </a:solidFill>
              <a:miter lim="800000"/>
              <a:headEnd/>
              <a:tailEnd/>
            </a:ln>
          </p:spPr>
          <p:txBody>
            <a:bodyPr/>
            <a:lstStyle/>
            <a:p>
              <a:endParaRPr lang="zh-CN" altLang="en-US"/>
            </a:p>
          </p:txBody>
        </p:sp>
        <p:grpSp>
          <p:nvGrpSpPr>
            <p:cNvPr id="73734" name="Group 32"/>
            <p:cNvGrpSpPr>
              <a:grpSpLocks/>
            </p:cNvGrpSpPr>
            <p:nvPr/>
          </p:nvGrpSpPr>
          <p:grpSpPr bwMode="auto">
            <a:xfrm>
              <a:off x="3041" y="3671"/>
              <a:ext cx="124" cy="356"/>
              <a:chOff x="3041" y="3671"/>
              <a:chExt cx="124" cy="356"/>
            </a:xfrm>
          </p:grpSpPr>
          <p:sp>
            <p:nvSpPr>
              <p:cNvPr id="73872" name="Rectangle 29"/>
              <p:cNvSpPr>
                <a:spLocks noChangeArrowheads="1"/>
              </p:cNvSpPr>
              <p:nvPr/>
            </p:nvSpPr>
            <p:spPr bwMode="auto">
              <a:xfrm>
                <a:off x="3075" y="3780"/>
                <a:ext cx="56" cy="1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73" name="Freeform 30"/>
              <p:cNvSpPr>
                <a:spLocks/>
              </p:cNvSpPr>
              <p:nvPr/>
            </p:nvSpPr>
            <p:spPr bwMode="auto">
              <a:xfrm>
                <a:off x="3048" y="3671"/>
                <a:ext cx="117" cy="123"/>
              </a:xfrm>
              <a:custGeom>
                <a:avLst/>
                <a:gdLst>
                  <a:gd name="T0" fmla="*/ 117 w 117"/>
                  <a:gd name="T1" fmla="*/ 123 h 123"/>
                  <a:gd name="T2" fmla="*/ 55 w 117"/>
                  <a:gd name="T3" fmla="*/ 0 h 123"/>
                  <a:gd name="T4" fmla="*/ 0 w 117"/>
                  <a:gd name="T5" fmla="*/ 123 h 123"/>
                  <a:gd name="T6" fmla="*/ 117 w 117"/>
                  <a:gd name="T7" fmla="*/ 123 h 123"/>
                  <a:gd name="T8" fmla="*/ 0 60000 65536"/>
                  <a:gd name="T9" fmla="*/ 0 60000 65536"/>
                  <a:gd name="T10" fmla="*/ 0 60000 65536"/>
                  <a:gd name="T11" fmla="*/ 0 60000 65536"/>
                  <a:gd name="T12" fmla="*/ 0 w 117"/>
                  <a:gd name="T13" fmla="*/ 0 h 123"/>
                  <a:gd name="T14" fmla="*/ 117 w 117"/>
                  <a:gd name="T15" fmla="*/ 123 h 123"/>
                </a:gdLst>
                <a:ahLst/>
                <a:cxnLst>
                  <a:cxn ang="T8">
                    <a:pos x="T0" y="T1"/>
                  </a:cxn>
                  <a:cxn ang="T9">
                    <a:pos x="T2" y="T3"/>
                  </a:cxn>
                  <a:cxn ang="T10">
                    <a:pos x="T4" y="T5"/>
                  </a:cxn>
                  <a:cxn ang="T11">
                    <a:pos x="T6" y="T7"/>
                  </a:cxn>
                </a:cxnLst>
                <a:rect l="T12" t="T13" r="T14" b="T15"/>
                <a:pathLst>
                  <a:path w="117" h="123">
                    <a:moveTo>
                      <a:pt x="117" y="123"/>
                    </a:moveTo>
                    <a:lnTo>
                      <a:pt x="55" y="0"/>
                    </a:lnTo>
                    <a:lnTo>
                      <a:pt x="0" y="123"/>
                    </a:lnTo>
                    <a:lnTo>
                      <a:pt x="117" y="123"/>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874" name="Freeform 31"/>
              <p:cNvSpPr>
                <a:spLocks/>
              </p:cNvSpPr>
              <p:nvPr/>
            </p:nvSpPr>
            <p:spPr bwMode="auto">
              <a:xfrm>
                <a:off x="3041" y="3903"/>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3735" name="Line 33"/>
            <p:cNvSpPr>
              <a:spLocks noChangeShapeType="1"/>
            </p:cNvSpPr>
            <p:nvPr/>
          </p:nvSpPr>
          <p:spPr bwMode="auto">
            <a:xfrm flipV="1">
              <a:off x="2660" y="2618"/>
              <a:ext cx="1"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34"/>
            <p:cNvSpPr>
              <a:spLocks noChangeShapeType="1"/>
            </p:cNvSpPr>
            <p:nvPr/>
          </p:nvSpPr>
          <p:spPr bwMode="auto">
            <a:xfrm flipV="1">
              <a:off x="2992" y="3017"/>
              <a:ext cx="1" cy="20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35"/>
            <p:cNvSpPr>
              <a:spLocks noChangeShapeType="1"/>
            </p:cNvSpPr>
            <p:nvPr/>
          </p:nvSpPr>
          <p:spPr bwMode="auto">
            <a:xfrm flipV="1">
              <a:off x="3214" y="2618"/>
              <a:ext cx="1"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Rectangle 36"/>
            <p:cNvSpPr>
              <a:spLocks noChangeArrowheads="1"/>
            </p:cNvSpPr>
            <p:nvPr/>
          </p:nvSpPr>
          <p:spPr bwMode="auto">
            <a:xfrm>
              <a:off x="1056" y="2342"/>
              <a:ext cx="5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  </a:t>
              </a:r>
              <a:endParaRPr lang="en-US" altLang="zh-CN"/>
            </a:p>
          </p:txBody>
        </p:sp>
        <p:grpSp>
          <p:nvGrpSpPr>
            <p:cNvPr id="73739" name="Group 40"/>
            <p:cNvGrpSpPr>
              <a:grpSpLocks/>
            </p:cNvGrpSpPr>
            <p:nvPr/>
          </p:nvGrpSpPr>
          <p:grpSpPr bwMode="auto">
            <a:xfrm>
              <a:off x="3871" y="3671"/>
              <a:ext cx="124" cy="356"/>
              <a:chOff x="3871" y="3671"/>
              <a:chExt cx="124" cy="356"/>
            </a:xfrm>
          </p:grpSpPr>
          <p:sp>
            <p:nvSpPr>
              <p:cNvPr id="73869" name="Rectangle 37"/>
              <p:cNvSpPr>
                <a:spLocks noChangeArrowheads="1"/>
              </p:cNvSpPr>
              <p:nvPr/>
            </p:nvSpPr>
            <p:spPr bwMode="auto">
              <a:xfrm>
                <a:off x="3905" y="3780"/>
                <a:ext cx="55" cy="1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70" name="Freeform 38"/>
              <p:cNvSpPr>
                <a:spLocks/>
              </p:cNvSpPr>
              <p:nvPr/>
            </p:nvSpPr>
            <p:spPr bwMode="auto">
              <a:xfrm>
                <a:off x="3877" y="3671"/>
                <a:ext cx="118" cy="123"/>
              </a:xfrm>
              <a:custGeom>
                <a:avLst/>
                <a:gdLst>
                  <a:gd name="T0" fmla="*/ 118 w 118"/>
                  <a:gd name="T1" fmla="*/ 123 h 123"/>
                  <a:gd name="T2" fmla="*/ 56 w 118"/>
                  <a:gd name="T3" fmla="*/ 0 h 123"/>
                  <a:gd name="T4" fmla="*/ 0 w 118"/>
                  <a:gd name="T5" fmla="*/ 123 h 123"/>
                  <a:gd name="T6" fmla="*/ 118 w 118"/>
                  <a:gd name="T7" fmla="*/ 123 h 123"/>
                  <a:gd name="T8" fmla="*/ 0 60000 65536"/>
                  <a:gd name="T9" fmla="*/ 0 60000 65536"/>
                  <a:gd name="T10" fmla="*/ 0 60000 65536"/>
                  <a:gd name="T11" fmla="*/ 0 60000 65536"/>
                  <a:gd name="T12" fmla="*/ 0 w 118"/>
                  <a:gd name="T13" fmla="*/ 0 h 123"/>
                  <a:gd name="T14" fmla="*/ 118 w 118"/>
                  <a:gd name="T15" fmla="*/ 123 h 123"/>
                </a:gdLst>
                <a:ahLst/>
                <a:cxnLst>
                  <a:cxn ang="T8">
                    <a:pos x="T0" y="T1"/>
                  </a:cxn>
                  <a:cxn ang="T9">
                    <a:pos x="T2" y="T3"/>
                  </a:cxn>
                  <a:cxn ang="T10">
                    <a:pos x="T4" y="T5"/>
                  </a:cxn>
                  <a:cxn ang="T11">
                    <a:pos x="T6" y="T7"/>
                  </a:cxn>
                </a:cxnLst>
                <a:rect l="T12" t="T13" r="T14" b="T15"/>
                <a:pathLst>
                  <a:path w="118" h="123">
                    <a:moveTo>
                      <a:pt x="118" y="123"/>
                    </a:moveTo>
                    <a:lnTo>
                      <a:pt x="56" y="0"/>
                    </a:lnTo>
                    <a:lnTo>
                      <a:pt x="0" y="123"/>
                    </a:lnTo>
                    <a:lnTo>
                      <a:pt x="118" y="123"/>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871" name="Freeform 39"/>
              <p:cNvSpPr>
                <a:spLocks/>
              </p:cNvSpPr>
              <p:nvPr/>
            </p:nvSpPr>
            <p:spPr bwMode="auto">
              <a:xfrm>
                <a:off x="3871" y="3903"/>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3740" name="Group 44"/>
            <p:cNvGrpSpPr>
              <a:grpSpLocks/>
            </p:cNvGrpSpPr>
            <p:nvPr/>
          </p:nvGrpSpPr>
          <p:grpSpPr bwMode="auto">
            <a:xfrm>
              <a:off x="2487" y="3671"/>
              <a:ext cx="125" cy="356"/>
              <a:chOff x="2487" y="3671"/>
              <a:chExt cx="125" cy="356"/>
            </a:xfrm>
          </p:grpSpPr>
          <p:sp>
            <p:nvSpPr>
              <p:cNvPr id="73866" name="Rectangle 41"/>
              <p:cNvSpPr>
                <a:spLocks noChangeArrowheads="1"/>
              </p:cNvSpPr>
              <p:nvPr/>
            </p:nvSpPr>
            <p:spPr bwMode="auto">
              <a:xfrm>
                <a:off x="2522" y="3780"/>
                <a:ext cx="55" cy="1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67" name="Freeform 42"/>
              <p:cNvSpPr>
                <a:spLocks/>
              </p:cNvSpPr>
              <p:nvPr/>
            </p:nvSpPr>
            <p:spPr bwMode="auto">
              <a:xfrm>
                <a:off x="2494" y="3671"/>
                <a:ext cx="118" cy="123"/>
              </a:xfrm>
              <a:custGeom>
                <a:avLst/>
                <a:gdLst>
                  <a:gd name="T0" fmla="*/ 118 w 118"/>
                  <a:gd name="T1" fmla="*/ 123 h 123"/>
                  <a:gd name="T2" fmla="*/ 56 w 118"/>
                  <a:gd name="T3" fmla="*/ 0 h 123"/>
                  <a:gd name="T4" fmla="*/ 0 w 118"/>
                  <a:gd name="T5" fmla="*/ 123 h 123"/>
                  <a:gd name="T6" fmla="*/ 118 w 118"/>
                  <a:gd name="T7" fmla="*/ 123 h 123"/>
                  <a:gd name="T8" fmla="*/ 0 60000 65536"/>
                  <a:gd name="T9" fmla="*/ 0 60000 65536"/>
                  <a:gd name="T10" fmla="*/ 0 60000 65536"/>
                  <a:gd name="T11" fmla="*/ 0 60000 65536"/>
                  <a:gd name="T12" fmla="*/ 0 w 118"/>
                  <a:gd name="T13" fmla="*/ 0 h 123"/>
                  <a:gd name="T14" fmla="*/ 118 w 118"/>
                  <a:gd name="T15" fmla="*/ 123 h 123"/>
                </a:gdLst>
                <a:ahLst/>
                <a:cxnLst>
                  <a:cxn ang="T8">
                    <a:pos x="T0" y="T1"/>
                  </a:cxn>
                  <a:cxn ang="T9">
                    <a:pos x="T2" y="T3"/>
                  </a:cxn>
                  <a:cxn ang="T10">
                    <a:pos x="T4" y="T5"/>
                  </a:cxn>
                  <a:cxn ang="T11">
                    <a:pos x="T6" y="T7"/>
                  </a:cxn>
                </a:cxnLst>
                <a:rect l="T12" t="T13" r="T14" b="T15"/>
                <a:pathLst>
                  <a:path w="118" h="123">
                    <a:moveTo>
                      <a:pt x="118" y="123"/>
                    </a:moveTo>
                    <a:lnTo>
                      <a:pt x="56" y="0"/>
                    </a:lnTo>
                    <a:lnTo>
                      <a:pt x="0" y="123"/>
                    </a:lnTo>
                    <a:lnTo>
                      <a:pt x="118" y="123"/>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868" name="Freeform 43"/>
              <p:cNvSpPr>
                <a:spLocks/>
              </p:cNvSpPr>
              <p:nvPr/>
            </p:nvSpPr>
            <p:spPr bwMode="auto">
              <a:xfrm>
                <a:off x="2487" y="3903"/>
                <a:ext cx="118" cy="124"/>
              </a:xfrm>
              <a:custGeom>
                <a:avLst/>
                <a:gdLst>
                  <a:gd name="T0" fmla="*/ 0 w 118"/>
                  <a:gd name="T1" fmla="*/ 0 h 124"/>
                  <a:gd name="T2" fmla="*/ 63 w 118"/>
                  <a:gd name="T3" fmla="*/ 124 h 124"/>
                  <a:gd name="T4" fmla="*/ 118 w 118"/>
                  <a:gd name="T5" fmla="*/ 0 h 124"/>
                  <a:gd name="T6" fmla="*/ 0 w 118"/>
                  <a:gd name="T7" fmla="*/ 0 h 124"/>
                  <a:gd name="T8" fmla="*/ 0 60000 65536"/>
                  <a:gd name="T9" fmla="*/ 0 60000 65536"/>
                  <a:gd name="T10" fmla="*/ 0 60000 65536"/>
                  <a:gd name="T11" fmla="*/ 0 60000 65536"/>
                  <a:gd name="T12" fmla="*/ 0 w 118"/>
                  <a:gd name="T13" fmla="*/ 0 h 124"/>
                  <a:gd name="T14" fmla="*/ 118 w 118"/>
                  <a:gd name="T15" fmla="*/ 124 h 124"/>
                </a:gdLst>
                <a:ahLst/>
                <a:cxnLst>
                  <a:cxn ang="T8">
                    <a:pos x="T0" y="T1"/>
                  </a:cxn>
                  <a:cxn ang="T9">
                    <a:pos x="T2" y="T3"/>
                  </a:cxn>
                  <a:cxn ang="T10">
                    <a:pos x="T4" y="T5"/>
                  </a:cxn>
                  <a:cxn ang="T11">
                    <a:pos x="T6" y="T7"/>
                  </a:cxn>
                </a:cxnLst>
                <a:rect l="T12" t="T13" r="T14" b="T15"/>
                <a:pathLst>
                  <a:path w="118" h="124">
                    <a:moveTo>
                      <a:pt x="0" y="0"/>
                    </a:moveTo>
                    <a:lnTo>
                      <a:pt x="63" y="124"/>
                    </a:lnTo>
                    <a:lnTo>
                      <a:pt x="118"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3741" name="Group 48"/>
            <p:cNvGrpSpPr>
              <a:grpSpLocks/>
            </p:cNvGrpSpPr>
            <p:nvPr/>
          </p:nvGrpSpPr>
          <p:grpSpPr bwMode="auto">
            <a:xfrm>
              <a:off x="1990" y="3671"/>
              <a:ext cx="124" cy="356"/>
              <a:chOff x="1990" y="3671"/>
              <a:chExt cx="124" cy="356"/>
            </a:xfrm>
          </p:grpSpPr>
          <p:sp>
            <p:nvSpPr>
              <p:cNvPr id="73863" name="Rectangle 45"/>
              <p:cNvSpPr>
                <a:spLocks noChangeArrowheads="1"/>
              </p:cNvSpPr>
              <p:nvPr/>
            </p:nvSpPr>
            <p:spPr bwMode="auto">
              <a:xfrm>
                <a:off x="2024" y="3780"/>
                <a:ext cx="55" cy="13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64" name="Freeform 46"/>
              <p:cNvSpPr>
                <a:spLocks/>
              </p:cNvSpPr>
              <p:nvPr/>
            </p:nvSpPr>
            <p:spPr bwMode="auto">
              <a:xfrm>
                <a:off x="1996" y="3671"/>
                <a:ext cx="118" cy="123"/>
              </a:xfrm>
              <a:custGeom>
                <a:avLst/>
                <a:gdLst>
                  <a:gd name="T0" fmla="*/ 118 w 118"/>
                  <a:gd name="T1" fmla="*/ 123 h 123"/>
                  <a:gd name="T2" fmla="*/ 56 w 118"/>
                  <a:gd name="T3" fmla="*/ 0 h 123"/>
                  <a:gd name="T4" fmla="*/ 0 w 118"/>
                  <a:gd name="T5" fmla="*/ 123 h 123"/>
                  <a:gd name="T6" fmla="*/ 118 w 118"/>
                  <a:gd name="T7" fmla="*/ 123 h 123"/>
                  <a:gd name="T8" fmla="*/ 0 60000 65536"/>
                  <a:gd name="T9" fmla="*/ 0 60000 65536"/>
                  <a:gd name="T10" fmla="*/ 0 60000 65536"/>
                  <a:gd name="T11" fmla="*/ 0 60000 65536"/>
                  <a:gd name="T12" fmla="*/ 0 w 118"/>
                  <a:gd name="T13" fmla="*/ 0 h 123"/>
                  <a:gd name="T14" fmla="*/ 118 w 118"/>
                  <a:gd name="T15" fmla="*/ 123 h 123"/>
                </a:gdLst>
                <a:ahLst/>
                <a:cxnLst>
                  <a:cxn ang="T8">
                    <a:pos x="T0" y="T1"/>
                  </a:cxn>
                  <a:cxn ang="T9">
                    <a:pos x="T2" y="T3"/>
                  </a:cxn>
                  <a:cxn ang="T10">
                    <a:pos x="T4" y="T5"/>
                  </a:cxn>
                  <a:cxn ang="T11">
                    <a:pos x="T6" y="T7"/>
                  </a:cxn>
                </a:cxnLst>
                <a:rect l="T12" t="T13" r="T14" b="T15"/>
                <a:pathLst>
                  <a:path w="118" h="123">
                    <a:moveTo>
                      <a:pt x="118" y="123"/>
                    </a:moveTo>
                    <a:lnTo>
                      <a:pt x="56" y="0"/>
                    </a:lnTo>
                    <a:lnTo>
                      <a:pt x="0" y="123"/>
                    </a:lnTo>
                    <a:lnTo>
                      <a:pt x="118" y="123"/>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865" name="Freeform 47"/>
              <p:cNvSpPr>
                <a:spLocks/>
              </p:cNvSpPr>
              <p:nvPr/>
            </p:nvSpPr>
            <p:spPr bwMode="auto">
              <a:xfrm>
                <a:off x="1990" y="3903"/>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3742" name="Oval 49"/>
            <p:cNvSpPr>
              <a:spLocks noChangeArrowheads="1"/>
            </p:cNvSpPr>
            <p:nvPr/>
          </p:nvSpPr>
          <p:spPr bwMode="auto">
            <a:xfrm>
              <a:off x="3628" y="3496"/>
              <a:ext cx="42" cy="44"/>
            </a:xfrm>
            <a:prstGeom prst="ellipse">
              <a:avLst/>
            </a:prstGeom>
            <a:solidFill>
              <a:srgbClr val="000000"/>
            </a:solidFill>
            <a:ln w="11113">
              <a:solidFill>
                <a:srgbClr val="000000"/>
              </a:solidFill>
              <a:round/>
              <a:headEnd/>
              <a:tailEnd/>
            </a:ln>
          </p:spPr>
          <p:txBody>
            <a:bodyPr/>
            <a:lstStyle/>
            <a:p>
              <a:endParaRPr lang="zh-CN" altLang="en-US"/>
            </a:p>
          </p:txBody>
        </p:sp>
        <p:sp>
          <p:nvSpPr>
            <p:cNvPr id="73743" name="Oval 50"/>
            <p:cNvSpPr>
              <a:spLocks noChangeArrowheads="1"/>
            </p:cNvSpPr>
            <p:nvPr/>
          </p:nvSpPr>
          <p:spPr bwMode="auto">
            <a:xfrm>
              <a:off x="3407" y="3496"/>
              <a:ext cx="42" cy="44"/>
            </a:xfrm>
            <a:prstGeom prst="ellipse">
              <a:avLst/>
            </a:prstGeom>
            <a:solidFill>
              <a:srgbClr val="000000"/>
            </a:solidFill>
            <a:ln w="11113">
              <a:solidFill>
                <a:srgbClr val="000000"/>
              </a:solidFill>
              <a:round/>
              <a:headEnd/>
              <a:tailEnd/>
            </a:ln>
          </p:spPr>
          <p:txBody>
            <a:bodyPr/>
            <a:lstStyle/>
            <a:p>
              <a:endParaRPr lang="zh-CN" altLang="en-US"/>
            </a:p>
          </p:txBody>
        </p:sp>
        <p:sp>
          <p:nvSpPr>
            <p:cNvPr id="73744" name="Oval 51"/>
            <p:cNvSpPr>
              <a:spLocks noChangeArrowheads="1"/>
            </p:cNvSpPr>
            <p:nvPr/>
          </p:nvSpPr>
          <p:spPr bwMode="auto">
            <a:xfrm>
              <a:off x="3518" y="3496"/>
              <a:ext cx="41" cy="44"/>
            </a:xfrm>
            <a:prstGeom prst="ellipse">
              <a:avLst/>
            </a:prstGeom>
            <a:solidFill>
              <a:srgbClr val="000000"/>
            </a:solidFill>
            <a:ln w="11113">
              <a:solidFill>
                <a:srgbClr val="000000"/>
              </a:solidFill>
              <a:round/>
              <a:headEnd/>
              <a:tailEnd/>
            </a:ln>
          </p:spPr>
          <p:txBody>
            <a:bodyPr/>
            <a:lstStyle/>
            <a:p>
              <a:endParaRPr lang="zh-CN" altLang="en-US"/>
            </a:p>
          </p:txBody>
        </p:sp>
        <p:sp>
          <p:nvSpPr>
            <p:cNvPr id="73745" name="Rectangle 52"/>
            <p:cNvSpPr>
              <a:spLocks noChangeArrowheads="1"/>
            </p:cNvSpPr>
            <p:nvPr/>
          </p:nvSpPr>
          <p:spPr bwMode="auto">
            <a:xfrm>
              <a:off x="1941" y="2313"/>
              <a:ext cx="2275" cy="312"/>
            </a:xfrm>
            <a:prstGeom prst="rect">
              <a:avLst/>
            </a:prstGeom>
            <a:solidFill>
              <a:schemeClr val="accent2"/>
            </a:solidFill>
            <a:ln w="11113">
              <a:solidFill>
                <a:srgbClr val="000000"/>
              </a:solidFill>
              <a:miter lim="800000"/>
              <a:headEnd/>
              <a:tailEnd/>
            </a:ln>
          </p:spPr>
          <p:txBody>
            <a:bodyPr/>
            <a:lstStyle/>
            <a:p>
              <a:endParaRPr lang="zh-CN" altLang="en-US"/>
            </a:p>
          </p:txBody>
        </p:sp>
        <p:sp>
          <p:nvSpPr>
            <p:cNvPr id="73746" name="Line 53"/>
            <p:cNvSpPr>
              <a:spLocks noChangeShapeType="1"/>
            </p:cNvSpPr>
            <p:nvPr/>
          </p:nvSpPr>
          <p:spPr bwMode="auto">
            <a:xfrm flipV="1">
              <a:off x="2162" y="2618"/>
              <a:ext cx="1" cy="6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54"/>
            <p:cNvSpPr>
              <a:spLocks noChangeShapeType="1"/>
            </p:cNvSpPr>
            <p:nvPr/>
          </p:nvSpPr>
          <p:spPr bwMode="auto">
            <a:xfrm flipV="1">
              <a:off x="4099" y="2618"/>
              <a:ext cx="1" cy="5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Rectangle 55"/>
            <p:cNvSpPr>
              <a:spLocks noChangeArrowheads="1"/>
            </p:cNvSpPr>
            <p:nvPr/>
          </p:nvSpPr>
          <p:spPr bwMode="auto">
            <a:xfrm>
              <a:off x="3767" y="2465"/>
              <a:ext cx="5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49" name="Rectangle 56"/>
            <p:cNvSpPr>
              <a:spLocks noChangeArrowheads="1"/>
            </p:cNvSpPr>
            <p:nvPr/>
          </p:nvSpPr>
          <p:spPr bwMode="auto">
            <a:xfrm>
              <a:off x="3857" y="2480"/>
              <a:ext cx="32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ramsel7</a:t>
              </a:r>
              <a:endParaRPr lang="en-US" altLang="zh-CN"/>
            </a:p>
          </p:txBody>
        </p:sp>
        <p:sp>
          <p:nvSpPr>
            <p:cNvPr id="73750" name="Rectangle 57"/>
            <p:cNvSpPr>
              <a:spLocks noChangeArrowheads="1"/>
            </p:cNvSpPr>
            <p:nvPr/>
          </p:nvSpPr>
          <p:spPr bwMode="auto">
            <a:xfrm>
              <a:off x="2439" y="2313"/>
              <a:ext cx="8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51" name="Rectangle 58"/>
            <p:cNvSpPr>
              <a:spLocks noChangeArrowheads="1"/>
            </p:cNvSpPr>
            <p:nvPr/>
          </p:nvSpPr>
          <p:spPr bwMode="auto">
            <a:xfrm>
              <a:off x="2702" y="2327"/>
              <a:ext cx="13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3-8</a:t>
              </a:r>
              <a:endParaRPr lang="en-US" altLang="zh-CN"/>
            </a:p>
          </p:txBody>
        </p:sp>
        <p:sp>
          <p:nvSpPr>
            <p:cNvPr id="73752" name="Rectangle 59"/>
            <p:cNvSpPr>
              <a:spLocks noChangeArrowheads="1"/>
            </p:cNvSpPr>
            <p:nvPr/>
          </p:nvSpPr>
          <p:spPr bwMode="auto">
            <a:xfrm>
              <a:off x="2854" y="2334"/>
              <a:ext cx="20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300">
                  <a:solidFill>
                    <a:srgbClr val="000000"/>
                  </a:solidFill>
                  <a:latin typeface="宋体" pitchFamily="2" charset="-122"/>
                </a:rPr>
                <a:t>译码</a:t>
              </a:r>
              <a:endParaRPr lang="zh-CN" altLang="en-US"/>
            </a:p>
          </p:txBody>
        </p:sp>
        <p:sp>
          <p:nvSpPr>
            <p:cNvPr id="73753" name="Rectangle 60"/>
            <p:cNvSpPr>
              <a:spLocks noChangeArrowheads="1"/>
            </p:cNvSpPr>
            <p:nvPr/>
          </p:nvSpPr>
          <p:spPr bwMode="auto">
            <a:xfrm>
              <a:off x="2992" y="2465"/>
              <a:ext cx="5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54" name="Rectangle 61"/>
            <p:cNvSpPr>
              <a:spLocks noChangeArrowheads="1"/>
            </p:cNvSpPr>
            <p:nvPr/>
          </p:nvSpPr>
          <p:spPr bwMode="auto">
            <a:xfrm>
              <a:off x="3082" y="2480"/>
              <a:ext cx="32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ramsel2</a:t>
              </a:r>
              <a:endParaRPr lang="en-US" altLang="zh-CN"/>
            </a:p>
          </p:txBody>
        </p:sp>
        <p:sp>
          <p:nvSpPr>
            <p:cNvPr id="73755" name="Rectangle 62"/>
            <p:cNvSpPr>
              <a:spLocks noChangeArrowheads="1"/>
            </p:cNvSpPr>
            <p:nvPr/>
          </p:nvSpPr>
          <p:spPr bwMode="auto">
            <a:xfrm>
              <a:off x="2384" y="2465"/>
              <a:ext cx="5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56" name="Rectangle 63"/>
            <p:cNvSpPr>
              <a:spLocks noChangeArrowheads="1"/>
            </p:cNvSpPr>
            <p:nvPr/>
          </p:nvSpPr>
          <p:spPr bwMode="auto">
            <a:xfrm>
              <a:off x="2474" y="2480"/>
              <a:ext cx="32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ramsel1</a:t>
              </a:r>
              <a:endParaRPr lang="en-US" altLang="zh-CN"/>
            </a:p>
          </p:txBody>
        </p:sp>
        <p:sp>
          <p:nvSpPr>
            <p:cNvPr id="73757" name="Rectangle 64"/>
            <p:cNvSpPr>
              <a:spLocks noChangeArrowheads="1"/>
            </p:cNvSpPr>
            <p:nvPr/>
          </p:nvSpPr>
          <p:spPr bwMode="auto">
            <a:xfrm>
              <a:off x="1941" y="2465"/>
              <a:ext cx="5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58" name="Rectangle 65"/>
            <p:cNvSpPr>
              <a:spLocks noChangeArrowheads="1"/>
            </p:cNvSpPr>
            <p:nvPr/>
          </p:nvSpPr>
          <p:spPr bwMode="auto">
            <a:xfrm>
              <a:off x="2031" y="2480"/>
              <a:ext cx="32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ramsel0</a:t>
              </a:r>
              <a:endParaRPr lang="en-US" altLang="zh-CN"/>
            </a:p>
          </p:txBody>
        </p:sp>
        <p:sp>
          <p:nvSpPr>
            <p:cNvPr id="73759" name="Rectangle 66"/>
            <p:cNvSpPr>
              <a:spLocks noChangeArrowheads="1"/>
            </p:cNvSpPr>
            <p:nvPr/>
          </p:nvSpPr>
          <p:spPr bwMode="auto">
            <a:xfrm>
              <a:off x="3490" y="2465"/>
              <a:ext cx="22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60" name="Rectangle 67"/>
            <p:cNvSpPr>
              <a:spLocks noChangeArrowheads="1"/>
            </p:cNvSpPr>
            <p:nvPr/>
          </p:nvSpPr>
          <p:spPr bwMode="auto">
            <a:xfrm>
              <a:off x="3545" y="2487"/>
              <a:ext cx="1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t>
              </a:r>
              <a:endParaRPr lang="en-US" altLang="zh-CN"/>
            </a:p>
          </p:txBody>
        </p:sp>
        <p:sp>
          <p:nvSpPr>
            <p:cNvPr id="73761" name="Rectangle 68"/>
            <p:cNvSpPr>
              <a:spLocks noChangeArrowheads="1"/>
            </p:cNvSpPr>
            <p:nvPr/>
          </p:nvSpPr>
          <p:spPr bwMode="auto">
            <a:xfrm>
              <a:off x="1609" y="2516"/>
              <a:ext cx="39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62" name="Rectangle 69"/>
            <p:cNvSpPr>
              <a:spLocks noChangeArrowheads="1"/>
            </p:cNvSpPr>
            <p:nvPr/>
          </p:nvSpPr>
          <p:spPr bwMode="auto">
            <a:xfrm>
              <a:off x="1685" y="2530"/>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3763" name="Rectangle 70"/>
            <p:cNvSpPr>
              <a:spLocks noChangeArrowheads="1"/>
            </p:cNvSpPr>
            <p:nvPr/>
          </p:nvSpPr>
          <p:spPr bwMode="auto">
            <a:xfrm>
              <a:off x="1748" y="2567"/>
              <a:ext cx="14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20-18</a:t>
              </a:r>
              <a:endParaRPr lang="en-US" altLang="zh-CN"/>
            </a:p>
          </p:txBody>
        </p:sp>
        <p:sp>
          <p:nvSpPr>
            <p:cNvPr id="73764" name="Rectangle 71"/>
            <p:cNvSpPr>
              <a:spLocks noChangeArrowheads="1"/>
            </p:cNvSpPr>
            <p:nvPr/>
          </p:nvSpPr>
          <p:spPr bwMode="auto">
            <a:xfrm>
              <a:off x="1167" y="2712"/>
              <a:ext cx="3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65" name="Rectangle 72"/>
            <p:cNvSpPr>
              <a:spLocks noChangeArrowheads="1"/>
            </p:cNvSpPr>
            <p:nvPr/>
          </p:nvSpPr>
          <p:spPr bwMode="auto">
            <a:xfrm>
              <a:off x="1263" y="2734"/>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3766" name="Rectangle 73"/>
            <p:cNvSpPr>
              <a:spLocks noChangeArrowheads="1"/>
            </p:cNvSpPr>
            <p:nvPr/>
          </p:nvSpPr>
          <p:spPr bwMode="auto">
            <a:xfrm>
              <a:off x="1326" y="2770"/>
              <a:ext cx="1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20-0</a:t>
              </a:r>
              <a:endParaRPr lang="en-US" altLang="zh-CN"/>
            </a:p>
          </p:txBody>
        </p:sp>
        <p:sp>
          <p:nvSpPr>
            <p:cNvPr id="73767" name="Rectangle 74"/>
            <p:cNvSpPr>
              <a:spLocks noChangeArrowheads="1"/>
            </p:cNvSpPr>
            <p:nvPr/>
          </p:nvSpPr>
          <p:spPr bwMode="auto">
            <a:xfrm>
              <a:off x="2716" y="2661"/>
              <a:ext cx="3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68" name="Rectangle 75"/>
            <p:cNvSpPr>
              <a:spLocks noChangeArrowheads="1"/>
            </p:cNvSpPr>
            <p:nvPr/>
          </p:nvSpPr>
          <p:spPr bwMode="auto">
            <a:xfrm>
              <a:off x="2812" y="2683"/>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A</a:t>
              </a:r>
              <a:endParaRPr lang="en-US" altLang="zh-CN"/>
            </a:p>
          </p:txBody>
        </p:sp>
        <p:sp>
          <p:nvSpPr>
            <p:cNvPr id="73769" name="Rectangle 76"/>
            <p:cNvSpPr>
              <a:spLocks noChangeArrowheads="1"/>
            </p:cNvSpPr>
            <p:nvPr/>
          </p:nvSpPr>
          <p:spPr bwMode="auto">
            <a:xfrm>
              <a:off x="2875" y="2719"/>
              <a:ext cx="11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17-0</a:t>
              </a:r>
              <a:endParaRPr lang="en-US" altLang="zh-CN"/>
            </a:p>
          </p:txBody>
        </p:sp>
        <p:sp>
          <p:nvSpPr>
            <p:cNvPr id="73770" name="Rectangle 77"/>
            <p:cNvSpPr>
              <a:spLocks noChangeArrowheads="1"/>
            </p:cNvSpPr>
            <p:nvPr/>
          </p:nvSpPr>
          <p:spPr bwMode="auto">
            <a:xfrm>
              <a:off x="1941" y="2313"/>
              <a:ext cx="2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71" name="Rectangle 78"/>
            <p:cNvSpPr>
              <a:spLocks noChangeArrowheads="1"/>
            </p:cNvSpPr>
            <p:nvPr/>
          </p:nvSpPr>
          <p:spPr bwMode="auto">
            <a:xfrm>
              <a:off x="1990" y="2327"/>
              <a:ext cx="19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OE#</a:t>
              </a:r>
              <a:endParaRPr lang="en-US" altLang="zh-CN"/>
            </a:p>
          </p:txBody>
        </p:sp>
        <p:sp>
          <p:nvSpPr>
            <p:cNvPr id="73772" name="Rectangle 79"/>
            <p:cNvSpPr>
              <a:spLocks noChangeArrowheads="1"/>
            </p:cNvSpPr>
            <p:nvPr/>
          </p:nvSpPr>
          <p:spPr bwMode="auto">
            <a:xfrm>
              <a:off x="1111" y="2313"/>
              <a:ext cx="3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73" name="Rectangle 80"/>
            <p:cNvSpPr>
              <a:spLocks noChangeArrowheads="1"/>
            </p:cNvSpPr>
            <p:nvPr/>
          </p:nvSpPr>
          <p:spPr bwMode="auto">
            <a:xfrm>
              <a:off x="1139" y="2327"/>
              <a:ext cx="3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MREQ#</a:t>
              </a:r>
              <a:endParaRPr lang="en-US" altLang="zh-CN"/>
            </a:p>
          </p:txBody>
        </p:sp>
        <p:sp>
          <p:nvSpPr>
            <p:cNvPr id="73774" name="Rectangle 81"/>
            <p:cNvSpPr>
              <a:spLocks noChangeArrowheads="1"/>
            </p:cNvSpPr>
            <p:nvPr/>
          </p:nvSpPr>
          <p:spPr bwMode="auto">
            <a:xfrm>
              <a:off x="1167" y="2915"/>
              <a:ext cx="3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75" name="Rectangle 82"/>
            <p:cNvSpPr>
              <a:spLocks noChangeArrowheads="1"/>
            </p:cNvSpPr>
            <p:nvPr/>
          </p:nvSpPr>
          <p:spPr bwMode="auto">
            <a:xfrm>
              <a:off x="1243" y="2930"/>
              <a:ext cx="24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R/W#</a:t>
              </a:r>
              <a:endParaRPr lang="en-US" altLang="zh-CN"/>
            </a:p>
          </p:txBody>
        </p:sp>
        <p:sp>
          <p:nvSpPr>
            <p:cNvPr id="73776" name="Rectangle 83"/>
            <p:cNvSpPr>
              <a:spLocks noChangeArrowheads="1"/>
            </p:cNvSpPr>
            <p:nvPr/>
          </p:nvSpPr>
          <p:spPr bwMode="auto">
            <a:xfrm>
              <a:off x="1056" y="3119"/>
              <a:ext cx="3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77" name="Rectangle 84"/>
            <p:cNvSpPr>
              <a:spLocks noChangeArrowheads="1"/>
            </p:cNvSpPr>
            <p:nvPr/>
          </p:nvSpPr>
          <p:spPr bwMode="auto">
            <a:xfrm>
              <a:off x="1118" y="3133"/>
              <a:ext cx="26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Times New Roman" pitchFamily="18" charset="0"/>
                </a:rPr>
                <a:t>CPU</a:t>
              </a:r>
              <a:endParaRPr lang="en-US" altLang="zh-CN"/>
            </a:p>
          </p:txBody>
        </p:sp>
        <p:sp>
          <p:nvSpPr>
            <p:cNvPr id="73778" name="Rectangle 85"/>
            <p:cNvSpPr>
              <a:spLocks noChangeArrowheads="1"/>
            </p:cNvSpPr>
            <p:nvPr/>
          </p:nvSpPr>
          <p:spPr bwMode="auto">
            <a:xfrm>
              <a:off x="3545" y="372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79" name="Rectangle 86"/>
            <p:cNvSpPr>
              <a:spLocks noChangeArrowheads="1"/>
            </p:cNvSpPr>
            <p:nvPr/>
          </p:nvSpPr>
          <p:spPr bwMode="auto">
            <a:xfrm>
              <a:off x="3601" y="3736"/>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80" name="Rectangle 87"/>
            <p:cNvSpPr>
              <a:spLocks noChangeArrowheads="1"/>
            </p:cNvSpPr>
            <p:nvPr/>
          </p:nvSpPr>
          <p:spPr bwMode="auto">
            <a:xfrm>
              <a:off x="3670"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3781" name="Rectangle 88"/>
            <p:cNvSpPr>
              <a:spLocks noChangeArrowheads="1"/>
            </p:cNvSpPr>
            <p:nvPr/>
          </p:nvSpPr>
          <p:spPr bwMode="auto">
            <a:xfrm>
              <a:off x="3705" y="3736"/>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82" name="Rectangle 89"/>
            <p:cNvSpPr>
              <a:spLocks noChangeArrowheads="1"/>
            </p:cNvSpPr>
            <p:nvPr/>
          </p:nvSpPr>
          <p:spPr bwMode="auto">
            <a:xfrm>
              <a:off x="3829"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3783" name="Rectangle 90"/>
            <p:cNvSpPr>
              <a:spLocks noChangeArrowheads="1"/>
            </p:cNvSpPr>
            <p:nvPr/>
          </p:nvSpPr>
          <p:spPr bwMode="auto">
            <a:xfrm>
              <a:off x="2716" y="3722"/>
              <a:ext cx="3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84" name="Rectangle 91"/>
            <p:cNvSpPr>
              <a:spLocks noChangeArrowheads="1"/>
            </p:cNvSpPr>
            <p:nvPr/>
          </p:nvSpPr>
          <p:spPr bwMode="auto">
            <a:xfrm>
              <a:off x="2771" y="3736"/>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85" name="Rectangle 92"/>
            <p:cNvSpPr>
              <a:spLocks noChangeArrowheads="1"/>
            </p:cNvSpPr>
            <p:nvPr/>
          </p:nvSpPr>
          <p:spPr bwMode="auto">
            <a:xfrm>
              <a:off x="2840"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3786" name="Rectangle 93"/>
            <p:cNvSpPr>
              <a:spLocks noChangeArrowheads="1"/>
            </p:cNvSpPr>
            <p:nvPr/>
          </p:nvSpPr>
          <p:spPr bwMode="auto">
            <a:xfrm>
              <a:off x="2875" y="3736"/>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87" name="Rectangle 94"/>
            <p:cNvSpPr>
              <a:spLocks noChangeArrowheads="1"/>
            </p:cNvSpPr>
            <p:nvPr/>
          </p:nvSpPr>
          <p:spPr bwMode="auto">
            <a:xfrm>
              <a:off x="2999"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3788" name="Rectangle 95"/>
            <p:cNvSpPr>
              <a:spLocks noChangeArrowheads="1"/>
            </p:cNvSpPr>
            <p:nvPr/>
          </p:nvSpPr>
          <p:spPr bwMode="auto">
            <a:xfrm>
              <a:off x="2162" y="3722"/>
              <a:ext cx="3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89" name="Rectangle 96"/>
            <p:cNvSpPr>
              <a:spLocks noChangeArrowheads="1"/>
            </p:cNvSpPr>
            <p:nvPr/>
          </p:nvSpPr>
          <p:spPr bwMode="auto">
            <a:xfrm>
              <a:off x="2218" y="3736"/>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90" name="Rectangle 97"/>
            <p:cNvSpPr>
              <a:spLocks noChangeArrowheads="1"/>
            </p:cNvSpPr>
            <p:nvPr/>
          </p:nvSpPr>
          <p:spPr bwMode="auto">
            <a:xfrm>
              <a:off x="2287"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3791" name="Rectangle 98"/>
            <p:cNvSpPr>
              <a:spLocks noChangeArrowheads="1"/>
            </p:cNvSpPr>
            <p:nvPr/>
          </p:nvSpPr>
          <p:spPr bwMode="auto">
            <a:xfrm>
              <a:off x="2321" y="3736"/>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92" name="Rectangle 99"/>
            <p:cNvSpPr>
              <a:spLocks noChangeArrowheads="1"/>
            </p:cNvSpPr>
            <p:nvPr/>
          </p:nvSpPr>
          <p:spPr bwMode="auto">
            <a:xfrm>
              <a:off x="2446"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3793" name="Rectangle 100"/>
            <p:cNvSpPr>
              <a:spLocks noChangeArrowheads="1"/>
            </p:cNvSpPr>
            <p:nvPr/>
          </p:nvSpPr>
          <p:spPr bwMode="auto">
            <a:xfrm>
              <a:off x="1665" y="3722"/>
              <a:ext cx="3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94" name="Rectangle 101"/>
            <p:cNvSpPr>
              <a:spLocks noChangeArrowheads="1"/>
            </p:cNvSpPr>
            <p:nvPr/>
          </p:nvSpPr>
          <p:spPr bwMode="auto">
            <a:xfrm>
              <a:off x="1720" y="3736"/>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95" name="Rectangle 102"/>
            <p:cNvSpPr>
              <a:spLocks noChangeArrowheads="1"/>
            </p:cNvSpPr>
            <p:nvPr/>
          </p:nvSpPr>
          <p:spPr bwMode="auto">
            <a:xfrm>
              <a:off x="1789"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3796" name="Rectangle 103"/>
            <p:cNvSpPr>
              <a:spLocks noChangeArrowheads="1"/>
            </p:cNvSpPr>
            <p:nvPr/>
          </p:nvSpPr>
          <p:spPr bwMode="auto">
            <a:xfrm>
              <a:off x="1824" y="3736"/>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797" name="Rectangle 104"/>
            <p:cNvSpPr>
              <a:spLocks noChangeArrowheads="1"/>
            </p:cNvSpPr>
            <p:nvPr/>
          </p:nvSpPr>
          <p:spPr bwMode="auto">
            <a:xfrm>
              <a:off x="1948" y="3773"/>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3798" name="Rectangle 105"/>
            <p:cNvSpPr>
              <a:spLocks noChangeArrowheads="1"/>
            </p:cNvSpPr>
            <p:nvPr/>
          </p:nvSpPr>
          <p:spPr bwMode="auto">
            <a:xfrm>
              <a:off x="1167" y="3874"/>
              <a:ext cx="3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99" name="Rectangle 106"/>
            <p:cNvSpPr>
              <a:spLocks noChangeArrowheads="1"/>
            </p:cNvSpPr>
            <p:nvPr/>
          </p:nvSpPr>
          <p:spPr bwMode="auto">
            <a:xfrm>
              <a:off x="1222" y="3889"/>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800" name="Rectangle 107"/>
            <p:cNvSpPr>
              <a:spLocks noChangeArrowheads="1"/>
            </p:cNvSpPr>
            <p:nvPr/>
          </p:nvSpPr>
          <p:spPr bwMode="auto">
            <a:xfrm>
              <a:off x="1291" y="3925"/>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7</a:t>
              </a:r>
              <a:endParaRPr lang="en-US" altLang="zh-CN"/>
            </a:p>
          </p:txBody>
        </p:sp>
        <p:sp>
          <p:nvSpPr>
            <p:cNvPr id="73801" name="Rectangle 108"/>
            <p:cNvSpPr>
              <a:spLocks noChangeArrowheads="1"/>
            </p:cNvSpPr>
            <p:nvPr/>
          </p:nvSpPr>
          <p:spPr bwMode="auto">
            <a:xfrm>
              <a:off x="1326" y="3889"/>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~D</a:t>
              </a:r>
              <a:endParaRPr lang="en-US" altLang="zh-CN"/>
            </a:p>
          </p:txBody>
        </p:sp>
        <p:sp>
          <p:nvSpPr>
            <p:cNvPr id="73802" name="Rectangle 109"/>
            <p:cNvSpPr>
              <a:spLocks noChangeArrowheads="1"/>
            </p:cNvSpPr>
            <p:nvPr/>
          </p:nvSpPr>
          <p:spPr bwMode="auto">
            <a:xfrm>
              <a:off x="1450" y="3925"/>
              <a:ext cx="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0</a:t>
              </a:r>
              <a:endParaRPr lang="en-US" altLang="zh-CN"/>
            </a:p>
          </p:txBody>
        </p:sp>
        <p:sp>
          <p:nvSpPr>
            <p:cNvPr id="73803" name="Line 110"/>
            <p:cNvSpPr>
              <a:spLocks noChangeShapeType="1"/>
            </p:cNvSpPr>
            <p:nvPr/>
          </p:nvSpPr>
          <p:spPr bwMode="auto">
            <a:xfrm flipV="1">
              <a:off x="1886" y="3017"/>
              <a:ext cx="1" cy="20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4" name="Line 111"/>
            <p:cNvSpPr>
              <a:spLocks noChangeShapeType="1"/>
            </p:cNvSpPr>
            <p:nvPr/>
          </p:nvSpPr>
          <p:spPr bwMode="auto">
            <a:xfrm flipV="1">
              <a:off x="2439" y="3017"/>
              <a:ext cx="1" cy="20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5" name="Line 112"/>
            <p:cNvSpPr>
              <a:spLocks noChangeShapeType="1"/>
            </p:cNvSpPr>
            <p:nvPr/>
          </p:nvSpPr>
          <p:spPr bwMode="auto">
            <a:xfrm>
              <a:off x="1499" y="3017"/>
              <a:ext cx="2323" cy="1"/>
            </a:xfrm>
            <a:prstGeom prst="line">
              <a:avLst/>
            </a:prstGeom>
            <a:noFill/>
            <a:ln w="111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6" name="Line 113"/>
            <p:cNvSpPr>
              <a:spLocks noChangeShapeType="1"/>
            </p:cNvSpPr>
            <p:nvPr/>
          </p:nvSpPr>
          <p:spPr bwMode="auto">
            <a:xfrm flipV="1">
              <a:off x="3822" y="3017"/>
              <a:ext cx="1" cy="20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7" name="Oval 114"/>
            <p:cNvSpPr>
              <a:spLocks noChangeArrowheads="1"/>
            </p:cNvSpPr>
            <p:nvPr/>
          </p:nvSpPr>
          <p:spPr bwMode="auto">
            <a:xfrm>
              <a:off x="2418" y="3010"/>
              <a:ext cx="49" cy="36"/>
            </a:xfrm>
            <a:prstGeom prst="ellipse">
              <a:avLst/>
            </a:prstGeom>
            <a:solidFill>
              <a:srgbClr val="000000"/>
            </a:solidFill>
            <a:ln w="11113">
              <a:solidFill>
                <a:srgbClr val="000000"/>
              </a:solidFill>
              <a:round/>
              <a:headEnd/>
              <a:tailEnd/>
            </a:ln>
          </p:spPr>
          <p:txBody>
            <a:bodyPr/>
            <a:lstStyle/>
            <a:p>
              <a:endParaRPr lang="zh-CN" altLang="en-US"/>
            </a:p>
          </p:txBody>
        </p:sp>
        <p:sp>
          <p:nvSpPr>
            <p:cNvPr id="73808" name="Oval 115"/>
            <p:cNvSpPr>
              <a:spLocks noChangeArrowheads="1"/>
            </p:cNvSpPr>
            <p:nvPr/>
          </p:nvSpPr>
          <p:spPr bwMode="auto">
            <a:xfrm>
              <a:off x="1865" y="3010"/>
              <a:ext cx="48" cy="36"/>
            </a:xfrm>
            <a:prstGeom prst="ellipse">
              <a:avLst/>
            </a:prstGeom>
            <a:solidFill>
              <a:srgbClr val="000000"/>
            </a:solidFill>
            <a:ln w="11113">
              <a:solidFill>
                <a:srgbClr val="000000"/>
              </a:solidFill>
              <a:round/>
              <a:headEnd/>
              <a:tailEnd/>
            </a:ln>
          </p:spPr>
          <p:txBody>
            <a:bodyPr/>
            <a:lstStyle/>
            <a:p>
              <a:endParaRPr lang="zh-CN" altLang="en-US"/>
            </a:p>
          </p:txBody>
        </p:sp>
        <p:sp>
          <p:nvSpPr>
            <p:cNvPr id="73809" name="Rectangle 116"/>
            <p:cNvSpPr>
              <a:spLocks noChangeArrowheads="1"/>
            </p:cNvSpPr>
            <p:nvPr/>
          </p:nvSpPr>
          <p:spPr bwMode="auto">
            <a:xfrm>
              <a:off x="1831" y="3162"/>
              <a:ext cx="421" cy="531"/>
            </a:xfrm>
            <a:prstGeom prst="rect">
              <a:avLst/>
            </a:prstGeom>
            <a:solidFill>
              <a:srgbClr val="FFCCCC"/>
            </a:solidFill>
            <a:ln w="11113">
              <a:solidFill>
                <a:srgbClr val="000000"/>
              </a:solidFill>
              <a:miter lim="800000"/>
              <a:headEnd/>
              <a:tailEnd/>
            </a:ln>
          </p:spPr>
          <p:txBody>
            <a:bodyPr/>
            <a:lstStyle/>
            <a:p>
              <a:endParaRPr lang="zh-CN" altLang="en-US"/>
            </a:p>
          </p:txBody>
        </p:sp>
        <p:sp>
          <p:nvSpPr>
            <p:cNvPr id="73810" name="Rectangle 117"/>
            <p:cNvSpPr>
              <a:spLocks noChangeArrowheads="1"/>
            </p:cNvSpPr>
            <p:nvPr/>
          </p:nvSpPr>
          <p:spPr bwMode="auto">
            <a:xfrm>
              <a:off x="1865" y="3162"/>
              <a:ext cx="17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WE  A</a:t>
              </a:r>
              <a:endParaRPr lang="en-US" altLang="zh-CN"/>
            </a:p>
          </p:txBody>
        </p:sp>
        <p:sp>
          <p:nvSpPr>
            <p:cNvPr id="73811" name="Rectangle 118"/>
            <p:cNvSpPr>
              <a:spLocks noChangeArrowheads="1"/>
            </p:cNvSpPr>
            <p:nvPr/>
          </p:nvSpPr>
          <p:spPr bwMode="auto">
            <a:xfrm>
              <a:off x="2073" y="3162"/>
              <a:ext cx="114"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CE</a:t>
              </a:r>
              <a:endParaRPr lang="en-US" altLang="zh-CN"/>
            </a:p>
          </p:txBody>
        </p:sp>
        <p:sp>
          <p:nvSpPr>
            <p:cNvPr id="73812" name="Rectangle 119"/>
            <p:cNvSpPr>
              <a:spLocks noChangeArrowheads="1"/>
            </p:cNvSpPr>
            <p:nvPr/>
          </p:nvSpPr>
          <p:spPr bwMode="auto">
            <a:xfrm>
              <a:off x="1934" y="3308"/>
              <a:ext cx="23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256K</a:t>
              </a:r>
              <a:endParaRPr lang="en-US" altLang="zh-CN"/>
            </a:p>
          </p:txBody>
        </p:sp>
        <p:sp>
          <p:nvSpPr>
            <p:cNvPr id="73813" name="Rectangle 120"/>
            <p:cNvSpPr>
              <a:spLocks noChangeArrowheads="1"/>
            </p:cNvSpPr>
            <p:nvPr/>
          </p:nvSpPr>
          <p:spPr bwMode="auto">
            <a:xfrm>
              <a:off x="1962" y="3438"/>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3814" name="Rectangle 121"/>
            <p:cNvSpPr>
              <a:spLocks noChangeArrowheads="1"/>
            </p:cNvSpPr>
            <p:nvPr/>
          </p:nvSpPr>
          <p:spPr bwMode="auto">
            <a:xfrm>
              <a:off x="2059" y="343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3815" name="Rectangle 122"/>
            <p:cNvSpPr>
              <a:spLocks noChangeArrowheads="1"/>
            </p:cNvSpPr>
            <p:nvPr/>
          </p:nvSpPr>
          <p:spPr bwMode="auto">
            <a:xfrm>
              <a:off x="2010" y="3540"/>
              <a:ext cx="46"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3816" name="Rectangle 123"/>
            <p:cNvSpPr>
              <a:spLocks noChangeArrowheads="1"/>
            </p:cNvSpPr>
            <p:nvPr/>
          </p:nvSpPr>
          <p:spPr bwMode="auto">
            <a:xfrm>
              <a:off x="3732" y="3155"/>
              <a:ext cx="429" cy="530"/>
            </a:xfrm>
            <a:prstGeom prst="rect">
              <a:avLst/>
            </a:prstGeom>
            <a:solidFill>
              <a:srgbClr val="FFCCCC"/>
            </a:solidFill>
            <a:ln w="11113">
              <a:solidFill>
                <a:srgbClr val="000000"/>
              </a:solidFill>
              <a:miter lim="800000"/>
              <a:headEnd/>
              <a:tailEnd/>
            </a:ln>
          </p:spPr>
          <p:txBody>
            <a:bodyPr/>
            <a:lstStyle/>
            <a:p>
              <a:endParaRPr lang="zh-CN" altLang="en-US"/>
            </a:p>
          </p:txBody>
        </p:sp>
        <p:sp>
          <p:nvSpPr>
            <p:cNvPr id="73817" name="Rectangle 124"/>
            <p:cNvSpPr>
              <a:spLocks noChangeArrowheads="1"/>
            </p:cNvSpPr>
            <p:nvPr/>
          </p:nvSpPr>
          <p:spPr bwMode="auto">
            <a:xfrm>
              <a:off x="3767" y="3155"/>
              <a:ext cx="17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WE  A</a:t>
              </a:r>
              <a:endParaRPr lang="en-US" altLang="zh-CN"/>
            </a:p>
          </p:txBody>
        </p:sp>
        <p:sp>
          <p:nvSpPr>
            <p:cNvPr id="73818" name="Rectangle 125"/>
            <p:cNvSpPr>
              <a:spLocks noChangeArrowheads="1"/>
            </p:cNvSpPr>
            <p:nvPr/>
          </p:nvSpPr>
          <p:spPr bwMode="auto">
            <a:xfrm>
              <a:off x="3974" y="3155"/>
              <a:ext cx="114"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CE</a:t>
              </a:r>
              <a:endParaRPr lang="en-US" altLang="zh-CN"/>
            </a:p>
          </p:txBody>
        </p:sp>
        <p:sp>
          <p:nvSpPr>
            <p:cNvPr id="73819" name="Rectangle 126"/>
            <p:cNvSpPr>
              <a:spLocks noChangeArrowheads="1"/>
            </p:cNvSpPr>
            <p:nvPr/>
          </p:nvSpPr>
          <p:spPr bwMode="auto">
            <a:xfrm>
              <a:off x="3836" y="3300"/>
              <a:ext cx="23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256K</a:t>
              </a:r>
              <a:endParaRPr lang="en-US" altLang="zh-CN"/>
            </a:p>
          </p:txBody>
        </p:sp>
        <p:sp>
          <p:nvSpPr>
            <p:cNvPr id="73820" name="Rectangle 127"/>
            <p:cNvSpPr>
              <a:spLocks noChangeArrowheads="1"/>
            </p:cNvSpPr>
            <p:nvPr/>
          </p:nvSpPr>
          <p:spPr bwMode="auto">
            <a:xfrm>
              <a:off x="3864" y="3431"/>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3821" name="Rectangle 128"/>
            <p:cNvSpPr>
              <a:spLocks noChangeArrowheads="1"/>
            </p:cNvSpPr>
            <p:nvPr/>
          </p:nvSpPr>
          <p:spPr bwMode="auto">
            <a:xfrm>
              <a:off x="3960" y="3424"/>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3822" name="Rectangle 129"/>
            <p:cNvSpPr>
              <a:spLocks noChangeArrowheads="1"/>
            </p:cNvSpPr>
            <p:nvPr/>
          </p:nvSpPr>
          <p:spPr bwMode="auto">
            <a:xfrm>
              <a:off x="3912" y="3533"/>
              <a:ext cx="46"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3823" name="Rectangle 130"/>
            <p:cNvSpPr>
              <a:spLocks noChangeArrowheads="1"/>
            </p:cNvSpPr>
            <p:nvPr/>
          </p:nvSpPr>
          <p:spPr bwMode="auto">
            <a:xfrm>
              <a:off x="2882" y="3177"/>
              <a:ext cx="421" cy="530"/>
            </a:xfrm>
            <a:prstGeom prst="rect">
              <a:avLst/>
            </a:prstGeom>
            <a:solidFill>
              <a:srgbClr val="FFCCCC"/>
            </a:solidFill>
            <a:ln w="11113">
              <a:solidFill>
                <a:srgbClr val="000000"/>
              </a:solidFill>
              <a:miter lim="800000"/>
              <a:headEnd/>
              <a:tailEnd/>
            </a:ln>
          </p:spPr>
          <p:txBody>
            <a:bodyPr/>
            <a:lstStyle/>
            <a:p>
              <a:endParaRPr lang="zh-CN" altLang="en-US"/>
            </a:p>
          </p:txBody>
        </p:sp>
        <p:sp>
          <p:nvSpPr>
            <p:cNvPr id="73824" name="Rectangle 131"/>
            <p:cNvSpPr>
              <a:spLocks noChangeArrowheads="1"/>
            </p:cNvSpPr>
            <p:nvPr/>
          </p:nvSpPr>
          <p:spPr bwMode="auto">
            <a:xfrm>
              <a:off x="2916" y="3177"/>
              <a:ext cx="17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WE  A</a:t>
              </a:r>
              <a:endParaRPr lang="en-US" altLang="zh-CN"/>
            </a:p>
          </p:txBody>
        </p:sp>
        <p:sp>
          <p:nvSpPr>
            <p:cNvPr id="73825" name="Rectangle 132"/>
            <p:cNvSpPr>
              <a:spLocks noChangeArrowheads="1"/>
            </p:cNvSpPr>
            <p:nvPr/>
          </p:nvSpPr>
          <p:spPr bwMode="auto">
            <a:xfrm>
              <a:off x="3124" y="3177"/>
              <a:ext cx="11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CE</a:t>
              </a:r>
              <a:endParaRPr lang="en-US" altLang="zh-CN"/>
            </a:p>
          </p:txBody>
        </p:sp>
        <p:sp>
          <p:nvSpPr>
            <p:cNvPr id="73826" name="Rectangle 133"/>
            <p:cNvSpPr>
              <a:spLocks noChangeArrowheads="1"/>
            </p:cNvSpPr>
            <p:nvPr/>
          </p:nvSpPr>
          <p:spPr bwMode="auto">
            <a:xfrm>
              <a:off x="2985" y="3322"/>
              <a:ext cx="2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256K</a:t>
              </a:r>
              <a:endParaRPr lang="en-US" altLang="zh-CN"/>
            </a:p>
          </p:txBody>
        </p:sp>
        <p:sp>
          <p:nvSpPr>
            <p:cNvPr id="73827" name="Rectangle 134"/>
            <p:cNvSpPr>
              <a:spLocks noChangeArrowheads="1"/>
            </p:cNvSpPr>
            <p:nvPr/>
          </p:nvSpPr>
          <p:spPr bwMode="auto">
            <a:xfrm>
              <a:off x="3013" y="3453"/>
              <a:ext cx="1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3828" name="Rectangle 135"/>
            <p:cNvSpPr>
              <a:spLocks noChangeArrowheads="1"/>
            </p:cNvSpPr>
            <p:nvPr/>
          </p:nvSpPr>
          <p:spPr bwMode="auto">
            <a:xfrm>
              <a:off x="3110" y="3446"/>
              <a:ext cx="5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3829" name="Rectangle 136"/>
            <p:cNvSpPr>
              <a:spLocks noChangeArrowheads="1"/>
            </p:cNvSpPr>
            <p:nvPr/>
          </p:nvSpPr>
          <p:spPr bwMode="auto">
            <a:xfrm>
              <a:off x="3061" y="3555"/>
              <a:ext cx="4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3830" name="Rectangle 137"/>
            <p:cNvSpPr>
              <a:spLocks noChangeArrowheads="1"/>
            </p:cNvSpPr>
            <p:nvPr/>
          </p:nvSpPr>
          <p:spPr bwMode="auto">
            <a:xfrm>
              <a:off x="2349" y="3155"/>
              <a:ext cx="429" cy="530"/>
            </a:xfrm>
            <a:prstGeom prst="rect">
              <a:avLst/>
            </a:prstGeom>
            <a:solidFill>
              <a:srgbClr val="FFCCCC"/>
            </a:solidFill>
            <a:ln w="11113">
              <a:solidFill>
                <a:srgbClr val="000000"/>
              </a:solidFill>
              <a:miter lim="800000"/>
              <a:headEnd/>
              <a:tailEnd/>
            </a:ln>
          </p:spPr>
          <p:txBody>
            <a:bodyPr/>
            <a:lstStyle/>
            <a:p>
              <a:endParaRPr lang="zh-CN" altLang="en-US"/>
            </a:p>
          </p:txBody>
        </p:sp>
        <p:sp>
          <p:nvSpPr>
            <p:cNvPr id="73831" name="Rectangle 138"/>
            <p:cNvSpPr>
              <a:spLocks noChangeArrowheads="1"/>
            </p:cNvSpPr>
            <p:nvPr/>
          </p:nvSpPr>
          <p:spPr bwMode="auto">
            <a:xfrm>
              <a:off x="2384" y="3155"/>
              <a:ext cx="17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WE  A</a:t>
              </a:r>
              <a:endParaRPr lang="en-US" altLang="zh-CN"/>
            </a:p>
          </p:txBody>
        </p:sp>
        <p:sp>
          <p:nvSpPr>
            <p:cNvPr id="73832" name="Rectangle 139"/>
            <p:cNvSpPr>
              <a:spLocks noChangeArrowheads="1"/>
            </p:cNvSpPr>
            <p:nvPr/>
          </p:nvSpPr>
          <p:spPr bwMode="auto">
            <a:xfrm>
              <a:off x="2591" y="3155"/>
              <a:ext cx="114"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  CE</a:t>
              </a:r>
              <a:endParaRPr lang="en-US" altLang="zh-CN"/>
            </a:p>
          </p:txBody>
        </p:sp>
        <p:sp>
          <p:nvSpPr>
            <p:cNvPr id="73833" name="Rectangle 140"/>
            <p:cNvSpPr>
              <a:spLocks noChangeArrowheads="1"/>
            </p:cNvSpPr>
            <p:nvPr/>
          </p:nvSpPr>
          <p:spPr bwMode="auto">
            <a:xfrm>
              <a:off x="2453" y="3300"/>
              <a:ext cx="23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256K</a:t>
              </a:r>
              <a:endParaRPr lang="en-US" altLang="zh-CN"/>
            </a:p>
          </p:txBody>
        </p:sp>
        <p:sp>
          <p:nvSpPr>
            <p:cNvPr id="73834" name="Rectangle 141"/>
            <p:cNvSpPr>
              <a:spLocks noChangeArrowheads="1"/>
            </p:cNvSpPr>
            <p:nvPr/>
          </p:nvSpPr>
          <p:spPr bwMode="auto">
            <a:xfrm>
              <a:off x="2481" y="3431"/>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宋体" pitchFamily="2" charset="-122"/>
                </a:rPr>
                <a:t>×</a:t>
              </a:r>
              <a:endParaRPr lang="en-US" altLang="zh-CN"/>
            </a:p>
          </p:txBody>
        </p:sp>
        <p:sp>
          <p:nvSpPr>
            <p:cNvPr id="73835" name="Rectangle 142"/>
            <p:cNvSpPr>
              <a:spLocks noChangeArrowheads="1"/>
            </p:cNvSpPr>
            <p:nvPr/>
          </p:nvSpPr>
          <p:spPr bwMode="auto">
            <a:xfrm>
              <a:off x="2577" y="3424"/>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Times New Roman" pitchFamily="18" charset="0"/>
                </a:rPr>
                <a:t>8</a:t>
              </a:r>
              <a:endParaRPr lang="en-US" altLang="zh-CN"/>
            </a:p>
          </p:txBody>
        </p:sp>
        <p:sp>
          <p:nvSpPr>
            <p:cNvPr id="73836" name="Rectangle 143"/>
            <p:cNvSpPr>
              <a:spLocks noChangeArrowheads="1"/>
            </p:cNvSpPr>
            <p:nvPr/>
          </p:nvSpPr>
          <p:spPr bwMode="auto">
            <a:xfrm>
              <a:off x="2529" y="3533"/>
              <a:ext cx="46"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a:solidFill>
                    <a:srgbClr val="000000"/>
                  </a:solidFill>
                  <a:latin typeface="Times New Roman" pitchFamily="18" charset="0"/>
                </a:rPr>
                <a:t>D</a:t>
              </a:r>
              <a:endParaRPr lang="en-US" altLang="zh-CN"/>
            </a:p>
          </p:txBody>
        </p:sp>
        <p:sp>
          <p:nvSpPr>
            <p:cNvPr id="73837" name="Rectangle 144"/>
            <p:cNvSpPr>
              <a:spLocks noChangeArrowheads="1"/>
            </p:cNvSpPr>
            <p:nvPr/>
          </p:nvSpPr>
          <p:spPr bwMode="auto">
            <a:xfrm>
              <a:off x="1499" y="2836"/>
              <a:ext cx="2434" cy="58"/>
            </a:xfrm>
            <a:prstGeom prst="rect">
              <a:avLst/>
            </a:prstGeom>
            <a:solidFill>
              <a:srgbClr val="0000FF"/>
            </a:solidFill>
            <a:ln w="9525">
              <a:solidFill>
                <a:srgbClr val="0000FF"/>
              </a:solidFill>
              <a:miter lim="800000"/>
              <a:headEnd/>
              <a:tailEnd/>
            </a:ln>
          </p:spPr>
          <p:txBody>
            <a:bodyPr/>
            <a:lstStyle/>
            <a:p>
              <a:endParaRPr lang="zh-CN" altLang="en-US"/>
            </a:p>
          </p:txBody>
        </p:sp>
        <p:grpSp>
          <p:nvGrpSpPr>
            <p:cNvPr id="73838" name="Group 147"/>
            <p:cNvGrpSpPr>
              <a:grpSpLocks/>
            </p:cNvGrpSpPr>
            <p:nvPr/>
          </p:nvGrpSpPr>
          <p:grpSpPr bwMode="auto">
            <a:xfrm>
              <a:off x="3871" y="2865"/>
              <a:ext cx="117" cy="305"/>
              <a:chOff x="3871" y="2865"/>
              <a:chExt cx="117" cy="305"/>
            </a:xfrm>
          </p:grpSpPr>
          <p:sp>
            <p:nvSpPr>
              <p:cNvPr id="73861" name="Rectangle 145"/>
              <p:cNvSpPr>
                <a:spLocks noChangeArrowheads="1"/>
              </p:cNvSpPr>
              <p:nvPr/>
            </p:nvSpPr>
            <p:spPr bwMode="auto">
              <a:xfrm>
                <a:off x="3905" y="2865"/>
                <a:ext cx="55" cy="196"/>
              </a:xfrm>
              <a:prstGeom prst="rect">
                <a:avLst/>
              </a:prstGeom>
              <a:solidFill>
                <a:srgbClr val="0000FF"/>
              </a:solidFill>
              <a:ln w="9525">
                <a:solidFill>
                  <a:srgbClr val="0000FF"/>
                </a:solidFill>
                <a:miter lim="800000"/>
                <a:headEnd/>
                <a:tailEnd/>
              </a:ln>
            </p:spPr>
            <p:txBody>
              <a:bodyPr/>
              <a:lstStyle/>
              <a:p>
                <a:endParaRPr lang="zh-CN" altLang="en-US"/>
              </a:p>
            </p:txBody>
          </p:sp>
          <p:sp>
            <p:nvSpPr>
              <p:cNvPr id="73862" name="Freeform 146"/>
              <p:cNvSpPr>
                <a:spLocks/>
              </p:cNvSpPr>
              <p:nvPr/>
            </p:nvSpPr>
            <p:spPr bwMode="auto">
              <a:xfrm>
                <a:off x="3871" y="3046"/>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0000FF"/>
              </a:solidFill>
              <a:ln w="9525">
                <a:solidFill>
                  <a:srgbClr val="0000FF"/>
                </a:solidFill>
                <a:round/>
                <a:headEnd/>
                <a:tailEnd/>
              </a:ln>
            </p:spPr>
            <p:txBody>
              <a:bodyPr/>
              <a:lstStyle/>
              <a:p>
                <a:endParaRPr lang="zh-CN" altLang="en-US"/>
              </a:p>
            </p:txBody>
          </p:sp>
        </p:grpSp>
        <p:sp>
          <p:nvSpPr>
            <p:cNvPr id="73839" name="Rectangle 148"/>
            <p:cNvSpPr>
              <a:spLocks noChangeArrowheads="1"/>
            </p:cNvSpPr>
            <p:nvPr/>
          </p:nvSpPr>
          <p:spPr bwMode="auto">
            <a:xfrm>
              <a:off x="1582" y="2516"/>
              <a:ext cx="55" cy="349"/>
            </a:xfrm>
            <a:prstGeom prst="rect">
              <a:avLst/>
            </a:prstGeom>
            <a:solidFill>
              <a:srgbClr val="0000FF"/>
            </a:solidFill>
            <a:ln w="9525">
              <a:solidFill>
                <a:srgbClr val="0000FF"/>
              </a:solidFill>
              <a:miter lim="800000"/>
              <a:headEnd/>
              <a:tailEnd/>
            </a:ln>
          </p:spPr>
          <p:txBody>
            <a:bodyPr/>
            <a:lstStyle/>
            <a:p>
              <a:endParaRPr lang="zh-CN" altLang="en-US"/>
            </a:p>
          </p:txBody>
        </p:sp>
        <p:grpSp>
          <p:nvGrpSpPr>
            <p:cNvPr id="73840" name="Group 151"/>
            <p:cNvGrpSpPr>
              <a:grpSpLocks/>
            </p:cNvGrpSpPr>
            <p:nvPr/>
          </p:nvGrpSpPr>
          <p:grpSpPr bwMode="auto">
            <a:xfrm>
              <a:off x="1609" y="2458"/>
              <a:ext cx="332" cy="123"/>
              <a:chOff x="1609" y="2458"/>
              <a:chExt cx="332" cy="123"/>
            </a:xfrm>
          </p:grpSpPr>
          <p:sp>
            <p:nvSpPr>
              <p:cNvPr id="73859" name="Rectangle 149"/>
              <p:cNvSpPr>
                <a:spLocks noChangeArrowheads="1"/>
              </p:cNvSpPr>
              <p:nvPr/>
            </p:nvSpPr>
            <p:spPr bwMode="auto">
              <a:xfrm>
                <a:off x="1609" y="2487"/>
                <a:ext cx="228" cy="58"/>
              </a:xfrm>
              <a:prstGeom prst="rect">
                <a:avLst/>
              </a:prstGeom>
              <a:solidFill>
                <a:srgbClr val="0000FF"/>
              </a:solidFill>
              <a:ln w="9525">
                <a:solidFill>
                  <a:srgbClr val="0000FF"/>
                </a:solidFill>
                <a:miter lim="800000"/>
                <a:headEnd/>
                <a:tailEnd/>
              </a:ln>
            </p:spPr>
            <p:txBody>
              <a:bodyPr/>
              <a:lstStyle/>
              <a:p>
                <a:endParaRPr lang="zh-CN" altLang="en-US"/>
              </a:p>
            </p:txBody>
          </p:sp>
          <p:sp>
            <p:nvSpPr>
              <p:cNvPr id="73860" name="Freeform 150"/>
              <p:cNvSpPr>
                <a:spLocks/>
              </p:cNvSpPr>
              <p:nvPr/>
            </p:nvSpPr>
            <p:spPr bwMode="auto">
              <a:xfrm>
                <a:off x="1824" y="2458"/>
                <a:ext cx="117" cy="123"/>
              </a:xfrm>
              <a:custGeom>
                <a:avLst/>
                <a:gdLst>
                  <a:gd name="T0" fmla="*/ 0 w 117"/>
                  <a:gd name="T1" fmla="*/ 123 h 123"/>
                  <a:gd name="T2" fmla="*/ 117 w 117"/>
                  <a:gd name="T3" fmla="*/ 58 h 123"/>
                  <a:gd name="T4" fmla="*/ 0 w 117"/>
                  <a:gd name="T5" fmla="*/ 0 h 123"/>
                  <a:gd name="T6" fmla="*/ 0 w 117"/>
                  <a:gd name="T7" fmla="*/ 123 h 123"/>
                  <a:gd name="T8" fmla="*/ 0 60000 65536"/>
                  <a:gd name="T9" fmla="*/ 0 60000 65536"/>
                  <a:gd name="T10" fmla="*/ 0 60000 65536"/>
                  <a:gd name="T11" fmla="*/ 0 60000 65536"/>
                  <a:gd name="T12" fmla="*/ 0 w 117"/>
                  <a:gd name="T13" fmla="*/ 0 h 123"/>
                  <a:gd name="T14" fmla="*/ 117 w 117"/>
                  <a:gd name="T15" fmla="*/ 123 h 123"/>
                </a:gdLst>
                <a:ahLst/>
                <a:cxnLst>
                  <a:cxn ang="T8">
                    <a:pos x="T0" y="T1"/>
                  </a:cxn>
                  <a:cxn ang="T9">
                    <a:pos x="T2" y="T3"/>
                  </a:cxn>
                  <a:cxn ang="T10">
                    <a:pos x="T4" y="T5"/>
                  </a:cxn>
                  <a:cxn ang="T11">
                    <a:pos x="T6" y="T7"/>
                  </a:cxn>
                </a:cxnLst>
                <a:rect l="T12" t="T13" r="T14" b="T15"/>
                <a:pathLst>
                  <a:path w="117" h="123">
                    <a:moveTo>
                      <a:pt x="0" y="123"/>
                    </a:moveTo>
                    <a:lnTo>
                      <a:pt x="117" y="58"/>
                    </a:lnTo>
                    <a:lnTo>
                      <a:pt x="0" y="0"/>
                    </a:lnTo>
                    <a:lnTo>
                      <a:pt x="0" y="123"/>
                    </a:lnTo>
                    <a:close/>
                  </a:path>
                </a:pathLst>
              </a:custGeom>
              <a:solidFill>
                <a:srgbClr val="0000FF"/>
              </a:solidFill>
              <a:ln w="9525">
                <a:solidFill>
                  <a:srgbClr val="0000FF"/>
                </a:solidFill>
                <a:round/>
                <a:headEnd/>
                <a:tailEnd/>
              </a:ln>
            </p:spPr>
            <p:txBody>
              <a:bodyPr/>
              <a:lstStyle/>
              <a:p>
                <a:endParaRPr lang="zh-CN" altLang="en-US"/>
              </a:p>
            </p:txBody>
          </p:sp>
        </p:grpSp>
        <p:grpSp>
          <p:nvGrpSpPr>
            <p:cNvPr id="73841" name="Group 154"/>
            <p:cNvGrpSpPr>
              <a:grpSpLocks/>
            </p:cNvGrpSpPr>
            <p:nvPr/>
          </p:nvGrpSpPr>
          <p:grpSpPr bwMode="auto">
            <a:xfrm>
              <a:off x="2487" y="2865"/>
              <a:ext cx="118" cy="305"/>
              <a:chOff x="2487" y="2865"/>
              <a:chExt cx="118" cy="305"/>
            </a:xfrm>
          </p:grpSpPr>
          <p:sp>
            <p:nvSpPr>
              <p:cNvPr id="73857" name="Rectangle 152"/>
              <p:cNvSpPr>
                <a:spLocks noChangeArrowheads="1"/>
              </p:cNvSpPr>
              <p:nvPr/>
            </p:nvSpPr>
            <p:spPr bwMode="auto">
              <a:xfrm>
                <a:off x="2522" y="2865"/>
                <a:ext cx="55" cy="196"/>
              </a:xfrm>
              <a:prstGeom prst="rect">
                <a:avLst/>
              </a:prstGeom>
              <a:solidFill>
                <a:srgbClr val="0000FF"/>
              </a:solidFill>
              <a:ln w="9525">
                <a:solidFill>
                  <a:srgbClr val="0000FF"/>
                </a:solidFill>
                <a:miter lim="800000"/>
                <a:headEnd/>
                <a:tailEnd/>
              </a:ln>
            </p:spPr>
            <p:txBody>
              <a:bodyPr/>
              <a:lstStyle/>
              <a:p>
                <a:endParaRPr lang="zh-CN" altLang="en-US"/>
              </a:p>
            </p:txBody>
          </p:sp>
          <p:sp>
            <p:nvSpPr>
              <p:cNvPr id="73858" name="Freeform 153"/>
              <p:cNvSpPr>
                <a:spLocks/>
              </p:cNvSpPr>
              <p:nvPr/>
            </p:nvSpPr>
            <p:spPr bwMode="auto">
              <a:xfrm>
                <a:off x="2487" y="3046"/>
                <a:ext cx="118" cy="124"/>
              </a:xfrm>
              <a:custGeom>
                <a:avLst/>
                <a:gdLst>
                  <a:gd name="T0" fmla="*/ 0 w 118"/>
                  <a:gd name="T1" fmla="*/ 0 h 124"/>
                  <a:gd name="T2" fmla="*/ 63 w 118"/>
                  <a:gd name="T3" fmla="*/ 124 h 124"/>
                  <a:gd name="T4" fmla="*/ 118 w 118"/>
                  <a:gd name="T5" fmla="*/ 0 h 124"/>
                  <a:gd name="T6" fmla="*/ 0 w 118"/>
                  <a:gd name="T7" fmla="*/ 0 h 124"/>
                  <a:gd name="T8" fmla="*/ 0 60000 65536"/>
                  <a:gd name="T9" fmla="*/ 0 60000 65536"/>
                  <a:gd name="T10" fmla="*/ 0 60000 65536"/>
                  <a:gd name="T11" fmla="*/ 0 60000 65536"/>
                  <a:gd name="T12" fmla="*/ 0 w 118"/>
                  <a:gd name="T13" fmla="*/ 0 h 124"/>
                  <a:gd name="T14" fmla="*/ 118 w 118"/>
                  <a:gd name="T15" fmla="*/ 124 h 124"/>
                </a:gdLst>
                <a:ahLst/>
                <a:cxnLst>
                  <a:cxn ang="T8">
                    <a:pos x="T0" y="T1"/>
                  </a:cxn>
                  <a:cxn ang="T9">
                    <a:pos x="T2" y="T3"/>
                  </a:cxn>
                  <a:cxn ang="T10">
                    <a:pos x="T4" y="T5"/>
                  </a:cxn>
                  <a:cxn ang="T11">
                    <a:pos x="T6" y="T7"/>
                  </a:cxn>
                </a:cxnLst>
                <a:rect l="T12" t="T13" r="T14" b="T15"/>
                <a:pathLst>
                  <a:path w="118" h="124">
                    <a:moveTo>
                      <a:pt x="0" y="0"/>
                    </a:moveTo>
                    <a:lnTo>
                      <a:pt x="63" y="124"/>
                    </a:lnTo>
                    <a:lnTo>
                      <a:pt x="118" y="0"/>
                    </a:lnTo>
                    <a:lnTo>
                      <a:pt x="0" y="0"/>
                    </a:lnTo>
                    <a:close/>
                  </a:path>
                </a:pathLst>
              </a:custGeom>
              <a:solidFill>
                <a:srgbClr val="0000FF"/>
              </a:solidFill>
              <a:ln w="9525">
                <a:solidFill>
                  <a:srgbClr val="0000FF"/>
                </a:solidFill>
                <a:round/>
                <a:headEnd/>
                <a:tailEnd/>
              </a:ln>
            </p:spPr>
            <p:txBody>
              <a:bodyPr/>
              <a:lstStyle/>
              <a:p>
                <a:endParaRPr lang="zh-CN" altLang="en-US"/>
              </a:p>
            </p:txBody>
          </p:sp>
        </p:grpSp>
        <p:grpSp>
          <p:nvGrpSpPr>
            <p:cNvPr id="73842" name="Group 157"/>
            <p:cNvGrpSpPr>
              <a:grpSpLocks/>
            </p:cNvGrpSpPr>
            <p:nvPr/>
          </p:nvGrpSpPr>
          <p:grpSpPr bwMode="auto">
            <a:xfrm>
              <a:off x="1990" y="2865"/>
              <a:ext cx="117" cy="305"/>
              <a:chOff x="1990" y="2865"/>
              <a:chExt cx="117" cy="305"/>
            </a:xfrm>
          </p:grpSpPr>
          <p:sp>
            <p:nvSpPr>
              <p:cNvPr id="73855" name="Rectangle 155"/>
              <p:cNvSpPr>
                <a:spLocks noChangeArrowheads="1"/>
              </p:cNvSpPr>
              <p:nvPr/>
            </p:nvSpPr>
            <p:spPr bwMode="auto">
              <a:xfrm>
                <a:off x="2024" y="2865"/>
                <a:ext cx="55" cy="196"/>
              </a:xfrm>
              <a:prstGeom prst="rect">
                <a:avLst/>
              </a:prstGeom>
              <a:solidFill>
                <a:srgbClr val="0000FF"/>
              </a:solidFill>
              <a:ln w="9525">
                <a:solidFill>
                  <a:srgbClr val="0000FF"/>
                </a:solidFill>
                <a:miter lim="800000"/>
                <a:headEnd/>
                <a:tailEnd/>
              </a:ln>
            </p:spPr>
            <p:txBody>
              <a:bodyPr/>
              <a:lstStyle/>
              <a:p>
                <a:endParaRPr lang="zh-CN" altLang="en-US"/>
              </a:p>
            </p:txBody>
          </p:sp>
          <p:sp>
            <p:nvSpPr>
              <p:cNvPr id="73856" name="Freeform 156"/>
              <p:cNvSpPr>
                <a:spLocks/>
              </p:cNvSpPr>
              <p:nvPr/>
            </p:nvSpPr>
            <p:spPr bwMode="auto">
              <a:xfrm>
                <a:off x="1990" y="3046"/>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0000FF"/>
              </a:solidFill>
              <a:ln w="9525">
                <a:solidFill>
                  <a:srgbClr val="0000FF"/>
                </a:solidFill>
                <a:round/>
                <a:headEnd/>
                <a:tailEnd/>
              </a:ln>
            </p:spPr>
            <p:txBody>
              <a:bodyPr/>
              <a:lstStyle/>
              <a:p>
                <a:endParaRPr lang="zh-CN" altLang="en-US"/>
              </a:p>
            </p:txBody>
          </p:sp>
        </p:grpSp>
        <p:grpSp>
          <p:nvGrpSpPr>
            <p:cNvPr id="73843" name="Group 161"/>
            <p:cNvGrpSpPr>
              <a:grpSpLocks/>
            </p:cNvGrpSpPr>
            <p:nvPr/>
          </p:nvGrpSpPr>
          <p:grpSpPr bwMode="auto">
            <a:xfrm>
              <a:off x="1499" y="3961"/>
              <a:ext cx="2710" cy="131"/>
              <a:chOff x="1499" y="3961"/>
              <a:chExt cx="2710" cy="131"/>
            </a:xfrm>
          </p:grpSpPr>
          <p:sp>
            <p:nvSpPr>
              <p:cNvPr id="73852" name="Rectangle 158"/>
              <p:cNvSpPr>
                <a:spLocks noChangeArrowheads="1"/>
              </p:cNvSpPr>
              <p:nvPr/>
            </p:nvSpPr>
            <p:spPr bwMode="auto">
              <a:xfrm>
                <a:off x="1602" y="3998"/>
                <a:ext cx="2504" cy="5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853" name="Freeform 159"/>
              <p:cNvSpPr>
                <a:spLocks/>
              </p:cNvSpPr>
              <p:nvPr/>
            </p:nvSpPr>
            <p:spPr bwMode="auto">
              <a:xfrm>
                <a:off x="1499" y="3961"/>
                <a:ext cx="117" cy="124"/>
              </a:xfrm>
              <a:custGeom>
                <a:avLst/>
                <a:gdLst>
                  <a:gd name="T0" fmla="*/ 117 w 117"/>
                  <a:gd name="T1" fmla="*/ 0 h 124"/>
                  <a:gd name="T2" fmla="*/ 0 w 117"/>
                  <a:gd name="T3" fmla="*/ 66 h 124"/>
                  <a:gd name="T4" fmla="*/ 117 w 117"/>
                  <a:gd name="T5" fmla="*/ 124 h 124"/>
                  <a:gd name="T6" fmla="*/ 117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117" y="0"/>
                    </a:moveTo>
                    <a:lnTo>
                      <a:pt x="0" y="66"/>
                    </a:lnTo>
                    <a:lnTo>
                      <a:pt x="117" y="124"/>
                    </a:lnTo>
                    <a:lnTo>
                      <a:pt x="117"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854" name="Freeform 160"/>
              <p:cNvSpPr>
                <a:spLocks/>
              </p:cNvSpPr>
              <p:nvPr/>
            </p:nvSpPr>
            <p:spPr bwMode="auto">
              <a:xfrm>
                <a:off x="4092" y="3969"/>
                <a:ext cx="117" cy="123"/>
              </a:xfrm>
              <a:custGeom>
                <a:avLst/>
                <a:gdLst>
                  <a:gd name="T0" fmla="*/ 0 w 117"/>
                  <a:gd name="T1" fmla="*/ 123 h 123"/>
                  <a:gd name="T2" fmla="*/ 117 w 117"/>
                  <a:gd name="T3" fmla="*/ 58 h 123"/>
                  <a:gd name="T4" fmla="*/ 0 w 117"/>
                  <a:gd name="T5" fmla="*/ 0 h 123"/>
                  <a:gd name="T6" fmla="*/ 0 w 117"/>
                  <a:gd name="T7" fmla="*/ 123 h 123"/>
                  <a:gd name="T8" fmla="*/ 0 60000 65536"/>
                  <a:gd name="T9" fmla="*/ 0 60000 65536"/>
                  <a:gd name="T10" fmla="*/ 0 60000 65536"/>
                  <a:gd name="T11" fmla="*/ 0 60000 65536"/>
                  <a:gd name="T12" fmla="*/ 0 w 117"/>
                  <a:gd name="T13" fmla="*/ 0 h 123"/>
                  <a:gd name="T14" fmla="*/ 117 w 117"/>
                  <a:gd name="T15" fmla="*/ 123 h 123"/>
                </a:gdLst>
                <a:ahLst/>
                <a:cxnLst>
                  <a:cxn ang="T8">
                    <a:pos x="T0" y="T1"/>
                  </a:cxn>
                  <a:cxn ang="T9">
                    <a:pos x="T2" y="T3"/>
                  </a:cxn>
                  <a:cxn ang="T10">
                    <a:pos x="T4" y="T5"/>
                  </a:cxn>
                  <a:cxn ang="T11">
                    <a:pos x="T6" y="T7"/>
                  </a:cxn>
                </a:cxnLst>
                <a:rect l="T12" t="T13" r="T14" b="T15"/>
                <a:pathLst>
                  <a:path w="117" h="123">
                    <a:moveTo>
                      <a:pt x="0" y="123"/>
                    </a:moveTo>
                    <a:lnTo>
                      <a:pt x="117" y="58"/>
                    </a:lnTo>
                    <a:lnTo>
                      <a:pt x="0" y="0"/>
                    </a:lnTo>
                    <a:lnTo>
                      <a:pt x="0" y="123"/>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3844" name="Line 163"/>
            <p:cNvSpPr>
              <a:spLocks noChangeShapeType="1"/>
            </p:cNvSpPr>
            <p:nvPr/>
          </p:nvSpPr>
          <p:spPr bwMode="auto">
            <a:xfrm flipV="1">
              <a:off x="3490" y="2618"/>
              <a:ext cx="1" cy="1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5" name="Line 164"/>
            <p:cNvSpPr>
              <a:spLocks noChangeShapeType="1"/>
            </p:cNvSpPr>
            <p:nvPr/>
          </p:nvSpPr>
          <p:spPr bwMode="auto">
            <a:xfrm flipV="1">
              <a:off x="3601" y="2618"/>
              <a:ext cx="1" cy="1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6" name="Line 165"/>
            <p:cNvSpPr>
              <a:spLocks noChangeShapeType="1"/>
            </p:cNvSpPr>
            <p:nvPr/>
          </p:nvSpPr>
          <p:spPr bwMode="auto">
            <a:xfrm flipV="1">
              <a:off x="3711" y="2618"/>
              <a:ext cx="1" cy="1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7" name="Line 166"/>
            <p:cNvSpPr>
              <a:spLocks noChangeShapeType="1"/>
            </p:cNvSpPr>
            <p:nvPr/>
          </p:nvSpPr>
          <p:spPr bwMode="auto">
            <a:xfrm>
              <a:off x="1499" y="2414"/>
              <a:ext cx="44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848" name="Group 169"/>
            <p:cNvGrpSpPr>
              <a:grpSpLocks/>
            </p:cNvGrpSpPr>
            <p:nvPr/>
          </p:nvGrpSpPr>
          <p:grpSpPr bwMode="auto">
            <a:xfrm>
              <a:off x="3041" y="2865"/>
              <a:ext cx="117" cy="305"/>
              <a:chOff x="3041" y="2865"/>
              <a:chExt cx="117" cy="305"/>
            </a:xfrm>
          </p:grpSpPr>
          <p:sp>
            <p:nvSpPr>
              <p:cNvPr id="73850" name="Rectangle 167"/>
              <p:cNvSpPr>
                <a:spLocks noChangeArrowheads="1"/>
              </p:cNvSpPr>
              <p:nvPr/>
            </p:nvSpPr>
            <p:spPr bwMode="auto">
              <a:xfrm>
                <a:off x="3075" y="2865"/>
                <a:ext cx="56" cy="196"/>
              </a:xfrm>
              <a:prstGeom prst="rect">
                <a:avLst/>
              </a:prstGeom>
              <a:solidFill>
                <a:srgbClr val="0000FF"/>
              </a:solidFill>
              <a:ln w="9525">
                <a:solidFill>
                  <a:srgbClr val="0000FF"/>
                </a:solidFill>
                <a:miter lim="800000"/>
                <a:headEnd/>
                <a:tailEnd/>
              </a:ln>
            </p:spPr>
            <p:txBody>
              <a:bodyPr/>
              <a:lstStyle/>
              <a:p>
                <a:endParaRPr lang="zh-CN" altLang="en-US"/>
              </a:p>
            </p:txBody>
          </p:sp>
          <p:sp>
            <p:nvSpPr>
              <p:cNvPr id="73851" name="Freeform 168"/>
              <p:cNvSpPr>
                <a:spLocks/>
              </p:cNvSpPr>
              <p:nvPr/>
            </p:nvSpPr>
            <p:spPr bwMode="auto">
              <a:xfrm>
                <a:off x="3041" y="3046"/>
                <a:ext cx="117" cy="124"/>
              </a:xfrm>
              <a:custGeom>
                <a:avLst/>
                <a:gdLst>
                  <a:gd name="T0" fmla="*/ 0 w 117"/>
                  <a:gd name="T1" fmla="*/ 0 h 124"/>
                  <a:gd name="T2" fmla="*/ 62 w 117"/>
                  <a:gd name="T3" fmla="*/ 124 h 124"/>
                  <a:gd name="T4" fmla="*/ 117 w 117"/>
                  <a:gd name="T5" fmla="*/ 0 h 124"/>
                  <a:gd name="T6" fmla="*/ 0 w 117"/>
                  <a:gd name="T7" fmla="*/ 0 h 124"/>
                  <a:gd name="T8" fmla="*/ 0 60000 65536"/>
                  <a:gd name="T9" fmla="*/ 0 60000 65536"/>
                  <a:gd name="T10" fmla="*/ 0 60000 65536"/>
                  <a:gd name="T11" fmla="*/ 0 60000 65536"/>
                  <a:gd name="T12" fmla="*/ 0 w 117"/>
                  <a:gd name="T13" fmla="*/ 0 h 124"/>
                  <a:gd name="T14" fmla="*/ 117 w 117"/>
                  <a:gd name="T15" fmla="*/ 124 h 124"/>
                </a:gdLst>
                <a:ahLst/>
                <a:cxnLst>
                  <a:cxn ang="T8">
                    <a:pos x="T0" y="T1"/>
                  </a:cxn>
                  <a:cxn ang="T9">
                    <a:pos x="T2" y="T3"/>
                  </a:cxn>
                  <a:cxn ang="T10">
                    <a:pos x="T4" y="T5"/>
                  </a:cxn>
                  <a:cxn ang="T11">
                    <a:pos x="T6" y="T7"/>
                  </a:cxn>
                </a:cxnLst>
                <a:rect l="T12" t="T13" r="T14" b="T15"/>
                <a:pathLst>
                  <a:path w="117" h="124">
                    <a:moveTo>
                      <a:pt x="0" y="0"/>
                    </a:moveTo>
                    <a:lnTo>
                      <a:pt x="62" y="124"/>
                    </a:lnTo>
                    <a:lnTo>
                      <a:pt x="117" y="0"/>
                    </a:lnTo>
                    <a:lnTo>
                      <a:pt x="0" y="0"/>
                    </a:lnTo>
                    <a:close/>
                  </a:path>
                </a:pathLst>
              </a:custGeom>
              <a:solidFill>
                <a:srgbClr val="0000FF"/>
              </a:solidFill>
              <a:ln w="9525">
                <a:solidFill>
                  <a:srgbClr val="0000FF"/>
                </a:solidFill>
                <a:round/>
                <a:headEnd/>
                <a:tailEnd/>
              </a:ln>
            </p:spPr>
            <p:txBody>
              <a:bodyPr/>
              <a:lstStyle/>
              <a:p>
                <a:endParaRPr lang="zh-CN" altLang="en-US"/>
              </a:p>
            </p:txBody>
          </p:sp>
        </p:grpSp>
        <p:sp>
          <p:nvSpPr>
            <p:cNvPr id="73849" name="Oval 170"/>
            <p:cNvSpPr>
              <a:spLocks noChangeArrowheads="1"/>
            </p:cNvSpPr>
            <p:nvPr/>
          </p:nvSpPr>
          <p:spPr bwMode="auto">
            <a:xfrm>
              <a:off x="2978" y="3010"/>
              <a:ext cx="42" cy="36"/>
            </a:xfrm>
            <a:prstGeom prst="ellipse">
              <a:avLst/>
            </a:prstGeom>
            <a:solidFill>
              <a:srgbClr val="000000"/>
            </a:solidFill>
            <a:ln w="11113">
              <a:solidFill>
                <a:srgbClr val="000000"/>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28600"/>
            <a:ext cx="8382000" cy="1981200"/>
          </a:xfrm>
        </p:spPr>
        <p:txBody>
          <a:bodyPr/>
          <a:lstStyle/>
          <a:p>
            <a:pPr eaLnBrk="1" hangingPunct="1"/>
            <a:r>
              <a:rPr lang="zh-CN" altLang="en-US" sz="2400" b="1" smtClean="0">
                <a:solidFill>
                  <a:schemeClr val="hlink"/>
                </a:solidFill>
                <a:latin typeface="Times New Roman" pitchFamily="18" charset="0"/>
              </a:rPr>
              <a:t>例</a:t>
            </a:r>
            <a:r>
              <a:rPr lang="zh-CN" altLang="en-US" sz="1600" b="1" smtClean="0">
                <a:solidFill>
                  <a:schemeClr val="hlink"/>
                </a:solidFill>
                <a:latin typeface="Times New Roman" pitchFamily="18" charset="0"/>
              </a:rPr>
              <a:t> </a:t>
            </a:r>
            <a:r>
              <a:rPr lang="zh-CN" altLang="en-US" sz="2000" b="1" smtClean="0">
                <a:solidFill>
                  <a:schemeClr val="tx1"/>
                </a:solidFill>
                <a:latin typeface="Times New Roman" pitchFamily="18" charset="0"/>
              </a:rPr>
              <a:t>设有若干片</a:t>
            </a:r>
            <a:r>
              <a:rPr lang="en-US" altLang="zh-CN" sz="2000" b="1" smtClean="0">
                <a:solidFill>
                  <a:schemeClr val="tx1"/>
                </a:solidFill>
                <a:latin typeface="Times New Roman" pitchFamily="18" charset="0"/>
              </a:rPr>
              <a:t>256K×8</a:t>
            </a:r>
            <a:r>
              <a:rPr lang="zh-CN" altLang="en-US" sz="2000" b="1" smtClean="0">
                <a:solidFill>
                  <a:schemeClr val="tx1"/>
                </a:solidFill>
                <a:latin typeface="Times New Roman" pitchFamily="18" charset="0"/>
              </a:rPr>
              <a:t>位的</a:t>
            </a:r>
            <a:r>
              <a:rPr lang="en-US" altLang="zh-CN" sz="2000" b="1" smtClean="0">
                <a:solidFill>
                  <a:schemeClr val="tx1"/>
                </a:solidFill>
                <a:latin typeface="Times New Roman" pitchFamily="18" charset="0"/>
              </a:rPr>
              <a:t>SRAM</a:t>
            </a:r>
            <a:r>
              <a:rPr lang="zh-CN" altLang="en-US" sz="2000" b="1" smtClean="0">
                <a:solidFill>
                  <a:schemeClr val="tx1"/>
                </a:solidFill>
                <a:latin typeface="Times New Roman" pitchFamily="18" charset="0"/>
              </a:rPr>
              <a:t>芯片，问：</a:t>
            </a:r>
            <a:br>
              <a:rPr lang="zh-CN" altLang="en-US" sz="2000" b="1" smtClean="0">
                <a:solidFill>
                  <a:schemeClr val="tx1"/>
                </a:solidFill>
                <a:latin typeface="Times New Roman" pitchFamily="18" charset="0"/>
              </a:rPr>
            </a:br>
            <a:r>
              <a:rPr lang="zh-CN" altLang="en-US" sz="2000" b="1" smtClean="0">
                <a:solidFill>
                  <a:schemeClr val="tx1"/>
                </a:solidFill>
                <a:latin typeface="Times New Roman" pitchFamily="18" charset="0"/>
              </a:rPr>
              <a:t>	</a:t>
            </a:r>
            <a:r>
              <a:rPr lang="en-US" altLang="zh-CN" sz="2000" b="1" smtClean="0">
                <a:solidFill>
                  <a:schemeClr val="tx1"/>
                </a:solidFill>
                <a:latin typeface="Times New Roman" pitchFamily="18" charset="0"/>
              </a:rPr>
              <a:t>(1) </a:t>
            </a:r>
            <a:r>
              <a:rPr lang="zh-CN" altLang="en-US" sz="2000" b="1" smtClean="0">
                <a:solidFill>
                  <a:schemeClr val="tx1"/>
                </a:solidFill>
                <a:latin typeface="Times New Roman" pitchFamily="18" charset="0"/>
              </a:rPr>
              <a:t>如何构成</a:t>
            </a:r>
            <a:r>
              <a:rPr lang="en-US" altLang="zh-CN" sz="2000" b="1" smtClean="0">
                <a:solidFill>
                  <a:schemeClr val="tx1"/>
                </a:solidFill>
                <a:latin typeface="Times New Roman" pitchFamily="18" charset="0"/>
              </a:rPr>
              <a:t>2048K×32</a:t>
            </a:r>
            <a:r>
              <a:rPr lang="zh-CN" altLang="en-US" sz="2000" b="1" smtClean="0">
                <a:solidFill>
                  <a:schemeClr val="tx1"/>
                </a:solidFill>
                <a:latin typeface="Times New Roman" pitchFamily="18" charset="0"/>
              </a:rPr>
              <a:t>位的存储器？</a:t>
            </a:r>
            <a:br>
              <a:rPr lang="zh-CN" altLang="en-US" sz="2000" b="1" smtClean="0">
                <a:solidFill>
                  <a:schemeClr val="tx1"/>
                </a:solidFill>
                <a:latin typeface="Times New Roman" pitchFamily="18" charset="0"/>
              </a:rPr>
            </a:br>
            <a:r>
              <a:rPr lang="zh-CN" altLang="en-US" sz="2000" b="1" smtClean="0">
                <a:solidFill>
                  <a:schemeClr val="tx1"/>
                </a:solidFill>
                <a:latin typeface="Times New Roman" pitchFamily="18" charset="0"/>
              </a:rPr>
              <a:t>	</a:t>
            </a:r>
            <a:r>
              <a:rPr lang="en-US" altLang="zh-CN" sz="2000" b="1" smtClean="0">
                <a:solidFill>
                  <a:schemeClr val="tx1"/>
                </a:solidFill>
                <a:latin typeface="Times New Roman" pitchFamily="18" charset="0"/>
              </a:rPr>
              <a:t>(2) </a:t>
            </a:r>
            <a:r>
              <a:rPr lang="zh-CN" altLang="en-US" sz="2000" b="1" smtClean="0">
                <a:solidFill>
                  <a:schemeClr val="tx1"/>
                </a:solidFill>
                <a:latin typeface="Times New Roman" pitchFamily="18" charset="0"/>
              </a:rPr>
              <a:t>需要多少片</a:t>
            </a:r>
            <a:r>
              <a:rPr lang="en-US" altLang="zh-CN" sz="2000" b="1" smtClean="0">
                <a:solidFill>
                  <a:schemeClr val="tx1"/>
                </a:solidFill>
                <a:latin typeface="Times New Roman" pitchFamily="18" charset="0"/>
              </a:rPr>
              <a:t>RAM</a:t>
            </a:r>
            <a:r>
              <a:rPr lang="zh-CN" altLang="en-US" sz="2000" b="1" smtClean="0">
                <a:solidFill>
                  <a:schemeClr val="tx1"/>
                </a:solidFill>
                <a:latin typeface="Times New Roman" pitchFamily="18" charset="0"/>
              </a:rPr>
              <a:t>芯片？</a:t>
            </a:r>
            <a:br>
              <a:rPr lang="zh-CN" altLang="en-US" sz="2000" b="1" smtClean="0">
                <a:solidFill>
                  <a:schemeClr val="tx1"/>
                </a:solidFill>
                <a:latin typeface="Times New Roman" pitchFamily="18" charset="0"/>
              </a:rPr>
            </a:br>
            <a:r>
              <a:rPr lang="zh-CN" altLang="en-US" sz="2000" b="1" smtClean="0">
                <a:solidFill>
                  <a:schemeClr val="tx1"/>
                </a:solidFill>
                <a:latin typeface="Times New Roman" pitchFamily="18" charset="0"/>
              </a:rPr>
              <a:t>	</a:t>
            </a:r>
            <a:r>
              <a:rPr lang="en-US" altLang="zh-CN" sz="2000" b="1" smtClean="0">
                <a:solidFill>
                  <a:schemeClr val="tx1"/>
                </a:solidFill>
                <a:latin typeface="Times New Roman" pitchFamily="18" charset="0"/>
              </a:rPr>
              <a:t>(3) </a:t>
            </a:r>
            <a:r>
              <a:rPr lang="zh-CN" altLang="en-US" sz="2000" b="1" smtClean="0">
                <a:solidFill>
                  <a:schemeClr val="tx1"/>
                </a:solidFill>
                <a:latin typeface="Times New Roman" pitchFamily="18" charset="0"/>
              </a:rPr>
              <a:t>该存储器需要多少字节地址位？</a:t>
            </a:r>
            <a:br>
              <a:rPr lang="zh-CN" altLang="en-US" sz="2000" b="1" smtClean="0">
                <a:solidFill>
                  <a:schemeClr val="tx1"/>
                </a:solidFill>
                <a:latin typeface="Times New Roman" pitchFamily="18" charset="0"/>
              </a:rPr>
            </a:br>
            <a:r>
              <a:rPr lang="zh-CN" altLang="en-US" sz="2000" b="1" smtClean="0">
                <a:solidFill>
                  <a:schemeClr val="tx1"/>
                </a:solidFill>
                <a:latin typeface="Times New Roman" pitchFamily="18" charset="0"/>
              </a:rPr>
              <a:t>	</a:t>
            </a:r>
            <a:r>
              <a:rPr lang="en-US" altLang="zh-CN" sz="2000" b="1" smtClean="0">
                <a:solidFill>
                  <a:schemeClr val="tx1"/>
                </a:solidFill>
                <a:latin typeface="Times New Roman" pitchFamily="18" charset="0"/>
              </a:rPr>
              <a:t>(4) </a:t>
            </a:r>
            <a:r>
              <a:rPr lang="zh-CN" altLang="en-US" sz="2000" b="1" smtClean="0">
                <a:solidFill>
                  <a:schemeClr val="tx1"/>
                </a:solidFill>
                <a:latin typeface="Times New Roman" pitchFamily="18" charset="0"/>
              </a:rPr>
              <a:t>画出该存储器与</a:t>
            </a:r>
            <a:r>
              <a:rPr lang="en-US" altLang="zh-CN" sz="2000" b="1" smtClean="0">
                <a:solidFill>
                  <a:schemeClr val="tx1"/>
                </a:solidFill>
                <a:latin typeface="Times New Roman" pitchFamily="18" charset="0"/>
              </a:rPr>
              <a:t>CPU</a:t>
            </a:r>
            <a:r>
              <a:rPr lang="zh-CN" altLang="en-US" sz="2000" b="1" smtClean="0">
                <a:solidFill>
                  <a:schemeClr val="tx1"/>
                </a:solidFill>
                <a:latin typeface="Times New Roman" pitchFamily="18" charset="0"/>
              </a:rPr>
              <a:t>连接的结构图，设</a:t>
            </a:r>
            <a:r>
              <a:rPr lang="en-US" altLang="zh-CN" sz="2000" b="1" smtClean="0">
                <a:solidFill>
                  <a:schemeClr val="tx1"/>
                </a:solidFill>
                <a:latin typeface="Times New Roman" pitchFamily="18" charset="0"/>
              </a:rPr>
              <a:t>CPU</a:t>
            </a:r>
            <a:r>
              <a:rPr lang="zh-CN" altLang="en-US" sz="2000" b="1" smtClean="0">
                <a:solidFill>
                  <a:schemeClr val="tx1"/>
                </a:solidFill>
                <a:latin typeface="Times New Roman" pitchFamily="18" charset="0"/>
              </a:rPr>
              <a:t>的接口信号有地址信号、数据信号、控制信号</a:t>
            </a:r>
            <a:r>
              <a:rPr lang="en-US" altLang="zh-CN" sz="2000" b="1" smtClean="0">
                <a:solidFill>
                  <a:schemeClr val="tx1"/>
                </a:solidFill>
                <a:latin typeface="Times New Roman" pitchFamily="18" charset="0"/>
              </a:rPr>
              <a:t>MREQ#</a:t>
            </a:r>
            <a:r>
              <a:rPr lang="zh-CN" altLang="en-US" sz="2000" b="1" smtClean="0">
                <a:solidFill>
                  <a:schemeClr val="tx1"/>
                </a:solidFill>
                <a:latin typeface="Times New Roman" pitchFamily="18" charset="0"/>
              </a:rPr>
              <a:t>和</a:t>
            </a:r>
            <a:r>
              <a:rPr lang="en-US" altLang="zh-CN" sz="2000" b="1" smtClean="0">
                <a:solidFill>
                  <a:schemeClr val="tx1"/>
                </a:solidFill>
                <a:latin typeface="Times New Roman" pitchFamily="18" charset="0"/>
              </a:rPr>
              <a:t>R/W#</a:t>
            </a:r>
            <a:r>
              <a:rPr lang="zh-CN" altLang="en-US" sz="2000" b="1" smtClean="0">
                <a:solidFill>
                  <a:schemeClr val="tx1"/>
                </a:solidFill>
                <a:latin typeface="Times New Roman" pitchFamily="18" charset="0"/>
              </a:rPr>
              <a:t>。</a:t>
            </a:r>
          </a:p>
        </p:txBody>
      </p:sp>
      <p:sp>
        <p:nvSpPr>
          <p:cNvPr id="74755" name="Rectangle 3"/>
          <p:cNvSpPr>
            <a:spLocks noGrp="1" noChangeArrowheads="1"/>
          </p:cNvSpPr>
          <p:nvPr>
            <p:ph type="body" idx="1"/>
          </p:nvPr>
        </p:nvSpPr>
        <p:spPr>
          <a:xfrm>
            <a:off x="457200" y="2209800"/>
            <a:ext cx="8534400" cy="533400"/>
          </a:xfrm>
        </p:spPr>
        <p:txBody>
          <a:bodyPr/>
          <a:lstStyle/>
          <a:p>
            <a:pPr eaLnBrk="1" hangingPunct="1">
              <a:buFont typeface="Wingdings" pitchFamily="2" charset="2"/>
              <a:buNone/>
            </a:pPr>
            <a:r>
              <a:rPr lang="zh-CN" altLang="en-US" sz="2400" b="1" smtClean="0">
                <a:solidFill>
                  <a:schemeClr val="hlink"/>
                </a:solidFill>
                <a:latin typeface="Times New Roman" pitchFamily="18" charset="0"/>
              </a:rPr>
              <a:t>解：</a:t>
            </a:r>
            <a:r>
              <a:rPr lang="zh-CN" altLang="en-US" sz="2000" b="1" smtClean="0">
                <a:latin typeface="Times New Roman" pitchFamily="18" charset="0"/>
              </a:rPr>
              <a:t>采用字位扩展的方法。需要</a:t>
            </a:r>
            <a:r>
              <a:rPr lang="zh-CN" altLang="zh-CN" sz="2000" b="1" smtClean="0">
                <a:latin typeface="Times New Roman" pitchFamily="18" charset="0"/>
              </a:rPr>
              <a:t>32</a:t>
            </a:r>
            <a:r>
              <a:rPr lang="zh-CN" altLang="en-US" sz="2000" b="1" smtClean="0">
                <a:latin typeface="Times New Roman" pitchFamily="18" charset="0"/>
              </a:rPr>
              <a:t>片</a:t>
            </a:r>
            <a:r>
              <a:rPr lang="en-US" altLang="zh-CN" sz="2000" b="1" smtClean="0">
                <a:latin typeface="Times New Roman" pitchFamily="18" charset="0"/>
              </a:rPr>
              <a:t>SRAM</a:t>
            </a:r>
            <a:r>
              <a:rPr lang="zh-CN" altLang="en-US" sz="2000" b="1" smtClean="0">
                <a:latin typeface="Times New Roman" pitchFamily="18" charset="0"/>
              </a:rPr>
              <a:t>芯片。</a:t>
            </a:r>
          </a:p>
          <a:p>
            <a:pPr eaLnBrk="1" hangingPunct="1"/>
            <a:endParaRPr lang="en-US" altLang="zh-CN" smtClean="0"/>
          </a:p>
        </p:txBody>
      </p:sp>
      <p:grpSp>
        <p:nvGrpSpPr>
          <p:cNvPr id="74756" name="Group 155"/>
          <p:cNvGrpSpPr>
            <a:grpSpLocks/>
          </p:cNvGrpSpPr>
          <p:nvPr/>
        </p:nvGrpSpPr>
        <p:grpSpPr bwMode="auto">
          <a:xfrm>
            <a:off x="914400" y="3021013"/>
            <a:ext cx="7432675" cy="3309937"/>
            <a:chOff x="576" y="1903"/>
            <a:chExt cx="4682" cy="2085"/>
          </a:xfrm>
        </p:grpSpPr>
        <p:sp>
          <p:nvSpPr>
            <p:cNvPr id="74757" name="Rectangle 143"/>
            <p:cNvSpPr>
              <a:spLocks noChangeArrowheads="1"/>
            </p:cNvSpPr>
            <p:nvPr/>
          </p:nvSpPr>
          <p:spPr bwMode="auto">
            <a:xfrm>
              <a:off x="576" y="1903"/>
              <a:ext cx="654" cy="2085"/>
            </a:xfrm>
            <a:prstGeom prst="rect">
              <a:avLst/>
            </a:prstGeom>
            <a:solidFill>
              <a:srgbClr val="CCFFCC"/>
            </a:solidFill>
            <a:ln w="15875">
              <a:solidFill>
                <a:srgbClr val="000000"/>
              </a:solidFill>
              <a:miter lim="800000"/>
              <a:headEnd/>
              <a:tailEnd/>
            </a:ln>
          </p:spPr>
          <p:txBody>
            <a:bodyPr/>
            <a:lstStyle/>
            <a:p>
              <a:endParaRPr lang="zh-CN" altLang="en-US"/>
            </a:p>
          </p:txBody>
        </p:sp>
        <p:sp>
          <p:nvSpPr>
            <p:cNvPr id="74758" name="Rectangle 5"/>
            <p:cNvSpPr>
              <a:spLocks noChangeArrowheads="1"/>
            </p:cNvSpPr>
            <p:nvPr/>
          </p:nvSpPr>
          <p:spPr bwMode="auto">
            <a:xfrm>
              <a:off x="3365" y="2870"/>
              <a:ext cx="574" cy="584"/>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59" name="Rectangle 6"/>
            <p:cNvSpPr>
              <a:spLocks noChangeArrowheads="1"/>
            </p:cNvSpPr>
            <p:nvPr/>
          </p:nvSpPr>
          <p:spPr bwMode="auto">
            <a:xfrm>
              <a:off x="3314" y="2912"/>
              <a:ext cx="574" cy="584"/>
            </a:xfrm>
            <a:prstGeom prst="rect">
              <a:avLst/>
            </a:prstGeom>
            <a:solidFill>
              <a:srgbClr val="FF99FF"/>
            </a:solidFill>
            <a:ln w="15875">
              <a:solidFill>
                <a:srgbClr val="000000"/>
              </a:solidFill>
              <a:miter lim="800000"/>
              <a:headEnd/>
              <a:tailEnd/>
            </a:ln>
          </p:spPr>
          <p:txBody>
            <a:bodyPr/>
            <a:lstStyle/>
            <a:p>
              <a:endParaRPr lang="zh-CN" altLang="en-US"/>
            </a:p>
          </p:txBody>
        </p:sp>
        <p:grpSp>
          <p:nvGrpSpPr>
            <p:cNvPr id="74760" name="Group 10"/>
            <p:cNvGrpSpPr>
              <a:grpSpLocks/>
            </p:cNvGrpSpPr>
            <p:nvPr/>
          </p:nvGrpSpPr>
          <p:grpSpPr bwMode="auto">
            <a:xfrm>
              <a:off x="3465" y="3463"/>
              <a:ext cx="182" cy="408"/>
              <a:chOff x="3465" y="3463"/>
              <a:chExt cx="182" cy="408"/>
            </a:xfrm>
          </p:grpSpPr>
          <p:sp>
            <p:nvSpPr>
              <p:cNvPr id="74904" name="Rectangle 7"/>
              <p:cNvSpPr>
                <a:spLocks noChangeArrowheads="1"/>
              </p:cNvSpPr>
              <p:nvPr/>
            </p:nvSpPr>
            <p:spPr bwMode="auto">
              <a:xfrm>
                <a:off x="3516" y="3588"/>
                <a:ext cx="80" cy="15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905" name="Freeform 8"/>
              <p:cNvSpPr>
                <a:spLocks/>
              </p:cNvSpPr>
              <p:nvPr/>
            </p:nvSpPr>
            <p:spPr bwMode="auto">
              <a:xfrm>
                <a:off x="3476" y="3463"/>
                <a:ext cx="171" cy="141"/>
              </a:xfrm>
              <a:custGeom>
                <a:avLst/>
                <a:gdLst>
                  <a:gd name="T0" fmla="*/ 171 w 171"/>
                  <a:gd name="T1" fmla="*/ 141 h 141"/>
                  <a:gd name="T2" fmla="*/ 80 w 171"/>
                  <a:gd name="T3" fmla="*/ 0 h 141"/>
                  <a:gd name="T4" fmla="*/ 0 w 171"/>
                  <a:gd name="T5" fmla="*/ 141 h 141"/>
                  <a:gd name="T6" fmla="*/ 171 w 171"/>
                  <a:gd name="T7" fmla="*/ 141 h 141"/>
                  <a:gd name="T8" fmla="*/ 0 60000 65536"/>
                  <a:gd name="T9" fmla="*/ 0 60000 65536"/>
                  <a:gd name="T10" fmla="*/ 0 60000 65536"/>
                  <a:gd name="T11" fmla="*/ 0 60000 65536"/>
                  <a:gd name="T12" fmla="*/ 0 w 171"/>
                  <a:gd name="T13" fmla="*/ 0 h 141"/>
                  <a:gd name="T14" fmla="*/ 171 w 171"/>
                  <a:gd name="T15" fmla="*/ 141 h 141"/>
                </a:gdLst>
                <a:ahLst/>
                <a:cxnLst>
                  <a:cxn ang="T8">
                    <a:pos x="T0" y="T1"/>
                  </a:cxn>
                  <a:cxn ang="T9">
                    <a:pos x="T2" y="T3"/>
                  </a:cxn>
                  <a:cxn ang="T10">
                    <a:pos x="T4" y="T5"/>
                  </a:cxn>
                  <a:cxn ang="T11">
                    <a:pos x="T6" y="T7"/>
                  </a:cxn>
                </a:cxnLst>
                <a:rect l="T12" t="T13" r="T14" b="T15"/>
                <a:pathLst>
                  <a:path w="171" h="141">
                    <a:moveTo>
                      <a:pt x="171" y="141"/>
                    </a:moveTo>
                    <a:lnTo>
                      <a:pt x="80" y="0"/>
                    </a:lnTo>
                    <a:lnTo>
                      <a:pt x="0" y="141"/>
                    </a:lnTo>
                    <a:lnTo>
                      <a:pt x="171" y="141"/>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906" name="Freeform 9"/>
              <p:cNvSpPr>
                <a:spLocks/>
              </p:cNvSpPr>
              <p:nvPr/>
            </p:nvSpPr>
            <p:spPr bwMode="auto">
              <a:xfrm>
                <a:off x="3465" y="3729"/>
                <a:ext cx="172" cy="142"/>
              </a:xfrm>
              <a:custGeom>
                <a:avLst/>
                <a:gdLst>
                  <a:gd name="T0" fmla="*/ 0 w 172"/>
                  <a:gd name="T1" fmla="*/ 0 h 142"/>
                  <a:gd name="T2" fmla="*/ 91 w 172"/>
                  <a:gd name="T3" fmla="*/ 142 h 142"/>
                  <a:gd name="T4" fmla="*/ 172 w 172"/>
                  <a:gd name="T5" fmla="*/ 0 h 142"/>
                  <a:gd name="T6" fmla="*/ 0 w 172"/>
                  <a:gd name="T7" fmla="*/ 0 h 142"/>
                  <a:gd name="T8" fmla="*/ 0 60000 65536"/>
                  <a:gd name="T9" fmla="*/ 0 60000 65536"/>
                  <a:gd name="T10" fmla="*/ 0 60000 65536"/>
                  <a:gd name="T11" fmla="*/ 0 60000 65536"/>
                  <a:gd name="T12" fmla="*/ 0 w 172"/>
                  <a:gd name="T13" fmla="*/ 0 h 142"/>
                  <a:gd name="T14" fmla="*/ 172 w 172"/>
                  <a:gd name="T15" fmla="*/ 142 h 142"/>
                </a:gdLst>
                <a:ahLst/>
                <a:cxnLst>
                  <a:cxn ang="T8">
                    <a:pos x="T0" y="T1"/>
                  </a:cxn>
                  <a:cxn ang="T9">
                    <a:pos x="T2" y="T3"/>
                  </a:cxn>
                  <a:cxn ang="T10">
                    <a:pos x="T4" y="T5"/>
                  </a:cxn>
                  <a:cxn ang="T11">
                    <a:pos x="T6" y="T7"/>
                  </a:cxn>
                </a:cxnLst>
                <a:rect l="T12" t="T13" r="T14" b="T15"/>
                <a:pathLst>
                  <a:path w="172" h="142">
                    <a:moveTo>
                      <a:pt x="0" y="0"/>
                    </a:moveTo>
                    <a:lnTo>
                      <a:pt x="91" y="142"/>
                    </a:lnTo>
                    <a:lnTo>
                      <a:pt x="172"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761" name="Rectangle 11"/>
            <p:cNvSpPr>
              <a:spLocks noChangeArrowheads="1"/>
            </p:cNvSpPr>
            <p:nvPr/>
          </p:nvSpPr>
          <p:spPr bwMode="auto">
            <a:xfrm>
              <a:off x="576" y="1936"/>
              <a:ext cx="14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  </a:t>
              </a:r>
              <a:endParaRPr lang="en-US" altLang="zh-CN"/>
            </a:p>
          </p:txBody>
        </p:sp>
        <p:grpSp>
          <p:nvGrpSpPr>
            <p:cNvPr id="74762" name="Group 15"/>
            <p:cNvGrpSpPr>
              <a:grpSpLocks/>
            </p:cNvGrpSpPr>
            <p:nvPr/>
          </p:nvGrpSpPr>
          <p:grpSpPr bwMode="auto">
            <a:xfrm>
              <a:off x="4674" y="3463"/>
              <a:ext cx="181" cy="408"/>
              <a:chOff x="4674" y="3463"/>
              <a:chExt cx="181" cy="408"/>
            </a:xfrm>
          </p:grpSpPr>
          <p:sp>
            <p:nvSpPr>
              <p:cNvPr id="74901" name="Rectangle 12"/>
              <p:cNvSpPr>
                <a:spLocks noChangeArrowheads="1"/>
              </p:cNvSpPr>
              <p:nvPr/>
            </p:nvSpPr>
            <p:spPr bwMode="auto">
              <a:xfrm>
                <a:off x="4724" y="3588"/>
                <a:ext cx="80" cy="15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902" name="Freeform 13"/>
              <p:cNvSpPr>
                <a:spLocks/>
              </p:cNvSpPr>
              <p:nvPr/>
            </p:nvSpPr>
            <p:spPr bwMode="auto">
              <a:xfrm>
                <a:off x="4684" y="3463"/>
                <a:ext cx="171" cy="141"/>
              </a:xfrm>
              <a:custGeom>
                <a:avLst/>
                <a:gdLst>
                  <a:gd name="T0" fmla="*/ 171 w 171"/>
                  <a:gd name="T1" fmla="*/ 141 h 141"/>
                  <a:gd name="T2" fmla="*/ 80 w 171"/>
                  <a:gd name="T3" fmla="*/ 0 h 141"/>
                  <a:gd name="T4" fmla="*/ 0 w 171"/>
                  <a:gd name="T5" fmla="*/ 141 h 141"/>
                  <a:gd name="T6" fmla="*/ 171 w 171"/>
                  <a:gd name="T7" fmla="*/ 141 h 141"/>
                  <a:gd name="T8" fmla="*/ 0 60000 65536"/>
                  <a:gd name="T9" fmla="*/ 0 60000 65536"/>
                  <a:gd name="T10" fmla="*/ 0 60000 65536"/>
                  <a:gd name="T11" fmla="*/ 0 60000 65536"/>
                  <a:gd name="T12" fmla="*/ 0 w 171"/>
                  <a:gd name="T13" fmla="*/ 0 h 141"/>
                  <a:gd name="T14" fmla="*/ 171 w 171"/>
                  <a:gd name="T15" fmla="*/ 141 h 141"/>
                </a:gdLst>
                <a:ahLst/>
                <a:cxnLst>
                  <a:cxn ang="T8">
                    <a:pos x="T0" y="T1"/>
                  </a:cxn>
                  <a:cxn ang="T9">
                    <a:pos x="T2" y="T3"/>
                  </a:cxn>
                  <a:cxn ang="T10">
                    <a:pos x="T4" y="T5"/>
                  </a:cxn>
                  <a:cxn ang="T11">
                    <a:pos x="T6" y="T7"/>
                  </a:cxn>
                </a:cxnLst>
                <a:rect l="T12" t="T13" r="T14" b="T15"/>
                <a:pathLst>
                  <a:path w="171" h="141">
                    <a:moveTo>
                      <a:pt x="171" y="141"/>
                    </a:moveTo>
                    <a:lnTo>
                      <a:pt x="80" y="0"/>
                    </a:lnTo>
                    <a:lnTo>
                      <a:pt x="0" y="141"/>
                    </a:lnTo>
                    <a:lnTo>
                      <a:pt x="171" y="141"/>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903" name="Freeform 14"/>
              <p:cNvSpPr>
                <a:spLocks/>
              </p:cNvSpPr>
              <p:nvPr/>
            </p:nvSpPr>
            <p:spPr bwMode="auto">
              <a:xfrm>
                <a:off x="4674" y="3729"/>
                <a:ext cx="171" cy="142"/>
              </a:xfrm>
              <a:custGeom>
                <a:avLst/>
                <a:gdLst>
                  <a:gd name="T0" fmla="*/ 0 w 171"/>
                  <a:gd name="T1" fmla="*/ 0 h 142"/>
                  <a:gd name="T2" fmla="*/ 90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0" y="142"/>
                    </a:lnTo>
                    <a:lnTo>
                      <a:pt x="171"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63" name="Group 19"/>
            <p:cNvGrpSpPr>
              <a:grpSpLocks/>
            </p:cNvGrpSpPr>
            <p:nvPr/>
          </p:nvGrpSpPr>
          <p:grpSpPr bwMode="auto">
            <a:xfrm>
              <a:off x="2660" y="3463"/>
              <a:ext cx="181" cy="408"/>
              <a:chOff x="2660" y="3463"/>
              <a:chExt cx="181" cy="408"/>
            </a:xfrm>
          </p:grpSpPr>
          <p:sp>
            <p:nvSpPr>
              <p:cNvPr id="74898" name="Rectangle 16"/>
              <p:cNvSpPr>
                <a:spLocks noChangeArrowheads="1"/>
              </p:cNvSpPr>
              <p:nvPr/>
            </p:nvSpPr>
            <p:spPr bwMode="auto">
              <a:xfrm>
                <a:off x="2710" y="3588"/>
                <a:ext cx="81" cy="15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99" name="Freeform 17"/>
              <p:cNvSpPr>
                <a:spLocks/>
              </p:cNvSpPr>
              <p:nvPr/>
            </p:nvSpPr>
            <p:spPr bwMode="auto">
              <a:xfrm>
                <a:off x="2670" y="3463"/>
                <a:ext cx="171" cy="141"/>
              </a:xfrm>
              <a:custGeom>
                <a:avLst/>
                <a:gdLst>
                  <a:gd name="T0" fmla="*/ 171 w 171"/>
                  <a:gd name="T1" fmla="*/ 141 h 141"/>
                  <a:gd name="T2" fmla="*/ 81 w 171"/>
                  <a:gd name="T3" fmla="*/ 0 h 141"/>
                  <a:gd name="T4" fmla="*/ 0 w 171"/>
                  <a:gd name="T5" fmla="*/ 141 h 141"/>
                  <a:gd name="T6" fmla="*/ 171 w 171"/>
                  <a:gd name="T7" fmla="*/ 141 h 141"/>
                  <a:gd name="T8" fmla="*/ 0 60000 65536"/>
                  <a:gd name="T9" fmla="*/ 0 60000 65536"/>
                  <a:gd name="T10" fmla="*/ 0 60000 65536"/>
                  <a:gd name="T11" fmla="*/ 0 60000 65536"/>
                  <a:gd name="T12" fmla="*/ 0 w 171"/>
                  <a:gd name="T13" fmla="*/ 0 h 141"/>
                  <a:gd name="T14" fmla="*/ 171 w 171"/>
                  <a:gd name="T15" fmla="*/ 141 h 141"/>
                </a:gdLst>
                <a:ahLst/>
                <a:cxnLst>
                  <a:cxn ang="T8">
                    <a:pos x="T0" y="T1"/>
                  </a:cxn>
                  <a:cxn ang="T9">
                    <a:pos x="T2" y="T3"/>
                  </a:cxn>
                  <a:cxn ang="T10">
                    <a:pos x="T4" y="T5"/>
                  </a:cxn>
                  <a:cxn ang="T11">
                    <a:pos x="T6" y="T7"/>
                  </a:cxn>
                </a:cxnLst>
                <a:rect l="T12" t="T13" r="T14" b="T15"/>
                <a:pathLst>
                  <a:path w="171" h="141">
                    <a:moveTo>
                      <a:pt x="171" y="141"/>
                    </a:moveTo>
                    <a:lnTo>
                      <a:pt x="81" y="0"/>
                    </a:lnTo>
                    <a:lnTo>
                      <a:pt x="0" y="141"/>
                    </a:lnTo>
                    <a:lnTo>
                      <a:pt x="171" y="141"/>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900" name="Freeform 18"/>
              <p:cNvSpPr>
                <a:spLocks/>
              </p:cNvSpPr>
              <p:nvPr/>
            </p:nvSpPr>
            <p:spPr bwMode="auto">
              <a:xfrm>
                <a:off x="2660" y="3729"/>
                <a:ext cx="171" cy="142"/>
              </a:xfrm>
              <a:custGeom>
                <a:avLst/>
                <a:gdLst>
                  <a:gd name="T0" fmla="*/ 0 w 171"/>
                  <a:gd name="T1" fmla="*/ 0 h 142"/>
                  <a:gd name="T2" fmla="*/ 91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1" y="142"/>
                    </a:lnTo>
                    <a:lnTo>
                      <a:pt x="171"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764" name="Group 23"/>
            <p:cNvGrpSpPr>
              <a:grpSpLocks/>
            </p:cNvGrpSpPr>
            <p:nvPr/>
          </p:nvGrpSpPr>
          <p:grpSpPr bwMode="auto">
            <a:xfrm>
              <a:off x="1935" y="3463"/>
              <a:ext cx="181" cy="408"/>
              <a:chOff x="1935" y="3463"/>
              <a:chExt cx="181" cy="408"/>
            </a:xfrm>
          </p:grpSpPr>
          <p:sp>
            <p:nvSpPr>
              <p:cNvPr id="74895" name="Rectangle 20"/>
              <p:cNvSpPr>
                <a:spLocks noChangeArrowheads="1"/>
              </p:cNvSpPr>
              <p:nvPr/>
            </p:nvSpPr>
            <p:spPr bwMode="auto">
              <a:xfrm>
                <a:off x="1985" y="3588"/>
                <a:ext cx="81" cy="158"/>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96" name="Freeform 21"/>
              <p:cNvSpPr>
                <a:spLocks/>
              </p:cNvSpPr>
              <p:nvPr/>
            </p:nvSpPr>
            <p:spPr bwMode="auto">
              <a:xfrm>
                <a:off x="1945" y="3463"/>
                <a:ext cx="171" cy="141"/>
              </a:xfrm>
              <a:custGeom>
                <a:avLst/>
                <a:gdLst>
                  <a:gd name="T0" fmla="*/ 171 w 171"/>
                  <a:gd name="T1" fmla="*/ 141 h 141"/>
                  <a:gd name="T2" fmla="*/ 81 w 171"/>
                  <a:gd name="T3" fmla="*/ 0 h 141"/>
                  <a:gd name="T4" fmla="*/ 0 w 171"/>
                  <a:gd name="T5" fmla="*/ 141 h 141"/>
                  <a:gd name="T6" fmla="*/ 171 w 171"/>
                  <a:gd name="T7" fmla="*/ 141 h 141"/>
                  <a:gd name="T8" fmla="*/ 0 60000 65536"/>
                  <a:gd name="T9" fmla="*/ 0 60000 65536"/>
                  <a:gd name="T10" fmla="*/ 0 60000 65536"/>
                  <a:gd name="T11" fmla="*/ 0 60000 65536"/>
                  <a:gd name="T12" fmla="*/ 0 w 171"/>
                  <a:gd name="T13" fmla="*/ 0 h 141"/>
                  <a:gd name="T14" fmla="*/ 171 w 171"/>
                  <a:gd name="T15" fmla="*/ 141 h 141"/>
                </a:gdLst>
                <a:ahLst/>
                <a:cxnLst>
                  <a:cxn ang="T8">
                    <a:pos x="T0" y="T1"/>
                  </a:cxn>
                  <a:cxn ang="T9">
                    <a:pos x="T2" y="T3"/>
                  </a:cxn>
                  <a:cxn ang="T10">
                    <a:pos x="T4" y="T5"/>
                  </a:cxn>
                  <a:cxn ang="T11">
                    <a:pos x="T6" y="T7"/>
                  </a:cxn>
                </a:cxnLst>
                <a:rect l="T12" t="T13" r="T14" b="T15"/>
                <a:pathLst>
                  <a:path w="171" h="141">
                    <a:moveTo>
                      <a:pt x="171" y="141"/>
                    </a:moveTo>
                    <a:lnTo>
                      <a:pt x="81" y="0"/>
                    </a:lnTo>
                    <a:lnTo>
                      <a:pt x="0" y="141"/>
                    </a:lnTo>
                    <a:lnTo>
                      <a:pt x="171" y="141"/>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97" name="Freeform 22"/>
              <p:cNvSpPr>
                <a:spLocks/>
              </p:cNvSpPr>
              <p:nvPr/>
            </p:nvSpPr>
            <p:spPr bwMode="auto">
              <a:xfrm>
                <a:off x="1935" y="3729"/>
                <a:ext cx="171" cy="142"/>
              </a:xfrm>
              <a:custGeom>
                <a:avLst/>
                <a:gdLst>
                  <a:gd name="T0" fmla="*/ 0 w 171"/>
                  <a:gd name="T1" fmla="*/ 0 h 142"/>
                  <a:gd name="T2" fmla="*/ 91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1" y="142"/>
                    </a:lnTo>
                    <a:lnTo>
                      <a:pt x="171" y="0"/>
                    </a:lnTo>
                    <a:lnTo>
                      <a:pt x="0"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765" name="Rectangle 24"/>
            <p:cNvSpPr>
              <a:spLocks noChangeArrowheads="1"/>
            </p:cNvSpPr>
            <p:nvPr/>
          </p:nvSpPr>
          <p:spPr bwMode="auto">
            <a:xfrm>
              <a:off x="4613" y="2845"/>
              <a:ext cx="574" cy="593"/>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66" name="Rectangle 25"/>
            <p:cNvSpPr>
              <a:spLocks noChangeArrowheads="1"/>
            </p:cNvSpPr>
            <p:nvPr/>
          </p:nvSpPr>
          <p:spPr bwMode="auto">
            <a:xfrm>
              <a:off x="4563" y="2887"/>
              <a:ext cx="574" cy="584"/>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67" name="Rectangle 26"/>
            <p:cNvSpPr>
              <a:spLocks noChangeArrowheads="1"/>
            </p:cNvSpPr>
            <p:nvPr/>
          </p:nvSpPr>
          <p:spPr bwMode="auto">
            <a:xfrm>
              <a:off x="2600" y="2845"/>
              <a:ext cx="573" cy="584"/>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68" name="Rectangle 27"/>
            <p:cNvSpPr>
              <a:spLocks noChangeArrowheads="1"/>
            </p:cNvSpPr>
            <p:nvPr/>
          </p:nvSpPr>
          <p:spPr bwMode="auto">
            <a:xfrm>
              <a:off x="2549" y="2879"/>
              <a:ext cx="574" cy="592"/>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69" name="Rectangle 28"/>
            <p:cNvSpPr>
              <a:spLocks noChangeArrowheads="1"/>
            </p:cNvSpPr>
            <p:nvPr/>
          </p:nvSpPr>
          <p:spPr bwMode="auto">
            <a:xfrm>
              <a:off x="1824" y="2845"/>
              <a:ext cx="574" cy="593"/>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70" name="Rectangle 29"/>
            <p:cNvSpPr>
              <a:spLocks noChangeArrowheads="1"/>
            </p:cNvSpPr>
            <p:nvPr/>
          </p:nvSpPr>
          <p:spPr bwMode="auto">
            <a:xfrm>
              <a:off x="1784" y="2887"/>
              <a:ext cx="574" cy="592"/>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771" name="Oval 30"/>
            <p:cNvSpPr>
              <a:spLocks noChangeArrowheads="1"/>
            </p:cNvSpPr>
            <p:nvPr/>
          </p:nvSpPr>
          <p:spPr bwMode="auto">
            <a:xfrm>
              <a:off x="4321" y="3262"/>
              <a:ext cx="61" cy="50"/>
            </a:xfrm>
            <a:prstGeom prst="ellipse">
              <a:avLst/>
            </a:prstGeom>
            <a:solidFill>
              <a:srgbClr val="000000"/>
            </a:solidFill>
            <a:ln w="15875">
              <a:solidFill>
                <a:srgbClr val="000000"/>
              </a:solidFill>
              <a:round/>
              <a:headEnd/>
              <a:tailEnd/>
            </a:ln>
          </p:spPr>
          <p:txBody>
            <a:bodyPr/>
            <a:lstStyle/>
            <a:p>
              <a:endParaRPr lang="zh-CN" altLang="en-US"/>
            </a:p>
          </p:txBody>
        </p:sp>
        <p:sp>
          <p:nvSpPr>
            <p:cNvPr id="74772" name="Oval 31"/>
            <p:cNvSpPr>
              <a:spLocks noChangeArrowheads="1"/>
            </p:cNvSpPr>
            <p:nvPr/>
          </p:nvSpPr>
          <p:spPr bwMode="auto">
            <a:xfrm>
              <a:off x="3999" y="3262"/>
              <a:ext cx="60" cy="50"/>
            </a:xfrm>
            <a:prstGeom prst="ellipse">
              <a:avLst/>
            </a:prstGeom>
            <a:solidFill>
              <a:srgbClr val="000000"/>
            </a:solidFill>
            <a:ln w="15875">
              <a:solidFill>
                <a:srgbClr val="000000"/>
              </a:solidFill>
              <a:round/>
              <a:headEnd/>
              <a:tailEnd/>
            </a:ln>
          </p:spPr>
          <p:txBody>
            <a:bodyPr/>
            <a:lstStyle/>
            <a:p>
              <a:endParaRPr lang="zh-CN" altLang="en-US"/>
            </a:p>
          </p:txBody>
        </p:sp>
        <p:sp>
          <p:nvSpPr>
            <p:cNvPr id="74773" name="Oval 32"/>
            <p:cNvSpPr>
              <a:spLocks noChangeArrowheads="1"/>
            </p:cNvSpPr>
            <p:nvPr/>
          </p:nvSpPr>
          <p:spPr bwMode="auto">
            <a:xfrm>
              <a:off x="4160" y="3262"/>
              <a:ext cx="61" cy="50"/>
            </a:xfrm>
            <a:prstGeom prst="ellipse">
              <a:avLst/>
            </a:prstGeom>
            <a:solidFill>
              <a:srgbClr val="000000"/>
            </a:solidFill>
            <a:ln w="15875">
              <a:solidFill>
                <a:srgbClr val="000000"/>
              </a:solidFill>
              <a:round/>
              <a:headEnd/>
              <a:tailEnd/>
            </a:ln>
          </p:spPr>
          <p:txBody>
            <a:bodyPr/>
            <a:lstStyle/>
            <a:p>
              <a:endParaRPr lang="zh-CN" altLang="en-US"/>
            </a:p>
          </p:txBody>
        </p:sp>
        <p:sp>
          <p:nvSpPr>
            <p:cNvPr id="74774" name="Rectangle 33"/>
            <p:cNvSpPr>
              <a:spLocks noChangeArrowheads="1"/>
            </p:cNvSpPr>
            <p:nvPr/>
          </p:nvSpPr>
          <p:spPr bwMode="auto">
            <a:xfrm>
              <a:off x="1865" y="1903"/>
              <a:ext cx="3312" cy="359"/>
            </a:xfrm>
            <a:prstGeom prst="rect">
              <a:avLst/>
            </a:prstGeom>
            <a:solidFill>
              <a:schemeClr val="accent2"/>
            </a:solidFill>
            <a:ln w="15875">
              <a:solidFill>
                <a:srgbClr val="000000"/>
              </a:solidFill>
              <a:miter lim="800000"/>
              <a:headEnd/>
              <a:tailEnd/>
            </a:ln>
          </p:spPr>
          <p:txBody>
            <a:bodyPr/>
            <a:lstStyle/>
            <a:p>
              <a:endParaRPr lang="zh-CN" altLang="en-US"/>
            </a:p>
          </p:txBody>
        </p:sp>
        <p:sp>
          <p:nvSpPr>
            <p:cNvPr id="74775" name="Line 34"/>
            <p:cNvSpPr>
              <a:spLocks noChangeShapeType="1"/>
            </p:cNvSpPr>
            <p:nvPr/>
          </p:nvSpPr>
          <p:spPr bwMode="auto">
            <a:xfrm flipV="1">
              <a:off x="2187" y="2253"/>
              <a:ext cx="1" cy="6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Line 35"/>
            <p:cNvSpPr>
              <a:spLocks noChangeShapeType="1"/>
            </p:cNvSpPr>
            <p:nvPr/>
          </p:nvSpPr>
          <p:spPr bwMode="auto">
            <a:xfrm flipV="1">
              <a:off x="5006" y="2253"/>
              <a:ext cx="1" cy="63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7" name="Rectangle 36"/>
            <p:cNvSpPr>
              <a:spLocks noChangeArrowheads="1"/>
            </p:cNvSpPr>
            <p:nvPr/>
          </p:nvSpPr>
          <p:spPr bwMode="auto">
            <a:xfrm>
              <a:off x="4523" y="2078"/>
              <a:ext cx="7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78" name="Rectangle 37"/>
            <p:cNvSpPr>
              <a:spLocks noChangeArrowheads="1"/>
            </p:cNvSpPr>
            <p:nvPr/>
          </p:nvSpPr>
          <p:spPr bwMode="auto">
            <a:xfrm>
              <a:off x="4653" y="2095"/>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ramsel7</a:t>
              </a:r>
              <a:endParaRPr lang="en-US" altLang="zh-CN"/>
            </a:p>
          </p:txBody>
        </p:sp>
        <p:sp>
          <p:nvSpPr>
            <p:cNvPr id="74779" name="Rectangle 38"/>
            <p:cNvSpPr>
              <a:spLocks noChangeArrowheads="1"/>
            </p:cNvSpPr>
            <p:nvPr/>
          </p:nvSpPr>
          <p:spPr bwMode="auto">
            <a:xfrm>
              <a:off x="2590" y="1903"/>
              <a:ext cx="129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0" name="Rectangle 39"/>
            <p:cNvSpPr>
              <a:spLocks noChangeArrowheads="1"/>
            </p:cNvSpPr>
            <p:nvPr/>
          </p:nvSpPr>
          <p:spPr bwMode="auto">
            <a:xfrm>
              <a:off x="2972" y="1920"/>
              <a:ext cx="25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3-8</a:t>
              </a:r>
              <a:endParaRPr lang="en-US" altLang="zh-CN"/>
            </a:p>
          </p:txBody>
        </p:sp>
        <p:sp>
          <p:nvSpPr>
            <p:cNvPr id="74781" name="Rectangle 40"/>
            <p:cNvSpPr>
              <a:spLocks noChangeArrowheads="1"/>
            </p:cNvSpPr>
            <p:nvPr/>
          </p:nvSpPr>
          <p:spPr bwMode="auto">
            <a:xfrm>
              <a:off x="3194" y="1928"/>
              <a:ext cx="35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solidFill>
                    <a:srgbClr val="000000"/>
                  </a:solidFill>
                  <a:latin typeface="宋体" pitchFamily="2" charset="-122"/>
                </a:rPr>
                <a:t>译码</a:t>
              </a:r>
              <a:endParaRPr lang="zh-CN" altLang="en-US"/>
            </a:p>
          </p:txBody>
        </p:sp>
        <p:sp>
          <p:nvSpPr>
            <p:cNvPr id="74782" name="Rectangle 41"/>
            <p:cNvSpPr>
              <a:spLocks noChangeArrowheads="1"/>
            </p:cNvSpPr>
            <p:nvPr/>
          </p:nvSpPr>
          <p:spPr bwMode="auto">
            <a:xfrm>
              <a:off x="3395" y="2078"/>
              <a:ext cx="7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3" name="Rectangle 42"/>
            <p:cNvSpPr>
              <a:spLocks noChangeArrowheads="1"/>
            </p:cNvSpPr>
            <p:nvPr/>
          </p:nvSpPr>
          <p:spPr bwMode="auto">
            <a:xfrm>
              <a:off x="3526" y="2095"/>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ramsel2</a:t>
              </a:r>
              <a:endParaRPr lang="en-US" altLang="zh-CN"/>
            </a:p>
          </p:txBody>
        </p:sp>
        <p:sp>
          <p:nvSpPr>
            <p:cNvPr id="74784" name="Rectangle 43"/>
            <p:cNvSpPr>
              <a:spLocks noChangeArrowheads="1"/>
            </p:cNvSpPr>
            <p:nvPr/>
          </p:nvSpPr>
          <p:spPr bwMode="auto">
            <a:xfrm>
              <a:off x="2509" y="2078"/>
              <a:ext cx="7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5" name="Rectangle 44"/>
            <p:cNvSpPr>
              <a:spLocks noChangeArrowheads="1"/>
            </p:cNvSpPr>
            <p:nvPr/>
          </p:nvSpPr>
          <p:spPr bwMode="auto">
            <a:xfrm>
              <a:off x="2640" y="2095"/>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ramsel1</a:t>
              </a:r>
              <a:endParaRPr lang="en-US" altLang="zh-CN"/>
            </a:p>
          </p:txBody>
        </p:sp>
        <p:sp>
          <p:nvSpPr>
            <p:cNvPr id="74786" name="Rectangle 45"/>
            <p:cNvSpPr>
              <a:spLocks noChangeArrowheads="1"/>
            </p:cNvSpPr>
            <p:nvPr/>
          </p:nvSpPr>
          <p:spPr bwMode="auto">
            <a:xfrm>
              <a:off x="1865" y="2078"/>
              <a:ext cx="7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7" name="Rectangle 46"/>
            <p:cNvSpPr>
              <a:spLocks noChangeArrowheads="1"/>
            </p:cNvSpPr>
            <p:nvPr/>
          </p:nvSpPr>
          <p:spPr bwMode="auto">
            <a:xfrm>
              <a:off x="1996" y="2095"/>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ramsel0</a:t>
              </a:r>
              <a:endParaRPr lang="en-US" altLang="zh-CN"/>
            </a:p>
          </p:txBody>
        </p:sp>
        <p:sp>
          <p:nvSpPr>
            <p:cNvPr id="74788" name="Rectangle 47"/>
            <p:cNvSpPr>
              <a:spLocks noChangeArrowheads="1"/>
            </p:cNvSpPr>
            <p:nvPr/>
          </p:nvSpPr>
          <p:spPr bwMode="auto">
            <a:xfrm>
              <a:off x="4200" y="2078"/>
              <a:ext cx="33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9" name="Rectangle 48"/>
            <p:cNvSpPr>
              <a:spLocks noChangeArrowheads="1"/>
            </p:cNvSpPr>
            <p:nvPr/>
          </p:nvSpPr>
          <p:spPr bwMode="auto">
            <a:xfrm>
              <a:off x="4281" y="2103"/>
              <a:ext cx="21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a:t>
              </a:r>
              <a:endParaRPr lang="en-US" altLang="zh-CN"/>
            </a:p>
          </p:txBody>
        </p:sp>
        <p:sp>
          <p:nvSpPr>
            <p:cNvPr id="74790" name="Rectangle 49"/>
            <p:cNvSpPr>
              <a:spLocks noChangeArrowheads="1"/>
            </p:cNvSpPr>
            <p:nvPr/>
          </p:nvSpPr>
          <p:spPr bwMode="auto">
            <a:xfrm>
              <a:off x="1381" y="2137"/>
              <a:ext cx="5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91" name="Rectangle 50"/>
            <p:cNvSpPr>
              <a:spLocks noChangeArrowheads="1"/>
            </p:cNvSpPr>
            <p:nvPr/>
          </p:nvSpPr>
          <p:spPr bwMode="auto">
            <a:xfrm>
              <a:off x="1492" y="2153"/>
              <a:ext cx="15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A</a:t>
              </a:r>
              <a:endParaRPr lang="en-US" altLang="zh-CN"/>
            </a:p>
          </p:txBody>
        </p:sp>
        <p:sp>
          <p:nvSpPr>
            <p:cNvPr id="74792" name="Rectangle 51"/>
            <p:cNvSpPr>
              <a:spLocks noChangeArrowheads="1"/>
            </p:cNvSpPr>
            <p:nvPr/>
          </p:nvSpPr>
          <p:spPr bwMode="auto">
            <a:xfrm>
              <a:off x="1583" y="2195"/>
              <a:ext cx="2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22-20</a:t>
              </a:r>
              <a:endParaRPr lang="en-US" altLang="zh-CN"/>
            </a:p>
          </p:txBody>
        </p:sp>
        <p:sp>
          <p:nvSpPr>
            <p:cNvPr id="74793" name="Rectangle 52"/>
            <p:cNvSpPr>
              <a:spLocks noChangeArrowheads="1"/>
            </p:cNvSpPr>
            <p:nvPr/>
          </p:nvSpPr>
          <p:spPr bwMode="auto">
            <a:xfrm>
              <a:off x="737" y="2362"/>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94" name="Rectangle 53"/>
            <p:cNvSpPr>
              <a:spLocks noChangeArrowheads="1"/>
            </p:cNvSpPr>
            <p:nvPr/>
          </p:nvSpPr>
          <p:spPr bwMode="auto">
            <a:xfrm>
              <a:off x="878" y="2387"/>
              <a:ext cx="15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A</a:t>
              </a:r>
              <a:endParaRPr lang="en-US" altLang="zh-CN"/>
            </a:p>
          </p:txBody>
        </p:sp>
        <p:sp>
          <p:nvSpPr>
            <p:cNvPr id="74795" name="Rectangle 54"/>
            <p:cNvSpPr>
              <a:spLocks noChangeArrowheads="1"/>
            </p:cNvSpPr>
            <p:nvPr/>
          </p:nvSpPr>
          <p:spPr bwMode="auto">
            <a:xfrm>
              <a:off x="969" y="2429"/>
              <a:ext cx="22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22-2</a:t>
              </a:r>
              <a:endParaRPr lang="en-US" altLang="zh-CN"/>
            </a:p>
          </p:txBody>
        </p:sp>
        <p:sp>
          <p:nvSpPr>
            <p:cNvPr id="74796" name="Rectangle 55"/>
            <p:cNvSpPr>
              <a:spLocks noChangeArrowheads="1"/>
            </p:cNvSpPr>
            <p:nvPr/>
          </p:nvSpPr>
          <p:spPr bwMode="auto">
            <a:xfrm>
              <a:off x="2992" y="2303"/>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97" name="Rectangle 56"/>
            <p:cNvSpPr>
              <a:spLocks noChangeArrowheads="1"/>
            </p:cNvSpPr>
            <p:nvPr/>
          </p:nvSpPr>
          <p:spPr bwMode="auto">
            <a:xfrm>
              <a:off x="3133" y="2328"/>
              <a:ext cx="15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A</a:t>
              </a:r>
              <a:endParaRPr lang="en-US" altLang="zh-CN"/>
            </a:p>
          </p:txBody>
        </p:sp>
        <p:sp>
          <p:nvSpPr>
            <p:cNvPr id="74798" name="Rectangle 57"/>
            <p:cNvSpPr>
              <a:spLocks noChangeArrowheads="1"/>
            </p:cNvSpPr>
            <p:nvPr/>
          </p:nvSpPr>
          <p:spPr bwMode="auto">
            <a:xfrm>
              <a:off x="3224" y="2370"/>
              <a:ext cx="22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19-2</a:t>
              </a:r>
              <a:endParaRPr lang="en-US" altLang="zh-CN"/>
            </a:p>
          </p:txBody>
        </p:sp>
        <p:sp>
          <p:nvSpPr>
            <p:cNvPr id="74799" name="Rectangle 58"/>
            <p:cNvSpPr>
              <a:spLocks noChangeArrowheads="1"/>
            </p:cNvSpPr>
            <p:nvPr/>
          </p:nvSpPr>
          <p:spPr bwMode="auto">
            <a:xfrm>
              <a:off x="1865" y="1903"/>
              <a:ext cx="3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00" name="Rectangle 59"/>
            <p:cNvSpPr>
              <a:spLocks noChangeArrowheads="1"/>
            </p:cNvSpPr>
            <p:nvPr/>
          </p:nvSpPr>
          <p:spPr bwMode="auto">
            <a:xfrm>
              <a:off x="1895" y="1920"/>
              <a:ext cx="31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OE#</a:t>
              </a:r>
              <a:endParaRPr lang="en-US" altLang="zh-CN"/>
            </a:p>
          </p:txBody>
        </p:sp>
        <p:sp>
          <p:nvSpPr>
            <p:cNvPr id="74801" name="Rectangle 60"/>
            <p:cNvSpPr>
              <a:spLocks noChangeArrowheads="1"/>
            </p:cNvSpPr>
            <p:nvPr/>
          </p:nvSpPr>
          <p:spPr bwMode="auto">
            <a:xfrm>
              <a:off x="657" y="1903"/>
              <a:ext cx="57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02" name="Rectangle 61"/>
            <p:cNvSpPr>
              <a:spLocks noChangeArrowheads="1"/>
            </p:cNvSpPr>
            <p:nvPr/>
          </p:nvSpPr>
          <p:spPr bwMode="auto">
            <a:xfrm>
              <a:off x="697" y="1920"/>
              <a:ext cx="52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MREQ#</a:t>
              </a:r>
              <a:endParaRPr lang="en-US" altLang="zh-CN"/>
            </a:p>
          </p:txBody>
        </p:sp>
        <p:sp>
          <p:nvSpPr>
            <p:cNvPr id="74803" name="Rectangle 62"/>
            <p:cNvSpPr>
              <a:spLocks noChangeArrowheads="1"/>
            </p:cNvSpPr>
            <p:nvPr/>
          </p:nvSpPr>
          <p:spPr bwMode="auto">
            <a:xfrm>
              <a:off x="737" y="2595"/>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04" name="Rectangle 63"/>
            <p:cNvSpPr>
              <a:spLocks noChangeArrowheads="1"/>
            </p:cNvSpPr>
            <p:nvPr/>
          </p:nvSpPr>
          <p:spPr bwMode="auto">
            <a:xfrm>
              <a:off x="848" y="2612"/>
              <a:ext cx="39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R/W#</a:t>
              </a:r>
              <a:endParaRPr lang="en-US" altLang="zh-CN"/>
            </a:p>
          </p:txBody>
        </p:sp>
        <p:sp>
          <p:nvSpPr>
            <p:cNvPr id="74805" name="Rectangle 64"/>
            <p:cNvSpPr>
              <a:spLocks noChangeArrowheads="1"/>
            </p:cNvSpPr>
            <p:nvPr/>
          </p:nvSpPr>
          <p:spPr bwMode="auto">
            <a:xfrm>
              <a:off x="576" y="2829"/>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06" name="Rectangle 65"/>
            <p:cNvSpPr>
              <a:spLocks noChangeArrowheads="1"/>
            </p:cNvSpPr>
            <p:nvPr/>
          </p:nvSpPr>
          <p:spPr bwMode="auto">
            <a:xfrm>
              <a:off x="667" y="2845"/>
              <a:ext cx="45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CPU</a:t>
              </a:r>
              <a:endParaRPr lang="en-US" altLang="zh-CN"/>
            </a:p>
          </p:txBody>
        </p:sp>
        <p:sp>
          <p:nvSpPr>
            <p:cNvPr id="74807" name="Rectangle 66"/>
            <p:cNvSpPr>
              <a:spLocks noChangeArrowheads="1"/>
            </p:cNvSpPr>
            <p:nvPr/>
          </p:nvSpPr>
          <p:spPr bwMode="auto">
            <a:xfrm>
              <a:off x="4200" y="3521"/>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08" name="Rectangle 67"/>
            <p:cNvSpPr>
              <a:spLocks noChangeArrowheads="1"/>
            </p:cNvSpPr>
            <p:nvPr/>
          </p:nvSpPr>
          <p:spPr bwMode="auto">
            <a:xfrm>
              <a:off x="4261" y="3538"/>
              <a:ext cx="1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09" name="Rectangle 68"/>
            <p:cNvSpPr>
              <a:spLocks noChangeArrowheads="1"/>
            </p:cNvSpPr>
            <p:nvPr/>
          </p:nvSpPr>
          <p:spPr bwMode="auto">
            <a:xfrm>
              <a:off x="4361" y="3579"/>
              <a:ext cx="14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31</a:t>
              </a:r>
              <a:endParaRPr lang="en-US" altLang="zh-CN"/>
            </a:p>
          </p:txBody>
        </p:sp>
        <p:sp>
          <p:nvSpPr>
            <p:cNvPr id="74810" name="Rectangle 69"/>
            <p:cNvSpPr>
              <a:spLocks noChangeArrowheads="1"/>
            </p:cNvSpPr>
            <p:nvPr/>
          </p:nvSpPr>
          <p:spPr bwMode="auto">
            <a:xfrm>
              <a:off x="4462" y="3538"/>
              <a:ext cx="2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11" name="Rectangle 70"/>
            <p:cNvSpPr>
              <a:spLocks noChangeArrowheads="1"/>
            </p:cNvSpPr>
            <p:nvPr/>
          </p:nvSpPr>
          <p:spPr bwMode="auto">
            <a:xfrm>
              <a:off x="4643" y="3579"/>
              <a:ext cx="9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0</a:t>
              </a:r>
              <a:endParaRPr lang="en-US" altLang="zh-CN"/>
            </a:p>
          </p:txBody>
        </p:sp>
        <p:sp>
          <p:nvSpPr>
            <p:cNvPr id="74812" name="Rectangle 71"/>
            <p:cNvSpPr>
              <a:spLocks noChangeArrowheads="1"/>
            </p:cNvSpPr>
            <p:nvPr/>
          </p:nvSpPr>
          <p:spPr bwMode="auto">
            <a:xfrm>
              <a:off x="2992" y="3521"/>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13" name="Rectangle 72"/>
            <p:cNvSpPr>
              <a:spLocks noChangeArrowheads="1"/>
            </p:cNvSpPr>
            <p:nvPr/>
          </p:nvSpPr>
          <p:spPr bwMode="auto">
            <a:xfrm>
              <a:off x="3053" y="3538"/>
              <a:ext cx="1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14" name="Rectangle 73"/>
            <p:cNvSpPr>
              <a:spLocks noChangeArrowheads="1"/>
            </p:cNvSpPr>
            <p:nvPr/>
          </p:nvSpPr>
          <p:spPr bwMode="auto">
            <a:xfrm>
              <a:off x="3153" y="3579"/>
              <a:ext cx="14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31</a:t>
              </a:r>
              <a:endParaRPr lang="en-US" altLang="zh-CN"/>
            </a:p>
          </p:txBody>
        </p:sp>
        <p:sp>
          <p:nvSpPr>
            <p:cNvPr id="74815" name="Rectangle 74"/>
            <p:cNvSpPr>
              <a:spLocks noChangeArrowheads="1"/>
            </p:cNvSpPr>
            <p:nvPr/>
          </p:nvSpPr>
          <p:spPr bwMode="auto">
            <a:xfrm>
              <a:off x="3254" y="3538"/>
              <a:ext cx="2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16" name="Rectangle 75"/>
            <p:cNvSpPr>
              <a:spLocks noChangeArrowheads="1"/>
            </p:cNvSpPr>
            <p:nvPr/>
          </p:nvSpPr>
          <p:spPr bwMode="auto">
            <a:xfrm>
              <a:off x="3435" y="3579"/>
              <a:ext cx="9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0</a:t>
              </a:r>
              <a:endParaRPr lang="en-US" altLang="zh-CN"/>
            </a:p>
          </p:txBody>
        </p:sp>
        <p:sp>
          <p:nvSpPr>
            <p:cNvPr id="74817" name="Rectangle 76"/>
            <p:cNvSpPr>
              <a:spLocks noChangeArrowheads="1"/>
            </p:cNvSpPr>
            <p:nvPr/>
          </p:nvSpPr>
          <p:spPr bwMode="auto">
            <a:xfrm>
              <a:off x="2187" y="3521"/>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18" name="Rectangle 77"/>
            <p:cNvSpPr>
              <a:spLocks noChangeArrowheads="1"/>
            </p:cNvSpPr>
            <p:nvPr/>
          </p:nvSpPr>
          <p:spPr bwMode="auto">
            <a:xfrm>
              <a:off x="2247" y="3538"/>
              <a:ext cx="1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19" name="Rectangle 78"/>
            <p:cNvSpPr>
              <a:spLocks noChangeArrowheads="1"/>
            </p:cNvSpPr>
            <p:nvPr/>
          </p:nvSpPr>
          <p:spPr bwMode="auto">
            <a:xfrm>
              <a:off x="2348" y="3579"/>
              <a:ext cx="14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31</a:t>
              </a:r>
              <a:endParaRPr lang="en-US" altLang="zh-CN"/>
            </a:p>
          </p:txBody>
        </p:sp>
        <p:sp>
          <p:nvSpPr>
            <p:cNvPr id="74820" name="Rectangle 79"/>
            <p:cNvSpPr>
              <a:spLocks noChangeArrowheads="1"/>
            </p:cNvSpPr>
            <p:nvPr/>
          </p:nvSpPr>
          <p:spPr bwMode="auto">
            <a:xfrm>
              <a:off x="2449" y="3538"/>
              <a:ext cx="2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21" name="Rectangle 80"/>
            <p:cNvSpPr>
              <a:spLocks noChangeArrowheads="1"/>
            </p:cNvSpPr>
            <p:nvPr/>
          </p:nvSpPr>
          <p:spPr bwMode="auto">
            <a:xfrm>
              <a:off x="2630" y="3579"/>
              <a:ext cx="9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0</a:t>
              </a:r>
              <a:endParaRPr lang="en-US" altLang="zh-CN"/>
            </a:p>
          </p:txBody>
        </p:sp>
        <p:sp>
          <p:nvSpPr>
            <p:cNvPr id="74822" name="Rectangle 81"/>
            <p:cNvSpPr>
              <a:spLocks noChangeArrowheads="1"/>
            </p:cNvSpPr>
            <p:nvPr/>
          </p:nvSpPr>
          <p:spPr bwMode="auto">
            <a:xfrm>
              <a:off x="1462" y="3521"/>
              <a:ext cx="5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23" name="Rectangle 82"/>
            <p:cNvSpPr>
              <a:spLocks noChangeArrowheads="1"/>
            </p:cNvSpPr>
            <p:nvPr/>
          </p:nvSpPr>
          <p:spPr bwMode="auto">
            <a:xfrm>
              <a:off x="1522" y="3538"/>
              <a:ext cx="1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24" name="Rectangle 83"/>
            <p:cNvSpPr>
              <a:spLocks noChangeArrowheads="1"/>
            </p:cNvSpPr>
            <p:nvPr/>
          </p:nvSpPr>
          <p:spPr bwMode="auto">
            <a:xfrm>
              <a:off x="1623" y="3579"/>
              <a:ext cx="14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31</a:t>
              </a:r>
              <a:endParaRPr lang="en-US" altLang="zh-CN"/>
            </a:p>
          </p:txBody>
        </p:sp>
        <p:sp>
          <p:nvSpPr>
            <p:cNvPr id="74825" name="Rectangle 84"/>
            <p:cNvSpPr>
              <a:spLocks noChangeArrowheads="1"/>
            </p:cNvSpPr>
            <p:nvPr/>
          </p:nvSpPr>
          <p:spPr bwMode="auto">
            <a:xfrm>
              <a:off x="1724" y="3538"/>
              <a:ext cx="2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26" name="Rectangle 85"/>
            <p:cNvSpPr>
              <a:spLocks noChangeArrowheads="1"/>
            </p:cNvSpPr>
            <p:nvPr/>
          </p:nvSpPr>
          <p:spPr bwMode="auto">
            <a:xfrm>
              <a:off x="1905" y="3579"/>
              <a:ext cx="9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0</a:t>
              </a:r>
              <a:endParaRPr lang="en-US" altLang="zh-CN"/>
            </a:p>
          </p:txBody>
        </p:sp>
        <p:sp>
          <p:nvSpPr>
            <p:cNvPr id="74827" name="Rectangle 86"/>
            <p:cNvSpPr>
              <a:spLocks noChangeArrowheads="1"/>
            </p:cNvSpPr>
            <p:nvPr/>
          </p:nvSpPr>
          <p:spPr bwMode="auto">
            <a:xfrm>
              <a:off x="657" y="3696"/>
              <a:ext cx="57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28" name="Rectangle 87"/>
            <p:cNvSpPr>
              <a:spLocks noChangeArrowheads="1"/>
            </p:cNvSpPr>
            <p:nvPr/>
          </p:nvSpPr>
          <p:spPr bwMode="auto">
            <a:xfrm>
              <a:off x="717" y="3713"/>
              <a:ext cx="1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29" name="Rectangle 88"/>
            <p:cNvSpPr>
              <a:spLocks noChangeArrowheads="1"/>
            </p:cNvSpPr>
            <p:nvPr/>
          </p:nvSpPr>
          <p:spPr bwMode="auto">
            <a:xfrm>
              <a:off x="818" y="3754"/>
              <a:ext cx="14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31</a:t>
              </a:r>
              <a:endParaRPr lang="en-US" altLang="zh-CN"/>
            </a:p>
          </p:txBody>
        </p:sp>
        <p:sp>
          <p:nvSpPr>
            <p:cNvPr id="74830" name="Rectangle 89"/>
            <p:cNvSpPr>
              <a:spLocks noChangeArrowheads="1"/>
            </p:cNvSpPr>
            <p:nvPr/>
          </p:nvSpPr>
          <p:spPr bwMode="auto">
            <a:xfrm>
              <a:off x="918" y="3713"/>
              <a:ext cx="2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~D</a:t>
              </a:r>
              <a:endParaRPr lang="en-US" altLang="zh-CN"/>
            </a:p>
          </p:txBody>
        </p:sp>
        <p:sp>
          <p:nvSpPr>
            <p:cNvPr id="74831" name="Rectangle 90"/>
            <p:cNvSpPr>
              <a:spLocks noChangeArrowheads="1"/>
            </p:cNvSpPr>
            <p:nvPr/>
          </p:nvSpPr>
          <p:spPr bwMode="auto">
            <a:xfrm>
              <a:off x="1100" y="3754"/>
              <a:ext cx="9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0</a:t>
              </a:r>
              <a:endParaRPr lang="en-US" altLang="zh-CN"/>
            </a:p>
          </p:txBody>
        </p:sp>
        <p:sp>
          <p:nvSpPr>
            <p:cNvPr id="74832" name="Line 91"/>
            <p:cNvSpPr>
              <a:spLocks noChangeShapeType="1"/>
            </p:cNvSpPr>
            <p:nvPr/>
          </p:nvSpPr>
          <p:spPr bwMode="auto">
            <a:xfrm flipV="1">
              <a:off x="1784" y="2712"/>
              <a:ext cx="1" cy="23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3" name="Line 92"/>
            <p:cNvSpPr>
              <a:spLocks noChangeShapeType="1"/>
            </p:cNvSpPr>
            <p:nvPr/>
          </p:nvSpPr>
          <p:spPr bwMode="auto">
            <a:xfrm flipV="1">
              <a:off x="2590" y="2712"/>
              <a:ext cx="1" cy="23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4" name="Line 93"/>
            <p:cNvSpPr>
              <a:spLocks noChangeShapeType="1"/>
            </p:cNvSpPr>
            <p:nvPr/>
          </p:nvSpPr>
          <p:spPr bwMode="auto">
            <a:xfrm>
              <a:off x="1220" y="2712"/>
              <a:ext cx="3383"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5" name="Line 94"/>
            <p:cNvSpPr>
              <a:spLocks noChangeShapeType="1"/>
            </p:cNvSpPr>
            <p:nvPr/>
          </p:nvSpPr>
          <p:spPr bwMode="auto">
            <a:xfrm flipV="1">
              <a:off x="4603" y="2712"/>
              <a:ext cx="1" cy="23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6" name="Oval 95"/>
            <p:cNvSpPr>
              <a:spLocks noChangeArrowheads="1"/>
            </p:cNvSpPr>
            <p:nvPr/>
          </p:nvSpPr>
          <p:spPr bwMode="auto">
            <a:xfrm>
              <a:off x="2559" y="2704"/>
              <a:ext cx="71" cy="41"/>
            </a:xfrm>
            <a:prstGeom prst="ellipse">
              <a:avLst/>
            </a:prstGeom>
            <a:solidFill>
              <a:srgbClr val="000000"/>
            </a:solidFill>
            <a:ln w="28575">
              <a:solidFill>
                <a:schemeClr val="hlink"/>
              </a:solidFill>
              <a:round/>
              <a:headEnd/>
              <a:tailEnd/>
            </a:ln>
          </p:spPr>
          <p:txBody>
            <a:bodyPr/>
            <a:lstStyle/>
            <a:p>
              <a:endParaRPr lang="zh-CN" altLang="en-US"/>
            </a:p>
          </p:txBody>
        </p:sp>
        <p:sp>
          <p:nvSpPr>
            <p:cNvPr id="74837" name="Oval 96"/>
            <p:cNvSpPr>
              <a:spLocks noChangeArrowheads="1"/>
            </p:cNvSpPr>
            <p:nvPr/>
          </p:nvSpPr>
          <p:spPr bwMode="auto">
            <a:xfrm>
              <a:off x="1754" y="2704"/>
              <a:ext cx="70" cy="41"/>
            </a:xfrm>
            <a:prstGeom prst="ellipse">
              <a:avLst/>
            </a:prstGeom>
            <a:solidFill>
              <a:srgbClr val="000000"/>
            </a:solidFill>
            <a:ln w="28575">
              <a:solidFill>
                <a:schemeClr val="hlink"/>
              </a:solidFill>
              <a:round/>
              <a:headEnd/>
              <a:tailEnd/>
            </a:ln>
          </p:spPr>
          <p:txBody>
            <a:bodyPr/>
            <a:lstStyle/>
            <a:p>
              <a:endParaRPr lang="zh-CN" altLang="en-US"/>
            </a:p>
          </p:txBody>
        </p:sp>
        <p:sp>
          <p:nvSpPr>
            <p:cNvPr id="74838" name="Rectangle 97"/>
            <p:cNvSpPr>
              <a:spLocks noChangeArrowheads="1"/>
            </p:cNvSpPr>
            <p:nvPr/>
          </p:nvSpPr>
          <p:spPr bwMode="auto">
            <a:xfrm>
              <a:off x="1704" y="2937"/>
              <a:ext cx="614" cy="609"/>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839" name="Rectangle 98"/>
            <p:cNvSpPr>
              <a:spLocks noChangeArrowheads="1"/>
            </p:cNvSpPr>
            <p:nvPr/>
          </p:nvSpPr>
          <p:spPr bwMode="auto">
            <a:xfrm>
              <a:off x="1754" y="2937"/>
              <a:ext cx="3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WE  A</a:t>
              </a:r>
              <a:endParaRPr lang="en-US" altLang="zh-CN"/>
            </a:p>
          </p:txBody>
        </p:sp>
        <p:sp>
          <p:nvSpPr>
            <p:cNvPr id="74840" name="Rectangle 99"/>
            <p:cNvSpPr>
              <a:spLocks noChangeArrowheads="1"/>
            </p:cNvSpPr>
            <p:nvPr/>
          </p:nvSpPr>
          <p:spPr bwMode="auto">
            <a:xfrm>
              <a:off x="2056" y="2937"/>
              <a:ext cx="2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  CE</a:t>
              </a:r>
              <a:endParaRPr lang="en-US" altLang="zh-CN"/>
            </a:p>
          </p:txBody>
        </p:sp>
        <p:sp>
          <p:nvSpPr>
            <p:cNvPr id="74841" name="Rectangle 100"/>
            <p:cNvSpPr>
              <a:spLocks noChangeArrowheads="1"/>
            </p:cNvSpPr>
            <p:nvPr/>
          </p:nvSpPr>
          <p:spPr bwMode="auto">
            <a:xfrm>
              <a:off x="1784" y="3104"/>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256Kx8</a:t>
              </a:r>
              <a:endParaRPr lang="en-US" altLang="zh-CN"/>
            </a:p>
          </p:txBody>
        </p:sp>
        <p:sp>
          <p:nvSpPr>
            <p:cNvPr id="74842" name="Rectangle 101"/>
            <p:cNvSpPr>
              <a:spLocks noChangeArrowheads="1"/>
            </p:cNvSpPr>
            <p:nvPr/>
          </p:nvSpPr>
          <p:spPr bwMode="auto">
            <a:xfrm>
              <a:off x="1885" y="3246"/>
              <a:ext cx="1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4</a:t>
              </a:r>
              <a:endParaRPr lang="en-US" altLang="zh-CN"/>
            </a:p>
          </p:txBody>
        </p:sp>
        <p:sp>
          <p:nvSpPr>
            <p:cNvPr id="74843" name="Rectangle 102"/>
            <p:cNvSpPr>
              <a:spLocks noChangeArrowheads="1"/>
            </p:cNvSpPr>
            <p:nvPr/>
          </p:nvSpPr>
          <p:spPr bwMode="auto">
            <a:xfrm>
              <a:off x="1985" y="3254"/>
              <a:ext cx="21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solidFill>
                    <a:srgbClr val="000000"/>
                  </a:solidFill>
                  <a:latin typeface="宋体" pitchFamily="2" charset="-122"/>
                </a:rPr>
                <a:t>片</a:t>
              </a:r>
              <a:endParaRPr lang="zh-CN" altLang="en-US"/>
            </a:p>
          </p:txBody>
        </p:sp>
        <p:sp>
          <p:nvSpPr>
            <p:cNvPr id="74844" name="Rectangle 103"/>
            <p:cNvSpPr>
              <a:spLocks noChangeArrowheads="1"/>
            </p:cNvSpPr>
            <p:nvPr/>
          </p:nvSpPr>
          <p:spPr bwMode="auto">
            <a:xfrm>
              <a:off x="1965" y="3371"/>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4845" name="Rectangle 104"/>
            <p:cNvSpPr>
              <a:spLocks noChangeArrowheads="1"/>
            </p:cNvSpPr>
            <p:nvPr/>
          </p:nvSpPr>
          <p:spPr bwMode="auto">
            <a:xfrm>
              <a:off x="4472" y="2929"/>
              <a:ext cx="624" cy="609"/>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846" name="Rectangle 105"/>
            <p:cNvSpPr>
              <a:spLocks noChangeArrowheads="1"/>
            </p:cNvSpPr>
            <p:nvPr/>
          </p:nvSpPr>
          <p:spPr bwMode="auto">
            <a:xfrm>
              <a:off x="4523" y="2929"/>
              <a:ext cx="3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WE  A</a:t>
              </a:r>
              <a:endParaRPr lang="en-US" altLang="zh-CN"/>
            </a:p>
          </p:txBody>
        </p:sp>
        <p:sp>
          <p:nvSpPr>
            <p:cNvPr id="74847" name="Rectangle 106"/>
            <p:cNvSpPr>
              <a:spLocks noChangeArrowheads="1"/>
            </p:cNvSpPr>
            <p:nvPr/>
          </p:nvSpPr>
          <p:spPr bwMode="auto">
            <a:xfrm>
              <a:off x="4825" y="2929"/>
              <a:ext cx="2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  CE</a:t>
              </a:r>
              <a:endParaRPr lang="en-US" altLang="zh-CN"/>
            </a:p>
          </p:txBody>
        </p:sp>
        <p:sp>
          <p:nvSpPr>
            <p:cNvPr id="74848" name="Rectangle 107"/>
            <p:cNvSpPr>
              <a:spLocks noChangeArrowheads="1"/>
            </p:cNvSpPr>
            <p:nvPr/>
          </p:nvSpPr>
          <p:spPr bwMode="auto">
            <a:xfrm>
              <a:off x="4553" y="3096"/>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256Kx8</a:t>
              </a:r>
              <a:endParaRPr lang="en-US" altLang="zh-CN"/>
            </a:p>
          </p:txBody>
        </p:sp>
        <p:sp>
          <p:nvSpPr>
            <p:cNvPr id="74849" name="Rectangle 108"/>
            <p:cNvSpPr>
              <a:spLocks noChangeArrowheads="1"/>
            </p:cNvSpPr>
            <p:nvPr/>
          </p:nvSpPr>
          <p:spPr bwMode="auto">
            <a:xfrm>
              <a:off x="4653" y="3237"/>
              <a:ext cx="1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4</a:t>
              </a:r>
              <a:endParaRPr lang="en-US" altLang="zh-CN"/>
            </a:p>
          </p:txBody>
        </p:sp>
        <p:sp>
          <p:nvSpPr>
            <p:cNvPr id="74850" name="Rectangle 109"/>
            <p:cNvSpPr>
              <a:spLocks noChangeArrowheads="1"/>
            </p:cNvSpPr>
            <p:nvPr/>
          </p:nvSpPr>
          <p:spPr bwMode="auto">
            <a:xfrm>
              <a:off x="4754" y="3246"/>
              <a:ext cx="21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solidFill>
                    <a:srgbClr val="000000"/>
                  </a:solidFill>
                  <a:latin typeface="宋体" pitchFamily="2" charset="-122"/>
                </a:rPr>
                <a:t>片</a:t>
              </a:r>
              <a:endParaRPr lang="zh-CN" altLang="en-US"/>
            </a:p>
          </p:txBody>
        </p:sp>
        <p:sp>
          <p:nvSpPr>
            <p:cNvPr id="74851" name="Rectangle 110"/>
            <p:cNvSpPr>
              <a:spLocks noChangeArrowheads="1"/>
            </p:cNvSpPr>
            <p:nvPr/>
          </p:nvSpPr>
          <p:spPr bwMode="auto">
            <a:xfrm>
              <a:off x="4734" y="3363"/>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4852" name="Rectangle 111"/>
            <p:cNvSpPr>
              <a:spLocks noChangeArrowheads="1"/>
            </p:cNvSpPr>
            <p:nvPr/>
          </p:nvSpPr>
          <p:spPr bwMode="auto">
            <a:xfrm>
              <a:off x="3234" y="2954"/>
              <a:ext cx="614" cy="609"/>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853" name="Rectangle 112"/>
            <p:cNvSpPr>
              <a:spLocks noChangeArrowheads="1"/>
            </p:cNvSpPr>
            <p:nvPr/>
          </p:nvSpPr>
          <p:spPr bwMode="auto">
            <a:xfrm>
              <a:off x="3284" y="2954"/>
              <a:ext cx="3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WE  A</a:t>
              </a:r>
              <a:endParaRPr lang="en-US" altLang="zh-CN"/>
            </a:p>
          </p:txBody>
        </p:sp>
        <p:sp>
          <p:nvSpPr>
            <p:cNvPr id="74854" name="Rectangle 113"/>
            <p:cNvSpPr>
              <a:spLocks noChangeArrowheads="1"/>
            </p:cNvSpPr>
            <p:nvPr/>
          </p:nvSpPr>
          <p:spPr bwMode="auto">
            <a:xfrm>
              <a:off x="3586" y="2954"/>
              <a:ext cx="2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  CE</a:t>
              </a:r>
              <a:endParaRPr lang="en-US" altLang="zh-CN"/>
            </a:p>
          </p:txBody>
        </p:sp>
        <p:sp>
          <p:nvSpPr>
            <p:cNvPr id="74855" name="Rectangle 114"/>
            <p:cNvSpPr>
              <a:spLocks noChangeArrowheads="1"/>
            </p:cNvSpPr>
            <p:nvPr/>
          </p:nvSpPr>
          <p:spPr bwMode="auto">
            <a:xfrm>
              <a:off x="3314" y="3121"/>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256Kx8</a:t>
              </a:r>
              <a:endParaRPr lang="en-US" altLang="zh-CN"/>
            </a:p>
          </p:txBody>
        </p:sp>
        <p:sp>
          <p:nvSpPr>
            <p:cNvPr id="74856" name="Rectangle 115"/>
            <p:cNvSpPr>
              <a:spLocks noChangeArrowheads="1"/>
            </p:cNvSpPr>
            <p:nvPr/>
          </p:nvSpPr>
          <p:spPr bwMode="auto">
            <a:xfrm>
              <a:off x="3415" y="3262"/>
              <a:ext cx="1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4</a:t>
              </a:r>
              <a:endParaRPr lang="en-US" altLang="zh-CN"/>
            </a:p>
          </p:txBody>
        </p:sp>
        <p:sp>
          <p:nvSpPr>
            <p:cNvPr id="74857" name="Rectangle 116"/>
            <p:cNvSpPr>
              <a:spLocks noChangeArrowheads="1"/>
            </p:cNvSpPr>
            <p:nvPr/>
          </p:nvSpPr>
          <p:spPr bwMode="auto">
            <a:xfrm>
              <a:off x="3516" y="3271"/>
              <a:ext cx="21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solidFill>
                    <a:srgbClr val="000000"/>
                  </a:solidFill>
                  <a:latin typeface="宋体" pitchFamily="2" charset="-122"/>
                </a:rPr>
                <a:t>片</a:t>
              </a:r>
              <a:endParaRPr lang="zh-CN" altLang="en-US"/>
            </a:p>
          </p:txBody>
        </p:sp>
        <p:sp>
          <p:nvSpPr>
            <p:cNvPr id="74858" name="Rectangle 117"/>
            <p:cNvSpPr>
              <a:spLocks noChangeArrowheads="1"/>
            </p:cNvSpPr>
            <p:nvPr/>
          </p:nvSpPr>
          <p:spPr bwMode="auto">
            <a:xfrm>
              <a:off x="3496" y="3388"/>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4859" name="Rectangle 118"/>
            <p:cNvSpPr>
              <a:spLocks noChangeArrowheads="1"/>
            </p:cNvSpPr>
            <p:nvPr/>
          </p:nvSpPr>
          <p:spPr bwMode="auto">
            <a:xfrm>
              <a:off x="2459" y="2929"/>
              <a:ext cx="624" cy="609"/>
            </a:xfrm>
            <a:prstGeom prst="rect">
              <a:avLst/>
            </a:prstGeom>
            <a:solidFill>
              <a:srgbClr val="FF99FF"/>
            </a:solidFill>
            <a:ln w="15875">
              <a:solidFill>
                <a:srgbClr val="000000"/>
              </a:solidFill>
              <a:miter lim="800000"/>
              <a:headEnd/>
              <a:tailEnd/>
            </a:ln>
          </p:spPr>
          <p:txBody>
            <a:bodyPr/>
            <a:lstStyle/>
            <a:p>
              <a:endParaRPr lang="zh-CN" altLang="en-US"/>
            </a:p>
          </p:txBody>
        </p:sp>
        <p:sp>
          <p:nvSpPr>
            <p:cNvPr id="74860" name="Rectangle 119"/>
            <p:cNvSpPr>
              <a:spLocks noChangeArrowheads="1"/>
            </p:cNvSpPr>
            <p:nvPr/>
          </p:nvSpPr>
          <p:spPr bwMode="auto">
            <a:xfrm>
              <a:off x="2509" y="2929"/>
              <a:ext cx="3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WE  A</a:t>
              </a:r>
              <a:endParaRPr lang="en-US" altLang="zh-CN"/>
            </a:p>
          </p:txBody>
        </p:sp>
        <p:sp>
          <p:nvSpPr>
            <p:cNvPr id="74861" name="Rectangle 120"/>
            <p:cNvSpPr>
              <a:spLocks noChangeArrowheads="1"/>
            </p:cNvSpPr>
            <p:nvPr/>
          </p:nvSpPr>
          <p:spPr bwMode="auto">
            <a:xfrm>
              <a:off x="2811" y="2929"/>
              <a:ext cx="2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  CE</a:t>
              </a:r>
              <a:endParaRPr lang="en-US" altLang="zh-CN"/>
            </a:p>
          </p:txBody>
        </p:sp>
        <p:sp>
          <p:nvSpPr>
            <p:cNvPr id="74862" name="Rectangle 121"/>
            <p:cNvSpPr>
              <a:spLocks noChangeArrowheads="1"/>
            </p:cNvSpPr>
            <p:nvPr/>
          </p:nvSpPr>
          <p:spPr bwMode="auto">
            <a:xfrm>
              <a:off x="2539" y="3096"/>
              <a:ext cx="50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256Kx8</a:t>
              </a:r>
              <a:endParaRPr lang="en-US" altLang="zh-CN"/>
            </a:p>
          </p:txBody>
        </p:sp>
        <p:sp>
          <p:nvSpPr>
            <p:cNvPr id="74863" name="Rectangle 122"/>
            <p:cNvSpPr>
              <a:spLocks noChangeArrowheads="1"/>
            </p:cNvSpPr>
            <p:nvPr/>
          </p:nvSpPr>
          <p:spPr bwMode="auto">
            <a:xfrm>
              <a:off x="2640" y="3237"/>
              <a:ext cx="1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4</a:t>
              </a:r>
              <a:endParaRPr lang="en-US" altLang="zh-CN"/>
            </a:p>
          </p:txBody>
        </p:sp>
        <p:sp>
          <p:nvSpPr>
            <p:cNvPr id="74864" name="Rectangle 123"/>
            <p:cNvSpPr>
              <a:spLocks noChangeArrowheads="1"/>
            </p:cNvSpPr>
            <p:nvPr/>
          </p:nvSpPr>
          <p:spPr bwMode="auto">
            <a:xfrm>
              <a:off x="2741" y="3246"/>
              <a:ext cx="21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500">
                  <a:solidFill>
                    <a:srgbClr val="000000"/>
                  </a:solidFill>
                  <a:latin typeface="宋体" pitchFamily="2" charset="-122"/>
                </a:rPr>
                <a:t>片</a:t>
              </a:r>
              <a:endParaRPr lang="zh-CN" altLang="en-US"/>
            </a:p>
          </p:txBody>
        </p:sp>
        <p:sp>
          <p:nvSpPr>
            <p:cNvPr id="74865" name="Rectangle 124"/>
            <p:cNvSpPr>
              <a:spLocks noChangeArrowheads="1"/>
            </p:cNvSpPr>
            <p:nvPr/>
          </p:nvSpPr>
          <p:spPr bwMode="auto">
            <a:xfrm>
              <a:off x="2720" y="3363"/>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a:solidFill>
                    <a:srgbClr val="000000"/>
                  </a:solidFill>
                  <a:latin typeface="Times New Roman" pitchFamily="18" charset="0"/>
                </a:rPr>
                <a:t>D</a:t>
              </a:r>
              <a:endParaRPr lang="en-US" altLang="zh-CN"/>
            </a:p>
          </p:txBody>
        </p:sp>
        <p:sp>
          <p:nvSpPr>
            <p:cNvPr id="74866" name="Rectangle 125"/>
            <p:cNvSpPr>
              <a:spLocks noChangeArrowheads="1"/>
            </p:cNvSpPr>
            <p:nvPr/>
          </p:nvSpPr>
          <p:spPr bwMode="auto">
            <a:xfrm>
              <a:off x="1220" y="2504"/>
              <a:ext cx="3544" cy="6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4867" name="Group 128"/>
            <p:cNvGrpSpPr>
              <a:grpSpLocks/>
            </p:cNvGrpSpPr>
            <p:nvPr/>
          </p:nvGrpSpPr>
          <p:grpSpPr bwMode="auto">
            <a:xfrm>
              <a:off x="4674" y="2537"/>
              <a:ext cx="171" cy="350"/>
              <a:chOff x="4674" y="2537"/>
              <a:chExt cx="171" cy="350"/>
            </a:xfrm>
          </p:grpSpPr>
          <p:sp>
            <p:nvSpPr>
              <p:cNvPr id="74893" name="Rectangle 126"/>
              <p:cNvSpPr>
                <a:spLocks noChangeArrowheads="1"/>
              </p:cNvSpPr>
              <p:nvPr/>
            </p:nvSpPr>
            <p:spPr bwMode="auto">
              <a:xfrm>
                <a:off x="4724" y="2537"/>
                <a:ext cx="80" cy="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94" name="Freeform 127"/>
              <p:cNvSpPr>
                <a:spLocks/>
              </p:cNvSpPr>
              <p:nvPr/>
            </p:nvSpPr>
            <p:spPr bwMode="auto">
              <a:xfrm>
                <a:off x="4674" y="2745"/>
                <a:ext cx="171" cy="142"/>
              </a:xfrm>
              <a:custGeom>
                <a:avLst/>
                <a:gdLst>
                  <a:gd name="T0" fmla="*/ 0 w 171"/>
                  <a:gd name="T1" fmla="*/ 0 h 142"/>
                  <a:gd name="T2" fmla="*/ 90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0" y="142"/>
                    </a:lnTo>
                    <a:lnTo>
                      <a:pt x="171"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868" name="Rectangle 129"/>
            <p:cNvSpPr>
              <a:spLocks noChangeArrowheads="1"/>
            </p:cNvSpPr>
            <p:nvPr/>
          </p:nvSpPr>
          <p:spPr bwMode="auto">
            <a:xfrm>
              <a:off x="1341" y="2137"/>
              <a:ext cx="81" cy="4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4869" name="Group 132"/>
            <p:cNvGrpSpPr>
              <a:grpSpLocks/>
            </p:cNvGrpSpPr>
            <p:nvPr/>
          </p:nvGrpSpPr>
          <p:grpSpPr bwMode="auto">
            <a:xfrm>
              <a:off x="1381" y="2070"/>
              <a:ext cx="484" cy="142"/>
              <a:chOff x="1381" y="2070"/>
              <a:chExt cx="484" cy="142"/>
            </a:xfrm>
          </p:grpSpPr>
          <p:sp>
            <p:nvSpPr>
              <p:cNvPr id="74891" name="Rectangle 130"/>
              <p:cNvSpPr>
                <a:spLocks noChangeArrowheads="1"/>
              </p:cNvSpPr>
              <p:nvPr/>
            </p:nvSpPr>
            <p:spPr bwMode="auto">
              <a:xfrm>
                <a:off x="1381" y="2103"/>
                <a:ext cx="333" cy="6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92" name="Freeform 131"/>
              <p:cNvSpPr>
                <a:spLocks/>
              </p:cNvSpPr>
              <p:nvPr/>
            </p:nvSpPr>
            <p:spPr bwMode="auto">
              <a:xfrm>
                <a:off x="1694" y="2070"/>
                <a:ext cx="171" cy="142"/>
              </a:xfrm>
              <a:custGeom>
                <a:avLst/>
                <a:gdLst>
                  <a:gd name="T0" fmla="*/ 0 w 171"/>
                  <a:gd name="T1" fmla="*/ 142 h 142"/>
                  <a:gd name="T2" fmla="*/ 171 w 171"/>
                  <a:gd name="T3" fmla="*/ 67 h 142"/>
                  <a:gd name="T4" fmla="*/ 0 w 171"/>
                  <a:gd name="T5" fmla="*/ 0 h 142"/>
                  <a:gd name="T6" fmla="*/ 0 w 171"/>
                  <a:gd name="T7" fmla="*/ 142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142"/>
                    </a:moveTo>
                    <a:lnTo>
                      <a:pt x="171" y="67"/>
                    </a:lnTo>
                    <a:lnTo>
                      <a:pt x="0" y="0"/>
                    </a:lnTo>
                    <a:lnTo>
                      <a:pt x="0" y="14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870" name="Group 135"/>
            <p:cNvGrpSpPr>
              <a:grpSpLocks/>
            </p:cNvGrpSpPr>
            <p:nvPr/>
          </p:nvGrpSpPr>
          <p:grpSpPr bwMode="auto">
            <a:xfrm>
              <a:off x="2660" y="2537"/>
              <a:ext cx="171" cy="350"/>
              <a:chOff x="2660" y="2537"/>
              <a:chExt cx="171" cy="350"/>
            </a:xfrm>
          </p:grpSpPr>
          <p:sp>
            <p:nvSpPr>
              <p:cNvPr id="74889" name="Rectangle 133"/>
              <p:cNvSpPr>
                <a:spLocks noChangeArrowheads="1"/>
              </p:cNvSpPr>
              <p:nvPr/>
            </p:nvSpPr>
            <p:spPr bwMode="auto">
              <a:xfrm>
                <a:off x="2710" y="2537"/>
                <a:ext cx="81" cy="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90" name="Freeform 134"/>
              <p:cNvSpPr>
                <a:spLocks/>
              </p:cNvSpPr>
              <p:nvPr/>
            </p:nvSpPr>
            <p:spPr bwMode="auto">
              <a:xfrm>
                <a:off x="2660" y="2745"/>
                <a:ext cx="171" cy="142"/>
              </a:xfrm>
              <a:custGeom>
                <a:avLst/>
                <a:gdLst>
                  <a:gd name="T0" fmla="*/ 0 w 171"/>
                  <a:gd name="T1" fmla="*/ 0 h 142"/>
                  <a:gd name="T2" fmla="*/ 91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1" y="142"/>
                    </a:lnTo>
                    <a:lnTo>
                      <a:pt x="171"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871" name="Group 138"/>
            <p:cNvGrpSpPr>
              <a:grpSpLocks/>
            </p:cNvGrpSpPr>
            <p:nvPr/>
          </p:nvGrpSpPr>
          <p:grpSpPr bwMode="auto">
            <a:xfrm>
              <a:off x="1935" y="2537"/>
              <a:ext cx="171" cy="350"/>
              <a:chOff x="1935" y="2537"/>
              <a:chExt cx="171" cy="350"/>
            </a:xfrm>
          </p:grpSpPr>
          <p:sp>
            <p:nvSpPr>
              <p:cNvPr id="74887" name="Rectangle 136"/>
              <p:cNvSpPr>
                <a:spLocks noChangeArrowheads="1"/>
              </p:cNvSpPr>
              <p:nvPr/>
            </p:nvSpPr>
            <p:spPr bwMode="auto">
              <a:xfrm>
                <a:off x="1985" y="2537"/>
                <a:ext cx="81" cy="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88" name="Freeform 137"/>
              <p:cNvSpPr>
                <a:spLocks/>
              </p:cNvSpPr>
              <p:nvPr/>
            </p:nvSpPr>
            <p:spPr bwMode="auto">
              <a:xfrm>
                <a:off x="1935" y="2745"/>
                <a:ext cx="171" cy="142"/>
              </a:xfrm>
              <a:custGeom>
                <a:avLst/>
                <a:gdLst>
                  <a:gd name="T0" fmla="*/ 0 w 171"/>
                  <a:gd name="T1" fmla="*/ 0 h 142"/>
                  <a:gd name="T2" fmla="*/ 91 w 171"/>
                  <a:gd name="T3" fmla="*/ 142 h 142"/>
                  <a:gd name="T4" fmla="*/ 171 w 171"/>
                  <a:gd name="T5" fmla="*/ 0 h 142"/>
                  <a:gd name="T6" fmla="*/ 0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0"/>
                    </a:moveTo>
                    <a:lnTo>
                      <a:pt x="91" y="142"/>
                    </a:lnTo>
                    <a:lnTo>
                      <a:pt x="171"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4872" name="Group 142"/>
            <p:cNvGrpSpPr>
              <a:grpSpLocks/>
            </p:cNvGrpSpPr>
            <p:nvPr/>
          </p:nvGrpSpPr>
          <p:grpSpPr bwMode="auto">
            <a:xfrm>
              <a:off x="1220" y="3796"/>
              <a:ext cx="3947" cy="150"/>
              <a:chOff x="1220" y="3796"/>
              <a:chExt cx="3947" cy="150"/>
            </a:xfrm>
          </p:grpSpPr>
          <p:sp>
            <p:nvSpPr>
              <p:cNvPr id="74884" name="Rectangle 139"/>
              <p:cNvSpPr>
                <a:spLocks noChangeArrowheads="1"/>
              </p:cNvSpPr>
              <p:nvPr/>
            </p:nvSpPr>
            <p:spPr bwMode="auto">
              <a:xfrm>
                <a:off x="1371" y="3838"/>
                <a:ext cx="3645" cy="6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85" name="Freeform 140"/>
              <p:cNvSpPr>
                <a:spLocks/>
              </p:cNvSpPr>
              <p:nvPr/>
            </p:nvSpPr>
            <p:spPr bwMode="auto">
              <a:xfrm>
                <a:off x="1220" y="3796"/>
                <a:ext cx="171" cy="142"/>
              </a:xfrm>
              <a:custGeom>
                <a:avLst/>
                <a:gdLst>
                  <a:gd name="T0" fmla="*/ 171 w 171"/>
                  <a:gd name="T1" fmla="*/ 0 h 142"/>
                  <a:gd name="T2" fmla="*/ 0 w 171"/>
                  <a:gd name="T3" fmla="*/ 75 h 142"/>
                  <a:gd name="T4" fmla="*/ 171 w 171"/>
                  <a:gd name="T5" fmla="*/ 142 h 142"/>
                  <a:gd name="T6" fmla="*/ 171 w 171"/>
                  <a:gd name="T7" fmla="*/ 0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171" y="0"/>
                    </a:moveTo>
                    <a:lnTo>
                      <a:pt x="0" y="75"/>
                    </a:lnTo>
                    <a:lnTo>
                      <a:pt x="171" y="142"/>
                    </a:lnTo>
                    <a:lnTo>
                      <a:pt x="171" y="0"/>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86" name="Freeform 141"/>
              <p:cNvSpPr>
                <a:spLocks/>
              </p:cNvSpPr>
              <p:nvPr/>
            </p:nvSpPr>
            <p:spPr bwMode="auto">
              <a:xfrm>
                <a:off x="4996" y="3804"/>
                <a:ext cx="171" cy="142"/>
              </a:xfrm>
              <a:custGeom>
                <a:avLst/>
                <a:gdLst>
                  <a:gd name="T0" fmla="*/ 0 w 171"/>
                  <a:gd name="T1" fmla="*/ 142 h 142"/>
                  <a:gd name="T2" fmla="*/ 171 w 171"/>
                  <a:gd name="T3" fmla="*/ 67 h 142"/>
                  <a:gd name="T4" fmla="*/ 0 w 171"/>
                  <a:gd name="T5" fmla="*/ 0 h 142"/>
                  <a:gd name="T6" fmla="*/ 0 w 171"/>
                  <a:gd name="T7" fmla="*/ 142 h 142"/>
                  <a:gd name="T8" fmla="*/ 0 60000 65536"/>
                  <a:gd name="T9" fmla="*/ 0 60000 65536"/>
                  <a:gd name="T10" fmla="*/ 0 60000 65536"/>
                  <a:gd name="T11" fmla="*/ 0 60000 65536"/>
                  <a:gd name="T12" fmla="*/ 0 w 171"/>
                  <a:gd name="T13" fmla="*/ 0 h 142"/>
                  <a:gd name="T14" fmla="*/ 171 w 171"/>
                  <a:gd name="T15" fmla="*/ 142 h 142"/>
                </a:gdLst>
                <a:ahLst/>
                <a:cxnLst>
                  <a:cxn ang="T8">
                    <a:pos x="T0" y="T1"/>
                  </a:cxn>
                  <a:cxn ang="T9">
                    <a:pos x="T2" y="T3"/>
                  </a:cxn>
                  <a:cxn ang="T10">
                    <a:pos x="T4" y="T5"/>
                  </a:cxn>
                  <a:cxn ang="T11">
                    <a:pos x="T6" y="T7"/>
                  </a:cxn>
                </a:cxnLst>
                <a:rect l="T12" t="T13" r="T14" b="T15"/>
                <a:pathLst>
                  <a:path w="171" h="142">
                    <a:moveTo>
                      <a:pt x="0" y="142"/>
                    </a:moveTo>
                    <a:lnTo>
                      <a:pt x="171" y="67"/>
                    </a:lnTo>
                    <a:lnTo>
                      <a:pt x="0" y="0"/>
                    </a:lnTo>
                    <a:lnTo>
                      <a:pt x="0" y="142"/>
                    </a:lnTo>
                    <a:close/>
                  </a:path>
                </a:pathLst>
              </a:cu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873" name="Line 144"/>
            <p:cNvSpPr>
              <a:spLocks noChangeShapeType="1"/>
            </p:cNvSpPr>
            <p:nvPr/>
          </p:nvSpPr>
          <p:spPr bwMode="auto">
            <a:xfrm flipV="1">
              <a:off x="3717" y="2253"/>
              <a:ext cx="1" cy="6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4" name="Line 145"/>
            <p:cNvSpPr>
              <a:spLocks noChangeShapeType="1"/>
            </p:cNvSpPr>
            <p:nvPr/>
          </p:nvSpPr>
          <p:spPr bwMode="auto">
            <a:xfrm flipV="1">
              <a:off x="4120" y="2253"/>
              <a:ext cx="1" cy="1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5" name="Line 146"/>
            <p:cNvSpPr>
              <a:spLocks noChangeShapeType="1"/>
            </p:cNvSpPr>
            <p:nvPr/>
          </p:nvSpPr>
          <p:spPr bwMode="auto">
            <a:xfrm flipV="1">
              <a:off x="4281" y="2253"/>
              <a:ext cx="1" cy="1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6" name="Line 147"/>
            <p:cNvSpPr>
              <a:spLocks noChangeShapeType="1"/>
            </p:cNvSpPr>
            <p:nvPr/>
          </p:nvSpPr>
          <p:spPr bwMode="auto">
            <a:xfrm flipV="1">
              <a:off x="4442" y="2253"/>
              <a:ext cx="1" cy="1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7" name="Line 148"/>
            <p:cNvSpPr>
              <a:spLocks noChangeShapeType="1"/>
            </p:cNvSpPr>
            <p:nvPr/>
          </p:nvSpPr>
          <p:spPr bwMode="auto">
            <a:xfrm>
              <a:off x="1220" y="2020"/>
              <a:ext cx="6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78" name="Line 149"/>
            <p:cNvSpPr>
              <a:spLocks noChangeShapeType="1"/>
            </p:cNvSpPr>
            <p:nvPr/>
          </p:nvSpPr>
          <p:spPr bwMode="auto">
            <a:xfrm flipV="1">
              <a:off x="2912" y="2253"/>
              <a:ext cx="1" cy="6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879" name="Group 152"/>
            <p:cNvGrpSpPr>
              <a:grpSpLocks/>
            </p:cNvGrpSpPr>
            <p:nvPr/>
          </p:nvGrpSpPr>
          <p:grpSpPr bwMode="auto">
            <a:xfrm>
              <a:off x="3465" y="2537"/>
              <a:ext cx="172" cy="350"/>
              <a:chOff x="3465" y="2537"/>
              <a:chExt cx="172" cy="350"/>
            </a:xfrm>
          </p:grpSpPr>
          <p:sp>
            <p:nvSpPr>
              <p:cNvPr id="74882" name="Rectangle 150"/>
              <p:cNvSpPr>
                <a:spLocks noChangeArrowheads="1"/>
              </p:cNvSpPr>
              <p:nvPr/>
            </p:nvSpPr>
            <p:spPr bwMode="auto">
              <a:xfrm>
                <a:off x="3516" y="2537"/>
                <a:ext cx="80" cy="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883" name="Freeform 151"/>
              <p:cNvSpPr>
                <a:spLocks/>
              </p:cNvSpPr>
              <p:nvPr/>
            </p:nvSpPr>
            <p:spPr bwMode="auto">
              <a:xfrm>
                <a:off x="3465" y="2745"/>
                <a:ext cx="172" cy="142"/>
              </a:xfrm>
              <a:custGeom>
                <a:avLst/>
                <a:gdLst>
                  <a:gd name="T0" fmla="*/ 0 w 172"/>
                  <a:gd name="T1" fmla="*/ 0 h 142"/>
                  <a:gd name="T2" fmla="*/ 91 w 172"/>
                  <a:gd name="T3" fmla="*/ 142 h 142"/>
                  <a:gd name="T4" fmla="*/ 172 w 172"/>
                  <a:gd name="T5" fmla="*/ 0 h 142"/>
                  <a:gd name="T6" fmla="*/ 0 w 172"/>
                  <a:gd name="T7" fmla="*/ 0 h 142"/>
                  <a:gd name="T8" fmla="*/ 0 60000 65536"/>
                  <a:gd name="T9" fmla="*/ 0 60000 65536"/>
                  <a:gd name="T10" fmla="*/ 0 60000 65536"/>
                  <a:gd name="T11" fmla="*/ 0 60000 65536"/>
                  <a:gd name="T12" fmla="*/ 0 w 172"/>
                  <a:gd name="T13" fmla="*/ 0 h 142"/>
                  <a:gd name="T14" fmla="*/ 172 w 172"/>
                  <a:gd name="T15" fmla="*/ 142 h 142"/>
                </a:gdLst>
                <a:ahLst/>
                <a:cxnLst>
                  <a:cxn ang="T8">
                    <a:pos x="T0" y="T1"/>
                  </a:cxn>
                  <a:cxn ang="T9">
                    <a:pos x="T2" y="T3"/>
                  </a:cxn>
                  <a:cxn ang="T10">
                    <a:pos x="T4" y="T5"/>
                  </a:cxn>
                  <a:cxn ang="T11">
                    <a:pos x="T6" y="T7"/>
                  </a:cxn>
                </a:cxnLst>
                <a:rect l="T12" t="T13" r="T14" b="T15"/>
                <a:pathLst>
                  <a:path w="172" h="142">
                    <a:moveTo>
                      <a:pt x="0" y="0"/>
                    </a:moveTo>
                    <a:lnTo>
                      <a:pt x="91" y="142"/>
                    </a:lnTo>
                    <a:lnTo>
                      <a:pt x="1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4880" name="Line 153"/>
            <p:cNvSpPr>
              <a:spLocks noChangeShapeType="1"/>
            </p:cNvSpPr>
            <p:nvPr/>
          </p:nvSpPr>
          <p:spPr bwMode="auto">
            <a:xfrm flipV="1">
              <a:off x="3395" y="2712"/>
              <a:ext cx="1" cy="23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81" name="Oval 154"/>
            <p:cNvSpPr>
              <a:spLocks noChangeArrowheads="1"/>
            </p:cNvSpPr>
            <p:nvPr/>
          </p:nvSpPr>
          <p:spPr bwMode="auto">
            <a:xfrm>
              <a:off x="3375" y="2704"/>
              <a:ext cx="60" cy="41"/>
            </a:xfrm>
            <a:prstGeom prst="ellipse">
              <a:avLst/>
            </a:prstGeom>
            <a:solidFill>
              <a:srgbClr val="000000"/>
            </a:solidFill>
            <a:ln w="28575">
              <a:solidFill>
                <a:schemeClr val="hlink"/>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hlinkClick r:id="rId2" action="ppaction://hlinksldjump"/>
          </p:cNvPr>
          <p:cNvSpPr>
            <a:spLocks noChangeArrowheads="1"/>
          </p:cNvSpPr>
          <p:nvPr/>
        </p:nvSpPr>
        <p:spPr bwMode="auto">
          <a:xfrm>
            <a:off x="838200" y="1600200"/>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rgbClr val="0000FF"/>
                </a:solidFill>
                <a:latin typeface="宋体" pitchFamily="2" charset="-122"/>
              </a:rPr>
              <a:t>只读存储器</a:t>
            </a:r>
          </a:p>
        </p:txBody>
      </p:sp>
      <p:sp>
        <p:nvSpPr>
          <p:cNvPr id="75779" name="Rectangle 4"/>
          <p:cNvSpPr>
            <a:spLocks noChangeArrowheads="1"/>
          </p:cNvSpPr>
          <p:nvPr/>
        </p:nvSpPr>
        <p:spPr bwMode="auto">
          <a:xfrm>
            <a:off x="990600" y="25146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FF"/>
                </a:solidFill>
                <a:latin typeface="宋体" pitchFamily="2" charset="-122"/>
              </a:rPr>
              <a:t>闪速存储器</a:t>
            </a:r>
          </a:p>
        </p:txBody>
      </p:sp>
      <p:sp>
        <p:nvSpPr>
          <p:cNvPr id="75780" name="Rectangle 5"/>
          <p:cNvSpPr>
            <a:spLocks noChangeArrowheads="1"/>
          </p:cNvSpPr>
          <p:nvPr/>
        </p:nvSpPr>
        <p:spPr bwMode="auto">
          <a:xfrm>
            <a:off x="914400" y="37338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FF"/>
                </a:solidFill>
                <a:latin typeface="宋体" pitchFamily="2" charset="-122"/>
              </a:rPr>
              <a:t>高速存储器</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381000"/>
            <a:ext cx="4962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只读存储器</a:t>
            </a:r>
          </a:p>
        </p:txBody>
      </p:sp>
      <p:sp>
        <p:nvSpPr>
          <p:cNvPr id="76803" name="Text Box 5"/>
          <p:cNvSpPr txBox="1">
            <a:spLocks noChangeArrowheads="1"/>
          </p:cNvSpPr>
          <p:nvPr/>
        </p:nvSpPr>
        <p:spPr bwMode="auto">
          <a:xfrm>
            <a:off x="304800" y="1066800"/>
            <a:ext cx="318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隶书" pitchFamily="49" charset="-122"/>
                <a:ea typeface="隶书" pitchFamily="49" charset="-122"/>
              </a:rPr>
              <a:t>1.ROM</a:t>
            </a:r>
            <a:r>
              <a:rPr lang="zh-CN" altLang="en-US" sz="3200" b="1">
                <a:solidFill>
                  <a:srgbClr val="0000FF"/>
                </a:solidFill>
                <a:latin typeface="隶书" pitchFamily="49" charset="-122"/>
                <a:ea typeface="隶书" pitchFamily="49" charset="-122"/>
              </a:rPr>
              <a:t>的分类</a:t>
            </a:r>
          </a:p>
        </p:txBody>
      </p:sp>
      <p:grpSp>
        <p:nvGrpSpPr>
          <p:cNvPr id="76804" name="Group 48"/>
          <p:cNvGrpSpPr>
            <a:grpSpLocks/>
          </p:cNvGrpSpPr>
          <p:nvPr/>
        </p:nvGrpSpPr>
        <p:grpSpPr bwMode="auto">
          <a:xfrm>
            <a:off x="381000" y="1739900"/>
            <a:ext cx="8459788" cy="4203700"/>
            <a:chOff x="240" y="1096"/>
            <a:chExt cx="5329" cy="2648"/>
          </a:xfrm>
        </p:grpSpPr>
        <p:sp>
          <p:nvSpPr>
            <p:cNvPr id="76805" name="Rectangle 47"/>
            <p:cNvSpPr>
              <a:spLocks noChangeArrowheads="1"/>
            </p:cNvSpPr>
            <p:nvPr/>
          </p:nvSpPr>
          <p:spPr bwMode="auto">
            <a:xfrm>
              <a:off x="240" y="1104"/>
              <a:ext cx="5328" cy="2640"/>
            </a:xfrm>
            <a:prstGeom prst="rect">
              <a:avLst/>
            </a:prstGeom>
            <a:solidFill>
              <a:srgbClr val="CCFFCC"/>
            </a:solidFill>
            <a:ln w="9525">
              <a:solidFill>
                <a:schemeClr val="tx1"/>
              </a:solidFill>
              <a:miter lim="800000"/>
              <a:headEnd/>
              <a:tailEnd/>
            </a:ln>
          </p:spPr>
          <p:txBody>
            <a:bodyPr wrap="none" anchor="ctr"/>
            <a:lstStyle/>
            <a:p>
              <a:endParaRPr lang="zh-CN" altLang="en-US"/>
            </a:p>
          </p:txBody>
        </p:sp>
        <p:grpSp>
          <p:nvGrpSpPr>
            <p:cNvPr id="76806" name="Group 6"/>
            <p:cNvGrpSpPr>
              <a:grpSpLocks/>
            </p:cNvGrpSpPr>
            <p:nvPr/>
          </p:nvGrpSpPr>
          <p:grpSpPr bwMode="auto">
            <a:xfrm>
              <a:off x="241" y="1096"/>
              <a:ext cx="5328" cy="2648"/>
              <a:chOff x="240" y="934"/>
              <a:chExt cx="5328" cy="3242"/>
            </a:xfrm>
          </p:grpSpPr>
          <p:sp>
            <p:nvSpPr>
              <p:cNvPr id="76807" name="Rectangle 7"/>
              <p:cNvSpPr>
                <a:spLocks noChangeArrowheads="1"/>
              </p:cNvSpPr>
              <p:nvPr/>
            </p:nvSpPr>
            <p:spPr bwMode="auto">
              <a:xfrm>
                <a:off x="4667" y="963"/>
                <a:ext cx="90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rgbClr val="FF0000"/>
                    </a:solidFill>
                    <a:latin typeface="Times New Roman" pitchFamily="18" charset="0"/>
                  </a:rPr>
                  <a:t>  </a:t>
                </a:r>
                <a:r>
                  <a:rPr lang="zh-CN" altLang="en-US" sz="2000" b="1">
                    <a:solidFill>
                      <a:srgbClr val="FF0000"/>
                    </a:solidFill>
                    <a:latin typeface="Times New Roman" pitchFamily="18" charset="0"/>
                  </a:rPr>
                  <a:t>缺　点</a:t>
                </a:r>
                <a:endParaRPr lang="zh-CN" altLang="en-US" sz="2000">
                  <a:solidFill>
                    <a:srgbClr val="FF0000"/>
                  </a:solidFill>
                  <a:latin typeface="Times New Roman" pitchFamily="18" charset="0"/>
                </a:endParaRPr>
              </a:p>
            </p:txBody>
          </p:sp>
          <p:sp>
            <p:nvSpPr>
              <p:cNvPr id="76808" name="Rectangle 8"/>
              <p:cNvSpPr>
                <a:spLocks noChangeArrowheads="1"/>
              </p:cNvSpPr>
              <p:nvPr/>
            </p:nvSpPr>
            <p:spPr bwMode="auto">
              <a:xfrm>
                <a:off x="4666" y="1288"/>
                <a:ext cx="901"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不能重写</a:t>
                </a:r>
                <a:endParaRPr lang="zh-CN" altLang="en-US" sz="2000">
                  <a:solidFill>
                    <a:schemeClr val="tx2"/>
                  </a:solidFill>
                  <a:latin typeface="Times New Roman" pitchFamily="18" charset="0"/>
                </a:endParaRPr>
              </a:p>
            </p:txBody>
          </p:sp>
          <p:sp>
            <p:nvSpPr>
              <p:cNvPr id="76809" name="Rectangle 9"/>
              <p:cNvSpPr>
                <a:spLocks noChangeArrowheads="1"/>
              </p:cNvSpPr>
              <p:nvPr/>
            </p:nvSpPr>
            <p:spPr bwMode="auto">
              <a:xfrm>
                <a:off x="4666" y="1288"/>
                <a:ext cx="901" cy="6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0" name="Rectangle 10"/>
              <p:cNvSpPr>
                <a:spLocks noChangeArrowheads="1"/>
              </p:cNvSpPr>
              <p:nvPr/>
            </p:nvSpPr>
            <p:spPr bwMode="auto">
              <a:xfrm>
                <a:off x="4666" y="1792"/>
                <a:ext cx="90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只能一次性改写</a:t>
                </a:r>
                <a:endParaRPr lang="zh-CN" altLang="en-US" sz="2000">
                  <a:solidFill>
                    <a:schemeClr val="tx2"/>
                  </a:solidFill>
                  <a:latin typeface="Times New Roman" pitchFamily="18" charset="0"/>
                </a:endParaRPr>
              </a:p>
            </p:txBody>
          </p:sp>
          <p:sp>
            <p:nvSpPr>
              <p:cNvPr id="76811" name="Rectangle 11"/>
              <p:cNvSpPr>
                <a:spLocks noChangeArrowheads="1"/>
              </p:cNvSpPr>
              <p:nvPr/>
            </p:nvSpPr>
            <p:spPr bwMode="auto">
              <a:xfrm>
                <a:off x="241" y="1288"/>
                <a:ext cx="1135" cy="6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2" name="Rectangle 12"/>
              <p:cNvSpPr>
                <a:spLocks noChangeArrowheads="1"/>
              </p:cNvSpPr>
              <p:nvPr/>
            </p:nvSpPr>
            <p:spPr bwMode="auto">
              <a:xfrm>
                <a:off x="265" y="944"/>
                <a:ext cx="110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rgbClr val="FF0000"/>
                    </a:solidFill>
                    <a:latin typeface="Times New Roman" pitchFamily="18" charset="0"/>
                  </a:rPr>
                  <a:t>只读存储器</a:t>
                </a:r>
                <a:endParaRPr lang="zh-CN" altLang="en-US" sz="2000">
                  <a:solidFill>
                    <a:srgbClr val="FF0000"/>
                  </a:solidFill>
                  <a:latin typeface="Times New Roman" pitchFamily="18" charset="0"/>
                </a:endParaRPr>
              </a:p>
            </p:txBody>
          </p:sp>
          <p:sp>
            <p:nvSpPr>
              <p:cNvPr id="76813" name="Rectangle 13"/>
              <p:cNvSpPr>
                <a:spLocks noChangeArrowheads="1"/>
              </p:cNvSpPr>
              <p:nvPr/>
            </p:nvSpPr>
            <p:spPr bwMode="auto">
              <a:xfrm>
                <a:off x="273" y="1280"/>
                <a:ext cx="1103"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p>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掩模式</a:t>
                </a:r>
              </a:p>
              <a:p>
                <a:r>
                  <a:rPr lang="zh-CN" altLang="en-US" sz="2000" b="1">
                    <a:solidFill>
                      <a:schemeClr val="tx2"/>
                    </a:solidFill>
                    <a:latin typeface="Times New Roman" pitchFamily="18" charset="0"/>
                  </a:rPr>
                  <a:t>   </a:t>
                </a:r>
                <a:r>
                  <a:rPr lang="en-US" altLang="zh-CN" sz="2000" b="1">
                    <a:solidFill>
                      <a:schemeClr val="tx2"/>
                    </a:solidFill>
                    <a:latin typeface="Times New Roman" pitchFamily="18" charset="0"/>
                  </a:rPr>
                  <a:t>(ROM)</a:t>
                </a:r>
              </a:p>
              <a:p>
                <a:endParaRPr lang="en-US" altLang="zh-CN" sz="2000">
                  <a:solidFill>
                    <a:schemeClr val="tx2"/>
                  </a:solidFill>
                  <a:latin typeface="Times New Roman" pitchFamily="18" charset="0"/>
                </a:endParaRPr>
              </a:p>
            </p:txBody>
          </p:sp>
          <p:sp>
            <p:nvSpPr>
              <p:cNvPr id="76814" name="Rectangle 14"/>
              <p:cNvSpPr>
                <a:spLocks noChangeArrowheads="1"/>
              </p:cNvSpPr>
              <p:nvPr/>
            </p:nvSpPr>
            <p:spPr bwMode="auto">
              <a:xfrm>
                <a:off x="321" y="1744"/>
                <a:ext cx="113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一次编程</a:t>
                </a:r>
              </a:p>
              <a:p>
                <a:r>
                  <a:rPr lang="en-US" altLang="zh-CN" sz="2000" b="1">
                    <a:solidFill>
                      <a:schemeClr val="tx2"/>
                    </a:solidFill>
                    <a:latin typeface="Times New Roman" pitchFamily="18" charset="0"/>
                  </a:rPr>
                  <a:t>(PROM)</a:t>
                </a:r>
                <a:endParaRPr lang="en-US" altLang="zh-CN" sz="2000">
                  <a:solidFill>
                    <a:schemeClr val="tx2"/>
                  </a:solidFill>
                  <a:latin typeface="Times New Roman" pitchFamily="18" charset="0"/>
                </a:endParaRPr>
              </a:p>
            </p:txBody>
          </p:sp>
          <p:sp>
            <p:nvSpPr>
              <p:cNvPr id="76815" name="Rectangle 15"/>
              <p:cNvSpPr>
                <a:spLocks noChangeArrowheads="1"/>
              </p:cNvSpPr>
              <p:nvPr/>
            </p:nvSpPr>
            <p:spPr bwMode="auto">
              <a:xfrm>
                <a:off x="257" y="2536"/>
                <a:ext cx="1119"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多次编程</a:t>
                </a:r>
              </a:p>
              <a:p>
                <a:r>
                  <a:rPr lang="en-US" altLang="zh-CN" sz="2000" b="1">
                    <a:solidFill>
                      <a:schemeClr val="tx2"/>
                    </a:solidFill>
                    <a:latin typeface="Times New Roman" pitchFamily="18" charset="0"/>
                  </a:rPr>
                  <a:t>(EPROM)</a:t>
                </a:r>
              </a:p>
              <a:p>
                <a:r>
                  <a:rPr lang="en-US" altLang="zh-CN" sz="2000" b="1">
                    <a:solidFill>
                      <a:schemeClr val="tx2"/>
                    </a:solidFill>
                    <a:latin typeface="Times New Roman" pitchFamily="18" charset="0"/>
                  </a:rPr>
                  <a:t>(EEPRPM)</a:t>
                </a:r>
              </a:p>
            </p:txBody>
          </p:sp>
          <p:sp>
            <p:nvSpPr>
              <p:cNvPr id="76816" name="Rectangle 16"/>
              <p:cNvSpPr>
                <a:spLocks noChangeArrowheads="1"/>
              </p:cNvSpPr>
              <p:nvPr/>
            </p:nvSpPr>
            <p:spPr bwMode="auto">
              <a:xfrm>
                <a:off x="241" y="2536"/>
                <a:ext cx="1135" cy="10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17" name="Rectangle 17"/>
              <p:cNvSpPr>
                <a:spLocks noChangeArrowheads="1"/>
              </p:cNvSpPr>
              <p:nvPr/>
            </p:nvSpPr>
            <p:spPr bwMode="auto">
              <a:xfrm>
                <a:off x="1392" y="938"/>
                <a:ext cx="174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a:t>
                </a:r>
                <a:r>
                  <a:rPr lang="zh-CN" altLang="en-US" sz="2000" b="1">
                    <a:solidFill>
                      <a:srgbClr val="FF0000"/>
                    </a:solidFill>
                    <a:latin typeface="Times New Roman" pitchFamily="18" charset="0"/>
                  </a:rPr>
                  <a:t>定　　义</a:t>
                </a:r>
                <a:endParaRPr lang="zh-CN" altLang="en-US" sz="2000">
                  <a:solidFill>
                    <a:srgbClr val="FF0000"/>
                  </a:solidFill>
                  <a:latin typeface="Times New Roman" pitchFamily="18" charset="0"/>
                </a:endParaRPr>
              </a:p>
            </p:txBody>
          </p:sp>
          <p:sp>
            <p:nvSpPr>
              <p:cNvPr id="76818" name="Rectangle 18"/>
              <p:cNvSpPr>
                <a:spLocks noChangeArrowheads="1"/>
              </p:cNvSpPr>
              <p:nvPr/>
            </p:nvSpPr>
            <p:spPr bwMode="auto">
              <a:xfrm>
                <a:off x="1376" y="1288"/>
                <a:ext cx="1744"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数据在芯片制造过程中就确定</a:t>
                </a:r>
                <a:endParaRPr lang="zh-CN" altLang="en-US" sz="2000">
                  <a:solidFill>
                    <a:schemeClr val="tx2"/>
                  </a:solidFill>
                  <a:latin typeface="Times New Roman" pitchFamily="18" charset="0"/>
                </a:endParaRPr>
              </a:p>
            </p:txBody>
          </p:sp>
          <p:sp>
            <p:nvSpPr>
              <p:cNvPr id="76819" name="Rectangle 19"/>
              <p:cNvSpPr>
                <a:spLocks noChangeArrowheads="1"/>
              </p:cNvSpPr>
              <p:nvPr/>
            </p:nvSpPr>
            <p:spPr bwMode="auto">
              <a:xfrm>
                <a:off x="1376" y="1288"/>
                <a:ext cx="1744" cy="6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0" name="Rectangle 20"/>
              <p:cNvSpPr>
                <a:spLocks noChangeArrowheads="1"/>
              </p:cNvSpPr>
              <p:nvPr/>
            </p:nvSpPr>
            <p:spPr bwMode="auto">
              <a:xfrm>
                <a:off x="1376" y="1792"/>
                <a:ext cx="174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用户可自行改变产品中某些存储元</a:t>
                </a:r>
                <a:endParaRPr lang="zh-CN" altLang="en-US" sz="2000">
                  <a:solidFill>
                    <a:schemeClr val="tx2"/>
                  </a:solidFill>
                  <a:latin typeface="Times New Roman" pitchFamily="18" charset="0"/>
                </a:endParaRPr>
              </a:p>
            </p:txBody>
          </p:sp>
          <p:grpSp>
            <p:nvGrpSpPr>
              <p:cNvPr id="76821" name="Group 21"/>
              <p:cNvGrpSpPr>
                <a:grpSpLocks/>
              </p:cNvGrpSpPr>
              <p:nvPr/>
            </p:nvGrpSpPr>
            <p:grpSpPr bwMode="auto">
              <a:xfrm>
                <a:off x="1376" y="2536"/>
                <a:ext cx="1744" cy="1056"/>
                <a:chOff x="1097" y="2244"/>
                <a:chExt cx="2833" cy="748"/>
              </a:xfrm>
            </p:grpSpPr>
            <p:sp>
              <p:nvSpPr>
                <p:cNvPr id="76845" name="Rectangle 22"/>
                <p:cNvSpPr>
                  <a:spLocks noChangeArrowheads="1"/>
                </p:cNvSpPr>
                <p:nvPr/>
              </p:nvSpPr>
              <p:spPr bwMode="auto">
                <a:xfrm>
                  <a:off x="1097" y="2244"/>
                  <a:ext cx="283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可以用紫外光照 射或电擦除原来的数据，然后再重新写入新的数据</a:t>
                  </a:r>
                  <a:endParaRPr lang="zh-CN" altLang="en-US" sz="2000">
                    <a:solidFill>
                      <a:schemeClr val="tx2"/>
                    </a:solidFill>
                    <a:latin typeface="Times New Roman" pitchFamily="18" charset="0"/>
                  </a:endParaRPr>
                </a:p>
              </p:txBody>
            </p:sp>
            <p:sp>
              <p:nvSpPr>
                <p:cNvPr id="76846" name="Rectangle 23"/>
                <p:cNvSpPr>
                  <a:spLocks noChangeArrowheads="1"/>
                </p:cNvSpPr>
                <p:nvPr/>
              </p:nvSpPr>
              <p:spPr bwMode="auto">
                <a:xfrm>
                  <a:off x="1097" y="2244"/>
                  <a:ext cx="2833"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822" name="Rectangle 24"/>
              <p:cNvSpPr>
                <a:spLocks noChangeArrowheads="1"/>
              </p:cNvSpPr>
              <p:nvPr/>
            </p:nvSpPr>
            <p:spPr bwMode="auto">
              <a:xfrm>
                <a:off x="3096" y="934"/>
                <a:ext cx="153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b="1">
                    <a:solidFill>
                      <a:schemeClr val="tx2"/>
                    </a:solidFill>
                    <a:latin typeface="Times New Roman" pitchFamily="18" charset="0"/>
                  </a:rPr>
                  <a:t>　</a:t>
                </a:r>
                <a:r>
                  <a:rPr lang="zh-CN" altLang="en-US" sz="2000" b="1">
                    <a:solidFill>
                      <a:srgbClr val="FF0000"/>
                    </a:solidFill>
                    <a:latin typeface="Times New Roman" pitchFamily="18" charset="0"/>
                  </a:rPr>
                  <a:t>　优　　点</a:t>
                </a:r>
                <a:endParaRPr lang="zh-CN" altLang="en-US" sz="2000">
                  <a:solidFill>
                    <a:srgbClr val="FF0000"/>
                  </a:solidFill>
                  <a:latin typeface="Times New Roman" pitchFamily="18" charset="0"/>
                </a:endParaRPr>
              </a:p>
            </p:txBody>
          </p:sp>
          <p:sp>
            <p:nvSpPr>
              <p:cNvPr id="76823" name="Rectangle 25"/>
              <p:cNvSpPr>
                <a:spLocks noChangeArrowheads="1"/>
              </p:cNvSpPr>
              <p:nvPr/>
            </p:nvSpPr>
            <p:spPr bwMode="auto">
              <a:xfrm>
                <a:off x="3168" y="1288"/>
                <a:ext cx="153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可靠性和集成度高，价格便宜</a:t>
                </a:r>
                <a:endParaRPr lang="zh-CN" altLang="en-US" sz="2000">
                  <a:solidFill>
                    <a:schemeClr val="tx2"/>
                  </a:solidFill>
                  <a:latin typeface="Times New Roman" pitchFamily="18" charset="0"/>
                </a:endParaRPr>
              </a:p>
            </p:txBody>
          </p:sp>
          <p:sp>
            <p:nvSpPr>
              <p:cNvPr id="76824" name="Rectangle 26"/>
              <p:cNvSpPr>
                <a:spLocks noChangeArrowheads="1"/>
              </p:cNvSpPr>
              <p:nvPr/>
            </p:nvSpPr>
            <p:spPr bwMode="auto">
              <a:xfrm>
                <a:off x="3168" y="1792"/>
                <a:ext cx="153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可以根据用户需要编程</a:t>
                </a:r>
                <a:endParaRPr lang="zh-CN" altLang="en-US" sz="2000">
                  <a:solidFill>
                    <a:schemeClr val="tx2"/>
                  </a:solidFill>
                  <a:latin typeface="Times New Roman" pitchFamily="18" charset="0"/>
                </a:endParaRPr>
              </a:p>
            </p:txBody>
          </p:sp>
          <p:sp>
            <p:nvSpPr>
              <p:cNvPr id="76825" name="Rectangle 27"/>
              <p:cNvSpPr>
                <a:spLocks noChangeArrowheads="1"/>
              </p:cNvSpPr>
              <p:nvPr/>
            </p:nvSpPr>
            <p:spPr bwMode="auto">
              <a:xfrm>
                <a:off x="3168" y="2536"/>
                <a:ext cx="153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可以多次改写</a:t>
                </a:r>
                <a:r>
                  <a:rPr lang="en-US" altLang="zh-CN" sz="2000" b="1">
                    <a:solidFill>
                      <a:schemeClr val="tx2"/>
                    </a:solidFill>
                    <a:latin typeface="Times New Roman" pitchFamily="18" charset="0"/>
                  </a:rPr>
                  <a:t>ROM</a:t>
                </a:r>
                <a:r>
                  <a:rPr lang="zh-CN" altLang="en-US" sz="2000" b="1">
                    <a:solidFill>
                      <a:schemeClr val="tx2"/>
                    </a:solidFill>
                    <a:latin typeface="Times New Roman" pitchFamily="18" charset="0"/>
                  </a:rPr>
                  <a:t>中的内容</a:t>
                </a:r>
                <a:endParaRPr lang="zh-CN" altLang="en-US" sz="2000">
                  <a:solidFill>
                    <a:schemeClr val="tx2"/>
                  </a:solidFill>
                  <a:latin typeface="Times New Roman" pitchFamily="18" charset="0"/>
                </a:endParaRPr>
              </a:p>
            </p:txBody>
          </p:sp>
          <p:grpSp>
            <p:nvGrpSpPr>
              <p:cNvPr id="76826" name="Group 28"/>
              <p:cNvGrpSpPr>
                <a:grpSpLocks/>
              </p:cNvGrpSpPr>
              <p:nvPr/>
            </p:nvGrpSpPr>
            <p:grpSpPr bwMode="auto">
              <a:xfrm>
                <a:off x="241" y="962"/>
                <a:ext cx="5326" cy="326"/>
                <a:chOff x="241" y="962"/>
                <a:chExt cx="5326" cy="526"/>
              </a:xfrm>
            </p:grpSpPr>
            <p:sp>
              <p:nvSpPr>
                <p:cNvPr id="76841" name="Rectangle 29"/>
                <p:cNvSpPr>
                  <a:spLocks noChangeArrowheads="1"/>
                </p:cNvSpPr>
                <p:nvPr/>
              </p:nvSpPr>
              <p:spPr bwMode="auto">
                <a:xfrm>
                  <a:off x="4666" y="962"/>
                  <a:ext cx="901" cy="52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2" name="Rectangle 30"/>
                <p:cNvSpPr>
                  <a:spLocks noChangeArrowheads="1"/>
                </p:cNvSpPr>
                <p:nvPr/>
              </p:nvSpPr>
              <p:spPr bwMode="auto">
                <a:xfrm>
                  <a:off x="241" y="962"/>
                  <a:ext cx="1135" cy="52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3" name="Rectangle 31"/>
                <p:cNvSpPr>
                  <a:spLocks noChangeArrowheads="1"/>
                </p:cNvSpPr>
                <p:nvPr/>
              </p:nvSpPr>
              <p:spPr bwMode="auto">
                <a:xfrm>
                  <a:off x="1376" y="962"/>
                  <a:ext cx="1744" cy="52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4" name="Rectangle 32"/>
                <p:cNvSpPr>
                  <a:spLocks noChangeArrowheads="1"/>
                </p:cNvSpPr>
                <p:nvPr/>
              </p:nvSpPr>
              <p:spPr bwMode="auto">
                <a:xfrm>
                  <a:off x="3120" y="962"/>
                  <a:ext cx="1546" cy="52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827" name="Rectangle 33"/>
              <p:cNvSpPr>
                <a:spLocks noChangeArrowheads="1"/>
              </p:cNvSpPr>
              <p:nvPr/>
            </p:nvSpPr>
            <p:spPr bwMode="auto">
              <a:xfrm>
                <a:off x="3120" y="1288"/>
                <a:ext cx="1546" cy="6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828" name="Group 34"/>
              <p:cNvGrpSpPr>
                <a:grpSpLocks/>
              </p:cNvGrpSpPr>
              <p:nvPr/>
            </p:nvGrpSpPr>
            <p:grpSpPr bwMode="auto">
              <a:xfrm>
                <a:off x="241" y="1912"/>
                <a:ext cx="5326" cy="624"/>
                <a:chOff x="241" y="2112"/>
                <a:chExt cx="5326" cy="864"/>
              </a:xfrm>
            </p:grpSpPr>
            <p:sp>
              <p:nvSpPr>
                <p:cNvPr id="76837" name="Rectangle 35"/>
                <p:cNvSpPr>
                  <a:spLocks noChangeArrowheads="1"/>
                </p:cNvSpPr>
                <p:nvPr/>
              </p:nvSpPr>
              <p:spPr bwMode="auto">
                <a:xfrm>
                  <a:off x="4666" y="2112"/>
                  <a:ext cx="901"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8" name="Rectangle 36"/>
                <p:cNvSpPr>
                  <a:spLocks noChangeArrowheads="1"/>
                </p:cNvSpPr>
                <p:nvPr/>
              </p:nvSpPr>
              <p:spPr bwMode="auto">
                <a:xfrm>
                  <a:off x="241" y="2112"/>
                  <a:ext cx="1135"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9" name="Rectangle 37"/>
                <p:cNvSpPr>
                  <a:spLocks noChangeArrowheads="1"/>
                </p:cNvSpPr>
                <p:nvPr/>
              </p:nvSpPr>
              <p:spPr bwMode="auto">
                <a:xfrm>
                  <a:off x="1376" y="2112"/>
                  <a:ext cx="1744"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40" name="Rectangle 38"/>
                <p:cNvSpPr>
                  <a:spLocks noChangeArrowheads="1"/>
                </p:cNvSpPr>
                <p:nvPr/>
              </p:nvSpPr>
              <p:spPr bwMode="auto">
                <a:xfrm>
                  <a:off x="3120" y="2112"/>
                  <a:ext cx="1546"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829" name="Rectangle 39"/>
              <p:cNvSpPr>
                <a:spLocks noChangeArrowheads="1"/>
              </p:cNvSpPr>
              <p:nvPr/>
            </p:nvSpPr>
            <p:spPr bwMode="auto">
              <a:xfrm>
                <a:off x="3120" y="2536"/>
                <a:ext cx="1546" cy="10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0" name="Rectangle 40"/>
              <p:cNvSpPr>
                <a:spLocks noChangeArrowheads="1" noTextEdit="1"/>
              </p:cNvSpPr>
              <p:nvPr/>
            </p:nvSpPr>
            <p:spPr bwMode="auto">
              <a:xfrm>
                <a:off x="4666" y="2823"/>
                <a:ext cx="901"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31" name="Rectangle 41"/>
              <p:cNvSpPr>
                <a:spLocks noChangeArrowheads="1"/>
              </p:cNvSpPr>
              <p:nvPr/>
            </p:nvSpPr>
            <p:spPr bwMode="auto">
              <a:xfrm>
                <a:off x="4666" y="2536"/>
                <a:ext cx="901" cy="105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2" name="Rectangle 42"/>
              <p:cNvSpPr>
                <a:spLocks noChangeArrowheads="1"/>
              </p:cNvSpPr>
              <p:nvPr/>
            </p:nvSpPr>
            <p:spPr bwMode="auto">
              <a:xfrm>
                <a:off x="240" y="960"/>
                <a:ext cx="5328" cy="3216"/>
              </a:xfrm>
              <a:prstGeom prst="rect">
                <a:avLst/>
              </a:prstGeom>
              <a:noFill/>
              <a:ln w="793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33" name="Line 43"/>
              <p:cNvSpPr>
                <a:spLocks noChangeShapeType="1"/>
              </p:cNvSpPr>
              <p:nvPr/>
            </p:nvSpPr>
            <p:spPr bwMode="auto">
              <a:xfrm>
                <a:off x="1376" y="3590"/>
                <a:ext cx="0" cy="58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4" name="Text Box 44"/>
              <p:cNvSpPr txBox="1">
                <a:spLocks noChangeArrowheads="1"/>
              </p:cNvSpPr>
              <p:nvPr/>
            </p:nvSpPr>
            <p:spPr bwMode="auto">
              <a:xfrm>
                <a:off x="257" y="3582"/>
                <a:ext cx="1752"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solidFill>
                      <a:schemeClr val="tx2"/>
                    </a:solidFill>
                    <a:latin typeface="Times New Roman" pitchFamily="18" charset="0"/>
                  </a:rPr>
                  <a:t>闪速存储器</a:t>
                </a:r>
              </a:p>
              <a:p>
                <a:pPr eaLnBrk="1" hangingPunct="1">
                  <a:lnSpc>
                    <a:spcPct val="60000"/>
                  </a:lnSpc>
                  <a:spcBef>
                    <a:spcPct val="50000"/>
                  </a:spcBef>
                </a:pPr>
                <a:r>
                  <a:rPr lang="en-US" altLang="zh-CN" sz="2000" b="1">
                    <a:solidFill>
                      <a:schemeClr val="tx2"/>
                    </a:solidFill>
                    <a:latin typeface="Times New Roman" pitchFamily="18" charset="0"/>
                  </a:rPr>
                  <a:t>Flash memory</a:t>
                </a:r>
              </a:p>
            </p:txBody>
          </p:sp>
          <p:sp>
            <p:nvSpPr>
              <p:cNvPr id="76835" name="Line 45"/>
              <p:cNvSpPr>
                <a:spLocks noChangeShapeType="1"/>
              </p:cNvSpPr>
              <p:nvPr/>
            </p:nvSpPr>
            <p:spPr bwMode="auto">
              <a:xfrm>
                <a:off x="3120" y="3582"/>
                <a:ext cx="0" cy="59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36" name="Line 46"/>
              <p:cNvSpPr>
                <a:spLocks noChangeShapeType="1"/>
              </p:cNvSpPr>
              <p:nvPr/>
            </p:nvSpPr>
            <p:spPr bwMode="auto">
              <a:xfrm>
                <a:off x="4667" y="3582"/>
                <a:ext cx="0" cy="59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04800" y="304800"/>
            <a:ext cx="2519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dirty="0">
                <a:solidFill>
                  <a:srgbClr val="FF0000"/>
                </a:solidFill>
                <a:latin typeface="宋体" pitchFamily="2" charset="-122"/>
              </a:rPr>
              <a:t>(1) </a:t>
            </a:r>
            <a:r>
              <a:rPr lang="zh-CN" altLang="en-US" sz="2800" b="1" dirty="0">
                <a:solidFill>
                  <a:srgbClr val="FF0000"/>
                </a:solidFill>
                <a:latin typeface="宋体" pitchFamily="2" charset="-122"/>
              </a:rPr>
              <a:t>掩模式</a:t>
            </a:r>
            <a:r>
              <a:rPr lang="en-US" altLang="zh-CN" sz="2800" b="1" dirty="0">
                <a:solidFill>
                  <a:srgbClr val="FF0000"/>
                </a:solidFill>
                <a:latin typeface="宋体" pitchFamily="2" charset="-122"/>
              </a:rPr>
              <a:t>ROM</a:t>
            </a:r>
          </a:p>
        </p:txBody>
      </p:sp>
      <p:sp>
        <p:nvSpPr>
          <p:cNvPr id="77827" name="Text Box 3"/>
          <p:cNvSpPr txBox="1">
            <a:spLocks noChangeArrowheads="1"/>
          </p:cNvSpPr>
          <p:nvPr/>
        </p:nvSpPr>
        <p:spPr bwMode="auto">
          <a:xfrm>
            <a:off x="457200" y="9144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宋体" pitchFamily="2" charset="-122"/>
              </a:rPr>
              <a:t>   </a:t>
            </a:r>
            <a:r>
              <a:rPr lang="zh-CN" altLang="en-US" b="1">
                <a:latin typeface="宋体" pitchFamily="2" charset="-122"/>
              </a:rPr>
              <a:t>采用掩模工艺制成，其内容由厂方生产时写入，用户只能读出使用而不能改写。</a:t>
            </a:r>
          </a:p>
        </p:txBody>
      </p:sp>
      <p:pic>
        <p:nvPicPr>
          <p:cNvPr id="77828" name="Picture 4" descr="ro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61849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p:cNvSpPr txBox="1">
            <a:spLocks noChangeArrowheads="1"/>
          </p:cNvSpPr>
          <p:nvPr/>
        </p:nvSpPr>
        <p:spPr bwMode="auto">
          <a:xfrm>
            <a:off x="5486400" y="5410200"/>
            <a:ext cx="335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dirty="0">
                <a:latin typeface="宋体" pitchFamily="2" charset="-122"/>
              </a:rPr>
              <a:t>有</a:t>
            </a:r>
            <a:r>
              <a:rPr lang="en-US" altLang="zh-CN" b="1" dirty="0">
                <a:latin typeface="宋体" pitchFamily="2" charset="-122"/>
              </a:rPr>
              <a:t>MOS</a:t>
            </a:r>
            <a:r>
              <a:rPr lang="zh-CN" altLang="en-US" b="1" dirty="0">
                <a:latin typeface="宋体" pitchFamily="2" charset="-122"/>
              </a:rPr>
              <a:t>管的位</a:t>
            </a:r>
            <a:r>
              <a:rPr lang="zh-CN" altLang="en-US" b="1" dirty="0">
                <a:solidFill>
                  <a:schemeClr val="hlink"/>
                </a:solidFill>
                <a:latin typeface="宋体" pitchFamily="2" charset="-122"/>
              </a:rPr>
              <a:t>表示存</a:t>
            </a:r>
            <a:r>
              <a:rPr lang="en-US" altLang="zh-CN" b="1" dirty="0">
                <a:solidFill>
                  <a:schemeClr val="hlink"/>
                </a:solidFill>
                <a:latin typeface="宋体" pitchFamily="2" charset="-122"/>
              </a:rPr>
              <a:t>1</a:t>
            </a:r>
            <a:r>
              <a:rPr lang="zh-CN" altLang="en-US" b="1" dirty="0">
                <a:latin typeface="宋体" pitchFamily="2" charset="-122"/>
              </a:rPr>
              <a:t>，</a:t>
            </a:r>
          </a:p>
          <a:p>
            <a:pPr eaLnBrk="1" hangingPunct="1">
              <a:spcBef>
                <a:spcPct val="50000"/>
              </a:spcBef>
            </a:pPr>
            <a:r>
              <a:rPr lang="zh-CN" altLang="en-US" b="1" dirty="0">
                <a:latin typeface="宋体" pitchFamily="2" charset="-122"/>
              </a:rPr>
              <a:t>没有</a:t>
            </a:r>
            <a:r>
              <a:rPr lang="en-US" altLang="zh-CN" b="1" dirty="0">
                <a:latin typeface="宋体" pitchFamily="2" charset="-122"/>
              </a:rPr>
              <a:t>MOS</a:t>
            </a:r>
            <a:r>
              <a:rPr lang="zh-CN" altLang="en-US" b="1" dirty="0">
                <a:latin typeface="宋体" pitchFamily="2" charset="-122"/>
              </a:rPr>
              <a:t>管的位</a:t>
            </a:r>
            <a:r>
              <a:rPr lang="zh-CN" altLang="en-US" b="1" dirty="0">
                <a:solidFill>
                  <a:schemeClr val="hlink"/>
                </a:solidFill>
                <a:latin typeface="宋体" pitchFamily="2" charset="-122"/>
              </a:rPr>
              <a:t>表示存</a:t>
            </a:r>
            <a:r>
              <a:rPr lang="en-US" altLang="zh-CN" b="1" dirty="0">
                <a:solidFill>
                  <a:schemeClr val="hlink"/>
                </a:solidFill>
                <a:latin typeface="宋体" pitchFamily="2" charset="-122"/>
              </a:rPr>
              <a:t>0</a:t>
            </a:r>
            <a:r>
              <a:rPr lang="zh-CN" altLang="en-US" b="1" dirty="0">
                <a:latin typeface="宋体" pitchFamily="2" charset="-122"/>
              </a:rPr>
              <a:t>。</a:t>
            </a:r>
          </a:p>
        </p:txBody>
      </p:sp>
      <p:sp>
        <p:nvSpPr>
          <p:cNvPr id="77830" name="AutoShape 9">
            <a:hlinkClick r:id="rId4" action="ppaction://hlinkfile" highlightClick="1"/>
          </p:cNvPr>
          <p:cNvSpPr>
            <a:spLocks noChangeArrowheads="1"/>
          </p:cNvSpPr>
          <p:nvPr/>
        </p:nvSpPr>
        <p:spPr bwMode="auto">
          <a:xfrm>
            <a:off x="8172450" y="1628775"/>
            <a:ext cx="428625" cy="336550"/>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04800" y="381000"/>
            <a:ext cx="8534400" cy="685800"/>
          </a:xfrm>
        </p:spPr>
        <p:txBody>
          <a:bodyPr/>
          <a:lstStyle/>
          <a:p>
            <a:pPr eaLnBrk="1" hangingPunct="1">
              <a:buFont typeface="Wingdings" pitchFamily="2" charset="2"/>
              <a:buNone/>
            </a:pPr>
            <a:r>
              <a:rPr lang="zh-CN" altLang="en-US" sz="3600" b="1" smtClean="0">
                <a:solidFill>
                  <a:srgbClr val="FF3300"/>
                </a:solidFill>
                <a:ea typeface="隶书" pitchFamily="49" charset="-122"/>
              </a:rPr>
              <a:t>存储器各个概念之间的关系</a:t>
            </a:r>
          </a:p>
        </p:txBody>
      </p:sp>
      <p:sp>
        <p:nvSpPr>
          <p:cNvPr id="22531" name="Rectangle 4"/>
          <p:cNvSpPr>
            <a:spLocks noChangeArrowheads="1"/>
          </p:cNvSpPr>
          <p:nvPr/>
        </p:nvSpPr>
        <p:spPr bwMode="auto">
          <a:xfrm>
            <a:off x="2667000" y="2438400"/>
            <a:ext cx="3657600" cy="3886200"/>
          </a:xfrm>
          <a:prstGeom prst="rect">
            <a:avLst/>
          </a:prstGeom>
          <a:solidFill>
            <a:srgbClr val="EAEAEA">
              <a:alpha val="50195"/>
            </a:srgbClr>
          </a:solidFill>
          <a:ln w="9525">
            <a:solidFill>
              <a:schemeClr val="tx1"/>
            </a:solidFill>
            <a:miter lim="800000"/>
            <a:headEnd/>
            <a:tailEnd/>
          </a:ln>
        </p:spPr>
        <p:txBody>
          <a:bodyPr wrap="none" anchor="ctr"/>
          <a:lstStyle/>
          <a:p>
            <a:endParaRPr lang="zh-CN" altLang="en-US"/>
          </a:p>
        </p:txBody>
      </p:sp>
      <p:sp>
        <p:nvSpPr>
          <p:cNvPr id="22532" name="Rectangle 5"/>
          <p:cNvSpPr>
            <a:spLocks noChangeArrowheads="1"/>
          </p:cNvSpPr>
          <p:nvPr/>
        </p:nvSpPr>
        <p:spPr bwMode="auto">
          <a:xfrm>
            <a:off x="26670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3" name="Rectangle 6"/>
          <p:cNvSpPr>
            <a:spLocks noChangeArrowheads="1"/>
          </p:cNvSpPr>
          <p:nvPr/>
        </p:nvSpPr>
        <p:spPr bwMode="auto">
          <a:xfrm>
            <a:off x="31242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4" name="Rectangle 7"/>
          <p:cNvSpPr>
            <a:spLocks noChangeArrowheads="1"/>
          </p:cNvSpPr>
          <p:nvPr/>
        </p:nvSpPr>
        <p:spPr bwMode="auto">
          <a:xfrm>
            <a:off x="35814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5" name="Rectangle 8"/>
          <p:cNvSpPr>
            <a:spLocks noChangeArrowheads="1"/>
          </p:cNvSpPr>
          <p:nvPr/>
        </p:nvSpPr>
        <p:spPr bwMode="auto">
          <a:xfrm>
            <a:off x="40386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6" name="Rectangle 9"/>
          <p:cNvSpPr>
            <a:spLocks noChangeArrowheads="1"/>
          </p:cNvSpPr>
          <p:nvPr/>
        </p:nvSpPr>
        <p:spPr bwMode="auto">
          <a:xfrm>
            <a:off x="44958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7" name="Rectangle 10"/>
          <p:cNvSpPr>
            <a:spLocks noChangeArrowheads="1"/>
          </p:cNvSpPr>
          <p:nvPr/>
        </p:nvSpPr>
        <p:spPr bwMode="auto">
          <a:xfrm>
            <a:off x="49530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8" name="Rectangle 11"/>
          <p:cNvSpPr>
            <a:spLocks noChangeArrowheads="1"/>
          </p:cNvSpPr>
          <p:nvPr/>
        </p:nvSpPr>
        <p:spPr bwMode="auto">
          <a:xfrm>
            <a:off x="54102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39" name="Rectangle 12"/>
          <p:cNvSpPr>
            <a:spLocks noChangeArrowheads="1"/>
          </p:cNvSpPr>
          <p:nvPr/>
        </p:nvSpPr>
        <p:spPr bwMode="auto">
          <a:xfrm>
            <a:off x="5867400" y="2438400"/>
            <a:ext cx="457200" cy="4572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0" name="Rectangle 13"/>
          <p:cNvSpPr>
            <a:spLocks noChangeArrowheads="1"/>
          </p:cNvSpPr>
          <p:nvPr/>
        </p:nvSpPr>
        <p:spPr bwMode="auto">
          <a:xfrm>
            <a:off x="2667000" y="2895600"/>
            <a:ext cx="3657600" cy="457200"/>
          </a:xfrm>
          <a:prstGeom prst="rect">
            <a:avLst/>
          </a:prstGeom>
          <a:solidFill>
            <a:srgbClr val="CCFFCC"/>
          </a:solidFill>
          <a:ln w="9525">
            <a:solidFill>
              <a:schemeClr val="tx1"/>
            </a:solidFill>
            <a:miter lim="800000"/>
            <a:headEnd/>
            <a:tailEnd/>
          </a:ln>
        </p:spPr>
        <p:txBody>
          <a:bodyPr wrap="none" anchor="ctr"/>
          <a:lstStyle/>
          <a:p>
            <a:endParaRPr lang="zh-CN" altLang="en-US"/>
          </a:p>
        </p:txBody>
      </p:sp>
      <p:sp>
        <p:nvSpPr>
          <p:cNvPr id="22541" name="Rectangle 14"/>
          <p:cNvSpPr>
            <a:spLocks noChangeArrowheads="1"/>
          </p:cNvSpPr>
          <p:nvPr/>
        </p:nvSpPr>
        <p:spPr bwMode="auto">
          <a:xfrm>
            <a:off x="2667000" y="5867400"/>
            <a:ext cx="3657600" cy="457200"/>
          </a:xfrm>
          <a:prstGeom prst="rect">
            <a:avLst/>
          </a:prstGeom>
          <a:solidFill>
            <a:srgbClr val="CCFFCC"/>
          </a:solidFill>
          <a:ln w="9525">
            <a:solidFill>
              <a:schemeClr val="tx1"/>
            </a:solidFill>
            <a:miter lim="800000"/>
            <a:headEnd/>
            <a:tailEnd/>
          </a:ln>
        </p:spPr>
        <p:txBody>
          <a:bodyPr wrap="none" anchor="ctr"/>
          <a:lstStyle/>
          <a:p>
            <a:endParaRPr lang="zh-CN" altLang="en-US"/>
          </a:p>
        </p:txBody>
      </p:sp>
      <p:sp>
        <p:nvSpPr>
          <p:cNvPr id="22542" name="Text Box 15"/>
          <p:cNvSpPr txBox="1">
            <a:spLocks noChangeArrowheads="1"/>
          </p:cNvSpPr>
          <p:nvPr/>
        </p:nvSpPr>
        <p:spPr bwMode="auto">
          <a:xfrm>
            <a:off x="1333500" y="1752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单元地址</a:t>
            </a:r>
          </a:p>
        </p:txBody>
      </p:sp>
      <p:sp>
        <p:nvSpPr>
          <p:cNvPr id="22543" name="Text Box 16"/>
          <p:cNvSpPr txBox="1">
            <a:spLocks noChangeArrowheads="1"/>
          </p:cNvSpPr>
          <p:nvPr/>
        </p:nvSpPr>
        <p:spPr bwMode="auto">
          <a:xfrm>
            <a:off x="1295400" y="2590800"/>
            <a:ext cx="1371600"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a:latin typeface="Times New Roman" pitchFamily="18" charset="0"/>
              </a:rPr>
              <a:t>00…00</a:t>
            </a:r>
          </a:p>
          <a:p>
            <a:pPr eaLnBrk="1" hangingPunct="1">
              <a:spcBef>
                <a:spcPct val="50000"/>
              </a:spcBef>
            </a:pPr>
            <a:r>
              <a:rPr lang="en-US" altLang="zh-CN">
                <a:latin typeface="Times New Roman" pitchFamily="18" charset="0"/>
              </a:rPr>
              <a:t>00…01</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1200" b="1">
                <a:latin typeface="Times New Roman" pitchFamily="18" charset="0"/>
              </a:rPr>
              <a:t>.</a:t>
            </a:r>
          </a:p>
          <a:p>
            <a:pPr algn="ctr" eaLnBrk="1" hangingPunct="1">
              <a:spcBef>
                <a:spcPct val="50000"/>
              </a:spcBef>
            </a:pPr>
            <a:r>
              <a:rPr lang="en-US" altLang="zh-CN" sz="2000" b="1">
                <a:latin typeface="Times New Roman" pitchFamily="18" charset="0"/>
              </a:rPr>
              <a:t>XX…XX</a:t>
            </a:r>
          </a:p>
        </p:txBody>
      </p:sp>
      <p:sp>
        <p:nvSpPr>
          <p:cNvPr id="22544" name="Line 17"/>
          <p:cNvSpPr>
            <a:spLocks noChangeShapeType="1"/>
          </p:cNvSpPr>
          <p:nvPr/>
        </p:nvSpPr>
        <p:spPr bwMode="auto">
          <a:xfrm flipV="1">
            <a:off x="6019800" y="2971800"/>
            <a:ext cx="12192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5" name="Line 18"/>
          <p:cNvSpPr>
            <a:spLocks noChangeShapeType="1"/>
          </p:cNvSpPr>
          <p:nvPr/>
        </p:nvSpPr>
        <p:spPr bwMode="auto">
          <a:xfrm>
            <a:off x="6096000" y="2667000"/>
            <a:ext cx="12192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19"/>
          <p:cNvSpPr>
            <a:spLocks noChangeShapeType="1"/>
          </p:cNvSpPr>
          <p:nvPr/>
        </p:nvSpPr>
        <p:spPr bwMode="auto">
          <a:xfrm flipV="1">
            <a:off x="6172200" y="2971800"/>
            <a:ext cx="1143000" cy="3200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7" name="Text Box 20"/>
          <p:cNvSpPr txBox="1">
            <a:spLocks noChangeArrowheads="1"/>
          </p:cNvSpPr>
          <p:nvPr/>
        </p:nvSpPr>
        <p:spPr bwMode="auto">
          <a:xfrm>
            <a:off x="69723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存储单元</a:t>
            </a:r>
          </a:p>
        </p:txBody>
      </p:sp>
      <p:sp>
        <p:nvSpPr>
          <p:cNvPr id="22548" name="Line 21"/>
          <p:cNvSpPr>
            <a:spLocks noChangeShapeType="1"/>
          </p:cNvSpPr>
          <p:nvPr/>
        </p:nvSpPr>
        <p:spPr bwMode="auto">
          <a:xfrm flipV="1">
            <a:off x="5105400" y="2057400"/>
            <a:ext cx="1600200" cy="609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9" name="Text Box 22"/>
          <p:cNvSpPr txBox="1">
            <a:spLocks noChangeArrowheads="1"/>
          </p:cNvSpPr>
          <p:nvPr/>
        </p:nvSpPr>
        <p:spPr bwMode="auto">
          <a:xfrm>
            <a:off x="6438900" y="1447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存储元</a:t>
            </a:r>
          </a:p>
        </p:txBody>
      </p:sp>
      <p:sp>
        <p:nvSpPr>
          <p:cNvPr id="22550" name="AutoShape 23"/>
          <p:cNvSpPr>
            <a:spLocks/>
          </p:cNvSpPr>
          <p:nvPr/>
        </p:nvSpPr>
        <p:spPr bwMode="auto">
          <a:xfrm>
            <a:off x="6400800" y="2438400"/>
            <a:ext cx="685800" cy="3810000"/>
          </a:xfrm>
          <a:prstGeom prst="rightBrace">
            <a:avLst>
              <a:gd name="adj1" fmla="val 4629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1" name="Text Box 24"/>
          <p:cNvSpPr txBox="1">
            <a:spLocks noChangeArrowheads="1"/>
          </p:cNvSpPr>
          <p:nvPr/>
        </p:nvSpPr>
        <p:spPr bwMode="auto">
          <a:xfrm>
            <a:off x="6972300" y="3657600"/>
            <a:ext cx="217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存储容量</a:t>
            </a:r>
          </a:p>
        </p:txBody>
      </p:sp>
      <p:sp>
        <p:nvSpPr>
          <p:cNvPr id="22552" name="Text Box 25"/>
          <p:cNvSpPr txBox="1">
            <a:spLocks noChangeArrowheads="1"/>
          </p:cNvSpPr>
          <p:nvPr/>
        </p:nvSpPr>
        <p:spPr bwMode="auto">
          <a:xfrm>
            <a:off x="3581400" y="4114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存储体</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4572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(2) </a:t>
            </a:r>
            <a:r>
              <a:rPr lang="zh-CN" altLang="en-US" sz="2800" b="1">
                <a:solidFill>
                  <a:srgbClr val="FF0000"/>
                </a:solidFill>
                <a:latin typeface="宋体" pitchFamily="2" charset="-122"/>
              </a:rPr>
              <a:t>可写入（可编程）只读存储器</a:t>
            </a:r>
            <a:r>
              <a:rPr lang="en-US" altLang="zh-CN" sz="2800" b="1">
                <a:solidFill>
                  <a:srgbClr val="FF0000"/>
                </a:solidFill>
                <a:latin typeface="宋体" pitchFamily="2" charset="-122"/>
              </a:rPr>
              <a:t>PROM</a:t>
            </a:r>
          </a:p>
        </p:txBody>
      </p:sp>
      <p:sp>
        <p:nvSpPr>
          <p:cNvPr id="78851" name="Text Box 6"/>
          <p:cNvSpPr txBox="1">
            <a:spLocks noChangeArrowheads="1"/>
          </p:cNvSpPr>
          <p:nvPr/>
        </p:nvSpPr>
        <p:spPr bwMode="auto">
          <a:xfrm>
            <a:off x="384175" y="1252538"/>
            <a:ext cx="210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latin typeface="Times New Roman" pitchFamily="18" charset="0"/>
              </a:rPr>
              <a:t>例：熔丝烧断型</a:t>
            </a:r>
          </a:p>
        </p:txBody>
      </p:sp>
      <p:sp>
        <p:nvSpPr>
          <p:cNvPr id="78852" name="Text Box 7"/>
          <p:cNvSpPr txBox="1">
            <a:spLocks noChangeArrowheads="1"/>
          </p:cNvSpPr>
          <p:nvPr/>
        </p:nvSpPr>
        <p:spPr bwMode="auto">
          <a:xfrm>
            <a:off x="5715000" y="2286000"/>
            <a:ext cx="2590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solidFill>
                  <a:srgbClr val="0000FF"/>
                </a:solidFill>
                <a:latin typeface="Times New Roman" pitchFamily="18" charset="0"/>
              </a:rPr>
              <a:t>写“</a:t>
            </a:r>
            <a:r>
              <a:rPr lang="en-US" altLang="zh-CN" sz="2000" b="1">
                <a:solidFill>
                  <a:srgbClr val="0000FF"/>
                </a:solidFill>
                <a:latin typeface="Times New Roman" pitchFamily="18" charset="0"/>
              </a:rPr>
              <a:t>0”</a:t>
            </a:r>
            <a:r>
              <a:rPr lang="zh-CN" altLang="en-US" sz="2000" b="1">
                <a:solidFill>
                  <a:srgbClr val="0000FF"/>
                </a:solidFill>
                <a:latin typeface="Times New Roman" pitchFamily="18" charset="0"/>
              </a:rPr>
              <a:t>时：</a:t>
            </a:r>
          </a:p>
          <a:p>
            <a:pPr eaLnBrk="1" hangingPunct="1">
              <a:spcBef>
                <a:spcPct val="50000"/>
              </a:spcBef>
            </a:pPr>
            <a:r>
              <a:rPr lang="zh-CN" altLang="en-US" sz="2000" b="1">
                <a:solidFill>
                  <a:srgbClr val="0000FF"/>
                </a:solidFill>
                <a:latin typeface="Times New Roman" pitchFamily="18" charset="0"/>
              </a:rPr>
              <a:t> 烧断熔丝</a:t>
            </a:r>
          </a:p>
          <a:p>
            <a:pPr eaLnBrk="1" hangingPunct="1">
              <a:spcBef>
                <a:spcPct val="50000"/>
              </a:spcBef>
            </a:pPr>
            <a:endParaRPr lang="zh-CN" altLang="en-US" sz="2000" b="1">
              <a:solidFill>
                <a:srgbClr val="0000FF"/>
              </a:solidFill>
              <a:latin typeface="Times New Roman" pitchFamily="18" charset="0"/>
            </a:endParaRPr>
          </a:p>
          <a:p>
            <a:pPr eaLnBrk="1" hangingPunct="1">
              <a:spcBef>
                <a:spcPct val="50000"/>
              </a:spcBef>
            </a:pPr>
            <a:r>
              <a:rPr lang="zh-CN" altLang="en-US" sz="2000" b="1">
                <a:solidFill>
                  <a:srgbClr val="0000FF"/>
                </a:solidFill>
                <a:latin typeface="Times New Roman" pitchFamily="18" charset="0"/>
              </a:rPr>
              <a:t>写“</a:t>
            </a:r>
            <a:r>
              <a:rPr lang="en-US" altLang="zh-CN" sz="2000" b="1">
                <a:solidFill>
                  <a:srgbClr val="0000FF"/>
                </a:solidFill>
                <a:latin typeface="Times New Roman" pitchFamily="18" charset="0"/>
              </a:rPr>
              <a:t>1”</a:t>
            </a:r>
            <a:r>
              <a:rPr lang="zh-CN" altLang="en-US" sz="2000" b="1">
                <a:solidFill>
                  <a:srgbClr val="0000FF"/>
                </a:solidFill>
                <a:latin typeface="Times New Roman" pitchFamily="18" charset="0"/>
              </a:rPr>
              <a:t>时：</a:t>
            </a:r>
          </a:p>
          <a:p>
            <a:pPr eaLnBrk="1" hangingPunct="1">
              <a:spcBef>
                <a:spcPct val="50000"/>
              </a:spcBef>
            </a:pPr>
            <a:r>
              <a:rPr lang="zh-CN" altLang="en-US" sz="2000" b="1">
                <a:solidFill>
                  <a:srgbClr val="0000FF"/>
                </a:solidFill>
                <a:latin typeface="Times New Roman" pitchFamily="18" charset="0"/>
              </a:rPr>
              <a:t> 保留熔丝</a:t>
            </a:r>
          </a:p>
          <a:p>
            <a:pPr eaLnBrk="1" hangingPunct="1">
              <a:spcBef>
                <a:spcPct val="50000"/>
              </a:spcBef>
            </a:pPr>
            <a:endParaRPr lang="en-US" altLang="zh-CN" sz="2000" b="1">
              <a:solidFill>
                <a:srgbClr val="0000FF"/>
              </a:solidFill>
              <a:latin typeface="Times New Roman" pitchFamily="18" charset="0"/>
            </a:endParaRPr>
          </a:p>
        </p:txBody>
      </p:sp>
      <p:grpSp>
        <p:nvGrpSpPr>
          <p:cNvPr id="78853" name="Group 8"/>
          <p:cNvGrpSpPr>
            <a:grpSpLocks/>
          </p:cNvGrpSpPr>
          <p:nvPr/>
        </p:nvGrpSpPr>
        <p:grpSpPr bwMode="auto">
          <a:xfrm>
            <a:off x="1447800" y="1981200"/>
            <a:ext cx="3279775" cy="3562350"/>
            <a:chOff x="2038" y="986"/>
            <a:chExt cx="2066" cy="2244"/>
          </a:xfrm>
        </p:grpSpPr>
        <p:sp>
          <p:nvSpPr>
            <p:cNvPr id="78854" name="Line 9"/>
            <p:cNvSpPr>
              <a:spLocks noChangeShapeType="1"/>
            </p:cNvSpPr>
            <p:nvPr/>
          </p:nvSpPr>
          <p:spPr bwMode="auto">
            <a:xfrm>
              <a:off x="2271" y="1217"/>
              <a:ext cx="1731" cy="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5" name="Freeform 10"/>
            <p:cNvSpPr>
              <a:spLocks/>
            </p:cNvSpPr>
            <p:nvPr/>
          </p:nvSpPr>
          <p:spPr bwMode="auto">
            <a:xfrm>
              <a:off x="2508" y="1217"/>
              <a:ext cx="548" cy="1008"/>
            </a:xfrm>
            <a:custGeom>
              <a:avLst/>
              <a:gdLst>
                <a:gd name="T0" fmla="*/ 0 w 316"/>
                <a:gd name="T1" fmla="*/ 0 h 631"/>
                <a:gd name="T2" fmla="*/ 0 w 316"/>
                <a:gd name="T3" fmla="*/ 631 h 631"/>
                <a:gd name="T4" fmla="*/ 316 w 316"/>
                <a:gd name="T5" fmla="*/ 631 h 631"/>
                <a:gd name="T6" fmla="*/ 0 60000 65536"/>
                <a:gd name="T7" fmla="*/ 0 60000 65536"/>
                <a:gd name="T8" fmla="*/ 0 60000 65536"/>
                <a:gd name="T9" fmla="*/ 0 w 316"/>
                <a:gd name="T10" fmla="*/ 0 h 631"/>
                <a:gd name="T11" fmla="*/ 316 w 316"/>
                <a:gd name="T12" fmla="*/ 631 h 631"/>
              </a:gdLst>
              <a:ahLst/>
              <a:cxnLst>
                <a:cxn ang="T6">
                  <a:pos x="T0" y="T1"/>
                </a:cxn>
                <a:cxn ang="T7">
                  <a:pos x="T2" y="T3"/>
                </a:cxn>
                <a:cxn ang="T8">
                  <a:pos x="T4" y="T5"/>
                </a:cxn>
              </a:cxnLst>
              <a:rect l="T9" t="T10" r="T11" b="T12"/>
              <a:pathLst>
                <a:path w="316" h="631">
                  <a:moveTo>
                    <a:pt x="0" y="0"/>
                  </a:moveTo>
                  <a:lnTo>
                    <a:pt x="0" y="631"/>
                  </a:lnTo>
                  <a:lnTo>
                    <a:pt x="316" y="63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11"/>
            <p:cNvSpPr>
              <a:spLocks noChangeShapeType="1"/>
            </p:cNvSpPr>
            <p:nvPr/>
          </p:nvSpPr>
          <p:spPr bwMode="auto">
            <a:xfrm>
              <a:off x="3056" y="1971"/>
              <a:ext cx="1" cy="50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12"/>
            <p:cNvSpPr>
              <a:spLocks noChangeShapeType="1"/>
            </p:cNvSpPr>
            <p:nvPr/>
          </p:nvSpPr>
          <p:spPr bwMode="auto">
            <a:xfrm flipH="1">
              <a:off x="3056" y="1971"/>
              <a:ext cx="237" cy="25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Line 13"/>
            <p:cNvSpPr>
              <a:spLocks noChangeShapeType="1"/>
            </p:cNvSpPr>
            <p:nvPr/>
          </p:nvSpPr>
          <p:spPr bwMode="auto">
            <a:xfrm>
              <a:off x="3293" y="1470"/>
              <a:ext cx="2" cy="5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9" name="Line 14"/>
            <p:cNvSpPr>
              <a:spLocks noChangeShapeType="1"/>
            </p:cNvSpPr>
            <p:nvPr/>
          </p:nvSpPr>
          <p:spPr bwMode="auto">
            <a:xfrm>
              <a:off x="3056" y="2225"/>
              <a:ext cx="166" cy="17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0" name="Freeform 15"/>
            <p:cNvSpPr>
              <a:spLocks/>
            </p:cNvSpPr>
            <p:nvPr/>
          </p:nvSpPr>
          <p:spPr bwMode="auto">
            <a:xfrm>
              <a:off x="3172" y="2350"/>
              <a:ext cx="121" cy="128"/>
            </a:xfrm>
            <a:custGeom>
              <a:avLst/>
              <a:gdLst>
                <a:gd name="T0" fmla="*/ 47 w 70"/>
                <a:gd name="T1" fmla="*/ 0 h 80"/>
                <a:gd name="T2" fmla="*/ 70 w 70"/>
                <a:gd name="T3" fmla="*/ 80 h 80"/>
                <a:gd name="T4" fmla="*/ 0 w 70"/>
                <a:gd name="T5" fmla="*/ 53 h 80"/>
                <a:gd name="T6" fmla="*/ 47 w 70"/>
                <a:gd name="T7" fmla="*/ 0 h 80"/>
                <a:gd name="T8" fmla="*/ 0 60000 65536"/>
                <a:gd name="T9" fmla="*/ 0 60000 65536"/>
                <a:gd name="T10" fmla="*/ 0 60000 65536"/>
                <a:gd name="T11" fmla="*/ 0 60000 65536"/>
                <a:gd name="T12" fmla="*/ 0 w 70"/>
                <a:gd name="T13" fmla="*/ 0 h 80"/>
                <a:gd name="T14" fmla="*/ 70 w 70"/>
                <a:gd name="T15" fmla="*/ 80 h 80"/>
              </a:gdLst>
              <a:ahLst/>
              <a:cxnLst>
                <a:cxn ang="T8">
                  <a:pos x="T0" y="T1"/>
                </a:cxn>
                <a:cxn ang="T9">
                  <a:pos x="T2" y="T3"/>
                </a:cxn>
                <a:cxn ang="T10">
                  <a:pos x="T4" y="T5"/>
                </a:cxn>
                <a:cxn ang="T11">
                  <a:pos x="T6" y="T7"/>
                </a:cxn>
              </a:cxnLst>
              <a:rect l="T12" t="T13" r="T14" b="T15"/>
              <a:pathLst>
                <a:path w="70" h="80">
                  <a:moveTo>
                    <a:pt x="47" y="0"/>
                  </a:moveTo>
                  <a:lnTo>
                    <a:pt x="70" y="80"/>
                  </a:lnTo>
                  <a:lnTo>
                    <a:pt x="0" y="53"/>
                  </a:lnTo>
                  <a:lnTo>
                    <a:pt x="47" y="0"/>
                  </a:lnTo>
                  <a:close/>
                </a:path>
              </a:pathLst>
            </a:custGeom>
            <a:solidFill>
              <a:srgbClr val="000000"/>
            </a:solidFill>
            <a:ln w="15875">
              <a:solidFill>
                <a:srgbClr val="000000"/>
              </a:solidFill>
              <a:round/>
              <a:headEnd/>
              <a:tailEnd/>
            </a:ln>
          </p:spPr>
          <p:txBody>
            <a:bodyPr/>
            <a:lstStyle/>
            <a:p>
              <a:endParaRPr lang="zh-CN" altLang="en-US"/>
            </a:p>
          </p:txBody>
        </p:sp>
        <p:sp>
          <p:nvSpPr>
            <p:cNvPr id="78861" name="Line 16"/>
            <p:cNvSpPr>
              <a:spLocks noChangeShapeType="1"/>
            </p:cNvSpPr>
            <p:nvPr/>
          </p:nvSpPr>
          <p:spPr bwMode="auto">
            <a:xfrm>
              <a:off x="3293" y="2478"/>
              <a:ext cx="2" cy="16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2" name="Freeform 17"/>
            <p:cNvSpPr>
              <a:spLocks/>
            </p:cNvSpPr>
            <p:nvPr/>
          </p:nvSpPr>
          <p:spPr bwMode="auto">
            <a:xfrm>
              <a:off x="3250" y="2645"/>
              <a:ext cx="43" cy="85"/>
            </a:xfrm>
            <a:custGeom>
              <a:avLst/>
              <a:gdLst>
                <a:gd name="T0" fmla="*/ 25 w 25"/>
                <a:gd name="T1" fmla="*/ 0 h 53"/>
                <a:gd name="T2" fmla="*/ 13 w 25"/>
                <a:gd name="T3" fmla="*/ 4 h 53"/>
                <a:gd name="T4" fmla="*/ 3 w 25"/>
                <a:gd name="T5" fmla="*/ 13 h 53"/>
                <a:gd name="T6" fmla="*/ 0 w 25"/>
                <a:gd name="T7" fmla="*/ 26 h 53"/>
                <a:gd name="T8" fmla="*/ 3 w 25"/>
                <a:gd name="T9" fmla="*/ 42 h 53"/>
                <a:gd name="T10" fmla="*/ 13 w 25"/>
                <a:gd name="T11" fmla="*/ 51 h 53"/>
                <a:gd name="T12" fmla="*/ 25 w 25"/>
                <a:gd name="T13" fmla="*/ 53 h 53"/>
                <a:gd name="T14" fmla="*/ 0 60000 65536"/>
                <a:gd name="T15" fmla="*/ 0 60000 65536"/>
                <a:gd name="T16" fmla="*/ 0 60000 65536"/>
                <a:gd name="T17" fmla="*/ 0 60000 65536"/>
                <a:gd name="T18" fmla="*/ 0 60000 65536"/>
                <a:gd name="T19" fmla="*/ 0 60000 65536"/>
                <a:gd name="T20" fmla="*/ 0 60000 65536"/>
                <a:gd name="T21" fmla="*/ 0 w 25"/>
                <a:gd name="T22" fmla="*/ 0 h 53"/>
                <a:gd name="T23" fmla="*/ 25 w 25"/>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53">
                  <a:moveTo>
                    <a:pt x="25" y="0"/>
                  </a:moveTo>
                  <a:lnTo>
                    <a:pt x="13" y="4"/>
                  </a:lnTo>
                  <a:lnTo>
                    <a:pt x="3" y="13"/>
                  </a:lnTo>
                  <a:lnTo>
                    <a:pt x="0" y="26"/>
                  </a:lnTo>
                  <a:lnTo>
                    <a:pt x="3" y="42"/>
                  </a:lnTo>
                  <a:lnTo>
                    <a:pt x="13" y="51"/>
                  </a:lnTo>
                  <a:lnTo>
                    <a:pt x="25" y="5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3" name="Freeform 18"/>
            <p:cNvSpPr>
              <a:spLocks/>
            </p:cNvSpPr>
            <p:nvPr/>
          </p:nvSpPr>
          <p:spPr bwMode="auto">
            <a:xfrm>
              <a:off x="3293" y="2730"/>
              <a:ext cx="43" cy="86"/>
            </a:xfrm>
            <a:custGeom>
              <a:avLst/>
              <a:gdLst>
                <a:gd name="T0" fmla="*/ 0 w 25"/>
                <a:gd name="T1" fmla="*/ 54 h 54"/>
                <a:gd name="T2" fmla="*/ 11 w 25"/>
                <a:gd name="T3" fmla="*/ 51 h 54"/>
                <a:gd name="T4" fmla="*/ 21 w 25"/>
                <a:gd name="T5" fmla="*/ 40 h 54"/>
                <a:gd name="T6" fmla="*/ 25 w 25"/>
                <a:gd name="T7" fmla="*/ 27 h 54"/>
                <a:gd name="T8" fmla="*/ 21 w 25"/>
                <a:gd name="T9" fmla="*/ 13 h 54"/>
                <a:gd name="T10" fmla="*/ 11 w 25"/>
                <a:gd name="T11" fmla="*/ 2 h 54"/>
                <a:gd name="T12" fmla="*/ 0 w 25"/>
                <a:gd name="T13" fmla="*/ 0 h 54"/>
                <a:gd name="T14" fmla="*/ 0 60000 65536"/>
                <a:gd name="T15" fmla="*/ 0 60000 65536"/>
                <a:gd name="T16" fmla="*/ 0 60000 65536"/>
                <a:gd name="T17" fmla="*/ 0 60000 65536"/>
                <a:gd name="T18" fmla="*/ 0 60000 65536"/>
                <a:gd name="T19" fmla="*/ 0 60000 65536"/>
                <a:gd name="T20" fmla="*/ 0 60000 65536"/>
                <a:gd name="T21" fmla="*/ 0 w 25"/>
                <a:gd name="T22" fmla="*/ 0 h 54"/>
                <a:gd name="T23" fmla="*/ 25 w 25"/>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54">
                  <a:moveTo>
                    <a:pt x="0" y="54"/>
                  </a:moveTo>
                  <a:lnTo>
                    <a:pt x="11" y="51"/>
                  </a:lnTo>
                  <a:lnTo>
                    <a:pt x="21" y="40"/>
                  </a:lnTo>
                  <a:lnTo>
                    <a:pt x="25" y="27"/>
                  </a:lnTo>
                  <a:lnTo>
                    <a:pt x="21" y="13"/>
                  </a:lnTo>
                  <a:lnTo>
                    <a:pt x="11" y="2"/>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4" name="Line 19"/>
            <p:cNvSpPr>
              <a:spLocks noChangeShapeType="1"/>
            </p:cNvSpPr>
            <p:nvPr/>
          </p:nvSpPr>
          <p:spPr bwMode="auto">
            <a:xfrm>
              <a:off x="3293" y="2816"/>
              <a:ext cx="2" cy="1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5" name="Line 20"/>
            <p:cNvSpPr>
              <a:spLocks noChangeShapeType="1"/>
            </p:cNvSpPr>
            <p:nvPr/>
          </p:nvSpPr>
          <p:spPr bwMode="auto">
            <a:xfrm>
              <a:off x="3293" y="2982"/>
              <a:ext cx="558" cy="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6" name="Line 21"/>
            <p:cNvSpPr>
              <a:spLocks noChangeShapeType="1"/>
            </p:cNvSpPr>
            <p:nvPr/>
          </p:nvSpPr>
          <p:spPr bwMode="auto">
            <a:xfrm>
              <a:off x="3851" y="1050"/>
              <a:ext cx="2" cy="21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7" name="Rectangle 22"/>
            <p:cNvSpPr>
              <a:spLocks noChangeArrowheads="1"/>
            </p:cNvSpPr>
            <p:nvPr/>
          </p:nvSpPr>
          <p:spPr bwMode="auto">
            <a:xfrm>
              <a:off x="2038" y="986"/>
              <a:ext cx="3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zh-CN" altLang="en-US" sz="1900" b="1">
                  <a:solidFill>
                    <a:srgbClr val="000000"/>
                  </a:solidFill>
                  <a:latin typeface="宋体" pitchFamily="2" charset="-122"/>
                </a:rPr>
                <a:t>行线</a:t>
              </a:r>
              <a:r>
                <a:rPr lang="en-US" altLang="zh-CN" sz="1900" b="1">
                  <a:solidFill>
                    <a:srgbClr val="000000"/>
                  </a:solidFill>
                  <a:latin typeface="宋体" pitchFamily="2" charset="-122"/>
                </a:rPr>
                <a:t>X</a:t>
              </a:r>
              <a:endParaRPr lang="en-US" altLang="zh-CN" b="1">
                <a:latin typeface="Times New Roman" pitchFamily="18" charset="0"/>
              </a:endParaRPr>
            </a:p>
          </p:txBody>
        </p:sp>
        <p:sp>
          <p:nvSpPr>
            <p:cNvPr id="78868" name="Rectangle 23"/>
            <p:cNvSpPr>
              <a:spLocks noChangeArrowheads="1"/>
            </p:cNvSpPr>
            <p:nvPr/>
          </p:nvSpPr>
          <p:spPr bwMode="auto">
            <a:xfrm>
              <a:off x="3952" y="2568"/>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zh-CN" altLang="en-US" sz="1900" b="1">
                  <a:solidFill>
                    <a:srgbClr val="000000"/>
                  </a:solidFill>
                  <a:latin typeface="宋体" pitchFamily="2" charset="-122"/>
                </a:rPr>
                <a:t>位</a:t>
              </a:r>
              <a:endParaRPr lang="zh-CN" altLang="en-US" b="1">
                <a:latin typeface="Times New Roman" pitchFamily="18" charset="0"/>
              </a:endParaRPr>
            </a:p>
          </p:txBody>
        </p:sp>
        <p:sp>
          <p:nvSpPr>
            <p:cNvPr id="78869" name="Rectangle 24"/>
            <p:cNvSpPr>
              <a:spLocks noChangeArrowheads="1"/>
            </p:cNvSpPr>
            <p:nvPr/>
          </p:nvSpPr>
          <p:spPr bwMode="auto">
            <a:xfrm>
              <a:off x="3952" y="2762"/>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zh-CN" altLang="en-US" sz="1900" b="1">
                  <a:solidFill>
                    <a:srgbClr val="000000"/>
                  </a:solidFill>
                  <a:latin typeface="宋体" pitchFamily="2" charset="-122"/>
                </a:rPr>
                <a:t>线</a:t>
              </a:r>
              <a:endParaRPr lang="zh-CN" altLang="en-US" b="1">
                <a:latin typeface="Times New Roman" pitchFamily="18" charset="0"/>
              </a:endParaRPr>
            </a:p>
          </p:txBody>
        </p:sp>
        <p:sp>
          <p:nvSpPr>
            <p:cNvPr id="78870" name="Rectangle 25"/>
            <p:cNvSpPr>
              <a:spLocks noChangeArrowheads="1"/>
            </p:cNvSpPr>
            <p:nvPr/>
          </p:nvSpPr>
          <p:spPr bwMode="auto">
            <a:xfrm>
              <a:off x="3981" y="2946"/>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en-US" altLang="zh-CN" sz="1900" b="1">
                  <a:solidFill>
                    <a:srgbClr val="000000"/>
                  </a:solidFill>
                  <a:latin typeface="宋体" pitchFamily="2" charset="-122"/>
                </a:rPr>
                <a:t>Y</a:t>
              </a:r>
              <a:endParaRPr lang="en-US" altLang="zh-CN" b="1">
                <a:latin typeface="Times New Roman" pitchFamily="18" charset="0"/>
              </a:endParaRPr>
            </a:p>
          </p:txBody>
        </p:sp>
        <p:sp>
          <p:nvSpPr>
            <p:cNvPr id="78871" name="Rectangle 26"/>
            <p:cNvSpPr>
              <a:spLocks noChangeArrowheads="1"/>
            </p:cNvSpPr>
            <p:nvPr/>
          </p:nvSpPr>
          <p:spPr bwMode="auto">
            <a:xfrm>
              <a:off x="3359" y="1334"/>
              <a:ext cx="23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en-US" altLang="zh-CN" sz="1900" b="1">
                  <a:solidFill>
                    <a:srgbClr val="000000"/>
                  </a:solidFill>
                  <a:latin typeface="宋体" pitchFamily="2" charset="-122"/>
                </a:rPr>
                <a:t>Vcc</a:t>
              </a:r>
              <a:endParaRPr lang="en-US" altLang="zh-CN" b="1">
                <a:latin typeface="Times New Roman" pitchFamily="18" charset="0"/>
              </a:endParaRPr>
            </a:p>
          </p:txBody>
        </p:sp>
        <p:sp>
          <p:nvSpPr>
            <p:cNvPr id="78872" name="Rectangle 27"/>
            <p:cNvSpPr>
              <a:spLocks noChangeArrowheads="1"/>
            </p:cNvSpPr>
            <p:nvPr/>
          </p:nvSpPr>
          <p:spPr bwMode="auto">
            <a:xfrm>
              <a:off x="3243" y="2090"/>
              <a:ext cx="7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en-US" altLang="zh-CN" sz="1900" b="1">
                  <a:solidFill>
                    <a:srgbClr val="000000"/>
                  </a:solidFill>
                  <a:latin typeface="宋体" pitchFamily="2" charset="-122"/>
                </a:rPr>
                <a:t>T</a:t>
              </a:r>
              <a:endParaRPr lang="en-US" altLang="zh-CN" b="1">
                <a:latin typeface="Times New Roman" pitchFamily="18" charset="0"/>
              </a:endParaRPr>
            </a:p>
          </p:txBody>
        </p:sp>
        <p:sp>
          <p:nvSpPr>
            <p:cNvPr id="78873" name="Rectangle 28"/>
            <p:cNvSpPr>
              <a:spLocks noChangeArrowheads="1"/>
            </p:cNvSpPr>
            <p:nvPr/>
          </p:nvSpPr>
          <p:spPr bwMode="auto">
            <a:xfrm>
              <a:off x="3355" y="2241"/>
              <a:ext cx="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宋体" pitchFamily="2" charset="-122"/>
                </a:rPr>
                <a:t>XY</a:t>
              </a:r>
              <a:endParaRPr lang="en-US" altLang="zh-CN" b="1">
                <a:latin typeface="Times New Roman" pitchFamily="18" charset="0"/>
              </a:endParaRPr>
            </a:p>
          </p:txBody>
        </p:sp>
        <p:sp>
          <p:nvSpPr>
            <p:cNvPr id="78874" name="Rectangle 29"/>
            <p:cNvSpPr>
              <a:spLocks noChangeArrowheads="1"/>
            </p:cNvSpPr>
            <p:nvPr/>
          </p:nvSpPr>
          <p:spPr bwMode="auto">
            <a:xfrm>
              <a:off x="3345" y="2596"/>
              <a:ext cx="30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p>
              <a:r>
                <a:rPr lang="zh-CN" altLang="en-US" sz="1900" b="1">
                  <a:solidFill>
                    <a:srgbClr val="000000"/>
                  </a:solidFill>
                  <a:latin typeface="宋体" pitchFamily="2" charset="-122"/>
                </a:rPr>
                <a:t>熔丝</a:t>
              </a:r>
              <a:endParaRPr lang="zh-CN" altLang="en-US" b="1">
                <a:latin typeface="Times New Roman" pitchFamily="18" charset="0"/>
              </a:endParaRPr>
            </a:p>
          </p:txBody>
        </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304800" y="3810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FF0000"/>
                </a:solidFill>
                <a:latin typeface="宋体" pitchFamily="2" charset="-122"/>
              </a:rPr>
              <a:t>(3)</a:t>
            </a:r>
            <a:r>
              <a:rPr lang="zh-CN" altLang="en-US" sz="2800" b="1">
                <a:solidFill>
                  <a:srgbClr val="FF0000"/>
                </a:solidFill>
                <a:latin typeface="宋体" pitchFamily="2" charset="-122"/>
              </a:rPr>
              <a:t>光擦可编程只读存储器</a:t>
            </a:r>
            <a:r>
              <a:rPr lang="en-US" altLang="zh-CN" sz="2800" b="1">
                <a:solidFill>
                  <a:srgbClr val="FF0000"/>
                </a:solidFill>
                <a:latin typeface="宋体" pitchFamily="2" charset="-122"/>
              </a:rPr>
              <a:t>EPROM</a:t>
            </a:r>
          </a:p>
        </p:txBody>
      </p:sp>
      <p:sp>
        <p:nvSpPr>
          <p:cNvPr id="7172" name="Text Box 3"/>
          <p:cNvSpPr txBox="1">
            <a:spLocks noChangeArrowheads="1"/>
          </p:cNvSpPr>
          <p:nvPr/>
        </p:nvSpPr>
        <p:spPr bwMode="auto">
          <a:xfrm>
            <a:off x="454025" y="11557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Times New Roman" pitchFamily="18" charset="0"/>
                <a:cs typeface="Times New Roman" pitchFamily="18" charset="0"/>
              </a:rPr>
              <a:t>• </a:t>
            </a:r>
            <a:r>
              <a:rPr lang="zh-CN" altLang="en-US" b="1">
                <a:solidFill>
                  <a:srgbClr val="0000FF"/>
                </a:solidFill>
                <a:latin typeface="Times New Roman" pitchFamily="18" charset="0"/>
              </a:rPr>
              <a:t>基本存储元电路</a:t>
            </a:r>
          </a:p>
        </p:txBody>
      </p:sp>
      <p:graphicFrame>
        <p:nvGraphicFramePr>
          <p:cNvPr id="7170" name="Object 0"/>
          <p:cNvGraphicFramePr>
            <a:graphicFrameLocks noChangeAspect="1"/>
          </p:cNvGraphicFramePr>
          <p:nvPr/>
        </p:nvGraphicFramePr>
        <p:xfrm>
          <a:off x="5530850" y="722313"/>
          <a:ext cx="3200400" cy="4803775"/>
        </p:xfrm>
        <a:graphic>
          <a:graphicData uri="http://schemas.openxmlformats.org/presentationml/2006/ole">
            <mc:AlternateContent xmlns:mc="http://schemas.openxmlformats.org/markup-compatibility/2006">
              <mc:Choice xmlns:v="urn:schemas-microsoft-com:vml" Requires="v">
                <p:oleObj spid="_x0000_s7222" name="Image" r:id="rId4" imgW="3758730" imgH="5714286" progId="Photoshop.Image.6">
                  <p:embed/>
                </p:oleObj>
              </mc:Choice>
              <mc:Fallback>
                <p:oleObj name="Image" r:id="rId4" imgW="3758730" imgH="5714286" progId="Photoshop.Image.6">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850" y="722313"/>
                        <a:ext cx="3200400"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Line 9"/>
          <p:cNvSpPr>
            <a:spLocks noChangeShapeType="1"/>
          </p:cNvSpPr>
          <p:nvPr/>
        </p:nvSpPr>
        <p:spPr bwMode="auto">
          <a:xfrm>
            <a:off x="5448300" y="1333500"/>
            <a:ext cx="0" cy="5345113"/>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4" name="Group 10"/>
          <p:cNvGrpSpPr>
            <a:grpSpLocks/>
          </p:cNvGrpSpPr>
          <p:nvPr/>
        </p:nvGrpSpPr>
        <p:grpSpPr bwMode="auto">
          <a:xfrm>
            <a:off x="396875" y="2106613"/>
            <a:ext cx="4991100" cy="2914650"/>
            <a:chOff x="224" y="1554"/>
            <a:chExt cx="3144" cy="1836"/>
          </a:xfrm>
        </p:grpSpPr>
        <p:grpSp>
          <p:nvGrpSpPr>
            <p:cNvPr id="7175" name="Group 11"/>
            <p:cNvGrpSpPr>
              <a:grpSpLocks/>
            </p:cNvGrpSpPr>
            <p:nvPr/>
          </p:nvGrpSpPr>
          <p:grpSpPr bwMode="auto">
            <a:xfrm>
              <a:off x="224" y="1554"/>
              <a:ext cx="3144" cy="1836"/>
              <a:chOff x="224" y="1554"/>
              <a:chExt cx="3144" cy="1836"/>
            </a:xfrm>
          </p:grpSpPr>
          <p:pic>
            <p:nvPicPr>
              <p:cNvPr id="7178" name="Picture 12" descr="rom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 y="1554"/>
                <a:ext cx="3144"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13"/>
              <p:cNvSpPr txBox="1">
                <a:spLocks noChangeArrowheads="1"/>
              </p:cNvSpPr>
              <p:nvPr/>
            </p:nvSpPr>
            <p:spPr bwMode="auto">
              <a:xfrm>
                <a:off x="552" y="2528"/>
                <a:ext cx="488" cy="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36000" b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hangingPunct="1">
                  <a:lnSpc>
                    <a:spcPct val="95000"/>
                  </a:lnSpc>
                  <a:spcBef>
                    <a:spcPct val="50000"/>
                  </a:spcBef>
                </a:pPr>
                <a:r>
                  <a:rPr lang="en-US" altLang="zh-CN">
                    <a:latin typeface="Times New Roman" pitchFamily="18" charset="0"/>
                  </a:rPr>
                  <a:t>N</a:t>
                </a:r>
                <a:r>
                  <a:rPr lang="zh-CN" altLang="en-US">
                    <a:latin typeface="Times New Roman" pitchFamily="18" charset="0"/>
                  </a:rPr>
                  <a:t>型</a:t>
                </a:r>
              </a:p>
            </p:txBody>
          </p:sp>
        </p:grpSp>
        <p:sp>
          <p:nvSpPr>
            <p:cNvPr id="7176" name="Text Box 14"/>
            <p:cNvSpPr txBox="1">
              <a:spLocks noChangeArrowheads="1"/>
            </p:cNvSpPr>
            <p:nvPr/>
          </p:nvSpPr>
          <p:spPr bwMode="auto">
            <a:xfrm>
              <a:off x="976" y="2318"/>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a:latin typeface="Times New Roman" pitchFamily="18" charset="0"/>
                </a:rPr>
                <a:t>P</a:t>
              </a:r>
              <a:r>
                <a:rPr lang="en-US" altLang="zh-CN" sz="2000" b="1" baseline="30000">
                  <a:latin typeface="Times New Roman" pitchFamily="18" charset="0"/>
                </a:rPr>
                <a:t>+</a:t>
              </a:r>
              <a:endParaRPr lang="en-US" altLang="zh-CN" sz="2000" b="1">
                <a:latin typeface="Times New Roman" pitchFamily="18" charset="0"/>
              </a:endParaRPr>
            </a:p>
          </p:txBody>
        </p:sp>
        <p:sp>
          <p:nvSpPr>
            <p:cNvPr id="7177" name="Text Box 15"/>
            <p:cNvSpPr txBox="1">
              <a:spLocks noChangeArrowheads="1"/>
            </p:cNvSpPr>
            <p:nvPr/>
          </p:nvSpPr>
          <p:spPr bwMode="auto">
            <a:xfrm>
              <a:off x="2183" y="2318"/>
              <a:ext cx="2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000" b="1">
                  <a:latin typeface="Times New Roman" pitchFamily="18" charset="0"/>
                </a:rPr>
                <a:t>P</a:t>
              </a:r>
              <a:r>
                <a:rPr lang="en-US" altLang="zh-CN" sz="2000" b="1" baseline="30000">
                  <a:latin typeface="Times New Roman" pitchFamily="18" charset="0"/>
                </a:rPr>
                <a:t>+</a:t>
              </a:r>
              <a:endParaRPr lang="en-US" altLang="zh-CN" sz="2000" b="1">
                <a:latin typeface="Times New Roman" pitchFamily="18" charset="0"/>
              </a:endParaRPr>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g2-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966788"/>
            <a:ext cx="8204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28600" y="381000"/>
            <a:ext cx="2301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chemeClr val="hlink"/>
                </a:solidFill>
                <a:latin typeface="宋体" pitchFamily="2" charset="-122"/>
              </a:rPr>
              <a:t>EPROM</a:t>
            </a:r>
            <a:r>
              <a:rPr lang="zh-CN" altLang="en-US" sz="2800" b="1">
                <a:solidFill>
                  <a:schemeClr val="hlink"/>
                </a:solidFill>
                <a:latin typeface="宋体" pitchFamily="2" charset="-122"/>
              </a:rPr>
              <a:t>实例</a:t>
            </a:r>
          </a:p>
        </p:txBody>
      </p:sp>
      <p:grpSp>
        <p:nvGrpSpPr>
          <p:cNvPr id="80899" name="Group 3"/>
          <p:cNvGrpSpPr>
            <a:grpSpLocks/>
          </p:cNvGrpSpPr>
          <p:nvPr/>
        </p:nvGrpSpPr>
        <p:grpSpPr bwMode="auto">
          <a:xfrm>
            <a:off x="914400" y="1371600"/>
            <a:ext cx="7329488" cy="4497388"/>
            <a:chOff x="288" y="848"/>
            <a:chExt cx="5184" cy="3327"/>
          </a:xfrm>
        </p:grpSpPr>
        <p:pic>
          <p:nvPicPr>
            <p:cNvPr id="80900" name="Picture 4" descr="ro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848"/>
              <a:ext cx="5184" cy="3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 Box 5"/>
            <p:cNvSpPr txBox="1">
              <a:spLocks noChangeArrowheads="1"/>
            </p:cNvSpPr>
            <p:nvPr/>
          </p:nvSpPr>
          <p:spPr bwMode="auto">
            <a:xfrm>
              <a:off x="4250" y="3430"/>
              <a:ext cx="98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a:latin typeface="Times New Roman" pitchFamily="18" charset="0"/>
                </a:rPr>
                <a:t>(128*16*8)</a:t>
              </a:r>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04800" y="457200"/>
            <a:ext cx="3962400" cy="519113"/>
          </a:xfrm>
          <a:noFill/>
        </p:spPr>
        <p:txBody>
          <a:bodyPr>
            <a:spAutoFit/>
          </a:bodyPr>
          <a:lstStyle/>
          <a:p>
            <a:pPr marL="0" indent="0" eaLnBrk="1" hangingPunct="1">
              <a:spcBef>
                <a:spcPct val="50000"/>
              </a:spcBef>
              <a:buClrTx/>
              <a:buSzTx/>
              <a:buFontTx/>
              <a:buNone/>
            </a:pPr>
            <a:r>
              <a:rPr lang="en-US" altLang="zh-CN" sz="2800" b="1" smtClean="0">
                <a:solidFill>
                  <a:schemeClr val="hlink"/>
                </a:solidFill>
                <a:latin typeface="宋体" pitchFamily="2" charset="-122"/>
              </a:rPr>
              <a:t>EPROM</a:t>
            </a:r>
            <a:r>
              <a:rPr lang="zh-CN" altLang="en-US" sz="2800" b="1" smtClean="0">
                <a:solidFill>
                  <a:schemeClr val="hlink"/>
                </a:solidFill>
                <a:latin typeface="宋体" pitchFamily="2" charset="-122"/>
              </a:rPr>
              <a:t>实例</a:t>
            </a:r>
          </a:p>
        </p:txBody>
      </p:sp>
      <p:sp>
        <p:nvSpPr>
          <p:cNvPr id="81923" name="Rectangle 7"/>
          <p:cNvSpPr>
            <a:spLocks noChangeArrowheads="1"/>
          </p:cNvSpPr>
          <p:nvPr/>
        </p:nvSpPr>
        <p:spPr bwMode="auto">
          <a:xfrm>
            <a:off x="3200400" y="5730875"/>
            <a:ext cx="173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 </a:t>
            </a:r>
            <a:endParaRPr lang="en-US" altLang="zh-CN"/>
          </a:p>
        </p:txBody>
      </p:sp>
      <p:grpSp>
        <p:nvGrpSpPr>
          <p:cNvPr id="81924" name="Group 133"/>
          <p:cNvGrpSpPr>
            <a:grpSpLocks/>
          </p:cNvGrpSpPr>
          <p:nvPr/>
        </p:nvGrpSpPr>
        <p:grpSpPr bwMode="auto">
          <a:xfrm>
            <a:off x="228600" y="1293813"/>
            <a:ext cx="3725863" cy="4329112"/>
            <a:chOff x="836" y="815"/>
            <a:chExt cx="2347" cy="2727"/>
          </a:xfrm>
        </p:grpSpPr>
        <p:sp>
          <p:nvSpPr>
            <p:cNvPr id="82028" name="Rectangle 8"/>
            <p:cNvSpPr>
              <a:spLocks noChangeArrowheads="1"/>
            </p:cNvSpPr>
            <p:nvPr/>
          </p:nvSpPr>
          <p:spPr bwMode="auto">
            <a:xfrm>
              <a:off x="836" y="829"/>
              <a:ext cx="529" cy="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29" name="Rectangle 9"/>
            <p:cNvSpPr>
              <a:spLocks noChangeArrowheads="1"/>
            </p:cNvSpPr>
            <p:nvPr/>
          </p:nvSpPr>
          <p:spPr bwMode="auto">
            <a:xfrm>
              <a:off x="1026" y="91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A7</a:t>
              </a:r>
              <a:endParaRPr lang="en-US" altLang="zh-CN"/>
            </a:p>
          </p:txBody>
        </p:sp>
        <p:sp>
          <p:nvSpPr>
            <p:cNvPr id="82030" name="Rectangle 10"/>
            <p:cNvSpPr>
              <a:spLocks noChangeArrowheads="1"/>
            </p:cNvSpPr>
            <p:nvPr/>
          </p:nvSpPr>
          <p:spPr bwMode="auto">
            <a:xfrm>
              <a:off x="1189" y="9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31" name="Rectangle 11"/>
            <p:cNvSpPr>
              <a:spLocks noChangeArrowheads="1"/>
            </p:cNvSpPr>
            <p:nvPr/>
          </p:nvSpPr>
          <p:spPr bwMode="auto">
            <a:xfrm>
              <a:off x="1026" y="111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A6</a:t>
              </a:r>
              <a:endParaRPr lang="en-US" altLang="zh-CN"/>
            </a:p>
          </p:txBody>
        </p:sp>
        <p:sp>
          <p:nvSpPr>
            <p:cNvPr id="82032" name="Rectangle 12"/>
            <p:cNvSpPr>
              <a:spLocks noChangeArrowheads="1"/>
            </p:cNvSpPr>
            <p:nvPr/>
          </p:nvSpPr>
          <p:spPr bwMode="auto">
            <a:xfrm>
              <a:off x="1189" y="111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33" name="Rectangle 13"/>
            <p:cNvSpPr>
              <a:spLocks noChangeArrowheads="1"/>
            </p:cNvSpPr>
            <p:nvPr/>
          </p:nvSpPr>
          <p:spPr bwMode="auto">
            <a:xfrm>
              <a:off x="1026" y="133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A5</a:t>
              </a:r>
              <a:endParaRPr lang="en-US" altLang="zh-CN"/>
            </a:p>
          </p:txBody>
        </p:sp>
        <p:sp>
          <p:nvSpPr>
            <p:cNvPr id="82034" name="Rectangle 14"/>
            <p:cNvSpPr>
              <a:spLocks noChangeArrowheads="1"/>
            </p:cNvSpPr>
            <p:nvPr/>
          </p:nvSpPr>
          <p:spPr bwMode="auto">
            <a:xfrm>
              <a:off x="1189" y="133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35" name="Rectangle 15"/>
            <p:cNvSpPr>
              <a:spLocks noChangeArrowheads="1"/>
            </p:cNvSpPr>
            <p:nvPr/>
          </p:nvSpPr>
          <p:spPr bwMode="auto">
            <a:xfrm>
              <a:off x="1026" y="153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A4</a:t>
              </a:r>
              <a:endParaRPr lang="en-US" altLang="zh-CN"/>
            </a:p>
          </p:txBody>
        </p:sp>
        <p:sp>
          <p:nvSpPr>
            <p:cNvPr id="82036" name="Rectangle 16"/>
            <p:cNvSpPr>
              <a:spLocks noChangeArrowheads="1"/>
            </p:cNvSpPr>
            <p:nvPr/>
          </p:nvSpPr>
          <p:spPr bwMode="auto">
            <a:xfrm>
              <a:off x="1189" y="15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37" name="Rectangle 17"/>
            <p:cNvSpPr>
              <a:spLocks noChangeArrowheads="1"/>
            </p:cNvSpPr>
            <p:nvPr/>
          </p:nvSpPr>
          <p:spPr bwMode="auto">
            <a:xfrm>
              <a:off x="1026" y="175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A3</a:t>
              </a:r>
              <a:endParaRPr lang="en-US" altLang="zh-CN"/>
            </a:p>
          </p:txBody>
        </p:sp>
        <p:sp>
          <p:nvSpPr>
            <p:cNvPr id="82038" name="Rectangle 18"/>
            <p:cNvSpPr>
              <a:spLocks noChangeArrowheads="1"/>
            </p:cNvSpPr>
            <p:nvPr/>
          </p:nvSpPr>
          <p:spPr bwMode="auto">
            <a:xfrm>
              <a:off x="1189" y="17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39" name="Rectangle 19"/>
            <p:cNvSpPr>
              <a:spLocks noChangeArrowheads="1"/>
            </p:cNvSpPr>
            <p:nvPr/>
          </p:nvSpPr>
          <p:spPr bwMode="auto">
            <a:xfrm>
              <a:off x="1026" y="196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A2</a:t>
              </a:r>
              <a:endParaRPr lang="en-US" altLang="zh-CN"/>
            </a:p>
          </p:txBody>
        </p:sp>
        <p:sp>
          <p:nvSpPr>
            <p:cNvPr id="82040" name="Rectangle 20"/>
            <p:cNvSpPr>
              <a:spLocks noChangeArrowheads="1"/>
            </p:cNvSpPr>
            <p:nvPr/>
          </p:nvSpPr>
          <p:spPr bwMode="auto">
            <a:xfrm>
              <a:off x="1189" y="196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41" name="Rectangle 21"/>
            <p:cNvSpPr>
              <a:spLocks noChangeArrowheads="1"/>
            </p:cNvSpPr>
            <p:nvPr/>
          </p:nvSpPr>
          <p:spPr bwMode="auto">
            <a:xfrm>
              <a:off x="1026" y="217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A1</a:t>
              </a:r>
              <a:endParaRPr lang="en-US" altLang="zh-CN"/>
            </a:p>
          </p:txBody>
        </p:sp>
        <p:sp>
          <p:nvSpPr>
            <p:cNvPr id="82042" name="Rectangle 22"/>
            <p:cNvSpPr>
              <a:spLocks noChangeArrowheads="1"/>
            </p:cNvSpPr>
            <p:nvPr/>
          </p:nvSpPr>
          <p:spPr bwMode="auto">
            <a:xfrm>
              <a:off x="1189" y="217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43" name="Rectangle 23"/>
            <p:cNvSpPr>
              <a:spLocks noChangeArrowheads="1"/>
            </p:cNvSpPr>
            <p:nvPr/>
          </p:nvSpPr>
          <p:spPr bwMode="auto">
            <a:xfrm>
              <a:off x="1026" y="2389"/>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A0</a:t>
              </a:r>
              <a:endParaRPr lang="en-US" altLang="zh-CN"/>
            </a:p>
          </p:txBody>
        </p:sp>
        <p:sp>
          <p:nvSpPr>
            <p:cNvPr id="82044" name="Rectangle 24"/>
            <p:cNvSpPr>
              <a:spLocks noChangeArrowheads="1"/>
            </p:cNvSpPr>
            <p:nvPr/>
          </p:nvSpPr>
          <p:spPr bwMode="auto">
            <a:xfrm>
              <a:off x="1189" y="23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45" name="Rectangle 25"/>
            <p:cNvSpPr>
              <a:spLocks noChangeArrowheads="1"/>
            </p:cNvSpPr>
            <p:nvPr/>
          </p:nvSpPr>
          <p:spPr bwMode="auto">
            <a:xfrm>
              <a:off x="999" y="2565"/>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046" name="Rectangle 26"/>
            <p:cNvSpPr>
              <a:spLocks noChangeArrowheads="1"/>
            </p:cNvSpPr>
            <p:nvPr/>
          </p:nvSpPr>
          <p:spPr bwMode="auto">
            <a:xfrm>
              <a:off x="1121" y="25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0</a:t>
              </a:r>
              <a:endParaRPr lang="en-US" altLang="zh-CN"/>
            </a:p>
          </p:txBody>
        </p:sp>
        <p:sp>
          <p:nvSpPr>
            <p:cNvPr id="82047" name="Rectangle 27"/>
            <p:cNvSpPr>
              <a:spLocks noChangeArrowheads="1"/>
            </p:cNvSpPr>
            <p:nvPr/>
          </p:nvSpPr>
          <p:spPr bwMode="auto">
            <a:xfrm>
              <a:off x="1202" y="25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48" name="Rectangle 28"/>
            <p:cNvSpPr>
              <a:spLocks noChangeArrowheads="1"/>
            </p:cNvSpPr>
            <p:nvPr/>
          </p:nvSpPr>
          <p:spPr bwMode="auto">
            <a:xfrm>
              <a:off x="999" y="2783"/>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049" name="Rectangle 29"/>
            <p:cNvSpPr>
              <a:spLocks noChangeArrowheads="1"/>
            </p:cNvSpPr>
            <p:nvPr/>
          </p:nvSpPr>
          <p:spPr bwMode="auto">
            <a:xfrm>
              <a:off x="1121"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1</a:t>
              </a:r>
              <a:endParaRPr lang="en-US" altLang="zh-CN"/>
            </a:p>
          </p:txBody>
        </p:sp>
        <p:sp>
          <p:nvSpPr>
            <p:cNvPr id="82050" name="Rectangle 30"/>
            <p:cNvSpPr>
              <a:spLocks noChangeArrowheads="1"/>
            </p:cNvSpPr>
            <p:nvPr/>
          </p:nvSpPr>
          <p:spPr bwMode="auto">
            <a:xfrm>
              <a:off x="1202"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51" name="Rectangle 31"/>
            <p:cNvSpPr>
              <a:spLocks noChangeArrowheads="1"/>
            </p:cNvSpPr>
            <p:nvPr/>
          </p:nvSpPr>
          <p:spPr bwMode="auto">
            <a:xfrm>
              <a:off x="999" y="300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052" name="Rectangle 32"/>
            <p:cNvSpPr>
              <a:spLocks noChangeArrowheads="1"/>
            </p:cNvSpPr>
            <p:nvPr/>
          </p:nvSpPr>
          <p:spPr bwMode="auto">
            <a:xfrm>
              <a:off x="1121" y="30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2</a:t>
              </a:r>
              <a:endParaRPr lang="en-US" altLang="zh-CN"/>
            </a:p>
          </p:txBody>
        </p:sp>
        <p:sp>
          <p:nvSpPr>
            <p:cNvPr id="82053" name="Rectangle 33"/>
            <p:cNvSpPr>
              <a:spLocks noChangeArrowheads="1"/>
            </p:cNvSpPr>
            <p:nvPr/>
          </p:nvSpPr>
          <p:spPr bwMode="auto">
            <a:xfrm>
              <a:off x="1202" y="30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54" name="Rectangle 34"/>
            <p:cNvSpPr>
              <a:spLocks noChangeArrowheads="1"/>
            </p:cNvSpPr>
            <p:nvPr/>
          </p:nvSpPr>
          <p:spPr bwMode="auto">
            <a:xfrm>
              <a:off x="985" y="324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GND</a:t>
              </a:r>
              <a:endParaRPr lang="en-US" altLang="zh-CN"/>
            </a:p>
          </p:txBody>
        </p:sp>
        <p:sp>
          <p:nvSpPr>
            <p:cNvPr id="82055" name="Rectangle 35"/>
            <p:cNvSpPr>
              <a:spLocks noChangeArrowheads="1"/>
            </p:cNvSpPr>
            <p:nvPr/>
          </p:nvSpPr>
          <p:spPr bwMode="auto">
            <a:xfrm>
              <a:off x="1229" y="32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56" name="Rectangle 36"/>
            <p:cNvSpPr>
              <a:spLocks noChangeArrowheads="1"/>
            </p:cNvSpPr>
            <p:nvPr/>
          </p:nvSpPr>
          <p:spPr bwMode="auto">
            <a:xfrm>
              <a:off x="1202" y="829"/>
              <a:ext cx="543" cy="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57" name="Rectangle 37"/>
            <p:cNvSpPr>
              <a:spLocks noChangeArrowheads="1"/>
            </p:cNvSpPr>
            <p:nvPr/>
          </p:nvSpPr>
          <p:spPr bwMode="auto">
            <a:xfrm>
              <a:off x="1392" y="91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58" name="Rectangle 38"/>
            <p:cNvSpPr>
              <a:spLocks noChangeArrowheads="1"/>
            </p:cNvSpPr>
            <p:nvPr/>
          </p:nvSpPr>
          <p:spPr bwMode="auto">
            <a:xfrm>
              <a:off x="1392" y="111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59" name="Rectangle 39"/>
            <p:cNvSpPr>
              <a:spLocks noChangeArrowheads="1"/>
            </p:cNvSpPr>
            <p:nvPr/>
          </p:nvSpPr>
          <p:spPr bwMode="auto">
            <a:xfrm>
              <a:off x="1555" y="111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60" name="Rectangle 40"/>
            <p:cNvSpPr>
              <a:spLocks noChangeArrowheads="1"/>
            </p:cNvSpPr>
            <p:nvPr/>
          </p:nvSpPr>
          <p:spPr bwMode="auto">
            <a:xfrm>
              <a:off x="1392" y="133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1" name="Rectangle 41"/>
            <p:cNvSpPr>
              <a:spLocks noChangeArrowheads="1"/>
            </p:cNvSpPr>
            <p:nvPr/>
          </p:nvSpPr>
          <p:spPr bwMode="auto">
            <a:xfrm>
              <a:off x="1392" y="153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2" name="Rectangle 42"/>
            <p:cNvSpPr>
              <a:spLocks noChangeArrowheads="1"/>
            </p:cNvSpPr>
            <p:nvPr/>
          </p:nvSpPr>
          <p:spPr bwMode="auto">
            <a:xfrm>
              <a:off x="1555" y="15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63" name="Rectangle 43"/>
            <p:cNvSpPr>
              <a:spLocks noChangeArrowheads="1"/>
            </p:cNvSpPr>
            <p:nvPr/>
          </p:nvSpPr>
          <p:spPr bwMode="auto">
            <a:xfrm>
              <a:off x="1392" y="175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4" name="Rectangle 44"/>
            <p:cNvSpPr>
              <a:spLocks noChangeArrowheads="1"/>
            </p:cNvSpPr>
            <p:nvPr/>
          </p:nvSpPr>
          <p:spPr bwMode="auto">
            <a:xfrm>
              <a:off x="1392" y="196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5" name="Rectangle 45"/>
            <p:cNvSpPr>
              <a:spLocks noChangeArrowheads="1"/>
            </p:cNvSpPr>
            <p:nvPr/>
          </p:nvSpPr>
          <p:spPr bwMode="auto">
            <a:xfrm>
              <a:off x="1555" y="196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66" name="Rectangle 46"/>
            <p:cNvSpPr>
              <a:spLocks noChangeArrowheads="1"/>
            </p:cNvSpPr>
            <p:nvPr/>
          </p:nvSpPr>
          <p:spPr bwMode="auto">
            <a:xfrm>
              <a:off x="1392" y="217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7" name="Rectangle 47"/>
            <p:cNvSpPr>
              <a:spLocks noChangeArrowheads="1"/>
            </p:cNvSpPr>
            <p:nvPr/>
          </p:nvSpPr>
          <p:spPr bwMode="auto">
            <a:xfrm>
              <a:off x="1392" y="2389"/>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68" name="Rectangle 48"/>
            <p:cNvSpPr>
              <a:spLocks noChangeArrowheads="1"/>
            </p:cNvSpPr>
            <p:nvPr/>
          </p:nvSpPr>
          <p:spPr bwMode="auto">
            <a:xfrm>
              <a:off x="1555" y="23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69" name="Rectangle 49"/>
            <p:cNvSpPr>
              <a:spLocks noChangeArrowheads="1"/>
            </p:cNvSpPr>
            <p:nvPr/>
          </p:nvSpPr>
          <p:spPr bwMode="auto">
            <a:xfrm>
              <a:off x="1392" y="259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0" name="Rectangle 50"/>
            <p:cNvSpPr>
              <a:spLocks noChangeArrowheads="1"/>
            </p:cNvSpPr>
            <p:nvPr/>
          </p:nvSpPr>
          <p:spPr bwMode="auto">
            <a:xfrm>
              <a:off x="1392" y="281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1" name="Rectangle 51"/>
            <p:cNvSpPr>
              <a:spLocks noChangeArrowheads="1"/>
            </p:cNvSpPr>
            <p:nvPr/>
          </p:nvSpPr>
          <p:spPr bwMode="auto">
            <a:xfrm>
              <a:off x="1555"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72" name="Rectangle 52"/>
            <p:cNvSpPr>
              <a:spLocks noChangeArrowheads="1"/>
            </p:cNvSpPr>
            <p:nvPr/>
          </p:nvSpPr>
          <p:spPr bwMode="auto">
            <a:xfrm>
              <a:off x="1392" y="3027"/>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3" name="Rectangle 53"/>
            <p:cNvSpPr>
              <a:spLocks noChangeArrowheads="1"/>
            </p:cNvSpPr>
            <p:nvPr/>
          </p:nvSpPr>
          <p:spPr bwMode="auto">
            <a:xfrm>
              <a:off x="1392" y="324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4" name="Rectangle 54"/>
            <p:cNvSpPr>
              <a:spLocks noChangeArrowheads="1"/>
            </p:cNvSpPr>
            <p:nvPr/>
          </p:nvSpPr>
          <p:spPr bwMode="auto">
            <a:xfrm>
              <a:off x="1555" y="32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75" name="Rectangle 55"/>
            <p:cNvSpPr>
              <a:spLocks noChangeArrowheads="1"/>
            </p:cNvSpPr>
            <p:nvPr/>
          </p:nvSpPr>
          <p:spPr bwMode="auto">
            <a:xfrm>
              <a:off x="2315" y="842"/>
              <a:ext cx="542" cy="2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76" name="Rectangle 56"/>
            <p:cNvSpPr>
              <a:spLocks noChangeArrowheads="1"/>
            </p:cNvSpPr>
            <p:nvPr/>
          </p:nvSpPr>
          <p:spPr bwMode="auto">
            <a:xfrm>
              <a:off x="2505" y="92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7" name="Rectangle 57"/>
            <p:cNvSpPr>
              <a:spLocks noChangeArrowheads="1"/>
            </p:cNvSpPr>
            <p:nvPr/>
          </p:nvSpPr>
          <p:spPr bwMode="auto">
            <a:xfrm>
              <a:off x="2505" y="1127"/>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78" name="Rectangle 58"/>
            <p:cNvSpPr>
              <a:spLocks noChangeArrowheads="1"/>
            </p:cNvSpPr>
            <p:nvPr/>
          </p:nvSpPr>
          <p:spPr bwMode="auto">
            <a:xfrm>
              <a:off x="2667" y="11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79" name="Rectangle 59"/>
            <p:cNvSpPr>
              <a:spLocks noChangeArrowheads="1"/>
            </p:cNvSpPr>
            <p:nvPr/>
          </p:nvSpPr>
          <p:spPr bwMode="auto">
            <a:xfrm>
              <a:off x="2505" y="134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0" name="Rectangle 60"/>
            <p:cNvSpPr>
              <a:spLocks noChangeArrowheads="1"/>
            </p:cNvSpPr>
            <p:nvPr/>
          </p:nvSpPr>
          <p:spPr bwMode="auto">
            <a:xfrm>
              <a:off x="2505" y="154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1" name="Rectangle 61"/>
            <p:cNvSpPr>
              <a:spLocks noChangeArrowheads="1"/>
            </p:cNvSpPr>
            <p:nvPr/>
          </p:nvSpPr>
          <p:spPr bwMode="auto">
            <a:xfrm>
              <a:off x="2667" y="154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82" name="Rectangle 62"/>
            <p:cNvSpPr>
              <a:spLocks noChangeArrowheads="1"/>
            </p:cNvSpPr>
            <p:nvPr/>
          </p:nvSpPr>
          <p:spPr bwMode="auto">
            <a:xfrm>
              <a:off x="2505" y="176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3" name="Rectangle 63"/>
            <p:cNvSpPr>
              <a:spLocks noChangeArrowheads="1"/>
            </p:cNvSpPr>
            <p:nvPr/>
          </p:nvSpPr>
          <p:spPr bwMode="auto">
            <a:xfrm>
              <a:off x="2505" y="198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4" name="Rectangle 64"/>
            <p:cNvSpPr>
              <a:spLocks noChangeArrowheads="1"/>
            </p:cNvSpPr>
            <p:nvPr/>
          </p:nvSpPr>
          <p:spPr bwMode="auto">
            <a:xfrm>
              <a:off x="2667" y="198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85" name="Rectangle 65"/>
            <p:cNvSpPr>
              <a:spLocks noChangeArrowheads="1"/>
            </p:cNvSpPr>
            <p:nvPr/>
          </p:nvSpPr>
          <p:spPr bwMode="auto">
            <a:xfrm>
              <a:off x="2505" y="218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6" name="Rectangle 66"/>
            <p:cNvSpPr>
              <a:spLocks noChangeArrowheads="1"/>
            </p:cNvSpPr>
            <p:nvPr/>
          </p:nvSpPr>
          <p:spPr bwMode="auto">
            <a:xfrm>
              <a:off x="2505" y="240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7" name="Rectangle 67"/>
            <p:cNvSpPr>
              <a:spLocks noChangeArrowheads="1"/>
            </p:cNvSpPr>
            <p:nvPr/>
          </p:nvSpPr>
          <p:spPr bwMode="auto">
            <a:xfrm>
              <a:off x="2667" y="240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88" name="Rectangle 68"/>
            <p:cNvSpPr>
              <a:spLocks noChangeArrowheads="1"/>
            </p:cNvSpPr>
            <p:nvPr/>
          </p:nvSpPr>
          <p:spPr bwMode="auto">
            <a:xfrm>
              <a:off x="2505" y="260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89" name="Rectangle 69"/>
            <p:cNvSpPr>
              <a:spLocks noChangeArrowheads="1"/>
            </p:cNvSpPr>
            <p:nvPr/>
          </p:nvSpPr>
          <p:spPr bwMode="auto">
            <a:xfrm>
              <a:off x="2505" y="282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90" name="Rectangle 70"/>
            <p:cNvSpPr>
              <a:spLocks noChangeArrowheads="1"/>
            </p:cNvSpPr>
            <p:nvPr/>
          </p:nvSpPr>
          <p:spPr bwMode="auto">
            <a:xfrm>
              <a:off x="2667" y="28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91" name="Rectangle 71"/>
            <p:cNvSpPr>
              <a:spLocks noChangeArrowheads="1"/>
            </p:cNvSpPr>
            <p:nvPr/>
          </p:nvSpPr>
          <p:spPr bwMode="auto">
            <a:xfrm>
              <a:off x="2505" y="304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92" name="Rectangle 72"/>
            <p:cNvSpPr>
              <a:spLocks noChangeArrowheads="1"/>
            </p:cNvSpPr>
            <p:nvPr/>
          </p:nvSpPr>
          <p:spPr bwMode="auto">
            <a:xfrm>
              <a:off x="2505" y="32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a:t>
              </a:r>
              <a:endParaRPr lang="en-US" altLang="zh-CN"/>
            </a:p>
          </p:txBody>
        </p:sp>
        <p:sp>
          <p:nvSpPr>
            <p:cNvPr id="82093" name="Rectangle 73"/>
            <p:cNvSpPr>
              <a:spLocks noChangeArrowheads="1"/>
            </p:cNvSpPr>
            <p:nvPr/>
          </p:nvSpPr>
          <p:spPr bwMode="auto">
            <a:xfrm>
              <a:off x="2667" y="325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94" name="Rectangle 74"/>
            <p:cNvSpPr>
              <a:spLocks noChangeArrowheads="1"/>
            </p:cNvSpPr>
            <p:nvPr/>
          </p:nvSpPr>
          <p:spPr bwMode="auto">
            <a:xfrm>
              <a:off x="2654" y="829"/>
              <a:ext cx="529" cy="26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95" name="Rectangle 75"/>
            <p:cNvSpPr>
              <a:spLocks noChangeArrowheads="1"/>
            </p:cNvSpPr>
            <p:nvPr/>
          </p:nvSpPr>
          <p:spPr bwMode="auto">
            <a:xfrm>
              <a:off x="2844" y="9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V</a:t>
              </a:r>
              <a:endParaRPr lang="en-US" altLang="zh-CN"/>
            </a:p>
          </p:txBody>
        </p:sp>
        <p:sp>
          <p:nvSpPr>
            <p:cNvPr id="82096" name="Rectangle 76"/>
            <p:cNvSpPr>
              <a:spLocks noChangeArrowheads="1"/>
            </p:cNvSpPr>
            <p:nvPr/>
          </p:nvSpPr>
          <p:spPr bwMode="auto">
            <a:xfrm>
              <a:off x="2925" y="991"/>
              <a:ext cx="8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宋体" pitchFamily="2" charset="-122"/>
                </a:rPr>
                <a:t>CC</a:t>
              </a:r>
              <a:endParaRPr lang="en-US" altLang="zh-CN"/>
            </a:p>
          </p:txBody>
        </p:sp>
        <p:sp>
          <p:nvSpPr>
            <p:cNvPr id="82097" name="Rectangle 77"/>
            <p:cNvSpPr>
              <a:spLocks noChangeArrowheads="1"/>
            </p:cNvSpPr>
            <p:nvPr/>
          </p:nvSpPr>
          <p:spPr bwMode="auto">
            <a:xfrm>
              <a:off x="3007" y="9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098" name="Rectangle 78"/>
            <p:cNvSpPr>
              <a:spLocks noChangeArrowheads="1"/>
            </p:cNvSpPr>
            <p:nvPr/>
          </p:nvSpPr>
          <p:spPr bwMode="auto">
            <a:xfrm>
              <a:off x="2844" y="111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A8</a:t>
              </a:r>
              <a:endParaRPr lang="en-US" altLang="zh-CN"/>
            </a:p>
          </p:txBody>
        </p:sp>
        <p:sp>
          <p:nvSpPr>
            <p:cNvPr id="82099" name="Rectangle 79"/>
            <p:cNvSpPr>
              <a:spLocks noChangeArrowheads="1"/>
            </p:cNvSpPr>
            <p:nvPr/>
          </p:nvSpPr>
          <p:spPr bwMode="auto">
            <a:xfrm>
              <a:off x="3007" y="111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00" name="Rectangle 80"/>
            <p:cNvSpPr>
              <a:spLocks noChangeArrowheads="1"/>
            </p:cNvSpPr>
            <p:nvPr/>
          </p:nvSpPr>
          <p:spPr bwMode="auto">
            <a:xfrm>
              <a:off x="2844" y="133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A9</a:t>
              </a:r>
              <a:endParaRPr lang="en-US" altLang="zh-CN"/>
            </a:p>
          </p:txBody>
        </p:sp>
        <p:sp>
          <p:nvSpPr>
            <p:cNvPr id="82101" name="Rectangle 81"/>
            <p:cNvSpPr>
              <a:spLocks noChangeArrowheads="1"/>
            </p:cNvSpPr>
            <p:nvPr/>
          </p:nvSpPr>
          <p:spPr bwMode="auto">
            <a:xfrm>
              <a:off x="3007" y="133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02" name="Rectangle 82"/>
            <p:cNvSpPr>
              <a:spLocks noChangeArrowheads="1"/>
            </p:cNvSpPr>
            <p:nvPr/>
          </p:nvSpPr>
          <p:spPr bwMode="auto">
            <a:xfrm>
              <a:off x="2844" y="15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V</a:t>
              </a:r>
              <a:endParaRPr lang="en-US" altLang="zh-CN"/>
            </a:p>
          </p:txBody>
        </p:sp>
        <p:sp>
          <p:nvSpPr>
            <p:cNvPr id="82103" name="Rectangle 83"/>
            <p:cNvSpPr>
              <a:spLocks noChangeArrowheads="1"/>
            </p:cNvSpPr>
            <p:nvPr/>
          </p:nvSpPr>
          <p:spPr bwMode="auto">
            <a:xfrm>
              <a:off x="2925" y="1616"/>
              <a:ext cx="8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宋体" pitchFamily="2" charset="-122"/>
                </a:rPr>
                <a:t>PP</a:t>
              </a:r>
              <a:endParaRPr lang="en-US" altLang="zh-CN"/>
            </a:p>
          </p:txBody>
        </p:sp>
        <p:sp>
          <p:nvSpPr>
            <p:cNvPr id="82104" name="Rectangle 84"/>
            <p:cNvSpPr>
              <a:spLocks noChangeArrowheads="1"/>
            </p:cNvSpPr>
            <p:nvPr/>
          </p:nvSpPr>
          <p:spPr bwMode="auto">
            <a:xfrm>
              <a:off x="3007" y="15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05" name="Rectangle 85"/>
            <p:cNvSpPr>
              <a:spLocks noChangeArrowheads="1"/>
            </p:cNvSpPr>
            <p:nvPr/>
          </p:nvSpPr>
          <p:spPr bwMode="auto">
            <a:xfrm>
              <a:off x="2844" y="175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OE</a:t>
              </a:r>
              <a:endParaRPr lang="en-US" altLang="zh-CN"/>
            </a:p>
          </p:txBody>
        </p:sp>
        <p:sp>
          <p:nvSpPr>
            <p:cNvPr id="82106" name="Rectangle 86"/>
            <p:cNvSpPr>
              <a:spLocks noChangeArrowheads="1"/>
            </p:cNvSpPr>
            <p:nvPr/>
          </p:nvSpPr>
          <p:spPr bwMode="auto">
            <a:xfrm>
              <a:off x="3007" y="17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07" name="Rectangle 87"/>
            <p:cNvSpPr>
              <a:spLocks noChangeArrowheads="1"/>
            </p:cNvSpPr>
            <p:nvPr/>
          </p:nvSpPr>
          <p:spPr bwMode="auto">
            <a:xfrm>
              <a:off x="2803" y="19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A10</a:t>
              </a:r>
              <a:endParaRPr lang="en-US" altLang="zh-CN"/>
            </a:p>
          </p:txBody>
        </p:sp>
        <p:sp>
          <p:nvSpPr>
            <p:cNvPr id="82108" name="Rectangle 88"/>
            <p:cNvSpPr>
              <a:spLocks noChangeArrowheads="1"/>
            </p:cNvSpPr>
            <p:nvPr/>
          </p:nvSpPr>
          <p:spPr bwMode="auto">
            <a:xfrm>
              <a:off x="3047" y="196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09" name="Rectangle 89"/>
            <p:cNvSpPr>
              <a:spLocks noChangeArrowheads="1"/>
            </p:cNvSpPr>
            <p:nvPr/>
          </p:nvSpPr>
          <p:spPr bwMode="auto">
            <a:xfrm>
              <a:off x="2844" y="217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CE</a:t>
              </a:r>
              <a:endParaRPr lang="en-US" altLang="zh-CN"/>
            </a:p>
          </p:txBody>
        </p:sp>
        <p:sp>
          <p:nvSpPr>
            <p:cNvPr id="82110" name="Rectangle 90"/>
            <p:cNvSpPr>
              <a:spLocks noChangeArrowheads="1"/>
            </p:cNvSpPr>
            <p:nvPr/>
          </p:nvSpPr>
          <p:spPr bwMode="auto">
            <a:xfrm>
              <a:off x="3007" y="217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11" name="Rectangle 91"/>
            <p:cNvSpPr>
              <a:spLocks noChangeArrowheads="1"/>
            </p:cNvSpPr>
            <p:nvPr/>
          </p:nvSpPr>
          <p:spPr bwMode="auto">
            <a:xfrm>
              <a:off x="2817" y="236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112" name="Rectangle 92"/>
            <p:cNvSpPr>
              <a:spLocks noChangeArrowheads="1"/>
            </p:cNvSpPr>
            <p:nvPr/>
          </p:nvSpPr>
          <p:spPr bwMode="auto">
            <a:xfrm>
              <a:off x="2939" y="23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7</a:t>
              </a:r>
              <a:endParaRPr lang="en-US" altLang="zh-CN"/>
            </a:p>
          </p:txBody>
        </p:sp>
        <p:sp>
          <p:nvSpPr>
            <p:cNvPr id="82113" name="Rectangle 93"/>
            <p:cNvSpPr>
              <a:spLocks noChangeArrowheads="1"/>
            </p:cNvSpPr>
            <p:nvPr/>
          </p:nvSpPr>
          <p:spPr bwMode="auto">
            <a:xfrm>
              <a:off x="3020" y="23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14" name="Rectangle 94"/>
            <p:cNvSpPr>
              <a:spLocks noChangeArrowheads="1"/>
            </p:cNvSpPr>
            <p:nvPr/>
          </p:nvSpPr>
          <p:spPr bwMode="auto">
            <a:xfrm>
              <a:off x="2817" y="2565"/>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115" name="Rectangle 95"/>
            <p:cNvSpPr>
              <a:spLocks noChangeArrowheads="1"/>
            </p:cNvSpPr>
            <p:nvPr/>
          </p:nvSpPr>
          <p:spPr bwMode="auto">
            <a:xfrm>
              <a:off x="2939" y="25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6</a:t>
              </a:r>
              <a:endParaRPr lang="en-US" altLang="zh-CN"/>
            </a:p>
          </p:txBody>
        </p:sp>
        <p:sp>
          <p:nvSpPr>
            <p:cNvPr id="82116" name="Rectangle 96"/>
            <p:cNvSpPr>
              <a:spLocks noChangeArrowheads="1"/>
            </p:cNvSpPr>
            <p:nvPr/>
          </p:nvSpPr>
          <p:spPr bwMode="auto">
            <a:xfrm>
              <a:off x="3020" y="25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17" name="Rectangle 97"/>
            <p:cNvSpPr>
              <a:spLocks noChangeArrowheads="1"/>
            </p:cNvSpPr>
            <p:nvPr/>
          </p:nvSpPr>
          <p:spPr bwMode="auto">
            <a:xfrm>
              <a:off x="2817" y="2783"/>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118" name="Rectangle 98"/>
            <p:cNvSpPr>
              <a:spLocks noChangeArrowheads="1"/>
            </p:cNvSpPr>
            <p:nvPr/>
          </p:nvSpPr>
          <p:spPr bwMode="auto">
            <a:xfrm>
              <a:off x="2939"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5</a:t>
              </a:r>
              <a:endParaRPr lang="en-US" altLang="zh-CN"/>
            </a:p>
          </p:txBody>
        </p:sp>
        <p:sp>
          <p:nvSpPr>
            <p:cNvPr id="82119" name="Rectangle 99"/>
            <p:cNvSpPr>
              <a:spLocks noChangeArrowheads="1"/>
            </p:cNvSpPr>
            <p:nvPr/>
          </p:nvSpPr>
          <p:spPr bwMode="auto">
            <a:xfrm>
              <a:off x="3020"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20" name="Rectangle 100"/>
            <p:cNvSpPr>
              <a:spLocks noChangeArrowheads="1"/>
            </p:cNvSpPr>
            <p:nvPr/>
          </p:nvSpPr>
          <p:spPr bwMode="auto">
            <a:xfrm>
              <a:off x="2817" y="300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121" name="Rectangle 101"/>
            <p:cNvSpPr>
              <a:spLocks noChangeArrowheads="1"/>
            </p:cNvSpPr>
            <p:nvPr/>
          </p:nvSpPr>
          <p:spPr bwMode="auto">
            <a:xfrm>
              <a:off x="2939" y="30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4</a:t>
              </a:r>
              <a:endParaRPr lang="en-US" altLang="zh-CN"/>
            </a:p>
          </p:txBody>
        </p:sp>
        <p:sp>
          <p:nvSpPr>
            <p:cNvPr id="82122" name="Rectangle 102"/>
            <p:cNvSpPr>
              <a:spLocks noChangeArrowheads="1"/>
            </p:cNvSpPr>
            <p:nvPr/>
          </p:nvSpPr>
          <p:spPr bwMode="auto">
            <a:xfrm>
              <a:off x="3020" y="30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23" name="Rectangle 103"/>
            <p:cNvSpPr>
              <a:spLocks noChangeArrowheads="1"/>
            </p:cNvSpPr>
            <p:nvPr/>
          </p:nvSpPr>
          <p:spPr bwMode="auto">
            <a:xfrm>
              <a:off x="2817" y="323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Times New Roman" pitchFamily="18" charset="0"/>
                </a:rPr>
                <a:t>O</a:t>
              </a:r>
              <a:endParaRPr lang="en-US" altLang="zh-CN"/>
            </a:p>
          </p:txBody>
        </p:sp>
        <p:sp>
          <p:nvSpPr>
            <p:cNvPr id="82124" name="Rectangle 104"/>
            <p:cNvSpPr>
              <a:spLocks noChangeArrowheads="1"/>
            </p:cNvSpPr>
            <p:nvPr/>
          </p:nvSpPr>
          <p:spPr bwMode="auto">
            <a:xfrm>
              <a:off x="2939" y="325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3</a:t>
              </a:r>
              <a:endParaRPr lang="en-US" altLang="zh-CN"/>
            </a:p>
          </p:txBody>
        </p:sp>
        <p:sp>
          <p:nvSpPr>
            <p:cNvPr id="82125" name="Rectangle 105"/>
            <p:cNvSpPr>
              <a:spLocks noChangeArrowheads="1"/>
            </p:cNvSpPr>
            <p:nvPr/>
          </p:nvSpPr>
          <p:spPr bwMode="auto">
            <a:xfrm>
              <a:off x="3020" y="325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26" name="Rectangle 106"/>
            <p:cNvSpPr>
              <a:spLocks noChangeArrowheads="1"/>
            </p:cNvSpPr>
            <p:nvPr/>
          </p:nvSpPr>
          <p:spPr bwMode="auto">
            <a:xfrm>
              <a:off x="1541" y="815"/>
              <a:ext cx="964" cy="2700"/>
            </a:xfrm>
            <a:prstGeom prst="rect">
              <a:avLst/>
            </a:prstGeom>
            <a:solidFill>
              <a:srgbClr val="CCFFCC"/>
            </a:solidFill>
            <a:ln w="22225">
              <a:solidFill>
                <a:srgbClr val="000000"/>
              </a:solidFill>
              <a:miter lim="800000"/>
              <a:headEnd/>
              <a:tailEnd/>
            </a:ln>
          </p:spPr>
          <p:txBody>
            <a:bodyPr/>
            <a:lstStyle/>
            <a:p>
              <a:endParaRPr lang="zh-CN" altLang="en-US"/>
            </a:p>
          </p:txBody>
        </p:sp>
        <p:sp>
          <p:nvSpPr>
            <p:cNvPr id="82127" name="Rectangle 107"/>
            <p:cNvSpPr>
              <a:spLocks noChangeArrowheads="1"/>
            </p:cNvSpPr>
            <p:nvPr/>
          </p:nvSpPr>
          <p:spPr bwMode="auto">
            <a:xfrm>
              <a:off x="1691" y="896"/>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1     24</a:t>
              </a:r>
              <a:endParaRPr lang="en-US" altLang="zh-CN"/>
            </a:p>
          </p:txBody>
        </p:sp>
        <p:sp>
          <p:nvSpPr>
            <p:cNvPr id="82128" name="Rectangle 108"/>
            <p:cNvSpPr>
              <a:spLocks noChangeArrowheads="1"/>
            </p:cNvSpPr>
            <p:nvPr/>
          </p:nvSpPr>
          <p:spPr bwMode="auto">
            <a:xfrm>
              <a:off x="2342" y="89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29" name="Rectangle 109"/>
            <p:cNvSpPr>
              <a:spLocks noChangeArrowheads="1"/>
            </p:cNvSpPr>
            <p:nvPr/>
          </p:nvSpPr>
          <p:spPr bwMode="auto">
            <a:xfrm>
              <a:off x="1691" y="111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2     23</a:t>
              </a:r>
              <a:endParaRPr lang="en-US" altLang="zh-CN"/>
            </a:p>
          </p:txBody>
        </p:sp>
        <p:sp>
          <p:nvSpPr>
            <p:cNvPr id="82130" name="Rectangle 110"/>
            <p:cNvSpPr>
              <a:spLocks noChangeArrowheads="1"/>
            </p:cNvSpPr>
            <p:nvPr/>
          </p:nvSpPr>
          <p:spPr bwMode="auto">
            <a:xfrm>
              <a:off x="2342" y="111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31" name="Rectangle 111"/>
            <p:cNvSpPr>
              <a:spLocks noChangeArrowheads="1"/>
            </p:cNvSpPr>
            <p:nvPr/>
          </p:nvSpPr>
          <p:spPr bwMode="auto">
            <a:xfrm>
              <a:off x="1691" y="1317"/>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3     22</a:t>
              </a:r>
              <a:endParaRPr lang="en-US" altLang="zh-CN"/>
            </a:p>
          </p:txBody>
        </p:sp>
        <p:sp>
          <p:nvSpPr>
            <p:cNvPr id="82132" name="Rectangle 112"/>
            <p:cNvSpPr>
              <a:spLocks noChangeArrowheads="1"/>
            </p:cNvSpPr>
            <p:nvPr/>
          </p:nvSpPr>
          <p:spPr bwMode="auto">
            <a:xfrm>
              <a:off x="2342" y="13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33" name="Rectangle 113"/>
            <p:cNvSpPr>
              <a:spLocks noChangeArrowheads="1"/>
            </p:cNvSpPr>
            <p:nvPr/>
          </p:nvSpPr>
          <p:spPr bwMode="auto">
            <a:xfrm>
              <a:off x="1691" y="153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4     21</a:t>
              </a:r>
              <a:endParaRPr lang="en-US" altLang="zh-CN"/>
            </a:p>
          </p:txBody>
        </p:sp>
        <p:sp>
          <p:nvSpPr>
            <p:cNvPr id="82134" name="Rectangle 114"/>
            <p:cNvSpPr>
              <a:spLocks noChangeArrowheads="1"/>
            </p:cNvSpPr>
            <p:nvPr/>
          </p:nvSpPr>
          <p:spPr bwMode="auto">
            <a:xfrm>
              <a:off x="2342" y="15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35" name="Rectangle 115"/>
            <p:cNvSpPr>
              <a:spLocks noChangeArrowheads="1"/>
            </p:cNvSpPr>
            <p:nvPr/>
          </p:nvSpPr>
          <p:spPr bwMode="auto">
            <a:xfrm>
              <a:off x="1691" y="1751"/>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5     20</a:t>
              </a:r>
              <a:endParaRPr lang="en-US" altLang="zh-CN"/>
            </a:p>
          </p:txBody>
        </p:sp>
        <p:sp>
          <p:nvSpPr>
            <p:cNvPr id="82136" name="Rectangle 116"/>
            <p:cNvSpPr>
              <a:spLocks noChangeArrowheads="1"/>
            </p:cNvSpPr>
            <p:nvPr/>
          </p:nvSpPr>
          <p:spPr bwMode="auto">
            <a:xfrm>
              <a:off x="2342" y="175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37" name="Rectangle 117"/>
            <p:cNvSpPr>
              <a:spLocks noChangeArrowheads="1"/>
            </p:cNvSpPr>
            <p:nvPr/>
          </p:nvSpPr>
          <p:spPr bwMode="auto">
            <a:xfrm>
              <a:off x="1691" y="1955"/>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6     19</a:t>
              </a:r>
              <a:endParaRPr lang="en-US" altLang="zh-CN"/>
            </a:p>
          </p:txBody>
        </p:sp>
        <p:sp>
          <p:nvSpPr>
            <p:cNvPr id="82138" name="Rectangle 118"/>
            <p:cNvSpPr>
              <a:spLocks noChangeArrowheads="1"/>
            </p:cNvSpPr>
            <p:nvPr/>
          </p:nvSpPr>
          <p:spPr bwMode="auto">
            <a:xfrm>
              <a:off x="2342" y="19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39" name="Rectangle 119"/>
            <p:cNvSpPr>
              <a:spLocks noChangeArrowheads="1"/>
            </p:cNvSpPr>
            <p:nvPr/>
          </p:nvSpPr>
          <p:spPr bwMode="auto">
            <a:xfrm>
              <a:off x="1691" y="2172"/>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7     18</a:t>
              </a:r>
              <a:endParaRPr lang="en-US" altLang="zh-CN"/>
            </a:p>
          </p:txBody>
        </p:sp>
        <p:sp>
          <p:nvSpPr>
            <p:cNvPr id="82140" name="Rectangle 120"/>
            <p:cNvSpPr>
              <a:spLocks noChangeArrowheads="1"/>
            </p:cNvSpPr>
            <p:nvPr/>
          </p:nvSpPr>
          <p:spPr bwMode="auto">
            <a:xfrm>
              <a:off x="2342" y="217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41" name="Rectangle 121"/>
            <p:cNvSpPr>
              <a:spLocks noChangeArrowheads="1"/>
            </p:cNvSpPr>
            <p:nvPr/>
          </p:nvSpPr>
          <p:spPr bwMode="auto">
            <a:xfrm>
              <a:off x="1691" y="2375"/>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8     17</a:t>
              </a:r>
              <a:endParaRPr lang="en-US" altLang="zh-CN"/>
            </a:p>
          </p:txBody>
        </p:sp>
        <p:sp>
          <p:nvSpPr>
            <p:cNvPr id="82142" name="Rectangle 122"/>
            <p:cNvSpPr>
              <a:spLocks noChangeArrowheads="1"/>
            </p:cNvSpPr>
            <p:nvPr/>
          </p:nvSpPr>
          <p:spPr bwMode="auto">
            <a:xfrm>
              <a:off x="2342" y="237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43" name="Rectangle 123"/>
            <p:cNvSpPr>
              <a:spLocks noChangeArrowheads="1"/>
            </p:cNvSpPr>
            <p:nvPr/>
          </p:nvSpPr>
          <p:spPr bwMode="auto">
            <a:xfrm>
              <a:off x="1691" y="2593"/>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9     16</a:t>
              </a:r>
              <a:endParaRPr lang="en-US" altLang="zh-CN"/>
            </a:p>
          </p:txBody>
        </p:sp>
        <p:sp>
          <p:nvSpPr>
            <p:cNvPr id="82144" name="Rectangle 124"/>
            <p:cNvSpPr>
              <a:spLocks noChangeArrowheads="1"/>
            </p:cNvSpPr>
            <p:nvPr/>
          </p:nvSpPr>
          <p:spPr bwMode="auto">
            <a:xfrm>
              <a:off x="2342" y="25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45" name="Rectangle 125"/>
            <p:cNvSpPr>
              <a:spLocks noChangeArrowheads="1"/>
            </p:cNvSpPr>
            <p:nvPr/>
          </p:nvSpPr>
          <p:spPr bwMode="auto">
            <a:xfrm>
              <a:off x="1691" y="281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10    15</a:t>
              </a:r>
              <a:endParaRPr lang="en-US" altLang="zh-CN"/>
            </a:p>
          </p:txBody>
        </p:sp>
        <p:sp>
          <p:nvSpPr>
            <p:cNvPr id="82146" name="Rectangle 126"/>
            <p:cNvSpPr>
              <a:spLocks noChangeArrowheads="1"/>
            </p:cNvSpPr>
            <p:nvPr/>
          </p:nvSpPr>
          <p:spPr bwMode="auto">
            <a:xfrm>
              <a:off x="2342" y="28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47" name="Rectangle 127"/>
            <p:cNvSpPr>
              <a:spLocks noChangeArrowheads="1"/>
            </p:cNvSpPr>
            <p:nvPr/>
          </p:nvSpPr>
          <p:spPr bwMode="auto">
            <a:xfrm>
              <a:off x="1691" y="3013"/>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11    14</a:t>
              </a:r>
              <a:endParaRPr lang="en-US" altLang="zh-CN"/>
            </a:p>
          </p:txBody>
        </p:sp>
        <p:sp>
          <p:nvSpPr>
            <p:cNvPr id="82148" name="Rectangle 128"/>
            <p:cNvSpPr>
              <a:spLocks noChangeArrowheads="1"/>
            </p:cNvSpPr>
            <p:nvPr/>
          </p:nvSpPr>
          <p:spPr bwMode="auto">
            <a:xfrm>
              <a:off x="2342" y="301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49" name="Rectangle 129"/>
            <p:cNvSpPr>
              <a:spLocks noChangeArrowheads="1"/>
            </p:cNvSpPr>
            <p:nvPr/>
          </p:nvSpPr>
          <p:spPr bwMode="auto">
            <a:xfrm>
              <a:off x="1691" y="3230"/>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12    13</a:t>
              </a:r>
              <a:endParaRPr lang="en-US" altLang="zh-CN"/>
            </a:p>
          </p:txBody>
        </p:sp>
        <p:sp>
          <p:nvSpPr>
            <p:cNvPr id="82150" name="Rectangle 130"/>
            <p:cNvSpPr>
              <a:spLocks noChangeArrowheads="1"/>
            </p:cNvSpPr>
            <p:nvPr/>
          </p:nvSpPr>
          <p:spPr bwMode="auto">
            <a:xfrm>
              <a:off x="2342" y="323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latin typeface="宋体" pitchFamily="2" charset="-122"/>
                </a:rPr>
                <a:t> </a:t>
              </a:r>
              <a:endParaRPr lang="en-US" altLang="zh-CN"/>
            </a:p>
          </p:txBody>
        </p:sp>
        <p:sp>
          <p:nvSpPr>
            <p:cNvPr id="82151" name="Line 131"/>
            <p:cNvSpPr>
              <a:spLocks noChangeShapeType="1"/>
            </p:cNvSpPr>
            <p:nvPr/>
          </p:nvSpPr>
          <p:spPr bwMode="auto">
            <a:xfrm>
              <a:off x="2817" y="1765"/>
              <a:ext cx="19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2" name="Line 132"/>
            <p:cNvSpPr>
              <a:spLocks noChangeShapeType="1"/>
            </p:cNvSpPr>
            <p:nvPr/>
          </p:nvSpPr>
          <p:spPr bwMode="auto">
            <a:xfrm>
              <a:off x="2817" y="2186"/>
              <a:ext cx="19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25" name="Rectangle 6"/>
          <p:cNvSpPr>
            <a:spLocks noChangeArrowheads="1"/>
          </p:cNvSpPr>
          <p:nvPr/>
        </p:nvSpPr>
        <p:spPr bwMode="auto">
          <a:xfrm>
            <a:off x="1905000" y="5867400"/>
            <a:ext cx="343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Times New Roman" pitchFamily="18" charset="0"/>
              </a:rPr>
              <a:t>EPROM 2716 2K×8</a:t>
            </a:r>
            <a:r>
              <a:rPr lang="zh-CN" altLang="en-US">
                <a:latin typeface="Times New Roman" pitchFamily="18" charset="0"/>
              </a:rPr>
              <a:t>引脚</a:t>
            </a:r>
          </a:p>
        </p:txBody>
      </p:sp>
      <p:grpSp>
        <p:nvGrpSpPr>
          <p:cNvPr id="81926" name="Group 134"/>
          <p:cNvGrpSpPr>
            <a:grpSpLocks/>
          </p:cNvGrpSpPr>
          <p:nvPr/>
        </p:nvGrpSpPr>
        <p:grpSpPr bwMode="auto">
          <a:xfrm>
            <a:off x="3810000" y="1295400"/>
            <a:ext cx="5029200" cy="4191000"/>
            <a:chOff x="240" y="720"/>
            <a:chExt cx="5232" cy="2604"/>
          </a:xfrm>
        </p:grpSpPr>
        <p:sp>
          <p:nvSpPr>
            <p:cNvPr id="81928" name="Rectangle 135"/>
            <p:cNvSpPr>
              <a:spLocks noChangeArrowheads="1"/>
            </p:cNvSpPr>
            <p:nvPr/>
          </p:nvSpPr>
          <p:spPr bwMode="auto">
            <a:xfrm>
              <a:off x="240" y="720"/>
              <a:ext cx="5232" cy="2592"/>
            </a:xfrm>
            <a:prstGeom prst="rect">
              <a:avLst/>
            </a:prstGeom>
            <a:solidFill>
              <a:srgbClr val="CCFFCC"/>
            </a:solidFill>
            <a:ln w="9525">
              <a:solidFill>
                <a:schemeClr val="tx1"/>
              </a:solidFill>
              <a:miter lim="800000"/>
              <a:headEnd/>
              <a:tailEnd/>
            </a:ln>
          </p:spPr>
          <p:txBody>
            <a:bodyPr wrap="none" anchor="ctr"/>
            <a:lstStyle/>
            <a:p>
              <a:endParaRPr lang="zh-CN" altLang="en-US"/>
            </a:p>
          </p:txBody>
        </p:sp>
        <p:grpSp>
          <p:nvGrpSpPr>
            <p:cNvPr id="81929" name="Group 136"/>
            <p:cNvGrpSpPr>
              <a:grpSpLocks/>
            </p:cNvGrpSpPr>
            <p:nvPr/>
          </p:nvGrpSpPr>
          <p:grpSpPr bwMode="auto">
            <a:xfrm>
              <a:off x="240" y="730"/>
              <a:ext cx="5232" cy="2594"/>
              <a:chOff x="118" y="1122"/>
              <a:chExt cx="5523" cy="2594"/>
            </a:xfrm>
          </p:grpSpPr>
          <p:grpSp>
            <p:nvGrpSpPr>
              <p:cNvPr id="81930" name="Group 137"/>
              <p:cNvGrpSpPr>
                <a:grpSpLocks/>
              </p:cNvGrpSpPr>
              <p:nvPr/>
            </p:nvGrpSpPr>
            <p:grpSpPr bwMode="auto">
              <a:xfrm>
                <a:off x="120" y="1124"/>
                <a:ext cx="1086" cy="518"/>
                <a:chOff x="0" y="0"/>
                <a:chExt cx="1199" cy="518"/>
              </a:xfrm>
            </p:grpSpPr>
            <p:sp>
              <p:nvSpPr>
                <p:cNvPr id="82026" name="Rectangle 138"/>
                <p:cNvSpPr>
                  <a:spLocks noChangeArrowheads="1" noTextEdit="1"/>
                </p:cNvSpPr>
                <p:nvPr/>
              </p:nvSpPr>
              <p:spPr bwMode="auto">
                <a:xfrm>
                  <a:off x="0" y="0"/>
                  <a:ext cx="119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027" name="Rectangle 139"/>
                <p:cNvSpPr>
                  <a:spLocks noChangeArrowheads="1"/>
                </p:cNvSpPr>
                <p:nvPr/>
              </p:nvSpPr>
              <p:spPr bwMode="auto">
                <a:xfrm>
                  <a:off x="0" y="0"/>
                  <a:ext cx="11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1" name="Group 140"/>
              <p:cNvGrpSpPr>
                <a:grpSpLocks/>
              </p:cNvGrpSpPr>
              <p:nvPr/>
            </p:nvGrpSpPr>
            <p:grpSpPr bwMode="auto">
              <a:xfrm>
                <a:off x="4430" y="1124"/>
                <a:ext cx="1209" cy="518"/>
                <a:chOff x="4759" y="0"/>
                <a:chExt cx="1335" cy="518"/>
              </a:xfrm>
            </p:grpSpPr>
            <p:sp>
              <p:nvSpPr>
                <p:cNvPr id="82024" name="Rectangle 141"/>
                <p:cNvSpPr>
                  <a:spLocks noChangeArrowheads="1"/>
                </p:cNvSpPr>
                <p:nvPr/>
              </p:nvSpPr>
              <p:spPr bwMode="auto">
                <a:xfrm>
                  <a:off x="4759" y="0"/>
                  <a:ext cx="13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a:t>
                  </a:r>
                  <a:r>
                    <a:rPr lang="zh-CN" altLang="en-US" sz="1400" b="1">
                      <a:solidFill>
                        <a:srgbClr val="FF0000"/>
                      </a:solidFill>
                      <a:latin typeface="Times New Roman" pitchFamily="18" charset="0"/>
                    </a:rPr>
                    <a:t>数据输出</a:t>
                  </a:r>
                  <a:endParaRPr lang="zh-CN" altLang="en-US" sz="1400">
                    <a:solidFill>
                      <a:srgbClr val="FF0000"/>
                    </a:solidFill>
                    <a:latin typeface="Times New Roman" pitchFamily="18" charset="0"/>
                  </a:endParaRPr>
                </a:p>
              </p:txBody>
            </p:sp>
            <p:sp>
              <p:nvSpPr>
                <p:cNvPr id="82025" name="Rectangle 142"/>
                <p:cNvSpPr>
                  <a:spLocks noChangeArrowheads="1"/>
                </p:cNvSpPr>
                <p:nvPr/>
              </p:nvSpPr>
              <p:spPr bwMode="auto">
                <a:xfrm>
                  <a:off x="4759" y="0"/>
                  <a:ext cx="13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2" name="Group 143"/>
              <p:cNvGrpSpPr>
                <a:grpSpLocks/>
              </p:cNvGrpSpPr>
              <p:nvPr/>
            </p:nvGrpSpPr>
            <p:grpSpPr bwMode="auto">
              <a:xfrm>
                <a:off x="120" y="1642"/>
                <a:ext cx="1086" cy="518"/>
                <a:chOff x="0" y="518"/>
                <a:chExt cx="1199" cy="518"/>
              </a:xfrm>
            </p:grpSpPr>
            <p:sp>
              <p:nvSpPr>
                <p:cNvPr id="82022" name="Rectangle 144"/>
                <p:cNvSpPr>
                  <a:spLocks noChangeArrowheads="1"/>
                </p:cNvSpPr>
                <p:nvPr/>
              </p:nvSpPr>
              <p:spPr bwMode="auto">
                <a:xfrm>
                  <a:off x="0" y="518"/>
                  <a:ext cx="119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a:t>
                  </a:r>
                  <a:r>
                    <a:rPr lang="zh-CN" altLang="en-US" sz="1400" b="1">
                      <a:solidFill>
                        <a:srgbClr val="FF0000"/>
                      </a:solidFill>
                      <a:latin typeface="Times New Roman" pitchFamily="18" charset="0"/>
                    </a:rPr>
                    <a:t>　读</a:t>
                  </a:r>
                  <a:endParaRPr lang="zh-CN" altLang="en-US" sz="1400">
                    <a:solidFill>
                      <a:srgbClr val="FF0000"/>
                    </a:solidFill>
                    <a:latin typeface="Times New Roman" pitchFamily="18" charset="0"/>
                  </a:endParaRPr>
                </a:p>
              </p:txBody>
            </p:sp>
            <p:sp>
              <p:nvSpPr>
                <p:cNvPr id="82023" name="Rectangle 145"/>
                <p:cNvSpPr>
                  <a:spLocks noChangeArrowheads="1"/>
                </p:cNvSpPr>
                <p:nvPr/>
              </p:nvSpPr>
              <p:spPr bwMode="auto">
                <a:xfrm>
                  <a:off x="0" y="518"/>
                  <a:ext cx="11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3" name="Group 146"/>
              <p:cNvGrpSpPr>
                <a:grpSpLocks/>
              </p:cNvGrpSpPr>
              <p:nvPr/>
            </p:nvGrpSpPr>
            <p:grpSpPr bwMode="auto">
              <a:xfrm>
                <a:off x="4430" y="1642"/>
                <a:ext cx="1209" cy="518"/>
                <a:chOff x="4759" y="518"/>
                <a:chExt cx="1335" cy="518"/>
              </a:xfrm>
            </p:grpSpPr>
            <p:sp>
              <p:nvSpPr>
                <p:cNvPr id="82020" name="Rectangle 147"/>
                <p:cNvSpPr>
                  <a:spLocks noChangeArrowheads="1"/>
                </p:cNvSpPr>
                <p:nvPr/>
              </p:nvSpPr>
              <p:spPr bwMode="auto">
                <a:xfrm>
                  <a:off x="4759" y="518"/>
                  <a:ext cx="13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输出</a:t>
                  </a:r>
                  <a:endParaRPr lang="zh-CN" altLang="en-US" sz="1400">
                    <a:solidFill>
                      <a:schemeClr val="tx2"/>
                    </a:solidFill>
                    <a:latin typeface="Times New Roman" pitchFamily="18" charset="0"/>
                  </a:endParaRPr>
                </a:p>
              </p:txBody>
            </p:sp>
            <p:sp>
              <p:nvSpPr>
                <p:cNvPr id="82021" name="Rectangle 148"/>
                <p:cNvSpPr>
                  <a:spLocks noChangeArrowheads="1"/>
                </p:cNvSpPr>
                <p:nvPr/>
              </p:nvSpPr>
              <p:spPr bwMode="auto">
                <a:xfrm>
                  <a:off x="4759" y="518"/>
                  <a:ext cx="13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4" name="Group 149"/>
              <p:cNvGrpSpPr>
                <a:grpSpLocks/>
              </p:cNvGrpSpPr>
              <p:nvPr/>
            </p:nvGrpSpPr>
            <p:grpSpPr bwMode="auto">
              <a:xfrm>
                <a:off x="120" y="2160"/>
                <a:ext cx="1086" cy="518"/>
                <a:chOff x="0" y="1036"/>
                <a:chExt cx="1199" cy="518"/>
              </a:xfrm>
            </p:grpSpPr>
            <p:sp>
              <p:nvSpPr>
                <p:cNvPr id="82018" name="Rectangle 150"/>
                <p:cNvSpPr>
                  <a:spLocks noChangeArrowheads="1"/>
                </p:cNvSpPr>
                <p:nvPr/>
              </p:nvSpPr>
              <p:spPr bwMode="auto">
                <a:xfrm>
                  <a:off x="0" y="1036"/>
                  <a:ext cx="119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a:t>
                  </a:r>
                  <a:r>
                    <a:rPr lang="zh-CN" altLang="en-US" sz="1400" b="1">
                      <a:solidFill>
                        <a:srgbClr val="FF0000"/>
                      </a:solidFill>
                      <a:latin typeface="Times New Roman" pitchFamily="18" charset="0"/>
                    </a:rPr>
                    <a:t>未选中</a:t>
                  </a:r>
                  <a:endParaRPr lang="zh-CN" altLang="en-US" sz="1400">
                    <a:solidFill>
                      <a:srgbClr val="FF0000"/>
                    </a:solidFill>
                    <a:latin typeface="Times New Roman" pitchFamily="18" charset="0"/>
                  </a:endParaRPr>
                </a:p>
              </p:txBody>
            </p:sp>
            <p:sp>
              <p:nvSpPr>
                <p:cNvPr id="82019" name="Rectangle 151"/>
                <p:cNvSpPr>
                  <a:spLocks noChangeArrowheads="1"/>
                </p:cNvSpPr>
                <p:nvPr/>
              </p:nvSpPr>
              <p:spPr bwMode="auto">
                <a:xfrm>
                  <a:off x="0" y="1036"/>
                  <a:ext cx="11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5" name="Group 152"/>
              <p:cNvGrpSpPr>
                <a:grpSpLocks/>
              </p:cNvGrpSpPr>
              <p:nvPr/>
            </p:nvGrpSpPr>
            <p:grpSpPr bwMode="auto">
              <a:xfrm>
                <a:off x="4430" y="2160"/>
                <a:ext cx="1209" cy="518"/>
                <a:chOff x="4759" y="1036"/>
                <a:chExt cx="1335" cy="518"/>
              </a:xfrm>
            </p:grpSpPr>
            <p:sp>
              <p:nvSpPr>
                <p:cNvPr id="82016" name="Rectangle 153"/>
                <p:cNvSpPr>
                  <a:spLocks noChangeArrowheads="1"/>
                </p:cNvSpPr>
                <p:nvPr/>
              </p:nvSpPr>
              <p:spPr bwMode="auto">
                <a:xfrm>
                  <a:off x="4759" y="1036"/>
                  <a:ext cx="13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高阻</a:t>
                  </a:r>
                  <a:endParaRPr lang="zh-CN" altLang="en-US" sz="1400">
                    <a:solidFill>
                      <a:schemeClr val="tx2"/>
                    </a:solidFill>
                    <a:latin typeface="Times New Roman" pitchFamily="18" charset="0"/>
                  </a:endParaRPr>
                </a:p>
              </p:txBody>
            </p:sp>
            <p:sp>
              <p:nvSpPr>
                <p:cNvPr id="82017" name="Rectangle 154"/>
                <p:cNvSpPr>
                  <a:spLocks noChangeArrowheads="1"/>
                </p:cNvSpPr>
                <p:nvPr/>
              </p:nvSpPr>
              <p:spPr bwMode="auto">
                <a:xfrm>
                  <a:off x="4759" y="1036"/>
                  <a:ext cx="13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6" name="Group 155"/>
              <p:cNvGrpSpPr>
                <a:grpSpLocks/>
              </p:cNvGrpSpPr>
              <p:nvPr/>
            </p:nvGrpSpPr>
            <p:grpSpPr bwMode="auto">
              <a:xfrm>
                <a:off x="120" y="2678"/>
                <a:ext cx="1086" cy="518"/>
                <a:chOff x="0" y="1554"/>
                <a:chExt cx="1199" cy="518"/>
              </a:xfrm>
            </p:grpSpPr>
            <p:sp>
              <p:nvSpPr>
                <p:cNvPr id="82014" name="Rectangle 156"/>
                <p:cNvSpPr>
                  <a:spLocks noChangeArrowheads="1"/>
                </p:cNvSpPr>
                <p:nvPr/>
              </p:nvSpPr>
              <p:spPr bwMode="auto">
                <a:xfrm>
                  <a:off x="0" y="1554"/>
                  <a:ext cx="119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a:t>
                  </a:r>
                  <a:r>
                    <a:rPr lang="zh-CN" altLang="en-US" sz="1400" b="1">
                      <a:solidFill>
                        <a:srgbClr val="FF0000"/>
                      </a:solidFill>
                      <a:latin typeface="Times New Roman" pitchFamily="18" charset="0"/>
                    </a:rPr>
                    <a:t>功率下降</a:t>
                  </a:r>
                  <a:endParaRPr lang="zh-CN" altLang="en-US" sz="1400">
                    <a:solidFill>
                      <a:srgbClr val="FF0000"/>
                    </a:solidFill>
                    <a:latin typeface="Times New Roman" pitchFamily="18" charset="0"/>
                  </a:endParaRPr>
                </a:p>
              </p:txBody>
            </p:sp>
            <p:sp>
              <p:nvSpPr>
                <p:cNvPr id="82015" name="Rectangle 157"/>
                <p:cNvSpPr>
                  <a:spLocks noChangeArrowheads="1"/>
                </p:cNvSpPr>
                <p:nvPr/>
              </p:nvSpPr>
              <p:spPr bwMode="auto">
                <a:xfrm>
                  <a:off x="0" y="1554"/>
                  <a:ext cx="11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7" name="Group 158"/>
              <p:cNvGrpSpPr>
                <a:grpSpLocks/>
              </p:cNvGrpSpPr>
              <p:nvPr/>
            </p:nvGrpSpPr>
            <p:grpSpPr bwMode="auto">
              <a:xfrm>
                <a:off x="4430" y="2678"/>
                <a:ext cx="1209" cy="518"/>
                <a:chOff x="4759" y="1554"/>
                <a:chExt cx="1335" cy="518"/>
              </a:xfrm>
            </p:grpSpPr>
            <p:sp>
              <p:nvSpPr>
                <p:cNvPr id="82012" name="Rectangle 159"/>
                <p:cNvSpPr>
                  <a:spLocks noChangeArrowheads="1"/>
                </p:cNvSpPr>
                <p:nvPr/>
              </p:nvSpPr>
              <p:spPr bwMode="auto">
                <a:xfrm>
                  <a:off x="4759" y="1554"/>
                  <a:ext cx="13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高阻</a:t>
                  </a:r>
                  <a:endParaRPr lang="zh-CN" altLang="en-US" sz="1400">
                    <a:solidFill>
                      <a:schemeClr val="tx2"/>
                    </a:solidFill>
                    <a:latin typeface="Times New Roman" pitchFamily="18" charset="0"/>
                  </a:endParaRPr>
                </a:p>
              </p:txBody>
            </p:sp>
            <p:sp>
              <p:nvSpPr>
                <p:cNvPr id="82013" name="Rectangle 160"/>
                <p:cNvSpPr>
                  <a:spLocks noChangeArrowheads="1"/>
                </p:cNvSpPr>
                <p:nvPr/>
              </p:nvSpPr>
              <p:spPr bwMode="auto">
                <a:xfrm>
                  <a:off x="4759" y="1554"/>
                  <a:ext cx="13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8" name="Group 161"/>
              <p:cNvGrpSpPr>
                <a:grpSpLocks/>
              </p:cNvGrpSpPr>
              <p:nvPr/>
            </p:nvGrpSpPr>
            <p:grpSpPr bwMode="auto">
              <a:xfrm>
                <a:off x="120" y="3196"/>
                <a:ext cx="1086" cy="518"/>
                <a:chOff x="0" y="2072"/>
                <a:chExt cx="1199" cy="518"/>
              </a:xfrm>
            </p:grpSpPr>
            <p:sp>
              <p:nvSpPr>
                <p:cNvPr id="82010" name="Rectangle 162"/>
                <p:cNvSpPr>
                  <a:spLocks noChangeArrowheads="1"/>
                </p:cNvSpPr>
                <p:nvPr/>
              </p:nvSpPr>
              <p:spPr bwMode="auto">
                <a:xfrm>
                  <a:off x="0" y="2072"/>
                  <a:ext cx="119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rgbClr val="FF0000"/>
                      </a:solidFill>
                      <a:latin typeface="Times New Roman" pitchFamily="18" charset="0"/>
                    </a:rPr>
                    <a:t>　 编程</a:t>
                  </a:r>
                  <a:endParaRPr lang="zh-CN" altLang="en-US" sz="1400">
                    <a:solidFill>
                      <a:srgbClr val="FF0000"/>
                    </a:solidFill>
                    <a:latin typeface="Times New Roman" pitchFamily="18" charset="0"/>
                  </a:endParaRPr>
                </a:p>
              </p:txBody>
            </p:sp>
            <p:sp>
              <p:nvSpPr>
                <p:cNvPr id="82011" name="Rectangle 163"/>
                <p:cNvSpPr>
                  <a:spLocks noChangeArrowheads="1"/>
                </p:cNvSpPr>
                <p:nvPr/>
              </p:nvSpPr>
              <p:spPr bwMode="auto">
                <a:xfrm>
                  <a:off x="0" y="2072"/>
                  <a:ext cx="11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39" name="Group 164"/>
              <p:cNvGrpSpPr>
                <a:grpSpLocks/>
              </p:cNvGrpSpPr>
              <p:nvPr/>
            </p:nvGrpSpPr>
            <p:grpSpPr bwMode="auto">
              <a:xfrm>
                <a:off x="1206" y="1124"/>
                <a:ext cx="1512" cy="2590"/>
                <a:chOff x="1206" y="1124"/>
                <a:chExt cx="1092" cy="2590"/>
              </a:xfrm>
            </p:grpSpPr>
            <p:grpSp>
              <p:nvGrpSpPr>
                <p:cNvPr id="81995" name="Group 165"/>
                <p:cNvGrpSpPr>
                  <a:grpSpLocks/>
                </p:cNvGrpSpPr>
                <p:nvPr/>
              </p:nvGrpSpPr>
              <p:grpSpPr bwMode="auto">
                <a:xfrm>
                  <a:off x="1206" y="1124"/>
                  <a:ext cx="1092" cy="518"/>
                  <a:chOff x="1199" y="0"/>
                  <a:chExt cx="1206" cy="518"/>
                </a:xfrm>
              </p:grpSpPr>
              <p:sp>
                <p:nvSpPr>
                  <p:cNvPr id="82008" name="Rectangle 166"/>
                  <p:cNvSpPr>
                    <a:spLocks noChangeArrowheads="1"/>
                  </p:cNvSpPr>
                  <p:nvPr/>
                </p:nvSpPr>
                <p:spPr bwMode="auto">
                  <a:xfrm>
                    <a:off x="1199" y="0"/>
                    <a:ext cx="120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PD/PGM</a:t>
                    </a:r>
                    <a:endParaRPr lang="en-US" altLang="zh-CN" sz="1400">
                      <a:solidFill>
                        <a:srgbClr val="FF0000"/>
                      </a:solidFill>
                      <a:latin typeface="Times New Roman" pitchFamily="18" charset="0"/>
                    </a:endParaRPr>
                  </a:p>
                </p:txBody>
              </p:sp>
              <p:sp>
                <p:nvSpPr>
                  <p:cNvPr id="82009" name="Rectangle 167"/>
                  <p:cNvSpPr>
                    <a:spLocks noChangeArrowheads="1"/>
                  </p:cNvSpPr>
                  <p:nvPr/>
                </p:nvSpPr>
                <p:spPr bwMode="auto">
                  <a:xfrm>
                    <a:off x="1199" y="0"/>
                    <a:ext cx="12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96" name="Group 168"/>
                <p:cNvGrpSpPr>
                  <a:grpSpLocks/>
                </p:cNvGrpSpPr>
                <p:nvPr/>
              </p:nvGrpSpPr>
              <p:grpSpPr bwMode="auto">
                <a:xfrm>
                  <a:off x="1206" y="1642"/>
                  <a:ext cx="1092" cy="518"/>
                  <a:chOff x="1199" y="518"/>
                  <a:chExt cx="1206" cy="518"/>
                </a:xfrm>
              </p:grpSpPr>
              <p:sp>
                <p:nvSpPr>
                  <p:cNvPr id="82006" name="Rectangle 169"/>
                  <p:cNvSpPr>
                    <a:spLocks noChangeArrowheads="1"/>
                  </p:cNvSpPr>
                  <p:nvPr/>
                </p:nvSpPr>
                <p:spPr bwMode="auto">
                  <a:xfrm>
                    <a:off x="1199" y="518"/>
                    <a:ext cx="120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低</a:t>
                    </a:r>
                    <a:endParaRPr lang="zh-CN" altLang="en-US" sz="1400">
                      <a:solidFill>
                        <a:schemeClr val="tx2"/>
                      </a:solidFill>
                      <a:latin typeface="Times New Roman" pitchFamily="18" charset="0"/>
                    </a:endParaRPr>
                  </a:p>
                </p:txBody>
              </p:sp>
              <p:sp>
                <p:nvSpPr>
                  <p:cNvPr id="82007" name="Rectangle 170"/>
                  <p:cNvSpPr>
                    <a:spLocks noChangeArrowheads="1"/>
                  </p:cNvSpPr>
                  <p:nvPr/>
                </p:nvSpPr>
                <p:spPr bwMode="auto">
                  <a:xfrm>
                    <a:off x="1199" y="518"/>
                    <a:ext cx="12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97" name="Group 171"/>
                <p:cNvGrpSpPr>
                  <a:grpSpLocks/>
                </p:cNvGrpSpPr>
                <p:nvPr/>
              </p:nvGrpSpPr>
              <p:grpSpPr bwMode="auto">
                <a:xfrm>
                  <a:off x="1206" y="2160"/>
                  <a:ext cx="1092" cy="518"/>
                  <a:chOff x="1199" y="1036"/>
                  <a:chExt cx="1206" cy="518"/>
                </a:xfrm>
              </p:grpSpPr>
              <p:sp>
                <p:nvSpPr>
                  <p:cNvPr id="82004" name="Rectangle 172"/>
                  <p:cNvSpPr>
                    <a:spLocks noChangeArrowheads="1"/>
                  </p:cNvSpPr>
                  <p:nvPr/>
                </p:nvSpPr>
                <p:spPr bwMode="auto">
                  <a:xfrm>
                    <a:off x="1199" y="1036"/>
                    <a:ext cx="120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无关</a:t>
                    </a:r>
                    <a:endParaRPr lang="zh-CN" altLang="en-US" sz="1400">
                      <a:solidFill>
                        <a:schemeClr val="tx2"/>
                      </a:solidFill>
                      <a:latin typeface="Times New Roman" pitchFamily="18" charset="0"/>
                    </a:endParaRPr>
                  </a:p>
                </p:txBody>
              </p:sp>
              <p:sp>
                <p:nvSpPr>
                  <p:cNvPr id="82005" name="Rectangle 173"/>
                  <p:cNvSpPr>
                    <a:spLocks noChangeArrowheads="1"/>
                  </p:cNvSpPr>
                  <p:nvPr/>
                </p:nvSpPr>
                <p:spPr bwMode="auto">
                  <a:xfrm>
                    <a:off x="1199" y="1036"/>
                    <a:ext cx="12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98" name="Group 174"/>
                <p:cNvGrpSpPr>
                  <a:grpSpLocks/>
                </p:cNvGrpSpPr>
                <p:nvPr/>
              </p:nvGrpSpPr>
              <p:grpSpPr bwMode="auto">
                <a:xfrm>
                  <a:off x="1206" y="2678"/>
                  <a:ext cx="1092" cy="518"/>
                  <a:chOff x="1199" y="1554"/>
                  <a:chExt cx="1206" cy="518"/>
                </a:xfrm>
              </p:grpSpPr>
              <p:sp>
                <p:nvSpPr>
                  <p:cNvPr id="82002" name="Rectangle 175"/>
                  <p:cNvSpPr>
                    <a:spLocks noChangeArrowheads="1"/>
                  </p:cNvSpPr>
                  <p:nvPr/>
                </p:nvSpPr>
                <p:spPr bwMode="auto">
                  <a:xfrm>
                    <a:off x="1199" y="1554"/>
                    <a:ext cx="120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高</a:t>
                    </a:r>
                    <a:endParaRPr lang="zh-CN" altLang="en-US" sz="1400">
                      <a:solidFill>
                        <a:schemeClr val="tx2"/>
                      </a:solidFill>
                      <a:latin typeface="Times New Roman" pitchFamily="18" charset="0"/>
                    </a:endParaRPr>
                  </a:p>
                </p:txBody>
              </p:sp>
              <p:sp>
                <p:nvSpPr>
                  <p:cNvPr id="82003" name="Rectangle 176"/>
                  <p:cNvSpPr>
                    <a:spLocks noChangeArrowheads="1"/>
                  </p:cNvSpPr>
                  <p:nvPr/>
                </p:nvSpPr>
                <p:spPr bwMode="auto">
                  <a:xfrm>
                    <a:off x="1199" y="1554"/>
                    <a:ext cx="12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99" name="Group 177"/>
                <p:cNvGrpSpPr>
                  <a:grpSpLocks/>
                </p:cNvGrpSpPr>
                <p:nvPr/>
              </p:nvGrpSpPr>
              <p:grpSpPr bwMode="auto">
                <a:xfrm>
                  <a:off x="1206" y="3196"/>
                  <a:ext cx="1092" cy="518"/>
                  <a:chOff x="1199" y="2072"/>
                  <a:chExt cx="1206" cy="518"/>
                </a:xfrm>
              </p:grpSpPr>
              <p:sp>
                <p:nvSpPr>
                  <p:cNvPr id="82000" name="Rectangle 178"/>
                  <p:cNvSpPr>
                    <a:spLocks noChangeArrowheads="1"/>
                  </p:cNvSpPr>
                  <p:nvPr/>
                </p:nvSpPr>
                <p:spPr bwMode="auto">
                  <a:xfrm>
                    <a:off x="1199" y="2072"/>
                    <a:ext cx="120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a:t>
                    </a:r>
                    <a:r>
                      <a:rPr lang="zh-CN" altLang="en-US" sz="1400" b="1">
                        <a:solidFill>
                          <a:schemeClr val="tx2"/>
                        </a:solidFill>
                        <a:latin typeface="Times New Roman" pitchFamily="18" charset="0"/>
                      </a:rPr>
                      <a:t>由低到高脉冲</a:t>
                    </a:r>
                    <a:endParaRPr lang="zh-CN" altLang="en-US" sz="1400">
                      <a:solidFill>
                        <a:schemeClr val="tx2"/>
                      </a:solidFill>
                      <a:latin typeface="Times New Roman" pitchFamily="18" charset="0"/>
                    </a:endParaRPr>
                  </a:p>
                </p:txBody>
              </p:sp>
              <p:sp>
                <p:nvSpPr>
                  <p:cNvPr id="82001" name="Rectangle 179"/>
                  <p:cNvSpPr>
                    <a:spLocks noChangeArrowheads="1"/>
                  </p:cNvSpPr>
                  <p:nvPr/>
                </p:nvSpPr>
                <p:spPr bwMode="auto">
                  <a:xfrm>
                    <a:off x="1199" y="2072"/>
                    <a:ext cx="120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1940" name="Group 180"/>
              <p:cNvGrpSpPr>
                <a:grpSpLocks/>
              </p:cNvGrpSpPr>
              <p:nvPr/>
            </p:nvGrpSpPr>
            <p:grpSpPr bwMode="auto">
              <a:xfrm>
                <a:off x="2718" y="1124"/>
                <a:ext cx="614" cy="2590"/>
                <a:chOff x="2298" y="1124"/>
                <a:chExt cx="764" cy="2590"/>
              </a:xfrm>
            </p:grpSpPr>
            <p:grpSp>
              <p:nvGrpSpPr>
                <p:cNvPr id="81980" name="Group 181"/>
                <p:cNvGrpSpPr>
                  <a:grpSpLocks/>
                </p:cNvGrpSpPr>
                <p:nvPr/>
              </p:nvGrpSpPr>
              <p:grpSpPr bwMode="auto">
                <a:xfrm>
                  <a:off x="2298" y="1124"/>
                  <a:ext cx="764" cy="518"/>
                  <a:chOff x="2405" y="0"/>
                  <a:chExt cx="843" cy="518"/>
                </a:xfrm>
              </p:grpSpPr>
              <p:sp>
                <p:nvSpPr>
                  <p:cNvPr id="81993" name="Rectangle 182"/>
                  <p:cNvSpPr>
                    <a:spLocks noChangeArrowheads="1"/>
                  </p:cNvSpPr>
                  <p:nvPr/>
                </p:nvSpPr>
                <p:spPr bwMode="auto">
                  <a:xfrm>
                    <a:off x="2405" y="0"/>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CS</a:t>
                    </a:r>
                    <a:endParaRPr lang="en-US" altLang="zh-CN" sz="1400">
                      <a:solidFill>
                        <a:srgbClr val="FF0000"/>
                      </a:solidFill>
                      <a:latin typeface="Times New Roman" pitchFamily="18" charset="0"/>
                    </a:endParaRPr>
                  </a:p>
                </p:txBody>
              </p:sp>
              <p:sp>
                <p:nvSpPr>
                  <p:cNvPr id="81994" name="Rectangle 183"/>
                  <p:cNvSpPr>
                    <a:spLocks noChangeArrowheads="1"/>
                  </p:cNvSpPr>
                  <p:nvPr/>
                </p:nvSpPr>
                <p:spPr bwMode="auto">
                  <a:xfrm>
                    <a:off x="2405" y="0"/>
                    <a:ext cx="84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81" name="Group 184"/>
                <p:cNvGrpSpPr>
                  <a:grpSpLocks/>
                </p:cNvGrpSpPr>
                <p:nvPr/>
              </p:nvGrpSpPr>
              <p:grpSpPr bwMode="auto">
                <a:xfrm>
                  <a:off x="2298" y="1642"/>
                  <a:ext cx="764" cy="518"/>
                  <a:chOff x="2405" y="518"/>
                  <a:chExt cx="843" cy="518"/>
                </a:xfrm>
              </p:grpSpPr>
              <p:sp>
                <p:nvSpPr>
                  <p:cNvPr id="81991" name="Rectangle 185"/>
                  <p:cNvSpPr>
                    <a:spLocks noChangeArrowheads="1"/>
                  </p:cNvSpPr>
                  <p:nvPr/>
                </p:nvSpPr>
                <p:spPr bwMode="auto">
                  <a:xfrm>
                    <a:off x="2405" y="518"/>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a:t>
                    </a:r>
                    <a:r>
                      <a:rPr lang="zh-CN" altLang="en-US" sz="1400" b="1">
                        <a:solidFill>
                          <a:schemeClr val="tx2"/>
                        </a:solidFill>
                        <a:latin typeface="Times New Roman" pitchFamily="18" charset="0"/>
                      </a:rPr>
                      <a:t>低</a:t>
                    </a:r>
                    <a:endParaRPr lang="zh-CN" altLang="en-US" sz="1400">
                      <a:solidFill>
                        <a:schemeClr val="tx2"/>
                      </a:solidFill>
                      <a:latin typeface="Times New Roman" pitchFamily="18" charset="0"/>
                    </a:endParaRPr>
                  </a:p>
                </p:txBody>
              </p:sp>
              <p:sp>
                <p:nvSpPr>
                  <p:cNvPr id="81992" name="Rectangle 186"/>
                  <p:cNvSpPr>
                    <a:spLocks noChangeArrowheads="1"/>
                  </p:cNvSpPr>
                  <p:nvPr/>
                </p:nvSpPr>
                <p:spPr bwMode="auto">
                  <a:xfrm>
                    <a:off x="2405" y="518"/>
                    <a:ext cx="84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82" name="Group 187"/>
                <p:cNvGrpSpPr>
                  <a:grpSpLocks/>
                </p:cNvGrpSpPr>
                <p:nvPr/>
              </p:nvGrpSpPr>
              <p:grpSpPr bwMode="auto">
                <a:xfrm>
                  <a:off x="2298" y="2160"/>
                  <a:ext cx="764" cy="518"/>
                  <a:chOff x="2405" y="1036"/>
                  <a:chExt cx="843" cy="518"/>
                </a:xfrm>
              </p:grpSpPr>
              <p:sp>
                <p:nvSpPr>
                  <p:cNvPr id="81989" name="Rectangle 188"/>
                  <p:cNvSpPr>
                    <a:spLocks noChangeArrowheads="1"/>
                  </p:cNvSpPr>
                  <p:nvPr/>
                </p:nvSpPr>
                <p:spPr bwMode="auto">
                  <a:xfrm>
                    <a:off x="2405" y="1036"/>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a:t>
                    </a:r>
                    <a:r>
                      <a:rPr lang="zh-CN" altLang="en-US" sz="1400" b="1">
                        <a:solidFill>
                          <a:schemeClr val="tx2"/>
                        </a:solidFill>
                        <a:latin typeface="Times New Roman" pitchFamily="18" charset="0"/>
                      </a:rPr>
                      <a:t>高</a:t>
                    </a:r>
                    <a:endParaRPr lang="zh-CN" altLang="en-US" sz="1400">
                      <a:solidFill>
                        <a:schemeClr val="tx2"/>
                      </a:solidFill>
                      <a:latin typeface="Times New Roman" pitchFamily="18" charset="0"/>
                    </a:endParaRPr>
                  </a:p>
                </p:txBody>
              </p:sp>
              <p:sp>
                <p:nvSpPr>
                  <p:cNvPr id="81990" name="Rectangle 189"/>
                  <p:cNvSpPr>
                    <a:spLocks noChangeArrowheads="1"/>
                  </p:cNvSpPr>
                  <p:nvPr/>
                </p:nvSpPr>
                <p:spPr bwMode="auto">
                  <a:xfrm>
                    <a:off x="2405" y="1036"/>
                    <a:ext cx="84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83" name="Group 190"/>
                <p:cNvGrpSpPr>
                  <a:grpSpLocks/>
                </p:cNvGrpSpPr>
                <p:nvPr/>
              </p:nvGrpSpPr>
              <p:grpSpPr bwMode="auto">
                <a:xfrm>
                  <a:off x="2298" y="2678"/>
                  <a:ext cx="764" cy="518"/>
                  <a:chOff x="2405" y="1554"/>
                  <a:chExt cx="843" cy="518"/>
                </a:xfrm>
              </p:grpSpPr>
              <p:sp>
                <p:nvSpPr>
                  <p:cNvPr id="81987" name="Rectangle 191"/>
                  <p:cNvSpPr>
                    <a:spLocks noChangeArrowheads="1"/>
                  </p:cNvSpPr>
                  <p:nvPr/>
                </p:nvSpPr>
                <p:spPr bwMode="auto">
                  <a:xfrm>
                    <a:off x="2405" y="1554"/>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无关</a:t>
                    </a:r>
                    <a:endParaRPr lang="zh-CN" altLang="en-US" sz="1400">
                      <a:solidFill>
                        <a:schemeClr val="tx2"/>
                      </a:solidFill>
                      <a:latin typeface="Times New Roman" pitchFamily="18" charset="0"/>
                    </a:endParaRPr>
                  </a:p>
                </p:txBody>
              </p:sp>
              <p:sp>
                <p:nvSpPr>
                  <p:cNvPr id="81988" name="Rectangle 192"/>
                  <p:cNvSpPr>
                    <a:spLocks noChangeArrowheads="1"/>
                  </p:cNvSpPr>
                  <p:nvPr/>
                </p:nvSpPr>
                <p:spPr bwMode="auto">
                  <a:xfrm>
                    <a:off x="2405" y="1554"/>
                    <a:ext cx="84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84" name="Group 193"/>
                <p:cNvGrpSpPr>
                  <a:grpSpLocks/>
                </p:cNvGrpSpPr>
                <p:nvPr/>
              </p:nvGrpSpPr>
              <p:grpSpPr bwMode="auto">
                <a:xfrm>
                  <a:off x="2298" y="3196"/>
                  <a:ext cx="764" cy="518"/>
                  <a:chOff x="2405" y="2072"/>
                  <a:chExt cx="843" cy="518"/>
                </a:xfrm>
              </p:grpSpPr>
              <p:sp>
                <p:nvSpPr>
                  <p:cNvPr id="81985" name="Rectangle 194"/>
                  <p:cNvSpPr>
                    <a:spLocks noChangeArrowheads="1"/>
                  </p:cNvSpPr>
                  <p:nvPr/>
                </p:nvSpPr>
                <p:spPr bwMode="auto">
                  <a:xfrm>
                    <a:off x="2405" y="2072"/>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a:t>
                    </a:r>
                    <a:r>
                      <a:rPr lang="zh-CN" altLang="en-US" sz="1400" b="1">
                        <a:solidFill>
                          <a:schemeClr val="tx2"/>
                        </a:solidFill>
                        <a:latin typeface="Times New Roman" pitchFamily="18" charset="0"/>
                      </a:rPr>
                      <a:t>高</a:t>
                    </a:r>
                    <a:endParaRPr lang="zh-CN" altLang="en-US" sz="1400">
                      <a:solidFill>
                        <a:schemeClr val="tx2"/>
                      </a:solidFill>
                      <a:latin typeface="Times New Roman" pitchFamily="18" charset="0"/>
                    </a:endParaRPr>
                  </a:p>
                </p:txBody>
              </p:sp>
              <p:sp>
                <p:nvSpPr>
                  <p:cNvPr id="81986" name="Rectangle 195"/>
                  <p:cNvSpPr>
                    <a:spLocks noChangeArrowheads="1"/>
                  </p:cNvSpPr>
                  <p:nvPr/>
                </p:nvSpPr>
                <p:spPr bwMode="auto">
                  <a:xfrm>
                    <a:off x="2405" y="2072"/>
                    <a:ext cx="84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1941" name="Group 196"/>
              <p:cNvGrpSpPr>
                <a:grpSpLocks/>
              </p:cNvGrpSpPr>
              <p:nvPr/>
            </p:nvGrpSpPr>
            <p:grpSpPr bwMode="auto">
              <a:xfrm>
                <a:off x="3332" y="1124"/>
                <a:ext cx="556" cy="2590"/>
                <a:chOff x="3062" y="1124"/>
                <a:chExt cx="710" cy="2590"/>
              </a:xfrm>
            </p:grpSpPr>
            <p:grpSp>
              <p:nvGrpSpPr>
                <p:cNvPr id="81965" name="Group 197"/>
                <p:cNvGrpSpPr>
                  <a:grpSpLocks/>
                </p:cNvGrpSpPr>
                <p:nvPr/>
              </p:nvGrpSpPr>
              <p:grpSpPr bwMode="auto">
                <a:xfrm>
                  <a:off x="3062" y="1124"/>
                  <a:ext cx="710" cy="518"/>
                  <a:chOff x="3248" y="0"/>
                  <a:chExt cx="785" cy="518"/>
                </a:xfrm>
              </p:grpSpPr>
              <p:sp>
                <p:nvSpPr>
                  <p:cNvPr id="81978" name="Rectangle 198"/>
                  <p:cNvSpPr>
                    <a:spLocks noChangeArrowheads="1"/>
                  </p:cNvSpPr>
                  <p:nvPr/>
                </p:nvSpPr>
                <p:spPr bwMode="auto">
                  <a:xfrm>
                    <a:off x="3248" y="0"/>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Vpp</a:t>
                    </a:r>
                    <a:endParaRPr lang="en-US" altLang="zh-CN" sz="1400">
                      <a:solidFill>
                        <a:srgbClr val="FF0000"/>
                      </a:solidFill>
                      <a:latin typeface="Times New Roman" pitchFamily="18" charset="0"/>
                    </a:endParaRPr>
                  </a:p>
                </p:txBody>
              </p:sp>
              <p:sp>
                <p:nvSpPr>
                  <p:cNvPr id="81979" name="Rectangle 199"/>
                  <p:cNvSpPr>
                    <a:spLocks noChangeArrowheads="1"/>
                  </p:cNvSpPr>
                  <p:nvPr/>
                </p:nvSpPr>
                <p:spPr bwMode="auto">
                  <a:xfrm>
                    <a:off x="3248" y="0"/>
                    <a:ext cx="78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66" name="Group 200"/>
                <p:cNvGrpSpPr>
                  <a:grpSpLocks/>
                </p:cNvGrpSpPr>
                <p:nvPr/>
              </p:nvGrpSpPr>
              <p:grpSpPr bwMode="auto">
                <a:xfrm>
                  <a:off x="3062" y="1642"/>
                  <a:ext cx="710" cy="518"/>
                  <a:chOff x="3248" y="518"/>
                  <a:chExt cx="785" cy="518"/>
                </a:xfrm>
              </p:grpSpPr>
              <p:sp>
                <p:nvSpPr>
                  <p:cNvPr id="81976" name="Rectangle 201"/>
                  <p:cNvSpPr>
                    <a:spLocks noChangeArrowheads="1"/>
                  </p:cNvSpPr>
                  <p:nvPr/>
                </p:nvSpPr>
                <p:spPr bwMode="auto">
                  <a:xfrm>
                    <a:off x="3248" y="518"/>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77" name="Rectangle 202"/>
                  <p:cNvSpPr>
                    <a:spLocks noChangeArrowheads="1"/>
                  </p:cNvSpPr>
                  <p:nvPr/>
                </p:nvSpPr>
                <p:spPr bwMode="auto">
                  <a:xfrm>
                    <a:off x="3248" y="518"/>
                    <a:ext cx="78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67" name="Group 203"/>
                <p:cNvGrpSpPr>
                  <a:grpSpLocks/>
                </p:cNvGrpSpPr>
                <p:nvPr/>
              </p:nvGrpSpPr>
              <p:grpSpPr bwMode="auto">
                <a:xfrm>
                  <a:off x="3062" y="2160"/>
                  <a:ext cx="710" cy="518"/>
                  <a:chOff x="3248" y="1036"/>
                  <a:chExt cx="785" cy="518"/>
                </a:xfrm>
              </p:grpSpPr>
              <p:sp>
                <p:nvSpPr>
                  <p:cNvPr id="81974" name="Rectangle 204"/>
                  <p:cNvSpPr>
                    <a:spLocks noChangeArrowheads="1"/>
                  </p:cNvSpPr>
                  <p:nvPr/>
                </p:nvSpPr>
                <p:spPr bwMode="auto">
                  <a:xfrm>
                    <a:off x="3248" y="1036"/>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75" name="Rectangle 205"/>
                  <p:cNvSpPr>
                    <a:spLocks noChangeArrowheads="1"/>
                  </p:cNvSpPr>
                  <p:nvPr/>
                </p:nvSpPr>
                <p:spPr bwMode="auto">
                  <a:xfrm>
                    <a:off x="3248" y="1036"/>
                    <a:ext cx="78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68" name="Group 206"/>
                <p:cNvGrpSpPr>
                  <a:grpSpLocks/>
                </p:cNvGrpSpPr>
                <p:nvPr/>
              </p:nvGrpSpPr>
              <p:grpSpPr bwMode="auto">
                <a:xfrm>
                  <a:off x="3062" y="2678"/>
                  <a:ext cx="710" cy="518"/>
                  <a:chOff x="3248" y="1554"/>
                  <a:chExt cx="785" cy="518"/>
                </a:xfrm>
              </p:grpSpPr>
              <p:sp>
                <p:nvSpPr>
                  <p:cNvPr id="81972" name="Rectangle 207"/>
                  <p:cNvSpPr>
                    <a:spLocks noChangeArrowheads="1"/>
                  </p:cNvSpPr>
                  <p:nvPr/>
                </p:nvSpPr>
                <p:spPr bwMode="auto">
                  <a:xfrm>
                    <a:off x="3248" y="1554"/>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73" name="Rectangle 208"/>
                  <p:cNvSpPr>
                    <a:spLocks noChangeArrowheads="1"/>
                  </p:cNvSpPr>
                  <p:nvPr/>
                </p:nvSpPr>
                <p:spPr bwMode="auto">
                  <a:xfrm>
                    <a:off x="3248" y="1554"/>
                    <a:ext cx="78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69" name="Group 209"/>
                <p:cNvGrpSpPr>
                  <a:grpSpLocks/>
                </p:cNvGrpSpPr>
                <p:nvPr/>
              </p:nvGrpSpPr>
              <p:grpSpPr bwMode="auto">
                <a:xfrm>
                  <a:off x="3062" y="3196"/>
                  <a:ext cx="710" cy="518"/>
                  <a:chOff x="3248" y="2072"/>
                  <a:chExt cx="785" cy="518"/>
                </a:xfrm>
              </p:grpSpPr>
              <p:sp>
                <p:nvSpPr>
                  <p:cNvPr id="81970" name="Rectangle 210"/>
                  <p:cNvSpPr>
                    <a:spLocks noChangeArrowheads="1"/>
                  </p:cNvSpPr>
                  <p:nvPr/>
                </p:nvSpPr>
                <p:spPr bwMode="auto">
                  <a:xfrm>
                    <a:off x="3248" y="2072"/>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+25V</a:t>
                    </a:r>
                    <a:endParaRPr lang="en-US" altLang="zh-CN" sz="1400">
                      <a:solidFill>
                        <a:schemeClr val="tx2"/>
                      </a:solidFill>
                      <a:latin typeface="Times New Roman" pitchFamily="18" charset="0"/>
                    </a:endParaRPr>
                  </a:p>
                </p:txBody>
              </p:sp>
              <p:sp>
                <p:nvSpPr>
                  <p:cNvPr id="81971" name="Rectangle 211"/>
                  <p:cNvSpPr>
                    <a:spLocks noChangeArrowheads="1"/>
                  </p:cNvSpPr>
                  <p:nvPr/>
                </p:nvSpPr>
                <p:spPr bwMode="auto">
                  <a:xfrm>
                    <a:off x="3248" y="2072"/>
                    <a:ext cx="78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1942" name="Group 212"/>
              <p:cNvGrpSpPr>
                <a:grpSpLocks/>
              </p:cNvGrpSpPr>
              <p:nvPr/>
            </p:nvGrpSpPr>
            <p:grpSpPr bwMode="auto">
              <a:xfrm>
                <a:off x="3888" y="1124"/>
                <a:ext cx="542" cy="2590"/>
                <a:chOff x="3772" y="1124"/>
                <a:chExt cx="658" cy="2590"/>
              </a:xfrm>
            </p:grpSpPr>
            <p:grpSp>
              <p:nvGrpSpPr>
                <p:cNvPr id="81950" name="Group 213"/>
                <p:cNvGrpSpPr>
                  <a:grpSpLocks/>
                </p:cNvGrpSpPr>
                <p:nvPr/>
              </p:nvGrpSpPr>
              <p:grpSpPr bwMode="auto">
                <a:xfrm>
                  <a:off x="3772" y="1124"/>
                  <a:ext cx="658" cy="518"/>
                  <a:chOff x="4033" y="0"/>
                  <a:chExt cx="726" cy="518"/>
                </a:xfrm>
              </p:grpSpPr>
              <p:sp>
                <p:nvSpPr>
                  <p:cNvPr id="81963" name="Rectangle 214"/>
                  <p:cNvSpPr>
                    <a:spLocks noChangeArrowheads="1"/>
                  </p:cNvSpPr>
                  <p:nvPr/>
                </p:nvSpPr>
                <p:spPr bwMode="auto">
                  <a:xfrm>
                    <a:off x="4033" y="0"/>
                    <a:ext cx="72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rgbClr val="FF0000"/>
                        </a:solidFill>
                        <a:latin typeface="Times New Roman" pitchFamily="18" charset="0"/>
                      </a:rPr>
                      <a:t> Vcc</a:t>
                    </a:r>
                    <a:endParaRPr lang="en-US" altLang="zh-CN" sz="1400">
                      <a:solidFill>
                        <a:srgbClr val="FF0000"/>
                      </a:solidFill>
                      <a:latin typeface="Times New Roman" pitchFamily="18" charset="0"/>
                    </a:endParaRPr>
                  </a:p>
                </p:txBody>
              </p:sp>
              <p:sp>
                <p:nvSpPr>
                  <p:cNvPr id="81964" name="Rectangle 215"/>
                  <p:cNvSpPr>
                    <a:spLocks noChangeArrowheads="1"/>
                  </p:cNvSpPr>
                  <p:nvPr/>
                </p:nvSpPr>
                <p:spPr bwMode="auto">
                  <a:xfrm>
                    <a:off x="4033" y="0"/>
                    <a:ext cx="72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51" name="Group 216"/>
                <p:cNvGrpSpPr>
                  <a:grpSpLocks/>
                </p:cNvGrpSpPr>
                <p:nvPr/>
              </p:nvGrpSpPr>
              <p:grpSpPr bwMode="auto">
                <a:xfrm>
                  <a:off x="3772" y="1642"/>
                  <a:ext cx="658" cy="518"/>
                  <a:chOff x="4033" y="518"/>
                  <a:chExt cx="726" cy="518"/>
                </a:xfrm>
              </p:grpSpPr>
              <p:sp>
                <p:nvSpPr>
                  <p:cNvPr id="81961" name="Rectangle 217"/>
                  <p:cNvSpPr>
                    <a:spLocks noChangeArrowheads="1"/>
                  </p:cNvSpPr>
                  <p:nvPr/>
                </p:nvSpPr>
                <p:spPr bwMode="auto">
                  <a:xfrm>
                    <a:off x="4033" y="518"/>
                    <a:ext cx="72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62" name="Rectangle 218"/>
                  <p:cNvSpPr>
                    <a:spLocks noChangeArrowheads="1"/>
                  </p:cNvSpPr>
                  <p:nvPr/>
                </p:nvSpPr>
                <p:spPr bwMode="auto">
                  <a:xfrm>
                    <a:off x="4033" y="518"/>
                    <a:ext cx="72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52" name="Group 219"/>
                <p:cNvGrpSpPr>
                  <a:grpSpLocks/>
                </p:cNvGrpSpPr>
                <p:nvPr/>
              </p:nvGrpSpPr>
              <p:grpSpPr bwMode="auto">
                <a:xfrm>
                  <a:off x="3772" y="2160"/>
                  <a:ext cx="658" cy="518"/>
                  <a:chOff x="4033" y="1036"/>
                  <a:chExt cx="726" cy="518"/>
                </a:xfrm>
              </p:grpSpPr>
              <p:sp>
                <p:nvSpPr>
                  <p:cNvPr id="81959" name="Rectangle 220"/>
                  <p:cNvSpPr>
                    <a:spLocks noChangeArrowheads="1"/>
                  </p:cNvSpPr>
                  <p:nvPr/>
                </p:nvSpPr>
                <p:spPr bwMode="auto">
                  <a:xfrm>
                    <a:off x="4033" y="1036"/>
                    <a:ext cx="72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60" name="Rectangle 221"/>
                  <p:cNvSpPr>
                    <a:spLocks noChangeArrowheads="1"/>
                  </p:cNvSpPr>
                  <p:nvPr/>
                </p:nvSpPr>
                <p:spPr bwMode="auto">
                  <a:xfrm>
                    <a:off x="4033" y="1036"/>
                    <a:ext cx="72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53" name="Group 222"/>
                <p:cNvGrpSpPr>
                  <a:grpSpLocks/>
                </p:cNvGrpSpPr>
                <p:nvPr/>
              </p:nvGrpSpPr>
              <p:grpSpPr bwMode="auto">
                <a:xfrm>
                  <a:off x="3772" y="2678"/>
                  <a:ext cx="658" cy="518"/>
                  <a:chOff x="4033" y="1554"/>
                  <a:chExt cx="726" cy="518"/>
                </a:xfrm>
              </p:grpSpPr>
              <p:sp>
                <p:nvSpPr>
                  <p:cNvPr id="81957" name="Rectangle 223"/>
                  <p:cNvSpPr>
                    <a:spLocks noChangeArrowheads="1"/>
                  </p:cNvSpPr>
                  <p:nvPr/>
                </p:nvSpPr>
                <p:spPr bwMode="auto">
                  <a:xfrm>
                    <a:off x="4033" y="1554"/>
                    <a:ext cx="72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58" name="Rectangle 224"/>
                  <p:cNvSpPr>
                    <a:spLocks noChangeArrowheads="1"/>
                  </p:cNvSpPr>
                  <p:nvPr/>
                </p:nvSpPr>
                <p:spPr bwMode="auto">
                  <a:xfrm>
                    <a:off x="4033" y="1554"/>
                    <a:ext cx="72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954" name="Group 225"/>
                <p:cNvGrpSpPr>
                  <a:grpSpLocks/>
                </p:cNvGrpSpPr>
                <p:nvPr/>
              </p:nvGrpSpPr>
              <p:grpSpPr bwMode="auto">
                <a:xfrm>
                  <a:off x="3772" y="3196"/>
                  <a:ext cx="658" cy="518"/>
                  <a:chOff x="4033" y="2072"/>
                  <a:chExt cx="726" cy="518"/>
                </a:xfrm>
              </p:grpSpPr>
              <p:sp>
                <p:nvSpPr>
                  <p:cNvPr id="81955" name="Rectangle 226"/>
                  <p:cNvSpPr>
                    <a:spLocks noChangeArrowheads="1"/>
                  </p:cNvSpPr>
                  <p:nvPr/>
                </p:nvSpPr>
                <p:spPr bwMode="auto">
                  <a:xfrm>
                    <a:off x="4033" y="2072"/>
                    <a:ext cx="72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400" b="1">
                        <a:solidFill>
                          <a:schemeClr val="tx2"/>
                        </a:solidFill>
                        <a:latin typeface="Times New Roman" pitchFamily="18" charset="0"/>
                      </a:rPr>
                      <a:t> +5V</a:t>
                    </a:r>
                    <a:endParaRPr lang="en-US" altLang="zh-CN" sz="1400">
                      <a:solidFill>
                        <a:schemeClr val="tx2"/>
                      </a:solidFill>
                      <a:latin typeface="Times New Roman" pitchFamily="18" charset="0"/>
                    </a:endParaRPr>
                  </a:p>
                </p:txBody>
              </p:sp>
              <p:sp>
                <p:nvSpPr>
                  <p:cNvPr id="81956" name="Rectangle 227"/>
                  <p:cNvSpPr>
                    <a:spLocks noChangeArrowheads="1"/>
                  </p:cNvSpPr>
                  <p:nvPr/>
                </p:nvSpPr>
                <p:spPr bwMode="auto">
                  <a:xfrm>
                    <a:off x="4033" y="2072"/>
                    <a:ext cx="72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1943" name="Group 228"/>
              <p:cNvGrpSpPr>
                <a:grpSpLocks/>
              </p:cNvGrpSpPr>
              <p:nvPr/>
            </p:nvGrpSpPr>
            <p:grpSpPr bwMode="auto">
              <a:xfrm>
                <a:off x="4430" y="3196"/>
                <a:ext cx="1209" cy="518"/>
                <a:chOff x="4759" y="2072"/>
                <a:chExt cx="1335" cy="518"/>
              </a:xfrm>
            </p:grpSpPr>
            <p:sp>
              <p:nvSpPr>
                <p:cNvPr id="81948" name="Rectangle 229"/>
                <p:cNvSpPr>
                  <a:spLocks noChangeArrowheads="1"/>
                </p:cNvSpPr>
                <p:nvPr/>
              </p:nvSpPr>
              <p:spPr bwMode="auto">
                <a:xfrm>
                  <a:off x="4759" y="2072"/>
                  <a:ext cx="13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b="1">
                      <a:solidFill>
                        <a:schemeClr val="tx2"/>
                      </a:solidFill>
                      <a:latin typeface="Times New Roman" pitchFamily="18" charset="0"/>
                    </a:rPr>
                    <a:t>　  输入</a:t>
                  </a:r>
                  <a:endParaRPr lang="zh-CN" altLang="en-US" sz="1400">
                    <a:solidFill>
                      <a:schemeClr val="tx2"/>
                    </a:solidFill>
                    <a:latin typeface="Times New Roman" pitchFamily="18" charset="0"/>
                  </a:endParaRPr>
                </a:p>
              </p:txBody>
            </p:sp>
            <p:sp>
              <p:nvSpPr>
                <p:cNvPr id="81949" name="Rectangle 230"/>
                <p:cNvSpPr>
                  <a:spLocks noChangeArrowheads="1"/>
                </p:cNvSpPr>
                <p:nvPr/>
              </p:nvSpPr>
              <p:spPr bwMode="auto">
                <a:xfrm>
                  <a:off x="4759" y="2072"/>
                  <a:ext cx="1335"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1944" name="Rectangle 231"/>
              <p:cNvSpPr>
                <a:spLocks noChangeArrowheads="1"/>
              </p:cNvSpPr>
              <p:nvPr/>
            </p:nvSpPr>
            <p:spPr bwMode="auto">
              <a:xfrm>
                <a:off x="118" y="1122"/>
                <a:ext cx="5523" cy="2594"/>
              </a:xfrm>
              <a:prstGeom prst="rect">
                <a:avLst/>
              </a:prstGeom>
              <a:noFill/>
              <a:ln w="793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45" name="Line 232"/>
              <p:cNvSpPr>
                <a:spLocks noChangeShapeType="1"/>
              </p:cNvSpPr>
              <p:nvPr/>
            </p:nvSpPr>
            <p:spPr bwMode="auto">
              <a:xfrm>
                <a:off x="120" y="1124"/>
                <a:ext cx="1086" cy="51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6" name="Text Box 233"/>
              <p:cNvSpPr txBox="1">
                <a:spLocks noChangeArrowheads="1"/>
              </p:cNvSpPr>
              <p:nvPr/>
            </p:nvSpPr>
            <p:spPr bwMode="auto">
              <a:xfrm>
                <a:off x="646" y="1265"/>
                <a:ext cx="59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a:solidFill>
                      <a:srgbClr val="FF0000"/>
                    </a:solidFill>
                    <a:latin typeface="Times New Roman" pitchFamily="18" charset="0"/>
                  </a:rPr>
                  <a:t>引脚</a:t>
                </a:r>
              </a:p>
            </p:txBody>
          </p:sp>
          <p:sp>
            <p:nvSpPr>
              <p:cNvPr id="81947" name="Text Box 234"/>
              <p:cNvSpPr txBox="1">
                <a:spLocks noChangeArrowheads="1"/>
              </p:cNvSpPr>
              <p:nvPr/>
            </p:nvSpPr>
            <p:spPr bwMode="auto">
              <a:xfrm>
                <a:off x="136" y="1478"/>
                <a:ext cx="5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a:solidFill>
                      <a:srgbClr val="FF0000"/>
                    </a:solidFill>
                    <a:latin typeface="Times New Roman" pitchFamily="18" charset="0"/>
                  </a:rPr>
                  <a:t>操作</a:t>
                </a:r>
              </a:p>
            </p:txBody>
          </p:sp>
        </p:grpSp>
      </p:grpSp>
      <p:sp>
        <p:nvSpPr>
          <p:cNvPr id="81927" name="Text Box 235"/>
          <p:cNvSpPr txBox="1">
            <a:spLocks noChangeArrowheads="1"/>
          </p:cNvSpPr>
          <p:nvPr/>
        </p:nvSpPr>
        <p:spPr bwMode="auto">
          <a:xfrm>
            <a:off x="5181600" y="6858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chemeClr val="hlink"/>
                </a:solidFill>
                <a:latin typeface="Times New Roman" pitchFamily="18" charset="0"/>
                <a:ea typeface="黑体" pitchFamily="49" charset="-122"/>
              </a:rPr>
              <a:t>工作模式选择</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28600" y="4572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dirty="0">
                <a:solidFill>
                  <a:srgbClr val="FF0000"/>
                </a:solidFill>
                <a:latin typeface="宋体" pitchFamily="2" charset="-122"/>
              </a:rPr>
              <a:t>(4) </a:t>
            </a:r>
            <a:r>
              <a:rPr lang="zh-CN" altLang="en-US" sz="2800" b="1" dirty="0">
                <a:solidFill>
                  <a:srgbClr val="FF0000"/>
                </a:solidFill>
                <a:latin typeface="宋体" pitchFamily="2" charset="-122"/>
              </a:rPr>
              <a:t>电擦可编程只读存储器</a:t>
            </a:r>
            <a:r>
              <a:rPr lang="en-US" altLang="zh-CN" sz="2800" b="1" dirty="0">
                <a:solidFill>
                  <a:srgbClr val="FF0000"/>
                </a:solidFill>
                <a:latin typeface="宋体" pitchFamily="2" charset="-122"/>
              </a:rPr>
              <a:t>EEPROM</a:t>
            </a:r>
          </a:p>
        </p:txBody>
      </p:sp>
      <p:sp>
        <p:nvSpPr>
          <p:cNvPr id="82947" name="Text Box 6"/>
          <p:cNvSpPr txBox="1">
            <a:spLocks noChangeArrowheads="1"/>
          </p:cNvSpPr>
          <p:nvPr/>
        </p:nvSpPr>
        <p:spPr bwMode="auto">
          <a:xfrm>
            <a:off x="304800" y="4648200"/>
            <a:ext cx="8534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rgbClr val="0000FF"/>
                </a:solidFill>
                <a:latin typeface="Times New Roman" pitchFamily="18" charset="0"/>
              </a:rPr>
              <a:t>•</a:t>
            </a:r>
            <a:r>
              <a:rPr lang="en-US" altLang="zh-CN" sz="2000" b="1">
                <a:solidFill>
                  <a:srgbClr val="0000FF"/>
                </a:solidFill>
                <a:latin typeface="宋体" pitchFamily="2" charset="-122"/>
              </a:rPr>
              <a:t> </a:t>
            </a:r>
            <a:r>
              <a:rPr lang="zh-CN" altLang="en-US" sz="2000" b="1">
                <a:solidFill>
                  <a:srgbClr val="0000FF"/>
                </a:solidFill>
                <a:latin typeface="宋体" pitchFamily="2" charset="-122"/>
              </a:rPr>
              <a:t>若</a:t>
            </a:r>
            <a:r>
              <a:rPr lang="en-US" altLang="zh-CN" sz="2000" b="1">
                <a:solidFill>
                  <a:srgbClr val="0000FF"/>
                </a:solidFill>
                <a:latin typeface="宋体" pitchFamily="2" charset="-122"/>
              </a:rPr>
              <a:t>V</a:t>
            </a:r>
            <a:r>
              <a:rPr lang="en-US" altLang="zh-CN" sz="2000" b="1" baseline="-25000">
                <a:solidFill>
                  <a:srgbClr val="0000FF"/>
                </a:solidFill>
                <a:latin typeface="宋体" pitchFamily="2" charset="-122"/>
              </a:rPr>
              <a:t>G</a:t>
            </a:r>
            <a:r>
              <a:rPr lang="zh-CN" altLang="en-US" sz="2000" b="1">
                <a:solidFill>
                  <a:srgbClr val="0000FF"/>
                </a:solidFill>
                <a:latin typeface="宋体" pitchFamily="2" charset="-122"/>
              </a:rPr>
              <a:t>为正电压，第一浮空栅极与漏极之间产生隧道效应，使电子注入第一浮空栅极，即编程写入。</a:t>
            </a:r>
          </a:p>
          <a:p>
            <a:pPr eaLnBrk="1" hangingPunct="1">
              <a:lnSpc>
                <a:spcPct val="75000"/>
              </a:lnSpc>
              <a:spcBef>
                <a:spcPct val="50000"/>
              </a:spcBef>
            </a:pPr>
            <a:r>
              <a:rPr lang="en-US" altLang="zh-CN" sz="2000" b="1">
                <a:solidFill>
                  <a:srgbClr val="0000FF"/>
                </a:solidFill>
                <a:latin typeface="Times New Roman" pitchFamily="18" charset="0"/>
              </a:rPr>
              <a:t>•</a:t>
            </a:r>
            <a:r>
              <a:rPr lang="en-US" altLang="zh-CN" sz="2000" b="1">
                <a:solidFill>
                  <a:srgbClr val="0000FF"/>
                </a:solidFill>
                <a:latin typeface="宋体" pitchFamily="2" charset="-122"/>
              </a:rPr>
              <a:t> </a:t>
            </a:r>
            <a:r>
              <a:rPr lang="zh-CN" altLang="en-US" sz="2000" b="1">
                <a:solidFill>
                  <a:srgbClr val="0000FF"/>
                </a:solidFill>
                <a:latin typeface="宋体" pitchFamily="2" charset="-122"/>
              </a:rPr>
              <a:t>若使</a:t>
            </a:r>
            <a:r>
              <a:rPr lang="en-US" altLang="zh-CN" sz="2000" b="1">
                <a:solidFill>
                  <a:srgbClr val="0000FF"/>
                </a:solidFill>
                <a:latin typeface="宋体" pitchFamily="2" charset="-122"/>
              </a:rPr>
              <a:t>V</a:t>
            </a:r>
            <a:r>
              <a:rPr lang="en-US" altLang="zh-CN" sz="2000" b="1" baseline="-25000">
                <a:solidFill>
                  <a:srgbClr val="0000FF"/>
                </a:solidFill>
                <a:latin typeface="宋体" pitchFamily="2" charset="-122"/>
              </a:rPr>
              <a:t>G</a:t>
            </a:r>
            <a:r>
              <a:rPr lang="zh-CN" altLang="en-US" sz="2000" b="1">
                <a:solidFill>
                  <a:srgbClr val="0000FF"/>
                </a:solidFill>
                <a:latin typeface="宋体" pitchFamily="2" charset="-122"/>
              </a:rPr>
              <a:t>为负电压，强使第一级浮空栅极的电子散失，即擦除。</a:t>
            </a:r>
          </a:p>
          <a:p>
            <a:pPr eaLnBrk="1" hangingPunct="1">
              <a:lnSpc>
                <a:spcPct val="75000"/>
              </a:lnSpc>
              <a:spcBef>
                <a:spcPct val="50000"/>
              </a:spcBef>
            </a:pPr>
            <a:r>
              <a:rPr lang="en-US" altLang="zh-CN" sz="2000" b="1">
                <a:solidFill>
                  <a:srgbClr val="0000FF"/>
                </a:solidFill>
                <a:latin typeface="Times New Roman" pitchFamily="18" charset="0"/>
              </a:rPr>
              <a:t>•</a:t>
            </a:r>
            <a:r>
              <a:rPr lang="en-US" altLang="zh-CN" sz="2000" b="1">
                <a:solidFill>
                  <a:srgbClr val="0000FF"/>
                </a:solidFill>
                <a:latin typeface="宋体" pitchFamily="2" charset="-122"/>
              </a:rPr>
              <a:t> EEPROM</a:t>
            </a:r>
            <a:r>
              <a:rPr lang="zh-CN" altLang="en-US" sz="2000" b="1">
                <a:solidFill>
                  <a:srgbClr val="0000FF"/>
                </a:solidFill>
                <a:latin typeface="宋体" pitchFamily="2" charset="-122"/>
              </a:rPr>
              <a:t>的编程与擦除电流很小</a:t>
            </a:r>
            <a:r>
              <a:rPr lang="en-US" altLang="zh-CN" sz="2000" b="1">
                <a:solidFill>
                  <a:srgbClr val="0000FF"/>
                </a:solidFill>
                <a:latin typeface="宋体" pitchFamily="2" charset="-122"/>
              </a:rPr>
              <a:t>,</a:t>
            </a:r>
            <a:r>
              <a:rPr lang="zh-CN" altLang="en-US" sz="2000" b="1">
                <a:solidFill>
                  <a:srgbClr val="0000FF"/>
                </a:solidFill>
                <a:latin typeface="宋体" pitchFamily="2" charset="-122"/>
              </a:rPr>
              <a:t>可用普通电源供电</a:t>
            </a:r>
            <a:r>
              <a:rPr lang="en-US" altLang="zh-CN" sz="2000" b="1">
                <a:solidFill>
                  <a:srgbClr val="0000FF"/>
                </a:solidFill>
                <a:latin typeface="宋体" pitchFamily="2" charset="-122"/>
              </a:rPr>
              <a:t>,</a:t>
            </a:r>
            <a:r>
              <a:rPr lang="zh-CN" altLang="en-US" sz="2000" b="1">
                <a:solidFill>
                  <a:srgbClr val="0000FF"/>
                </a:solidFill>
                <a:latin typeface="宋体" pitchFamily="2" charset="-122"/>
              </a:rPr>
              <a:t>而且擦除可按字节进行。 </a:t>
            </a:r>
          </a:p>
        </p:txBody>
      </p:sp>
      <p:sp>
        <p:nvSpPr>
          <p:cNvPr id="82948" name="Text Box 7"/>
          <p:cNvSpPr txBox="1">
            <a:spLocks noChangeArrowheads="1"/>
          </p:cNvSpPr>
          <p:nvPr/>
        </p:nvSpPr>
        <p:spPr bwMode="auto">
          <a:xfrm>
            <a:off x="381000" y="1447800"/>
            <a:ext cx="15875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a:solidFill>
                  <a:srgbClr val="000000"/>
                </a:solidFill>
                <a:latin typeface="Arial" pitchFamily="34" charset="0"/>
                <a:cs typeface="Arial" pitchFamily="34" charset="0"/>
              </a:rPr>
              <a:t>　</a:t>
            </a:r>
            <a:r>
              <a:rPr lang="zh-CN" altLang="en-US" sz="2000" b="1">
                <a:solidFill>
                  <a:srgbClr val="000000"/>
                </a:solidFill>
                <a:latin typeface="宋体" pitchFamily="2" charset="-122"/>
              </a:rPr>
              <a:t>它的主要特点是能在应用系统中在线改写，断电后信息保存，因此目前得到广泛应用。</a:t>
            </a:r>
            <a:endParaRPr lang="zh-CN" altLang="en-US" sz="2000">
              <a:latin typeface="Times New Roman" pitchFamily="18" charset="0"/>
            </a:endParaRPr>
          </a:p>
        </p:txBody>
      </p:sp>
      <p:grpSp>
        <p:nvGrpSpPr>
          <p:cNvPr id="82949" name="Group 8"/>
          <p:cNvGrpSpPr>
            <a:grpSpLocks/>
          </p:cNvGrpSpPr>
          <p:nvPr/>
        </p:nvGrpSpPr>
        <p:grpSpPr bwMode="auto">
          <a:xfrm>
            <a:off x="1905000" y="1066800"/>
            <a:ext cx="6630988" cy="3565525"/>
            <a:chOff x="1391" y="762"/>
            <a:chExt cx="4308" cy="2246"/>
          </a:xfrm>
        </p:grpSpPr>
        <p:pic>
          <p:nvPicPr>
            <p:cNvPr id="82950" name="Picture 9" descr="img2-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 y="762"/>
              <a:ext cx="4308"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1" name="Text Box 10"/>
            <p:cNvSpPr txBox="1">
              <a:spLocks noChangeArrowheads="1"/>
            </p:cNvSpPr>
            <p:nvPr/>
          </p:nvSpPr>
          <p:spPr bwMode="auto">
            <a:xfrm>
              <a:off x="2745" y="2265"/>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2000" b="1">
                  <a:solidFill>
                    <a:srgbClr val="FF0000"/>
                  </a:solidFill>
                  <a:latin typeface="Times New Roman" pitchFamily="18" charset="0"/>
                </a:rPr>
                <a:t>第一级浮空栅</a:t>
              </a:r>
            </a:p>
          </p:txBody>
        </p:sp>
        <p:sp>
          <p:nvSpPr>
            <p:cNvPr id="82952" name="Text Box 11"/>
            <p:cNvSpPr txBox="1">
              <a:spLocks noChangeArrowheads="1"/>
            </p:cNvSpPr>
            <p:nvPr/>
          </p:nvSpPr>
          <p:spPr bwMode="auto">
            <a:xfrm>
              <a:off x="3270" y="1507"/>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2000" b="1">
                  <a:solidFill>
                    <a:srgbClr val="FF0000"/>
                  </a:solidFill>
                  <a:latin typeface="Times New Roman" pitchFamily="18" charset="0"/>
                </a:rPr>
                <a:t>第二级浮空栅</a:t>
              </a:r>
            </a:p>
          </p:txBody>
        </p:sp>
      </p:gr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a:xfrm>
            <a:off x="381000" y="381000"/>
            <a:ext cx="8382000" cy="1143000"/>
          </a:xfrm>
        </p:spPr>
        <p:txBody>
          <a:bodyPr/>
          <a:lstStyle/>
          <a:p>
            <a:pPr eaLnBrk="1" hangingPunct="1"/>
            <a:r>
              <a:rPr lang="zh-CN" altLang="en-US" sz="2800" b="1" smtClean="0">
                <a:solidFill>
                  <a:schemeClr val="hlink"/>
                </a:solidFill>
                <a:latin typeface="Times New Roman" pitchFamily="18" charset="0"/>
                <a:ea typeface="楷体_GB2312" pitchFamily="49" charset="-122"/>
              </a:rPr>
              <a:t>电可擦写</a:t>
            </a:r>
            <a:r>
              <a:rPr lang="en-US" altLang="zh-CN" sz="2800" b="1" smtClean="0">
                <a:solidFill>
                  <a:schemeClr val="hlink"/>
                </a:solidFill>
                <a:latin typeface="Times New Roman" pitchFamily="18" charset="0"/>
              </a:rPr>
              <a:t>ROM</a:t>
            </a:r>
            <a:br>
              <a:rPr lang="en-US" altLang="zh-CN" sz="2800" b="1" smtClean="0">
                <a:solidFill>
                  <a:schemeClr val="hlink"/>
                </a:solidFill>
                <a:latin typeface="Times New Roman" pitchFamily="18" charset="0"/>
              </a:rPr>
            </a:br>
            <a:r>
              <a:rPr lang="en-US" altLang="zh-CN" sz="2800" smtClean="0">
                <a:solidFill>
                  <a:schemeClr val="tx1"/>
                </a:solidFill>
                <a:latin typeface="Times New Roman" pitchFamily="18" charset="0"/>
              </a:rPr>
              <a:t>	——EEPROM</a:t>
            </a:r>
            <a:r>
              <a:rPr lang="zh-CN" altLang="en-US" sz="2800" smtClean="0">
                <a:solidFill>
                  <a:schemeClr val="tx1"/>
                </a:solidFill>
                <a:latin typeface="Times New Roman" pitchFamily="18" charset="0"/>
              </a:rPr>
              <a:t>及</a:t>
            </a:r>
            <a:r>
              <a:rPr lang="en-US" altLang="zh-CN" sz="2800" smtClean="0">
                <a:solidFill>
                  <a:schemeClr val="tx1"/>
                </a:solidFill>
                <a:latin typeface="Times New Roman" pitchFamily="18" charset="0"/>
              </a:rPr>
              <a:t>Flash</a:t>
            </a:r>
            <a:r>
              <a:rPr lang="zh-CN" altLang="en-US" sz="2800" smtClean="0">
                <a:solidFill>
                  <a:schemeClr val="tx1"/>
                </a:solidFill>
                <a:latin typeface="Times New Roman" pitchFamily="18" charset="0"/>
              </a:rPr>
              <a:t>存储器</a:t>
            </a:r>
          </a:p>
        </p:txBody>
      </p:sp>
      <p:graphicFrame>
        <p:nvGraphicFramePr>
          <p:cNvPr id="8194" name="Object 1024"/>
          <p:cNvGraphicFramePr>
            <a:graphicFrameLocks noGrp="1" noChangeAspect="1"/>
          </p:cNvGraphicFramePr>
          <p:nvPr>
            <p:ph idx="1"/>
          </p:nvPr>
        </p:nvGraphicFramePr>
        <p:xfrm>
          <a:off x="381000" y="2057400"/>
          <a:ext cx="8534400" cy="3976688"/>
        </p:xfrm>
        <a:graphic>
          <a:graphicData uri="http://schemas.openxmlformats.org/presentationml/2006/ole">
            <mc:AlternateContent xmlns:mc="http://schemas.openxmlformats.org/markup-compatibility/2006">
              <mc:Choice xmlns:v="urn:schemas-microsoft-com:vml" Requires="v">
                <p:oleObj spid="_x0000_s8238" name="图片" r:id="rId4" imgW="2438280" imgH="1247760" progId="Word.Picture.8">
                  <p:embed/>
                </p:oleObj>
              </mc:Choice>
              <mc:Fallback>
                <p:oleObj name="图片" r:id="rId4" imgW="2438280" imgH="1247760" progId="Word.Picture.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57400"/>
                        <a:ext cx="8534400" cy="3976688"/>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28600" y="228600"/>
            <a:ext cx="525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存储器举例</a:t>
            </a:r>
          </a:p>
        </p:txBody>
      </p:sp>
      <p:sp>
        <p:nvSpPr>
          <p:cNvPr id="83971" name="Text Box 3"/>
          <p:cNvSpPr txBox="1">
            <a:spLocks noChangeArrowheads="1"/>
          </p:cNvSpPr>
          <p:nvPr/>
        </p:nvSpPr>
        <p:spPr bwMode="auto">
          <a:xfrm>
            <a:off x="228600" y="762000"/>
            <a:ext cx="86106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AutoNum type="arabicParenBoth"/>
            </a:pPr>
            <a:r>
              <a:rPr lang="en-US" altLang="zh-CN" b="1">
                <a:latin typeface="Times New Roman" pitchFamily="18" charset="0"/>
              </a:rPr>
              <a:t>CPU</a:t>
            </a:r>
            <a:r>
              <a:rPr lang="zh-CN" altLang="en-US" b="1">
                <a:latin typeface="Times New Roman" pitchFamily="18" charset="0"/>
              </a:rPr>
              <a:t>的地址总线</a:t>
            </a:r>
            <a:r>
              <a:rPr lang="en-US" altLang="zh-CN" b="1">
                <a:latin typeface="Times New Roman" pitchFamily="18" charset="0"/>
              </a:rPr>
              <a:t>16</a:t>
            </a:r>
            <a:r>
              <a:rPr lang="zh-CN" altLang="en-US" b="1">
                <a:latin typeface="Times New Roman" pitchFamily="18" charset="0"/>
              </a:rPr>
              <a:t>根</a:t>
            </a:r>
            <a:r>
              <a:rPr lang="en-US" altLang="zh-CN" b="1">
                <a:latin typeface="Times New Roman" pitchFamily="18" charset="0"/>
              </a:rPr>
              <a:t>(A</a:t>
            </a:r>
            <a:r>
              <a:rPr lang="en-US" altLang="zh-CN" b="1" baseline="-25000">
                <a:latin typeface="Times New Roman" pitchFamily="18" charset="0"/>
              </a:rPr>
              <a:t>15</a:t>
            </a:r>
            <a:r>
              <a:rPr lang="en-US" altLang="zh-CN" b="1">
                <a:latin typeface="Times New Roman" pitchFamily="18" charset="0"/>
              </a:rPr>
              <a:t>—A</a:t>
            </a:r>
            <a:r>
              <a:rPr lang="en-US" altLang="zh-CN" b="1" baseline="-25000">
                <a:latin typeface="Times New Roman" pitchFamily="18" charset="0"/>
              </a:rPr>
              <a:t>0</a:t>
            </a:r>
            <a:r>
              <a:rPr lang="zh-CN" altLang="en-US" b="1">
                <a:latin typeface="Times New Roman" pitchFamily="18" charset="0"/>
              </a:rPr>
              <a:t>，</a:t>
            </a:r>
            <a:r>
              <a:rPr lang="en-US" altLang="zh-CN" b="1">
                <a:latin typeface="Times New Roman" pitchFamily="18" charset="0"/>
              </a:rPr>
              <a:t>A</a:t>
            </a:r>
            <a:r>
              <a:rPr lang="en-US" altLang="zh-CN" b="1" baseline="-25000">
                <a:latin typeface="Times New Roman" pitchFamily="18" charset="0"/>
              </a:rPr>
              <a:t>0</a:t>
            </a:r>
            <a:r>
              <a:rPr lang="zh-CN" altLang="en-US" b="1">
                <a:latin typeface="Times New Roman" pitchFamily="18" charset="0"/>
              </a:rPr>
              <a:t>为低位</a:t>
            </a:r>
            <a:r>
              <a:rPr lang="en-US" altLang="zh-CN" b="1">
                <a:latin typeface="Times New Roman" pitchFamily="18" charset="0"/>
              </a:rPr>
              <a:t>)</a:t>
            </a:r>
            <a:r>
              <a:rPr lang="zh-CN" altLang="en-US" b="1">
                <a:latin typeface="Times New Roman" pitchFamily="18" charset="0"/>
              </a:rPr>
              <a:t>；双向数据总线</a:t>
            </a:r>
            <a:r>
              <a:rPr lang="en-US" altLang="zh-CN" b="1">
                <a:latin typeface="Times New Roman" pitchFamily="18" charset="0"/>
              </a:rPr>
              <a:t>8</a:t>
            </a:r>
            <a:r>
              <a:rPr lang="zh-CN" altLang="en-US" b="1">
                <a:latin typeface="Times New Roman" pitchFamily="18" charset="0"/>
              </a:rPr>
              <a:t>根</a:t>
            </a:r>
            <a:r>
              <a:rPr lang="en-US" altLang="zh-CN" b="1">
                <a:latin typeface="Times New Roman" pitchFamily="18" charset="0"/>
              </a:rPr>
              <a:t>(D</a:t>
            </a:r>
            <a:r>
              <a:rPr lang="en-US" altLang="zh-CN" b="1" baseline="-25000">
                <a:latin typeface="Times New Roman" pitchFamily="18" charset="0"/>
              </a:rPr>
              <a:t>7</a:t>
            </a:r>
            <a:r>
              <a:rPr lang="en-US" altLang="zh-CN" b="1">
                <a:latin typeface="Times New Roman" pitchFamily="18" charset="0"/>
              </a:rPr>
              <a:t>—D</a:t>
            </a:r>
            <a:r>
              <a:rPr lang="en-US" altLang="zh-CN" b="1" baseline="-25000">
                <a:latin typeface="Times New Roman" pitchFamily="18" charset="0"/>
              </a:rPr>
              <a:t>0</a:t>
            </a:r>
            <a:r>
              <a:rPr lang="en-US" altLang="zh-CN" b="1">
                <a:latin typeface="Times New Roman" pitchFamily="18" charset="0"/>
              </a:rPr>
              <a:t>)</a:t>
            </a:r>
            <a:r>
              <a:rPr lang="zh-CN" altLang="en-US" b="1">
                <a:latin typeface="Times New Roman" pitchFamily="18" charset="0"/>
              </a:rPr>
              <a:t>，控制总线中与主存有关的信号有：</a:t>
            </a:r>
          </a:p>
          <a:p>
            <a:pPr eaLnBrk="1" hangingPunct="1">
              <a:spcBef>
                <a:spcPct val="50000"/>
              </a:spcBef>
            </a:pPr>
            <a:r>
              <a:rPr lang="zh-CN" altLang="en-US" b="1">
                <a:latin typeface="Times New Roman" pitchFamily="18" charset="0"/>
              </a:rPr>
              <a:t>     </a:t>
            </a:r>
            <a:r>
              <a:rPr lang="en-US" altLang="zh-CN" b="1">
                <a:latin typeface="Times New Roman" pitchFamily="18" charset="0"/>
              </a:rPr>
              <a:t>MREQ</a:t>
            </a:r>
            <a:r>
              <a:rPr lang="zh-CN" altLang="en-US" b="1">
                <a:latin typeface="Times New Roman" pitchFamily="18" charset="0"/>
              </a:rPr>
              <a:t>，</a:t>
            </a:r>
            <a:r>
              <a:rPr lang="en-US" altLang="zh-CN" b="1">
                <a:latin typeface="Times New Roman" pitchFamily="18" charset="0"/>
              </a:rPr>
              <a:t>R/W</a:t>
            </a:r>
            <a:r>
              <a:rPr lang="zh-CN" altLang="en-US" b="1">
                <a:latin typeface="Times New Roman" pitchFamily="18" charset="0"/>
              </a:rPr>
              <a:t>。</a:t>
            </a:r>
          </a:p>
          <a:p>
            <a:pPr eaLnBrk="1" hangingPunct="1">
              <a:spcBef>
                <a:spcPct val="50000"/>
              </a:spcBef>
              <a:buFontTx/>
              <a:buAutoNum type="arabicParenBoth" startAt="2"/>
            </a:pPr>
            <a:r>
              <a:rPr lang="zh-CN" altLang="en-US" b="1">
                <a:latin typeface="Times New Roman" pitchFamily="18" charset="0"/>
              </a:rPr>
              <a:t>主存地址空间分配如下：</a:t>
            </a:r>
          </a:p>
          <a:p>
            <a:pPr eaLnBrk="1" hangingPunct="1">
              <a:spcBef>
                <a:spcPct val="50000"/>
              </a:spcBef>
            </a:pPr>
            <a:r>
              <a:rPr lang="zh-CN" altLang="en-US" b="1">
                <a:latin typeface="Times New Roman" pitchFamily="18" charset="0"/>
              </a:rPr>
              <a:t>     </a:t>
            </a:r>
            <a:r>
              <a:rPr lang="en-US" altLang="zh-CN" b="1">
                <a:latin typeface="Times New Roman" pitchFamily="18" charset="0"/>
              </a:rPr>
              <a:t>0—8191</a:t>
            </a:r>
            <a:r>
              <a:rPr lang="zh-CN" altLang="en-US" b="1">
                <a:latin typeface="Times New Roman" pitchFamily="18" charset="0"/>
              </a:rPr>
              <a:t>为系统程序区，由只读存储芯片组成；</a:t>
            </a:r>
          </a:p>
          <a:p>
            <a:pPr eaLnBrk="1" hangingPunct="1">
              <a:spcBef>
                <a:spcPct val="50000"/>
              </a:spcBef>
            </a:pPr>
            <a:r>
              <a:rPr lang="zh-CN" altLang="en-US" b="1">
                <a:latin typeface="Times New Roman" pitchFamily="18" charset="0"/>
              </a:rPr>
              <a:t>     </a:t>
            </a:r>
            <a:r>
              <a:rPr lang="en-US" altLang="zh-CN" b="1">
                <a:latin typeface="Times New Roman" pitchFamily="18" charset="0"/>
              </a:rPr>
              <a:t>8192—32767</a:t>
            </a:r>
            <a:r>
              <a:rPr lang="zh-CN" altLang="en-US" b="1">
                <a:latin typeface="Times New Roman" pitchFamily="18" charset="0"/>
              </a:rPr>
              <a:t>为用户程序区；最后</a:t>
            </a:r>
            <a:r>
              <a:rPr lang="en-US" altLang="zh-CN" b="1">
                <a:latin typeface="Times New Roman" pitchFamily="18" charset="0"/>
              </a:rPr>
              <a:t>(</a:t>
            </a:r>
            <a:r>
              <a:rPr lang="zh-CN" altLang="en-US" b="1">
                <a:latin typeface="Times New Roman" pitchFamily="18" charset="0"/>
              </a:rPr>
              <a:t>最大地址</a:t>
            </a:r>
            <a:r>
              <a:rPr lang="en-US" altLang="zh-CN" b="1">
                <a:latin typeface="Times New Roman" pitchFamily="18" charset="0"/>
              </a:rPr>
              <a:t>)2K</a:t>
            </a:r>
            <a:r>
              <a:rPr lang="zh-CN" altLang="en-US" b="1">
                <a:latin typeface="Times New Roman" pitchFamily="18" charset="0"/>
              </a:rPr>
              <a:t>地址空间为系统程序工作区。</a:t>
            </a:r>
          </a:p>
          <a:p>
            <a:pPr eaLnBrk="1" hangingPunct="1">
              <a:spcBef>
                <a:spcPct val="50000"/>
              </a:spcBef>
            </a:pPr>
            <a:r>
              <a:rPr lang="zh-CN" altLang="en-US" b="1">
                <a:latin typeface="Times New Roman" pitchFamily="18" charset="0"/>
              </a:rPr>
              <a:t>    </a:t>
            </a:r>
          </a:p>
        </p:txBody>
      </p:sp>
      <p:sp>
        <p:nvSpPr>
          <p:cNvPr id="83972" name="Line 5"/>
          <p:cNvSpPr>
            <a:spLocks noChangeShapeType="1"/>
          </p:cNvSpPr>
          <p:nvPr/>
        </p:nvSpPr>
        <p:spPr bwMode="auto">
          <a:xfrm>
            <a:off x="2257425" y="165735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3" name="Line 9"/>
          <p:cNvSpPr>
            <a:spLocks noChangeShapeType="1"/>
          </p:cNvSpPr>
          <p:nvPr/>
        </p:nvSpPr>
        <p:spPr bwMode="auto">
          <a:xfrm>
            <a:off x="747713" y="1647825"/>
            <a:ext cx="838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74" name="Rectangle 10"/>
          <p:cNvSpPr>
            <a:spLocks noChangeArrowheads="1"/>
          </p:cNvSpPr>
          <p:nvPr/>
        </p:nvSpPr>
        <p:spPr bwMode="auto">
          <a:xfrm>
            <a:off x="457200" y="4419600"/>
            <a:ext cx="73914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spcBef>
                <a:spcPct val="50000"/>
              </a:spcBef>
              <a:buFontTx/>
              <a:buAutoNum type="arabicParenBoth" startAt="3"/>
            </a:pPr>
            <a:r>
              <a:rPr lang="zh-CN" altLang="en-US" b="1">
                <a:latin typeface="Times New Roman" pitchFamily="18" charset="0"/>
              </a:rPr>
              <a:t>现有如下存储器芯片：</a:t>
            </a:r>
          </a:p>
          <a:p>
            <a:pPr marL="457200" indent="-457200">
              <a:spcBef>
                <a:spcPct val="50000"/>
              </a:spcBef>
            </a:pPr>
            <a:r>
              <a:rPr lang="zh-CN" altLang="en-US" b="1">
                <a:latin typeface="Times New Roman" pitchFamily="18" charset="0"/>
              </a:rPr>
              <a:t>  </a:t>
            </a:r>
            <a:r>
              <a:rPr lang="en-US" altLang="zh-CN" b="1">
                <a:latin typeface="Times New Roman" pitchFamily="18" charset="0"/>
              </a:rPr>
              <a:t>EPROM</a:t>
            </a:r>
            <a:r>
              <a:rPr lang="zh-CN" altLang="en-US" b="1">
                <a:latin typeface="Times New Roman" pitchFamily="18" charset="0"/>
              </a:rPr>
              <a:t>：</a:t>
            </a:r>
            <a:r>
              <a:rPr lang="en-US" altLang="zh-CN" b="1">
                <a:latin typeface="Times New Roman" pitchFamily="18" charset="0"/>
              </a:rPr>
              <a:t>8K×8</a:t>
            </a:r>
            <a:r>
              <a:rPr lang="zh-CN" altLang="en-US" b="1">
                <a:latin typeface="Times New Roman" pitchFamily="18" charset="0"/>
              </a:rPr>
              <a:t>位</a:t>
            </a:r>
            <a:r>
              <a:rPr lang="en-US" altLang="zh-CN" b="1">
                <a:latin typeface="Times New Roman" pitchFamily="18" charset="0"/>
              </a:rPr>
              <a:t>(</a:t>
            </a:r>
            <a:r>
              <a:rPr lang="zh-CN" altLang="en-US" b="1">
                <a:latin typeface="Times New Roman" pitchFamily="18" charset="0"/>
              </a:rPr>
              <a:t>控制端仅有</a:t>
            </a:r>
            <a:r>
              <a:rPr lang="en-US" altLang="zh-CN" b="1">
                <a:latin typeface="Times New Roman" pitchFamily="18" charset="0"/>
              </a:rPr>
              <a:t>CS);</a:t>
            </a:r>
          </a:p>
          <a:p>
            <a:pPr marL="457200" indent="-457200">
              <a:lnSpc>
                <a:spcPct val="70000"/>
              </a:lnSpc>
              <a:spcBef>
                <a:spcPct val="50000"/>
              </a:spcBef>
            </a:pPr>
            <a:r>
              <a:rPr lang="en-US" altLang="zh-CN" b="1">
                <a:latin typeface="Times New Roman" pitchFamily="18" charset="0"/>
              </a:rPr>
              <a:t>  SRAM</a:t>
            </a:r>
            <a:r>
              <a:rPr lang="zh-CN" altLang="en-US" b="1">
                <a:latin typeface="Times New Roman" pitchFamily="18" charset="0"/>
              </a:rPr>
              <a:t>：</a:t>
            </a:r>
            <a:r>
              <a:rPr lang="en-US" altLang="zh-CN" b="1">
                <a:latin typeface="Times New Roman" pitchFamily="18" charset="0"/>
              </a:rPr>
              <a:t>16K×1</a:t>
            </a:r>
            <a:r>
              <a:rPr lang="zh-CN" altLang="en-US" b="1">
                <a:latin typeface="Times New Roman" pitchFamily="18" charset="0"/>
              </a:rPr>
              <a:t>位，</a:t>
            </a:r>
            <a:r>
              <a:rPr lang="en-US" altLang="zh-CN" b="1">
                <a:latin typeface="Times New Roman" pitchFamily="18" charset="0"/>
              </a:rPr>
              <a:t>2K×8</a:t>
            </a:r>
            <a:r>
              <a:rPr lang="zh-CN" altLang="en-US" b="1">
                <a:latin typeface="Times New Roman" pitchFamily="18" charset="0"/>
              </a:rPr>
              <a:t>位，</a:t>
            </a:r>
            <a:r>
              <a:rPr lang="en-US" altLang="zh-CN" b="1">
                <a:latin typeface="Times New Roman" pitchFamily="18" charset="0"/>
              </a:rPr>
              <a:t>4K×8</a:t>
            </a:r>
            <a:r>
              <a:rPr lang="zh-CN" altLang="en-US" b="1">
                <a:latin typeface="Times New Roman" pitchFamily="18" charset="0"/>
              </a:rPr>
              <a:t>位，</a:t>
            </a:r>
            <a:r>
              <a:rPr lang="en-US" altLang="zh-CN" b="1">
                <a:latin typeface="Times New Roman" pitchFamily="18" charset="0"/>
              </a:rPr>
              <a:t>8K×8</a:t>
            </a:r>
            <a:r>
              <a:rPr lang="zh-CN" altLang="en-US" b="1">
                <a:latin typeface="Times New Roman" pitchFamily="18" charset="0"/>
              </a:rPr>
              <a:t>位</a:t>
            </a:r>
            <a:r>
              <a:rPr lang="en-US" altLang="zh-CN" b="1">
                <a:latin typeface="Times New Roman" pitchFamily="18" charset="0"/>
              </a:rPr>
              <a:t>.</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04800" y="2209800"/>
            <a:ext cx="510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chemeClr val="hlink"/>
                </a:solidFill>
                <a:latin typeface="Times New Roman" pitchFamily="18" charset="0"/>
              </a:rPr>
              <a:t>解</a:t>
            </a:r>
            <a:r>
              <a:rPr lang="zh-CN" altLang="en-US" b="1">
                <a:solidFill>
                  <a:schemeClr val="tx2"/>
                </a:solidFill>
                <a:latin typeface="Times New Roman" pitchFamily="18" charset="0"/>
                <a:sym typeface="Wingdings" pitchFamily="2" charset="2"/>
              </a:rPr>
              <a:t>： </a:t>
            </a:r>
            <a:r>
              <a:rPr lang="en-US" altLang="zh-CN" b="1">
                <a:solidFill>
                  <a:srgbClr val="0000FF"/>
                </a:solidFill>
                <a:latin typeface="Times New Roman" pitchFamily="18" charset="0"/>
                <a:sym typeface="Wingdings" pitchFamily="2" charset="2"/>
              </a:rPr>
              <a:t>(1) </a:t>
            </a:r>
            <a:r>
              <a:rPr lang="zh-CN" altLang="en-US" b="1">
                <a:solidFill>
                  <a:srgbClr val="0000FF"/>
                </a:solidFill>
                <a:latin typeface="Times New Roman" pitchFamily="18" charset="0"/>
              </a:rPr>
              <a:t>主存地址空间分布如图所示</a:t>
            </a:r>
            <a:r>
              <a:rPr lang="zh-CN" altLang="en-US" b="1">
                <a:solidFill>
                  <a:schemeClr val="tx2"/>
                </a:solidFill>
                <a:latin typeface="Times New Roman" pitchFamily="18" charset="0"/>
              </a:rPr>
              <a:t>。</a:t>
            </a:r>
          </a:p>
        </p:txBody>
      </p:sp>
      <p:sp>
        <p:nvSpPr>
          <p:cNvPr id="84995" name="Text Box 3"/>
          <p:cNvSpPr txBox="1">
            <a:spLocks noChangeArrowheads="1"/>
          </p:cNvSpPr>
          <p:nvPr/>
        </p:nvSpPr>
        <p:spPr bwMode="auto">
          <a:xfrm>
            <a:off x="457200" y="2971800"/>
            <a:ext cx="415131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16</a:t>
            </a:r>
            <a:r>
              <a:rPr lang="zh-CN" altLang="en-US" b="1">
                <a:latin typeface="Times New Roman" pitchFamily="18" charset="0"/>
              </a:rPr>
              <a:t>根地址线寻址 </a:t>
            </a:r>
            <a:r>
              <a:rPr lang="en-US" altLang="zh-CN" b="1">
                <a:latin typeface="Times New Roman" pitchFamily="18" charset="0"/>
              </a:rPr>
              <a:t>—— 64K</a:t>
            </a:r>
          </a:p>
          <a:p>
            <a:pPr eaLnBrk="1" hangingPunct="1">
              <a:lnSpc>
                <a:spcPct val="60000"/>
              </a:lnSpc>
              <a:spcBef>
                <a:spcPct val="50000"/>
              </a:spcBef>
            </a:pPr>
            <a:r>
              <a:rPr lang="en-US" altLang="zh-CN" b="1">
                <a:latin typeface="Times New Roman" pitchFamily="18" charset="0"/>
              </a:rPr>
              <a:t> 0000 ~ FFFFH(65535)         </a:t>
            </a:r>
          </a:p>
        </p:txBody>
      </p:sp>
      <p:sp>
        <p:nvSpPr>
          <p:cNvPr id="84996" name="Rectangle 4"/>
          <p:cNvSpPr>
            <a:spLocks noChangeArrowheads="1"/>
          </p:cNvSpPr>
          <p:nvPr/>
        </p:nvSpPr>
        <p:spPr bwMode="auto">
          <a:xfrm>
            <a:off x="533400" y="4191000"/>
            <a:ext cx="4953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folHlink"/>
                </a:solidFill>
                <a:latin typeface="Times New Roman" pitchFamily="18" charset="0"/>
              </a:rPr>
              <a:t>EPROM</a:t>
            </a:r>
            <a:r>
              <a:rPr lang="zh-CN" altLang="en-US" b="1">
                <a:latin typeface="Times New Roman" pitchFamily="18" charset="0"/>
              </a:rPr>
              <a:t>：</a:t>
            </a:r>
            <a:r>
              <a:rPr lang="en-US" altLang="zh-CN" b="1">
                <a:latin typeface="Times New Roman" pitchFamily="18" charset="0"/>
              </a:rPr>
              <a:t>8K×8</a:t>
            </a:r>
            <a:r>
              <a:rPr lang="zh-CN" altLang="en-US" b="1">
                <a:latin typeface="Times New Roman" pitchFamily="18" charset="0"/>
              </a:rPr>
              <a:t>位</a:t>
            </a:r>
          </a:p>
          <a:p>
            <a:pPr>
              <a:spcBef>
                <a:spcPct val="50000"/>
              </a:spcBef>
            </a:pPr>
            <a:r>
              <a:rPr lang="en-US" altLang="zh-CN" b="1">
                <a:solidFill>
                  <a:schemeClr val="folHlink"/>
                </a:solidFill>
                <a:latin typeface="Times New Roman" pitchFamily="18" charset="0"/>
              </a:rPr>
              <a:t>SRAM</a:t>
            </a:r>
            <a:r>
              <a:rPr lang="zh-CN" altLang="en-US" b="1">
                <a:latin typeface="Times New Roman" pitchFamily="18" charset="0"/>
              </a:rPr>
              <a:t>：</a:t>
            </a:r>
            <a:r>
              <a:rPr lang="en-US" altLang="zh-CN" b="1">
                <a:latin typeface="Times New Roman" pitchFamily="18" charset="0"/>
              </a:rPr>
              <a:t>16K×1</a:t>
            </a:r>
            <a:r>
              <a:rPr lang="zh-CN" altLang="en-US" b="1">
                <a:latin typeface="Times New Roman" pitchFamily="18" charset="0"/>
              </a:rPr>
              <a:t>位，</a:t>
            </a:r>
            <a:r>
              <a:rPr lang="en-US" altLang="zh-CN" b="1">
                <a:latin typeface="Times New Roman" pitchFamily="18" charset="0"/>
              </a:rPr>
              <a:t>2K×8</a:t>
            </a:r>
            <a:r>
              <a:rPr lang="zh-CN" altLang="en-US" b="1">
                <a:latin typeface="Times New Roman" pitchFamily="18" charset="0"/>
              </a:rPr>
              <a:t>位，</a:t>
            </a:r>
            <a:r>
              <a:rPr lang="en-US" altLang="zh-CN" b="1">
                <a:latin typeface="Times New Roman" pitchFamily="18" charset="0"/>
              </a:rPr>
              <a:t>4K×8</a:t>
            </a:r>
            <a:r>
              <a:rPr lang="zh-CN" altLang="en-US" b="1">
                <a:latin typeface="Times New Roman" pitchFamily="18" charset="0"/>
              </a:rPr>
              <a:t>位，</a:t>
            </a:r>
            <a:r>
              <a:rPr lang="en-US" altLang="zh-CN" b="1">
                <a:latin typeface="Times New Roman" pitchFamily="18" charset="0"/>
              </a:rPr>
              <a:t>8K×8</a:t>
            </a:r>
            <a:r>
              <a:rPr lang="zh-CN" altLang="en-US" b="1">
                <a:latin typeface="Times New Roman" pitchFamily="18" charset="0"/>
              </a:rPr>
              <a:t>位</a:t>
            </a:r>
            <a:r>
              <a:rPr lang="en-US" altLang="zh-CN" b="1">
                <a:latin typeface="Times New Roman" pitchFamily="18" charset="0"/>
              </a:rPr>
              <a:t>.</a:t>
            </a:r>
          </a:p>
        </p:txBody>
      </p:sp>
      <p:grpSp>
        <p:nvGrpSpPr>
          <p:cNvPr id="84997" name="Group 5"/>
          <p:cNvGrpSpPr>
            <a:grpSpLocks/>
          </p:cNvGrpSpPr>
          <p:nvPr/>
        </p:nvGrpSpPr>
        <p:grpSpPr bwMode="auto">
          <a:xfrm>
            <a:off x="5029200" y="1828800"/>
            <a:ext cx="3733800" cy="4611688"/>
            <a:chOff x="3170" y="524"/>
            <a:chExt cx="2518" cy="2905"/>
          </a:xfrm>
        </p:grpSpPr>
        <p:pic>
          <p:nvPicPr>
            <p:cNvPr id="84999" name="Picture 6" descr="ro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 y="524"/>
              <a:ext cx="2429" cy="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Text Box 7"/>
            <p:cNvSpPr txBox="1">
              <a:spLocks noChangeArrowheads="1"/>
            </p:cNvSpPr>
            <p:nvPr/>
          </p:nvSpPr>
          <p:spPr bwMode="auto">
            <a:xfrm>
              <a:off x="3762" y="561"/>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0000</a:t>
              </a:r>
            </a:p>
          </p:txBody>
        </p:sp>
        <p:sp>
          <p:nvSpPr>
            <p:cNvPr id="85001" name="Text Box 8"/>
            <p:cNvSpPr txBox="1">
              <a:spLocks noChangeArrowheads="1"/>
            </p:cNvSpPr>
            <p:nvPr/>
          </p:nvSpPr>
          <p:spPr bwMode="auto">
            <a:xfrm>
              <a:off x="3748" y="940"/>
              <a:ext cx="5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1FFF</a:t>
              </a:r>
            </a:p>
          </p:txBody>
        </p:sp>
        <p:sp>
          <p:nvSpPr>
            <p:cNvPr id="85002" name="Text Box 9"/>
            <p:cNvSpPr txBox="1">
              <a:spLocks noChangeArrowheads="1"/>
            </p:cNvSpPr>
            <p:nvPr/>
          </p:nvSpPr>
          <p:spPr bwMode="auto">
            <a:xfrm>
              <a:off x="3754" y="1203"/>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2000</a:t>
              </a:r>
            </a:p>
          </p:txBody>
        </p:sp>
        <p:sp>
          <p:nvSpPr>
            <p:cNvPr id="85003" name="Text Box 10"/>
            <p:cNvSpPr txBox="1">
              <a:spLocks noChangeArrowheads="1"/>
            </p:cNvSpPr>
            <p:nvPr/>
          </p:nvSpPr>
          <p:spPr bwMode="auto">
            <a:xfrm>
              <a:off x="3741" y="1722"/>
              <a:ext cx="5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7FFF</a:t>
              </a:r>
            </a:p>
          </p:txBody>
        </p:sp>
        <p:sp>
          <p:nvSpPr>
            <p:cNvPr id="85004" name="Text Box 11"/>
            <p:cNvSpPr txBox="1">
              <a:spLocks noChangeArrowheads="1"/>
            </p:cNvSpPr>
            <p:nvPr/>
          </p:nvSpPr>
          <p:spPr bwMode="auto">
            <a:xfrm>
              <a:off x="3733" y="2744"/>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F800</a:t>
              </a:r>
            </a:p>
          </p:txBody>
        </p:sp>
        <p:sp>
          <p:nvSpPr>
            <p:cNvPr id="85005" name="Text Box 12"/>
            <p:cNvSpPr txBox="1">
              <a:spLocks noChangeArrowheads="1"/>
            </p:cNvSpPr>
            <p:nvPr/>
          </p:nvSpPr>
          <p:spPr bwMode="auto">
            <a:xfrm>
              <a:off x="3748" y="3117"/>
              <a:ext cx="5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solidFill>
                    <a:srgbClr val="FF0000"/>
                  </a:solidFill>
                  <a:latin typeface="Times New Roman" pitchFamily="18" charset="0"/>
                </a:rPr>
                <a:t>FFFF</a:t>
              </a:r>
            </a:p>
          </p:txBody>
        </p:sp>
        <p:sp>
          <p:nvSpPr>
            <p:cNvPr id="85006" name="Text Box 13"/>
            <p:cNvSpPr txBox="1">
              <a:spLocks noChangeArrowheads="1"/>
            </p:cNvSpPr>
            <p:nvPr/>
          </p:nvSpPr>
          <p:spPr bwMode="auto">
            <a:xfrm>
              <a:off x="3170" y="2701"/>
              <a:ext cx="58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63488</a:t>
              </a:r>
            </a:p>
          </p:txBody>
        </p:sp>
      </p:grpSp>
      <p:sp>
        <p:nvSpPr>
          <p:cNvPr id="84998" name="Rectangle 17"/>
          <p:cNvSpPr>
            <a:spLocks noChangeArrowheads="1"/>
          </p:cNvSpPr>
          <p:nvPr/>
        </p:nvSpPr>
        <p:spPr bwMode="auto">
          <a:xfrm>
            <a:off x="381000" y="3810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latin typeface="Times New Roman" pitchFamily="18" charset="0"/>
              </a:rPr>
              <a:t>请从上述芯片中选择适当芯片设计该计算机主存储器，画出主存储器逻辑框图，注意画出选片逻辑</a:t>
            </a:r>
            <a:r>
              <a:rPr lang="en-US" altLang="zh-CN" b="1" dirty="0">
                <a:latin typeface="Times New Roman" pitchFamily="18" charset="0"/>
              </a:rPr>
              <a:t>(</a:t>
            </a:r>
            <a:r>
              <a:rPr lang="zh-CN" altLang="en-US" b="1" dirty="0">
                <a:latin typeface="Times New Roman" pitchFamily="18" charset="0"/>
              </a:rPr>
              <a:t>可选用门电路及</a:t>
            </a:r>
            <a:r>
              <a:rPr lang="en-US" altLang="zh-CN" b="1" dirty="0">
                <a:latin typeface="Times New Roman" pitchFamily="18" charset="0"/>
              </a:rPr>
              <a:t>3∶8</a:t>
            </a:r>
            <a:r>
              <a:rPr lang="zh-CN" altLang="en-US" b="1" dirty="0">
                <a:latin typeface="Times New Roman" pitchFamily="18" charset="0"/>
              </a:rPr>
              <a:t>译码器</a:t>
            </a:r>
            <a:r>
              <a:rPr lang="en-US" altLang="zh-CN" b="1" dirty="0">
                <a:latin typeface="Times New Roman" pitchFamily="18" charset="0"/>
              </a:rPr>
              <a:t>74LS138)</a:t>
            </a:r>
            <a:r>
              <a:rPr lang="zh-CN" altLang="en-US" b="1" dirty="0">
                <a:latin typeface="Times New Roman" pitchFamily="18" charset="0"/>
              </a:rPr>
              <a:t>与</a:t>
            </a:r>
            <a:r>
              <a:rPr lang="en-US" altLang="zh-CN" b="1" dirty="0">
                <a:latin typeface="Times New Roman" pitchFamily="18" charset="0"/>
              </a:rPr>
              <a:t>CPU </a:t>
            </a:r>
            <a:r>
              <a:rPr lang="zh-CN" altLang="en-US" b="1" dirty="0">
                <a:latin typeface="Times New Roman" pitchFamily="18" charset="0"/>
              </a:rPr>
              <a:t>的连接，说明选哪些存储器芯片，选多少片。</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5900" y="660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(2) </a:t>
            </a:r>
            <a:r>
              <a:rPr lang="zh-CN" altLang="en-US" b="1">
                <a:latin typeface="Times New Roman" pitchFamily="18" charset="0"/>
              </a:rPr>
              <a:t>连接电路</a:t>
            </a:r>
          </a:p>
        </p:txBody>
      </p:sp>
      <p:sp>
        <p:nvSpPr>
          <p:cNvPr id="86019" name="Text Box 3"/>
          <p:cNvSpPr txBox="1">
            <a:spLocks noChangeArrowheads="1"/>
          </p:cNvSpPr>
          <p:nvPr/>
        </p:nvSpPr>
        <p:spPr bwMode="auto">
          <a:xfrm>
            <a:off x="241300" y="1192213"/>
            <a:ext cx="4089400"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dirty="0">
                <a:solidFill>
                  <a:srgbClr val="FF0000"/>
                </a:solidFill>
                <a:latin typeface="Times New Roman" pitchFamily="18" charset="0"/>
              </a:rPr>
              <a:t>片内寻址：</a:t>
            </a:r>
          </a:p>
          <a:p>
            <a:pPr eaLnBrk="1" hangingPunct="1">
              <a:lnSpc>
                <a:spcPct val="70000"/>
              </a:lnSpc>
              <a:spcBef>
                <a:spcPct val="50000"/>
              </a:spcBef>
            </a:pPr>
            <a:r>
              <a:rPr lang="en-US" altLang="zh-CN" sz="2000" b="1" dirty="0">
                <a:solidFill>
                  <a:schemeClr val="tx2"/>
                </a:solidFill>
                <a:latin typeface="Times New Roman" pitchFamily="18" charset="0"/>
              </a:rPr>
              <a:t>8K</a:t>
            </a:r>
            <a:r>
              <a:rPr lang="zh-CN" altLang="en-US" sz="2000" b="1" dirty="0">
                <a:solidFill>
                  <a:schemeClr val="tx2"/>
                </a:solidFill>
                <a:latin typeface="Times New Roman" pitchFamily="18" charset="0"/>
              </a:rPr>
              <a:t>芯片</a:t>
            </a:r>
            <a:r>
              <a:rPr lang="en-US" altLang="zh-CN" sz="2000" b="1" dirty="0">
                <a:solidFill>
                  <a:schemeClr val="tx2"/>
                </a:solidFill>
                <a:latin typeface="Times New Roman" pitchFamily="18" charset="0"/>
              </a:rPr>
              <a:t>——</a:t>
            </a:r>
            <a:r>
              <a:rPr lang="zh-CN" altLang="en-US" sz="2000" b="1" dirty="0">
                <a:solidFill>
                  <a:schemeClr val="tx2"/>
                </a:solidFill>
                <a:latin typeface="Times New Roman" pitchFamily="18" charset="0"/>
              </a:rPr>
              <a:t>片内</a:t>
            </a:r>
            <a:r>
              <a:rPr lang="en-US" altLang="zh-CN" sz="2000" b="1" dirty="0">
                <a:solidFill>
                  <a:schemeClr val="tx2"/>
                </a:solidFill>
                <a:latin typeface="Times New Roman" pitchFamily="18" charset="0"/>
              </a:rPr>
              <a:t>13</a:t>
            </a:r>
            <a:r>
              <a:rPr lang="zh-CN" altLang="en-US" sz="2000" b="1" dirty="0">
                <a:solidFill>
                  <a:schemeClr val="tx2"/>
                </a:solidFill>
                <a:latin typeface="Times New Roman" pitchFamily="18" charset="0"/>
              </a:rPr>
              <a:t>根      </a:t>
            </a:r>
            <a:r>
              <a:rPr lang="en-US" altLang="zh-CN" sz="2000" b="1" dirty="0">
                <a:solidFill>
                  <a:schemeClr val="tx2"/>
                </a:solidFill>
                <a:latin typeface="Times New Roman" pitchFamily="18" charset="0"/>
              </a:rPr>
              <a:t>A</a:t>
            </a:r>
            <a:r>
              <a:rPr lang="en-US" altLang="zh-CN" sz="2000" b="1" baseline="-25000" dirty="0">
                <a:solidFill>
                  <a:schemeClr val="tx2"/>
                </a:solidFill>
                <a:latin typeface="Times New Roman" pitchFamily="18" charset="0"/>
              </a:rPr>
              <a:t>12</a:t>
            </a:r>
            <a:r>
              <a:rPr lang="en-US" altLang="zh-CN" sz="2000" b="1" dirty="0">
                <a:solidFill>
                  <a:schemeClr val="tx2"/>
                </a:solidFill>
                <a:latin typeface="Times New Roman" pitchFamily="18" charset="0"/>
              </a:rPr>
              <a:t>~A</a:t>
            </a:r>
            <a:r>
              <a:rPr lang="en-US" altLang="zh-CN" sz="2000" b="1" baseline="-25000" dirty="0">
                <a:solidFill>
                  <a:schemeClr val="tx2"/>
                </a:solidFill>
                <a:latin typeface="Times New Roman" pitchFamily="18" charset="0"/>
              </a:rPr>
              <a:t>0</a:t>
            </a:r>
            <a:endParaRPr lang="en-US" altLang="zh-CN" sz="2000" b="1" dirty="0">
              <a:solidFill>
                <a:schemeClr val="tx2"/>
              </a:solidFill>
              <a:latin typeface="Times New Roman" pitchFamily="18" charset="0"/>
            </a:endParaRPr>
          </a:p>
          <a:p>
            <a:pPr eaLnBrk="1" hangingPunct="1">
              <a:lnSpc>
                <a:spcPct val="70000"/>
              </a:lnSpc>
              <a:spcBef>
                <a:spcPct val="50000"/>
              </a:spcBef>
            </a:pPr>
            <a:r>
              <a:rPr lang="en-US" altLang="zh-CN" sz="2000" b="1" dirty="0">
                <a:solidFill>
                  <a:schemeClr val="folHlink"/>
                </a:solidFill>
                <a:latin typeface="Times New Roman" pitchFamily="18" charset="0"/>
              </a:rPr>
              <a:t>2K</a:t>
            </a:r>
            <a:r>
              <a:rPr lang="zh-CN" altLang="en-US" sz="2000" b="1" dirty="0">
                <a:solidFill>
                  <a:schemeClr val="folHlink"/>
                </a:solidFill>
                <a:latin typeface="Times New Roman" pitchFamily="18" charset="0"/>
              </a:rPr>
              <a:t>芯片</a:t>
            </a:r>
            <a:r>
              <a:rPr lang="en-US" altLang="zh-CN" sz="2000" b="1" dirty="0">
                <a:solidFill>
                  <a:schemeClr val="folHlink"/>
                </a:solidFill>
                <a:latin typeface="Times New Roman" pitchFamily="18" charset="0"/>
              </a:rPr>
              <a:t>——</a:t>
            </a:r>
            <a:r>
              <a:rPr lang="zh-CN" altLang="en-US" sz="2000" b="1" dirty="0">
                <a:solidFill>
                  <a:schemeClr val="folHlink"/>
                </a:solidFill>
                <a:latin typeface="Times New Roman" pitchFamily="18" charset="0"/>
              </a:rPr>
              <a:t>片内</a:t>
            </a:r>
            <a:r>
              <a:rPr lang="en-US" altLang="zh-CN" sz="2000" b="1" dirty="0">
                <a:solidFill>
                  <a:schemeClr val="folHlink"/>
                </a:solidFill>
                <a:latin typeface="Times New Roman" pitchFamily="18" charset="0"/>
              </a:rPr>
              <a:t>11</a:t>
            </a:r>
            <a:r>
              <a:rPr lang="zh-CN" altLang="en-US" sz="2000" b="1" dirty="0">
                <a:solidFill>
                  <a:schemeClr val="folHlink"/>
                </a:solidFill>
                <a:latin typeface="Times New Roman" pitchFamily="18" charset="0"/>
              </a:rPr>
              <a:t>根      </a:t>
            </a:r>
            <a:r>
              <a:rPr lang="en-US" altLang="zh-CN" sz="2000" b="1" dirty="0">
                <a:solidFill>
                  <a:schemeClr val="folHlink"/>
                </a:solidFill>
                <a:latin typeface="Times New Roman" pitchFamily="18" charset="0"/>
              </a:rPr>
              <a:t>A</a:t>
            </a:r>
            <a:r>
              <a:rPr lang="en-US" altLang="zh-CN" sz="2000" b="1" baseline="-25000" dirty="0">
                <a:solidFill>
                  <a:schemeClr val="folHlink"/>
                </a:solidFill>
                <a:latin typeface="Times New Roman" pitchFamily="18" charset="0"/>
              </a:rPr>
              <a:t>10</a:t>
            </a:r>
            <a:r>
              <a:rPr lang="en-US" altLang="zh-CN" sz="2000" b="1" dirty="0">
                <a:solidFill>
                  <a:schemeClr val="folHlink"/>
                </a:solidFill>
                <a:latin typeface="Times New Roman" pitchFamily="18" charset="0"/>
              </a:rPr>
              <a:t>~A</a:t>
            </a:r>
            <a:r>
              <a:rPr lang="en-US" altLang="zh-CN" sz="2000" b="1" baseline="-25000" dirty="0">
                <a:solidFill>
                  <a:schemeClr val="folHlink"/>
                </a:solidFill>
                <a:latin typeface="Times New Roman" pitchFamily="18" charset="0"/>
              </a:rPr>
              <a:t>0</a:t>
            </a:r>
            <a:endParaRPr lang="en-US" altLang="zh-CN" sz="2000" b="1" dirty="0">
              <a:solidFill>
                <a:schemeClr val="folHlink"/>
              </a:solidFill>
              <a:latin typeface="Times New Roman" pitchFamily="18" charset="0"/>
            </a:endParaRPr>
          </a:p>
          <a:p>
            <a:pPr eaLnBrk="1" hangingPunct="1">
              <a:lnSpc>
                <a:spcPct val="70000"/>
              </a:lnSpc>
              <a:spcBef>
                <a:spcPct val="50000"/>
              </a:spcBef>
            </a:pPr>
            <a:r>
              <a:rPr lang="zh-CN" altLang="en-US" sz="2000" b="1" dirty="0">
                <a:solidFill>
                  <a:srgbClr val="FF0000"/>
                </a:solidFill>
                <a:latin typeface="Times New Roman" pitchFamily="18" charset="0"/>
              </a:rPr>
              <a:t>片间寻址：</a:t>
            </a:r>
          </a:p>
          <a:p>
            <a:pPr eaLnBrk="1" hangingPunct="1">
              <a:lnSpc>
                <a:spcPct val="70000"/>
              </a:lnSpc>
              <a:spcBef>
                <a:spcPct val="50000"/>
              </a:spcBef>
            </a:pPr>
            <a:r>
              <a:rPr lang="zh-CN" altLang="en-US" sz="2000" b="1" dirty="0">
                <a:solidFill>
                  <a:schemeClr val="tx2"/>
                </a:solidFill>
                <a:latin typeface="Times New Roman" pitchFamily="18" charset="0"/>
              </a:rPr>
              <a:t>前</a:t>
            </a:r>
            <a:r>
              <a:rPr lang="en-US" altLang="zh-CN" sz="2000" b="1" dirty="0">
                <a:solidFill>
                  <a:schemeClr val="tx2"/>
                </a:solidFill>
                <a:latin typeface="Times New Roman" pitchFamily="18" charset="0"/>
              </a:rPr>
              <a:t>32K   A</a:t>
            </a:r>
            <a:r>
              <a:rPr lang="en-US" altLang="zh-CN" sz="2000" b="1" baseline="-25000" dirty="0">
                <a:solidFill>
                  <a:schemeClr val="tx2"/>
                </a:solidFill>
                <a:latin typeface="Times New Roman" pitchFamily="18" charset="0"/>
              </a:rPr>
              <a:t>15</a:t>
            </a:r>
            <a:r>
              <a:rPr lang="en-US" altLang="zh-CN" sz="2000" b="1" dirty="0">
                <a:solidFill>
                  <a:schemeClr val="tx2"/>
                </a:solidFill>
                <a:latin typeface="Times New Roman" pitchFamily="18" charset="0"/>
              </a:rPr>
              <a:t>A</a:t>
            </a:r>
            <a:r>
              <a:rPr lang="en-US" altLang="zh-CN" sz="2000" b="1" baseline="-25000" dirty="0">
                <a:solidFill>
                  <a:schemeClr val="tx2"/>
                </a:solidFill>
                <a:latin typeface="Times New Roman" pitchFamily="18" charset="0"/>
              </a:rPr>
              <a:t>14</a:t>
            </a:r>
            <a:r>
              <a:rPr lang="en-US" altLang="zh-CN" sz="2000" b="1" dirty="0">
                <a:solidFill>
                  <a:schemeClr val="tx2"/>
                </a:solidFill>
                <a:latin typeface="Times New Roman" pitchFamily="18" charset="0"/>
              </a:rPr>
              <a:t>A</a:t>
            </a:r>
            <a:r>
              <a:rPr lang="en-US" altLang="zh-CN" sz="2000" b="1" baseline="-25000" dirty="0">
                <a:solidFill>
                  <a:schemeClr val="tx2"/>
                </a:solidFill>
                <a:latin typeface="Times New Roman" pitchFamily="18" charset="0"/>
              </a:rPr>
              <a:t>13</a:t>
            </a:r>
          </a:p>
          <a:p>
            <a:pPr eaLnBrk="1" hangingPunct="1">
              <a:lnSpc>
                <a:spcPct val="70000"/>
              </a:lnSpc>
              <a:spcBef>
                <a:spcPct val="50000"/>
              </a:spcBef>
            </a:pPr>
            <a:r>
              <a:rPr lang="en-US" altLang="zh-CN" sz="2000" b="1" baseline="-25000" dirty="0">
                <a:solidFill>
                  <a:schemeClr val="tx2"/>
                </a:solidFill>
                <a:latin typeface="Times New Roman" pitchFamily="18" charset="0"/>
              </a:rPr>
              <a:t>                        </a:t>
            </a:r>
            <a:r>
              <a:rPr lang="en-US" altLang="zh-CN" sz="2000" b="1" dirty="0">
                <a:solidFill>
                  <a:schemeClr val="tx2"/>
                </a:solidFill>
                <a:latin typeface="Times New Roman" pitchFamily="18" charset="0"/>
              </a:rPr>
              <a:t>0    0    0</a:t>
            </a:r>
          </a:p>
          <a:p>
            <a:pPr eaLnBrk="1" hangingPunct="1">
              <a:lnSpc>
                <a:spcPct val="60000"/>
              </a:lnSpc>
              <a:spcBef>
                <a:spcPct val="50000"/>
              </a:spcBef>
            </a:pPr>
            <a:r>
              <a:rPr lang="en-US" altLang="zh-CN" sz="2000" b="1" dirty="0">
                <a:solidFill>
                  <a:schemeClr val="tx2"/>
                </a:solidFill>
                <a:latin typeface="Times New Roman" pitchFamily="18" charset="0"/>
              </a:rPr>
              <a:t>                0    0    1</a:t>
            </a:r>
            <a:endParaRPr lang="en-US" altLang="zh-CN" sz="2000" b="1" baseline="-25000" dirty="0">
              <a:solidFill>
                <a:schemeClr val="tx2"/>
              </a:solidFill>
              <a:latin typeface="Times New Roman" pitchFamily="18" charset="0"/>
            </a:endParaRPr>
          </a:p>
          <a:p>
            <a:pPr eaLnBrk="1" hangingPunct="1">
              <a:lnSpc>
                <a:spcPct val="60000"/>
              </a:lnSpc>
              <a:spcBef>
                <a:spcPct val="50000"/>
              </a:spcBef>
            </a:pPr>
            <a:r>
              <a:rPr lang="en-US" altLang="zh-CN" sz="2000" b="1" baseline="-25000" dirty="0">
                <a:solidFill>
                  <a:schemeClr val="tx2"/>
                </a:solidFill>
                <a:latin typeface="Times New Roman" pitchFamily="18" charset="0"/>
              </a:rPr>
              <a:t>                        </a:t>
            </a:r>
            <a:r>
              <a:rPr lang="en-US" altLang="zh-CN" sz="2000" b="1" dirty="0">
                <a:solidFill>
                  <a:schemeClr val="tx2"/>
                </a:solidFill>
                <a:latin typeface="Times New Roman" pitchFamily="18" charset="0"/>
              </a:rPr>
              <a:t>0    1    0</a:t>
            </a:r>
          </a:p>
          <a:p>
            <a:pPr eaLnBrk="1" hangingPunct="1">
              <a:lnSpc>
                <a:spcPct val="60000"/>
              </a:lnSpc>
              <a:spcBef>
                <a:spcPct val="50000"/>
              </a:spcBef>
            </a:pPr>
            <a:r>
              <a:rPr lang="en-US" altLang="zh-CN" sz="2000" b="1" dirty="0">
                <a:solidFill>
                  <a:schemeClr val="tx2"/>
                </a:solidFill>
                <a:latin typeface="Times New Roman" pitchFamily="18" charset="0"/>
              </a:rPr>
              <a:t>                0    1    1</a:t>
            </a:r>
          </a:p>
          <a:p>
            <a:pPr eaLnBrk="1" hangingPunct="1">
              <a:lnSpc>
                <a:spcPct val="60000"/>
              </a:lnSpc>
              <a:spcBef>
                <a:spcPct val="50000"/>
              </a:spcBef>
            </a:pPr>
            <a:r>
              <a:rPr lang="zh-CN" altLang="en-US" sz="2000" b="1" dirty="0">
                <a:solidFill>
                  <a:srgbClr val="0000FF"/>
                </a:solidFill>
                <a:latin typeface="Times New Roman" pitchFamily="18" charset="0"/>
              </a:rPr>
              <a:t>最后</a:t>
            </a:r>
            <a:r>
              <a:rPr lang="en-US" altLang="zh-CN" sz="2000" b="1" dirty="0">
                <a:solidFill>
                  <a:srgbClr val="0000FF"/>
                </a:solidFill>
                <a:latin typeface="Times New Roman" pitchFamily="18" charset="0"/>
              </a:rPr>
              <a:t>2K   1    1    1   </a:t>
            </a:r>
            <a:r>
              <a:rPr lang="zh-CN" altLang="en-US" sz="2000" b="1" dirty="0">
                <a:solidFill>
                  <a:srgbClr val="0000FF"/>
                </a:solidFill>
                <a:latin typeface="Times New Roman" pitchFamily="18" charset="0"/>
              </a:rPr>
              <a:t>加 </a:t>
            </a:r>
            <a:r>
              <a:rPr lang="en-US" altLang="zh-CN" sz="2000" b="1" dirty="0">
                <a:solidFill>
                  <a:srgbClr val="0000FF"/>
                </a:solidFill>
                <a:latin typeface="Times New Roman" pitchFamily="18" charset="0"/>
              </a:rPr>
              <a:t>A</a:t>
            </a:r>
            <a:r>
              <a:rPr lang="en-US" altLang="zh-CN" sz="2000" b="1" baseline="-25000" dirty="0">
                <a:solidFill>
                  <a:srgbClr val="0000FF"/>
                </a:solidFill>
                <a:latin typeface="Times New Roman" pitchFamily="18" charset="0"/>
              </a:rPr>
              <a:t>12</a:t>
            </a:r>
            <a:r>
              <a:rPr lang="en-US" altLang="zh-CN" sz="2000" b="1" dirty="0">
                <a:solidFill>
                  <a:srgbClr val="0000FF"/>
                </a:solidFill>
                <a:latin typeface="Times New Roman" pitchFamily="18" charset="0"/>
              </a:rPr>
              <a:t>A</a:t>
            </a:r>
            <a:r>
              <a:rPr lang="en-US" altLang="zh-CN" sz="2000" b="1" baseline="-25000" dirty="0">
                <a:solidFill>
                  <a:srgbClr val="0000FF"/>
                </a:solidFill>
                <a:latin typeface="Times New Roman" pitchFamily="18" charset="0"/>
              </a:rPr>
              <a:t>11</a:t>
            </a:r>
          </a:p>
          <a:p>
            <a:pPr eaLnBrk="1" hangingPunct="1">
              <a:lnSpc>
                <a:spcPct val="60000"/>
              </a:lnSpc>
              <a:spcBef>
                <a:spcPct val="50000"/>
              </a:spcBef>
            </a:pPr>
            <a:r>
              <a:rPr lang="en-US" altLang="zh-CN" sz="2000" b="1" baseline="-25000" dirty="0">
                <a:solidFill>
                  <a:srgbClr val="0000FF"/>
                </a:solidFill>
                <a:latin typeface="Times New Roman" pitchFamily="18" charset="0"/>
              </a:rPr>
              <a:t>                     </a:t>
            </a:r>
            <a:r>
              <a:rPr lang="en-US" altLang="zh-CN" sz="2000" b="1" dirty="0">
                <a:solidFill>
                  <a:srgbClr val="0000FF"/>
                </a:solidFill>
                <a:latin typeface="Times New Roman" pitchFamily="18" charset="0"/>
              </a:rPr>
              <a:t>                          1   1</a:t>
            </a:r>
            <a:endParaRPr lang="en-US" altLang="zh-CN" sz="2000" b="1" baseline="-25000" dirty="0">
              <a:solidFill>
                <a:srgbClr val="0000FF"/>
              </a:solidFill>
              <a:latin typeface="Times New Roman" pitchFamily="18" charset="0"/>
            </a:endParaRPr>
          </a:p>
        </p:txBody>
      </p:sp>
      <p:grpSp>
        <p:nvGrpSpPr>
          <p:cNvPr id="86020" name="Group 4"/>
          <p:cNvGrpSpPr>
            <a:grpSpLocks/>
          </p:cNvGrpSpPr>
          <p:nvPr/>
        </p:nvGrpSpPr>
        <p:grpSpPr bwMode="auto">
          <a:xfrm>
            <a:off x="4386263" y="342010"/>
            <a:ext cx="4668838" cy="5111899"/>
            <a:chOff x="2736" y="920"/>
            <a:chExt cx="2941" cy="3182"/>
          </a:xfrm>
        </p:grpSpPr>
        <p:pic>
          <p:nvPicPr>
            <p:cNvPr id="86021" name="Picture 5" descr="ro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 y="920"/>
              <a:ext cx="2824" cy="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Text Box 6"/>
            <p:cNvSpPr txBox="1">
              <a:spLocks noChangeArrowheads="1"/>
            </p:cNvSpPr>
            <p:nvPr/>
          </p:nvSpPr>
          <p:spPr bwMode="auto">
            <a:xfrm>
              <a:off x="3432" y="999"/>
              <a:ext cx="5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Times New Roman" pitchFamily="18" charset="0"/>
                </a:rPr>
                <a:t>0000</a:t>
              </a:r>
            </a:p>
          </p:txBody>
        </p:sp>
        <p:sp>
          <p:nvSpPr>
            <p:cNvPr id="86023" name="Text Box 7"/>
            <p:cNvSpPr txBox="1">
              <a:spLocks noChangeArrowheads="1"/>
            </p:cNvSpPr>
            <p:nvPr/>
          </p:nvSpPr>
          <p:spPr bwMode="auto">
            <a:xfrm>
              <a:off x="3416" y="1415"/>
              <a:ext cx="6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Times New Roman" pitchFamily="18" charset="0"/>
                </a:rPr>
                <a:t>1FFF</a:t>
              </a:r>
            </a:p>
          </p:txBody>
        </p:sp>
        <p:sp>
          <p:nvSpPr>
            <p:cNvPr id="86024" name="Text Box 8"/>
            <p:cNvSpPr txBox="1">
              <a:spLocks noChangeArrowheads="1"/>
            </p:cNvSpPr>
            <p:nvPr/>
          </p:nvSpPr>
          <p:spPr bwMode="auto">
            <a:xfrm>
              <a:off x="3400" y="1644"/>
              <a:ext cx="138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rPr>
                <a:t>2000   3FFF</a:t>
              </a:r>
            </a:p>
          </p:txBody>
        </p:sp>
        <p:sp>
          <p:nvSpPr>
            <p:cNvPr id="86025" name="Text Box 9"/>
            <p:cNvSpPr txBox="1">
              <a:spLocks noChangeArrowheads="1"/>
            </p:cNvSpPr>
            <p:nvPr/>
          </p:nvSpPr>
          <p:spPr bwMode="auto">
            <a:xfrm>
              <a:off x="3416" y="2271"/>
              <a:ext cx="12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rPr>
                <a:t>6000   7FFF</a:t>
              </a:r>
            </a:p>
          </p:txBody>
        </p:sp>
        <p:sp>
          <p:nvSpPr>
            <p:cNvPr id="86026" name="Text Box 10"/>
            <p:cNvSpPr txBox="1">
              <a:spLocks noChangeArrowheads="1"/>
            </p:cNvSpPr>
            <p:nvPr/>
          </p:nvSpPr>
          <p:spPr bwMode="auto">
            <a:xfrm>
              <a:off x="3400" y="3391"/>
              <a:ext cx="6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Times New Roman" pitchFamily="18" charset="0"/>
                </a:rPr>
                <a:t>F800</a:t>
              </a:r>
            </a:p>
          </p:txBody>
        </p:sp>
        <p:sp>
          <p:nvSpPr>
            <p:cNvPr id="86027" name="Text Box 11"/>
            <p:cNvSpPr txBox="1">
              <a:spLocks noChangeArrowheads="1"/>
            </p:cNvSpPr>
            <p:nvPr/>
          </p:nvSpPr>
          <p:spPr bwMode="auto">
            <a:xfrm>
              <a:off x="3416" y="3799"/>
              <a:ext cx="6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FF0000"/>
                  </a:solidFill>
                  <a:latin typeface="Times New Roman" pitchFamily="18" charset="0"/>
                </a:rPr>
                <a:t>FFFF</a:t>
              </a:r>
            </a:p>
          </p:txBody>
        </p:sp>
        <p:sp>
          <p:nvSpPr>
            <p:cNvPr id="86028" name="Text Box 12"/>
            <p:cNvSpPr txBox="1">
              <a:spLocks noChangeArrowheads="1"/>
            </p:cNvSpPr>
            <p:nvPr/>
          </p:nvSpPr>
          <p:spPr bwMode="auto">
            <a:xfrm>
              <a:off x="3400" y="1801"/>
              <a:ext cx="138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rPr>
                <a:t>4000   5FFF</a:t>
              </a:r>
            </a:p>
          </p:txBody>
        </p:sp>
        <p:sp>
          <p:nvSpPr>
            <p:cNvPr id="86029" name="Text Box 13"/>
            <p:cNvSpPr txBox="1">
              <a:spLocks noChangeArrowheads="1"/>
            </p:cNvSpPr>
            <p:nvPr/>
          </p:nvSpPr>
          <p:spPr bwMode="auto">
            <a:xfrm>
              <a:off x="2736" y="3360"/>
              <a:ext cx="680" cy="3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latin typeface="Times New Roman" pitchFamily="18" charset="0"/>
                </a:rPr>
                <a:t>63488</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04800" y="381000"/>
            <a:ext cx="5232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存储器分类</a:t>
            </a:r>
          </a:p>
        </p:txBody>
      </p:sp>
      <p:sp>
        <p:nvSpPr>
          <p:cNvPr id="23555" name="Text Box 3"/>
          <p:cNvSpPr txBox="1">
            <a:spLocks noChangeArrowheads="1"/>
          </p:cNvSpPr>
          <p:nvPr/>
        </p:nvSpPr>
        <p:spPr bwMode="auto">
          <a:xfrm>
            <a:off x="228600" y="1219200"/>
            <a:ext cx="8610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宋体" pitchFamily="2" charset="-122"/>
              </a:rPr>
              <a:t>1. </a:t>
            </a:r>
            <a:r>
              <a:rPr lang="zh-CN" altLang="en-US" b="1">
                <a:solidFill>
                  <a:srgbClr val="0000FF"/>
                </a:solidFill>
                <a:latin typeface="宋体" pitchFamily="2" charset="-122"/>
              </a:rPr>
              <a:t>按存储介质分</a:t>
            </a:r>
            <a:r>
              <a:rPr lang="zh-CN" altLang="en-US" b="1">
                <a:solidFill>
                  <a:srgbClr val="0080C0"/>
                </a:solidFill>
                <a:latin typeface="Times New Roman" pitchFamily="18" charset="0"/>
              </a:rPr>
              <a:t> </a:t>
            </a:r>
          </a:p>
          <a:p>
            <a:pPr eaLnBrk="1" hangingPunct="1">
              <a:spcBef>
                <a:spcPct val="50000"/>
              </a:spcBef>
            </a:pPr>
            <a:r>
              <a:rPr lang="zh-CN" altLang="en-US" b="1">
                <a:latin typeface="Times New Roman" pitchFamily="18" charset="0"/>
              </a:rPr>
              <a:t>　</a:t>
            </a:r>
            <a:r>
              <a:rPr lang="zh-CN" altLang="en-US" b="1">
                <a:solidFill>
                  <a:srgbClr val="FF0000"/>
                </a:solidFill>
                <a:latin typeface="Times New Roman" pitchFamily="18" charset="0"/>
              </a:rPr>
              <a:t>半导体存储器</a:t>
            </a:r>
            <a:r>
              <a:rPr lang="zh-CN" altLang="en-US" b="1">
                <a:latin typeface="Times New Roman" pitchFamily="18" charset="0"/>
              </a:rPr>
              <a:t>：用半导体器件组成的存储器。</a:t>
            </a:r>
          </a:p>
          <a:p>
            <a:pPr eaLnBrk="1" hangingPunct="1">
              <a:spcBef>
                <a:spcPct val="50000"/>
              </a:spcBef>
            </a:pPr>
            <a:r>
              <a:rPr lang="zh-CN" altLang="en-US" b="1">
                <a:solidFill>
                  <a:srgbClr val="FF0000"/>
                </a:solidFill>
                <a:latin typeface="Times New Roman" pitchFamily="18" charset="0"/>
              </a:rPr>
              <a:t>　磁表面存储器：</a:t>
            </a:r>
            <a:r>
              <a:rPr lang="zh-CN" altLang="en-US" b="1">
                <a:latin typeface="Times New Roman" pitchFamily="18" charset="0"/>
              </a:rPr>
              <a:t>用磁性材料做成的存储器。</a:t>
            </a:r>
          </a:p>
          <a:p>
            <a:pPr eaLnBrk="1" hangingPunct="1">
              <a:spcBef>
                <a:spcPct val="50000"/>
              </a:spcBef>
            </a:pPr>
            <a:r>
              <a:rPr lang="en-US" altLang="zh-CN" b="1">
                <a:solidFill>
                  <a:srgbClr val="0000FF"/>
                </a:solidFill>
                <a:latin typeface="宋体" pitchFamily="2" charset="-122"/>
              </a:rPr>
              <a:t>2. </a:t>
            </a:r>
            <a:r>
              <a:rPr lang="zh-CN" altLang="en-US" b="1">
                <a:solidFill>
                  <a:srgbClr val="0000FF"/>
                </a:solidFill>
                <a:latin typeface="宋体" pitchFamily="2" charset="-122"/>
              </a:rPr>
              <a:t>按存储方式分</a:t>
            </a:r>
            <a:r>
              <a:rPr lang="zh-CN" altLang="en-US" b="1">
                <a:solidFill>
                  <a:srgbClr val="0000FF"/>
                </a:solidFill>
                <a:latin typeface="Times New Roman" pitchFamily="18" charset="0"/>
              </a:rPr>
              <a:t> </a:t>
            </a:r>
          </a:p>
          <a:p>
            <a:pPr eaLnBrk="1" hangingPunct="1">
              <a:spcBef>
                <a:spcPct val="50000"/>
              </a:spcBef>
            </a:pPr>
            <a:r>
              <a:rPr lang="zh-CN" altLang="en-US" b="1">
                <a:latin typeface="Times New Roman" pitchFamily="18" charset="0"/>
              </a:rPr>
              <a:t> 　</a:t>
            </a:r>
            <a:r>
              <a:rPr lang="zh-CN" altLang="en-US" b="1">
                <a:solidFill>
                  <a:srgbClr val="FF0000"/>
                </a:solidFill>
                <a:latin typeface="Times New Roman" pitchFamily="18" charset="0"/>
              </a:rPr>
              <a:t>随机存储器</a:t>
            </a:r>
            <a:r>
              <a:rPr lang="zh-CN" altLang="en-US" b="1">
                <a:latin typeface="Times New Roman" pitchFamily="18" charset="0"/>
              </a:rPr>
              <a:t>：任何存储单元的内容都能被随机存取，且存取</a:t>
            </a:r>
          </a:p>
          <a:p>
            <a:pPr eaLnBrk="1" hangingPunct="1">
              <a:spcBef>
                <a:spcPct val="50000"/>
              </a:spcBef>
            </a:pPr>
            <a:r>
              <a:rPr lang="zh-CN" altLang="en-US" b="1">
                <a:latin typeface="Times New Roman" pitchFamily="18" charset="0"/>
              </a:rPr>
              <a:t>                             时间和存储单元的物理位置无关。</a:t>
            </a:r>
          </a:p>
          <a:p>
            <a:pPr eaLnBrk="1" hangingPunct="1">
              <a:spcBef>
                <a:spcPct val="50000"/>
              </a:spcBef>
            </a:pPr>
            <a:r>
              <a:rPr lang="zh-CN" altLang="en-US" b="1">
                <a:solidFill>
                  <a:srgbClr val="FF0000"/>
                </a:solidFill>
                <a:latin typeface="Times New Roman" pitchFamily="18" charset="0"/>
              </a:rPr>
              <a:t>　 顺序存储器：</a:t>
            </a:r>
            <a:r>
              <a:rPr lang="zh-CN" altLang="en-US" b="1">
                <a:latin typeface="Times New Roman" pitchFamily="18" charset="0"/>
              </a:rPr>
              <a:t>只能按某种顺序来存取，存取时间和存储单元</a:t>
            </a:r>
          </a:p>
          <a:p>
            <a:pPr eaLnBrk="1" hangingPunct="1">
              <a:spcBef>
                <a:spcPct val="50000"/>
              </a:spcBef>
            </a:pPr>
            <a:r>
              <a:rPr lang="zh-CN" altLang="en-US" b="1">
                <a:latin typeface="Times New Roman" pitchFamily="18" charset="0"/>
              </a:rPr>
              <a:t>                             的物理位置有关。</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04664"/>
            <a:ext cx="8568952" cy="2422907"/>
          </a:xfrm>
          <a:prstGeom prst="rect">
            <a:avLst/>
          </a:prstGeom>
        </p:spPr>
        <p:txBody>
          <a:bodyPr wrap="square">
            <a:spAutoFit/>
          </a:bodyPr>
          <a:lstStyle/>
          <a:p>
            <a:pPr>
              <a:lnSpc>
                <a:spcPct val="150000"/>
              </a:lnSpc>
              <a:spcBef>
                <a:spcPct val="50000"/>
              </a:spcBef>
            </a:pPr>
            <a:r>
              <a:rPr lang="zh-CN" altLang="en-US" b="1" dirty="0" smtClean="0">
                <a:latin typeface="Times New Roman" pitchFamily="18" charset="0"/>
              </a:rPr>
              <a:t>课堂练习：</a:t>
            </a:r>
            <a:endParaRPr lang="en-US" altLang="zh-CN" b="1" dirty="0" smtClean="0">
              <a:latin typeface="Times New Roman" pitchFamily="18" charset="0"/>
            </a:endParaRPr>
          </a:p>
          <a:p>
            <a:pPr>
              <a:lnSpc>
                <a:spcPct val="150000"/>
              </a:lnSpc>
              <a:spcBef>
                <a:spcPct val="50000"/>
              </a:spcBef>
            </a:pPr>
            <a:r>
              <a:rPr lang="zh-CN" altLang="en-US" b="1" dirty="0" smtClean="0">
                <a:latin typeface="Times New Roman" pitchFamily="18" charset="0"/>
              </a:rPr>
              <a:t>画</a:t>
            </a:r>
            <a:r>
              <a:rPr lang="zh-CN" altLang="en-US" b="1" dirty="0">
                <a:latin typeface="Times New Roman" pitchFamily="18" charset="0"/>
              </a:rPr>
              <a:t>出主存储器逻辑框图，注意画出选片逻辑</a:t>
            </a:r>
            <a:r>
              <a:rPr lang="en-US" altLang="zh-CN" b="1" dirty="0">
                <a:latin typeface="Times New Roman" pitchFamily="18" charset="0"/>
              </a:rPr>
              <a:t>(</a:t>
            </a:r>
            <a:r>
              <a:rPr lang="zh-CN" altLang="en-US" b="1" dirty="0">
                <a:latin typeface="Times New Roman" pitchFamily="18" charset="0"/>
              </a:rPr>
              <a:t>可选用门电路及</a:t>
            </a:r>
            <a:r>
              <a:rPr lang="en-US" altLang="zh-CN" b="1" dirty="0">
                <a:latin typeface="Times New Roman" pitchFamily="18" charset="0"/>
              </a:rPr>
              <a:t>3∶8</a:t>
            </a:r>
            <a:r>
              <a:rPr lang="zh-CN" altLang="en-US" b="1" dirty="0">
                <a:latin typeface="Times New Roman" pitchFamily="18" charset="0"/>
              </a:rPr>
              <a:t>译码器</a:t>
            </a:r>
            <a:r>
              <a:rPr lang="en-US" altLang="zh-CN" b="1" dirty="0">
                <a:latin typeface="Times New Roman" pitchFamily="18" charset="0"/>
              </a:rPr>
              <a:t>74LS138)</a:t>
            </a:r>
            <a:r>
              <a:rPr lang="zh-CN" altLang="en-US" b="1" dirty="0">
                <a:latin typeface="Times New Roman" pitchFamily="18" charset="0"/>
              </a:rPr>
              <a:t>与</a:t>
            </a:r>
            <a:r>
              <a:rPr lang="en-US" altLang="zh-CN" b="1" dirty="0">
                <a:latin typeface="Times New Roman" pitchFamily="18" charset="0"/>
              </a:rPr>
              <a:t>CPU </a:t>
            </a:r>
            <a:r>
              <a:rPr lang="zh-CN" altLang="en-US" b="1" dirty="0">
                <a:latin typeface="Times New Roman" pitchFamily="18" charset="0"/>
              </a:rPr>
              <a:t>的连接，说明选哪些存储器芯片，选多少片。</a:t>
            </a:r>
          </a:p>
        </p:txBody>
      </p:sp>
    </p:spTree>
    <p:extLst>
      <p:ext uri="{BB962C8B-B14F-4D97-AF65-F5344CB8AC3E}">
        <p14:creationId xmlns:p14="http://schemas.microsoft.com/office/powerpoint/2010/main" val="133282364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0" y="457200"/>
            <a:ext cx="8686800" cy="5591175"/>
            <a:chOff x="184" y="480"/>
            <a:chExt cx="5472" cy="3656"/>
          </a:xfrm>
        </p:grpSpPr>
        <p:pic>
          <p:nvPicPr>
            <p:cNvPr id="87043"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 y="480"/>
              <a:ext cx="5376" cy="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4"/>
            <p:cNvSpPr txBox="1">
              <a:spLocks noChangeArrowheads="1"/>
            </p:cNvSpPr>
            <p:nvPr/>
          </p:nvSpPr>
          <p:spPr bwMode="auto">
            <a:xfrm>
              <a:off x="2128" y="3417"/>
              <a:ext cx="8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rgbClr val="FFFF99"/>
                  </a:solidFill>
                  <a:latin typeface="Times New Roman" pitchFamily="18" charset="0"/>
                </a:rPr>
                <a:t>A    B      C</a:t>
              </a:r>
            </a:p>
          </p:txBody>
        </p:sp>
        <p:sp>
          <p:nvSpPr>
            <p:cNvPr id="87045" name="Text Box 5"/>
            <p:cNvSpPr txBox="1">
              <a:spLocks noChangeArrowheads="1"/>
            </p:cNvSpPr>
            <p:nvPr/>
          </p:nvSpPr>
          <p:spPr bwMode="auto">
            <a:xfrm>
              <a:off x="1528" y="3128"/>
              <a:ext cx="282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rgbClr val="FFFF99"/>
                  </a:solidFill>
                  <a:latin typeface="Times New Roman" pitchFamily="18" charset="0"/>
                </a:rPr>
                <a:t>Y</a:t>
              </a:r>
              <a:r>
                <a:rPr lang="en-US" altLang="zh-CN" sz="2000" b="1" baseline="-25000">
                  <a:solidFill>
                    <a:srgbClr val="FFFF99"/>
                  </a:solidFill>
                  <a:latin typeface="Times New Roman" pitchFamily="18" charset="0"/>
                </a:rPr>
                <a:t>0</a:t>
              </a:r>
              <a:r>
                <a:rPr lang="en-US" altLang="zh-CN" sz="2000" b="1">
                  <a:solidFill>
                    <a:srgbClr val="FFFF99"/>
                  </a:solidFill>
                  <a:latin typeface="Times New Roman" pitchFamily="18" charset="0"/>
                </a:rPr>
                <a:t>              Y</a:t>
              </a:r>
              <a:r>
                <a:rPr lang="en-US" altLang="zh-CN" sz="2000" b="1" baseline="-25000">
                  <a:solidFill>
                    <a:srgbClr val="FFFF99"/>
                  </a:solidFill>
                  <a:latin typeface="Times New Roman" pitchFamily="18" charset="0"/>
                </a:rPr>
                <a:t>1</a:t>
              </a:r>
              <a:r>
                <a:rPr lang="en-US" altLang="zh-CN" sz="2000" b="1">
                  <a:solidFill>
                    <a:srgbClr val="FFFF99"/>
                  </a:solidFill>
                  <a:latin typeface="Times New Roman" pitchFamily="18" charset="0"/>
                </a:rPr>
                <a:t>               Y</a:t>
              </a:r>
              <a:r>
                <a:rPr lang="en-US" altLang="zh-CN" sz="2000" b="1" baseline="-25000">
                  <a:solidFill>
                    <a:srgbClr val="FFFF99"/>
                  </a:solidFill>
                  <a:latin typeface="Times New Roman" pitchFamily="18" charset="0"/>
                </a:rPr>
                <a:t>2</a:t>
              </a:r>
              <a:r>
                <a:rPr lang="en-US" altLang="zh-CN" sz="2000" b="1">
                  <a:solidFill>
                    <a:srgbClr val="FFFF99"/>
                  </a:solidFill>
                  <a:latin typeface="Times New Roman" pitchFamily="18" charset="0"/>
                </a:rPr>
                <a:t>              Y</a:t>
              </a:r>
              <a:r>
                <a:rPr lang="en-US" altLang="zh-CN" sz="2000" b="1" baseline="-25000">
                  <a:solidFill>
                    <a:srgbClr val="FFFF99"/>
                  </a:solidFill>
                  <a:latin typeface="Times New Roman" pitchFamily="18" charset="0"/>
                </a:rPr>
                <a:t>3</a:t>
              </a:r>
              <a:r>
                <a:rPr lang="en-US" altLang="zh-CN" sz="2000" b="1">
                  <a:solidFill>
                    <a:srgbClr val="FFFF99"/>
                  </a:solidFill>
                  <a:latin typeface="Times New Roman" pitchFamily="18" charset="0"/>
                </a:rPr>
                <a:t>  Y</a:t>
              </a:r>
              <a:r>
                <a:rPr lang="en-US" altLang="zh-CN" sz="2000" b="1" baseline="-25000">
                  <a:solidFill>
                    <a:srgbClr val="FFFF99"/>
                  </a:solidFill>
                  <a:latin typeface="Times New Roman" pitchFamily="18" charset="0"/>
                </a:rPr>
                <a:t>7</a:t>
              </a:r>
              <a:endParaRPr lang="en-US" altLang="zh-CN" sz="2000" b="1">
                <a:solidFill>
                  <a:srgbClr val="FFFF99"/>
                </a:solidFill>
                <a:latin typeface="Times New Roman" pitchFamily="18" charset="0"/>
              </a:endParaRPr>
            </a:p>
          </p:txBody>
        </p:sp>
        <p:sp>
          <p:nvSpPr>
            <p:cNvPr id="87046" name="Rectangle 6"/>
            <p:cNvSpPr>
              <a:spLocks noChangeArrowheads="1"/>
            </p:cNvSpPr>
            <p:nvPr/>
          </p:nvSpPr>
          <p:spPr bwMode="auto">
            <a:xfrm>
              <a:off x="1528" y="2899"/>
              <a:ext cx="34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itchFamily="18" charset="0"/>
                </a:rPr>
                <a:t>。</a:t>
              </a:r>
            </a:p>
          </p:txBody>
        </p:sp>
        <p:sp>
          <p:nvSpPr>
            <p:cNvPr id="87047" name="Rectangle 7"/>
            <p:cNvSpPr>
              <a:spLocks noChangeArrowheads="1"/>
            </p:cNvSpPr>
            <p:nvPr/>
          </p:nvSpPr>
          <p:spPr bwMode="auto">
            <a:xfrm>
              <a:off x="2272" y="2899"/>
              <a:ext cx="34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itchFamily="18" charset="0"/>
                </a:rPr>
                <a:t>。</a:t>
              </a:r>
            </a:p>
          </p:txBody>
        </p:sp>
        <p:sp>
          <p:nvSpPr>
            <p:cNvPr id="87048" name="Rectangle 8"/>
            <p:cNvSpPr>
              <a:spLocks noChangeArrowheads="1"/>
            </p:cNvSpPr>
            <p:nvPr/>
          </p:nvSpPr>
          <p:spPr bwMode="auto">
            <a:xfrm>
              <a:off x="3024" y="2899"/>
              <a:ext cx="34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itchFamily="18" charset="0"/>
                </a:rPr>
                <a:t>。</a:t>
              </a:r>
            </a:p>
          </p:txBody>
        </p:sp>
        <p:sp>
          <p:nvSpPr>
            <p:cNvPr id="87049" name="Rectangle 9"/>
            <p:cNvSpPr>
              <a:spLocks noChangeArrowheads="1"/>
            </p:cNvSpPr>
            <p:nvPr/>
          </p:nvSpPr>
          <p:spPr bwMode="auto">
            <a:xfrm>
              <a:off x="3816" y="2899"/>
              <a:ext cx="34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itchFamily="18" charset="0"/>
                </a:rPr>
                <a:t>。</a:t>
              </a:r>
            </a:p>
          </p:txBody>
        </p:sp>
        <p:sp>
          <p:nvSpPr>
            <p:cNvPr id="87050" name="Rectangle 10"/>
            <p:cNvSpPr>
              <a:spLocks noChangeArrowheads="1"/>
            </p:cNvSpPr>
            <p:nvPr/>
          </p:nvSpPr>
          <p:spPr bwMode="auto">
            <a:xfrm>
              <a:off x="4000" y="2899"/>
              <a:ext cx="34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Times New Roman" pitchFamily="18" charset="0"/>
                </a:rPr>
                <a:t>。</a:t>
              </a:r>
            </a:p>
          </p:txBody>
        </p:sp>
        <p:sp>
          <p:nvSpPr>
            <p:cNvPr id="87051" name="Line 11"/>
            <p:cNvSpPr>
              <a:spLocks noChangeShapeType="1"/>
            </p:cNvSpPr>
            <p:nvPr/>
          </p:nvSpPr>
          <p:spPr bwMode="auto">
            <a:xfrm>
              <a:off x="1040" y="3378"/>
              <a:ext cx="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2" name="Text Box 12"/>
            <p:cNvSpPr txBox="1">
              <a:spLocks noChangeArrowheads="1"/>
            </p:cNvSpPr>
            <p:nvPr/>
          </p:nvSpPr>
          <p:spPr bwMode="auto">
            <a:xfrm>
              <a:off x="528" y="3252"/>
              <a:ext cx="64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1800" b="1">
                  <a:latin typeface="Times New Roman" pitchFamily="18" charset="0"/>
                </a:rPr>
                <a:t>MREQ</a:t>
              </a:r>
            </a:p>
          </p:txBody>
        </p:sp>
        <p:sp>
          <p:nvSpPr>
            <p:cNvPr id="87053" name="Line 13"/>
            <p:cNvSpPr>
              <a:spLocks noChangeShapeType="1"/>
            </p:cNvSpPr>
            <p:nvPr/>
          </p:nvSpPr>
          <p:spPr bwMode="auto">
            <a:xfrm>
              <a:off x="584" y="3307"/>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Text Box 14"/>
            <p:cNvSpPr txBox="1">
              <a:spLocks noChangeArrowheads="1"/>
            </p:cNvSpPr>
            <p:nvPr/>
          </p:nvSpPr>
          <p:spPr bwMode="auto">
            <a:xfrm>
              <a:off x="1703" y="1529"/>
              <a:ext cx="5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 </a:t>
              </a:r>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12</a:t>
              </a:r>
            </a:p>
          </p:txBody>
        </p:sp>
        <p:sp>
          <p:nvSpPr>
            <p:cNvPr id="87055" name="Text Box 15"/>
            <p:cNvSpPr txBox="1">
              <a:spLocks noChangeArrowheads="1"/>
            </p:cNvSpPr>
            <p:nvPr/>
          </p:nvSpPr>
          <p:spPr bwMode="auto">
            <a:xfrm>
              <a:off x="2415" y="1513"/>
              <a:ext cx="5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 </a:t>
              </a:r>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12</a:t>
              </a:r>
            </a:p>
          </p:txBody>
        </p:sp>
        <p:sp>
          <p:nvSpPr>
            <p:cNvPr id="87056" name="Text Box 16"/>
            <p:cNvSpPr txBox="1">
              <a:spLocks noChangeArrowheads="1"/>
            </p:cNvSpPr>
            <p:nvPr/>
          </p:nvSpPr>
          <p:spPr bwMode="auto">
            <a:xfrm>
              <a:off x="3152" y="1509"/>
              <a:ext cx="55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 </a:t>
              </a:r>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12</a:t>
              </a:r>
            </a:p>
          </p:txBody>
        </p:sp>
        <p:sp>
          <p:nvSpPr>
            <p:cNvPr id="87057" name="Text Box 17"/>
            <p:cNvSpPr txBox="1">
              <a:spLocks noChangeArrowheads="1"/>
            </p:cNvSpPr>
            <p:nvPr/>
          </p:nvSpPr>
          <p:spPr bwMode="auto">
            <a:xfrm>
              <a:off x="3928" y="1513"/>
              <a:ext cx="5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 </a:t>
              </a:r>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12</a:t>
              </a:r>
            </a:p>
          </p:txBody>
        </p:sp>
        <p:sp>
          <p:nvSpPr>
            <p:cNvPr id="87058" name="Text Box 18"/>
            <p:cNvSpPr txBox="1">
              <a:spLocks noChangeArrowheads="1"/>
            </p:cNvSpPr>
            <p:nvPr/>
          </p:nvSpPr>
          <p:spPr bwMode="auto">
            <a:xfrm>
              <a:off x="4745" y="1509"/>
              <a:ext cx="55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0 </a:t>
              </a:r>
              <a:r>
                <a:rPr lang="en-US" altLang="zh-CN" sz="1800" b="1">
                  <a:solidFill>
                    <a:srgbClr val="FF0000"/>
                  </a:solidFill>
                  <a:latin typeface="Times New Roman" pitchFamily="18" charset="0"/>
                </a:rPr>
                <a:t>A</a:t>
              </a:r>
              <a:r>
                <a:rPr lang="en-US" altLang="zh-CN" sz="1800" b="1" baseline="-25000">
                  <a:solidFill>
                    <a:srgbClr val="FF0000"/>
                  </a:solidFill>
                  <a:latin typeface="Times New Roman" pitchFamily="18" charset="0"/>
                </a:rPr>
                <a:t>10</a:t>
              </a:r>
            </a:p>
          </p:txBody>
        </p:sp>
        <p:grpSp>
          <p:nvGrpSpPr>
            <p:cNvPr id="87059" name="Group 19"/>
            <p:cNvGrpSpPr>
              <a:grpSpLocks/>
            </p:cNvGrpSpPr>
            <p:nvPr/>
          </p:nvGrpSpPr>
          <p:grpSpPr bwMode="auto">
            <a:xfrm>
              <a:off x="1492" y="1088"/>
              <a:ext cx="385" cy="240"/>
              <a:chOff x="1492" y="1088"/>
              <a:chExt cx="385" cy="240"/>
            </a:xfrm>
          </p:grpSpPr>
          <p:sp>
            <p:nvSpPr>
              <p:cNvPr id="87084" name="Text Box 20"/>
              <p:cNvSpPr txBox="1">
                <a:spLocks noChangeArrowheads="1"/>
              </p:cNvSpPr>
              <p:nvPr/>
            </p:nvSpPr>
            <p:spPr bwMode="auto">
              <a:xfrm>
                <a:off x="1492" y="1088"/>
                <a:ext cx="3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CS</a:t>
                </a:r>
              </a:p>
            </p:txBody>
          </p:sp>
          <p:sp>
            <p:nvSpPr>
              <p:cNvPr id="87085" name="Line 21"/>
              <p:cNvSpPr>
                <a:spLocks noChangeShapeType="1"/>
              </p:cNvSpPr>
              <p:nvPr/>
            </p:nvSpPr>
            <p:spPr bwMode="auto">
              <a:xfrm>
                <a:off x="1544" y="1145"/>
                <a:ext cx="1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0" name="Group 22"/>
            <p:cNvGrpSpPr>
              <a:grpSpLocks/>
            </p:cNvGrpSpPr>
            <p:nvPr/>
          </p:nvGrpSpPr>
          <p:grpSpPr bwMode="auto">
            <a:xfrm>
              <a:off x="2927" y="967"/>
              <a:ext cx="385" cy="240"/>
              <a:chOff x="1492" y="1089"/>
              <a:chExt cx="385" cy="240"/>
            </a:xfrm>
          </p:grpSpPr>
          <p:sp>
            <p:nvSpPr>
              <p:cNvPr id="87082" name="Text Box 23"/>
              <p:cNvSpPr txBox="1">
                <a:spLocks noChangeArrowheads="1"/>
              </p:cNvSpPr>
              <p:nvPr/>
            </p:nvSpPr>
            <p:spPr bwMode="auto">
              <a:xfrm>
                <a:off x="1492" y="1089"/>
                <a:ext cx="3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CS</a:t>
                </a:r>
              </a:p>
            </p:txBody>
          </p:sp>
          <p:sp>
            <p:nvSpPr>
              <p:cNvPr id="87083" name="Line 24"/>
              <p:cNvSpPr>
                <a:spLocks noChangeShapeType="1"/>
              </p:cNvSpPr>
              <p:nvPr/>
            </p:nvSpPr>
            <p:spPr bwMode="auto">
              <a:xfrm>
                <a:off x="1544" y="1145"/>
                <a:ext cx="1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1" name="Group 25"/>
            <p:cNvGrpSpPr>
              <a:grpSpLocks/>
            </p:cNvGrpSpPr>
            <p:nvPr/>
          </p:nvGrpSpPr>
          <p:grpSpPr bwMode="auto">
            <a:xfrm>
              <a:off x="2208" y="1004"/>
              <a:ext cx="385" cy="240"/>
              <a:chOff x="1492" y="1088"/>
              <a:chExt cx="385" cy="240"/>
            </a:xfrm>
          </p:grpSpPr>
          <p:sp>
            <p:nvSpPr>
              <p:cNvPr id="87080" name="Text Box 26"/>
              <p:cNvSpPr txBox="1">
                <a:spLocks noChangeArrowheads="1"/>
              </p:cNvSpPr>
              <p:nvPr/>
            </p:nvSpPr>
            <p:spPr bwMode="auto">
              <a:xfrm>
                <a:off x="1492" y="1088"/>
                <a:ext cx="3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CS</a:t>
                </a:r>
              </a:p>
            </p:txBody>
          </p:sp>
          <p:sp>
            <p:nvSpPr>
              <p:cNvPr id="87081" name="Line 27"/>
              <p:cNvSpPr>
                <a:spLocks noChangeShapeType="1"/>
              </p:cNvSpPr>
              <p:nvPr/>
            </p:nvSpPr>
            <p:spPr bwMode="auto">
              <a:xfrm>
                <a:off x="1544" y="1145"/>
                <a:ext cx="1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2" name="Group 28"/>
            <p:cNvGrpSpPr>
              <a:grpSpLocks/>
            </p:cNvGrpSpPr>
            <p:nvPr/>
          </p:nvGrpSpPr>
          <p:grpSpPr bwMode="auto">
            <a:xfrm>
              <a:off x="3753" y="911"/>
              <a:ext cx="385" cy="240"/>
              <a:chOff x="1492" y="1087"/>
              <a:chExt cx="385" cy="240"/>
            </a:xfrm>
          </p:grpSpPr>
          <p:sp>
            <p:nvSpPr>
              <p:cNvPr id="87078" name="Text Box 29"/>
              <p:cNvSpPr txBox="1">
                <a:spLocks noChangeArrowheads="1"/>
              </p:cNvSpPr>
              <p:nvPr/>
            </p:nvSpPr>
            <p:spPr bwMode="auto">
              <a:xfrm>
                <a:off x="1492" y="1087"/>
                <a:ext cx="3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CS</a:t>
                </a:r>
              </a:p>
            </p:txBody>
          </p:sp>
          <p:sp>
            <p:nvSpPr>
              <p:cNvPr id="87079" name="Line 30"/>
              <p:cNvSpPr>
                <a:spLocks noChangeShapeType="1"/>
              </p:cNvSpPr>
              <p:nvPr/>
            </p:nvSpPr>
            <p:spPr bwMode="auto">
              <a:xfrm>
                <a:off x="1544" y="1145"/>
                <a:ext cx="1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3" name="Group 31"/>
            <p:cNvGrpSpPr>
              <a:grpSpLocks/>
            </p:cNvGrpSpPr>
            <p:nvPr/>
          </p:nvGrpSpPr>
          <p:grpSpPr bwMode="auto">
            <a:xfrm>
              <a:off x="4561" y="1072"/>
              <a:ext cx="385" cy="239"/>
              <a:chOff x="1492" y="1088"/>
              <a:chExt cx="385" cy="239"/>
            </a:xfrm>
          </p:grpSpPr>
          <p:sp>
            <p:nvSpPr>
              <p:cNvPr id="87076" name="Text Box 32"/>
              <p:cNvSpPr txBox="1">
                <a:spLocks noChangeArrowheads="1"/>
              </p:cNvSpPr>
              <p:nvPr/>
            </p:nvSpPr>
            <p:spPr bwMode="auto">
              <a:xfrm>
                <a:off x="1492" y="1088"/>
                <a:ext cx="3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CS</a:t>
                </a:r>
              </a:p>
            </p:txBody>
          </p:sp>
          <p:sp>
            <p:nvSpPr>
              <p:cNvPr id="87077" name="Line 33"/>
              <p:cNvSpPr>
                <a:spLocks noChangeShapeType="1"/>
              </p:cNvSpPr>
              <p:nvPr/>
            </p:nvSpPr>
            <p:spPr bwMode="auto">
              <a:xfrm>
                <a:off x="1544" y="1145"/>
                <a:ext cx="1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4" name="Group 34"/>
            <p:cNvGrpSpPr>
              <a:grpSpLocks/>
            </p:cNvGrpSpPr>
            <p:nvPr/>
          </p:nvGrpSpPr>
          <p:grpSpPr bwMode="auto">
            <a:xfrm>
              <a:off x="2807" y="1398"/>
              <a:ext cx="505" cy="239"/>
              <a:chOff x="2807" y="1398"/>
              <a:chExt cx="505" cy="239"/>
            </a:xfrm>
          </p:grpSpPr>
          <p:sp>
            <p:nvSpPr>
              <p:cNvPr id="87074" name="Text Box 35"/>
              <p:cNvSpPr txBox="1">
                <a:spLocks noChangeArrowheads="1"/>
              </p:cNvSpPr>
              <p:nvPr/>
            </p:nvSpPr>
            <p:spPr bwMode="auto">
              <a:xfrm>
                <a:off x="2807" y="1398"/>
                <a:ext cx="50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R/W</a:t>
                </a:r>
              </a:p>
            </p:txBody>
          </p:sp>
          <p:sp>
            <p:nvSpPr>
              <p:cNvPr id="87075" name="Line 36"/>
              <p:cNvSpPr>
                <a:spLocks noChangeShapeType="1"/>
              </p:cNvSpPr>
              <p:nvPr/>
            </p:nvSpPr>
            <p:spPr bwMode="auto">
              <a:xfrm>
                <a:off x="3024" y="1455"/>
                <a:ext cx="8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5" name="Group 37"/>
            <p:cNvGrpSpPr>
              <a:grpSpLocks/>
            </p:cNvGrpSpPr>
            <p:nvPr/>
          </p:nvGrpSpPr>
          <p:grpSpPr bwMode="auto">
            <a:xfrm>
              <a:off x="3551" y="1383"/>
              <a:ext cx="505" cy="240"/>
              <a:chOff x="2807" y="1399"/>
              <a:chExt cx="505" cy="240"/>
            </a:xfrm>
          </p:grpSpPr>
          <p:sp>
            <p:nvSpPr>
              <p:cNvPr id="87072" name="Text Box 38"/>
              <p:cNvSpPr txBox="1">
                <a:spLocks noChangeArrowheads="1"/>
              </p:cNvSpPr>
              <p:nvPr/>
            </p:nvSpPr>
            <p:spPr bwMode="auto">
              <a:xfrm>
                <a:off x="2807" y="1399"/>
                <a:ext cx="5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R/W</a:t>
                </a:r>
              </a:p>
            </p:txBody>
          </p:sp>
          <p:sp>
            <p:nvSpPr>
              <p:cNvPr id="87073" name="Line 39"/>
              <p:cNvSpPr>
                <a:spLocks noChangeShapeType="1"/>
              </p:cNvSpPr>
              <p:nvPr/>
            </p:nvSpPr>
            <p:spPr bwMode="auto">
              <a:xfrm>
                <a:off x="3024" y="1455"/>
                <a:ext cx="8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6" name="Group 40"/>
            <p:cNvGrpSpPr>
              <a:grpSpLocks/>
            </p:cNvGrpSpPr>
            <p:nvPr/>
          </p:nvGrpSpPr>
          <p:grpSpPr bwMode="auto">
            <a:xfrm>
              <a:off x="4319" y="1390"/>
              <a:ext cx="505" cy="240"/>
              <a:chOff x="2807" y="1398"/>
              <a:chExt cx="505" cy="240"/>
            </a:xfrm>
          </p:grpSpPr>
          <p:sp>
            <p:nvSpPr>
              <p:cNvPr id="87070" name="Text Box 41"/>
              <p:cNvSpPr txBox="1">
                <a:spLocks noChangeArrowheads="1"/>
              </p:cNvSpPr>
              <p:nvPr/>
            </p:nvSpPr>
            <p:spPr bwMode="auto">
              <a:xfrm>
                <a:off x="2807" y="1398"/>
                <a:ext cx="5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R/W</a:t>
                </a:r>
              </a:p>
            </p:txBody>
          </p:sp>
          <p:sp>
            <p:nvSpPr>
              <p:cNvPr id="87071" name="Line 42"/>
              <p:cNvSpPr>
                <a:spLocks noChangeShapeType="1"/>
              </p:cNvSpPr>
              <p:nvPr/>
            </p:nvSpPr>
            <p:spPr bwMode="auto">
              <a:xfrm>
                <a:off x="3024" y="1455"/>
                <a:ext cx="8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67" name="Group 43"/>
            <p:cNvGrpSpPr>
              <a:grpSpLocks/>
            </p:cNvGrpSpPr>
            <p:nvPr/>
          </p:nvGrpSpPr>
          <p:grpSpPr bwMode="auto">
            <a:xfrm>
              <a:off x="5151" y="1383"/>
              <a:ext cx="505" cy="240"/>
              <a:chOff x="2807" y="1399"/>
              <a:chExt cx="505" cy="240"/>
            </a:xfrm>
          </p:grpSpPr>
          <p:sp>
            <p:nvSpPr>
              <p:cNvPr id="87068" name="Text Box 44"/>
              <p:cNvSpPr txBox="1">
                <a:spLocks noChangeArrowheads="1"/>
              </p:cNvSpPr>
              <p:nvPr/>
            </p:nvSpPr>
            <p:spPr bwMode="auto">
              <a:xfrm>
                <a:off x="2807" y="1399"/>
                <a:ext cx="5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800" b="1">
                    <a:solidFill>
                      <a:srgbClr val="FF0000"/>
                    </a:solidFill>
                    <a:latin typeface="Times New Roman" pitchFamily="18" charset="0"/>
                  </a:rPr>
                  <a:t>R/W</a:t>
                </a:r>
              </a:p>
            </p:txBody>
          </p:sp>
          <p:sp>
            <p:nvSpPr>
              <p:cNvPr id="87069" name="Line 45"/>
              <p:cNvSpPr>
                <a:spLocks noChangeShapeType="1"/>
              </p:cNvSpPr>
              <p:nvPr/>
            </p:nvSpPr>
            <p:spPr bwMode="auto">
              <a:xfrm>
                <a:off x="3024" y="1455"/>
                <a:ext cx="8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04800" y="304800"/>
            <a:ext cx="4962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闪速存储器</a:t>
            </a:r>
          </a:p>
        </p:txBody>
      </p:sp>
      <p:sp>
        <p:nvSpPr>
          <p:cNvPr id="88067" name="Text Box 5"/>
          <p:cNvSpPr txBox="1">
            <a:spLocks noChangeArrowheads="1"/>
          </p:cNvSpPr>
          <p:nvPr/>
        </p:nvSpPr>
        <p:spPr bwMode="auto">
          <a:xfrm>
            <a:off x="228600" y="914400"/>
            <a:ext cx="496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a:solidFill>
                  <a:srgbClr val="0000FF"/>
                </a:solidFill>
                <a:latin typeface="宋体" pitchFamily="2" charset="-122"/>
              </a:rPr>
              <a:t>1.</a:t>
            </a:r>
            <a:r>
              <a:rPr lang="zh-CN" altLang="en-US" sz="2800" b="1">
                <a:solidFill>
                  <a:srgbClr val="0000FF"/>
                </a:solidFill>
                <a:latin typeface="宋体" pitchFamily="2" charset="-122"/>
              </a:rPr>
              <a:t>什么是闪速存储器</a:t>
            </a:r>
          </a:p>
        </p:txBody>
      </p:sp>
      <p:sp>
        <p:nvSpPr>
          <p:cNvPr id="88068" name="Text Box 6"/>
          <p:cNvSpPr txBox="1">
            <a:spLocks noChangeArrowheads="1"/>
          </p:cNvSpPr>
          <p:nvPr/>
        </p:nvSpPr>
        <p:spPr bwMode="auto">
          <a:xfrm>
            <a:off x="304800" y="1447800"/>
            <a:ext cx="84201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rPr>
              <a:t>Flash Memory</a:t>
            </a:r>
            <a:r>
              <a:rPr lang="en-US" altLang="zh-CN" b="1" dirty="0">
                <a:latin typeface="Times New Roman" pitchFamily="18" charset="0"/>
              </a:rPr>
              <a:t>        </a:t>
            </a:r>
          </a:p>
          <a:p>
            <a:pPr eaLnBrk="1" hangingPunct="1">
              <a:spcBef>
                <a:spcPct val="50000"/>
              </a:spcBef>
            </a:pPr>
            <a:r>
              <a:rPr lang="en-US" altLang="zh-CN" b="1" dirty="0">
                <a:latin typeface="Times New Roman" pitchFamily="18" charset="0"/>
              </a:rPr>
              <a:t>      </a:t>
            </a:r>
            <a:r>
              <a:rPr lang="zh-CN" altLang="en-US" b="1" dirty="0">
                <a:latin typeface="Times New Roman" pitchFamily="18" charset="0"/>
              </a:rPr>
              <a:t>闪速存储器是一种高密度、非易失性的读</a:t>
            </a:r>
            <a:r>
              <a:rPr lang="en-US" altLang="zh-CN" b="1" dirty="0">
                <a:latin typeface="Times New Roman" pitchFamily="18" charset="0"/>
              </a:rPr>
              <a:t>/</a:t>
            </a:r>
            <a:r>
              <a:rPr lang="zh-CN" altLang="en-US" b="1" dirty="0">
                <a:latin typeface="Times New Roman" pitchFamily="18" charset="0"/>
              </a:rPr>
              <a:t>写半导体存储器，它突破了传统的存储器体系，改善了现有存储器的特性。</a:t>
            </a:r>
          </a:p>
        </p:txBody>
      </p:sp>
      <p:sp>
        <p:nvSpPr>
          <p:cNvPr id="88069" name="Text Box 7"/>
          <p:cNvSpPr txBox="1">
            <a:spLocks noChangeArrowheads="1"/>
          </p:cNvSpPr>
          <p:nvPr/>
        </p:nvSpPr>
        <p:spPr bwMode="auto">
          <a:xfrm>
            <a:off x="304800" y="38100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0000"/>
                </a:solidFill>
                <a:latin typeface="Times New Roman" pitchFamily="18" charset="0"/>
              </a:rPr>
              <a:t>特点：</a:t>
            </a:r>
          </a:p>
        </p:txBody>
      </p:sp>
      <p:sp>
        <p:nvSpPr>
          <p:cNvPr id="88070" name="Text Box 8"/>
          <p:cNvSpPr txBox="1">
            <a:spLocks noChangeArrowheads="1"/>
          </p:cNvSpPr>
          <p:nvPr/>
        </p:nvSpPr>
        <p:spPr bwMode="auto">
          <a:xfrm>
            <a:off x="1600200" y="3886200"/>
            <a:ext cx="44640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AutoNum type="arabicParenBoth"/>
            </a:pPr>
            <a:r>
              <a:rPr lang="zh-CN" altLang="en-US" b="1">
                <a:latin typeface="Times New Roman" pitchFamily="18" charset="0"/>
              </a:rPr>
              <a:t>固有的非易失性</a:t>
            </a:r>
          </a:p>
          <a:p>
            <a:pPr eaLnBrk="1" hangingPunct="1">
              <a:lnSpc>
                <a:spcPct val="70000"/>
              </a:lnSpc>
              <a:spcBef>
                <a:spcPct val="50000"/>
              </a:spcBef>
            </a:pPr>
            <a:r>
              <a:rPr lang="en-US" altLang="zh-CN" b="1">
                <a:latin typeface="Times New Roman" pitchFamily="18" charset="0"/>
              </a:rPr>
              <a:t>(2) </a:t>
            </a:r>
            <a:r>
              <a:rPr lang="zh-CN" altLang="en-US" b="1">
                <a:latin typeface="Times New Roman" pitchFamily="18" charset="0"/>
              </a:rPr>
              <a:t>廉价的高密度</a:t>
            </a:r>
          </a:p>
          <a:p>
            <a:pPr eaLnBrk="1" hangingPunct="1">
              <a:lnSpc>
                <a:spcPct val="70000"/>
              </a:lnSpc>
              <a:spcBef>
                <a:spcPct val="50000"/>
              </a:spcBef>
            </a:pPr>
            <a:r>
              <a:rPr lang="en-US" altLang="zh-CN" b="1">
                <a:latin typeface="Times New Roman" pitchFamily="18" charset="0"/>
              </a:rPr>
              <a:t>(3) </a:t>
            </a:r>
            <a:r>
              <a:rPr lang="zh-CN" altLang="en-US" b="1">
                <a:latin typeface="Times New Roman" pitchFamily="18" charset="0"/>
              </a:rPr>
              <a:t>可直接执行</a:t>
            </a:r>
          </a:p>
          <a:p>
            <a:pPr eaLnBrk="1" hangingPunct="1">
              <a:lnSpc>
                <a:spcPct val="70000"/>
              </a:lnSpc>
              <a:spcBef>
                <a:spcPct val="50000"/>
              </a:spcBef>
            </a:pPr>
            <a:r>
              <a:rPr lang="en-US" altLang="zh-CN" b="1">
                <a:latin typeface="Times New Roman" pitchFamily="18" charset="0"/>
              </a:rPr>
              <a:t>(4) </a:t>
            </a:r>
            <a:r>
              <a:rPr lang="zh-CN" altLang="en-US" b="1">
                <a:latin typeface="Times New Roman" pitchFamily="18" charset="0"/>
              </a:rPr>
              <a:t>固态性能</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img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45807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Text Box 6"/>
          <p:cNvSpPr txBox="1">
            <a:spLocks noChangeArrowheads="1"/>
          </p:cNvSpPr>
          <p:nvPr/>
        </p:nvSpPr>
        <p:spPr bwMode="auto">
          <a:xfrm>
            <a:off x="533400" y="5181600"/>
            <a:ext cx="81343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dirty="0">
                <a:latin typeface="宋体" pitchFamily="2" charset="-122"/>
              </a:rPr>
              <a:t>    </a:t>
            </a:r>
            <a:r>
              <a:rPr lang="zh-CN" altLang="en-US" sz="2000" b="1" dirty="0">
                <a:latin typeface="宋体" pitchFamily="2" charset="-122"/>
              </a:rPr>
              <a:t>擦除方法是在源极加正电压利用第一级浮空栅与源极之间的隧道效应，把注入至浮空栅的负电荷吸引到源极。由于利用源极加正电压擦除，因此各单元的源极联在一起，这样，快擦存储器不能按字节擦除，而是全片或分块擦除。</a:t>
            </a:r>
          </a:p>
        </p:txBody>
      </p:sp>
      <p:sp>
        <p:nvSpPr>
          <p:cNvPr id="89092" name="Text Box 7"/>
          <p:cNvSpPr txBox="1">
            <a:spLocks noChangeArrowheads="1"/>
          </p:cNvSpPr>
          <p:nvPr/>
        </p:nvSpPr>
        <p:spPr bwMode="auto">
          <a:xfrm>
            <a:off x="228600" y="381000"/>
            <a:ext cx="414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2.</a:t>
            </a:r>
            <a:r>
              <a:rPr lang="zh-CN" altLang="en-US" sz="3200" b="1">
                <a:solidFill>
                  <a:srgbClr val="0000FF"/>
                </a:solidFill>
                <a:latin typeface="宋体" pitchFamily="2" charset="-122"/>
              </a:rPr>
              <a:t>基本单元电路</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28600" y="381000"/>
            <a:ext cx="5270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3.</a:t>
            </a:r>
            <a:r>
              <a:rPr lang="zh-CN" altLang="en-US" sz="3200" b="1">
                <a:solidFill>
                  <a:srgbClr val="0000FF"/>
                </a:solidFill>
                <a:latin typeface="宋体" pitchFamily="2" charset="-122"/>
              </a:rPr>
              <a:t>闪速存储器的逻辑结构</a:t>
            </a:r>
          </a:p>
        </p:txBody>
      </p:sp>
      <p:sp>
        <p:nvSpPr>
          <p:cNvPr id="90115" name="Text Box 3"/>
          <p:cNvSpPr txBox="1">
            <a:spLocks noChangeArrowheads="1"/>
          </p:cNvSpPr>
          <p:nvPr/>
        </p:nvSpPr>
        <p:spPr bwMode="auto">
          <a:xfrm>
            <a:off x="5010150" y="654050"/>
            <a:ext cx="403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chemeClr val="tx2"/>
                </a:solidFill>
                <a:latin typeface="宋体" pitchFamily="2" charset="-122"/>
              </a:rPr>
              <a:t>28F256A,</a:t>
            </a:r>
            <a:r>
              <a:rPr lang="zh-CN" altLang="en-US" sz="2000" b="1">
                <a:solidFill>
                  <a:schemeClr val="tx2"/>
                </a:solidFill>
                <a:latin typeface="宋体" pitchFamily="2" charset="-122"/>
              </a:rPr>
              <a:t>存储容量</a:t>
            </a:r>
            <a:r>
              <a:rPr lang="en-US" altLang="zh-CN" sz="2000" b="1">
                <a:solidFill>
                  <a:schemeClr val="tx2"/>
                </a:solidFill>
                <a:latin typeface="宋体" pitchFamily="2" charset="-122"/>
              </a:rPr>
              <a:t>256K</a:t>
            </a:r>
            <a:r>
              <a:rPr lang="zh-CN" altLang="en-US" sz="2000" b="1">
                <a:solidFill>
                  <a:schemeClr val="tx2"/>
                </a:solidFill>
                <a:latin typeface="宋体" pitchFamily="2" charset="-122"/>
              </a:rPr>
              <a:t>位 </a:t>
            </a:r>
            <a:r>
              <a:rPr lang="en-US" altLang="zh-CN" sz="2000" b="1">
                <a:solidFill>
                  <a:schemeClr val="tx2"/>
                </a:solidFill>
                <a:latin typeface="宋体" pitchFamily="2" charset="-122"/>
              </a:rPr>
              <a:t>(32K*8)</a:t>
            </a:r>
            <a:endParaRPr lang="en-US" altLang="zh-CN" sz="2000">
              <a:solidFill>
                <a:schemeClr val="tx2"/>
              </a:solidFill>
              <a:latin typeface="宋体" pitchFamily="2" charset="-122"/>
            </a:endParaRPr>
          </a:p>
        </p:txBody>
      </p:sp>
      <p:grpSp>
        <p:nvGrpSpPr>
          <p:cNvPr id="90116" name="Group 7"/>
          <p:cNvGrpSpPr>
            <a:grpSpLocks/>
          </p:cNvGrpSpPr>
          <p:nvPr/>
        </p:nvGrpSpPr>
        <p:grpSpPr bwMode="auto">
          <a:xfrm>
            <a:off x="762000" y="1143000"/>
            <a:ext cx="7265988" cy="5016500"/>
            <a:chOff x="348" y="928"/>
            <a:chExt cx="5064" cy="3342"/>
          </a:xfrm>
        </p:grpSpPr>
        <p:grpSp>
          <p:nvGrpSpPr>
            <p:cNvPr id="90118" name="Group 8"/>
            <p:cNvGrpSpPr>
              <a:grpSpLocks/>
            </p:cNvGrpSpPr>
            <p:nvPr/>
          </p:nvGrpSpPr>
          <p:grpSpPr bwMode="auto">
            <a:xfrm>
              <a:off x="348" y="928"/>
              <a:ext cx="5064" cy="3342"/>
              <a:chOff x="348" y="928"/>
              <a:chExt cx="5064" cy="3342"/>
            </a:xfrm>
          </p:grpSpPr>
          <p:pic>
            <p:nvPicPr>
              <p:cNvPr id="90120" name="Picture 9" descr="rom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 y="928"/>
                <a:ext cx="5064" cy="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1" name="Line 10"/>
              <p:cNvSpPr>
                <a:spLocks noChangeShapeType="1"/>
              </p:cNvSpPr>
              <p:nvPr/>
            </p:nvSpPr>
            <p:spPr bwMode="auto">
              <a:xfrm>
                <a:off x="5412" y="1817"/>
                <a:ext cx="0" cy="19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119" name="Line 11"/>
            <p:cNvSpPr>
              <a:spLocks noChangeShapeType="1"/>
            </p:cNvSpPr>
            <p:nvPr/>
          </p:nvSpPr>
          <p:spPr bwMode="auto">
            <a:xfrm>
              <a:off x="2070" y="2797"/>
              <a:ext cx="43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0117" name="Text Box 12"/>
          <p:cNvSpPr txBox="1">
            <a:spLocks noChangeArrowheads="1"/>
          </p:cNvSpPr>
          <p:nvPr/>
        </p:nvSpPr>
        <p:spPr bwMode="auto">
          <a:xfrm>
            <a:off x="4191000" y="6172200"/>
            <a:ext cx="3255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solidFill>
                  <a:srgbClr val="FF0000"/>
                </a:solidFill>
                <a:latin typeface="Arial" pitchFamily="34" charset="0"/>
              </a:rPr>
              <a:t>(</a:t>
            </a:r>
            <a:r>
              <a:rPr lang="zh-CN" altLang="en-US" sz="2000" b="1">
                <a:solidFill>
                  <a:srgbClr val="FF0000"/>
                </a:solidFill>
                <a:latin typeface="Arial" pitchFamily="34" charset="0"/>
              </a:rPr>
              <a:t>整体擦除</a:t>
            </a:r>
            <a:r>
              <a:rPr lang="en-US" altLang="zh-CN" sz="2000" b="1">
                <a:solidFill>
                  <a:srgbClr val="FF0000"/>
                </a:solidFill>
                <a:latin typeface="Arial" pitchFamily="34" charset="0"/>
              </a:rPr>
              <a:t>Flash Memory)</a:t>
            </a:r>
            <a:endParaRPr lang="en-US" altLang="zh-CN" sz="2000" b="1">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04800" y="381000"/>
            <a:ext cx="547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宋体" pitchFamily="2" charset="-122"/>
              </a:rPr>
              <a:t>4.</a:t>
            </a:r>
            <a:r>
              <a:rPr lang="zh-CN" altLang="en-US" sz="3200" b="1">
                <a:solidFill>
                  <a:srgbClr val="0000FF"/>
                </a:solidFill>
                <a:latin typeface="宋体" pitchFamily="2" charset="-122"/>
              </a:rPr>
              <a:t>闪速存储器的工作原理</a:t>
            </a:r>
          </a:p>
        </p:txBody>
      </p:sp>
      <p:sp>
        <p:nvSpPr>
          <p:cNvPr id="91139" name="Text Box 3"/>
          <p:cNvSpPr txBox="1">
            <a:spLocks noChangeArrowheads="1"/>
          </p:cNvSpPr>
          <p:nvPr/>
        </p:nvSpPr>
        <p:spPr bwMode="auto">
          <a:xfrm>
            <a:off x="614363" y="1236663"/>
            <a:ext cx="7880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0000"/>
                </a:solidFill>
                <a:latin typeface="宋体" pitchFamily="2" charset="-122"/>
              </a:rPr>
              <a:t>电擦除和重新编程能力</a:t>
            </a:r>
          </a:p>
          <a:p>
            <a:pPr eaLnBrk="1" hangingPunct="1">
              <a:spcBef>
                <a:spcPct val="50000"/>
              </a:spcBef>
            </a:pPr>
            <a:r>
              <a:rPr lang="zh-CN" altLang="en-US" b="1">
                <a:latin typeface="宋体" pitchFamily="2" charset="-122"/>
              </a:rPr>
              <a:t>  闪速存储器是在</a:t>
            </a:r>
            <a:r>
              <a:rPr lang="en-US" altLang="zh-CN" b="1">
                <a:latin typeface="宋体" pitchFamily="2" charset="-122"/>
              </a:rPr>
              <a:t>EPROM</a:t>
            </a:r>
            <a:r>
              <a:rPr lang="zh-CN" altLang="en-US" b="1">
                <a:latin typeface="宋体" pitchFamily="2" charset="-122"/>
              </a:rPr>
              <a:t>功能基础上增加了电路的电擦</a:t>
            </a:r>
          </a:p>
          <a:p>
            <a:pPr eaLnBrk="1" hangingPunct="1">
              <a:spcBef>
                <a:spcPct val="50000"/>
              </a:spcBef>
            </a:pPr>
            <a:r>
              <a:rPr lang="zh-CN" altLang="en-US" b="1">
                <a:latin typeface="宋体" pitchFamily="2" charset="-122"/>
              </a:rPr>
              <a:t>除和重新编程能力。</a:t>
            </a:r>
            <a:r>
              <a:rPr lang="en-US" altLang="zh-CN" b="1">
                <a:latin typeface="宋体" pitchFamily="2" charset="-122"/>
              </a:rPr>
              <a:t>28F256A</a:t>
            </a:r>
            <a:r>
              <a:rPr lang="zh-CN" altLang="en-US" b="1">
                <a:latin typeface="宋体" pitchFamily="2" charset="-122"/>
              </a:rPr>
              <a:t>引入一个指令寄存器来实</a:t>
            </a:r>
          </a:p>
          <a:p>
            <a:pPr eaLnBrk="1" hangingPunct="1">
              <a:spcBef>
                <a:spcPct val="50000"/>
              </a:spcBef>
            </a:pPr>
            <a:r>
              <a:rPr lang="zh-CN" altLang="en-US" b="1">
                <a:latin typeface="宋体" pitchFamily="2" charset="-122"/>
              </a:rPr>
              <a:t>现这种功能。其作用是：</a:t>
            </a:r>
          </a:p>
          <a:p>
            <a:pPr eaLnBrk="1" hangingPunct="1">
              <a:spcBef>
                <a:spcPct val="50000"/>
              </a:spcBef>
            </a:pPr>
            <a:r>
              <a:rPr lang="zh-CN" altLang="en-US" b="1">
                <a:latin typeface="宋体" pitchFamily="2" charset="-122"/>
              </a:rPr>
              <a:t>　</a:t>
            </a:r>
            <a:r>
              <a:rPr lang="zh-CN" altLang="en-US" b="1">
                <a:solidFill>
                  <a:srgbClr val="0000FF"/>
                </a:solidFill>
                <a:latin typeface="宋体" pitchFamily="2" charset="-122"/>
              </a:rPr>
              <a:t>　</a:t>
            </a:r>
            <a:r>
              <a:rPr lang="en-US" altLang="zh-CN" b="1">
                <a:solidFill>
                  <a:srgbClr val="0000FF"/>
                </a:solidFill>
                <a:latin typeface="宋体" pitchFamily="2" charset="-122"/>
              </a:rPr>
              <a:t>(1)</a:t>
            </a:r>
            <a:r>
              <a:rPr lang="zh-CN" altLang="en-US" b="1">
                <a:solidFill>
                  <a:srgbClr val="0000FF"/>
                </a:solidFill>
                <a:latin typeface="宋体" pitchFamily="2" charset="-122"/>
              </a:rPr>
              <a:t>保证</a:t>
            </a:r>
            <a:r>
              <a:rPr lang="en-US" altLang="zh-CN" b="1">
                <a:solidFill>
                  <a:srgbClr val="0000FF"/>
                </a:solidFill>
                <a:latin typeface="宋体" pitchFamily="2" charset="-122"/>
              </a:rPr>
              <a:t>TTL</a:t>
            </a:r>
            <a:r>
              <a:rPr lang="zh-CN" altLang="en-US" b="1">
                <a:solidFill>
                  <a:srgbClr val="0000FF"/>
                </a:solidFill>
                <a:latin typeface="宋体" pitchFamily="2" charset="-122"/>
              </a:rPr>
              <a:t>电平的控制信号输入；</a:t>
            </a:r>
            <a:endParaRPr lang="zh-CN" altLang="en-US" b="1">
              <a:latin typeface="宋体" pitchFamily="2" charset="-122"/>
            </a:endParaRPr>
          </a:p>
          <a:p>
            <a:pPr eaLnBrk="1" hangingPunct="1">
              <a:spcBef>
                <a:spcPct val="50000"/>
              </a:spcBef>
            </a:pPr>
            <a:r>
              <a:rPr lang="zh-CN" altLang="en-US" b="1">
                <a:solidFill>
                  <a:srgbClr val="0000FF"/>
                </a:solidFill>
                <a:latin typeface="宋体" pitchFamily="2" charset="-122"/>
              </a:rPr>
              <a:t>　　</a:t>
            </a:r>
            <a:r>
              <a:rPr lang="en-US" altLang="zh-CN" b="1">
                <a:solidFill>
                  <a:srgbClr val="0000FF"/>
                </a:solidFill>
                <a:latin typeface="宋体" pitchFamily="2" charset="-122"/>
              </a:rPr>
              <a:t>(2)</a:t>
            </a:r>
            <a:r>
              <a:rPr lang="zh-CN" altLang="en-US" b="1">
                <a:solidFill>
                  <a:srgbClr val="0000FF"/>
                </a:solidFill>
                <a:latin typeface="宋体" pitchFamily="2" charset="-122"/>
              </a:rPr>
              <a:t>在擦除和编程过程中稳定供电；</a:t>
            </a:r>
            <a:endParaRPr lang="zh-CN" altLang="en-US" b="1">
              <a:latin typeface="宋体" pitchFamily="2" charset="-122"/>
            </a:endParaRPr>
          </a:p>
          <a:p>
            <a:pPr eaLnBrk="1" hangingPunct="1">
              <a:spcBef>
                <a:spcPct val="50000"/>
              </a:spcBef>
            </a:pPr>
            <a:r>
              <a:rPr lang="zh-CN" altLang="en-US" b="1">
                <a:solidFill>
                  <a:srgbClr val="0000FF"/>
                </a:solidFill>
                <a:latin typeface="宋体" pitchFamily="2" charset="-122"/>
              </a:rPr>
              <a:t>　　</a:t>
            </a:r>
            <a:r>
              <a:rPr lang="en-US" altLang="zh-CN" b="1">
                <a:solidFill>
                  <a:srgbClr val="0000FF"/>
                </a:solidFill>
                <a:latin typeface="宋体" pitchFamily="2" charset="-122"/>
              </a:rPr>
              <a:t>(3)</a:t>
            </a:r>
            <a:r>
              <a:rPr lang="zh-CN" altLang="en-US" b="1">
                <a:solidFill>
                  <a:srgbClr val="0000FF"/>
                </a:solidFill>
                <a:latin typeface="宋体" pitchFamily="2" charset="-122"/>
              </a:rPr>
              <a:t>最大限度的与</a:t>
            </a:r>
            <a:r>
              <a:rPr lang="en-US" altLang="zh-CN" b="1">
                <a:solidFill>
                  <a:srgbClr val="0000FF"/>
                </a:solidFill>
                <a:latin typeface="宋体" pitchFamily="2" charset="-122"/>
              </a:rPr>
              <a:t>EPROM</a:t>
            </a:r>
            <a:r>
              <a:rPr lang="zh-CN" altLang="en-US" b="1">
                <a:solidFill>
                  <a:srgbClr val="0000FF"/>
                </a:solidFill>
                <a:latin typeface="宋体" pitchFamily="2" charset="-122"/>
              </a:rPr>
              <a:t>兼容。</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93688" y="4587875"/>
            <a:ext cx="858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0000"/>
                </a:solidFill>
                <a:latin typeface="Times New Roman" pitchFamily="18" charset="0"/>
              </a:rPr>
              <a:t>•</a:t>
            </a:r>
            <a:r>
              <a:rPr lang="en-US" altLang="zh-CN" b="1">
                <a:solidFill>
                  <a:srgbClr val="000000"/>
                </a:solidFill>
                <a:latin typeface="宋体" pitchFamily="2" charset="-122"/>
              </a:rPr>
              <a:t> </a:t>
            </a:r>
            <a:r>
              <a:rPr lang="zh-CN" altLang="en-US" b="1">
                <a:solidFill>
                  <a:srgbClr val="000000"/>
                </a:solidFill>
                <a:latin typeface="宋体" pitchFamily="2" charset="-122"/>
              </a:rPr>
              <a:t>采用并行操作方式　　　　　　</a:t>
            </a:r>
            <a:r>
              <a:rPr lang="en-US" altLang="zh-CN" b="1">
                <a:solidFill>
                  <a:srgbClr val="FF0000"/>
                </a:solidFill>
                <a:latin typeface="宋体" pitchFamily="2" charset="-122"/>
              </a:rPr>
              <a:t>---</a:t>
            </a:r>
            <a:r>
              <a:rPr lang="zh-CN" altLang="en-US" b="1">
                <a:solidFill>
                  <a:srgbClr val="FF0000"/>
                </a:solidFill>
                <a:latin typeface="宋体" pitchFamily="2" charset="-122"/>
              </a:rPr>
              <a:t>双端口存储器</a:t>
            </a:r>
            <a:r>
              <a:rPr lang="zh-CN" altLang="en-US" b="1">
                <a:solidFill>
                  <a:srgbClr val="000000"/>
                </a:solidFill>
                <a:latin typeface="宋体" pitchFamily="2" charset="-122"/>
              </a:rPr>
              <a:t>　</a:t>
            </a:r>
            <a:endParaRPr lang="zh-CN" altLang="en-US" b="1">
              <a:solidFill>
                <a:srgbClr val="FF0000"/>
              </a:solidFill>
              <a:latin typeface="Times New Roman" pitchFamily="18" charset="0"/>
            </a:endParaRPr>
          </a:p>
        </p:txBody>
      </p:sp>
      <p:sp>
        <p:nvSpPr>
          <p:cNvPr id="92163" name="Text Box 3"/>
          <p:cNvSpPr txBox="1">
            <a:spLocks noChangeArrowheads="1"/>
          </p:cNvSpPr>
          <p:nvPr/>
        </p:nvSpPr>
        <p:spPr bwMode="auto">
          <a:xfrm>
            <a:off x="179512" y="2411413"/>
            <a:ext cx="870413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AutoNum type="arabicParenBoth"/>
            </a:pPr>
            <a:r>
              <a:rPr lang="zh-CN" altLang="en-US" b="1" dirty="0">
                <a:solidFill>
                  <a:srgbClr val="0000FF"/>
                </a:solidFill>
                <a:latin typeface="Times New Roman" pitchFamily="18" charset="0"/>
              </a:rPr>
              <a:t>芯片技术</a:t>
            </a:r>
          </a:p>
          <a:p>
            <a:pPr eaLnBrk="1" hangingPunct="1">
              <a:lnSpc>
                <a:spcPct val="80000"/>
              </a:lnSpc>
              <a:spcBef>
                <a:spcPct val="50000"/>
              </a:spcBef>
            </a:pPr>
            <a:r>
              <a:rPr lang="zh-CN" altLang="en-US" b="1" dirty="0">
                <a:latin typeface="Times New Roman" pitchFamily="18" charset="0"/>
              </a:rPr>
              <a:t>       研究开发高性能芯片技术，如： </a:t>
            </a:r>
            <a:r>
              <a:rPr lang="en-US" altLang="zh-CN" b="1" dirty="0">
                <a:latin typeface="Times New Roman" pitchFamily="18" charset="0"/>
              </a:rPr>
              <a:t>DRAM</a:t>
            </a:r>
            <a:r>
              <a:rPr lang="en-US" altLang="zh-CN" b="1" dirty="0">
                <a:latin typeface="Times New Roman" pitchFamily="18" charset="0"/>
                <a:sym typeface="Symbol" pitchFamily="18" charset="2"/>
              </a:rPr>
              <a:t>FPMDEDO</a:t>
            </a:r>
          </a:p>
          <a:p>
            <a:pPr eaLnBrk="1" hangingPunct="1">
              <a:lnSpc>
                <a:spcPct val="60000"/>
              </a:lnSpc>
              <a:spcBef>
                <a:spcPct val="50000"/>
              </a:spcBef>
            </a:pPr>
            <a:r>
              <a:rPr lang="en-US" altLang="zh-CN" b="1" dirty="0">
                <a:latin typeface="Times New Roman" pitchFamily="18" charset="0"/>
                <a:sym typeface="Symbol" pitchFamily="18" charset="2"/>
              </a:rPr>
              <a:t>      EDRAMCDRAMSDRAM</a:t>
            </a:r>
            <a:r>
              <a:rPr lang="en-US" altLang="zh-CN" b="1" dirty="0" smtClean="0">
                <a:latin typeface="Times New Roman" pitchFamily="18" charset="0"/>
                <a:sym typeface="Symbol" pitchFamily="18" charset="2"/>
              </a:rPr>
              <a:t>RambusDRAMDDR2/3/4</a:t>
            </a:r>
            <a:r>
              <a:rPr lang="zh-CN" altLang="en-US" b="1" dirty="0" smtClean="0">
                <a:latin typeface="Times New Roman" pitchFamily="18" charset="0"/>
                <a:sym typeface="Symbol" pitchFamily="18" charset="2"/>
              </a:rPr>
              <a:t>。</a:t>
            </a:r>
            <a:endParaRPr lang="zh-CN" altLang="en-US" b="1" dirty="0">
              <a:latin typeface="Times New Roman" pitchFamily="18" charset="0"/>
              <a:sym typeface="Symbol" pitchFamily="18" charset="2"/>
            </a:endParaRPr>
          </a:p>
        </p:txBody>
      </p:sp>
      <p:sp>
        <p:nvSpPr>
          <p:cNvPr id="92164" name="Rectangle 5"/>
          <p:cNvSpPr>
            <a:spLocks noChangeArrowheads="1"/>
          </p:cNvSpPr>
          <p:nvPr/>
        </p:nvSpPr>
        <p:spPr bwMode="auto">
          <a:xfrm>
            <a:off x="304800" y="228600"/>
            <a:ext cx="4483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600" b="1">
                <a:solidFill>
                  <a:schemeClr val="hlink"/>
                </a:solidFill>
                <a:latin typeface="隶书" pitchFamily="49" charset="-122"/>
                <a:ea typeface="隶书" pitchFamily="49" charset="-122"/>
              </a:rPr>
              <a:t>高速存储器</a:t>
            </a:r>
          </a:p>
        </p:txBody>
      </p:sp>
      <p:sp>
        <p:nvSpPr>
          <p:cNvPr id="92165" name="Text Box 8"/>
          <p:cNvSpPr txBox="1">
            <a:spLocks noChangeArrowheads="1"/>
          </p:cNvSpPr>
          <p:nvPr/>
        </p:nvSpPr>
        <p:spPr bwMode="auto">
          <a:xfrm>
            <a:off x="300038" y="5157788"/>
            <a:ext cx="861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solidFill>
                  <a:srgbClr val="000000"/>
                </a:solidFill>
                <a:latin typeface="Times New Roman" pitchFamily="18" charset="0"/>
              </a:rPr>
              <a:t>•</a:t>
            </a:r>
            <a:r>
              <a:rPr lang="en-US" altLang="zh-CN" b="1">
                <a:solidFill>
                  <a:srgbClr val="000000"/>
                </a:solidFill>
                <a:latin typeface="宋体" pitchFamily="2" charset="-122"/>
              </a:rPr>
              <a:t> </a:t>
            </a:r>
            <a:r>
              <a:rPr lang="zh-CN" altLang="en-US" b="1">
                <a:solidFill>
                  <a:srgbClr val="000000"/>
                </a:solidFill>
                <a:latin typeface="宋体" pitchFamily="2" charset="-122"/>
              </a:rPr>
              <a:t>采用并行主存储器</a:t>
            </a:r>
            <a:r>
              <a:rPr lang="en-US" altLang="zh-CN" b="1">
                <a:solidFill>
                  <a:srgbClr val="000000"/>
                </a:solidFill>
                <a:latin typeface="宋体" pitchFamily="2" charset="-122"/>
              </a:rPr>
              <a:t>,</a:t>
            </a:r>
            <a:r>
              <a:rPr lang="zh-CN" altLang="en-US" b="1">
                <a:solidFill>
                  <a:srgbClr val="000000"/>
                </a:solidFill>
                <a:latin typeface="宋体" pitchFamily="2" charset="-122"/>
              </a:rPr>
              <a:t>提高</a:t>
            </a:r>
            <a:r>
              <a:rPr lang="zh-CN" altLang="en-US" b="1">
                <a:latin typeface="宋体" pitchFamily="2" charset="-122"/>
              </a:rPr>
              <a:t>读出并行性 </a:t>
            </a:r>
            <a:r>
              <a:rPr lang="en-US" altLang="zh-CN" b="1">
                <a:solidFill>
                  <a:srgbClr val="FF0000"/>
                </a:solidFill>
                <a:latin typeface="宋体" pitchFamily="2" charset="-122"/>
              </a:rPr>
              <a:t>---</a:t>
            </a:r>
            <a:r>
              <a:rPr lang="zh-CN" altLang="en-US" b="1">
                <a:solidFill>
                  <a:srgbClr val="FF0000"/>
                </a:solidFill>
                <a:latin typeface="宋体" pitchFamily="2" charset="-122"/>
              </a:rPr>
              <a:t>多模块交叉存储器</a:t>
            </a:r>
            <a:endParaRPr lang="zh-CN" altLang="en-US" b="1">
              <a:latin typeface="Times New Roman" pitchFamily="18" charset="0"/>
            </a:endParaRPr>
          </a:p>
        </p:txBody>
      </p:sp>
      <p:sp>
        <p:nvSpPr>
          <p:cNvPr id="92166" name="Text Box 9"/>
          <p:cNvSpPr txBox="1">
            <a:spLocks noChangeArrowheads="1"/>
          </p:cNvSpPr>
          <p:nvPr/>
        </p:nvSpPr>
        <p:spPr bwMode="auto">
          <a:xfrm>
            <a:off x="309563" y="5715000"/>
            <a:ext cx="8278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dirty="0">
                <a:solidFill>
                  <a:srgbClr val="000000"/>
                </a:solidFill>
                <a:latin typeface="Times New Roman" pitchFamily="18" charset="0"/>
              </a:rPr>
              <a:t>•</a:t>
            </a:r>
            <a:r>
              <a:rPr lang="en-US" altLang="zh-CN" b="1" dirty="0">
                <a:solidFill>
                  <a:srgbClr val="000000"/>
                </a:solidFill>
                <a:latin typeface="宋体" pitchFamily="2" charset="-122"/>
              </a:rPr>
              <a:t> </a:t>
            </a:r>
            <a:r>
              <a:rPr lang="zh-CN" altLang="en-US" b="1" dirty="0">
                <a:solidFill>
                  <a:srgbClr val="000000"/>
                </a:solidFill>
                <a:latin typeface="宋体" pitchFamily="2" charset="-122"/>
              </a:rPr>
              <a:t>主存储器采用更高速的技术来缩短存储器的读出时间</a:t>
            </a:r>
          </a:p>
        </p:txBody>
      </p:sp>
      <p:sp>
        <p:nvSpPr>
          <p:cNvPr id="92167" name="Rectangle 10"/>
          <p:cNvSpPr>
            <a:spLocks noChangeArrowheads="1"/>
          </p:cNvSpPr>
          <p:nvPr/>
        </p:nvSpPr>
        <p:spPr bwMode="auto">
          <a:xfrm>
            <a:off x="6188075" y="6172200"/>
            <a:ext cx="217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宋体" pitchFamily="2" charset="-122"/>
              </a:rPr>
              <a:t>---</a:t>
            </a:r>
            <a:r>
              <a:rPr lang="zh-CN" altLang="en-US" b="1">
                <a:solidFill>
                  <a:srgbClr val="FF0000"/>
                </a:solidFill>
                <a:latin typeface="宋体" pitchFamily="2" charset="-122"/>
              </a:rPr>
              <a:t>相联存储器</a:t>
            </a:r>
          </a:p>
        </p:txBody>
      </p:sp>
      <p:sp>
        <p:nvSpPr>
          <p:cNvPr id="92168" name="Rectangle 11"/>
          <p:cNvSpPr>
            <a:spLocks noChangeArrowheads="1"/>
          </p:cNvSpPr>
          <p:nvPr/>
        </p:nvSpPr>
        <p:spPr bwMode="auto">
          <a:xfrm>
            <a:off x="309563" y="39370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00FF"/>
                </a:solidFill>
                <a:latin typeface="Times New Roman" pitchFamily="18" charset="0"/>
              </a:rPr>
              <a:t>(2) </a:t>
            </a:r>
            <a:r>
              <a:rPr lang="zh-CN" altLang="en-US" b="1">
                <a:solidFill>
                  <a:srgbClr val="0000FF"/>
                </a:solidFill>
                <a:latin typeface="宋体" pitchFamily="2" charset="-122"/>
              </a:rPr>
              <a:t>结构技术</a:t>
            </a:r>
          </a:p>
        </p:txBody>
      </p:sp>
      <p:sp>
        <p:nvSpPr>
          <p:cNvPr id="92169" name="Rectangle 13"/>
          <p:cNvSpPr>
            <a:spLocks noChangeArrowheads="1"/>
          </p:cNvSpPr>
          <p:nvPr/>
        </p:nvSpPr>
        <p:spPr bwMode="auto">
          <a:xfrm>
            <a:off x="304800" y="838200"/>
            <a:ext cx="85344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b="1">
                <a:latin typeface="Times New Roman" pitchFamily="18" charset="0"/>
                <a:cs typeface="Times New Roman" pitchFamily="18" charset="0"/>
              </a:rPr>
              <a:t>    </a:t>
            </a:r>
            <a:r>
              <a:rPr lang="zh-CN" altLang="en-US" b="1">
                <a:latin typeface="Times New Roman" pitchFamily="18" charset="0"/>
              </a:rPr>
              <a:t>由于</a:t>
            </a:r>
            <a:r>
              <a:rPr lang="en-US" altLang="zh-CN" b="1">
                <a:latin typeface="Times New Roman" pitchFamily="18" charset="0"/>
              </a:rPr>
              <a:t>CPU</a:t>
            </a:r>
            <a:r>
              <a:rPr lang="zh-CN" altLang="en-US" b="1">
                <a:latin typeface="Times New Roman" pitchFamily="18" charset="0"/>
              </a:rPr>
              <a:t>和主存储器在速度上不匹配，限制了高速计算。</a:t>
            </a:r>
          </a:p>
          <a:p>
            <a:pPr>
              <a:lnSpc>
                <a:spcPct val="135000"/>
              </a:lnSpc>
            </a:pPr>
            <a:r>
              <a:rPr lang="zh-CN" altLang="en-US" b="1">
                <a:latin typeface="Times New Roman" pitchFamily="18" charset="0"/>
              </a:rPr>
              <a:t>     为了使</a:t>
            </a:r>
            <a:r>
              <a:rPr lang="en-US" altLang="zh-CN" b="1">
                <a:latin typeface="Times New Roman" pitchFamily="18" charset="0"/>
              </a:rPr>
              <a:t>CPU</a:t>
            </a:r>
            <a:r>
              <a:rPr lang="zh-CN" altLang="en-US" b="1">
                <a:latin typeface="Times New Roman" pitchFamily="18" charset="0"/>
              </a:rPr>
              <a:t>不至因为等待存储器读写操作的完成而无事可做，可以采取一些加速</a:t>
            </a:r>
            <a:r>
              <a:rPr lang="en-US" altLang="zh-CN" b="1">
                <a:latin typeface="Times New Roman" pitchFamily="18" charset="0"/>
              </a:rPr>
              <a:t>CPU</a:t>
            </a:r>
            <a:r>
              <a:rPr lang="zh-CN" altLang="en-US" b="1">
                <a:latin typeface="Times New Roman" pitchFamily="18" charset="0"/>
              </a:rPr>
              <a:t>和存储器之间有效传输的特殊措施。</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hlinkClick r:id="rId2" action="ppaction://hlinksldjump"/>
          </p:cNvPr>
          <p:cNvSpPr>
            <a:spLocks noChangeArrowheads="1"/>
          </p:cNvSpPr>
          <p:nvPr/>
        </p:nvSpPr>
        <p:spPr bwMode="auto">
          <a:xfrm>
            <a:off x="836613" y="887413"/>
            <a:ext cx="523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rgbClr val="0000FF"/>
                </a:solidFill>
                <a:latin typeface="宋体" pitchFamily="2" charset="-122"/>
              </a:rPr>
              <a:t>双端口存储器</a:t>
            </a:r>
          </a:p>
        </p:txBody>
      </p:sp>
      <p:sp>
        <p:nvSpPr>
          <p:cNvPr id="93187" name="Rectangle 4"/>
          <p:cNvSpPr>
            <a:spLocks noChangeArrowheads="1"/>
          </p:cNvSpPr>
          <p:nvPr/>
        </p:nvSpPr>
        <p:spPr bwMode="auto">
          <a:xfrm>
            <a:off x="838200" y="1524000"/>
            <a:ext cx="6286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FF"/>
                </a:solidFill>
                <a:latin typeface="宋体" pitchFamily="2" charset="-122"/>
              </a:rPr>
              <a:t>多模块交叉存储器</a:t>
            </a:r>
          </a:p>
        </p:txBody>
      </p:sp>
      <p:sp>
        <p:nvSpPr>
          <p:cNvPr id="93188" name="Rectangle 7"/>
          <p:cNvSpPr>
            <a:spLocks noChangeArrowheads="1"/>
          </p:cNvSpPr>
          <p:nvPr/>
        </p:nvSpPr>
        <p:spPr bwMode="auto">
          <a:xfrm>
            <a:off x="876300" y="2276475"/>
            <a:ext cx="6286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0000FF"/>
                </a:solidFill>
                <a:latin typeface="宋体" pitchFamily="2" charset="-122"/>
              </a:rPr>
              <a:t>相联存储器</a:t>
            </a:r>
          </a:p>
        </p:txBody>
      </p:sp>
      <p:sp>
        <p:nvSpPr>
          <p:cNvPr id="93189" name="Rectangle 9">
            <a:hlinkClick r:id="rId2" action="ppaction://hlinksldjump"/>
          </p:cNvPr>
          <p:cNvSpPr>
            <a:spLocks noChangeArrowheads="1"/>
          </p:cNvSpPr>
          <p:nvPr/>
        </p:nvSpPr>
        <p:spPr bwMode="auto">
          <a:xfrm>
            <a:off x="876300" y="3205163"/>
            <a:ext cx="6324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a:solidFill>
                  <a:srgbClr val="0000FF"/>
                </a:solidFill>
                <a:latin typeface="宋体" pitchFamily="2" charset="-122"/>
              </a:rPr>
              <a:t>高性能存储器</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381000" y="304800"/>
            <a:ext cx="496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4000" b="1">
                <a:solidFill>
                  <a:schemeClr val="hlink"/>
                </a:solidFill>
                <a:latin typeface="隶书" pitchFamily="49" charset="-122"/>
                <a:ea typeface="隶书" pitchFamily="49" charset="-122"/>
              </a:rPr>
              <a:t>双端口存储器</a:t>
            </a:r>
          </a:p>
        </p:txBody>
      </p:sp>
      <p:sp>
        <p:nvSpPr>
          <p:cNvPr id="9220" name="Text Box 5"/>
          <p:cNvSpPr txBox="1">
            <a:spLocks noChangeArrowheads="1"/>
          </p:cNvSpPr>
          <p:nvPr/>
        </p:nvSpPr>
        <p:spPr bwMode="auto">
          <a:xfrm>
            <a:off x="200025" y="788988"/>
            <a:ext cx="61515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隶书" pitchFamily="49" charset="-122"/>
                <a:ea typeface="隶书" pitchFamily="49" charset="-122"/>
              </a:rPr>
              <a:t>1.</a:t>
            </a:r>
            <a:r>
              <a:rPr lang="zh-CN" altLang="en-US" sz="3200" b="1">
                <a:solidFill>
                  <a:srgbClr val="0000FF"/>
                </a:solidFill>
                <a:latin typeface="隶书" pitchFamily="49" charset="-122"/>
                <a:ea typeface="隶书" pitchFamily="49" charset="-122"/>
              </a:rPr>
              <a:t>双端口存储器的逻辑结构</a:t>
            </a:r>
          </a:p>
        </p:txBody>
      </p:sp>
      <p:sp>
        <p:nvSpPr>
          <p:cNvPr id="9221" name="Text Box 6"/>
          <p:cNvSpPr txBox="1">
            <a:spLocks noChangeArrowheads="1"/>
          </p:cNvSpPr>
          <p:nvPr/>
        </p:nvSpPr>
        <p:spPr bwMode="auto">
          <a:xfrm>
            <a:off x="457200" y="1371600"/>
            <a:ext cx="82597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双端口存储器 </a:t>
            </a:r>
          </a:p>
          <a:p>
            <a:pPr eaLnBrk="1" hangingPunct="1">
              <a:spcBef>
                <a:spcPct val="50000"/>
              </a:spcBef>
            </a:pPr>
            <a:r>
              <a:rPr lang="zh-CN" altLang="en-US" b="1">
                <a:latin typeface="Times New Roman" pitchFamily="18" charset="0"/>
              </a:rPr>
              <a:t>    </a:t>
            </a:r>
            <a:r>
              <a:rPr lang="en-US" altLang="zh-CN" b="1">
                <a:latin typeface="Times New Roman" pitchFamily="18" charset="0"/>
              </a:rPr>
              <a:t>—— </a:t>
            </a:r>
            <a:r>
              <a:rPr lang="zh-CN" altLang="en-US" b="1">
                <a:latin typeface="Times New Roman" pitchFamily="18" charset="0"/>
              </a:rPr>
              <a:t>指</a:t>
            </a:r>
            <a:r>
              <a:rPr lang="zh-CN" altLang="en-US" b="1">
                <a:solidFill>
                  <a:srgbClr val="FF0000"/>
                </a:solidFill>
                <a:latin typeface="Times New Roman" pitchFamily="18" charset="0"/>
              </a:rPr>
              <a:t>同一个存储器具有两组相互独立的读写控制线路，</a:t>
            </a:r>
          </a:p>
          <a:p>
            <a:pPr eaLnBrk="1" hangingPunct="1">
              <a:spcBef>
                <a:spcPct val="50000"/>
              </a:spcBef>
            </a:pPr>
            <a:r>
              <a:rPr lang="zh-CN" altLang="en-US" b="1">
                <a:solidFill>
                  <a:srgbClr val="FF0000"/>
                </a:solidFill>
                <a:latin typeface="Times New Roman" pitchFamily="18" charset="0"/>
              </a:rPr>
              <a:t>             </a:t>
            </a:r>
            <a:r>
              <a:rPr lang="zh-CN" altLang="en-US" b="1">
                <a:latin typeface="Times New Roman" pitchFamily="18" charset="0"/>
              </a:rPr>
              <a:t>是一种高速工作的存储器。</a:t>
            </a:r>
          </a:p>
        </p:txBody>
      </p:sp>
      <p:sp>
        <p:nvSpPr>
          <p:cNvPr id="9222" name="Rectangle 8"/>
          <p:cNvSpPr>
            <a:spLocks noChangeArrowheads="1"/>
          </p:cNvSpPr>
          <p:nvPr/>
        </p:nvSpPr>
        <p:spPr bwMode="auto">
          <a:xfrm>
            <a:off x="228600" y="2895600"/>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rPr>
              <a:t>双读单写端口存储器单元结构</a:t>
            </a:r>
          </a:p>
        </p:txBody>
      </p:sp>
      <p:graphicFrame>
        <p:nvGraphicFramePr>
          <p:cNvPr id="9218" name="Object 0"/>
          <p:cNvGraphicFramePr>
            <a:graphicFrameLocks noChangeAspect="1"/>
          </p:cNvGraphicFramePr>
          <p:nvPr/>
        </p:nvGraphicFramePr>
        <p:xfrm>
          <a:off x="1524000" y="3429000"/>
          <a:ext cx="6248400" cy="3124200"/>
        </p:xfrm>
        <a:graphic>
          <a:graphicData uri="http://schemas.openxmlformats.org/presentationml/2006/ole">
            <mc:AlternateContent xmlns:mc="http://schemas.openxmlformats.org/markup-compatibility/2006">
              <mc:Choice xmlns:v="urn:schemas-microsoft-com:vml" Requires="v">
                <p:oleObj spid="_x0000_s9266" name="Visio" r:id="rId3" imgW="8586360" imgH="4939920" progId="Visio.Drawing.6">
                  <p:embed/>
                </p:oleObj>
              </mc:Choice>
              <mc:Fallback>
                <p:oleObj name="Visio" r:id="rId3" imgW="8586360" imgH="4939920" progId="Visio.Drawing.6">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429000"/>
                        <a:ext cx="624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AutoShape 10">
            <a:hlinkClick r:id="rId5" action="ppaction://hlinkfile" highlightClick="1"/>
          </p:cNvPr>
          <p:cNvSpPr>
            <a:spLocks noChangeArrowheads="1"/>
          </p:cNvSpPr>
          <p:nvPr/>
        </p:nvSpPr>
        <p:spPr bwMode="auto">
          <a:xfrm>
            <a:off x="304800" y="6021388"/>
            <a:ext cx="379413" cy="355600"/>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8600" y="228600"/>
            <a:ext cx="6243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4000" b="1">
                <a:solidFill>
                  <a:schemeClr val="hlink"/>
                </a:solidFill>
                <a:latin typeface="隶书" pitchFamily="49" charset="-122"/>
                <a:ea typeface="隶书" pitchFamily="49" charset="-122"/>
              </a:rPr>
              <a:t>多模块交叉存储器</a:t>
            </a:r>
          </a:p>
        </p:txBody>
      </p:sp>
      <p:sp>
        <p:nvSpPr>
          <p:cNvPr id="94211" name="Text Box 5"/>
          <p:cNvSpPr txBox="1">
            <a:spLocks noChangeArrowheads="1"/>
          </p:cNvSpPr>
          <p:nvPr/>
        </p:nvSpPr>
        <p:spPr bwMode="auto">
          <a:xfrm>
            <a:off x="342900" y="1166813"/>
            <a:ext cx="8520113"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solidFill>
                  <a:srgbClr val="FF0000"/>
                </a:solidFill>
                <a:latin typeface="Times New Roman" pitchFamily="18" charset="0"/>
              </a:rPr>
              <a:t>并行主存系统</a:t>
            </a:r>
          </a:p>
          <a:p>
            <a:pPr eaLnBrk="1" hangingPunct="1">
              <a:lnSpc>
                <a:spcPct val="80000"/>
              </a:lnSpc>
              <a:spcBef>
                <a:spcPct val="50000"/>
              </a:spcBef>
            </a:pPr>
            <a:r>
              <a:rPr lang="zh-CN" altLang="en-US" b="1">
                <a:latin typeface="Times New Roman" pitchFamily="18" charset="0"/>
              </a:rPr>
              <a:t>      大存储器在一个存储周期中读出的不是一个存储单元的</a:t>
            </a:r>
            <a:r>
              <a:rPr lang="en-US" altLang="zh-CN" b="1">
                <a:latin typeface="Times New Roman" pitchFamily="18" charset="0"/>
              </a:rPr>
              <a:t>w</a:t>
            </a:r>
          </a:p>
          <a:p>
            <a:pPr eaLnBrk="1" hangingPunct="1">
              <a:lnSpc>
                <a:spcPct val="60000"/>
              </a:lnSpc>
              <a:spcBef>
                <a:spcPct val="50000"/>
              </a:spcBef>
            </a:pPr>
            <a:r>
              <a:rPr lang="zh-CN" altLang="en-US" b="1">
                <a:latin typeface="Times New Roman" pitchFamily="18" charset="0"/>
              </a:rPr>
              <a:t>位信息，而是</a:t>
            </a:r>
            <a:r>
              <a:rPr lang="en-US" altLang="zh-CN" b="1">
                <a:latin typeface="Times New Roman" pitchFamily="18" charset="0"/>
              </a:rPr>
              <a:t>n</a:t>
            </a:r>
            <a:r>
              <a:rPr lang="zh-CN" altLang="en-US" b="1">
                <a:latin typeface="Times New Roman" pitchFamily="18" charset="0"/>
              </a:rPr>
              <a:t>个字，这样在单位时间里存储器提供的信息量</a:t>
            </a:r>
          </a:p>
          <a:p>
            <a:pPr eaLnBrk="1" hangingPunct="1">
              <a:lnSpc>
                <a:spcPct val="60000"/>
              </a:lnSpc>
              <a:spcBef>
                <a:spcPct val="50000"/>
              </a:spcBef>
            </a:pPr>
            <a:r>
              <a:rPr lang="zh-CN" altLang="en-US" b="1">
                <a:latin typeface="Times New Roman" pitchFamily="18" charset="0"/>
              </a:rPr>
              <a:t>可提高</a:t>
            </a:r>
            <a:r>
              <a:rPr lang="en-US" altLang="zh-CN" b="1">
                <a:latin typeface="Times New Roman" pitchFamily="18" charset="0"/>
              </a:rPr>
              <a:t>n</a:t>
            </a:r>
            <a:r>
              <a:rPr lang="zh-CN" altLang="en-US" b="1">
                <a:latin typeface="Times New Roman" pitchFamily="18" charset="0"/>
              </a:rPr>
              <a:t>倍，这样组织的主存系统称为并行主存系统。</a:t>
            </a:r>
          </a:p>
        </p:txBody>
      </p:sp>
      <p:sp>
        <p:nvSpPr>
          <p:cNvPr id="94212" name="Text Box 6"/>
          <p:cNvSpPr txBox="1">
            <a:spLocks noChangeArrowheads="1"/>
          </p:cNvSpPr>
          <p:nvPr/>
        </p:nvSpPr>
        <p:spPr bwMode="auto">
          <a:xfrm>
            <a:off x="0" y="685800"/>
            <a:ext cx="4010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隶书" pitchFamily="49" charset="-122"/>
                <a:ea typeface="隶书" pitchFamily="49" charset="-122"/>
              </a:rPr>
              <a:t>1.</a:t>
            </a:r>
            <a:r>
              <a:rPr lang="zh-CN" altLang="en-US" sz="3200" b="1">
                <a:solidFill>
                  <a:srgbClr val="0000FF"/>
                </a:solidFill>
                <a:latin typeface="隶书" pitchFamily="49" charset="-122"/>
                <a:ea typeface="隶书" pitchFamily="49" charset="-122"/>
              </a:rPr>
              <a:t>并行主存系统</a:t>
            </a:r>
          </a:p>
        </p:txBody>
      </p:sp>
      <p:grpSp>
        <p:nvGrpSpPr>
          <p:cNvPr id="94213" name="Group 7"/>
          <p:cNvGrpSpPr>
            <a:grpSpLocks/>
          </p:cNvGrpSpPr>
          <p:nvPr/>
        </p:nvGrpSpPr>
        <p:grpSpPr bwMode="auto">
          <a:xfrm>
            <a:off x="1963738" y="3217863"/>
            <a:ext cx="3429000" cy="1203325"/>
            <a:chOff x="1009" y="2063"/>
            <a:chExt cx="2160" cy="758"/>
          </a:xfrm>
        </p:grpSpPr>
        <p:sp>
          <p:nvSpPr>
            <p:cNvPr id="94214" name="Text Box 8"/>
            <p:cNvSpPr txBox="1">
              <a:spLocks noChangeArrowheads="1"/>
            </p:cNvSpPr>
            <p:nvPr/>
          </p:nvSpPr>
          <p:spPr bwMode="auto">
            <a:xfrm>
              <a:off x="1009" y="2063"/>
              <a:ext cx="2082" cy="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w</a:t>
              </a:r>
              <a:r>
                <a:rPr lang="zh-CN" altLang="en-US" sz="2000" b="1">
                  <a:latin typeface="Times New Roman" pitchFamily="18" charset="0"/>
                </a:rPr>
                <a:t>位   </a:t>
              </a:r>
              <a:r>
                <a:rPr lang="en-US" altLang="zh-CN" sz="2000" b="1">
                  <a:latin typeface="Times New Roman" pitchFamily="18" charset="0"/>
                </a:rPr>
                <a:t>w</a:t>
              </a:r>
              <a:r>
                <a:rPr lang="zh-CN" altLang="en-US" sz="2000" b="1">
                  <a:latin typeface="Times New Roman" pitchFamily="18" charset="0"/>
                </a:rPr>
                <a:t>位         </a:t>
              </a:r>
              <a:r>
                <a:rPr lang="en-US" altLang="zh-CN" sz="2000" b="1">
                  <a:latin typeface="Times New Roman" pitchFamily="18" charset="0"/>
                </a:rPr>
                <a:t>……        w</a:t>
              </a:r>
              <a:r>
                <a:rPr lang="zh-CN" altLang="en-US" sz="2000" b="1">
                  <a:latin typeface="Times New Roman" pitchFamily="18" charset="0"/>
                </a:rPr>
                <a:t>位</a:t>
              </a:r>
            </a:p>
          </p:txBody>
        </p:sp>
        <p:sp>
          <p:nvSpPr>
            <p:cNvPr id="94215" name="Line 9"/>
            <p:cNvSpPr>
              <a:spLocks noChangeShapeType="1"/>
            </p:cNvSpPr>
            <p:nvPr/>
          </p:nvSpPr>
          <p:spPr bwMode="auto">
            <a:xfrm>
              <a:off x="1393" y="2063"/>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6" name="Line 10"/>
            <p:cNvSpPr>
              <a:spLocks noChangeShapeType="1"/>
            </p:cNvSpPr>
            <p:nvPr/>
          </p:nvSpPr>
          <p:spPr bwMode="auto">
            <a:xfrm>
              <a:off x="1789" y="2063"/>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7" name="Line 11"/>
            <p:cNvSpPr>
              <a:spLocks noChangeShapeType="1"/>
            </p:cNvSpPr>
            <p:nvPr/>
          </p:nvSpPr>
          <p:spPr bwMode="auto">
            <a:xfrm>
              <a:off x="2697" y="2067"/>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8" name="Text Box 12"/>
            <p:cNvSpPr txBox="1">
              <a:spLocks noChangeArrowheads="1"/>
            </p:cNvSpPr>
            <p:nvPr/>
          </p:nvSpPr>
          <p:spPr bwMode="auto">
            <a:xfrm>
              <a:off x="1061" y="2559"/>
              <a:ext cx="27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 M</a:t>
              </a:r>
              <a:r>
                <a:rPr lang="en-US" altLang="zh-CN" sz="2000" b="1" baseline="-25000">
                  <a:latin typeface="Times New Roman" pitchFamily="18" charset="0"/>
                </a:rPr>
                <a:t>0 </a:t>
              </a:r>
              <a:endParaRPr lang="en-US" altLang="zh-CN" sz="2000" b="1">
                <a:latin typeface="Times New Roman" pitchFamily="18" charset="0"/>
              </a:endParaRPr>
            </a:p>
          </p:txBody>
        </p:sp>
        <p:sp>
          <p:nvSpPr>
            <p:cNvPr id="94219" name="Text Box 13"/>
            <p:cNvSpPr txBox="1">
              <a:spLocks noChangeArrowheads="1"/>
            </p:cNvSpPr>
            <p:nvPr/>
          </p:nvSpPr>
          <p:spPr bwMode="auto">
            <a:xfrm>
              <a:off x="1463" y="2565"/>
              <a:ext cx="27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 M</a:t>
              </a:r>
              <a:r>
                <a:rPr lang="en-US" altLang="zh-CN" sz="2000" b="1" baseline="-25000">
                  <a:latin typeface="Times New Roman" pitchFamily="18" charset="0"/>
                </a:rPr>
                <a:t>1 </a:t>
              </a:r>
              <a:endParaRPr lang="en-US" altLang="zh-CN" sz="2000" b="1">
                <a:latin typeface="Times New Roman" pitchFamily="18" charset="0"/>
              </a:endParaRPr>
            </a:p>
          </p:txBody>
        </p:sp>
        <p:sp>
          <p:nvSpPr>
            <p:cNvPr id="94220" name="Text Box 14"/>
            <p:cNvSpPr txBox="1">
              <a:spLocks noChangeArrowheads="1"/>
            </p:cNvSpPr>
            <p:nvPr/>
          </p:nvSpPr>
          <p:spPr bwMode="auto">
            <a:xfrm>
              <a:off x="2757" y="2554"/>
              <a:ext cx="4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 M</a:t>
              </a:r>
              <a:r>
                <a:rPr lang="en-US" altLang="zh-CN" sz="2000" b="1" baseline="-25000">
                  <a:latin typeface="Times New Roman" pitchFamily="18" charset="0"/>
                </a:rPr>
                <a:t>n-1 </a:t>
              </a:r>
              <a:endParaRPr lang="en-US" altLang="zh-CN" sz="2000" b="1">
                <a:latin typeface="Times New Roman" pitchFamily="18" charset="0"/>
              </a:endParaRPr>
            </a:p>
          </p:txBody>
        </p:sp>
        <p:sp>
          <p:nvSpPr>
            <p:cNvPr id="94221" name="Line 15"/>
            <p:cNvSpPr>
              <a:spLocks noChangeShapeType="1"/>
            </p:cNvSpPr>
            <p:nvPr/>
          </p:nvSpPr>
          <p:spPr bwMode="auto">
            <a:xfrm>
              <a:off x="1190" y="2255"/>
              <a:ext cx="0"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Line 16"/>
            <p:cNvSpPr>
              <a:spLocks noChangeShapeType="1"/>
            </p:cNvSpPr>
            <p:nvPr/>
          </p:nvSpPr>
          <p:spPr bwMode="auto">
            <a:xfrm>
              <a:off x="1602" y="2259"/>
              <a:ext cx="0" cy="3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3" name="Line 17"/>
            <p:cNvSpPr>
              <a:spLocks noChangeShapeType="1"/>
            </p:cNvSpPr>
            <p:nvPr/>
          </p:nvSpPr>
          <p:spPr bwMode="auto">
            <a:xfrm>
              <a:off x="2880" y="2259"/>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304800"/>
            <a:ext cx="8610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宋体" pitchFamily="2" charset="-122"/>
              </a:rPr>
              <a:t>3. </a:t>
            </a:r>
            <a:r>
              <a:rPr lang="zh-CN" altLang="en-US" b="1">
                <a:solidFill>
                  <a:srgbClr val="0000FF"/>
                </a:solidFill>
                <a:latin typeface="宋体" pitchFamily="2" charset="-122"/>
              </a:rPr>
              <a:t>按存储器的读写功能分</a:t>
            </a:r>
            <a:r>
              <a:rPr lang="zh-CN" altLang="en-US" b="1">
                <a:solidFill>
                  <a:srgbClr val="0000FF"/>
                </a:solidFill>
                <a:latin typeface="隶书" pitchFamily="49" charset="-122"/>
                <a:ea typeface="隶书" pitchFamily="49" charset="-122"/>
              </a:rPr>
              <a:t> </a:t>
            </a:r>
          </a:p>
          <a:p>
            <a:pPr eaLnBrk="1" hangingPunct="1">
              <a:spcBef>
                <a:spcPct val="50000"/>
              </a:spcBef>
            </a:pPr>
            <a:r>
              <a:rPr lang="zh-CN" altLang="en-US" b="1">
                <a:latin typeface="Times New Roman" pitchFamily="18" charset="0"/>
              </a:rPr>
              <a:t>　</a:t>
            </a:r>
            <a:r>
              <a:rPr lang="zh-CN" altLang="en-US" b="1">
                <a:solidFill>
                  <a:srgbClr val="FF0000"/>
                </a:solidFill>
                <a:latin typeface="Times New Roman" pitchFamily="18" charset="0"/>
              </a:rPr>
              <a:t>只读存储器</a:t>
            </a:r>
            <a:r>
              <a:rPr lang="en-US" altLang="zh-CN" b="1">
                <a:solidFill>
                  <a:srgbClr val="FF0000"/>
                </a:solidFill>
                <a:latin typeface="Times New Roman" pitchFamily="18" charset="0"/>
              </a:rPr>
              <a:t>(ROM)</a:t>
            </a:r>
            <a:r>
              <a:rPr lang="zh-CN" altLang="en-US" b="1">
                <a:latin typeface="Times New Roman" pitchFamily="18" charset="0"/>
              </a:rPr>
              <a:t>：存储的内容是固定不变的，只能读出而</a:t>
            </a:r>
          </a:p>
          <a:p>
            <a:pPr eaLnBrk="1" hangingPunct="1">
              <a:spcBef>
                <a:spcPct val="50000"/>
              </a:spcBef>
            </a:pPr>
            <a:r>
              <a:rPr lang="zh-CN" altLang="en-US" b="1">
                <a:latin typeface="Times New Roman" pitchFamily="18" charset="0"/>
              </a:rPr>
              <a:t>                                         不能写入的半导体存储器。　</a:t>
            </a:r>
          </a:p>
          <a:p>
            <a:pPr eaLnBrk="1" hangingPunct="1">
              <a:spcBef>
                <a:spcPct val="50000"/>
              </a:spcBef>
            </a:pPr>
            <a:r>
              <a:rPr lang="zh-CN" altLang="en-US" b="1">
                <a:solidFill>
                  <a:srgbClr val="FF0000"/>
                </a:solidFill>
                <a:latin typeface="Times New Roman" pitchFamily="18" charset="0"/>
              </a:rPr>
              <a:t>　随机读写存储器</a:t>
            </a:r>
            <a:r>
              <a:rPr lang="en-US" altLang="zh-CN" b="1">
                <a:solidFill>
                  <a:srgbClr val="FF0000"/>
                </a:solidFill>
                <a:latin typeface="Times New Roman" pitchFamily="18" charset="0"/>
              </a:rPr>
              <a:t>(RAM)</a:t>
            </a:r>
            <a:r>
              <a:rPr lang="zh-CN" altLang="en-US" b="1">
                <a:latin typeface="Times New Roman" pitchFamily="18" charset="0"/>
              </a:rPr>
              <a:t>：既能读出又能写入的半导体存储器。 </a:t>
            </a:r>
          </a:p>
          <a:p>
            <a:pPr eaLnBrk="1" hangingPunct="1">
              <a:spcBef>
                <a:spcPct val="50000"/>
              </a:spcBef>
            </a:pPr>
            <a:r>
              <a:rPr lang="en-US" altLang="zh-CN" b="1">
                <a:solidFill>
                  <a:srgbClr val="0000FF"/>
                </a:solidFill>
                <a:latin typeface="宋体" pitchFamily="2" charset="-122"/>
              </a:rPr>
              <a:t>4. </a:t>
            </a:r>
            <a:r>
              <a:rPr lang="zh-CN" altLang="en-US" b="1">
                <a:solidFill>
                  <a:srgbClr val="0000FF"/>
                </a:solidFill>
                <a:latin typeface="宋体" pitchFamily="2" charset="-122"/>
              </a:rPr>
              <a:t>按信息的可保存性分</a:t>
            </a:r>
            <a:r>
              <a:rPr lang="zh-CN" altLang="en-US" b="1">
                <a:solidFill>
                  <a:srgbClr val="0000FF"/>
                </a:solidFill>
                <a:latin typeface="隶书" pitchFamily="49" charset="-122"/>
                <a:ea typeface="隶书" pitchFamily="49" charset="-122"/>
              </a:rPr>
              <a:t> </a:t>
            </a:r>
          </a:p>
          <a:p>
            <a:pPr eaLnBrk="1" hangingPunct="1">
              <a:spcBef>
                <a:spcPct val="50000"/>
              </a:spcBef>
            </a:pPr>
            <a:r>
              <a:rPr lang="zh-CN" altLang="en-US" b="1">
                <a:latin typeface="Times New Roman" pitchFamily="18" charset="0"/>
              </a:rPr>
              <a:t>　</a:t>
            </a:r>
            <a:r>
              <a:rPr lang="zh-CN" altLang="en-US" b="1">
                <a:solidFill>
                  <a:srgbClr val="FF0000"/>
                </a:solidFill>
                <a:latin typeface="Times New Roman" pitchFamily="18" charset="0"/>
              </a:rPr>
              <a:t>非永久记忆的存储器</a:t>
            </a:r>
            <a:r>
              <a:rPr lang="zh-CN" altLang="en-US" b="1">
                <a:latin typeface="Times New Roman" pitchFamily="18" charset="0"/>
              </a:rPr>
              <a:t>：断电后信息即消失的存储器。</a:t>
            </a:r>
          </a:p>
          <a:p>
            <a:pPr eaLnBrk="1" hangingPunct="1">
              <a:spcBef>
                <a:spcPct val="50000"/>
              </a:spcBef>
            </a:pPr>
            <a:r>
              <a:rPr lang="zh-CN" altLang="en-US" b="1">
                <a:solidFill>
                  <a:srgbClr val="FF0000"/>
                </a:solidFill>
                <a:latin typeface="Times New Roman" pitchFamily="18" charset="0"/>
              </a:rPr>
              <a:t>　永久记忆性存储器：</a:t>
            </a:r>
            <a:r>
              <a:rPr lang="zh-CN" altLang="en-US" b="1">
                <a:latin typeface="Times New Roman" pitchFamily="18" charset="0"/>
              </a:rPr>
              <a:t>断电后仍能保存信息的存储器。</a:t>
            </a:r>
          </a:p>
        </p:txBody>
      </p:sp>
      <p:sp>
        <p:nvSpPr>
          <p:cNvPr id="24579" name="Text Box 6"/>
          <p:cNvSpPr txBox="1">
            <a:spLocks noChangeArrowheads="1"/>
          </p:cNvSpPr>
          <p:nvPr/>
        </p:nvSpPr>
        <p:spPr bwMode="auto">
          <a:xfrm>
            <a:off x="228600" y="4419600"/>
            <a:ext cx="8610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宋体" pitchFamily="2" charset="-122"/>
              </a:rPr>
              <a:t>5. </a:t>
            </a:r>
            <a:r>
              <a:rPr lang="zh-CN" altLang="en-US" b="1">
                <a:solidFill>
                  <a:srgbClr val="0000FF"/>
                </a:solidFill>
                <a:latin typeface="宋体" pitchFamily="2" charset="-122"/>
              </a:rPr>
              <a:t>按在计算机系统中的作用分</a:t>
            </a:r>
            <a:r>
              <a:rPr lang="zh-CN" altLang="en-US" b="1">
                <a:solidFill>
                  <a:srgbClr val="0000FF"/>
                </a:solidFill>
                <a:latin typeface="隶书" pitchFamily="49" charset="-122"/>
                <a:ea typeface="隶书" pitchFamily="49" charset="-122"/>
              </a:rPr>
              <a:t> 　</a:t>
            </a:r>
          </a:p>
          <a:p>
            <a:pPr eaLnBrk="1" hangingPunct="1">
              <a:spcBef>
                <a:spcPct val="50000"/>
              </a:spcBef>
            </a:pPr>
            <a:r>
              <a:rPr lang="zh-CN" altLang="en-US" b="1">
                <a:latin typeface="Times New Roman" pitchFamily="18" charset="0"/>
              </a:rPr>
              <a:t>　 根据存储器在计算机系统中所起的作用，可分为</a:t>
            </a:r>
            <a:r>
              <a:rPr lang="en-US" altLang="zh-CN" b="1">
                <a:latin typeface="Times New Roman" pitchFamily="18" charset="0"/>
              </a:rPr>
              <a:t>:</a:t>
            </a:r>
          </a:p>
          <a:p>
            <a:pPr eaLnBrk="1" hangingPunct="1">
              <a:spcBef>
                <a:spcPct val="50000"/>
              </a:spcBef>
            </a:pPr>
            <a:r>
              <a:rPr lang="en-US" altLang="zh-CN" b="1">
                <a:latin typeface="Times New Roman" pitchFamily="18" charset="0"/>
              </a:rPr>
              <a:t>      </a:t>
            </a:r>
            <a:r>
              <a:rPr lang="zh-CN" altLang="en-US" b="1">
                <a:solidFill>
                  <a:srgbClr val="FF0000"/>
                </a:solidFill>
                <a:latin typeface="Times New Roman" pitchFamily="18" charset="0"/>
              </a:rPr>
              <a:t>主存储器</a:t>
            </a:r>
            <a:r>
              <a:rPr lang="zh-CN" altLang="en-US" b="1">
                <a:solidFill>
                  <a:srgbClr val="000000"/>
                </a:solidFill>
                <a:latin typeface="Times New Roman" pitchFamily="18" charset="0"/>
              </a:rPr>
              <a:t>、</a:t>
            </a:r>
            <a:r>
              <a:rPr lang="zh-CN" altLang="en-US" b="1">
                <a:solidFill>
                  <a:srgbClr val="FF0000"/>
                </a:solidFill>
                <a:latin typeface="Times New Roman" pitchFamily="18" charset="0"/>
              </a:rPr>
              <a:t>辅助存储器</a:t>
            </a:r>
            <a:r>
              <a:rPr lang="zh-CN" altLang="en-US" b="1">
                <a:solidFill>
                  <a:srgbClr val="000000"/>
                </a:solidFill>
                <a:latin typeface="Times New Roman" pitchFamily="18" charset="0"/>
              </a:rPr>
              <a:t>、</a:t>
            </a:r>
            <a:r>
              <a:rPr lang="zh-CN" altLang="en-US" b="1">
                <a:solidFill>
                  <a:srgbClr val="FF0000"/>
                </a:solidFill>
                <a:latin typeface="Times New Roman" pitchFamily="18" charset="0"/>
              </a:rPr>
              <a:t>高速缓冲存储器</a:t>
            </a:r>
            <a:r>
              <a:rPr lang="zh-CN" altLang="en-US" b="1">
                <a:solidFill>
                  <a:srgbClr val="000000"/>
                </a:solidFill>
                <a:latin typeface="Times New Roman" pitchFamily="18" charset="0"/>
              </a:rPr>
              <a:t>、   </a:t>
            </a:r>
            <a:r>
              <a:rPr lang="zh-CN" altLang="en-US" b="1">
                <a:solidFill>
                  <a:srgbClr val="FF0000"/>
                </a:solidFill>
                <a:latin typeface="Times New Roman" pitchFamily="18" charset="0"/>
              </a:rPr>
              <a:t>控制存储器</a:t>
            </a:r>
            <a:r>
              <a:rPr lang="zh-CN" altLang="en-US" b="1">
                <a:solidFill>
                  <a:srgbClr val="000000"/>
                </a:solidFill>
                <a:latin typeface="Times New Roman" pitchFamily="18" charset="0"/>
              </a:rPr>
              <a:t>等。</a:t>
            </a:r>
            <a:endParaRPr lang="zh-CN" altLang="en-US" b="1">
              <a:latin typeface="Times New Roman" pitchFamily="18"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28600" y="381000"/>
            <a:ext cx="4802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rgbClr val="0000FF"/>
                </a:solidFill>
                <a:latin typeface="隶书" pitchFamily="49" charset="-122"/>
                <a:ea typeface="隶书" pitchFamily="49" charset="-122"/>
              </a:rPr>
              <a:t>2.</a:t>
            </a:r>
            <a:r>
              <a:rPr lang="zh-CN" altLang="en-US" sz="3200" b="1">
                <a:solidFill>
                  <a:srgbClr val="0000FF"/>
                </a:solidFill>
                <a:latin typeface="隶书" pitchFamily="49" charset="-122"/>
                <a:ea typeface="隶书" pitchFamily="49" charset="-122"/>
              </a:rPr>
              <a:t>多模块交叉存储器</a:t>
            </a:r>
          </a:p>
        </p:txBody>
      </p:sp>
      <p:sp>
        <p:nvSpPr>
          <p:cNvPr id="95235" name="Text Box 3"/>
          <p:cNvSpPr txBox="1">
            <a:spLocks noChangeArrowheads="1"/>
          </p:cNvSpPr>
          <p:nvPr/>
        </p:nvSpPr>
        <p:spPr bwMode="auto">
          <a:xfrm>
            <a:off x="304800" y="1066800"/>
            <a:ext cx="5395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dirty="0">
                <a:solidFill>
                  <a:schemeClr val="hlink"/>
                </a:solidFill>
                <a:latin typeface="Times New Roman" pitchFamily="18" charset="0"/>
                <a:ea typeface="隶书" pitchFamily="49" charset="-122"/>
              </a:rPr>
              <a:t>1</a:t>
            </a:r>
            <a:r>
              <a:rPr lang="zh-CN" altLang="en-US" sz="3200" b="1" dirty="0" smtClean="0">
                <a:solidFill>
                  <a:schemeClr val="hlink"/>
                </a:solidFill>
                <a:latin typeface="Times New Roman" pitchFamily="18" charset="0"/>
                <a:ea typeface="隶书" pitchFamily="49" charset="-122"/>
              </a:rPr>
              <a:t>）</a:t>
            </a:r>
            <a:r>
              <a:rPr lang="en-US" altLang="zh-CN" sz="3200" b="1" dirty="0" smtClean="0">
                <a:solidFill>
                  <a:schemeClr val="hlink"/>
                </a:solidFill>
                <a:latin typeface="Times New Roman" pitchFamily="18" charset="0"/>
                <a:ea typeface="隶书" pitchFamily="49" charset="-122"/>
              </a:rPr>
              <a:t> </a:t>
            </a:r>
            <a:r>
              <a:rPr lang="zh-CN" altLang="en-US" sz="3200" b="1" dirty="0">
                <a:solidFill>
                  <a:schemeClr val="hlink"/>
                </a:solidFill>
                <a:latin typeface="Times New Roman" pitchFamily="18" charset="0"/>
                <a:ea typeface="隶书" pitchFamily="49" charset="-122"/>
              </a:rPr>
              <a:t>存储器的模块化组织</a:t>
            </a:r>
          </a:p>
        </p:txBody>
      </p:sp>
      <p:sp>
        <p:nvSpPr>
          <p:cNvPr id="95236" name="Text Box 4"/>
          <p:cNvSpPr txBox="1">
            <a:spLocks noChangeArrowheads="1"/>
          </p:cNvSpPr>
          <p:nvPr/>
        </p:nvSpPr>
        <p:spPr bwMode="auto">
          <a:xfrm>
            <a:off x="381000" y="1676400"/>
            <a:ext cx="848995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rPr>
              <a:t>    </a:t>
            </a:r>
            <a:r>
              <a:rPr lang="zh-CN" altLang="en-US" b="1">
                <a:latin typeface="Times New Roman" pitchFamily="18" charset="0"/>
              </a:rPr>
              <a:t>一个由若干个模块组成的主存储器是线性编址的。</a:t>
            </a:r>
          </a:p>
          <a:p>
            <a:pPr eaLnBrk="1" hangingPunct="1">
              <a:spcBef>
                <a:spcPct val="50000"/>
              </a:spcBef>
            </a:pPr>
            <a:r>
              <a:rPr lang="zh-CN" altLang="en-US" b="1">
                <a:latin typeface="Times New Roman" pitchFamily="18" charset="0"/>
              </a:rPr>
              <a:t>　这些地址在各模块中有两种安排方式：</a:t>
            </a:r>
          </a:p>
          <a:p>
            <a:pPr eaLnBrk="1" hangingPunct="1">
              <a:spcBef>
                <a:spcPct val="50000"/>
              </a:spcBef>
            </a:pPr>
            <a:r>
              <a:rPr lang="zh-CN" altLang="en-US" b="1">
                <a:latin typeface="Times New Roman" pitchFamily="18" charset="0"/>
              </a:rPr>
              <a:t>           </a:t>
            </a:r>
            <a:r>
              <a:rPr lang="zh-CN" altLang="en-US" b="1">
                <a:solidFill>
                  <a:srgbClr val="FF0033"/>
                </a:solidFill>
                <a:latin typeface="Times New Roman" pitchFamily="18" charset="0"/>
              </a:rPr>
              <a:t>顺序方式</a:t>
            </a:r>
            <a:endParaRPr lang="zh-CN" altLang="en-US" b="1">
              <a:latin typeface="Times New Roman" pitchFamily="18" charset="0"/>
            </a:endParaRPr>
          </a:p>
          <a:p>
            <a:pPr eaLnBrk="1" hangingPunct="1">
              <a:spcBef>
                <a:spcPct val="50000"/>
              </a:spcBef>
            </a:pPr>
            <a:r>
              <a:rPr lang="zh-CN" altLang="en-US" b="1">
                <a:latin typeface="Times New Roman" pitchFamily="18" charset="0"/>
              </a:rPr>
              <a:t>           </a:t>
            </a:r>
            <a:r>
              <a:rPr lang="zh-CN" altLang="en-US" b="1">
                <a:solidFill>
                  <a:srgbClr val="FF0000"/>
                </a:solidFill>
                <a:latin typeface="Times New Roman" pitchFamily="18" charset="0"/>
              </a:rPr>
              <a:t>交叉方式</a:t>
            </a:r>
            <a:endParaRPr lang="zh-CN" altLang="en-US" b="1">
              <a:latin typeface="Times New Roman" pitchFamily="18"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memory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1413"/>
            <a:ext cx="629285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3"/>
          <p:cNvSpPr>
            <a:spLocks noChangeArrowheads="1"/>
          </p:cNvSpPr>
          <p:nvPr/>
        </p:nvSpPr>
        <p:spPr bwMode="auto">
          <a:xfrm>
            <a:off x="533400" y="762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33"/>
                </a:solidFill>
                <a:latin typeface="Times New Roman" pitchFamily="18" charset="0"/>
                <a:ea typeface="黑体" pitchFamily="49" charset="-122"/>
              </a:rPr>
              <a:t>顺序方式</a:t>
            </a:r>
          </a:p>
        </p:txBody>
      </p:sp>
      <p:sp>
        <p:nvSpPr>
          <p:cNvPr id="96260" name="Text Box 5"/>
          <p:cNvSpPr txBox="1">
            <a:spLocks noChangeArrowheads="1"/>
          </p:cNvSpPr>
          <p:nvPr/>
        </p:nvSpPr>
        <p:spPr bwMode="auto">
          <a:xfrm>
            <a:off x="219075" y="1514475"/>
            <a:ext cx="14811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000" b="1">
                <a:latin typeface="Times New Roman" pitchFamily="18" charset="0"/>
              </a:rPr>
              <a:t>各模块一个接一个</a:t>
            </a:r>
            <a:r>
              <a:rPr lang="zh-CN" altLang="en-US" sz="2000" b="1">
                <a:solidFill>
                  <a:srgbClr val="FF0000"/>
                </a:solidFill>
                <a:latin typeface="Times New Roman" pitchFamily="18" charset="0"/>
              </a:rPr>
              <a:t>串行工作</a:t>
            </a:r>
            <a:r>
              <a:rPr lang="zh-CN" altLang="en-US" sz="2000" b="1">
                <a:latin typeface="Times New Roman" pitchFamily="18" charset="0"/>
              </a:rPr>
              <a:t>。</a:t>
            </a:r>
          </a:p>
          <a:p>
            <a:pPr eaLnBrk="1" hangingPunct="1">
              <a:spcBef>
                <a:spcPct val="50000"/>
              </a:spcBef>
            </a:pPr>
            <a:endParaRPr lang="en-US" altLang="zh-CN" sz="2000" b="1">
              <a:latin typeface="Times New Roman" pitchFamily="18"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memor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673100"/>
            <a:ext cx="63500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3"/>
          <p:cNvSpPr>
            <a:spLocks noChangeArrowheads="1"/>
          </p:cNvSpPr>
          <p:nvPr/>
        </p:nvSpPr>
        <p:spPr bwMode="auto">
          <a:xfrm>
            <a:off x="609600" y="6096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latin typeface="Times New Roman" pitchFamily="18" charset="0"/>
                <a:ea typeface="黑体" pitchFamily="49" charset="-122"/>
              </a:rPr>
              <a:t>交叉方式</a:t>
            </a:r>
          </a:p>
        </p:txBody>
      </p:sp>
      <p:sp>
        <p:nvSpPr>
          <p:cNvPr id="97284" name="Text Box 5"/>
          <p:cNvSpPr txBox="1">
            <a:spLocks noChangeArrowheads="1"/>
          </p:cNvSpPr>
          <p:nvPr/>
        </p:nvSpPr>
        <p:spPr bwMode="auto">
          <a:xfrm>
            <a:off x="211138" y="1190625"/>
            <a:ext cx="187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0000"/>
              </a:lnSpc>
              <a:spcBef>
                <a:spcPct val="50000"/>
              </a:spcBef>
            </a:pPr>
            <a:r>
              <a:rPr lang="en-US" altLang="zh-CN" sz="2000" b="1">
                <a:latin typeface="Times New Roman" pitchFamily="18" charset="0"/>
              </a:rPr>
              <a:t>     </a:t>
            </a:r>
            <a:r>
              <a:rPr lang="zh-CN" altLang="en-US" sz="2000" b="1">
                <a:latin typeface="Times New Roman" pitchFamily="18" charset="0"/>
              </a:rPr>
              <a:t>连续地址分布在相邻的不同模块内，同一个模块内的地址都是不连续的。对连续字的成块传送可实现多模块流水式</a:t>
            </a:r>
            <a:r>
              <a:rPr lang="zh-CN" altLang="en-US" sz="2000" b="1">
                <a:solidFill>
                  <a:srgbClr val="FF0000"/>
                </a:solidFill>
                <a:latin typeface="Times New Roman" pitchFamily="18" charset="0"/>
              </a:rPr>
              <a:t>并行</a:t>
            </a:r>
            <a:r>
              <a:rPr lang="zh-CN" altLang="en-US" sz="2000" b="1">
                <a:latin typeface="Times New Roman" pitchFamily="18" charset="0"/>
              </a:rPr>
              <a:t>存取，大大提高存储器的带宽。</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28600" y="533400"/>
            <a:ext cx="6494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chemeClr val="hlink"/>
                </a:solidFill>
                <a:latin typeface="Times New Roman" pitchFamily="18" charset="0"/>
                <a:cs typeface="Times New Roman" pitchFamily="18" charset="0"/>
              </a:rPr>
              <a:t>2</a:t>
            </a:r>
            <a:r>
              <a:rPr lang="zh-CN" altLang="en-US" sz="3200" b="1">
                <a:solidFill>
                  <a:schemeClr val="hlink"/>
                </a:solidFill>
                <a:latin typeface="Times New Roman" pitchFamily="18" charset="0"/>
              </a:rPr>
              <a:t>）</a:t>
            </a:r>
            <a:r>
              <a:rPr lang="en-US" altLang="zh-CN" sz="3200" b="1">
                <a:solidFill>
                  <a:schemeClr val="hlink"/>
                </a:solidFill>
                <a:latin typeface="Times New Roman" pitchFamily="18" charset="0"/>
                <a:cs typeface="Times New Roman" pitchFamily="18" charset="0"/>
              </a:rPr>
              <a:t>.</a:t>
            </a:r>
            <a:r>
              <a:rPr lang="en-US" altLang="zh-CN" sz="3200" b="1">
                <a:solidFill>
                  <a:schemeClr val="hlink"/>
                </a:solidFill>
                <a:latin typeface="Times New Roman" pitchFamily="18" charset="0"/>
                <a:ea typeface="隶书" pitchFamily="49" charset="-122"/>
              </a:rPr>
              <a:t> </a:t>
            </a:r>
            <a:r>
              <a:rPr lang="zh-CN" altLang="en-US" sz="3200" b="1">
                <a:solidFill>
                  <a:schemeClr val="hlink"/>
                </a:solidFill>
                <a:latin typeface="Times New Roman" pitchFamily="18" charset="0"/>
                <a:ea typeface="隶书" pitchFamily="49" charset="-122"/>
              </a:rPr>
              <a:t>多模块交叉存储器编址方式</a:t>
            </a:r>
          </a:p>
        </p:txBody>
      </p:sp>
      <p:sp>
        <p:nvSpPr>
          <p:cNvPr id="98307" name="Text Box 3"/>
          <p:cNvSpPr txBox="1">
            <a:spLocks noChangeArrowheads="1"/>
          </p:cNvSpPr>
          <p:nvPr/>
        </p:nvSpPr>
        <p:spPr bwMode="auto">
          <a:xfrm>
            <a:off x="392113" y="1279525"/>
            <a:ext cx="8470900"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宋体" pitchFamily="2" charset="-122"/>
              </a:rPr>
              <a:t>    </a:t>
            </a:r>
            <a:r>
              <a:rPr lang="zh-CN" altLang="en-US" b="1">
                <a:latin typeface="宋体" pitchFamily="2" charset="-122"/>
              </a:rPr>
              <a:t>如果在</a:t>
            </a:r>
            <a:r>
              <a:rPr lang="en-US" altLang="zh-CN" b="1">
                <a:latin typeface="宋体" pitchFamily="2" charset="-122"/>
              </a:rPr>
              <a:t>M</a:t>
            </a:r>
            <a:r>
              <a:rPr lang="zh-CN" altLang="en-US" b="1">
                <a:latin typeface="宋体" pitchFamily="2" charset="-122"/>
              </a:rPr>
              <a:t>个模块上交叉编址</a:t>
            </a:r>
            <a:r>
              <a:rPr lang="en-US" altLang="zh-CN" b="1">
                <a:latin typeface="宋体" pitchFamily="2" charset="-122"/>
              </a:rPr>
              <a:t>(M=2</a:t>
            </a:r>
            <a:r>
              <a:rPr lang="en-US" altLang="zh-CN" b="1" baseline="30000">
                <a:latin typeface="宋体" pitchFamily="2" charset="-122"/>
              </a:rPr>
              <a:t>k</a:t>
            </a:r>
            <a:r>
              <a:rPr lang="en-US" altLang="zh-CN" b="1">
                <a:latin typeface="宋体" pitchFamily="2" charset="-122"/>
              </a:rPr>
              <a:t>) </a:t>
            </a:r>
            <a:r>
              <a:rPr lang="zh-CN" altLang="en-US" b="1">
                <a:latin typeface="宋体" pitchFamily="2" charset="-122"/>
              </a:rPr>
              <a:t>，则称为模</a:t>
            </a:r>
            <a:r>
              <a:rPr lang="en-US" altLang="zh-CN" b="1">
                <a:latin typeface="宋体" pitchFamily="2" charset="-122"/>
              </a:rPr>
              <a:t>M</a:t>
            </a:r>
            <a:r>
              <a:rPr lang="zh-CN" altLang="en-US" b="1">
                <a:latin typeface="宋体" pitchFamily="2" charset="-122"/>
              </a:rPr>
              <a:t>交叉编址。</a:t>
            </a:r>
          </a:p>
          <a:p>
            <a:pPr eaLnBrk="1" hangingPunct="1">
              <a:spcBef>
                <a:spcPct val="50000"/>
              </a:spcBef>
            </a:pPr>
            <a:r>
              <a:rPr lang="zh-CN" altLang="en-US" b="1">
                <a:latin typeface="宋体" pitchFamily="2" charset="-122"/>
              </a:rPr>
              <a:t>    设存储器包括</a:t>
            </a:r>
            <a:r>
              <a:rPr lang="en-US" altLang="zh-CN" b="1">
                <a:latin typeface="宋体" pitchFamily="2" charset="-122"/>
              </a:rPr>
              <a:t>M</a:t>
            </a:r>
            <a:r>
              <a:rPr lang="zh-CN" altLang="en-US" b="1">
                <a:latin typeface="宋体" pitchFamily="2" charset="-122"/>
              </a:rPr>
              <a:t>个模块，每个模块的容量为</a:t>
            </a:r>
            <a:r>
              <a:rPr lang="en-US" altLang="zh-CN" b="1">
                <a:latin typeface="宋体" pitchFamily="2" charset="-122"/>
              </a:rPr>
              <a:t>L </a:t>
            </a:r>
            <a:r>
              <a:rPr lang="zh-CN" altLang="en-US" b="1">
                <a:latin typeface="宋体" pitchFamily="2" charset="-122"/>
              </a:rPr>
              <a:t>，各存储模块进行低位交叉编址，连续的地址分布在相邻的模块中。第</a:t>
            </a:r>
            <a:r>
              <a:rPr lang="en-US" altLang="zh-CN" b="1">
                <a:latin typeface="宋体" pitchFamily="2" charset="-122"/>
              </a:rPr>
              <a:t>i</a:t>
            </a:r>
            <a:r>
              <a:rPr lang="zh-CN" altLang="en-US" b="1">
                <a:latin typeface="宋体" pitchFamily="2" charset="-122"/>
              </a:rPr>
              <a:t>个模块</a:t>
            </a:r>
            <a:r>
              <a:rPr lang="en-US" altLang="zh-CN" b="1">
                <a:latin typeface="宋体" pitchFamily="2" charset="-122"/>
              </a:rPr>
              <a:t>M</a:t>
            </a:r>
            <a:r>
              <a:rPr lang="en-US" altLang="zh-CN" b="1" baseline="-30000">
                <a:latin typeface="宋体" pitchFamily="2" charset="-122"/>
              </a:rPr>
              <a:t>i</a:t>
            </a:r>
            <a:r>
              <a:rPr lang="zh-CN" altLang="en-US" b="1">
                <a:latin typeface="宋体" pitchFamily="2" charset="-122"/>
              </a:rPr>
              <a:t>的地址编号应按下式给出：</a:t>
            </a:r>
          </a:p>
          <a:p>
            <a:pPr eaLnBrk="1" hangingPunct="1">
              <a:lnSpc>
                <a:spcPct val="70000"/>
              </a:lnSpc>
              <a:spcBef>
                <a:spcPct val="50000"/>
              </a:spcBef>
            </a:pPr>
            <a:r>
              <a:rPr lang="zh-CN" altLang="en-US" b="1">
                <a:latin typeface="宋体" pitchFamily="2" charset="-122"/>
              </a:rPr>
              <a:t>                </a:t>
            </a:r>
            <a:r>
              <a:rPr lang="en-US" altLang="zh-CN" b="1">
                <a:solidFill>
                  <a:srgbClr val="FF0000"/>
                </a:solidFill>
                <a:latin typeface="宋体" pitchFamily="2" charset="-122"/>
              </a:rPr>
              <a:t>M</a:t>
            </a:r>
            <a:r>
              <a:rPr lang="en-US" altLang="zh-CN" b="1">
                <a:solidFill>
                  <a:srgbClr val="FF0000"/>
                </a:solidFill>
                <a:latin typeface="Times New Roman" pitchFamily="18" charset="0"/>
              </a:rPr>
              <a:t>·</a:t>
            </a:r>
            <a:r>
              <a:rPr lang="en-US" altLang="zh-CN" b="1">
                <a:solidFill>
                  <a:srgbClr val="FF0000"/>
                </a:solidFill>
                <a:latin typeface="宋体" pitchFamily="2" charset="-122"/>
              </a:rPr>
              <a:t>j + i</a:t>
            </a:r>
          </a:p>
          <a:p>
            <a:pPr algn="just" eaLnBrk="1" hangingPunct="1">
              <a:spcBef>
                <a:spcPct val="20000"/>
              </a:spcBef>
            </a:pPr>
            <a:r>
              <a:rPr lang="en-US" altLang="zh-CN" b="1">
                <a:solidFill>
                  <a:srgbClr val="000000"/>
                </a:solidFill>
                <a:latin typeface="宋体" pitchFamily="2" charset="-122"/>
              </a:rPr>
              <a:t>    </a:t>
            </a:r>
            <a:r>
              <a:rPr lang="zh-CN" altLang="en-US" b="1">
                <a:solidFill>
                  <a:srgbClr val="000000"/>
                </a:solidFill>
                <a:latin typeface="宋体" pitchFamily="2" charset="-122"/>
              </a:rPr>
              <a:t>其中，</a:t>
            </a:r>
            <a:r>
              <a:rPr lang="en-US" altLang="zh-CN" b="1">
                <a:solidFill>
                  <a:srgbClr val="000000"/>
                </a:solidFill>
                <a:latin typeface="宋体" pitchFamily="2" charset="-122"/>
              </a:rPr>
              <a:t>j=0,1,2,</a:t>
            </a:r>
            <a:r>
              <a:rPr lang="en-US" altLang="zh-CN" b="1">
                <a:solidFill>
                  <a:srgbClr val="000000"/>
                </a:solidFill>
                <a:latin typeface="Times New Roman" pitchFamily="18" charset="0"/>
              </a:rPr>
              <a:t>…</a:t>
            </a:r>
            <a:r>
              <a:rPr lang="en-US" altLang="zh-CN" b="1">
                <a:solidFill>
                  <a:srgbClr val="000000"/>
                </a:solidFill>
                <a:latin typeface="宋体" pitchFamily="2" charset="-122"/>
              </a:rPr>
              <a:t>,L-1 </a:t>
            </a:r>
          </a:p>
          <a:p>
            <a:pPr algn="just" eaLnBrk="1" hangingPunct="1">
              <a:spcBef>
                <a:spcPct val="20000"/>
              </a:spcBef>
            </a:pPr>
            <a:r>
              <a:rPr lang="en-US" altLang="zh-CN" b="1">
                <a:solidFill>
                  <a:srgbClr val="000000"/>
                </a:solidFill>
                <a:latin typeface="宋体" pitchFamily="2" charset="-122"/>
              </a:rPr>
              <a:t>                i=0,1,2,</a:t>
            </a:r>
            <a:r>
              <a:rPr lang="en-US" altLang="zh-CN" b="1">
                <a:solidFill>
                  <a:srgbClr val="000000"/>
                </a:solidFill>
                <a:latin typeface="Times New Roman" pitchFamily="18" charset="0"/>
              </a:rPr>
              <a:t>…</a:t>
            </a:r>
            <a:r>
              <a:rPr lang="en-US" altLang="zh-CN" b="1">
                <a:solidFill>
                  <a:srgbClr val="000000"/>
                </a:solidFill>
                <a:latin typeface="宋体" pitchFamily="2" charset="-122"/>
              </a:rPr>
              <a:t>,M-1 </a:t>
            </a:r>
          </a:p>
        </p:txBody>
      </p:sp>
      <p:sp>
        <p:nvSpPr>
          <p:cNvPr id="98308" name="Text Box 4"/>
          <p:cNvSpPr txBox="1">
            <a:spLocks noChangeArrowheads="1"/>
          </p:cNvSpPr>
          <p:nvPr/>
        </p:nvSpPr>
        <p:spPr bwMode="auto">
          <a:xfrm>
            <a:off x="392113" y="4443413"/>
            <a:ext cx="84709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rgbClr val="0000FF"/>
                </a:solidFill>
                <a:latin typeface="Times New Roman" pitchFamily="18" charset="0"/>
              </a:rPr>
              <a:t>     </a:t>
            </a:r>
            <a:r>
              <a:rPr lang="zh-CN" altLang="en-US" b="1">
                <a:solidFill>
                  <a:srgbClr val="0000FF"/>
                </a:solidFill>
                <a:latin typeface="Times New Roman" pitchFamily="18" charset="0"/>
              </a:rPr>
              <a:t>一般模块数</a:t>
            </a:r>
            <a:r>
              <a:rPr lang="en-US" altLang="zh-CN" b="1">
                <a:solidFill>
                  <a:srgbClr val="0000FF"/>
                </a:solidFill>
                <a:latin typeface="Times New Roman" pitchFamily="18" charset="0"/>
              </a:rPr>
              <a:t>M</a:t>
            </a:r>
            <a:r>
              <a:rPr lang="zh-CN" altLang="en-US" b="1">
                <a:solidFill>
                  <a:srgbClr val="0000FF"/>
                </a:solidFill>
                <a:latin typeface="Times New Roman" pitchFamily="18" charset="0"/>
              </a:rPr>
              <a:t>取</a:t>
            </a:r>
            <a:r>
              <a:rPr lang="en-US" altLang="zh-CN" b="1">
                <a:solidFill>
                  <a:srgbClr val="0000FF"/>
                </a:solidFill>
                <a:latin typeface="Times New Roman" pitchFamily="18" charset="0"/>
              </a:rPr>
              <a:t>2</a:t>
            </a:r>
            <a:r>
              <a:rPr lang="zh-CN" altLang="en-US" b="1">
                <a:solidFill>
                  <a:srgbClr val="0000FF"/>
                </a:solidFill>
                <a:latin typeface="Times New Roman" pitchFamily="18" charset="0"/>
              </a:rPr>
              <a:t>的</a:t>
            </a:r>
            <a:r>
              <a:rPr lang="en-US" altLang="zh-CN" b="1">
                <a:solidFill>
                  <a:srgbClr val="0000FF"/>
                </a:solidFill>
                <a:latin typeface="Times New Roman" pitchFamily="18" charset="0"/>
              </a:rPr>
              <a:t>k</a:t>
            </a:r>
            <a:r>
              <a:rPr lang="zh-CN" altLang="en-US" b="1">
                <a:solidFill>
                  <a:srgbClr val="0000FF"/>
                </a:solidFill>
                <a:latin typeface="Times New Roman" pitchFamily="18" charset="0"/>
              </a:rPr>
              <a:t>次幂，高档微机</a:t>
            </a:r>
            <a:r>
              <a:rPr lang="en-US" altLang="zh-CN" b="1">
                <a:solidFill>
                  <a:srgbClr val="0000FF"/>
                </a:solidFill>
                <a:latin typeface="Times New Roman" pitchFamily="18" charset="0"/>
              </a:rPr>
              <a:t>M</a:t>
            </a:r>
            <a:r>
              <a:rPr lang="zh-CN" altLang="en-US" b="1">
                <a:solidFill>
                  <a:srgbClr val="0000FF"/>
                </a:solidFill>
                <a:latin typeface="Times New Roman" pitchFamily="18" charset="0"/>
              </a:rPr>
              <a:t>值可取</a:t>
            </a:r>
            <a:r>
              <a:rPr lang="en-US" altLang="zh-CN" b="1">
                <a:solidFill>
                  <a:srgbClr val="0000FF"/>
                </a:solidFill>
                <a:latin typeface="Times New Roman" pitchFamily="18" charset="0"/>
              </a:rPr>
              <a:t>2</a:t>
            </a:r>
            <a:r>
              <a:rPr lang="zh-CN" altLang="en-US" b="1">
                <a:solidFill>
                  <a:srgbClr val="0000FF"/>
                </a:solidFill>
                <a:latin typeface="Times New Roman" pitchFamily="18" charset="0"/>
              </a:rPr>
              <a:t>或</a:t>
            </a:r>
            <a:r>
              <a:rPr lang="en-US" altLang="zh-CN" b="1">
                <a:solidFill>
                  <a:srgbClr val="0000FF"/>
                </a:solidFill>
                <a:latin typeface="Times New Roman" pitchFamily="18" charset="0"/>
              </a:rPr>
              <a:t>4</a:t>
            </a:r>
            <a:r>
              <a:rPr lang="zh-CN" altLang="en-US" b="1">
                <a:solidFill>
                  <a:srgbClr val="0000FF"/>
                </a:solidFill>
                <a:latin typeface="Times New Roman" pitchFamily="18" charset="0"/>
              </a:rPr>
              <a:t>，大型计算机</a:t>
            </a:r>
            <a:r>
              <a:rPr lang="en-US" altLang="zh-CN" b="1">
                <a:solidFill>
                  <a:srgbClr val="0000FF"/>
                </a:solidFill>
                <a:latin typeface="Times New Roman" pitchFamily="18" charset="0"/>
              </a:rPr>
              <a:t>M</a:t>
            </a:r>
            <a:r>
              <a:rPr lang="zh-CN" altLang="en-US" b="1">
                <a:solidFill>
                  <a:srgbClr val="0000FF"/>
                </a:solidFill>
                <a:latin typeface="Times New Roman" pitchFamily="18" charset="0"/>
              </a:rPr>
              <a:t>取</a:t>
            </a:r>
            <a:r>
              <a:rPr lang="en-US" altLang="zh-CN" b="1">
                <a:solidFill>
                  <a:srgbClr val="0000FF"/>
                </a:solidFill>
                <a:latin typeface="Times New Roman" pitchFamily="18" charset="0"/>
              </a:rPr>
              <a:t>16</a:t>
            </a:r>
            <a:r>
              <a:rPr lang="zh-CN" altLang="en-US" b="1">
                <a:solidFill>
                  <a:srgbClr val="0000FF"/>
                </a:solidFill>
                <a:latin typeface="Times New Roman" pitchFamily="18" charset="0"/>
              </a:rPr>
              <a:t>至</a:t>
            </a:r>
            <a:r>
              <a:rPr lang="en-US" altLang="zh-CN" b="1">
                <a:solidFill>
                  <a:srgbClr val="0000FF"/>
                </a:solidFill>
                <a:latin typeface="Times New Roman" pitchFamily="18" charset="0"/>
              </a:rPr>
              <a:t>32</a:t>
            </a:r>
            <a:r>
              <a:rPr lang="zh-CN" altLang="en-US" b="1">
                <a:solidFill>
                  <a:srgbClr val="0000FF"/>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
          <p:cNvGrpSpPr>
            <a:grpSpLocks/>
          </p:cNvGrpSpPr>
          <p:nvPr/>
        </p:nvGrpSpPr>
        <p:grpSpPr bwMode="auto">
          <a:xfrm>
            <a:off x="1266825" y="844550"/>
            <a:ext cx="6792913" cy="4467225"/>
            <a:chOff x="583" y="601"/>
            <a:chExt cx="4718" cy="3393"/>
          </a:xfrm>
        </p:grpSpPr>
        <p:sp>
          <p:nvSpPr>
            <p:cNvPr id="99331" name="Rectangle 3"/>
            <p:cNvSpPr>
              <a:spLocks noChangeArrowheads="1"/>
            </p:cNvSpPr>
            <p:nvPr/>
          </p:nvSpPr>
          <p:spPr bwMode="auto">
            <a:xfrm>
              <a:off x="583" y="858"/>
              <a:ext cx="2133" cy="297"/>
            </a:xfrm>
            <a:prstGeom prst="rect">
              <a:avLst/>
            </a:prstGeom>
            <a:solidFill>
              <a:srgbClr val="FFFFFF"/>
            </a:solidFill>
            <a:ln w="20638">
              <a:solidFill>
                <a:srgbClr val="000000"/>
              </a:solidFill>
              <a:miter lim="800000"/>
              <a:headEnd/>
              <a:tailEnd/>
            </a:ln>
          </p:spPr>
          <p:txBody>
            <a:bodyPr/>
            <a:lstStyle/>
            <a:p>
              <a:endParaRPr lang="zh-CN" altLang="en-US"/>
            </a:p>
          </p:txBody>
        </p:sp>
        <p:sp>
          <p:nvSpPr>
            <p:cNvPr id="99332" name="Line 4"/>
            <p:cNvSpPr>
              <a:spLocks noChangeShapeType="1"/>
            </p:cNvSpPr>
            <p:nvPr/>
          </p:nvSpPr>
          <p:spPr bwMode="auto">
            <a:xfrm>
              <a:off x="1900" y="858"/>
              <a:ext cx="1" cy="29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3" name="Rectangle 5"/>
            <p:cNvSpPr>
              <a:spLocks noChangeArrowheads="1"/>
            </p:cNvSpPr>
            <p:nvPr/>
          </p:nvSpPr>
          <p:spPr bwMode="auto">
            <a:xfrm>
              <a:off x="1059" y="952"/>
              <a:ext cx="60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模块地址</a:t>
              </a:r>
              <a:endParaRPr lang="zh-CN" altLang="en-US" b="1">
                <a:latin typeface="Times New Roman" pitchFamily="18" charset="0"/>
              </a:endParaRPr>
            </a:p>
          </p:txBody>
        </p:sp>
        <p:sp>
          <p:nvSpPr>
            <p:cNvPr id="99334" name="Rectangle 6"/>
            <p:cNvSpPr>
              <a:spLocks noChangeArrowheads="1"/>
            </p:cNvSpPr>
            <p:nvPr/>
          </p:nvSpPr>
          <p:spPr bwMode="auto">
            <a:xfrm>
              <a:off x="2164" y="952"/>
              <a:ext cx="30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模块</a:t>
              </a:r>
              <a:endParaRPr lang="zh-CN" altLang="en-US" b="1">
                <a:latin typeface="Times New Roman" pitchFamily="18" charset="0"/>
              </a:endParaRPr>
            </a:p>
          </p:txBody>
        </p:sp>
        <p:sp>
          <p:nvSpPr>
            <p:cNvPr id="99335" name="Line 7"/>
            <p:cNvSpPr>
              <a:spLocks noChangeShapeType="1"/>
            </p:cNvSpPr>
            <p:nvPr/>
          </p:nvSpPr>
          <p:spPr bwMode="auto">
            <a:xfrm>
              <a:off x="583" y="601"/>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6" name="Line 8"/>
            <p:cNvSpPr>
              <a:spLocks noChangeShapeType="1"/>
            </p:cNvSpPr>
            <p:nvPr/>
          </p:nvSpPr>
          <p:spPr bwMode="auto">
            <a:xfrm flipV="1">
              <a:off x="1900" y="601"/>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9"/>
            <p:cNvSpPr>
              <a:spLocks noChangeShapeType="1"/>
            </p:cNvSpPr>
            <p:nvPr/>
          </p:nvSpPr>
          <p:spPr bwMode="auto">
            <a:xfrm flipV="1">
              <a:off x="2716" y="601"/>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8" name="Line 10"/>
            <p:cNvSpPr>
              <a:spLocks noChangeShapeType="1"/>
            </p:cNvSpPr>
            <p:nvPr/>
          </p:nvSpPr>
          <p:spPr bwMode="auto">
            <a:xfrm flipH="1">
              <a:off x="620" y="696"/>
              <a:ext cx="1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Freeform 11"/>
            <p:cNvSpPr>
              <a:spLocks/>
            </p:cNvSpPr>
            <p:nvPr/>
          </p:nvSpPr>
          <p:spPr bwMode="auto">
            <a:xfrm>
              <a:off x="583" y="642"/>
              <a:ext cx="50" cy="122"/>
            </a:xfrm>
            <a:custGeom>
              <a:avLst/>
              <a:gdLst>
                <a:gd name="T0" fmla="*/ 50 w 50"/>
                <a:gd name="T1" fmla="*/ 113 h 113"/>
                <a:gd name="T2" fmla="*/ 0 w 50"/>
                <a:gd name="T3" fmla="*/ 50 h 113"/>
                <a:gd name="T4" fmla="*/ 50 w 50"/>
                <a:gd name="T5" fmla="*/ 0 h 113"/>
                <a:gd name="T6" fmla="*/ 50 w 50"/>
                <a:gd name="T7" fmla="*/ 113 h 113"/>
                <a:gd name="T8" fmla="*/ 0 60000 65536"/>
                <a:gd name="T9" fmla="*/ 0 60000 65536"/>
                <a:gd name="T10" fmla="*/ 0 60000 65536"/>
                <a:gd name="T11" fmla="*/ 0 60000 65536"/>
                <a:gd name="T12" fmla="*/ 0 w 50"/>
                <a:gd name="T13" fmla="*/ 0 h 113"/>
                <a:gd name="T14" fmla="*/ 50 w 50"/>
                <a:gd name="T15" fmla="*/ 113 h 113"/>
              </a:gdLst>
              <a:ahLst/>
              <a:cxnLst>
                <a:cxn ang="T8">
                  <a:pos x="T0" y="T1"/>
                </a:cxn>
                <a:cxn ang="T9">
                  <a:pos x="T2" y="T3"/>
                </a:cxn>
                <a:cxn ang="T10">
                  <a:pos x="T4" y="T5"/>
                </a:cxn>
                <a:cxn ang="T11">
                  <a:pos x="T6" y="T7"/>
                </a:cxn>
              </a:cxnLst>
              <a:rect l="T12" t="T13" r="T14" b="T15"/>
              <a:pathLst>
                <a:path w="50" h="113">
                  <a:moveTo>
                    <a:pt x="50" y="113"/>
                  </a:moveTo>
                  <a:lnTo>
                    <a:pt x="0" y="50"/>
                  </a:lnTo>
                  <a:lnTo>
                    <a:pt x="50" y="0"/>
                  </a:lnTo>
                  <a:lnTo>
                    <a:pt x="5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40" name="Line 12"/>
            <p:cNvSpPr>
              <a:spLocks noChangeShapeType="1"/>
            </p:cNvSpPr>
            <p:nvPr/>
          </p:nvSpPr>
          <p:spPr bwMode="auto">
            <a:xfrm>
              <a:off x="1662" y="696"/>
              <a:ext cx="20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1" name="Freeform 13"/>
            <p:cNvSpPr>
              <a:spLocks/>
            </p:cNvSpPr>
            <p:nvPr/>
          </p:nvSpPr>
          <p:spPr bwMode="auto">
            <a:xfrm>
              <a:off x="1850" y="642"/>
              <a:ext cx="50" cy="122"/>
            </a:xfrm>
            <a:custGeom>
              <a:avLst/>
              <a:gdLst>
                <a:gd name="T0" fmla="*/ 0 w 50"/>
                <a:gd name="T1" fmla="*/ 0 h 113"/>
                <a:gd name="T2" fmla="*/ 50 w 50"/>
                <a:gd name="T3" fmla="*/ 50 h 113"/>
                <a:gd name="T4" fmla="*/ 0 w 50"/>
                <a:gd name="T5" fmla="*/ 113 h 113"/>
                <a:gd name="T6" fmla="*/ 0 w 50"/>
                <a:gd name="T7" fmla="*/ 0 h 113"/>
                <a:gd name="T8" fmla="*/ 0 60000 65536"/>
                <a:gd name="T9" fmla="*/ 0 60000 65536"/>
                <a:gd name="T10" fmla="*/ 0 60000 65536"/>
                <a:gd name="T11" fmla="*/ 0 60000 65536"/>
                <a:gd name="T12" fmla="*/ 0 w 50"/>
                <a:gd name="T13" fmla="*/ 0 h 113"/>
                <a:gd name="T14" fmla="*/ 50 w 50"/>
                <a:gd name="T15" fmla="*/ 113 h 113"/>
              </a:gdLst>
              <a:ahLst/>
              <a:cxnLst>
                <a:cxn ang="T8">
                  <a:pos x="T0" y="T1"/>
                </a:cxn>
                <a:cxn ang="T9">
                  <a:pos x="T2" y="T3"/>
                </a:cxn>
                <a:cxn ang="T10">
                  <a:pos x="T4" y="T5"/>
                </a:cxn>
                <a:cxn ang="T11">
                  <a:pos x="T6" y="T7"/>
                </a:cxn>
              </a:cxnLst>
              <a:rect l="T12" t="T13" r="T14" b="T15"/>
              <a:pathLst>
                <a:path w="50" h="113">
                  <a:moveTo>
                    <a:pt x="0" y="0"/>
                  </a:moveTo>
                  <a:lnTo>
                    <a:pt x="50" y="50"/>
                  </a:lnTo>
                  <a:lnTo>
                    <a:pt x="0" y="1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42" name="Line 14"/>
            <p:cNvSpPr>
              <a:spLocks noChangeShapeType="1"/>
            </p:cNvSpPr>
            <p:nvPr/>
          </p:nvSpPr>
          <p:spPr bwMode="auto">
            <a:xfrm flipH="1">
              <a:off x="1950" y="696"/>
              <a:ext cx="13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3" name="Freeform 15"/>
            <p:cNvSpPr>
              <a:spLocks/>
            </p:cNvSpPr>
            <p:nvPr/>
          </p:nvSpPr>
          <p:spPr bwMode="auto">
            <a:xfrm>
              <a:off x="1900" y="642"/>
              <a:ext cx="63" cy="122"/>
            </a:xfrm>
            <a:custGeom>
              <a:avLst/>
              <a:gdLst>
                <a:gd name="T0" fmla="*/ 63 w 63"/>
                <a:gd name="T1" fmla="*/ 113 h 113"/>
                <a:gd name="T2" fmla="*/ 0 w 63"/>
                <a:gd name="T3" fmla="*/ 50 h 113"/>
                <a:gd name="T4" fmla="*/ 63 w 63"/>
                <a:gd name="T5" fmla="*/ 0 h 113"/>
                <a:gd name="T6" fmla="*/ 63 w 63"/>
                <a:gd name="T7" fmla="*/ 113 h 113"/>
                <a:gd name="T8" fmla="*/ 0 60000 65536"/>
                <a:gd name="T9" fmla="*/ 0 60000 65536"/>
                <a:gd name="T10" fmla="*/ 0 60000 65536"/>
                <a:gd name="T11" fmla="*/ 0 60000 65536"/>
                <a:gd name="T12" fmla="*/ 0 w 63"/>
                <a:gd name="T13" fmla="*/ 0 h 113"/>
                <a:gd name="T14" fmla="*/ 63 w 63"/>
                <a:gd name="T15" fmla="*/ 113 h 113"/>
              </a:gdLst>
              <a:ahLst/>
              <a:cxnLst>
                <a:cxn ang="T8">
                  <a:pos x="T0" y="T1"/>
                </a:cxn>
                <a:cxn ang="T9">
                  <a:pos x="T2" y="T3"/>
                </a:cxn>
                <a:cxn ang="T10">
                  <a:pos x="T4" y="T5"/>
                </a:cxn>
                <a:cxn ang="T11">
                  <a:pos x="T6" y="T7"/>
                </a:cxn>
              </a:cxnLst>
              <a:rect l="T12" t="T13" r="T14" b="T15"/>
              <a:pathLst>
                <a:path w="63" h="113">
                  <a:moveTo>
                    <a:pt x="63" y="113"/>
                  </a:moveTo>
                  <a:lnTo>
                    <a:pt x="0" y="50"/>
                  </a:lnTo>
                  <a:lnTo>
                    <a:pt x="63" y="0"/>
                  </a:lnTo>
                  <a:lnTo>
                    <a:pt x="63"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44" name="Line 16"/>
            <p:cNvSpPr>
              <a:spLocks noChangeShapeType="1"/>
            </p:cNvSpPr>
            <p:nvPr/>
          </p:nvSpPr>
          <p:spPr bwMode="auto">
            <a:xfrm>
              <a:off x="2565" y="696"/>
              <a:ext cx="10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5" name="Freeform 17"/>
            <p:cNvSpPr>
              <a:spLocks/>
            </p:cNvSpPr>
            <p:nvPr/>
          </p:nvSpPr>
          <p:spPr bwMode="auto">
            <a:xfrm>
              <a:off x="2653" y="642"/>
              <a:ext cx="63" cy="122"/>
            </a:xfrm>
            <a:custGeom>
              <a:avLst/>
              <a:gdLst>
                <a:gd name="T0" fmla="*/ 0 w 63"/>
                <a:gd name="T1" fmla="*/ 0 h 113"/>
                <a:gd name="T2" fmla="*/ 63 w 63"/>
                <a:gd name="T3" fmla="*/ 50 h 113"/>
                <a:gd name="T4" fmla="*/ 0 w 63"/>
                <a:gd name="T5" fmla="*/ 113 h 113"/>
                <a:gd name="T6" fmla="*/ 0 w 63"/>
                <a:gd name="T7" fmla="*/ 0 h 113"/>
                <a:gd name="T8" fmla="*/ 0 60000 65536"/>
                <a:gd name="T9" fmla="*/ 0 60000 65536"/>
                <a:gd name="T10" fmla="*/ 0 60000 65536"/>
                <a:gd name="T11" fmla="*/ 0 60000 65536"/>
                <a:gd name="T12" fmla="*/ 0 w 63"/>
                <a:gd name="T13" fmla="*/ 0 h 113"/>
                <a:gd name="T14" fmla="*/ 63 w 63"/>
                <a:gd name="T15" fmla="*/ 113 h 113"/>
              </a:gdLst>
              <a:ahLst/>
              <a:cxnLst>
                <a:cxn ang="T8">
                  <a:pos x="T0" y="T1"/>
                </a:cxn>
                <a:cxn ang="T9">
                  <a:pos x="T2" y="T3"/>
                </a:cxn>
                <a:cxn ang="T10">
                  <a:pos x="T4" y="T5"/>
                </a:cxn>
                <a:cxn ang="T11">
                  <a:pos x="T6" y="T7"/>
                </a:cxn>
              </a:cxnLst>
              <a:rect l="T12" t="T13" r="T14" b="T15"/>
              <a:pathLst>
                <a:path w="63" h="113">
                  <a:moveTo>
                    <a:pt x="0" y="0"/>
                  </a:moveTo>
                  <a:lnTo>
                    <a:pt x="63" y="50"/>
                  </a:lnTo>
                  <a:lnTo>
                    <a:pt x="0" y="1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46" name="Rectangle 18"/>
            <p:cNvSpPr>
              <a:spLocks noChangeArrowheads="1"/>
            </p:cNvSpPr>
            <p:nvPr/>
          </p:nvSpPr>
          <p:spPr bwMode="auto">
            <a:xfrm>
              <a:off x="1059" y="615"/>
              <a:ext cx="8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itchFamily="18" charset="0"/>
                </a:rPr>
                <a:t>n</a:t>
              </a:r>
              <a:endParaRPr lang="en-US" altLang="zh-CN" b="1">
                <a:latin typeface="Times New Roman" pitchFamily="18" charset="0"/>
              </a:endParaRPr>
            </a:p>
          </p:txBody>
        </p:sp>
        <p:sp>
          <p:nvSpPr>
            <p:cNvPr id="99347" name="Rectangle 19"/>
            <p:cNvSpPr>
              <a:spLocks noChangeArrowheads="1"/>
            </p:cNvSpPr>
            <p:nvPr/>
          </p:nvSpPr>
          <p:spPr bwMode="auto">
            <a:xfrm>
              <a:off x="1135" y="615"/>
              <a:ext cx="5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itchFamily="18" charset="0"/>
                </a:rPr>
                <a:t>-</a:t>
              </a:r>
              <a:endParaRPr lang="en-US" altLang="zh-CN" b="1">
                <a:latin typeface="Times New Roman" pitchFamily="18" charset="0"/>
              </a:endParaRPr>
            </a:p>
          </p:txBody>
        </p:sp>
        <p:sp>
          <p:nvSpPr>
            <p:cNvPr id="99348" name="Rectangle 20"/>
            <p:cNvSpPr>
              <a:spLocks noChangeArrowheads="1"/>
            </p:cNvSpPr>
            <p:nvPr/>
          </p:nvSpPr>
          <p:spPr bwMode="auto">
            <a:xfrm>
              <a:off x="1185" y="615"/>
              <a:ext cx="27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itchFamily="18" charset="0"/>
                </a:rPr>
                <a:t>k </a:t>
              </a:r>
              <a:r>
                <a:rPr lang="zh-CN" altLang="en-US" sz="1700" b="1">
                  <a:solidFill>
                    <a:srgbClr val="000000"/>
                  </a:solidFill>
                  <a:latin typeface="Times New Roman" pitchFamily="18" charset="0"/>
                </a:rPr>
                <a:t>位</a:t>
              </a:r>
              <a:endParaRPr lang="zh-CN" altLang="en-US" b="1">
                <a:latin typeface="Times New Roman" pitchFamily="18" charset="0"/>
              </a:endParaRPr>
            </a:p>
          </p:txBody>
        </p:sp>
        <p:sp>
          <p:nvSpPr>
            <p:cNvPr id="99349" name="Rectangle 21"/>
            <p:cNvSpPr>
              <a:spLocks noChangeArrowheads="1"/>
            </p:cNvSpPr>
            <p:nvPr/>
          </p:nvSpPr>
          <p:spPr bwMode="auto">
            <a:xfrm>
              <a:off x="2251" y="642"/>
              <a:ext cx="22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k</a:t>
              </a:r>
              <a:r>
                <a:rPr lang="zh-CN" altLang="en-US" sz="1700" b="1">
                  <a:solidFill>
                    <a:srgbClr val="000000"/>
                  </a:solidFill>
                  <a:latin typeface="宋体" pitchFamily="2" charset="-122"/>
                </a:rPr>
                <a:t>位</a:t>
              </a:r>
              <a:endParaRPr lang="zh-CN" altLang="en-US" b="1">
                <a:latin typeface="Times New Roman" pitchFamily="18" charset="0"/>
              </a:endParaRPr>
            </a:p>
          </p:txBody>
        </p:sp>
        <p:sp>
          <p:nvSpPr>
            <p:cNvPr id="99350" name="Line 22"/>
            <p:cNvSpPr>
              <a:spLocks noChangeShapeType="1"/>
            </p:cNvSpPr>
            <p:nvPr/>
          </p:nvSpPr>
          <p:spPr bwMode="auto">
            <a:xfrm>
              <a:off x="1197" y="1155"/>
              <a:ext cx="1" cy="13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1" name="Line 23"/>
            <p:cNvSpPr>
              <a:spLocks noChangeShapeType="1"/>
            </p:cNvSpPr>
            <p:nvPr/>
          </p:nvSpPr>
          <p:spPr bwMode="auto">
            <a:xfrm>
              <a:off x="2239" y="1155"/>
              <a:ext cx="1" cy="31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Freeform 24"/>
            <p:cNvSpPr>
              <a:spLocks/>
            </p:cNvSpPr>
            <p:nvPr/>
          </p:nvSpPr>
          <p:spPr bwMode="auto">
            <a:xfrm>
              <a:off x="2189" y="1452"/>
              <a:ext cx="100" cy="67"/>
            </a:xfrm>
            <a:custGeom>
              <a:avLst/>
              <a:gdLst>
                <a:gd name="T0" fmla="*/ 100 w 100"/>
                <a:gd name="T1" fmla="*/ 0 h 63"/>
                <a:gd name="T2" fmla="*/ 50 w 100"/>
                <a:gd name="T3" fmla="*/ 63 h 63"/>
                <a:gd name="T4" fmla="*/ 0 w 100"/>
                <a:gd name="T5" fmla="*/ 0 h 63"/>
                <a:gd name="T6" fmla="*/ 100 w 100"/>
                <a:gd name="T7" fmla="*/ 0 h 63"/>
                <a:gd name="T8" fmla="*/ 0 60000 65536"/>
                <a:gd name="T9" fmla="*/ 0 60000 65536"/>
                <a:gd name="T10" fmla="*/ 0 60000 65536"/>
                <a:gd name="T11" fmla="*/ 0 60000 65536"/>
                <a:gd name="T12" fmla="*/ 0 w 100"/>
                <a:gd name="T13" fmla="*/ 0 h 63"/>
                <a:gd name="T14" fmla="*/ 100 w 100"/>
                <a:gd name="T15" fmla="*/ 63 h 63"/>
              </a:gdLst>
              <a:ahLst/>
              <a:cxnLst>
                <a:cxn ang="T8">
                  <a:pos x="T0" y="T1"/>
                </a:cxn>
                <a:cxn ang="T9">
                  <a:pos x="T2" y="T3"/>
                </a:cxn>
                <a:cxn ang="T10">
                  <a:pos x="T4" y="T5"/>
                </a:cxn>
                <a:cxn ang="T11">
                  <a:pos x="T6" y="T7"/>
                </a:cxn>
              </a:cxnLst>
              <a:rect l="T12" t="T13" r="T14" b="T15"/>
              <a:pathLst>
                <a:path w="100" h="63">
                  <a:moveTo>
                    <a:pt x="100" y="0"/>
                  </a:moveTo>
                  <a:lnTo>
                    <a:pt x="50" y="63"/>
                  </a:lnTo>
                  <a:lnTo>
                    <a:pt x="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53" name="Line 25"/>
            <p:cNvSpPr>
              <a:spLocks noChangeShapeType="1"/>
            </p:cNvSpPr>
            <p:nvPr/>
          </p:nvSpPr>
          <p:spPr bwMode="auto">
            <a:xfrm>
              <a:off x="2001" y="1519"/>
              <a:ext cx="47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4" name="Line 26"/>
            <p:cNvSpPr>
              <a:spLocks noChangeShapeType="1"/>
            </p:cNvSpPr>
            <p:nvPr/>
          </p:nvSpPr>
          <p:spPr bwMode="auto">
            <a:xfrm>
              <a:off x="1436" y="2128"/>
              <a:ext cx="160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Line 27"/>
            <p:cNvSpPr>
              <a:spLocks noChangeShapeType="1"/>
            </p:cNvSpPr>
            <p:nvPr/>
          </p:nvSpPr>
          <p:spPr bwMode="auto">
            <a:xfrm flipH="1">
              <a:off x="1436" y="1519"/>
              <a:ext cx="426" cy="6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6" name="Line 28"/>
            <p:cNvSpPr>
              <a:spLocks noChangeShapeType="1"/>
            </p:cNvSpPr>
            <p:nvPr/>
          </p:nvSpPr>
          <p:spPr bwMode="auto">
            <a:xfrm flipH="1">
              <a:off x="1862" y="1519"/>
              <a:ext cx="13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7" name="Rectangle 29"/>
            <p:cNvSpPr>
              <a:spLocks noChangeArrowheads="1"/>
            </p:cNvSpPr>
            <p:nvPr/>
          </p:nvSpPr>
          <p:spPr bwMode="auto">
            <a:xfrm>
              <a:off x="2026" y="1763"/>
              <a:ext cx="45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译码器</a:t>
              </a:r>
              <a:endParaRPr lang="zh-CN" altLang="en-US" b="1">
                <a:latin typeface="Times New Roman" pitchFamily="18" charset="0"/>
              </a:endParaRPr>
            </a:p>
          </p:txBody>
        </p:sp>
        <p:sp>
          <p:nvSpPr>
            <p:cNvPr id="99358" name="Rectangle 30"/>
            <p:cNvSpPr>
              <a:spLocks noChangeArrowheads="1"/>
            </p:cNvSpPr>
            <p:nvPr/>
          </p:nvSpPr>
          <p:spPr bwMode="auto">
            <a:xfrm>
              <a:off x="1875" y="1938"/>
              <a:ext cx="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2</a:t>
              </a:r>
              <a:endParaRPr lang="en-US" altLang="zh-CN" b="1">
                <a:latin typeface="Times New Roman" pitchFamily="18" charset="0"/>
              </a:endParaRPr>
            </a:p>
          </p:txBody>
        </p:sp>
        <p:sp>
          <p:nvSpPr>
            <p:cNvPr id="99359" name="Rectangle 31"/>
            <p:cNvSpPr>
              <a:spLocks noChangeArrowheads="1"/>
            </p:cNvSpPr>
            <p:nvPr/>
          </p:nvSpPr>
          <p:spPr bwMode="auto">
            <a:xfrm>
              <a:off x="1950" y="1925"/>
              <a:ext cx="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k</a:t>
              </a:r>
              <a:endParaRPr lang="en-US" altLang="zh-CN" b="1">
                <a:latin typeface="Times New Roman" pitchFamily="18" charset="0"/>
              </a:endParaRPr>
            </a:p>
          </p:txBody>
        </p:sp>
        <p:sp>
          <p:nvSpPr>
            <p:cNvPr id="99360" name="Rectangle 32"/>
            <p:cNvSpPr>
              <a:spLocks noChangeArrowheads="1"/>
            </p:cNvSpPr>
            <p:nvPr/>
          </p:nvSpPr>
          <p:spPr bwMode="auto">
            <a:xfrm>
              <a:off x="2001" y="1938"/>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-1</a:t>
              </a:r>
              <a:endParaRPr lang="en-US" altLang="zh-CN" b="1">
                <a:latin typeface="Times New Roman" pitchFamily="18" charset="0"/>
              </a:endParaRPr>
            </a:p>
          </p:txBody>
        </p:sp>
        <p:sp>
          <p:nvSpPr>
            <p:cNvPr id="99361" name="Rectangle 33"/>
            <p:cNvSpPr>
              <a:spLocks noChangeArrowheads="1"/>
            </p:cNvSpPr>
            <p:nvPr/>
          </p:nvSpPr>
          <p:spPr bwMode="auto">
            <a:xfrm>
              <a:off x="2151" y="1925"/>
              <a:ext cx="1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a:t>
              </a:r>
              <a:endParaRPr lang="en-US" altLang="zh-CN" b="1">
                <a:latin typeface="Times New Roman" pitchFamily="18" charset="0"/>
              </a:endParaRPr>
            </a:p>
          </p:txBody>
        </p:sp>
        <p:sp>
          <p:nvSpPr>
            <p:cNvPr id="99362" name="Rectangle 34"/>
            <p:cNvSpPr>
              <a:spLocks noChangeArrowheads="1"/>
            </p:cNvSpPr>
            <p:nvPr/>
          </p:nvSpPr>
          <p:spPr bwMode="auto">
            <a:xfrm>
              <a:off x="2302" y="1938"/>
              <a:ext cx="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i</a:t>
              </a:r>
              <a:endParaRPr lang="en-US" altLang="zh-CN" b="1">
                <a:latin typeface="Times New Roman" pitchFamily="18" charset="0"/>
              </a:endParaRPr>
            </a:p>
          </p:txBody>
        </p:sp>
        <p:sp>
          <p:nvSpPr>
            <p:cNvPr id="99363" name="Rectangle 35"/>
            <p:cNvSpPr>
              <a:spLocks noChangeArrowheads="1"/>
            </p:cNvSpPr>
            <p:nvPr/>
          </p:nvSpPr>
          <p:spPr bwMode="auto">
            <a:xfrm>
              <a:off x="2377" y="1925"/>
              <a:ext cx="1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a:t>
              </a:r>
              <a:endParaRPr lang="en-US" altLang="zh-CN" b="1">
                <a:latin typeface="Times New Roman" pitchFamily="18" charset="0"/>
              </a:endParaRPr>
            </a:p>
          </p:txBody>
        </p:sp>
        <p:sp>
          <p:nvSpPr>
            <p:cNvPr id="99364" name="Rectangle 36"/>
            <p:cNvSpPr>
              <a:spLocks noChangeArrowheads="1"/>
            </p:cNvSpPr>
            <p:nvPr/>
          </p:nvSpPr>
          <p:spPr bwMode="auto">
            <a:xfrm>
              <a:off x="2528" y="1938"/>
              <a:ext cx="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0</a:t>
              </a:r>
              <a:endParaRPr lang="en-US" altLang="zh-CN" b="1">
                <a:latin typeface="Times New Roman" pitchFamily="18" charset="0"/>
              </a:endParaRPr>
            </a:p>
          </p:txBody>
        </p:sp>
        <p:sp>
          <p:nvSpPr>
            <p:cNvPr id="99365" name="Line 37"/>
            <p:cNvSpPr>
              <a:spLocks noChangeShapeType="1"/>
            </p:cNvSpPr>
            <p:nvPr/>
          </p:nvSpPr>
          <p:spPr bwMode="auto">
            <a:xfrm flipH="1">
              <a:off x="2139" y="1263"/>
              <a:ext cx="188" cy="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6" name="Rectangle 38"/>
            <p:cNvSpPr>
              <a:spLocks noChangeArrowheads="1"/>
            </p:cNvSpPr>
            <p:nvPr/>
          </p:nvSpPr>
          <p:spPr bwMode="auto">
            <a:xfrm>
              <a:off x="2345" y="1177"/>
              <a:ext cx="8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k</a:t>
              </a:r>
              <a:endParaRPr lang="en-US" altLang="zh-CN" sz="1800" b="1">
                <a:latin typeface="Times New Roman" pitchFamily="18" charset="0"/>
              </a:endParaRPr>
            </a:p>
          </p:txBody>
        </p:sp>
        <p:sp>
          <p:nvSpPr>
            <p:cNvPr id="99367" name="Line 39"/>
            <p:cNvSpPr>
              <a:spLocks noChangeShapeType="1"/>
            </p:cNvSpPr>
            <p:nvPr/>
          </p:nvSpPr>
          <p:spPr bwMode="auto">
            <a:xfrm flipH="1">
              <a:off x="1047" y="1466"/>
              <a:ext cx="238" cy="14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8" name="Rectangle 40"/>
            <p:cNvSpPr>
              <a:spLocks noChangeArrowheads="1"/>
            </p:cNvSpPr>
            <p:nvPr/>
          </p:nvSpPr>
          <p:spPr bwMode="auto">
            <a:xfrm>
              <a:off x="1372" y="1466"/>
              <a:ext cx="7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n</a:t>
              </a:r>
              <a:endParaRPr lang="en-US" altLang="zh-CN" b="1">
                <a:latin typeface="Times New Roman" pitchFamily="18" charset="0"/>
              </a:endParaRPr>
            </a:p>
          </p:txBody>
        </p:sp>
        <p:sp>
          <p:nvSpPr>
            <p:cNvPr id="99369" name="Rectangle 41"/>
            <p:cNvSpPr>
              <a:spLocks noChangeArrowheads="1"/>
            </p:cNvSpPr>
            <p:nvPr/>
          </p:nvSpPr>
          <p:spPr bwMode="auto">
            <a:xfrm>
              <a:off x="1449" y="1469"/>
              <a:ext cx="4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itchFamily="18" charset="0"/>
                </a:rPr>
                <a:t>-</a:t>
              </a:r>
              <a:endParaRPr lang="en-US" altLang="zh-CN" b="1">
                <a:latin typeface="Times New Roman" pitchFamily="18" charset="0"/>
              </a:endParaRPr>
            </a:p>
          </p:txBody>
        </p:sp>
        <p:sp>
          <p:nvSpPr>
            <p:cNvPr id="99370" name="Rectangle 42"/>
            <p:cNvSpPr>
              <a:spLocks noChangeArrowheads="1"/>
            </p:cNvSpPr>
            <p:nvPr/>
          </p:nvSpPr>
          <p:spPr bwMode="auto">
            <a:xfrm>
              <a:off x="1499" y="1466"/>
              <a:ext cx="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k</a:t>
              </a:r>
              <a:endParaRPr lang="en-US" altLang="zh-CN" b="1">
                <a:latin typeface="Times New Roman" pitchFamily="18" charset="0"/>
              </a:endParaRPr>
            </a:p>
          </p:txBody>
        </p:sp>
        <p:sp>
          <p:nvSpPr>
            <p:cNvPr id="99371" name="Rectangle 43"/>
            <p:cNvSpPr>
              <a:spLocks noChangeArrowheads="1"/>
            </p:cNvSpPr>
            <p:nvPr/>
          </p:nvSpPr>
          <p:spPr bwMode="auto">
            <a:xfrm>
              <a:off x="583" y="2897"/>
              <a:ext cx="941" cy="608"/>
            </a:xfrm>
            <a:prstGeom prst="rect">
              <a:avLst/>
            </a:prstGeom>
            <a:solidFill>
              <a:srgbClr val="FFFFFF"/>
            </a:solidFill>
            <a:ln w="20638">
              <a:solidFill>
                <a:srgbClr val="000000"/>
              </a:solidFill>
              <a:miter lim="800000"/>
              <a:headEnd/>
              <a:tailEnd/>
            </a:ln>
          </p:spPr>
          <p:txBody>
            <a:bodyPr/>
            <a:lstStyle/>
            <a:p>
              <a:endParaRPr lang="zh-CN" altLang="en-US"/>
            </a:p>
          </p:txBody>
        </p:sp>
        <p:sp>
          <p:nvSpPr>
            <p:cNvPr id="99372" name="Line 44"/>
            <p:cNvSpPr>
              <a:spLocks noChangeShapeType="1"/>
            </p:cNvSpPr>
            <p:nvPr/>
          </p:nvSpPr>
          <p:spPr bwMode="auto">
            <a:xfrm>
              <a:off x="583" y="3154"/>
              <a:ext cx="94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3" name="Line 45"/>
            <p:cNvSpPr>
              <a:spLocks noChangeShapeType="1"/>
            </p:cNvSpPr>
            <p:nvPr/>
          </p:nvSpPr>
          <p:spPr bwMode="auto">
            <a:xfrm>
              <a:off x="1047" y="2897"/>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Rectangle 46"/>
            <p:cNvSpPr>
              <a:spLocks noChangeArrowheads="1"/>
            </p:cNvSpPr>
            <p:nvPr/>
          </p:nvSpPr>
          <p:spPr bwMode="auto">
            <a:xfrm>
              <a:off x="733"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AB</a:t>
              </a:r>
              <a:endParaRPr lang="en-US" altLang="zh-CN" b="1">
                <a:latin typeface="Times New Roman" pitchFamily="18" charset="0"/>
              </a:endParaRPr>
            </a:p>
          </p:txBody>
        </p:sp>
        <p:sp>
          <p:nvSpPr>
            <p:cNvPr id="99375" name="Rectangle 47"/>
            <p:cNvSpPr>
              <a:spLocks noChangeArrowheads="1"/>
            </p:cNvSpPr>
            <p:nvPr/>
          </p:nvSpPr>
          <p:spPr bwMode="auto">
            <a:xfrm>
              <a:off x="1260"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DB</a:t>
              </a:r>
              <a:endParaRPr lang="en-US" altLang="zh-CN" b="1">
                <a:latin typeface="Times New Roman" pitchFamily="18" charset="0"/>
              </a:endParaRPr>
            </a:p>
          </p:txBody>
        </p:sp>
        <p:sp>
          <p:nvSpPr>
            <p:cNvPr id="99376" name="Rectangle 48"/>
            <p:cNvSpPr>
              <a:spLocks noChangeArrowheads="1"/>
            </p:cNvSpPr>
            <p:nvPr/>
          </p:nvSpPr>
          <p:spPr bwMode="auto">
            <a:xfrm>
              <a:off x="2239" y="2897"/>
              <a:ext cx="941" cy="608"/>
            </a:xfrm>
            <a:prstGeom prst="rect">
              <a:avLst/>
            </a:prstGeom>
            <a:solidFill>
              <a:srgbClr val="FFFFFF"/>
            </a:solidFill>
            <a:ln w="20638">
              <a:solidFill>
                <a:srgbClr val="000000"/>
              </a:solidFill>
              <a:miter lim="800000"/>
              <a:headEnd/>
              <a:tailEnd/>
            </a:ln>
          </p:spPr>
          <p:txBody>
            <a:bodyPr/>
            <a:lstStyle/>
            <a:p>
              <a:endParaRPr lang="zh-CN" altLang="en-US"/>
            </a:p>
          </p:txBody>
        </p:sp>
        <p:sp>
          <p:nvSpPr>
            <p:cNvPr id="99377" name="Line 49"/>
            <p:cNvSpPr>
              <a:spLocks noChangeShapeType="1"/>
            </p:cNvSpPr>
            <p:nvPr/>
          </p:nvSpPr>
          <p:spPr bwMode="auto">
            <a:xfrm>
              <a:off x="2239" y="3154"/>
              <a:ext cx="94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8" name="Line 50"/>
            <p:cNvSpPr>
              <a:spLocks noChangeShapeType="1"/>
            </p:cNvSpPr>
            <p:nvPr/>
          </p:nvSpPr>
          <p:spPr bwMode="auto">
            <a:xfrm>
              <a:off x="2716" y="2897"/>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9" name="Rectangle 51"/>
            <p:cNvSpPr>
              <a:spLocks noChangeArrowheads="1"/>
            </p:cNvSpPr>
            <p:nvPr/>
          </p:nvSpPr>
          <p:spPr bwMode="auto">
            <a:xfrm>
              <a:off x="2402"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AB</a:t>
              </a:r>
              <a:endParaRPr lang="en-US" altLang="zh-CN" b="1">
                <a:latin typeface="Times New Roman" pitchFamily="18" charset="0"/>
              </a:endParaRPr>
            </a:p>
          </p:txBody>
        </p:sp>
        <p:sp>
          <p:nvSpPr>
            <p:cNvPr id="99380" name="Rectangle 52"/>
            <p:cNvSpPr>
              <a:spLocks noChangeArrowheads="1"/>
            </p:cNvSpPr>
            <p:nvPr/>
          </p:nvSpPr>
          <p:spPr bwMode="auto">
            <a:xfrm>
              <a:off x="2917"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DB</a:t>
              </a:r>
              <a:endParaRPr lang="en-US" altLang="zh-CN" b="1">
                <a:latin typeface="Times New Roman" pitchFamily="18" charset="0"/>
              </a:endParaRPr>
            </a:p>
          </p:txBody>
        </p:sp>
        <p:sp>
          <p:nvSpPr>
            <p:cNvPr id="99381" name="Rectangle 53"/>
            <p:cNvSpPr>
              <a:spLocks noChangeArrowheads="1"/>
            </p:cNvSpPr>
            <p:nvPr/>
          </p:nvSpPr>
          <p:spPr bwMode="auto">
            <a:xfrm>
              <a:off x="2628" y="3234"/>
              <a:ext cx="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M</a:t>
              </a:r>
              <a:endParaRPr lang="en-US" altLang="zh-CN" b="1">
                <a:latin typeface="Times New Roman" pitchFamily="18" charset="0"/>
              </a:endParaRPr>
            </a:p>
          </p:txBody>
        </p:sp>
        <p:sp>
          <p:nvSpPr>
            <p:cNvPr id="99382" name="Rectangle 54"/>
            <p:cNvSpPr>
              <a:spLocks noChangeArrowheads="1"/>
            </p:cNvSpPr>
            <p:nvPr/>
          </p:nvSpPr>
          <p:spPr bwMode="auto">
            <a:xfrm>
              <a:off x="2703" y="3316"/>
              <a:ext cx="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i</a:t>
              </a:r>
              <a:endParaRPr lang="en-US" altLang="zh-CN" b="1">
                <a:latin typeface="Times New Roman" pitchFamily="18" charset="0"/>
              </a:endParaRPr>
            </a:p>
          </p:txBody>
        </p:sp>
        <p:sp>
          <p:nvSpPr>
            <p:cNvPr id="99383" name="Line 55"/>
            <p:cNvSpPr>
              <a:spLocks noChangeShapeType="1"/>
            </p:cNvSpPr>
            <p:nvPr/>
          </p:nvSpPr>
          <p:spPr bwMode="auto">
            <a:xfrm>
              <a:off x="2477" y="1519"/>
              <a:ext cx="565" cy="6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4" name="Rectangle 56"/>
            <p:cNvSpPr>
              <a:spLocks noChangeArrowheads="1"/>
            </p:cNvSpPr>
            <p:nvPr/>
          </p:nvSpPr>
          <p:spPr bwMode="auto">
            <a:xfrm>
              <a:off x="4184" y="2897"/>
              <a:ext cx="941" cy="608"/>
            </a:xfrm>
            <a:prstGeom prst="rect">
              <a:avLst/>
            </a:prstGeom>
            <a:solidFill>
              <a:srgbClr val="FFFFFF"/>
            </a:solidFill>
            <a:ln w="20638">
              <a:solidFill>
                <a:srgbClr val="000000"/>
              </a:solidFill>
              <a:miter lim="800000"/>
              <a:headEnd/>
              <a:tailEnd/>
            </a:ln>
          </p:spPr>
          <p:txBody>
            <a:bodyPr/>
            <a:lstStyle/>
            <a:p>
              <a:endParaRPr lang="zh-CN" altLang="en-US"/>
            </a:p>
          </p:txBody>
        </p:sp>
        <p:sp>
          <p:nvSpPr>
            <p:cNvPr id="99385" name="Line 57"/>
            <p:cNvSpPr>
              <a:spLocks noChangeShapeType="1"/>
            </p:cNvSpPr>
            <p:nvPr/>
          </p:nvSpPr>
          <p:spPr bwMode="auto">
            <a:xfrm>
              <a:off x="4184" y="3154"/>
              <a:ext cx="94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6" name="Line 58"/>
            <p:cNvSpPr>
              <a:spLocks noChangeShapeType="1"/>
            </p:cNvSpPr>
            <p:nvPr/>
          </p:nvSpPr>
          <p:spPr bwMode="auto">
            <a:xfrm>
              <a:off x="4661" y="2897"/>
              <a:ext cx="1" cy="2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7" name="Rectangle 59"/>
            <p:cNvSpPr>
              <a:spLocks noChangeArrowheads="1"/>
            </p:cNvSpPr>
            <p:nvPr/>
          </p:nvSpPr>
          <p:spPr bwMode="auto">
            <a:xfrm>
              <a:off x="4347"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AB</a:t>
              </a:r>
              <a:endParaRPr lang="en-US" altLang="zh-CN" b="1">
                <a:latin typeface="Times New Roman" pitchFamily="18" charset="0"/>
              </a:endParaRPr>
            </a:p>
          </p:txBody>
        </p:sp>
        <p:sp>
          <p:nvSpPr>
            <p:cNvPr id="99388" name="Rectangle 60"/>
            <p:cNvSpPr>
              <a:spLocks noChangeArrowheads="1"/>
            </p:cNvSpPr>
            <p:nvPr/>
          </p:nvSpPr>
          <p:spPr bwMode="auto">
            <a:xfrm>
              <a:off x="4862" y="2924"/>
              <a:ext cx="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DB</a:t>
              </a:r>
              <a:endParaRPr lang="en-US" altLang="zh-CN" b="1">
                <a:latin typeface="Times New Roman" pitchFamily="18" charset="0"/>
              </a:endParaRPr>
            </a:p>
          </p:txBody>
        </p:sp>
        <p:sp>
          <p:nvSpPr>
            <p:cNvPr id="99389" name="Rectangle 61"/>
            <p:cNvSpPr>
              <a:spLocks noChangeArrowheads="1"/>
            </p:cNvSpPr>
            <p:nvPr/>
          </p:nvSpPr>
          <p:spPr bwMode="auto">
            <a:xfrm>
              <a:off x="4573" y="3234"/>
              <a:ext cx="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M</a:t>
              </a:r>
              <a:endParaRPr lang="en-US" altLang="zh-CN" b="1">
                <a:latin typeface="Times New Roman" pitchFamily="18" charset="0"/>
              </a:endParaRPr>
            </a:p>
          </p:txBody>
        </p:sp>
        <p:sp>
          <p:nvSpPr>
            <p:cNvPr id="99390" name="Rectangle 62"/>
            <p:cNvSpPr>
              <a:spLocks noChangeArrowheads="1"/>
            </p:cNvSpPr>
            <p:nvPr/>
          </p:nvSpPr>
          <p:spPr bwMode="auto">
            <a:xfrm>
              <a:off x="4648" y="3316"/>
              <a:ext cx="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O</a:t>
              </a:r>
              <a:endParaRPr lang="en-US" altLang="zh-CN" b="1">
                <a:latin typeface="Times New Roman" pitchFamily="18" charset="0"/>
              </a:endParaRPr>
            </a:p>
          </p:txBody>
        </p:sp>
        <p:sp>
          <p:nvSpPr>
            <p:cNvPr id="99391" name="Line 63"/>
            <p:cNvSpPr>
              <a:spLocks noChangeShapeType="1"/>
            </p:cNvSpPr>
            <p:nvPr/>
          </p:nvSpPr>
          <p:spPr bwMode="auto">
            <a:xfrm flipV="1">
              <a:off x="771" y="2492"/>
              <a:ext cx="1" cy="36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2" name="Freeform 64"/>
            <p:cNvSpPr>
              <a:spLocks/>
            </p:cNvSpPr>
            <p:nvPr/>
          </p:nvSpPr>
          <p:spPr bwMode="auto">
            <a:xfrm>
              <a:off x="721" y="2842"/>
              <a:ext cx="87" cy="55"/>
            </a:xfrm>
            <a:custGeom>
              <a:avLst/>
              <a:gdLst>
                <a:gd name="T0" fmla="*/ 87 w 87"/>
                <a:gd name="T1" fmla="*/ 0 h 51"/>
                <a:gd name="T2" fmla="*/ 50 w 87"/>
                <a:gd name="T3" fmla="*/ 51 h 51"/>
                <a:gd name="T4" fmla="*/ 0 w 87"/>
                <a:gd name="T5" fmla="*/ 0 h 51"/>
                <a:gd name="T6" fmla="*/ 87 w 87"/>
                <a:gd name="T7" fmla="*/ 0 h 51"/>
                <a:gd name="T8" fmla="*/ 0 60000 65536"/>
                <a:gd name="T9" fmla="*/ 0 60000 65536"/>
                <a:gd name="T10" fmla="*/ 0 60000 65536"/>
                <a:gd name="T11" fmla="*/ 0 60000 65536"/>
                <a:gd name="T12" fmla="*/ 0 w 87"/>
                <a:gd name="T13" fmla="*/ 0 h 51"/>
                <a:gd name="T14" fmla="*/ 87 w 87"/>
                <a:gd name="T15" fmla="*/ 51 h 51"/>
              </a:gdLst>
              <a:ahLst/>
              <a:cxnLst>
                <a:cxn ang="T8">
                  <a:pos x="T0" y="T1"/>
                </a:cxn>
                <a:cxn ang="T9">
                  <a:pos x="T2" y="T3"/>
                </a:cxn>
                <a:cxn ang="T10">
                  <a:pos x="T4" y="T5"/>
                </a:cxn>
                <a:cxn ang="T11">
                  <a:pos x="T6" y="T7"/>
                </a:cxn>
              </a:cxnLst>
              <a:rect l="T12" t="T13" r="T14" b="T15"/>
              <a:pathLst>
                <a:path w="87" h="51">
                  <a:moveTo>
                    <a:pt x="87" y="0"/>
                  </a:moveTo>
                  <a:lnTo>
                    <a:pt x="50" y="51"/>
                  </a:lnTo>
                  <a:lnTo>
                    <a:pt x="0" y="0"/>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93" name="Freeform 65"/>
            <p:cNvSpPr>
              <a:spLocks/>
            </p:cNvSpPr>
            <p:nvPr/>
          </p:nvSpPr>
          <p:spPr bwMode="auto">
            <a:xfrm>
              <a:off x="771" y="2492"/>
              <a:ext cx="3601" cy="364"/>
            </a:xfrm>
            <a:custGeom>
              <a:avLst/>
              <a:gdLst>
                <a:gd name="T0" fmla="*/ 0 w 3601"/>
                <a:gd name="T1" fmla="*/ 0 h 339"/>
                <a:gd name="T2" fmla="*/ 3601 w 3601"/>
                <a:gd name="T3" fmla="*/ 0 h 339"/>
                <a:gd name="T4" fmla="*/ 3601 w 3601"/>
                <a:gd name="T5" fmla="*/ 339 h 339"/>
                <a:gd name="T6" fmla="*/ 0 60000 65536"/>
                <a:gd name="T7" fmla="*/ 0 60000 65536"/>
                <a:gd name="T8" fmla="*/ 0 60000 65536"/>
                <a:gd name="T9" fmla="*/ 0 w 3601"/>
                <a:gd name="T10" fmla="*/ 0 h 339"/>
                <a:gd name="T11" fmla="*/ 3601 w 3601"/>
                <a:gd name="T12" fmla="*/ 339 h 339"/>
              </a:gdLst>
              <a:ahLst/>
              <a:cxnLst>
                <a:cxn ang="T6">
                  <a:pos x="T0" y="T1"/>
                </a:cxn>
                <a:cxn ang="T7">
                  <a:pos x="T2" y="T3"/>
                </a:cxn>
                <a:cxn ang="T8">
                  <a:pos x="T4" y="T5"/>
                </a:cxn>
              </a:cxnLst>
              <a:rect l="T9" t="T10" r="T11" b="T12"/>
              <a:pathLst>
                <a:path w="3601" h="339">
                  <a:moveTo>
                    <a:pt x="0" y="0"/>
                  </a:moveTo>
                  <a:lnTo>
                    <a:pt x="3601" y="0"/>
                  </a:lnTo>
                  <a:lnTo>
                    <a:pt x="3601" y="339"/>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4" name="Freeform 66"/>
            <p:cNvSpPr>
              <a:spLocks/>
            </p:cNvSpPr>
            <p:nvPr/>
          </p:nvSpPr>
          <p:spPr bwMode="auto">
            <a:xfrm>
              <a:off x="4322" y="2842"/>
              <a:ext cx="100" cy="55"/>
            </a:xfrm>
            <a:custGeom>
              <a:avLst/>
              <a:gdLst>
                <a:gd name="T0" fmla="*/ 100 w 100"/>
                <a:gd name="T1" fmla="*/ 0 h 51"/>
                <a:gd name="T2" fmla="*/ 50 w 100"/>
                <a:gd name="T3" fmla="*/ 51 h 51"/>
                <a:gd name="T4" fmla="*/ 0 w 100"/>
                <a:gd name="T5" fmla="*/ 0 h 51"/>
                <a:gd name="T6" fmla="*/ 100 w 100"/>
                <a:gd name="T7" fmla="*/ 0 h 51"/>
                <a:gd name="T8" fmla="*/ 0 60000 65536"/>
                <a:gd name="T9" fmla="*/ 0 60000 65536"/>
                <a:gd name="T10" fmla="*/ 0 60000 65536"/>
                <a:gd name="T11" fmla="*/ 0 60000 65536"/>
                <a:gd name="T12" fmla="*/ 0 w 100"/>
                <a:gd name="T13" fmla="*/ 0 h 51"/>
                <a:gd name="T14" fmla="*/ 100 w 100"/>
                <a:gd name="T15" fmla="*/ 51 h 51"/>
              </a:gdLst>
              <a:ahLst/>
              <a:cxnLst>
                <a:cxn ang="T8">
                  <a:pos x="T0" y="T1"/>
                </a:cxn>
                <a:cxn ang="T9">
                  <a:pos x="T2" y="T3"/>
                </a:cxn>
                <a:cxn ang="T10">
                  <a:pos x="T4" y="T5"/>
                </a:cxn>
                <a:cxn ang="T11">
                  <a:pos x="T6" y="T7"/>
                </a:cxn>
              </a:cxnLst>
              <a:rect l="T12" t="T13" r="T14" b="T15"/>
              <a:pathLst>
                <a:path w="100" h="51">
                  <a:moveTo>
                    <a:pt x="100" y="0"/>
                  </a:moveTo>
                  <a:lnTo>
                    <a:pt x="50" y="51"/>
                  </a:lnTo>
                  <a:lnTo>
                    <a:pt x="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95" name="Freeform 67"/>
            <p:cNvSpPr>
              <a:spLocks/>
            </p:cNvSpPr>
            <p:nvPr/>
          </p:nvSpPr>
          <p:spPr bwMode="auto">
            <a:xfrm>
              <a:off x="2804" y="2276"/>
              <a:ext cx="2497" cy="919"/>
            </a:xfrm>
            <a:custGeom>
              <a:avLst/>
              <a:gdLst>
                <a:gd name="T0" fmla="*/ 0 w 2497"/>
                <a:gd name="T1" fmla="*/ 0 h 853"/>
                <a:gd name="T2" fmla="*/ 2497 w 2497"/>
                <a:gd name="T3" fmla="*/ 0 h 853"/>
                <a:gd name="T4" fmla="*/ 2497 w 2497"/>
                <a:gd name="T5" fmla="*/ 853 h 853"/>
                <a:gd name="T6" fmla="*/ 2359 w 2497"/>
                <a:gd name="T7" fmla="*/ 853 h 853"/>
                <a:gd name="T8" fmla="*/ 0 60000 65536"/>
                <a:gd name="T9" fmla="*/ 0 60000 65536"/>
                <a:gd name="T10" fmla="*/ 0 60000 65536"/>
                <a:gd name="T11" fmla="*/ 0 60000 65536"/>
                <a:gd name="T12" fmla="*/ 0 w 2497"/>
                <a:gd name="T13" fmla="*/ 0 h 853"/>
                <a:gd name="T14" fmla="*/ 2497 w 2497"/>
                <a:gd name="T15" fmla="*/ 853 h 853"/>
              </a:gdLst>
              <a:ahLst/>
              <a:cxnLst>
                <a:cxn ang="T8">
                  <a:pos x="T0" y="T1"/>
                </a:cxn>
                <a:cxn ang="T9">
                  <a:pos x="T2" y="T3"/>
                </a:cxn>
                <a:cxn ang="T10">
                  <a:pos x="T4" y="T5"/>
                </a:cxn>
                <a:cxn ang="T11">
                  <a:pos x="T6" y="T7"/>
                </a:cxn>
              </a:cxnLst>
              <a:rect l="T12" t="T13" r="T14" b="T15"/>
              <a:pathLst>
                <a:path w="2497" h="853">
                  <a:moveTo>
                    <a:pt x="0" y="0"/>
                  </a:moveTo>
                  <a:lnTo>
                    <a:pt x="2497" y="0"/>
                  </a:lnTo>
                  <a:lnTo>
                    <a:pt x="2497" y="853"/>
                  </a:lnTo>
                  <a:lnTo>
                    <a:pt x="2359" y="85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6" name="Freeform 68"/>
            <p:cNvSpPr>
              <a:spLocks/>
            </p:cNvSpPr>
            <p:nvPr/>
          </p:nvSpPr>
          <p:spPr bwMode="auto">
            <a:xfrm>
              <a:off x="5125" y="3154"/>
              <a:ext cx="50" cy="94"/>
            </a:xfrm>
            <a:custGeom>
              <a:avLst/>
              <a:gdLst>
                <a:gd name="T0" fmla="*/ 50 w 50"/>
                <a:gd name="T1" fmla="*/ 88 h 88"/>
                <a:gd name="T2" fmla="*/ 0 w 50"/>
                <a:gd name="T3" fmla="*/ 38 h 88"/>
                <a:gd name="T4" fmla="*/ 50 w 50"/>
                <a:gd name="T5" fmla="*/ 0 h 88"/>
                <a:gd name="T6" fmla="*/ 50 w 50"/>
                <a:gd name="T7" fmla="*/ 88 h 88"/>
                <a:gd name="T8" fmla="*/ 0 60000 65536"/>
                <a:gd name="T9" fmla="*/ 0 60000 65536"/>
                <a:gd name="T10" fmla="*/ 0 60000 65536"/>
                <a:gd name="T11" fmla="*/ 0 60000 65536"/>
                <a:gd name="T12" fmla="*/ 0 w 50"/>
                <a:gd name="T13" fmla="*/ 0 h 88"/>
                <a:gd name="T14" fmla="*/ 50 w 50"/>
                <a:gd name="T15" fmla="*/ 88 h 88"/>
              </a:gdLst>
              <a:ahLst/>
              <a:cxnLst>
                <a:cxn ang="T8">
                  <a:pos x="T0" y="T1"/>
                </a:cxn>
                <a:cxn ang="T9">
                  <a:pos x="T2" y="T3"/>
                </a:cxn>
                <a:cxn ang="T10">
                  <a:pos x="T4" y="T5"/>
                </a:cxn>
                <a:cxn ang="T11">
                  <a:pos x="T6" y="T7"/>
                </a:cxn>
              </a:cxnLst>
              <a:rect l="T12" t="T13" r="T14" b="T15"/>
              <a:pathLst>
                <a:path w="50" h="88">
                  <a:moveTo>
                    <a:pt x="50" y="88"/>
                  </a:moveTo>
                  <a:lnTo>
                    <a:pt x="0" y="38"/>
                  </a:lnTo>
                  <a:lnTo>
                    <a:pt x="50" y="0"/>
                  </a:lnTo>
                  <a:lnTo>
                    <a:pt x="5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397" name="Line 69"/>
            <p:cNvSpPr>
              <a:spLocks noChangeShapeType="1"/>
            </p:cNvSpPr>
            <p:nvPr/>
          </p:nvSpPr>
          <p:spPr bwMode="auto">
            <a:xfrm flipV="1">
              <a:off x="2804" y="2128"/>
              <a:ext cx="1" cy="14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8" name="Freeform 70"/>
            <p:cNvSpPr>
              <a:spLocks/>
            </p:cNvSpPr>
            <p:nvPr/>
          </p:nvSpPr>
          <p:spPr bwMode="auto">
            <a:xfrm>
              <a:off x="2239" y="2128"/>
              <a:ext cx="1179" cy="1174"/>
            </a:xfrm>
            <a:custGeom>
              <a:avLst/>
              <a:gdLst>
                <a:gd name="T0" fmla="*/ 0 w 1179"/>
                <a:gd name="T1" fmla="*/ 0 h 1091"/>
                <a:gd name="T2" fmla="*/ 0 w 1179"/>
                <a:gd name="T3" fmla="*/ 238 h 1091"/>
                <a:gd name="T4" fmla="*/ 1179 w 1179"/>
                <a:gd name="T5" fmla="*/ 238 h 1091"/>
                <a:gd name="T6" fmla="*/ 1179 w 1179"/>
                <a:gd name="T7" fmla="*/ 953 h 1091"/>
                <a:gd name="T8" fmla="*/ 1179 w 1179"/>
                <a:gd name="T9" fmla="*/ 1091 h 1091"/>
                <a:gd name="T10" fmla="*/ 0 60000 65536"/>
                <a:gd name="T11" fmla="*/ 0 60000 65536"/>
                <a:gd name="T12" fmla="*/ 0 60000 65536"/>
                <a:gd name="T13" fmla="*/ 0 60000 65536"/>
                <a:gd name="T14" fmla="*/ 0 60000 65536"/>
                <a:gd name="T15" fmla="*/ 0 w 1179"/>
                <a:gd name="T16" fmla="*/ 0 h 1091"/>
                <a:gd name="T17" fmla="*/ 1179 w 1179"/>
                <a:gd name="T18" fmla="*/ 1091 h 1091"/>
              </a:gdLst>
              <a:ahLst/>
              <a:cxnLst>
                <a:cxn ang="T10">
                  <a:pos x="T0" y="T1"/>
                </a:cxn>
                <a:cxn ang="T11">
                  <a:pos x="T2" y="T3"/>
                </a:cxn>
                <a:cxn ang="T12">
                  <a:pos x="T4" y="T5"/>
                </a:cxn>
                <a:cxn ang="T13">
                  <a:pos x="T6" y="T7"/>
                </a:cxn>
                <a:cxn ang="T14">
                  <a:pos x="T8" y="T9"/>
                </a:cxn>
              </a:cxnLst>
              <a:rect l="T15" t="T16" r="T17" b="T18"/>
              <a:pathLst>
                <a:path w="1179" h="1091">
                  <a:moveTo>
                    <a:pt x="0" y="0"/>
                  </a:moveTo>
                  <a:lnTo>
                    <a:pt x="0" y="238"/>
                  </a:lnTo>
                  <a:lnTo>
                    <a:pt x="1179" y="238"/>
                  </a:lnTo>
                  <a:lnTo>
                    <a:pt x="1179" y="953"/>
                  </a:lnTo>
                  <a:lnTo>
                    <a:pt x="1179" y="1091"/>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99" name="Line 71"/>
            <p:cNvSpPr>
              <a:spLocks noChangeShapeType="1"/>
            </p:cNvSpPr>
            <p:nvPr/>
          </p:nvSpPr>
          <p:spPr bwMode="auto">
            <a:xfrm>
              <a:off x="3230" y="3410"/>
              <a:ext cx="1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0" name="Freeform 72"/>
            <p:cNvSpPr>
              <a:spLocks/>
            </p:cNvSpPr>
            <p:nvPr/>
          </p:nvSpPr>
          <p:spPr bwMode="auto">
            <a:xfrm>
              <a:off x="3180" y="3343"/>
              <a:ext cx="63" cy="121"/>
            </a:xfrm>
            <a:custGeom>
              <a:avLst/>
              <a:gdLst>
                <a:gd name="T0" fmla="*/ 63 w 63"/>
                <a:gd name="T1" fmla="*/ 112 h 112"/>
                <a:gd name="T2" fmla="*/ 0 w 63"/>
                <a:gd name="T3" fmla="*/ 62 h 112"/>
                <a:gd name="T4" fmla="*/ 63 w 63"/>
                <a:gd name="T5" fmla="*/ 0 h 112"/>
                <a:gd name="T6" fmla="*/ 63 w 63"/>
                <a:gd name="T7" fmla="*/ 112 h 112"/>
                <a:gd name="T8" fmla="*/ 0 60000 65536"/>
                <a:gd name="T9" fmla="*/ 0 60000 65536"/>
                <a:gd name="T10" fmla="*/ 0 60000 65536"/>
                <a:gd name="T11" fmla="*/ 0 60000 65536"/>
                <a:gd name="T12" fmla="*/ 0 w 63"/>
                <a:gd name="T13" fmla="*/ 0 h 112"/>
                <a:gd name="T14" fmla="*/ 63 w 63"/>
                <a:gd name="T15" fmla="*/ 112 h 112"/>
              </a:gdLst>
              <a:ahLst/>
              <a:cxnLst>
                <a:cxn ang="T8">
                  <a:pos x="T0" y="T1"/>
                </a:cxn>
                <a:cxn ang="T9">
                  <a:pos x="T2" y="T3"/>
                </a:cxn>
                <a:cxn ang="T10">
                  <a:pos x="T4" y="T5"/>
                </a:cxn>
                <a:cxn ang="T11">
                  <a:pos x="T6" y="T7"/>
                </a:cxn>
              </a:cxnLst>
              <a:rect l="T12" t="T13" r="T14" b="T15"/>
              <a:pathLst>
                <a:path w="63" h="112">
                  <a:moveTo>
                    <a:pt x="63" y="112"/>
                  </a:moveTo>
                  <a:lnTo>
                    <a:pt x="0" y="62"/>
                  </a:lnTo>
                  <a:lnTo>
                    <a:pt x="63" y="0"/>
                  </a:lnTo>
                  <a:lnTo>
                    <a:pt x="63"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401" name="Line 73"/>
            <p:cNvSpPr>
              <a:spLocks noChangeShapeType="1"/>
            </p:cNvSpPr>
            <p:nvPr/>
          </p:nvSpPr>
          <p:spPr bwMode="auto">
            <a:xfrm>
              <a:off x="3418" y="3248"/>
              <a:ext cx="1" cy="16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2" name="Line 74"/>
            <p:cNvSpPr>
              <a:spLocks noChangeShapeType="1"/>
            </p:cNvSpPr>
            <p:nvPr/>
          </p:nvSpPr>
          <p:spPr bwMode="auto">
            <a:xfrm>
              <a:off x="2477" y="2492"/>
              <a:ext cx="1" cy="35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3" name="Freeform 75"/>
            <p:cNvSpPr>
              <a:spLocks/>
            </p:cNvSpPr>
            <p:nvPr/>
          </p:nvSpPr>
          <p:spPr bwMode="auto">
            <a:xfrm>
              <a:off x="2415" y="2830"/>
              <a:ext cx="113" cy="67"/>
            </a:xfrm>
            <a:custGeom>
              <a:avLst/>
              <a:gdLst>
                <a:gd name="T0" fmla="*/ 113 w 113"/>
                <a:gd name="T1" fmla="*/ 0 h 63"/>
                <a:gd name="T2" fmla="*/ 62 w 113"/>
                <a:gd name="T3" fmla="*/ 63 h 63"/>
                <a:gd name="T4" fmla="*/ 0 w 113"/>
                <a:gd name="T5" fmla="*/ 0 h 63"/>
                <a:gd name="T6" fmla="*/ 113 w 113"/>
                <a:gd name="T7" fmla="*/ 0 h 63"/>
                <a:gd name="T8" fmla="*/ 0 60000 65536"/>
                <a:gd name="T9" fmla="*/ 0 60000 65536"/>
                <a:gd name="T10" fmla="*/ 0 60000 65536"/>
                <a:gd name="T11" fmla="*/ 0 60000 65536"/>
                <a:gd name="T12" fmla="*/ 0 w 113"/>
                <a:gd name="T13" fmla="*/ 0 h 63"/>
                <a:gd name="T14" fmla="*/ 113 w 113"/>
                <a:gd name="T15" fmla="*/ 63 h 63"/>
              </a:gdLst>
              <a:ahLst/>
              <a:cxnLst>
                <a:cxn ang="T8">
                  <a:pos x="T0" y="T1"/>
                </a:cxn>
                <a:cxn ang="T9">
                  <a:pos x="T2" y="T3"/>
                </a:cxn>
                <a:cxn ang="T10">
                  <a:pos x="T4" y="T5"/>
                </a:cxn>
                <a:cxn ang="T11">
                  <a:pos x="T6" y="T7"/>
                </a:cxn>
              </a:cxnLst>
              <a:rect l="T12" t="T13" r="T14" b="T15"/>
              <a:pathLst>
                <a:path w="113" h="63">
                  <a:moveTo>
                    <a:pt x="113" y="0"/>
                  </a:moveTo>
                  <a:lnTo>
                    <a:pt x="62" y="63"/>
                  </a:lnTo>
                  <a:lnTo>
                    <a:pt x="0" y="0"/>
                  </a:lnTo>
                  <a:lnTo>
                    <a:pt x="1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404" name="Line 76"/>
            <p:cNvSpPr>
              <a:spLocks noChangeShapeType="1"/>
            </p:cNvSpPr>
            <p:nvPr/>
          </p:nvSpPr>
          <p:spPr bwMode="auto">
            <a:xfrm>
              <a:off x="1862" y="2128"/>
              <a:ext cx="1" cy="128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5" name="Line 77"/>
            <p:cNvSpPr>
              <a:spLocks noChangeShapeType="1"/>
            </p:cNvSpPr>
            <p:nvPr/>
          </p:nvSpPr>
          <p:spPr bwMode="auto">
            <a:xfrm>
              <a:off x="1574" y="3410"/>
              <a:ext cx="28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6" name="Freeform 78"/>
            <p:cNvSpPr>
              <a:spLocks/>
            </p:cNvSpPr>
            <p:nvPr/>
          </p:nvSpPr>
          <p:spPr bwMode="auto">
            <a:xfrm>
              <a:off x="1524" y="3343"/>
              <a:ext cx="50" cy="121"/>
            </a:xfrm>
            <a:custGeom>
              <a:avLst/>
              <a:gdLst>
                <a:gd name="T0" fmla="*/ 50 w 50"/>
                <a:gd name="T1" fmla="*/ 112 h 112"/>
                <a:gd name="T2" fmla="*/ 0 w 50"/>
                <a:gd name="T3" fmla="*/ 62 h 112"/>
                <a:gd name="T4" fmla="*/ 50 w 50"/>
                <a:gd name="T5" fmla="*/ 0 h 112"/>
                <a:gd name="T6" fmla="*/ 50 w 50"/>
                <a:gd name="T7" fmla="*/ 112 h 112"/>
                <a:gd name="T8" fmla="*/ 0 60000 65536"/>
                <a:gd name="T9" fmla="*/ 0 60000 65536"/>
                <a:gd name="T10" fmla="*/ 0 60000 65536"/>
                <a:gd name="T11" fmla="*/ 0 60000 65536"/>
                <a:gd name="T12" fmla="*/ 0 w 50"/>
                <a:gd name="T13" fmla="*/ 0 h 112"/>
                <a:gd name="T14" fmla="*/ 50 w 50"/>
                <a:gd name="T15" fmla="*/ 112 h 112"/>
              </a:gdLst>
              <a:ahLst/>
              <a:cxnLst>
                <a:cxn ang="T8">
                  <a:pos x="T0" y="T1"/>
                </a:cxn>
                <a:cxn ang="T9">
                  <a:pos x="T2" y="T3"/>
                </a:cxn>
                <a:cxn ang="T10">
                  <a:pos x="T4" y="T5"/>
                </a:cxn>
                <a:cxn ang="T11">
                  <a:pos x="T6" y="T7"/>
                </a:cxn>
              </a:cxnLst>
              <a:rect l="T12" t="T13" r="T14" b="T15"/>
              <a:pathLst>
                <a:path w="50" h="112">
                  <a:moveTo>
                    <a:pt x="50" y="112"/>
                  </a:moveTo>
                  <a:lnTo>
                    <a:pt x="0" y="62"/>
                  </a:lnTo>
                  <a:lnTo>
                    <a:pt x="50" y="0"/>
                  </a:lnTo>
                  <a:lnTo>
                    <a:pt x="5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407" name="Line 79"/>
            <p:cNvSpPr>
              <a:spLocks noChangeShapeType="1"/>
            </p:cNvSpPr>
            <p:nvPr/>
          </p:nvSpPr>
          <p:spPr bwMode="auto">
            <a:xfrm>
              <a:off x="1900" y="3248"/>
              <a:ext cx="239" cy="1"/>
            </a:xfrm>
            <a:prstGeom prst="line">
              <a:avLst/>
            </a:prstGeom>
            <a:noFill/>
            <a:ln w="20638">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8" name="Line 80"/>
            <p:cNvSpPr>
              <a:spLocks noChangeShapeType="1"/>
            </p:cNvSpPr>
            <p:nvPr/>
          </p:nvSpPr>
          <p:spPr bwMode="auto">
            <a:xfrm>
              <a:off x="3657" y="3248"/>
              <a:ext cx="376" cy="1"/>
            </a:xfrm>
            <a:prstGeom prst="line">
              <a:avLst/>
            </a:prstGeom>
            <a:noFill/>
            <a:ln w="20638">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9" name="Rectangle 81"/>
            <p:cNvSpPr>
              <a:spLocks noChangeArrowheads="1"/>
            </p:cNvSpPr>
            <p:nvPr/>
          </p:nvSpPr>
          <p:spPr bwMode="auto">
            <a:xfrm>
              <a:off x="3506" y="952"/>
              <a:ext cx="98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AB:</a:t>
              </a:r>
              <a:r>
                <a:rPr lang="zh-CN" altLang="en-US" sz="1700" b="1">
                  <a:solidFill>
                    <a:srgbClr val="000000"/>
                  </a:solidFill>
                  <a:latin typeface="宋体" pitchFamily="2" charset="-122"/>
                </a:rPr>
                <a:t>地址寄存器</a:t>
              </a:r>
              <a:endParaRPr lang="zh-CN" altLang="en-US" b="1">
                <a:latin typeface="Times New Roman" pitchFamily="18" charset="0"/>
              </a:endParaRPr>
            </a:p>
          </p:txBody>
        </p:sp>
        <p:sp>
          <p:nvSpPr>
            <p:cNvPr id="99410" name="Rectangle 82"/>
            <p:cNvSpPr>
              <a:spLocks noChangeArrowheads="1"/>
            </p:cNvSpPr>
            <p:nvPr/>
          </p:nvSpPr>
          <p:spPr bwMode="auto">
            <a:xfrm>
              <a:off x="3506" y="1127"/>
              <a:ext cx="98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DB:</a:t>
              </a:r>
              <a:r>
                <a:rPr lang="zh-CN" altLang="en-US" sz="1700" b="1">
                  <a:solidFill>
                    <a:srgbClr val="000000"/>
                  </a:solidFill>
                  <a:latin typeface="宋体" pitchFamily="2" charset="-122"/>
                </a:rPr>
                <a:t>数据寄存器</a:t>
              </a:r>
              <a:endParaRPr lang="zh-CN" altLang="en-US" b="1">
                <a:latin typeface="Times New Roman" pitchFamily="18" charset="0"/>
              </a:endParaRPr>
            </a:p>
          </p:txBody>
        </p:sp>
        <p:sp>
          <p:nvSpPr>
            <p:cNvPr id="99411" name="Rectangle 83"/>
            <p:cNvSpPr>
              <a:spLocks noChangeArrowheads="1"/>
            </p:cNvSpPr>
            <p:nvPr/>
          </p:nvSpPr>
          <p:spPr bwMode="auto">
            <a:xfrm>
              <a:off x="3293" y="1303"/>
              <a:ext cx="3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   M</a:t>
              </a:r>
              <a:endParaRPr lang="en-US" altLang="zh-CN" b="1">
                <a:latin typeface="Times New Roman" pitchFamily="18" charset="0"/>
              </a:endParaRPr>
            </a:p>
          </p:txBody>
        </p:sp>
        <p:sp>
          <p:nvSpPr>
            <p:cNvPr id="99412" name="Rectangle 84"/>
            <p:cNvSpPr>
              <a:spLocks noChangeArrowheads="1"/>
            </p:cNvSpPr>
            <p:nvPr/>
          </p:nvSpPr>
          <p:spPr bwMode="auto">
            <a:xfrm>
              <a:off x="3588" y="1339"/>
              <a:ext cx="11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宋体" pitchFamily="2" charset="-122"/>
                </a:rPr>
                <a:t>i</a:t>
              </a:r>
              <a:r>
                <a:rPr lang="en-US" altLang="zh-CN" sz="1400" b="1">
                  <a:solidFill>
                    <a:srgbClr val="000000"/>
                  </a:solidFill>
                  <a:latin typeface="宋体" pitchFamily="2" charset="-122"/>
                </a:rPr>
                <a:t>:</a:t>
              </a:r>
              <a:endParaRPr lang="en-US" altLang="zh-CN" sz="1400" b="1">
                <a:latin typeface="Times New Roman" pitchFamily="18" charset="0"/>
              </a:endParaRPr>
            </a:p>
          </p:txBody>
        </p:sp>
        <p:sp>
          <p:nvSpPr>
            <p:cNvPr id="99413" name="Rectangle 85"/>
            <p:cNvSpPr>
              <a:spLocks noChangeArrowheads="1"/>
            </p:cNvSpPr>
            <p:nvPr/>
          </p:nvSpPr>
          <p:spPr bwMode="auto">
            <a:xfrm>
              <a:off x="3745" y="1303"/>
              <a:ext cx="98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b="1">
                  <a:solidFill>
                    <a:srgbClr val="000000"/>
                  </a:solidFill>
                  <a:latin typeface="宋体" pitchFamily="2" charset="-122"/>
                </a:rPr>
                <a:t>第</a:t>
              </a:r>
              <a:r>
                <a:rPr lang="en-US" altLang="zh-CN" sz="1700" b="1">
                  <a:solidFill>
                    <a:srgbClr val="000000"/>
                  </a:solidFill>
                  <a:latin typeface="宋体" pitchFamily="2" charset="-122"/>
                </a:rPr>
                <a:t>i</a:t>
              </a:r>
              <a:r>
                <a:rPr lang="zh-CN" altLang="en-US" sz="1700" b="1">
                  <a:solidFill>
                    <a:srgbClr val="000000"/>
                  </a:solidFill>
                  <a:latin typeface="宋体" pitchFamily="2" charset="-122"/>
                </a:rPr>
                <a:t>个存储模块</a:t>
              </a:r>
              <a:endParaRPr lang="zh-CN" altLang="en-US" b="1">
                <a:latin typeface="Times New Roman" pitchFamily="18" charset="0"/>
              </a:endParaRPr>
            </a:p>
          </p:txBody>
        </p:sp>
        <p:sp>
          <p:nvSpPr>
            <p:cNvPr id="99414" name="Rectangle 86"/>
            <p:cNvSpPr>
              <a:spLocks noChangeArrowheads="1"/>
            </p:cNvSpPr>
            <p:nvPr/>
          </p:nvSpPr>
          <p:spPr bwMode="auto">
            <a:xfrm>
              <a:off x="1673" y="3775"/>
              <a:ext cx="228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1">
                  <a:solidFill>
                    <a:srgbClr val="000000"/>
                  </a:solidFill>
                  <a:latin typeface="宋体" pitchFamily="2" charset="-122"/>
                </a:rPr>
                <a:t>图 </a:t>
              </a:r>
              <a:r>
                <a:rPr lang="en-US" altLang="zh-CN" sz="1900" b="1">
                  <a:solidFill>
                    <a:srgbClr val="000000"/>
                  </a:solidFill>
                  <a:latin typeface="宋体" pitchFamily="2" charset="-122"/>
                </a:rPr>
                <a:t>3-24    </a:t>
              </a:r>
              <a:r>
                <a:rPr lang="zh-CN" altLang="en-US" sz="1900" b="1">
                  <a:solidFill>
                    <a:srgbClr val="000000"/>
                  </a:solidFill>
                  <a:latin typeface="宋体" pitchFamily="2" charset="-122"/>
                </a:rPr>
                <a:t>多体交叉编址方式</a:t>
              </a:r>
              <a:endParaRPr lang="zh-CN" altLang="en-US" b="1">
                <a:latin typeface="Times New Roman" pitchFamily="18" charset="0"/>
              </a:endParaRPr>
            </a:p>
          </p:txBody>
        </p:sp>
        <p:sp>
          <p:nvSpPr>
            <p:cNvPr id="99415" name="Rectangle 87"/>
            <p:cNvSpPr>
              <a:spLocks noChangeArrowheads="1"/>
            </p:cNvSpPr>
            <p:nvPr/>
          </p:nvSpPr>
          <p:spPr bwMode="auto">
            <a:xfrm>
              <a:off x="934" y="3248"/>
              <a:ext cx="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宋体" pitchFamily="2" charset="-122"/>
                </a:rPr>
                <a:t>M</a:t>
              </a:r>
              <a:endParaRPr lang="en-US" altLang="zh-CN" b="1">
                <a:latin typeface="Times New Roman" pitchFamily="18" charset="0"/>
              </a:endParaRPr>
            </a:p>
          </p:txBody>
        </p:sp>
        <p:sp>
          <p:nvSpPr>
            <p:cNvPr id="99416" name="Rectangle 88"/>
            <p:cNvSpPr>
              <a:spLocks noChangeArrowheads="1"/>
            </p:cNvSpPr>
            <p:nvPr/>
          </p:nvSpPr>
          <p:spPr bwMode="auto">
            <a:xfrm>
              <a:off x="1009" y="3343"/>
              <a:ext cx="4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2</a:t>
              </a:r>
              <a:endParaRPr lang="en-US" altLang="zh-CN" b="1">
                <a:latin typeface="Times New Roman" pitchFamily="18" charset="0"/>
              </a:endParaRPr>
            </a:p>
          </p:txBody>
        </p:sp>
        <p:sp>
          <p:nvSpPr>
            <p:cNvPr id="99417" name="Rectangle 89"/>
            <p:cNvSpPr>
              <a:spLocks noChangeArrowheads="1"/>
            </p:cNvSpPr>
            <p:nvPr/>
          </p:nvSpPr>
          <p:spPr bwMode="auto">
            <a:xfrm>
              <a:off x="1059" y="3307"/>
              <a:ext cx="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k</a:t>
              </a:r>
              <a:endParaRPr lang="en-US" altLang="zh-CN" b="1">
                <a:latin typeface="Times New Roman" pitchFamily="18" charset="0"/>
              </a:endParaRPr>
            </a:p>
          </p:txBody>
        </p:sp>
        <p:sp>
          <p:nvSpPr>
            <p:cNvPr id="99418" name="Rectangle 90"/>
            <p:cNvSpPr>
              <a:spLocks noChangeArrowheads="1"/>
            </p:cNvSpPr>
            <p:nvPr/>
          </p:nvSpPr>
          <p:spPr bwMode="auto">
            <a:xfrm>
              <a:off x="1116" y="3343"/>
              <a:ext cx="9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-1</a:t>
              </a:r>
              <a:endParaRPr lang="en-US" altLang="zh-CN" b="1">
                <a:latin typeface="Times New Roman" pitchFamily="18" charset="0"/>
              </a:endParaRPr>
            </a:p>
          </p:txBody>
        </p:sp>
        <p:sp>
          <p:nvSpPr>
            <p:cNvPr id="99419" name="Rectangle 91"/>
            <p:cNvSpPr>
              <a:spLocks noChangeArrowheads="1"/>
            </p:cNvSpPr>
            <p:nvPr/>
          </p:nvSpPr>
          <p:spPr bwMode="auto">
            <a:xfrm>
              <a:off x="1551" y="3662"/>
              <a:ext cx="709" cy="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619125" y="1560513"/>
            <a:ext cx="7637463" cy="3309937"/>
            <a:chOff x="565" y="1506"/>
            <a:chExt cx="4811" cy="2177"/>
          </a:xfrm>
        </p:grpSpPr>
        <p:sp>
          <p:nvSpPr>
            <p:cNvPr id="100356" name="Line 3"/>
            <p:cNvSpPr>
              <a:spLocks noChangeShapeType="1"/>
            </p:cNvSpPr>
            <p:nvPr/>
          </p:nvSpPr>
          <p:spPr bwMode="auto">
            <a:xfrm>
              <a:off x="565" y="1506"/>
              <a:ext cx="481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7" name="Line 4"/>
            <p:cNvSpPr>
              <a:spLocks noChangeShapeType="1"/>
            </p:cNvSpPr>
            <p:nvPr/>
          </p:nvSpPr>
          <p:spPr bwMode="auto">
            <a:xfrm>
              <a:off x="585" y="1945"/>
              <a:ext cx="479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8" name="Line 5"/>
            <p:cNvSpPr>
              <a:spLocks noChangeShapeType="1"/>
            </p:cNvSpPr>
            <p:nvPr/>
          </p:nvSpPr>
          <p:spPr bwMode="auto">
            <a:xfrm>
              <a:off x="1139" y="1506"/>
              <a:ext cx="1" cy="2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9" name="Line 6"/>
            <p:cNvSpPr>
              <a:spLocks noChangeShapeType="1"/>
            </p:cNvSpPr>
            <p:nvPr/>
          </p:nvSpPr>
          <p:spPr bwMode="auto">
            <a:xfrm>
              <a:off x="3247" y="1506"/>
              <a:ext cx="1" cy="2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0" name="Rectangle 7"/>
            <p:cNvSpPr>
              <a:spLocks noChangeArrowheads="1"/>
            </p:cNvSpPr>
            <p:nvPr/>
          </p:nvSpPr>
          <p:spPr bwMode="auto">
            <a:xfrm>
              <a:off x="682" y="1630"/>
              <a:ext cx="35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b="1">
                  <a:solidFill>
                    <a:srgbClr val="000000"/>
                  </a:solidFill>
                  <a:latin typeface="宋体" pitchFamily="2" charset="-122"/>
                </a:rPr>
                <a:t>模体</a:t>
              </a:r>
              <a:endParaRPr lang="zh-CN" altLang="en-US" b="1">
                <a:latin typeface="Times New Roman" pitchFamily="18" charset="0"/>
              </a:endParaRPr>
            </a:p>
          </p:txBody>
        </p:sp>
        <p:sp>
          <p:nvSpPr>
            <p:cNvPr id="100361" name="Rectangle 8"/>
            <p:cNvSpPr>
              <a:spLocks noChangeArrowheads="1"/>
            </p:cNvSpPr>
            <p:nvPr/>
          </p:nvSpPr>
          <p:spPr bwMode="auto">
            <a:xfrm>
              <a:off x="1513" y="1630"/>
              <a:ext cx="10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b="1">
                  <a:solidFill>
                    <a:srgbClr val="000000"/>
                  </a:solidFill>
                  <a:latin typeface="宋体" pitchFamily="2" charset="-122"/>
                </a:rPr>
                <a:t>地址编址序列</a:t>
              </a:r>
              <a:endParaRPr lang="zh-CN" altLang="en-US" b="1">
                <a:latin typeface="Times New Roman" pitchFamily="18" charset="0"/>
              </a:endParaRPr>
            </a:p>
          </p:txBody>
        </p:sp>
        <p:sp>
          <p:nvSpPr>
            <p:cNvPr id="100362" name="Rectangle 9"/>
            <p:cNvSpPr>
              <a:spLocks noChangeArrowheads="1"/>
            </p:cNvSpPr>
            <p:nvPr/>
          </p:nvSpPr>
          <p:spPr bwMode="auto">
            <a:xfrm>
              <a:off x="3318" y="1630"/>
              <a:ext cx="19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b="1">
                  <a:solidFill>
                    <a:srgbClr val="000000"/>
                  </a:solidFill>
                  <a:latin typeface="宋体" pitchFamily="2" charset="-122"/>
                </a:rPr>
                <a:t>对应二进制地址最低二位</a:t>
              </a:r>
              <a:endParaRPr lang="zh-CN" altLang="en-US" b="1">
                <a:latin typeface="Times New Roman" pitchFamily="18" charset="0"/>
              </a:endParaRPr>
            </a:p>
          </p:txBody>
        </p:sp>
        <p:sp>
          <p:nvSpPr>
            <p:cNvPr id="100363" name="Rectangle 10"/>
            <p:cNvSpPr>
              <a:spLocks noChangeArrowheads="1"/>
            </p:cNvSpPr>
            <p:nvPr/>
          </p:nvSpPr>
          <p:spPr bwMode="auto">
            <a:xfrm>
              <a:off x="820" y="2111"/>
              <a:ext cx="10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200" b="1">
                  <a:solidFill>
                    <a:srgbClr val="000000"/>
                  </a:solidFill>
                  <a:latin typeface="宋体" pitchFamily="2" charset="-122"/>
                </a:rPr>
                <a:t>M</a:t>
              </a:r>
              <a:endParaRPr lang="en-US" altLang="zh-CN" b="1">
                <a:latin typeface="Times New Roman" pitchFamily="18" charset="0"/>
              </a:endParaRPr>
            </a:p>
          </p:txBody>
        </p:sp>
        <p:sp>
          <p:nvSpPr>
            <p:cNvPr id="100364" name="Rectangle 11"/>
            <p:cNvSpPr>
              <a:spLocks noChangeArrowheads="1"/>
            </p:cNvSpPr>
            <p:nvPr/>
          </p:nvSpPr>
          <p:spPr bwMode="auto">
            <a:xfrm>
              <a:off x="914" y="2208"/>
              <a:ext cx="5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0</a:t>
              </a:r>
              <a:endParaRPr lang="en-US" altLang="zh-CN" b="1">
                <a:latin typeface="Times New Roman" pitchFamily="18" charset="0"/>
              </a:endParaRPr>
            </a:p>
          </p:txBody>
        </p:sp>
        <p:sp>
          <p:nvSpPr>
            <p:cNvPr id="100365" name="Rectangle 12"/>
            <p:cNvSpPr>
              <a:spLocks noChangeArrowheads="1"/>
            </p:cNvSpPr>
            <p:nvPr/>
          </p:nvSpPr>
          <p:spPr bwMode="auto">
            <a:xfrm>
              <a:off x="820" y="2532"/>
              <a:ext cx="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M</a:t>
              </a:r>
              <a:endParaRPr lang="en-US" altLang="zh-CN" b="1">
                <a:latin typeface="Times New Roman" pitchFamily="18" charset="0"/>
              </a:endParaRPr>
            </a:p>
          </p:txBody>
        </p:sp>
        <p:sp>
          <p:nvSpPr>
            <p:cNvPr id="100366" name="Rectangle 13"/>
            <p:cNvSpPr>
              <a:spLocks noChangeArrowheads="1"/>
            </p:cNvSpPr>
            <p:nvPr/>
          </p:nvSpPr>
          <p:spPr bwMode="auto">
            <a:xfrm>
              <a:off x="914" y="2629"/>
              <a:ext cx="5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1</a:t>
              </a:r>
              <a:endParaRPr lang="en-US" altLang="zh-CN" b="1">
                <a:latin typeface="Times New Roman" pitchFamily="18" charset="0"/>
              </a:endParaRPr>
            </a:p>
          </p:txBody>
        </p:sp>
        <p:sp>
          <p:nvSpPr>
            <p:cNvPr id="100367" name="Rectangle 14"/>
            <p:cNvSpPr>
              <a:spLocks noChangeArrowheads="1"/>
            </p:cNvSpPr>
            <p:nvPr/>
          </p:nvSpPr>
          <p:spPr bwMode="auto">
            <a:xfrm>
              <a:off x="820" y="2953"/>
              <a:ext cx="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M</a:t>
              </a:r>
              <a:endParaRPr lang="en-US" altLang="zh-CN" b="1">
                <a:latin typeface="Times New Roman" pitchFamily="18" charset="0"/>
              </a:endParaRPr>
            </a:p>
          </p:txBody>
        </p:sp>
        <p:sp>
          <p:nvSpPr>
            <p:cNvPr id="100368" name="Rectangle 15"/>
            <p:cNvSpPr>
              <a:spLocks noChangeArrowheads="1"/>
            </p:cNvSpPr>
            <p:nvPr/>
          </p:nvSpPr>
          <p:spPr bwMode="auto">
            <a:xfrm>
              <a:off x="914" y="3050"/>
              <a:ext cx="5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2</a:t>
              </a:r>
              <a:endParaRPr lang="en-US" altLang="zh-CN" b="1">
                <a:latin typeface="Times New Roman" pitchFamily="18" charset="0"/>
              </a:endParaRPr>
            </a:p>
          </p:txBody>
        </p:sp>
        <p:sp>
          <p:nvSpPr>
            <p:cNvPr id="100369" name="Rectangle 16"/>
            <p:cNvSpPr>
              <a:spLocks noChangeArrowheads="1"/>
            </p:cNvSpPr>
            <p:nvPr/>
          </p:nvSpPr>
          <p:spPr bwMode="auto">
            <a:xfrm>
              <a:off x="820" y="3375"/>
              <a:ext cx="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M</a:t>
              </a:r>
              <a:endParaRPr lang="en-US" altLang="zh-CN" b="1">
                <a:latin typeface="Times New Roman" pitchFamily="18" charset="0"/>
              </a:endParaRPr>
            </a:p>
          </p:txBody>
        </p:sp>
        <p:sp>
          <p:nvSpPr>
            <p:cNvPr id="100370" name="Rectangle 17"/>
            <p:cNvSpPr>
              <a:spLocks noChangeArrowheads="1"/>
            </p:cNvSpPr>
            <p:nvPr/>
          </p:nvSpPr>
          <p:spPr bwMode="auto">
            <a:xfrm>
              <a:off x="914" y="3470"/>
              <a:ext cx="5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宋体" pitchFamily="2" charset="-122"/>
                </a:rPr>
                <a:t>3</a:t>
              </a:r>
              <a:endParaRPr lang="en-US" altLang="zh-CN" b="1">
                <a:latin typeface="Times New Roman" pitchFamily="18" charset="0"/>
              </a:endParaRPr>
            </a:p>
          </p:txBody>
        </p:sp>
        <p:sp>
          <p:nvSpPr>
            <p:cNvPr id="100371" name="Rectangle 18"/>
            <p:cNvSpPr>
              <a:spLocks noChangeArrowheads="1"/>
            </p:cNvSpPr>
            <p:nvPr/>
          </p:nvSpPr>
          <p:spPr bwMode="auto">
            <a:xfrm>
              <a:off x="1289" y="2058"/>
              <a:ext cx="18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0,4,8,12,...4</a:t>
              </a:r>
              <a:r>
                <a:rPr lang="en-US" altLang="zh-CN" sz="2200" b="1">
                  <a:solidFill>
                    <a:srgbClr val="000000"/>
                  </a:solidFill>
                  <a:latin typeface="宋体" pitchFamily="2" charset="-122"/>
                  <a:sym typeface="Symbol" pitchFamily="18" charset="2"/>
                </a:rPr>
                <a:t></a:t>
              </a:r>
              <a:r>
                <a:rPr lang="en-US" altLang="zh-CN" sz="2200" b="1">
                  <a:solidFill>
                    <a:srgbClr val="000000"/>
                  </a:solidFill>
                  <a:latin typeface="宋体" pitchFamily="2" charset="-122"/>
                </a:rPr>
                <a:t>j+0,...</a:t>
              </a:r>
              <a:endParaRPr lang="en-US" altLang="zh-CN" b="1">
                <a:latin typeface="Times New Roman" pitchFamily="18" charset="0"/>
              </a:endParaRPr>
            </a:p>
          </p:txBody>
        </p:sp>
        <p:sp>
          <p:nvSpPr>
            <p:cNvPr id="100372" name="Rectangle 19"/>
            <p:cNvSpPr>
              <a:spLocks noChangeArrowheads="1"/>
            </p:cNvSpPr>
            <p:nvPr/>
          </p:nvSpPr>
          <p:spPr bwMode="auto">
            <a:xfrm>
              <a:off x="1289" y="2478"/>
              <a:ext cx="182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1,5,9,13,...4</a:t>
              </a:r>
              <a:r>
                <a:rPr lang="en-US" altLang="zh-CN" sz="2200" b="1">
                  <a:solidFill>
                    <a:srgbClr val="000000"/>
                  </a:solidFill>
                  <a:latin typeface="宋体" pitchFamily="2" charset="-122"/>
                  <a:sym typeface="Symbol" pitchFamily="18" charset="2"/>
                </a:rPr>
                <a:t></a:t>
              </a:r>
              <a:r>
                <a:rPr lang="en-US" altLang="zh-CN" sz="2200" b="1">
                  <a:solidFill>
                    <a:srgbClr val="000000"/>
                  </a:solidFill>
                  <a:latin typeface="宋体" pitchFamily="2" charset="-122"/>
                </a:rPr>
                <a:t>j+1,...</a:t>
              </a:r>
            </a:p>
          </p:txBody>
        </p:sp>
        <p:sp>
          <p:nvSpPr>
            <p:cNvPr id="100373" name="Rectangle 20"/>
            <p:cNvSpPr>
              <a:spLocks noChangeArrowheads="1"/>
            </p:cNvSpPr>
            <p:nvPr/>
          </p:nvSpPr>
          <p:spPr bwMode="auto">
            <a:xfrm>
              <a:off x="1263" y="2899"/>
              <a:ext cx="191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2,6,10,14,...4</a:t>
              </a:r>
              <a:r>
                <a:rPr lang="en-US" altLang="zh-CN" sz="2200" b="1">
                  <a:solidFill>
                    <a:srgbClr val="000000"/>
                  </a:solidFill>
                  <a:latin typeface="宋体" pitchFamily="2" charset="-122"/>
                  <a:sym typeface="Symbol" pitchFamily="18" charset="2"/>
                </a:rPr>
                <a:t></a:t>
              </a:r>
              <a:r>
                <a:rPr lang="en-US" altLang="zh-CN" sz="2200" b="1">
                  <a:solidFill>
                    <a:srgbClr val="000000"/>
                  </a:solidFill>
                  <a:latin typeface="宋体" pitchFamily="2" charset="-122"/>
                </a:rPr>
                <a:t>j+2,...</a:t>
              </a:r>
            </a:p>
          </p:txBody>
        </p:sp>
        <p:sp>
          <p:nvSpPr>
            <p:cNvPr id="100374" name="Rectangle 21"/>
            <p:cNvSpPr>
              <a:spLocks noChangeArrowheads="1"/>
            </p:cNvSpPr>
            <p:nvPr/>
          </p:nvSpPr>
          <p:spPr bwMode="auto">
            <a:xfrm>
              <a:off x="1263" y="3321"/>
              <a:ext cx="191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3,7,11,15,...4</a:t>
              </a:r>
              <a:r>
                <a:rPr lang="en-US" altLang="zh-CN" sz="2200" b="1">
                  <a:solidFill>
                    <a:srgbClr val="000000"/>
                  </a:solidFill>
                  <a:latin typeface="宋体" pitchFamily="2" charset="-122"/>
                  <a:sym typeface="Symbol" pitchFamily="18" charset="2"/>
                </a:rPr>
                <a:t></a:t>
              </a:r>
              <a:r>
                <a:rPr lang="en-US" altLang="zh-CN" sz="2200" b="1">
                  <a:solidFill>
                    <a:srgbClr val="000000"/>
                  </a:solidFill>
                  <a:latin typeface="宋体" pitchFamily="2" charset="-122"/>
                </a:rPr>
                <a:t>j+3,...</a:t>
              </a:r>
            </a:p>
          </p:txBody>
        </p:sp>
        <p:sp>
          <p:nvSpPr>
            <p:cNvPr id="100375" name="Rectangle 22"/>
            <p:cNvSpPr>
              <a:spLocks noChangeArrowheads="1"/>
            </p:cNvSpPr>
            <p:nvPr/>
          </p:nvSpPr>
          <p:spPr bwMode="auto">
            <a:xfrm>
              <a:off x="4071" y="2070"/>
              <a:ext cx="44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0   0</a:t>
              </a:r>
              <a:endParaRPr lang="en-US" altLang="zh-CN" b="1">
                <a:latin typeface="Times New Roman" pitchFamily="18" charset="0"/>
              </a:endParaRPr>
            </a:p>
          </p:txBody>
        </p:sp>
        <p:sp>
          <p:nvSpPr>
            <p:cNvPr id="100376" name="Rectangle 23"/>
            <p:cNvSpPr>
              <a:spLocks noChangeArrowheads="1"/>
            </p:cNvSpPr>
            <p:nvPr/>
          </p:nvSpPr>
          <p:spPr bwMode="auto">
            <a:xfrm>
              <a:off x="4071" y="2490"/>
              <a:ext cx="44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0   1</a:t>
              </a:r>
              <a:endParaRPr lang="en-US" altLang="zh-CN" b="1">
                <a:latin typeface="Times New Roman" pitchFamily="18" charset="0"/>
              </a:endParaRPr>
            </a:p>
          </p:txBody>
        </p:sp>
        <p:sp>
          <p:nvSpPr>
            <p:cNvPr id="100377" name="Rectangle 24"/>
            <p:cNvSpPr>
              <a:spLocks noChangeArrowheads="1"/>
            </p:cNvSpPr>
            <p:nvPr/>
          </p:nvSpPr>
          <p:spPr bwMode="auto">
            <a:xfrm>
              <a:off x="4071" y="2912"/>
              <a:ext cx="44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1   0</a:t>
              </a:r>
              <a:endParaRPr lang="en-US" altLang="zh-CN" b="1">
                <a:latin typeface="Times New Roman" pitchFamily="18" charset="0"/>
              </a:endParaRPr>
            </a:p>
          </p:txBody>
        </p:sp>
        <p:sp>
          <p:nvSpPr>
            <p:cNvPr id="100378" name="Rectangle 25"/>
            <p:cNvSpPr>
              <a:spLocks noChangeArrowheads="1"/>
            </p:cNvSpPr>
            <p:nvPr/>
          </p:nvSpPr>
          <p:spPr bwMode="auto">
            <a:xfrm>
              <a:off x="4071" y="3332"/>
              <a:ext cx="44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itchFamily="2" charset="-122"/>
                </a:rPr>
                <a:t>1   1</a:t>
              </a:r>
              <a:endParaRPr lang="en-US" altLang="zh-CN" b="1">
                <a:latin typeface="Times New Roman" pitchFamily="18" charset="0"/>
              </a:endParaRPr>
            </a:p>
          </p:txBody>
        </p:sp>
        <p:sp>
          <p:nvSpPr>
            <p:cNvPr id="100379" name="Line 26"/>
            <p:cNvSpPr>
              <a:spLocks noChangeShapeType="1"/>
            </p:cNvSpPr>
            <p:nvPr/>
          </p:nvSpPr>
          <p:spPr bwMode="auto">
            <a:xfrm>
              <a:off x="565" y="3682"/>
              <a:ext cx="481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0" name="Line 27"/>
            <p:cNvSpPr>
              <a:spLocks noChangeShapeType="1"/>
            </p:cNvSpPr>
            <p:nvPr/>
          </p:nvSpPr>
          <p:spPr bwMode="auto">
            <a:xfrm>
              <a:off x="565" y="1541"/>
              <a:ext cx="1" cy="21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1" name="Line 28"/>
            <p:cNvSpPr>
              <a:spLocks noChangeShapeType="1"/>
            </p:cNvSpPr>
            <p:nvPr/>
          </p:nvSpPr>
          <p:spPr bwMode="auto">
            <a:xfrm>
              <a:off x="565" y="1506"/>
              <a:ext cx="1" cy="15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2" name="Line 29"/>
            <p:cNvSpPr>
              <a:spLocks noChangeShapeType="1"/>
            </p:cNvSpPr>
            <p:nvPr/>
          </p:nvSpPr>
          <p:spPr bwMode="auto">
            <a:xfrm>
              <a:off x="5375" y="1506"/>
              <a:ext cx="1" cy="2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355" name="Rectangle 30"/>
          <p:cNvSpPr>
            <a:spLocks noChangeArrowheads="1"/>
          </p:cNvSpPr>
          <p:nvPr/>
        </p:nvSpPr>
        <p:spPr bwMode="auto">
          <a:xfrm>
            <a:off x="304800" y="533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latin typeface="Times New Roman" pitchFamily="18" charset="0"/>
                <a:ea typeface="黑体" pitchFamily="49" charset="-122"/>
              </a:rPr>
              <a:t>模四交叉各模块的编址序列</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28600" y="608013"/>
            <a:ext cx="7358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chemeClr val="hlink"/>
                </a:solidFill>
                <a:latin typeface="Times New Roman" pitchFamily="18" charset="0"/>
                <a:cs typeface="Times New Roman" pitchFamily="18" charset="0"/>
              </a:rPr>
              <a:t>3</a:t>
            </a:r>
            <a:r>
              <a:rPr lang="zh-CN" altLang="en-US" sz="3200" b="1">
                <a:solidFill>
                  <a:schemeClr val="hlink"/>
                </a:solidFill>
                <a:latin typeface="Times New Roman" pitchFamily="18" charset="0"/>
              </a:rPr>
              <a:t>）</a:t>
            </a:r>
            <a:r>
              <a:rPr lang="en-US" altLang="zh-CN" sz="3200" b="1">
                <a:solidFill>
                  <a:schemeClr val="hlink"/>
                </a:solidFill>
                <a:latin typeface="Times New Roman" pitchFamily="18" charset="0"/>
                <a:cs typeface="Times New Roman" pitchFamily="18" charset="0"/>
              </a:rPr>
              <a:t>. </a:t>
            </a:r>
            <a:r>
              <a:rPr lang="zh-CN" altLang="en-US" sz="3200" b="1">
                <a:solidFill>
                  <a:schemeClr val="hlink"/>
                </a:solidFill>
                <a:latin typeface="Times New Roman" pitchFamily="18" charset="0"/>
                <a:ea typeface="隶书" pitchFamily="49" charset="-122"/>
              </a:rPr>
              <a:t>多模块交叉存储器存取控制方式</a:t>
            </a:r>
          </a:p>
        </p:txBody>
      </p:sp>
      <p:sp>
        <p:nvSpPr>
          <p:cNvPr id="101379" name="Text Box 3"/>
          <p:cNvSpPr txBox="1">
            <a:spLocks noChangeArrowheads="1"/>
          </p:cNvSpPr>
          <p:nvPr/>
        </p:nvSpPr>
        <p:spPr bwMode="auto">
          <a:xfrm>
            <a:off x="509588" y="1254125"/>
            <a:ext cx="7913687"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zh-CN" altLang="en-US" b="1">
                <a:latin typeface="Times New Roman" pitchFamily="18" charset="0"/>
              </a:rPr>
              <a:t>多模块交叉存储器可以有两种不同的方式进行访问：</a:t>
            </a:r>
          </a:p>
          <a:p>
            <a:pPr eaLnBrk="1" hangingPunct="1">
              <a:lnSpc>
                <a:spcPct val="30000"/>
              </a:lnSpc>
              <a:spcBef>
                <a:spcPct val="20000"/>
              </a:spcBef>
              <a:buFontTx/>
              <a:buAutoNum type="arabicParenBoth"/>
            </a:pPr>
            <a:endParaRPr lang="zh-CN" altLang="en-US" b="1">
              <a:latin typeface="Times New Roman" pitchFamily="18" charset="0"/>
            </a:endParaRPr>
          </a:p>
          <a:p>
            <a:pPr eaLnBrk="1" hangingPunct="1">
              <a:spcBef>
                <a:spcPct val="20000"/>
              </a:spcBef>
              <a:buFontTx/>
              <a:buAutoNum type="arabicParenBoth"/>
            </a:pPr>
            <a:r>
              <a:rPr lang="zh-CN" altLang="en-US" b="1">
                <a:latin typeface="Times New Roman" pitchFamily="18" charset="0"/>
              </a:rPr>
              <a:t>一种是所有模块同时启动一次存储周期，相对各</a:t>
            </a:r>
          </a:p>
          <a:p>
            <a:pPr eaLnBrk="1" hangingPunct="1">
              <a:spcBef>
                <a:spcPct val="20000"/>
              </a:spcBef>
            </a:pPr>
            <a:r>
              <a:rPr lang="zh-CN" altLang="en-US" b="1">
                <a:latin typeface="Times New Roman" pitchFamily="18" charset="0"/>
              </a:rPr>
              <a:t>     自的数据寄存器并行地读出或写入信息；称为“同</a:t>
            </a:r>
          </a:p>
          <a:p>
            <a:pPr eaLnBrk="1" hangingPunct="1">
              <a:spcBef>
                <a:spcPct val="20000"/>
              </a:spcBef>
            </a:pPr>
            <a:r>
              <a:rPr lang="zh-CN" altLang="en-US" b="1">
                <a:latin typeface="Times New Roman" pitchFamily="18" charset="0"/>
              </a:rPr>
              <a:t>      时访问”，同时访问要增加数据总线宽度。 </a:t>
            </a:r>
          </a:p>
          <a:p>
            <a:pPr eaLnBrk="1" hangingPunct="1">
              <a:spcBef>
                <a:spcPct val="20000"/>
              </a:spcBef>
            </a:pPr>
            <a:endParaRPr lang="zh-CN" altLang="en-US" b="1">
              <a:latin typeface="Times New Roman" pitchFamily="18" charset="0"/>
            </a:endParaRPr>
          </a:p>
          <a:p>
            <a:pPr eaLnBrk="1" hangingPunct="1">
              <a:spcBef>
                <a:spcPct val="20000"/>
              </a:spcBef>
            </a:pPr>
            <a:r>
              <a:rPr lang="en-US" altLang="zh-CN" b="1">
                <a:latin typeface="Times New Roman" pitchFamily="18" charset="0"/>
              </a:rPr>
              <a:t>(2) </a:t>
            </a:r>
            <a:r>
              <a:rPr lang="zh-CN" altLang="en-US" b="1">
                <a:latin typeface="Times New Roman" pitchFamily="18" charset="0"/>
              </a:rPr>
              <a:t>另一种是</a:t>
            </a:r>
            <a:r>
              <a:rPr lang="en-US" altLang="zh-CN" b="1">
                <a:latin typeface="Times New Roman" pitchFamily="18" charset="0"/>
              </a:rPr>
              <a:t>M</a:t>
            </a:r>
            <a:r>
              <a:rPr lang="zh-CN" altLang="en-US" b="1">
                <a:latin typeface="Times New Roman" pitchFamily="18" charset="0"/>
              </a:rPr>
              <a:t>个模块按一定的顺序轮流启动各自的访</a:t>
            </a:r>
          </a:p>
          <a:p>
            <a:pPr eaLnBrk="1" hangingPunct="1">
              <a:spcBef>
                <a:spcPct val="20000"/>
              </a:spcBef>
            </a:pPr>
            <a:r>
              <a:rPr lang="zh-CN" altLang="en-US" b="1">
                <a:latin typeface="Times New Roman" pitchFamily="18" charset="0"/>
              </a:rPr>
              <a:t>     问周期，启动两个相邻模块的最小时间间隔等于单</a:t>
            </a:r>
          </a:p>
          <a:p>
            <a:pPr eaLnBrk="1" hangingPunct="1">
              <a:spcBef>
                <a:spcPct val="20000"/>
              </a:spcBef>
            </a:pPr>
            <a:r>
              <a:rPr lang="zh-CN" altLang="en-US" b="1">
                <a:latin typeface="Times New Roman" pitchFamily="18" charset="0"/>
              </a:rPr>
              <a:t>     模块访问周期的</a:t>
            </a:r>
            <a:r>
              <a:rPr lang="en-US" altLang="zh-CN" b="1">
                <a:latin typeface="Times New Roman" pitchFamily="18" charset="0"/>
              </a:rPr>
              <a:t>1/M</a:t>
            </a:r>
            <a:r>
              <a:rPr lang="zh-CN" altLang="en-US" b="1">
                <a:latin typeface="Times New Roman" pitchFamily="18" charset="0"/>
              </a:rPr>
              <a:t>。称为“交叉访问”。</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2"/>
          <p:cNvGrpSpPr>
            <a:grpSpLocks/>
          </p:cNvGrpSpPr>
          <p:nvPr/>
        </p:nvGrpSpPr>
        <p:grpSpPr bwMode="auto">
          <a:xfrm>
            <a:off x="1216025" y="1082675"/>
            <a:ext cx="6653213" cy="4435475"/>
            <a:chOff x="905" y="1043"/>
            <a:chExt cx="3755" cy="2598"/>
          </a:xfrm>
        </p:grpSpPr>
        <p:sp>
          <p:nvSpPr>
            <p:cNvPr id="102404" name="Freeform 3"/>
            <p:cNvSpPr>
              <a:spLocks/>
            </p:cNvSpPr>
            <p:nvPr/>
          </p:nvSpPr>
          <p:spPr bwMode="auto">
            <a:xfrm>
              <a:off x="1206" y="1193"/>
              <a:ext cx="3454" cy="516"/>
            </a:xfrm>
            <a:custGeom>
              <a:avLst/>
              <a:gdLst>
                <a:gd name="T0" fmla="*/ 0 w 3454"/>
                <a:gd name="T1" fmla="*/ 0 h 486"/>
                <a:gd name="T2" fmla="*/ 0 w 3454"/>
                <a:gd name="T3" fmla="*/ 486 h 486"/>
                <a:gd name="T4" fmla="*/ 3454 w 3454"/>
                <a:gd name="T5" fmla="*/ 486 h 486"/>
                <a:gd name="T6" fmla="*/ 0 60000 65536"/>
                <a:gd name="T7" fmla="*/ 0 60000 65536"/>
                <a:gd name="T8" fmla="*/ 0 60000 65536"/>
                <a:gd name="T9" fmla="*/ 0 w 3454"/>
                <a:gd name="T10" fmla="*/ 0 h 486"/>
                <a:gd name="T11" fmla="*/ 3454 w 3454"/>
                <a:gd name="T12" fmla="*/ 486 h 486"/>
              </a:gdLst>
              <a:ahLst/>
              <a:cxnLst>
                <a:cxn ang="T6">
                  <a:pos x="T0" y="T1"/>
                </a:cxn>
                <a:cxn ang="T7">
                  <a:pos x="T2" y="T3"/>
                </a:cxn>
                <a:cxn ang="T8">
                  <a:pos x="T4" y="T5"/>
                </a:cxn>
              </a:cxnLst>
              <a:rect l="T9" t="T10" r="T11" b="T12"/>
              <a:pathLst>
                <a:path w="3454" h="486">
                  <a:moveTo>
                    <a:pt x="0" y="0"/>
                  </a:moveTo>
                  <a:lnTo>
                    <a:pt x="0" y="486"/>
                  </a:lnTo>
                  <a:lnTo>
                    <a:pt x="3454" y="48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05" name="Line 4"/>
            <p:cNvSpPr>
              <a:spLocks noChangeShapeType="1"/>
            </p:cNvSpPr>
            <p:nvPr/>
          </p:nvSpPr>
          <p:spPr bwMode="auto">
            <a:xfrm>
              <a:off x="2685" y="1193"/>
              <a:ext cx="1" cy="51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6" name="Line 5"/>
            <p:cNvSpPr>
              <a:spLocks noChangeShapeType="1"/>
            </p:cNvSpPr>
            <p:nvPr/>
          </p:nvSpPr>
          <p:spPr bwMode="auto">
            <a:xfrm>
              <a:off x="2685" y="1451"/>
              <a:ext cx="10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7" name="Line 6"/>
            <p:cNvSpPr>
              <a:spLocks noChangeShapeType="1"/>
            </p:cNvSpPr>
            <p:nvPr/>
          </p:nvSpPr>
          <p:spPr bwMode="auto">
            <a:xfrm>
              <a:off x="2789" y="1451"/>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8" name="Line 7"/>
            <p:cNvSpPr>
              <a:spLocks noChangeShapeType="1"/>
            </p:cNvSpPr>
            <p:nvPr/>
          </p:nvSpPr>
          <p:spPr bwMode="auto">
            <a:xfrm>
              <a:off x="1206" y="1451"/>
              <a:ext cx="9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9" name="Line 8"/>
            <p:cNvSpPr>
              <a:spLocks noChangeShapeType="1"/>
            </p:cNvSpPr>
            <p:nvPr/>
          </p:nvSpPr>
          <p:spPr bwMode="auto">
            <a:xfrm>
              <a:off x="1298" y="1451"/>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Line 9"/>
            <p:cNvSpPr>
              <a:spLocks noChangeShapeType="1"/>
            </p:cNvSpPr>
            <p:nvPr/>
          </p:nvSpPr>
          <p:spPr bwMode="auto">
            <a:xfrm>
              <a:off x="1206" y="1709"/>
              <a:ext cx="1" cy="1533"/>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1" name="Line 10"/>
            <p:cNvSpPr>
              <a:spLocks noChangeShapeType="1"/>
            </p:cNvSpPr>
            <p:nvPr/>
          </p:nvSpPr>
          <p:spPr bwMode="auto">
            <a:xfrm>
              <a:off x="1206" y="3242"/>
              <a:ext cx="34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Line 11"/>
            <p:cNvSpPr>
              <a:spLocks noChangeShapeType="1"/>
            </p:cNvSpPr>
            <p:nvPr/>
          </p:nvSpPr>
          <p:spPr bwMode="auto">
            <a:xfrm>
              <a:off x="1206" y="2061"/>
              <a:ext cx="34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3" name="Line 12"/>
            <p:cNvSpPr>
              <a:spLocks noChangeShapeType="1"/>
            </p:cNvSpPr>
            <p:nvPr/>
          </p:nvSpPr>
          <p:spPr bwMode="auto">
            <a:xfrm>
              <a:off x="1206" y="2374"/>
              <a:ext cx="345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3"/>
            <p:cNvSpPr>
              <a:spLocks noChangeShapeType="1"/>
            </p:cNvSpPr>
            <p:nvPr/>
          </p:nvSpPr>
          <p:spPr bwMode="auto">
            <a:xfrm>
              <a:off x="1455" y="1857"/>
              <a:ext cx="1" cy="1385"/>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4"/>
            <p:cNvSpPr>
              <a:spLocks noChangeShapeType="1"/>
            </p:cNvSpPr>
            <p:nvPr/>
          </p:nvSpPr>
          <p:spPr bwMode="auto">
            <a:xfrm>
              <a:off x="1455" y="1857"/>
              <a:ext cx="91"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15"/>
            <p:cNvSpPr>
              <a:spLocks noChangeShapeType="1"/>
            </p:cNvSpPr>
            <p:nvPr/>
          </p:nvSpPr>
          <p:spPr bwMode="auto">
            <a:xfrm>
              <a:off x="1546" y="1857"/>
              <a:ext cx="1" cy="20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16"/>
            <p:cNvSpPr>
              <a:spLocks noChangeShapeType="1"/>
            </p:cNvSpPr>
            <p:nvPr/>
          </p:nvSpPr>
          <p:spPr bwMode="auto">
            <a:xfrm>
              <a:off x="1703" y="2115"/>
              <a:ext cx="1" cy="1127"/>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17"/>
            <p:cNvSpPr>
              <a:spLocks noChangeShapeType="1"/>
            </p:cNvSpPr>
            <p:nvPr/>
          </p:nvSpPr>
          <p:spPr bwMode="auto">
            <a:xfrm>
              <a:off x="2933" y="1857"/>
              <a:ext cx="1" cy="1385"/>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9" name="Line 18"/>
            <p:cNvSpPr>
              <a:spLocks noChangeShapeType="1"/>
            </p:cNvSpPr>
            <p:nvPr/>
          </p:nvSpPr>
          <p:spPr bwMode="auto">
            <a:xfrm>
              <a:off x="2933" y="1857"/>
              <a:ext cx="105"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Line 19"/>
            <p:cNvSpPr>
              <a:spLocks noChangeShapeType="1"/>
            </p:cNvSpPr>
            <p:nvPr/>
          </p:nvSpPr>
          <p:spPr bwMode="auto">
            <a:xfrm>
              <a:off x="3038" y="1857"/>
              <a:ext cx="1" cy="20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1" name="Line 20"/>
            <p:cNvSpPr>
              <a:spLocks noChangeShapeType="1"/>
            </p:cNvSpPr>
            <p:nvPr/>
          </p:nvSpPr>
          <p:spPr bwMode="auto">
            <a:xfrm>
              <a:off x="3182" y="2115"/>
              <a:ext cx="1" cy="1127"/>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2" name="Line 21"/>
            <p:cNvSpPr>
              <a:spLocks noChangeShapeType="1"/>
            </p:cNvSpPr>
            <p:nvPr/>
          </p:nvSpPr>
          <p:spPr bwMode="auto">
            <a:xfrm>
              <a:off x="2685" y="1709"/>
              <a:ext cx="1" cy="1533"/>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3" name="Line 22"/>
            <p:cNvSpPr>
              <a:spLocks noChangeShapeType="1"/>
            </p:cNvSpPr>
            <p:nvPr/>
          </p:nvSpPr>
          <p:spPr bwMode="auto">
            <a:xfrm>
              <a:off x="4267" y="1451"/>
              <a:ext cx="1" cy="1791"/>
            </a:xfrm>
            <a:prstGeom prst="line">
              <a:avLst/>
            </a:prstGeom>
            <a:noFill/>
            <a:ln w="20638">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4" name="Line 23"/>
            <p:cNvSpPr>
              <a:spLocks noChangeShapeType="1"/>
            </p:cNvSpPr>
            <p:nvPr/>
          </p:nvSpPr>
          <p:spPr bwMode="auto">
            <a:xfrm>
              <a:off x="4019" y="2984"/>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5" name="Line 24"/>
            <p:cNvSpPr>
              <a:spLocks noChangeShapeType="1"/>
            </p:cNvSpPr>
            <p:nvPr/>
          </p:nvSpPr>
          <p:spPr bwMode="auto">
            <a:xfrm>
              <a:off x="4019" y="2984"/>
              <a:ext cx="10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6" name="Line 25"/>
            <p:cNvSpPr>
              <a:spLocks noChangeShapeType="1"/>
            </p:cNvSpPr>
            <p:nvPr/>
          </p:nvSpPr>
          <p:spPr bwMode="auto">
            <a:xfrm>
              <a:off x="4124" y="2984"/>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7" name="Line 26"/>
            <p:cNvSpPr>
              <a:spLocks noChangeShapeType="1"/>
            </p:cNvSpPr>
            <p:nvPr/>
          </p:nvSpPr>
          <p:spPr bwMode="auto">
            <a:xfrm>
              <a:off x="2436" y="2984"/>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8" name="Line 27"/>
            <p:cNvSpPr>
              <a:spLocks noChangeShapeType="1"/>
            </p:cNvSpPr>
            <p:nvPr/>
          </p:nvSpPr>
          <p:spPr bwMode="auto">
            <a:xfrm>
              <a:off x="2436" y="2984"/>
              <a:ext cx="10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9" name="Line 28"/>
            <p:cNvSpPr>
              <a:spLocks noChangeShapeType="1"/>
            </p:cNvSpPr>
            <p:nvPr/>
          </p:nvSpPr>
          <p:spPr bwMode="auto">
            <a:xfrm>
              <a:off x="2541" y="2984"/>
              <a:ext cx="1" cy="25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0" name="Line 29"/>
            <p:cNvSpPr>
              <a:spLocks noChangeShapeType="1"/>
            </p:cNvSpPr>
            <p:nvPr/>
          </p:nvSpPr>
          <p:spPr bwMode="auto">
            <a:xfrm>
              <a:off x="1246" y="1342"/>
              <a:ext cx="1399"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1" name="Freeform 30"/>
            <p:cNvSpPr>
              <a:spLocks/>
            </p:cNvSpPr>
            <p:nvPr/>
          </p:nvSpPr>
          <p:spPr bwMode="auto">
            <a:xfrm>
              <a:off x="1206" y="1288"/>
              <a:ext cx="53" cy="122"/>
            </a:xfrm>
            <a:custGeom>
              <a:avLst/>
              <a:gdLst>
                <a:gd name="T0" fmla="*/ 53 w 53"/>
                <a:gd name="T1" fmla="*/ 115 h 115"/>
                <a:gd name="T2" fmla="*/ 0 w 53"/>
                <a:gd name="T3" fmla="*/ 51 h 115"/>
                <a:gd name="T4" fmla="*/ 53 w 53"/>
                <a:gd name="T5" fmla="*/ 0 h 115"/>
                <a:gd name="T6" fmla="*/ 53 w 53"/>
                <a:gd name="T7" fmla="*/ 115 h 115"/>
                <a:gd name="T8" fmla="*/ 0 60000 65536"/>
                <a:gd name="T9" fmla="*/ 0 60000 65536"/>
                <a:gd name="T10" fmla="*/ 0 60000 65536"/>
                <a:gd name="T11" fmla="*/ 0 60000 65536"/>
                <a:gd name="T12" fmla="*/ 0 w 53"/>
                <a:gd name="T13" fmla="*/ 0 h 115"/>
                <a:gd name="T14" fmla="*/ 53 w 53"/>
                <a:gd name="T15" fmla="*/ 115 h 115"/>
              </a:gdLst>
              <a:ahLst/>
              <a:cxnLst>
                <a:cxn ang="T8">
                  <a:pos x="T0" y="T1"/>
                </a:cxn>
                <a:cxn ang="T9">
                  <a:pos x="T2" y="T3"/>
                </a:cxn>
                <a:cxn ang="T10">
                  <a:pos x="T4" y="T5"/>
                </a:cxn>
                <a:cxn ang="T11">
                  <a:pos x="T6" y="T7"/>
                </a:cxn>
              </a:cxnLst>
              <a:rect l="T12" t="T13" r="T14" b="T15"/>
              <a:pathLst>
                <a:path w="53" h="115">
                  <a:moveTo>
                    <a:pt x="53" y="115"/>
                  </a:moveTo>
                  <a:lnTo>
                    <a:pt x="0" y="51"/>
                  </a:lnTo>
                  <a:lnTo>
                    <a:pt x="53" y="0"/>
                  </a:lnTo>
                  <a:lnTo>
                    <a:pt x="5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32" name="Freeform 31"/>
            <p:cNvSpPr>
              <a:spLocks/>
            </p:cNvSpPr>
            <p:nvPr/>
          </p:nvSpPr>
          <p:spPr bwMode="auto">
            <a:xfrm>
              <a:off x="2632" y="1288"/>
              <a:ext cx="53" cy="122"/>
            </a:xfrm>
            <a:custGeom>
              <a:avLst/>
              <a:gdLst>
                <a:gd name="T0" fmla="*/ 0 w 53"/>
                <a:gd name="T1" fmla="*/ 0 h 115"/>
                <a:gd name="T2" fmla="*/ 53 w 53"/>
                <a:gd name="T3" fmla="*/ 51 h 115"/>
                <a:gd name="T4" fmla="*/ 0 w 53"/>
                <a:gd name="T5" fmla="*/ 115 h 115"/>
                <a:gd name="T6" fmla="*/ 0 w 53"/>
                <a:gd name="T7" fmla="*/ 0 h 115"/>
                <a:gd name="T8" fmla="*/ 0 60000 65536"/>
                <a:gd name="T9" fmla="*/ 0 60000 65536"/>
                <a:gd name="T10" fmla="*/ 0 60000 65536"/>
                <a:gd name="T11" fmla="*/ 0 60000 65536"/>
                <a:gd name="T12" fmla="*/ 0 w 53"/>
                <a:gd name="T13" fmla="*/ 0 h 115"/>
                <a:gd name="T14" fmla="*/ 53 w 53"/>
                <a:gd name="T15" fmla="*/ 115 h 115"/>
              </a:gdLst>
              <a:ahLst/>
              <a:cxnLst>
                <a:cxn ang="T8">
                  <a:pos x="T0" y="T1"/>
                </a:cxn>
                <a:cxn ang="T9">
                  <a:pos x="T2" y="T3"/>
                </a:cxn>
                <a:cxn ang="T10">
                  <a:pos x="T4" y="T5"/>
                </a:cxn>
                <a:cxn ang="T11">
                  <a:pos x="T6" y="T7"/>
                </a:cxn>
              </a:cxnLst>
              <a:rect l="T12" t="T13" r="T14" b="T15"/>
              <a:pathLst>
                <a:path w="53" h="115">
                  <a:moveTo>
                    <a:pt x="0" y="0"/>
                  </a:moveTo>
                  <a:lnTo>
                    <a:pt x="53" y="51"/>
                  </a:lnTo>
                  <a:lnTo>
                    <a:pt x="0" y="1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33" name="Line 32"/>
            <p:cNvSpPr>
              <a:spLocks noChangeShapeType="1"/>
            </p:cNvSpPr>
            <p:nvPr/>
          </p:nvSpPr>
          <p:spPr bwMode="auto">
            <a:xfrm>
              <a:off x="1703" y="2115"/>
              <a:ext cx="92"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4" name="Line 33"/>
            <p:cNvSpPr>
              <a:spLocks noChangeShapeType="1"/>
            </p:cNvSpPr>
            <p:nvPr/>
          </p:nvSpPr>
          <p:spPr bwMode="auto">
            <a:xfrm>
              <a:off x="1795" y="2115"/>
              <a:ext cx="1" cy="25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5" name="Line 34"/>
            <p:cNvSpPr>
              <a:spLocks noChangeShapeType="1"/>
            </p:cNvSpPr>
            <p:nvPr/>
          </p:nvSpPr>
          <p:spPr bwMode="auto">
            <a:xfrm>
              <a:off x="3182" y="2115"/>
              <a:ext cx="91"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6" name="Line 35"/>
            <p:cNvSpPr>
              <a:spLocks noChangeShapeType="1"/>
            </p:cNvSpPr>
            <p:nvPr/>
          </p:nvSpPr>
          <p:spPr bwMode="auto">
            <a:xfrm>
              <a:off x="3273" y="2115"/>
              <a:ext cx="1" cy="25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Rectangle 36"/>
            <p:cNvSpPr>
              <a:spLocks noChangeArrowheads="1"/>
            </p:cNvSpPr>
            <p:nvPr/>
          </p:nvSpPr>
          <p:spPr bwMode="auto">
            <a:xfrm>
              <a:off x="1468" y="1043"/>
              <a:ext cx="97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1">
                  <a:solidFill>
                    <a:srgbClr val="000000"/>
                  </a:solidFill>
                  <a:latin typeface="宋体" pitchFamily="2" charset="-122"/>
                </a:rPr>
                <a:t>单模块访问周期</a:t>
              </a:r>
              <a:r>
                <a:rPr lang="en-US" altLang="zh-CN" sz="1800" b="1">
                  <a:solidFill>
                    <a:srgbClr val="000000"/>
                  </a:solidFill>
                  <a:latin typeface="宋体" pitchFamily="2" charset="-122"/>
                </a:rPr>
                <a:t>T</a:t>
              </a:r>
              <a:endParaRPr lang="en-US" altLang="zh-CN" b="1">
                <a:latin typeface="Times New Roman" pitchFamily="18" charset="0"/>
              </a:endParaRPr>
            </a:p>
          </p:txBody>
        </p:sp>
        <p:sp>
          <p:nvSpPr>
            <p:cNvPr id="102438" name="Rectangle 37"/>
            <p:cNvSpPr>
              <a:spLocks noChangeArrowheads="1"/>
            </p:cNvSpPr>
            <p:nvPr/>
          </p:nvSpPr>
          <p:spPr bwMode="auto">
            <a:xfrm>
              <a:off x="958" y="1573"/>
              <a:ext cx="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39" name="Rectangle 38"/>
            <p:cNvSpPr>
              <a:spLocks noChangeArrowheads="1"/>
            </p:cNvSpPr>
            <p:nvPr/>
          </p:nvSpPr>
          <p:spPr bwMode="auto">
            <a:xfrm>
              <a:off x="1036" y="1667"/>
              <a:ext cx="3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0</a:t>
              </a:r>
              <a:endParaRPr lang="en-US" altLang="zh-CN" b="1">
                <a:latin typeface="Times New Roman" pitchFamily="18" charset="0"/>
              </a:endParaRPr>
            </a:p>
          </p:txBody>
        </p:sp>
        <p:sp>
          <p:nvSpPr>
            <p:cNvPr id="102440" name="Rectangle 39"/>
            <p:cNvSpPr>
              <a:spLocks noChangeArrowheads="1"/>
            </p:cNvSpPr>
            <p:nvPr/>
          </p:nvSpPr>
          <p:spPr bwMode="auto">
            <a:xfrm>
              <a:off x="958" y="1885"/>
              <a:ext cx="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41" name="Rectangle 40"/>
            <p:cNvSpPr>
              <a:spLocks noChangeArrowheads="1"/>
            </p:cNvSpPr>
            <p:nvPr/>
          </p:nvSpPr>
          <p:spPr bwMode="auto">
            <a:xfrm>
              <a:off x="1036" y="1980"/>
              <a:ext cx="3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1</a:t>
              </a:r>
              <a:endParaRPr lang="en-US" altLang="zh-CN" b="1">
                <a:latin typeface="Times New Roman" pitchFamily="18" charset="0"/>
              </a:endParaRPr>
            </a:p>
          </p:txBody>
        </p:sp>
        <p:sp>
          <p:nvSpPr>
            <p:cNvPr id="102442" name="Rectangle 41"/>
            <p:cNvSpPr>
              <a:spLocks noChangeArrowheads="1"/>
            </p:cNvSpPr>
            <p:nvPr/>
          </p:nvSpPr>
          <p:spPr bwMode="auto">
            <a:xfrm>
              <a:off x="958" y="2197"/>
              <a:ext cx="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43" name="Rectangle 42"/>
            <p:cNvSpPr>
              <a:spLocks noChangeArrowheads="1"/>
            </p:cNvSpPr>
            <p:nvPr/>
          </p:nvSpPr>
          <p:spPr bwMode="auto">
            <a:xfrm>
              <a:off x="1036" y="2278"/>
              <a:ext cx="3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2</a:t>
              </a:r>
              <a:endParaRPr lang="en-US" altLang="zh-CN" b="1">
                <a:latin typeface="Times New Roman" pitchFamily="18" charset="0"/>
              </a:endParaRPr>
            </a:p>
          </p:txBody>
        </p:sp>
        <p:sp>
          <p:nvSpPr>
            <p:cNvPr id="102444" name="Rectangle 43"/>
            <p:cNvSpPr>
              <a:spLocks noChangeArrowheads="1"/>
            </p:cNvSpPr>
            <p:nvPr/>
          </p:nvSpPr>
          <p:spPr bwMode="auto">
            <a:xfrm>
              <a:off x="905" y="3012"/>
              <a:ext cx="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45" name="Rectangle 44"/>
            <p:cNvSpPr>
              <a:spLocks noChangeArrowheads="1"/>
            </p:cNvSpPr>
            <p:nvPr/>
          </p:nvSpPr>
          <p:spPr bwMode="auto">
            <a:xfrm>
              <a:off x="984" y="3106"/>
              <a:ext cx="11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宋体" pitchFamily="2" charset="-122"/>
                </a:rPr>
                <a:t>M-1</a:t>
              </a:r>
              <a:endParaRPr lang="en-US" altLang="zh-CN" b="1">
                <a:latin typeface="Times New Roman" pitchFamily="18" charset="0"/>
              </a:endParaRPr>
            </a:p>
          </p:txBody>
        </p:sp>
        <p:sp>
          <p:nvSpPr>
            <p:cNvPr id="102446" name="Rectangle 45"/>
            <p:cNvSpPr>
              <a:spLocks noChangeArrowheads="1"/>
            </p:cNvSpPr>
            <p:nvPr/>
          </p:nvSpPr>
          <p:spPr bwMode="auto">
            <a:xfrm>
              <a:off x="1075" y="3270"/>
              <a:ext cx="9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宋体" pitchFamily="2" charset="-122"/>
                </a:rPr>
                <a:t>0</a:t>
              </a:r>
              <a:endParaRPr lang="en-US" altLang="zh-CN" b="1">
                <a:latin typeface="Times New Roman" pitchFamily="18" charset="0"/>
              </a:endParaRPr>
            </a:p>
          </p:txBody>
        </p:sp>
        <p:sp>
          <p:nvSpPr>
            <p:cNvPr id="102447" name="Rectangle 46"/>
            <p:cNvSpPr>
              <a:spLocks noChangeArrowheads="1"/>
            </p:cNvSpPr>
            <p:nvPr/>
          </p:nvSpPr>
          <p:spPr bwMode="auto">
            <a:xfrm>
              <a:off x="1403" y="3324"/>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T</a:t>
              </a:r>
              <a:endParaRPr lang="en-US" altLang="zh-CN" b="1">
                <a:latin typeface="Times New Roman" pitchFamily="18" charset="0"/>
              </a:endParaRPr>
            </a:p>
          </p:txBody>
        </p:sp>
        <p:sp>
          <p:nvSpPr>
            <p:cNvPr id="102448" name="Line 47"/>
            <p:cNvSpPr>
              <a:spLocks noChangeShapeType="1"/>
            </p:cNvSpPr>
            <p:nvPr/>
          </p:nvSpPr>
          <p:spPr bwMode="auto">
            <a:xfrm>
              <a:off x="1350" y="3500"/>
              <a:ext cx="19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9" name="Rectangle 48"/>
            <p:cNvSpPr>
              <a:spLocks noChangeArrowheads="1"/>
            </p:cNvSpPr>
            <p:nvPr/>
          </p:nvSpPr>
          <p:spPr bwMode="auto">
            <a:xfrm>
              <a:off x="1403" y="3480"/>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50" name="Rectangle 49"/>
            <p:cNvSpPr>
              <a:spLocks noChangeArrowheads="1"/>
            </p:cNvSpPr>
            <p:nvPr/>
          </p:nvSpPr>
          <p:spPr bwMode="auto">
            <a:xfrm>
              <a:off x="1612" y="3324"/>
              <a:ext cx="13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2T</a:t>
              </a:r>
              <a:endParaRPr lang="en-US" altLang="zh-CN" b="1">
                <a:latin typeface="Times New Roman" pitchFamily="18" charset="0"/>
              </a:endParaRPr>
            </a:p>
          </p:txBody>
        </p:sp>
        <p:sp>
          <p:nvSpPr>
            <p:cNvPr id="102451" name="Line 50"/>
            <p:cNvSpPr>
              <a:spLocks noChangeShapeType="1"/>
            </p:cNvSpPr>
            <p:nvPr/>
          </p:nvSpPr>
          <p:spPr bwMode="auto">
            <a:xfrm>
              <a:off x="1599" y="3500"/>
              <a:ext cx="19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2" name="Rectangle 51"/>
            <p:cNvSpPr>
              <a:spLocks noChangeArrowheads="1"/>
            </p:cNvSpPr>
            <p:nvPr/>
          </p:nvSpPr>
          <p:spPr bwMode="auto">
            <a:xfrm>
              <a:off x="1651" y="3480"/>
              <a:ext cx="6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53" name="Rectangle 52"/>
            <p:cNvSpPr>
              <a:spLocks noChangeArrowheads="1"/>
            </p:cNvSpPr>
            <p:nvPr/>
          </p:nvSpPr>
          <p:spPr bwMode="auto">
            <a:xfrm>
              <a:off x="2318" y="3324"/>
              <a:ext cx="19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M-1</a:t>
              </a:r>
              <a:endParaRPr lang="en-US" altLang="zh-CN" b="1">
                <a:latin typeface="Times New Roman" pitchFamily="18" charset="0"/>
              </a:endParaRPr>
            </a:p>
          </p:txBody>
        </p:sp>
        <p:sp>
          <p:nvSpPr>
            <p:cNvPr id="102454" name="Line 53"/>
            <p:cNvSpPr>
              <a:spLocks noChangeShapeType="1"/>
            </p:cNvSpPr>
            <p:nvPr/>
          </p:nvSpPr>
          <p:spPr bwMode="auto">
            <a:xfrm>
              <a:off x="2292" y="3500"/>
              <a:ext cx="24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5" name="Line 54"/>
            <p:cNvSpPr>
              <a:spLocks noChangeShapeType="1"/>
            </p:cNvSpPr>
            <p:nvPr/>
          </p:nvSpPr>
          <p:spPr bwMode="auto">
            <a:xfrm>
              <a:off x="2292" y="3500"/>
              <a:ext cx="249"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6" name="Rectangle 55"/>
            <p:cNvSpPr>
              <a:spLocks noChangeArrowheads="1"/>
            </p:cNvSpPr>
            <p:nvPr/>
          </p:nvSpPr>
          <p:spPr bwMode="auto">
            <a:xfrm>
              <a:off x="2371" y="3480"/>
              <a:ext cx="6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M</a:t>
              </a:r>
              <a:endParaRPr lang="en-US" altLang="zh-CN" b="1">
                <a:latin typeface="Times New Roman" pitchFamily="18" charset="0"/>
              </a:endParaRPr>
            </a:p>
          </p:txBody>
        </p:sp>
        <p:sp>
          <p:nvSpPr>
            <p:cNvPr id="102457" name="Rectangle 56"/>
            <p:cNvSpPr>
              <a:spLocks noChangeArrowheads="1"/>
            </p:cNvSpPr>
            <p:nvPr/>
          </p:nvSpPr>
          <p:spPr bwMode="auto">
            <a:xfrm>
              <a:off x="2569" y="3418"/>
              <a:ext cx="6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T</a:t>
              </a:r>
              <a:endParaRPr lang="en-US" altLang="zh-CN" b="1">
                <a:latin typeface="Times New Roman" pitchFamily="18" charset="0"/>
              </a:endParaRPr>
            </a:p>
          </p:txBody>
        </p:sp>
        <p:sp>
          <p:nvSpPr>
            <p:cNvPr id="102458" name="Rectangle 57"/>
            <p:cNvSpPr>
              <a:spLocks noChangeArrowheads="1"/>
            </p:cNvSpPr>
            <p:nvPr/>
          </p:nvSpPr>
          <p:spPr bwMode="auto">
            <a:xfrm>
              <a:off x="4529" y="3351"/>
              <a:ext cx="6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宋体" pitchFamily="2" charset="-122"/>
                </a:rPr>
                <a:t>t</a:t>
              </a:r>
              <a:endParaRPr lang="en-US" altLang="zh-CN" b="1">
                <a:latin typeface="Times New Roman" pitchFamily="18" charset="0"/>
              </a:endParaRPr>
            </a:p>
          </p:txBody>
        </p:sp>
        <p:sp>
          <p:nvSpPr>
            <p:cNvPr id="102459" name="Line 58"/>
            <p:cNvSpPr>
              <a:spLocks noChangeShapeType="1"/>
            </p:cNvSpPr>
            <p:nvPr/>
          </p:nvSpPr>
          <p:spPr bwMode="auto">
            <a:xfrm flipV="1">
              <a:off x="1206" y="3148"/>
              <a:ext cx="1" cy="9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0" name="Line 59"/>
            <p:cNvSpPr>
              <a:spLocks noChangeShapeType="1"/>
            </p:cNvSpPr>
            <p:nvPr/>
          </p:nvSpPr>
          <p:spPr bwMode="auto">
            <a:xfrm flipV="1">
              <a:off x="2685" y="3148"/>
              <a:ext cx="1" cy="9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03" name="Rectangle 60"/>
          <p:cNvSpPr>
            <a:spLocks noChangeArrowheads="1"/>
          </p:cNvSpPr>
          <p:nvPr/>
        </p:nvSpPr>
        <p:spPr bwMode="auto">
          <a:xfrm>
            <a:off x="255588" y="665163"/>
            <a:ext cx="39830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FF0000"/>
                </a:solidFill>
                <a:latin typeface="宋体" pitchFamily="2" charset="-122"/>
                <a:ea typeface="黑体" pitchFamily="49" charset="-122"/>
              </a:rPr>
              <a:t>交叉访问的存储器工作时间图</a:t>
            </a:r>
            <a:endParaRPr lang="zh-CN" altLang="en-US" b="1">
              <a:solidFill>
                <a:srgbClr val="FF0000"/>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33350" y="579438"/>
            <a:ext cx="68849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3200" b="1">
                <a:solidFill>
                  <a:schemeClr val="hlink"/>
                </a:solidFill>
                <a:latin typeface="隶书" pitchFamily="49" charset="-122"/>
                <a:ea typeface="隶书" pitchFamily="49" charset="-122"/>
              </a:rPr>
              <a:t>4</a:t>
            </a:r>
            <a:r>
              <a:rPr lang="zh-CN" altLang="en-US" sz="3200" b="1">
                <a:solidFill>
                  <a:schemeClr val="hlink"/>
                </a:solidFill>
                <a:latin typeface="隶书" pitchFamily="49" charset="-122"/>
                <a:ea typeface="隶书" pitchFamily="49" charset="-122"/>
              </a:rPr>
              <a:t>）</a:t>
            </a:r>
            <a:r>
              <a:rPr lang="en-US" altLang="zh-CN" sz="3200" b="1">
                <a:solidFill>
                  <a:schemeClr val="hlink"/>
                </a:solidFill>
                <a:latin typeface="Times New Roman" pitchFamily="18" charset="0"/>
                <a:cs typeface="Times New Roman" pitchFamily="18" charset="0"/>
              </a:rPr>
              <a:t>.</a:t>
            </a:r>
            <a:r>
              <a:rPr lang="zh-CN" altLang="en-US" sz="3200" b="1">
                <a:solidFill>
                  <a:schemeClr val="hlink"/>
                </a:solidFill>
                <a:latin typeface="Times New Roman" pitchFamily="18" charset="0"/>
                <a:ea typeface="隶书" pitchFamily="49" charset="-122"/>
              </a:rPr>
              <a:t>多模块交叉存储器的基本结构</a:t>
            </a:r>
          </a:p>
        </p:txBody>
      </p:sp>
      <p:pic>
        <p:nvPicPr>
          <p:cNvPr id="103427" name="Picture 3" descr="memory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19200"/>
            <a:ext cx="34163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4"/>
          <p:cNvSpPr txBox="1">
            <a:spLocks noChangeArrowheads="1"/>
          </p:cNvSpPr>
          <p:nvPr/>
        </p:nvSpPr>
        <p:spPr bwMode="auto">
          <a:xfrm>
            <a:off x="228600" y="1295400"/>
            <a:ext cx="54356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20000"/>
              </a:lnSpc>
              <a:spcBef>
                <a:spcPct val="50000"/>
              </a:spcBef>
            </a:pPr>
            <a:r>
              <a:rPr lang="en-US" altLang="zh-CN" sz="2000" b="1">
                <a:solidFill>
                  <a:srgbClr val="FF0000"/>
                </a:solidFill>
                <a:latin typeface="Times New Roman" pitchFamily="18" charset="0"/>
                <a:cs typeface="Times New Roman" pitchFamily="18" charset="0"/>
              </a:rPr>
              <a:t>•</a:t>
            </a:r>
            <a:r>
              <a:rPr lang="en-US" altLang="zh-CN" sz="2000" b="1">
                <a:solidFill>
                  <a:srgbClr val="FF0000"/>
                </a:solidFill>
                <a:latin typeface="Times New Roman" pitchFamily="18" charset="0"/>
              </a:rPr>
              <a:t> </a:t>
            </a:r>
            <a:r>
              <a:rPr lang="zh-CN" altLang="en-US" sz="2000" b="1">
                <a:latin typeface="Times New Roman" pitchFamily="18" charset="0"/>
              </a:rPr>
              <a:t>每个模块各自以等同的方式与</a:t>
            </a:r>
            <a:r>
              <a:rPr lang="en-US" altLang="zh-CN" sz="2000" b="1">
                <a:latin typeface="Times New Roman" pitchFamily="18" charset="0"/>
              </a:rPr>
              <a:t>CPU</a:t>
            </a:r>
            <a:r>
              <a:rPr lang="zh-CN" altLang="en-US" sz="2000" b="1">
                <a:latin typeface="Times New Roman" pitchFamily="18" charset="0"/>
              </a:rPr>
              <a:t>传送信息。</a:t>
            </a:r>
          </a:p>
          <a:p>
            <a:pPr eaLnBrk="1" hangingPunct="1">
              <a:lnSpc>
                <a:spcPct val="120000"/>
              </a:lnSpc>
              <a:spcBef>
                <a:spcPct val="50000"/>
              </a:spcBef>
            </a:pPr>
            <a:r>
              <a:rPr lang="en-US" altLang="zh-CN" sz="2000" b="1">
                <a:solidFill>
                  <a:srgbClr val="FF0000"/>
                </a:solidFill>
                <a:latin typeface="Times New Roman" pitchFamily="18" charset="0"/>
                <a:cs typeface="Times New Roman" pitchFamily="18" charset="0"/>
              </a:rPr>
              <a:t>• </a:t>
            </a:r>
            <a:r>
              <a:rPr lang="en-US" altLang="zh-CN" sz="2000" b="1">
                <a:latin typeface="Times New Roman" pitchFamily="18" charset="0"/>
              </a:rPr>
              <a:t>CPU</a:t>
            </a:r>
            <a:r>
              <a:rPr lang="zh-CN" altLang="en-US" sz="2000" b="1">
                <a:latin typeface="Times New Roman" pitchFamily="18" charset="0"/>
              </a:rPr>
              <a:t>同时访问四个模块，由存储器控制部件控制它们分时使用数据总线进行信息传递。</a:t>
            </a:r>
          </a:p>
          <a:p>
            <a:pPr eaLnBrk="1" hangingPunct="1">
              <a:lnSpc>
                <a:spcPct val="120000"/>
              </a:lnSpc>
              <a:spcBef>
                <a:spcPct val="50000"/>
              </a:spcBef>
            </a:pPr>
            <a:r>
              <a:rPr lang="en-US" altLang="zh-CN" sz="2000" b="1">
                <a:solidFill>
                  <a:srgbClr val="FF0000"/>
                </a:solidFill>
                <a:latin typeface="Times New Roman" pitchFamily="18" charset="0"/>
                <a:cs typeface="Times New Roman" pitchFamily="18" charset="0"/>
              </a:rPr>
              <a:t>• </a:t>
            </a:r>
            <a:r>
              <a:rPr lang="zh-CN" altLang="en-US" sz="2000" b="1">
                <a:latin typeface="Times New Roman" pitchFamily="18" charset="0"/>
              </a:rPr>
              <a:t>对每一个模块来说，从</a:t>
            </a:r>
            <a:r>
              <a:rPr lang="en-US" altLang="zh-CN" sz="2000" b="1">
                <a:latin typeface="Times New Roman" pitchFamily="18" charset="0"/>
              </a:rPr>
              <a:t>CPU</a:t>
            </a:r>
            <a:r>
              <a:rPr lang="zh-CN" altLang="en-US" sz="2000" b="1">
                <a:latin typeface="Times New Roman" pitchFamily="18" charset="0"/>
              </a:rPr>
              <a:t>给出访存命令直到读出信息仍然使用了一个存取周期时间；</a:t>
            </a:r>
          </a:p>
          <a:p>
            <a:pPr eaLnBrk="1" hangingPunct="1">
              <a:lnSpc>
                <a:spcPct val="120000"/>
              </a:lnSpc>
              <a:spcBef>
                <a:spcPct val="50000"/>
              </a:spcBef>
            </a:pPr>
            <a:r>
              <a:rPr lang="en-US" altLang="zh-CN" sz="2000" b="1">
                <a:solidFill>
                  <a:srgbClr val="FF0000"/>
                </a:solidFill>
                <a:latin typeface="Times New Roman" pitchFamily="18" charset="0"/>
                <a:cs typeface="Times New Roman" pitchFamily="18" charset="0"/>
              </a:rPr>
              <a:t>• </a:t>
            </a:r>
            <a:r>
              <a:rPr lang="zh-CN" altLang="en-US" sz="2000" b="1">
                <a:latin typeface="Times New Roman" pitchFamily="18" charset="0"/>
              </a:rPr>
              <a:t>对</a:t>
            </a:r>
            <a:r>
              <a:rPr lang="en-US" altLang="zh-CN" sz="2000" b="1">
                <a:latin typeface="Times New Roman" pitchFamily="18" charset="0"/>
              </a:rPr>
              <a:t>CPU</a:t>
            </a:r>
            <a:r>
              <a:rPr lang="zh-CN" altLang="en-US" sz="2000" b="1">
                <a:latin typeface="Times New Roman" pitchFamily="18" charset="0"/>
              </a:rPr>
              <a:t>来说，它可以在 一个存取周期中连续访问</a:t>
            </a:r>
            <a:r>
              <a:rPr lang="en-US" altLang="zh-CN" sz="2000" b="1">
                <a:latin typeface="Times New Roman" pitchFamily="18" charset="0"/>
              </a:rPr>
              <a:t>4</a:t>
            </a:r>
            <a:r>
              <a:rPr lang="zh-CN" altLang="en-US" sz="2000" b="1">
                <a:latin typeface="Times New Roman" pitchFamily="18" charset="0"/>
              </a:rPr>
              <a:t>个模块；</a:t>
            </a:r>
          </a:p>
          <a:p>
            <a:pPr eaLnBrk="1" hangingPunct="1">
              <a:lnSpc>
                <a:spcPct val="120000"/>
              </a:lnSpc>
              <a:spcBef>
                <a:spcPct val="50000"/>
              </a:spcBef>
            </a:pPr>
            <a:r>
              <a:rPr lang="en-US" altLang="zh-CN" sz="2000" b="1">
                <a:solidFill>
                  <a:srgbClr val="FF0000"/>
                </a:solidFill>
                <a:latin typeface="Times New Roman" pitchFamily="18" charset="0"/>
                <a:cs typeface="Times New Roman" pitchFamily="18" charset="0"/>
              </a:rPr>
              <a:t>• </a:t>
            </a:r>
            <a:r>
              <a:rPr lang="zh-CN" altLang="en-US" sz="2000" b="1">
                <a:latin typeface="Times New Roman" pitchFamily="18" charset="0"/>
              </a:rPr>
              <a:t>各模块的读写过程重叠进行，所以这是一种并行存储器结构。</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50"/>
          <p:cNvSpPr>
            <a:spLocks noChangeArrowheads="1"/>
          </p:cNvSpPr>
          <p:nvPr/>
        </p:nvSpPr>
        <p:spPr bwMode="auto">
          <a:xfrm>
            <a:off x="2590800" y="2438400"/>
            <a:ext cx="6172200" cy="2743200"/>
          </a:xfrm>
          <a:prstGeom prst="rect">
            <a:avLst/>
          </a:prstGeom>
          <a:solidFill>
            <a:srgbClr val="CCFFCC"/>
          </a:solidFill>
          <a:ln w="9525">
            <a:solidFill>
              <a:schemeClr val="tx1"/>
            </a:solidFill>
            <a:miter lim="800000"/>
            <a:headEnd/>
            <a:tailEnd/>
          </a:ln>
        </p:spPr>
        <p:txBody>
          <a:bodyPr wrap="none" anchor="ctr"/>
          <a:lstStyle/>
          <a:p>
            <a:endParaRPr lang="zh-CN" altLang="en-US"/>
          </a:p>
        </p:txBody>
      </p:sp>
      <p:sp>
        <p:nvSpPr>
          <p:cNvPr id="104451" name="Rectangle 1026"/>
          <p:cNvSpPr>
            <a:spLocks noChangeArrowheads="1"/>
          </p:cNvSpPr>
          <p:nvPr/>
        </p:nvSpPr>
        <p:spPr bwMode="auto">
          <a:xfrm>
            <a:off x="304800" y="228600"/>
            <a:ext cx="6243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4000" b="1">
                <a:solidFill>
                  <a:schemeClr val="hlink"/>
                </a:solidFill>
                <a:latin typeface="隶书" pitchFamily="49" charset="-122"/>
                <a:ea typeface="隶书" pitchFamily="49" charset="-122"/>
              </a:rPr>
              <a:t>相联存储器</a:t>
            </a:r>
          </a:p>
        </p:txBody>
      </p:sp>
      <p:sp>
        <p:nvSpPr>
          <p:cNvPr id="104452" name="Text Box 1029"/>
          <p:cNvSpPr txBox="1">
            <a:spLocks noChangeArrowheads="1"/>
          </p:cNvSpPr>
          <p:nvPr/>
        </p:nvSpPr>
        <p:spPr bwMode="auto">
          <a:xfrm>
            <a:off x="304800" y="1209675"/>
            <a:ext cx="8512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hangingPunct="1">
              <a:spcBef>
                <a:spcPct val="20000"/>
              </a:spcBef>
            </a:pPr>
            <a:r>
              <a:rPr lang="en-US" altLang="zh-CN" b="1">
                <a:solidFill>
                  <a:srgbClr val="000000"/>
                </a:solidFill>
                <a:latin typeface="Times New Roman" pitchFamily="18" charset="0"/>
              </a:rPr>
              <a:t>     </a:t>
            </a:r>
            <a:r>
              <a:rPr lang="zh-CN" altLang="en-US" b="1">
                <a:solidFill>
                  <a:srgbClr val="000000"/>
                </a:solidFill>
                <a:latin typeface="Times New Roman" pitchFamily="18" charset="0"/>
              </a:rPr>
              <a:t>相联存储器不是按地址访问的存储器，而是按内容寻址的存储器。</a:t>
            </a:r>
            <a:endParaRPr lang="zh-CN" altLang="en-US" b="1" i="1">
              <a:solidFill>
                <a:srgbClr val="FF0033"/>
              </a:solidFill>
              <a:latin typeface="Times New Roman" pitchFamily="18" charset="0"/>
            </a:endParaRPr>
          </a:p>
        </p:txBody>
      </p:sp>
      <p:sp>
        <p:nvSpPr>
          <p:cNvPr id="104453" name="Rectangle 1030"/>
          <p:cNvSpPr>
            <a:spLocks noChangeArrowheads="1"/>
          </p:cNvSpPr>
          <p:nvPr/>
        </p:nvSpPr>
        <p:spPr bwMode="auto">
          <a:xfrm>
            <a:off x="228600" y="685800"/>
            <a:ext cx="467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FF"/>
                </a:solidFill>
                <a:latin typeface="隶书" pitchFamily="49" charset="-122"/>
                <a:ea typeface="隶书" pitchFamily="49" charset="-122"/>
              </a:rPr>
              <a:t>1.</a:t>
            </a:r>
            <a:r>
              <a:rPr lang="zh-CN" altLang="en-US" sz="3200" b="1">
                <a:solidFill>
                  <a:srgbClr val="0000FF"/>
                </a:solidFill>
                <a:latin typeface="隶书" pitchFamily="49" charset="-122"/>
                <a:ea typeface="隶书" pitchFamily="49" charset="-122"/>
              </a:rPr>
              <a:t>相联存储器的基本原理</a:t>
            </a:r>
          </a:p>
        </p:txBody>
      </p:sp>
      <p:sp>
        <p:nvSpPr>
          <p:cNvPr id="104454" name="Text Box 1031"/>
          <p:cNvSpPr txBox="1">
            <a:spLocks noChangeArrowheads="1"/>
          </p:cNvSpPr>
          <p:nvPr/>
        </p:nvSpPr>
        <p:spPr bwMode="auto">
          <a:xfrm>
            <a:off x="1525588" y="1774825"/>
            <a:ext cx="1458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latin typeface="Times New Roman" pitchFamily="18" charset="0"/>
              </a:rPr>
              <a:t>如下表：</a:t>
            </a:r>
          </a:p>
        </p:txBody>
      </p:sp>
      <p:graphicFrame>
        <p:nvGraphicFramePr>
          <p:cNvPr id="135195" name="Group 1051"/>
          <p:cNvGraphicFramePr>
            <a:graphicFrameLocks noGrp="1"/>
          </p:cNvGraphicFramePr>
          <p:nvPr/>
        </p:nvGraphicFramePr>
        <p:xfrm>
          <a:off x="2635250" y="2517775"/>
          <a:ext cx="6096000" cy="2670175"/>
        </p:xfrm>
        <a:graphic>
          <a:graphicData uri="http://schemas.openxmlformats.org/drawingml/2006/table">
            <a:tbl>
              <a:tblPr/>
              <a:tblGrid>
                <a:gridCol w="1524000"/>
                <a:gridCol w="1524000"/>
                <a:gridCol w="1524000"/>
                <a:gridCol w="1524000"/>
              </a:tblGrid>
              <a:tr h="4572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职工号</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姓名</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出生年月</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工资数</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1295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800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540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920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750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610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张明</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王芳</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李平</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赵洪</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周进</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1940.2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1960.1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1943.3</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1945.2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1965.9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2000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1200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1500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1400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1000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472" name="Text Box 1049"/>
          <p:cNvSpPr txBox="1">
            <a:spLocks noChangeArrowheads="1"/>
          </p:cNvSpPr>
          <p:nvPr/>
        </p:nvSpPr>
        <p:spPr bwMode="auto">
          <a:xfrm>
            <a:off x="608013" y="2517775"/>
            <a:ext cx="153828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solidFill>
                  <a:srgbClr val="FF0000"/>
                </a:solidFill>
                <a:latin typeface="Times New Roman" pitchFamily="18" charset="0"/>
              </a:rPr>
              <a:t>物理地址</a:t>
            </a:r>
          </a:p>
          <a:p>
            <a:pPr eaLnBrk="1" hangingPunct="1">
              <a:lnSpc>
                <a:spcPct val="70000"/>
              </a:lnSpc>
              <a:spcBef>
                <a:spcPct val="50000"/>
              </a:spcBef>
            </a:pPr>
            <a:r>
              <a:rPr lang="zh-CN" altLang="en-US" b="1">
                <a:solidFill>
                  <a:srgbClr val="FF0000"/>
                </a:solidFill>
                <a:latin typeface="Times New Roman" pitchFamily="18" charset="0"/>
              </a:rPr>
              <a:t>     </a:t>
            </a:r>
            <a:r>
              <a:rPr lang="en-US" altLang="zh-CN" b="1">
                <a:solidFill>
                  <a:srgbClr val="FF0000"/>
                </a:solidFill>
                <a:latin typeface="Times New Roman" pitchFamily="18" charset="0"/>
              </a:rPr>
              <a:t>n</a:t>
            </a:r>
          </a:p>
          <a:p>
            <a:pPr eaLnBrk="1" hangingPunct="1">
              <a:lnSpc>
                <a:spcPct val="70000"/>
              </a:lnSpc>
              <a:spcBef>
                <a:spcPct val="50000"/>
              </a:spcBef>
            </a:pPr>
            <a:r>
              <a:rPr lang="en-US" altLang="zh-CN" b="1">
                <a:solidFill>
                  <a:srgbClr val="FF0000"/>
                </a:solidFill>
                <a:latin typeface="Times New Roman" pitchFamily="18" charset="0"/>
              </a:rPr>
              <a:t>     n+1</a:t>
            </a:r>
          </a:p>
          <a:p>
            <a:pPr eaLnBrk="1" hangingPunct="1">
              <a:lnSpc>
                <a:spcPct val="70000"/>
              </a:lnSpc>
              <a:spcBef>
                <a:spcPct val="50000"/>
              </a:spcBef>
            </a:pPr>
            <a:r>
              <a:rPr lang="en-US" altLang="zh-CN" b="1">
                <a:solidFill>
                  <a:srgbClr val="FF0000"/>
                </a:solidFill>
                <a:latin typeface="Times New Roman" pitchFamily="18" charset="0"/>
              </a:rPr>
              <a:t>     n+2</a:t>
            </a:r>
          </a:p>
          <a:p>
            <a:pPr eaLnBrk="1" hangingPunct="1">
              <a:lnSpc>
                <a:spcPct val="70000"/>
              </a:lnSpc>
              <a:spcBef>
                <a:spcPct val="50000"/>
              </a:spcBef>
            </a:pPr>
            <a:r>
              <a:rPr lang="en-US" altLang="zh-CN" b="1">
                <a:solidFill>
                  <a:srgbClr val="FF0000"/>
                </a:solidFill>
                <a:latin typeface="Times New Roman" pitchFamily="18" charset="0"/>
              </a:rPr>
              <a:t>     n+3</a:t>
            </a:r>
          </a:p>
          <a:p>
            <a:pPr eaLnBrk="1" hangingPunct="1">
              <a:lnSpc>
                <a:spcPct val="70000"/>
              </a:lnSpc>
              <a:spcBef>
                <a:spcPct val="50000"/>
              </a:spcBef>
            </a:pPr>
            <a:r>
              <a:rPr lang="en-US" altLang="zh-CN" b="1">
                <a:solidFill>
                  <a:srgbClr val="FF0000"/>
                </a:solidFill>
                <a:latin typeface="Times New Roman" pitchFamily="18" charset="0"/>
              </a:rPr>
              <a:t>     n+4</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组成原理">
  <a:themeElements>
    <a:clrScheme name="组成原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组成原理">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组成原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组成原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组成原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组成原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组成原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组成原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组成原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Data\Microsoft\Templates\组成原理.pot</Template>
  <TotalTime>1742</TotalTime>
  <Words>9591</Words>
  <Application>Microsoft Office PowerPoint</Application>
  <PresentationFormat>全屏显示(4:3)</PresentationFormat>
  <Paragraphs>2017</Paragraphs>
  <Slides>128</Slides>
  <Notes>34</Notes>
  <HiddenSlides>10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128</vt:i4>
      </vt:variant>
    </vt:vector>
  </HeadingPairs>
  <TitlesOfParts>
    <vt:vector size="142" baseType="lpstr">
      <vt:lpstr>黑体</vt:lpstr>
      <vt:lpstr>楷体_GB2312</vt:lpstr>
      <vt:lpstr>隶书</vt:lpstr>
      <vt:lpstr>宋体</vt:lpstr>
      <vt:lpstr>Arial</vt:lpstr>
      <vt:lpstr>Symbol</vt:lpstr>
      <vt:lpstr>Tahoma</vt:lpstr>
      <vt:lpstr>Times New Roman</vt:lpstr>
      <vt:lpstr>Wingdings</vt:lpstr>
      <vt:lpstr>组成原理</vt:lpstr>
      <vt:lpstr>Visio</vt:lpstr>
      <vt:lpstr>Image</vt:lpstr>
      <vt:lpstr>图片</vt:lpstr>
      <vt:lpstr>Equation</vt:lpstr>
      <vt:lpstr>PowerPoint 演示文稿</vt:lpstr>
      <vt:lpstr>PowerPoint 演示文稿</vt:lpstr>
      <vt:lpstr>PowerPoint 演示文稿</vt:lpstr>
      <vt:lpstr>PowerPoint 演示文稿</vt:lpstr>
      <vt:lpstr>PowerPoint 演示文稿</vt:lpstr>
      <vt:lpstr>存储器概述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16×1  bit SRAM</vt:lpstr>
      <vt:lpstr>1K bit SRAM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DRAM时序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DRAM的研制与发展</vt:lpstr>
      <vt:lpstr>PowerPoint 演示文稿</vt:lpstr>
      <vt:lpstr>高性能存储器</vt:lpstr>
      <vt:lpstr>高性能存储器的发展路径图</vt:lpstr>
      <vt:lpstr>PowerPoint 演示文稿</vt:lpstr>
      <vt:lpstr>PowerPoint 演示文稿</vt:lpstr>
      <vt:lpstr>PowerPoint 演示文稿</vt:lpstr>
      <vt:lpstr>PowerPoint 演示文稿</vt:lpstr>
      <vt:lpstr>PowerPoint 演示文稿</vt:lpstr>
      <vt:lpstr>例 有若干片1M×8位的SRAM芯片，采用字扩展方法构成4MB存储器，问 (1) 需要多少片RAM芯片？ (2) 该存储器需要多少地址位？ (3) 画出该存储器与CPU连接的结构图，设CPU的接口信号有地址信号、数据信号、控制信号MREQ和R/W#。 (4) 给出地址译码器的逻辑表达式。</vt:lpstr>
      <vt:lpstr>课堂练习：  设有若干片256K×8位的SRAM芯片，问： (1) 采用字扩展方法构成2048KB的存储器需要多少片SRAM芯片？ (2) 该存储器需要多少字节地址位？ (3) 画出该存储器与CPU连接的结构图，设CPU的接口信号有地址信号、数据信号、控制信号MREQ#和R/W#。</vt:lpstr>
      <vt:lpstr>例  设有若干片256K×8位的SRAM芯片，问： (1) 采用字扩展方法构成2048KB的存储器需要多少片SRAM芯片？ (2) 该存储器需要多少字节地址位？ (3) 画出该存储器与CPU连接的结构图，设CPU的接口信号有地址信号、数据信号、控制信号MREQ#和R/W#。</vt:lpstr>
      <vt:lpstr>例 设有若干片256K×8位的SRAM芯片，问：  (1) 如何构成2048K×32位的存储器？  (2) 需要多少片RAM芯片？  (3) 该存储器需要多少字节地址位？  (4) 画出该存储器与CPU连接的结构图，设CPU的接口信号有地址信号、数据信号、控制信号MREQ#和R/W#。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电可擦写ROM  ——EEPROM及Flash存储器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相联存储器——存储Key的单元结构</vt:lpstr>
      <vt:lpstr>相联存储器——访问实例</vt:lpstr>
      <vt:lpstr>PowerPoint 演示文稿</vt:lpstr>
      <vt:lpstr>PowerPoint 演示文稿</vt:lpstr>
      <vt:lpstr>PowerPoint 演示文稿</vt:lpstr>
      <vt:lpstr>PowerPoint 演示文稿</vt:lpstr>
      <vt:lpstr>PowerPoint 演示文稿</vt:lpstr>
      <vt:lpstr>PowerPoint 演示文稿</vt:lpstr>
      <vt:lpstr>数据校验码原理</vt:lpstr>
      <vt:lpstr>PowerPoint 演示文稿</vt:lpstr>
      <vt:lpstr>PowerPoint 演示文稿</vt:lpstr>
      <vt:lpstr>PowerPoint 演示文稿</vt:lpstr>
      <vt:lpstr>PowerPoint 演示文稿</vt:lpstr>
      <vt:lpstr>PowerPoint 演示文稿</vt:lpstr>
      <vt:lpstr>海明校验码</vt:lpstr>
      <vt:lpstr>PowerPoint 演示文稿</vt:lpstr>
      <vt:lpstr>PowerPoint 演示文稿</vt:lpstr>
      <vt:lpstr>PowerPoint 演示文稿</vt:lpstr>
      <vt:lpstr>PowerPoint 演示文稿</vt:lpstr>
      <vt:lpstr>循环冗余校验码</vt:lpstr>
      <vt:lpstr>PowerPoint 演示文稿</vt:lpstr>
      <vt:lpstr>PowerPoint 演示文稿</vt:lpstr>
      <vt:lpstr>PowerPoint 演示文稿</vt:lpstr>
      <vt:lpstr>PowerPoint 演示文稿</vt:lpstr>
      <vt:lpstr>3．CRC的译码及纠错</vt:lpstr>
      <vt:lpstr>PowerPoint 演示文稿</vt:lpstr>
      <vt:lpstr>小结</vt:lpstr>
    </vt:vector>
  </TitlesOfParts>
  <Company>cqu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hj</dc:creator>
  <cp:lastModifiedBy>钟将</cp:lastModifiedBy>
  <cp:revision>81</cp:revision>
  <dcterms:created xsi:type="dcterms:W3CDTF">2004-06-27T02:01:58Z</dcterms:created>
  <dcterms:modified xsi:type="dcterms:W3CDTF">2018-10-29T05:13:38Z</dcterms:modified>
</cp:coreProperties>
</file>