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8" r:id="rId2"/>
    <p:sldId id="289" r:id="rId3"/>
    <p:sldId id="291" r:id="rId4"/>
    <p:sldId id="326" r:id="rId5"/>
    <p:sldId id="292" r:id="rId6"/>
    <p:sldId id="293" r:id="rId7"/>
    <p:sldId id="294" r:id="rId8"/>
    <p:sldId id="295" r:id="rId9"/>
    <p:sldId id="296" r:id="rId10"/>
    <p:sldId id="299" r:id="rId11"/>
    <p:sldId id="300" r:id="rId12"/>
    <p:sldId id="301" r:id="rId13"/>
    <p:sldId id="303" r:id="rId14"/>
    <p:sldId id="304" r:id="rId15"/>
    <p:sldId id="305" r:id="rId16"/>
    <p:sldId id="308" r:id="rId17"/>
    <p:sldId id="310" r:id="rId18"/>
    <p:sldId id="311" r:id="rId19"/>
    <p:sldId id="312" r:id="rId20"/>
    <p:sldId id="313" r:id="rId21"/>
    <p:sldId id="332" r:id="rId22"/>
    <p:sldId id="328" r:id="rId23"/>
    <p:sldId id="329" r:id="rId24"/>
    <p:sldId id="331" r:id="rId25"/>
    <p:sldId id="330" r:id="rId26"/>
    <p:sldId id="333" r:id="rId27"/>
    <p:sldId id="315" r:id="rId28"/>
    <p:sldId id="316" r:id="rId29"/>
    <p:sldId id="317" r:id="rId30"/>
    <p:sldId id="334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8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2EF4-D95C-4A3D-AD15-0DEE45AFE702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EAF5-8AB5-4071-A2FE-31FD3E946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435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2EF4-D95C-4A3D-AD15-0DEE45AFE702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EAF5-8AB5-4071-A2FE-31FD3E946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750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2EF4-D95C-4A3D-AD15-0DEE45AFE702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EAF5-8AB5-4071-A2FE-31FD3E946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2EF4-D95C-4A3D-AD15-0DEE45AFE702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EAF5-8AB5-4071-A2FE-31FD3E946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34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2EF4-D95C-4A3D-AD15-0DEE45AFE702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EAF5-8AB5-4071-A2FE-31FD3E946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55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2EF4-D95C-4A3D-AD15-0DEE45AFE702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EAF5-8AB5-4071-A2FE-31FD3E946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242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2EF4-D95C-4A3D-AD15-0DEE45AFE702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EAF5-8AB5-4071-A2FE-31FD3E946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44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2EF4-D95C-4A3D-AD15-0DEE45AFE702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EAF5-8AB5-4071-A2FE-31FD3E946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13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2EF4-D95C-4A3D-AD15-0DEE45AFE702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EAF5-8AB5-4071-A2FE-31FD3E946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35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2EF4-D95C-4A3D-AD15-0DEE45AFE702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EAF5-8AB5-4071-A2FE-31FD3E946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795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2EF4-D95C-4A3D-AD15-0DEE45AFE702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EAF5-8AB5-4071-A2FE-31FD3E946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52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A2EF4-D95C-4A3D-AD15-0DEE45AFE702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2EAF5-8AB5-4071-A2FE-31FD3E946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35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3BB9-2AEE-48DC-961C-6DE577C3BC50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631826"/>
            <a:ext cx="78867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考试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模式：开卷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/>
            </a:r>
            <a:b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试卷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结构（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卷）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57512" y="2435411"/>
            <a:ext cx="4254500" cy="4572000"/>
          </a:xfrm>
        </p:spPr>
        <p:txBody>
          <a:bodyPr/>
          <a:lstStyle/>
          <a:p>
            <a:pPr marL="0" indent="0">
              <a:buNone/>
            </a:pPr>
            <a:endParaRPr lang="en-US" altLang="zh-CN" b="1" dirty="0" smtClean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一、单选题</a:t>
            </a:r>
            <a:endParaRPr lang="en-US" altLang="zh-CN" b="1" dirty="0" smtClean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二、填空题</a:t>
            </a:r>
            <a:endParaRPr lang="en-US" altLang="zh-CN" b="1" dirty="0" smtClean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三、程序填空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</a:t>
            </a:r>
            <a:endParaRPr lang="en-US" altLang="zh-CN" b="1" dirty="0" smtClean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四、</a:t>
            </a:r>
            <a:r>
              <a:rPr lang="zh-CN" altLang="en-US" b="1" dirty="0" smtClean="0">
                <a:latin typeface="Times New Roman" panose="02020603050405020304" pitchFamily="18" charset="0"/>
              </a:rPr>
              <a:t>程序阅读</a:t>
            </a:r>
            <a:r>
              <a:rPr lang="zh-CN" altLang="en-US" b="1" dirty="0" smtClean="0">
                <a:latin typeface="Times New Roman" panose="02020603050405020304" pitchFamily="18" charset="0"/>
              </a:rPr>
              <a:t>题</a:t>
            </a:r>
            <a:endParaRPr lang="en-US" altLang="zh-CN" b="1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43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8A5B-6424-4D97-9122-9CE6295C0181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创建</a:t>
            </a: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一维数组</a:t>
            </a:r>
            <a:endParaRPr lang="zh-CN" altLang="en-US" sz="3200" b="1" dirty="0">
              <a:solidFill>
                <a:srgbClr val="F4E59C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6950" y="1692278"/>
            <a:ext cx="7651750" cy="4848225"/>
          </a:xfrm>
        </p:spPr>
        <p:txBody>
          <a:bodyPr/>
          <a:lstStyle/>
          <a:p>
            <a:pPr marL="457200" lvl="1" indent="0">
              <a:buNone/>
            </a:pPr>
            <a:r>
              <a:rPr lang="zh-CN" altLang="en-US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类型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 数组名=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new  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类型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[数组长度]；</a:t>
            </a:r>
          </a:p>
          <a:p>
            <a:pPr marL="457200" lvl="1" indent="0">
              <a:buNone/>
            </a:pP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注意：类型一致，设置数组长度的位置</a:t>
            </a:r>
          </a:p>
          <a:p>
            <a:pPr marL="457200" lvl="1" indent="0">
              <a:buNone/>
            </a:pP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成员变量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length</a:t>
            </a:r>
          </a:p>
          <a:p>
            <a:pPr marL="457200" lvl="1" indent="0">
              <a:buNone/>
            </a:pP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通过数组下标表示数组里的各个元素。数组下标范围0~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length-1</a:t>
            </a:r>
          </a:p>
          <a:p>
            <a:pPr marL="457200" lvl="1" indent="0">
              <a:buNone/>
            </a:pP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可以在声明数组的同时，为数组赋初值，这时就不用显式地使用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new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运算了，如：</a:t>
            </a:r>
          </a:p>
          <a:p>
            <a:pPr marL="914400" lvl="2" indent="0">
              <a:buNone/>
            </a:pPr>
            <a:r>
              <a:rPr lang="en-US" altLang="zh-CN" sz="28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int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  a[]={1，2，3，4，5}；//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数组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的5个元素分别得到值：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zh-CN" altLang="en-US" sz="2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260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1164-1F6E-4158-9275-21671961EDDB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28650" y="2236789"/>
            <a:ext cx="7543800" cy="3160711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0" hangingPunct="0">
              <a:buClr>
                <a:schemeClr val="bg1"/>
              </a:buClr>
              <a:buFont typeface="Times New Roman" panose="02020603050405020304" pitchFamily="18" charset="0"/>
              <a:buChar char="§"/>
            </a:pPr>
            <a:r>
              <a:rPr lang="zh-CN" altLang="en-US" sz="2800" b="1" dirty="0" smtClean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   一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种是创建以后不能改变的字符串常量，</a:t>
            </a:r>
            <a:r>
              <a:rPr lang="en-US" altLang="zh-CN" sz="28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String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类用于存储和处理字符串常量</a:t>
            </a:r>
            <a:r>
              <a:rPr lang="zh-CN" altLang="en-US" sz="2800" b="1" dirty="0" smtClean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；</a:t>
            </a:r>
            <a:endParaRPr lang="en-US" altLang="zh-CN" sz="2800" b="1" dirty="0" smtClean="0">
              <a:latin typeface="仿宋" panose="02010609060101010101" pitchFamily="49" charset="-122"/>
              <a:ea typeface="仿宋" panose="02010609060101010101" pitchFamily="49" charset="-122"/>
              <a:sym typeface="Wingdings" panose="05000000000000000000" pitchFamily="2" charset="2"/>
            </a:endParaRPr>
          </a:p>
          <a:p>
            <a:pPr eaLnBrk="0" hangingPunct="0">
              <a:buClr>
                <a:schemeClr val="bg1"/>
              </a:buClr>
              <a:buFont typeface="Times New Roman" panose="02020603050405020304" pitchFamily="18" charset="0"/>
              <a:buChar char="§"/>
            </a:pPr>
            <a:endParaRPr lang="zh-CN" altLang="en-US" sz="2800" b="1" dirty="0">
              <a:latin typeface="仿宋" panose="02010609060101010101" pitchFamily="49" charset="-122"/>
              <a:ea typeface="仿宋" panose="02010609060101010101" pitchFamily="49" charset="-122"/>
              <a:sym typeface="Wingdings" panose="05000000000000000000" pitchFamily="2" charset="2"/>
            </a:endParaRPr>
          </a:p>
          <a:p>
            <a:pPr eaLnBrk="0" hangingPunct="0">
              <a:buClr>
                <a:schemeClr val="bg1"/>
              </a:buClr>
              <a:buFont typeface="Times New Roman" panose="02020603050405020304" pitchFamily="18" charset="0"/>
              <a:buChar char="§"/>
            </a:pP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   </a:t>
            </a:r>
            <a:r>
              <a:rPr lang="zh-CN" altLang="en-US" sz="2800" b="1" dirty="0" smtClean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一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种字符串是创建以后，可对其进行各种修改操作的字符串变量，</a:t>
            </a:r>
            <a:r>
              <a:rPr lang="en-US" altLang="zh-CN" sz="2800" b="1" dirty="0" err="1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StringBuffer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类用于存储和操作字符串变量</a:t>
            </a:r>
            <a:r>
              <a:rPr lang="zh-CN" altLang="en-US" sz="2800" b="1" dirty="0" smtClean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。</a:t>
            </a:r>
            <a:endParaRPr lang="zh-CN" altLang="en-US" sz="2800" b="1" dirty="0">
              <a:latin typeface="仿宋" panose="02010609060101010101" pitchFamily="49" charset="-122"/>
              <a:ea typeface="仿宋" panose="020106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 sz="5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字符串</a:t>
            </a:r>
            <a:endParaRPr lang="zh-CN" altLang="en-US" sz="5400" b="1" dirty="0">
              <a:latin typeface="仿宋" panose="02010609060101010101" pitchFamily="49" charset="-122"/>
              <a:ea typeface="仿宋" panose="02010609060101010101" pitchFamily="49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7127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EC2A-6D15-4A98-BC27-BD4F1F91DF60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2755" y="1212057"/>
            <a:ext cx="8218487" cy="4987925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length</a:t>
            </a:r>
            <a:r>
              <a:rPr lang="en-US" altLang="zh-CN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(): 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返回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字符串中的字符个数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b="1" dirty="0" err="1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charAt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b="1" dirty="0" err="1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int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index</a:t>
            </a:r>
            <a:r>
              <a:rPr lang="en-US" altLang="zh-CN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b="1" dirty="0" smtClean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b="1" dirty="0" smtClean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返回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字符串中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index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位置的字符。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b="1" dirty="0" err="1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toLowerCase</a:t>
            </a:r>
            <a:r>
              <a:rPr lang="en-US" altLang="zh-CN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()</a:t>
            </a:r>
            <a:r>
              <a:rPr lang="zh-CN" altLang="en-US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将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当前字符串中所有字符转换为小写形式。</a:t>
            </a:r>
            <a:endParaRPr lang="zh-CN" altLang="en-US" b="1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b="1" dirty="0" err="1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toUpperCase</a:t>
            </a:r>
            <a:r>
              <a:rPr lang="en-US" altLang="zh-CN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()</a:t>
            </a:r>
            <a:r>
              <a:rPr lang="zh-CN" altLang="en-US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将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当前字符串中所有字符转换为大写形式。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substring(</a:t>
            </a:r>
            <a:r>
              <a:rPr lang="en-US" altLang="zh-CN" b="1" dirty="0" err="1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int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beginIndex,int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endIndex</a:t>
            </a:r>
            <a:r>
              <a:rPr lang="en-US" altLang="zh-CN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截取</a:t>
            </a:r>
            <a:r>
              <a:rPr lang="en-US" altLang="zh-CN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beginIndex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到</a:t>
            </a:r>
            <a:r>
              <a:rPr lang="en-US" altLang="zh-CN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endIndex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不包括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的字符串。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static String </a:t>
            </a:r>
            <a:r>
              <a:rPr lang="en-US" altLang="zh-CN" b="1" dirty="0" err="1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valueOf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(float f</a:t>
            </a:r>
            <a:r>
              <a:rPr lang="en-US" altLang="zh-CN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用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单精度浮点数构造字符串对象。</a:t>
            </a:r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title"/>
          </p:nvPr>
        </p:nvSpPr>
        <p:spPr>
          <a:xfrm>
            <a:off x="628649" y="469900"/>
            <a:ext cx="7886700" cy="585789"/>
          </a:xfrm>
          <a:noFill/>
          <a:ln/>
        </p:spPr>
        <p:txBody>
          <a:bodyPr>
            <a:norm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</a:rPr>
              <a:t>String</a:t>
            </a:r>
            <a:r>
              <a:rPr lang="zh-CN" altLang="en-US" sz="3200" b="1" dirty="0">
                <a:solidFill>
                  <a:srgbClr val="C00000"/>
                </a:solidFill>
              </a:rPr>
              <a:t>类中常用的方法</a:t>
            </a:r>
          </a:p>
        </p:txBody>
      </p:sp>
    </p:spTree>
    <p:extLst>
      <p:ext uri="{BB962C8B-B14F-4D97-AF65-F5344CB8AC3E}">
        <p14:creationId xmlns:p14="http://schemas.microsoft.com/office/powerpoint/2010/main" val="262828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136E-3E00-4859-A9A8-F61742DA5527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14.String</a:t>
            </a:r>
            <a:r>
              <a:rPr lang="zh-CN" altLang="en-US"/>
              <a:t>字符串相等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3350" y="1676400"/>
            <a:ext cx="7435850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equals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82009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C3EA-7DCC-4884-B72C-6824070F2B38}" type="slidenum">
              <a:rPr lang="zh-CN" altLang="en-US"/>
              <a:pPr/>
              <a:t>14</a:t>
            </a:fld>
            <a:endParaRPr lang="en-US" altLang="zh-CN"/>
          </a:p>
        </p:txBody>
      </p:sp>
      <p:pic>
        <p:nvPicPr>
          <p:cNvPr id="161797" name="Picture 5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7488" y="1700213"/>
            <a:ext cx="8926512" cy="2520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1799" name="Rectangle 7"/>
          <p:cNvSpPr>
            <a:spLocks noGrp="1" noChangeArrowheads="1"/>
          </p:cNvSpPr>
          <p:nvPr>
            <p:ph type="title"/>
          </p:nvPr>
        </p:nvSpPr>
        <p:spPr>
          <a:xfrm>
            <a:off x="1066800" y="765175"/>
            <a:ext cx="7772400" cy="682625"/>
          </a:xfrm>
        </p:spPr>
        <p:txBody>
          <a:bodyPr/>
          <a:lstStyle/>
          <a:p>
            <a:r>
              <a:rPr lang="zh-CN" altLang="en-US" sz="4000" dirty="0" smtClean="0"/>
              <a:t>访问</a:t>
            </a:r>
            <a:r>
              <a:rPr lang="zh-CN" altLang="en-US" sz="4000" dirty="0"/>
              <a:t>控制修饰符</a:t>
            </a:r>
          </a:p>
        </p:txBody>
      </p:sp>
    </p:spTree>
    <p:extLst>
      <p:ext uri="{BB962C8B-B14F-4D97-AF65-F5344CB8AC3E}">
        <p14:creationId xmlns:p14="http://schemas.microsoft.com/office/powerpoint/2010/main" val="334513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109C-13C4-4E7F-80E8-D668661606CF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1</a:t>
            </a:r>
            <a:r>
              <a:rPr lang="en-US" altLang="zh-CN" dirty="0"/>
              <a:t>6.</a:t>
            </a:r>
            <a:r>
              <a:rPr lang="zh-CN" altLang="en-US" dirty="0"/>
              <a:t>单重继承</a:t>
            </a:r>
            <a:endParaRPr lang="zh-CN" altLang="en-US" sz="4000" dirty="0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28650" y="1825625"/>
            <a:ext cx="7886700" cy="1323975"/>
          </a:xfrm>
          <a:noFill/>
          <a:ln/>
        </p:spPr>
        <p:txBody>
          <a:bodyPr/>
          <a:lstStyle/>
          <a:p>
            <a:pPr lvl="1"/>
            <a:r>
              <a:rPr lang="en-US" altLang="zh-CN" b="1" dirty="0"/>
              <a:t>Java</a:t>
            </a:r>
            <a:r>
              <a:rPr lang="zh-CN" altLang="en-US" b="1" dirty="0"/>
              <a:t>只支持</a:t>
            </a:r>
            <a:r>
              <a:rPr lang="zh-CN" altLang="en-US" b="1" dirty="0">
                <a:solidFill>
                  <a:srgbClr val="C00000"/>
                </a:solidFill>
              </a:rPr>
              <a:t>单重继承</a:t>
            </a:r>
            <a:r>
              <a:rPr lang="zh-CN" altLang="en-US" dirty="0"/>
              <a:t>，即每个类只能有一个父类。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</a:rPr>
              <a:t>为了保留多重继承的功能，提出了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接口</a:t>
            </a:r>
            <a:r>
              <a:rPr lang="zh-CN" altLang="en-US" dirty="0">
                <a:latin typeface="Times New Roman" panose="02020603050405020304" pitchFamily="18" charset="0"/>
              </a:rPr>
              <a:t>的概念</a:t>
            </a:r>
          </a:p>
          <a:p>
            <a:pPr lvl="1"/>
            <a:endParaRPr lang="zh-CN" altLang="en-US" dirty="0">
              <a:latin typeface="宋体" panose="02010600030101010101" pitchFamily="2" charset="-122"/>
            </a:endParaRPr>
          </a:p>
          <a:p>
            <a:pPr lvl="1"/>
            <a:endParaRPr lang="en-US" altLang="zh-CN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13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4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4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8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0D7E-8AC9-42C0-BCF3-A6D4071B2395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731029"/>
            <a:ext cx="7772400" cy="5105400"/>
          </a:xfrm>
        </p:spPr>
        <p:txBody>
          <a:bodyPr>
            <a:normAutofit/>
          </a:bodyPr>
          <a:lstStyle/>
          <a:p>
            <a:pPr lvl="1" algn="just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是一种特殊的方法 </a:t>
            </a:r>
          </a:p>
          <a:p>
            <a:pPr lvl="1" algn="just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构造方法的名字与类名相同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  <a:cs typeface="Arial Unicode MS" panose="020B0604020202020204" pitchFamily="34" charset="-122"/>
            </a:endParaRPr>
          </a:p>
          <a:p>
            <a:pPr lvl="1" algn="just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没有返回值类型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  <a:cs typeface="Arial Unicode MS" panose="020B0604020202020204" pitchFamily="34" charset="-122"/>
            </a:endParaRPr>
          </a:p>
          <a:p>
            <a:pPr marL="457200" lvl="1" indent="0" algn="just">
              <a:buNone/>
            </a:pP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/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构造方法的调用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: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参数匹配 </a:t>
            </a:r>
          </a:p>
          <a:p>
            <a:pPr>
              <a:lnSpc>
                <a:spcPct val="120000"/>
              </a:lnSpc>
              <a:spcBef>
                <a:spcPct val="35000"/>
              </a:spcBef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如果程序员定义了一个或多个构造方法，则将自动屏蔽掉缺省的构造方法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35000"/>
              </a:spcBef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 在同一个类中定义的重载构造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函数可以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相互调用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68964" name="Rectangle 4"/>
          <p:cNvSpPr>
            <a:spLocks noGrp="1" noChangeArrowheads="1"/>
          </p:cNvSpPr>
          <p:nvPr>
            <p:ph type="title"/>
          </p:nvPr>
        </p:nvSpPr>
        <p:spPr>
          <a:xfrm>
            <a:off x="612682" y="225424"/>
            <a:ext cx="7772400" cy="1143000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构造</a:t>
            </a:r>
            <a:r>
              <a:rPr lang="zh-CN" altLang="en-US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210069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598A-6977-415A-9C67-AF42895EE138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6603" y="170332"/>
            <a:ext cx="7886700" cy="1325563"/>
          </a:xfrm>
        </p:spPr>
        <p:txBody>
          <a:bodyPr/>
          <a:lstStyle/>
          <a:p>
            <a:r>
              <a:rPr lang="en-US" altLang="zh-CN" sz="4800" b="1" dirty="0" smtClean="0"/>
              <a:t>static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953" y="1242549"/>
            <a:ext cx="7772400" cy="3241675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static </a:t>
            </a:r>
            <a:r>
              <a:rPr lang="zh-CN" altLang="en-US" sz="2000" dirty="0"/>
              <a:t>在变量或方法之前，表明它们是属于类的，称为类方法（静态方法）或类变量（静态变量)。</a:t>
            </a:r>
          </a:p>
          <a:p>
            <a:endParaRPr lang="zh-CN" altLang="en-US" sz="2000" dirty="0"/>
          </a:p>
          <a:p>
            <a:r>
              <a:rPr lang="zh-CN" altLang="en-US" sz="2000" dirty="0"/>
              <a:t>静态方法的调用 </a:t>
            </a:r>
          </a:p>
        </p:txBody>
      </p:sp>
      <p:sp>
        <p:nvSpPr>
          <p:cNvPr id="171012" name="Rectangle 4"/>
          <p:cNvSpPr>
            <a:spLocks noChangeArrowheads="1"/>
          </p:cNvSpPr>
          <p:nvPr/>
        </p:nvSpPr>
        <p:spPr bwMode="auto">
          <a:xfrm>
            <a:off x="524435" y="2911202"/>
            <a:ext cx="8229600" cy="1592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/>
            <a:r>
              <a:rPr lang="en-US" altLang="zh-CN" sz="2000" dirty="0"/>
              <a:t>class  AA {</a:t>
            </a:r>
          </a:p>
          <a:p>
            <a:pPr lvl="1"/>
            <a:r>
              <a:rPr lang="en-US" altLang="zh-CN" sz="2000" dirty="0"/>
              <a:t>      static  void  Show( ){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(“</a:t>
            </a:r>
            <a:r>
              <a:rPr lang="zh-CN" altLang="en-US" sz="2000" dirty="0"/>
              <a:t>我喜欢</a:t>
            </a:r>
            <a:r>
              <a:rPr lang="en-US" altLang="zh-CN" sz="2000" dirty="0"/>
              <a:t>Java!”); }</a:t>
            </a:r>
          </a:p>
          <a:p>
            <a:pPr lvl="1"/>
            <a:r>
              <a:rPr lang="en-US" altLang="zh-CN" sz="2000" dirty="0"/>
              <a:t>} </a:t>
            </a:r>
            <a:endParaRPr lang="zh-CN" altLang="en-US" sz="2000" dirty="0"/>
          </a:p>
        </p:txBody>
      </p:sp>
      <p:sp>
        <p:nvSpPr>
          <p:cNvPr id="2" name="矩形 1"/>
          <p:cNvSpPr/>
          <p:nvPr/>
        </p:nvSpPr>
        <p:spPr>
          <a:xfrm>
            <a:off x="900953" y="4633111"/>
            <a:ext cx="7086600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7030A0"/>
                </a:solidFill>
              </a:rPr>
              <a:t> 不能在</a:t>
            </a:r>
            <a:r>
              <a:rPr lang="zh-CN" altLang="en-US" sz="2400" b="1" dirty="0">
                <a:solidFill>
                  <a:srgbClr val="7030A0"/>
                </a:solidFill>
              </a:rPr>
              <a:t>静态函数中使用 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this，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super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等对象；</a:t>
            </a:r>
            <a:endParaRPr lang="zh-CN" altLang="en-US" sz="2400" b="1" dirty="0">
              <a:solidFill>
                <a:srgbClr val="7030A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7030A0"/>
                </a:solidFill>
              </a:rPr>
              <a:t> 静态</a:t>
            </a:r>
            <a:r>
              <a:rPr lang="zh-CN" altLang="en-US" sz="2400" b="1" dirty="0">
                <a:solidFill>
                  <a:srgbClr val="7030A0"/>
                </a:solidFill>
              </a:rPr>
              <a:t>函数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中不能直接</a:t>
            </a:r>
            <a:r>
              <a:rPr lang="zh-CN" altLang="en-US" sz="2400" b="1" dirty="0">
                <a:solidFill>
                  <a:srgbClr val="7030A0"/>
                </a:solidFill>
              </a:rPr>
              <a:t>使用非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静态变量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57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5CD2-3BF8-40EF-80F1-7DD2BE512AE5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179204" name="Text Box 4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762000"/>
            <a:ext cx="8229600" cy="5181600"/>
          </a:xfrm>
          <a:noFill/>
          <a:ln>
            <a:solidFill>
              <a:schemeClr val="accent1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1D208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5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smtClean="0"/>
              <a:t>final</a:t>
            </a:r>
            <a:endParaRPr lang="en-US" altLang="zh-CN" dirty="0">
              <a:solidFill>
                <a:srgbClr val="211E54"/>
              </a:solidFill>
              <a:latin typeface="Tahoma" panose="020B0604030504040204" pitchFamily="34" charset="0"/>
            </a:endParaRPr>
          </a:p>
          <a:p>
            <a:pPr lvl="1">
              <a:lnSpc>
                <a:spcPct val="105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dirty="0">
                <a:latin typeface="Tahoma" panose="020B0604030504040204" pitchFamily="34" charset="0"/>
              </a:rPr>
              <a:t>final</a:t>
            </a:r>
            <a:r>
              <a:rPr lang="zh-CN" altLang="en-US" dirty="0">
                <a:latin typeface="Tahoma" panose="020B0604030504040204" pitchFamily="34" charset="0"/>
              </a:rPr>
              <a:t>在类之前</a:t>
            </a:r>
          </a:p>
          <a:p>
            <a:pPr lvl="2">
              <a:lnSpc>
                <a:spcPct val="105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Tahoma" panose="020B0604030504040204" pitchFamily="34" charset="0"/>
              </a:rPr>
              <a:t>表示该类是最终类，不能再被继承。</a:t>
            </a:r>
          </a:p>
          <a:p>
            <a:pPr lvl="1">
              <a:lnSpc>
                <a:spcPct val="105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dirty="0">
                <a:latin typeface="Tahoma" panose="020B0604030504040204" pitchFamily="34" charset="0"/>
              </a:rPr>
              <a:t>final</a:t>
            </a:r>
            <a:r>
              <a:rPr lang="zh-CN" altLang="en-US" dirty="0">
                <a:latin typeface="Tahoma" panose="020B0604030504040204" pitchFamily="34" charset="0"/>
              </a:rPr>
              <a:t>在方法之前</a:t>
            </a:r>
          </a:p>
          <a:p>
            <a:pPr lvl="2">
              <a:lnSpc>
                <a:spcPct val="105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Tahoma" panose="020B0604030504040204" pitchFamily="34" charset="0"/>
              </a:rPr>
              <a:t>表示该方法是最终方法，该方法不能被任何派生的子类覆盖。</a:t>
            </a:r>
          </a:p>
          <a:p>
            <a:pPr lvl="1">
              <a:lnSpc>
                <a:spcPct val="105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dirty="0">
                <a:latin typeface="Tahoma" panose="020B0604030504040204" pitchFamily="34" charset="0"/>
              </a:rPr>
              <a:t>final</a:t>
            </a:r>
            <a:r>
              <a:rPr lang="zh-CN" altLang="en-US" dirty="0">
                <a:latin typeface="Tahoma" panose="020B0604030504040204" pitchFamily="34" charset="0"/>
              </a:rPr>
              <a:t>在变量之前</a:t>
            </a:r>
          </a:p>
          <a:p>
            <a:pPr lvl="2">
              <a:lnSpc>
                <a:spcPct val="105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Tahoma" panose="020B0604030504040204" pitchFamily="34" charset="0"/>
              </a:rPr>
              <a:t>表示变量的值在初始化之后就不能再改变；相当于定义了一个常量。</a:t>
            </a:r>
          </a:p>
          <a:p>
            <a:pPr>
              <a:buClrTx/>
              <a:buSzTx/>
              <a:buFontTx/>
              <a:buChar char="•"/>
            </a:pPr>
            <a:endParaRPr lang="zh-CN" altLang="en-US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57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940D-36FE-4822-81E1-75204A9E59DA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685800"/>
            <a:ext cx="7772400" cy="586740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600" dirty="0" smtClean="0">
                <a:solidFill>
                  <a:srgbClr val="C00000"/>
                </a:solidFill>
              </a:rPr>
              <a:t>abstract</a:t>
            </a:r>
            <a:endParaRPr lang="zh-CN" altLang="en-US" sz="36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在一个类中声明为抽象方法时，意味着这个方法必须在子类中被重新定义（覆盖）</a:t>
            </a:r>
          </a:p>
          <a:p>
            <a:pPr lvl="1">
              <a:lnSpc>
                <a:spcPct val="120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构造方法不能为抽象的，抽象与最终不能同时存在；</a:t>
            </a:r>
          </a:p>
          <a:p>
            <a:pPr lvl="1">
              <a:lnSpc>
                <a:spcPct val="120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抽象方法一般是仅有方法头而没有方法体的方法；</a:t>
            </a:r>
          </a:p>
          <a:p>
            <a:pPr lvl="1">
              <a:lnSpc>
                <a:spcPct val="120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抽象方法为该类的子类定义一个方法的接口标准，子类必须根据需要重新定义它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抽象类必须被继承</a:t>
            </a:r>
          </a:p>
          <a:p>
            <a:pPr lvl="1">
              <a:lnSpc>
                <a:spcPct val="120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任何含有抽象方法的类必须声明为抽象类；</a:t>
            </a:r>
          </a:p>
          <a:p>
            <a:pPr>
              <a:lnSpc>
                <a:spcPct val="120000"/>
              </a:lnSpc>
            </a:pPr>
            <a:endParaRPr lang="zh-CN" altLang="en-US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441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8E26-79A5-49DB-B32B-F9BB12B313EB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90689"/>
            <a:ext cx="8229600" cy="51816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1.</a:t>
            </a:r>
            <a:r>
              <a:rPr lang="zh-CN" altLang="en-US" dirty="0">
                <a:latin typeface="Times New Roman" panose="02020603050405020304" pitchFamily="18" charset="0"/>
              </a:rPr>
              <a:t>标识符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lvl="1"/>
            <a:r>
              <a:rPr lang="en-US" altLang="zh-CN" sz="2400" b="1" dirty="0">
                <a:latin typeface="宋体" panose="02010600030101010101" pitchFamily="2" charset="-122"/>
              </a:rPr>
              <a:t>Java</a:t>
            </a:r>
            <a:r>
              <a:rPr lang="zh-CN" altLang="en-US" sz="2400" b="1" dirty="0">
                <a:latin typeface="宋体" panose="02010600030101010101" pitchFamily="2" charset="-122"/>
              </a:rPr>
              <a:t>中标识符的组成：</a:t>
            </a:r>
          </a:p>
          <a:p>
            <a:pPr lvl="2"/>
            <a:r>
              <a:rPr lang="zh-CN" altLang="en-US" b="1" dirty="0">
                <a:latin typeface="宋体" panose="02010600030101010101" pitchFamily="2" charset="-122"/>
              </a:rPr>
              <a:t>字母，数字，</a:t>
            </a:r>
            <a:r>
              <a:rPr lang="en-US" altLang="zh-CN" b="1" dirty="0">
                <a:latin typeface="宋体" panose="02010600030101010101" pitchFamily="2" charset="-122"/>
              </a:rPr>
              <a:t>_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宋体" panose="02010600030101010101" pitchFamily="2" charset="-122"/>
              </a:rPr>
              <a:t>$ </a:t>
            </a:r>
            <a:r>
              <a:rPr lang="zh-CN" altLang="en-US" b="1" dirty="0">
                <a:latin typeface="宋体" panose="02010600030101010101" pitchFamily="2" charset="-122"/>
              </a:rPr>
              <a:t>这四种字符</a:t>
            </a:r>
          </a:p>
          <a:p>
            <a:pPr lvl="1"/>
            <a:r>
              <a:rPr lang="en-US" altLang="zh-CN" sz="2400" b="1" dirty="0">
                <a:latin typeface="宋体" panose="02010600030101010101" pitchFamily="2" charset="-122"/>
              </a:rPr>
              <a:t>Java</a:t>
            </a:r>
            <a:r>
              <a:rPr lang="zh-CN" altLang="en-US" sz="2400" b="1" dirty="0">
                <a:latin typeface="宋体" panose="02010600030101010101" pitchFamily="2" charset="-122"/>
              </a:rPr>
              <a:t>中标识符的开头字符可以是：</a:t>
            </a:r>
          </a:p>
          <a:p>
            <a:pPr lvl="2"/>
            <a:r>
              <a:rPr lang="zh-CN" altLang="en-US" b="1" dirty="0">
                <a:latin typeface="宋体" panose="02010600030101010101" pitchFamily="2" charset="-122"/>
              </a:rPr>
              <a:t>字母，</a:t>
            </a:r>
            <a:r>
              <a:rPr lang="en-US" altLang="zh-CN" b="1" dirty="0">
                <a:latin typeface="宋体" panose="02010600030101010101" pitchFamily="2" charset="-122"/>
              </a:rPr>
              <a:t>_ 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 smtClean="0">
                <a:latin typeface="宋体" panose="02010600030101010101" pitchFamily="2" charset="-122"/>
              </a:rPr>
              <a:t>$</a:t>
            </a:r>
            <a:r>
              <a:rPr lang="zh-CN" altLang="en-US" b="1" dirty="0" smtClean="0">
                <a:latin typeface="宋体" panose="02010600030101010101" pitchFamily="2" charset="-122"/>
              </a:rPr>
              <a:t>（</a:t>
            </a:r>
            <a:r>
              <a:rPr lang="zh-CN" altLang="en-US" b="1" u="sng" dirty="0" smtClean="0">
                <a:solidFill>
                  <a:srgbClr val="7030A0"/>
                </a:solidFill>
                <a:latin typeface="宋体" panose="02010600030101010101" pitchFamily="2" charset="-122"/>
              </a:rPr>
              <a:t>数字不能作为开头字符</a:t>
            </a:r>
            <a:r>
              <a:rPr lang="zh-CN" altLang="en-US" b="1" dirty="0" smtClean="0">
                <a:latin typeface="宋体" panose="02010600030101010101" pitchFamily="2" charset="-122"/>
              </a:rPr>
              <a:t>）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lvl="1"/>
            <a:r>
              <a:rPr lang="en-US" altLang="zh-CN" sz="2400" b="1" dirty="0">
                <a:latin typeface="宋体" panose="02010600030101010101" pitchFamily="2" charset="-122"/>
              </a:rPr>
              <a:t>Java</a:t>
            </a:r>
            <a:r>
              <a:rPr lang="zh-CN" altLang="en-US" sz="2400" b="1" dirty="0">
                <a:latin typeface="宋体" panose="02010600030101010101" pitchFamily="2" charset="-122"/>
              </a:rPr>
              <a:t>中标识符需要注意的地方：</a:t>
            </a:r>
          </a:p>
          <a:p>
            <a:pPr lvl="2"/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关键字</a:t>
            </a:r>
            <a:r>
              <a:rPr lang="zh-CN" altLang="en-US" b="1" dirty="0">
                <a:latin typeface="宋体" panose="02010600030101010101" pitchFamily="2" charset="-122"/>
              </a:rPr>
              <a:t>不能作为标识符</a:t>
            </a:r>
          </a:p>
          <a:p>
            <a:pPr lvl="2"/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标识符区别大小写</a:t>
            </a:r>
          </a:p>
          <a:p>
            <a:pPr lvl="2"/>
            <a:r>
              <a:rPr lang="zh-CN" altLang="en-US" b="1" dirty="0">
                <a:latin typeface="宋体" panose="02010600030101010101" pitchFamily="2" charset="-122"/>
              </a:rPr>
              <a:t>数字不能开头</a:t>
            </a:r>
          </a:p>
          <a:p>
            <a:pPr lvl="2"/>
            <a:r>
              <a:rPr lang="zh-CN" altLang="en-US" b="1" dirty="0">
                <a:latin typeface="宋体" panose="02010600030101010101" pitchFamily="2" charset="-122"/>
              </a:rPr>
              <a:t>标识符区分大小写，长度没有限制 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title"/>
          </p:nvPr>
        </p:nvSpPr>
        <p:spPr bwMode="black"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000000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/>
          <a:p>
            <a:r>
              <a:rPr lang="zh-CN" altLang="en-US" sz="2800" b="1" dirty="0"/>
              <a:t>一、主要内容</a:t>
            </a:r>
          </a:p>
        </p:txBody>
      </p:sp>
    </p:spTree>
    <p:extLst>
      <p:ext uri="{BB962C8B-B14F-4D97-AF65-F5344CB8AC3E}">
        <p14:creationId xmlns:p14="http://schemas.microsoft.com/office/powerpoint/2010/main" val="261869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221A2-D144-4405-940D-CD6CFCA2893C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966788"/>
            <a:ext cx="6146863" cy="1296987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70000"/>
              </a:lnSpc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接口主要作用是实现多重继承的功能</a:t>
            </a:r>
          </a:p>
          <a:p>
            <a:pPr lvl="1">
              <a:lnSpc>
                <a:spcPct val="170000"/>
              </a:lnSpc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接口的声明与实现</a:t>
            </a:r>
          </a:p>
        </p:txBody>
      </p:sp>
      <p:sp>
        <p:nvSpPr>
          <p:cNvPr id="172037" name="AutoShape 5"/>
          <p:cNvSpPr>
            <a:spLocks noChangeArrowheads="1"/>
          </p:cNvSpPr>
          <p:nvPr/>
        </p:nvSpPr>
        <p:spPr bwMode="auto">
          <a:xfrm>
            <a:off x="1066800" y="2514600"/>
            <a:ext cx="7540625" cy="1577975"/>
          </a:xfrm>
          <a:prstGeom prst="roundRect">
            <a:avLst>
              <a:gd name="adj" fmla="val 16667"/>
            </a:avLst>
          </a:prstGeom>
          <a:solidFill>
            <a:srgbClr val="99FFCC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>
            <a:lvl1pPr marL="666750" indent="-5715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335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4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0" lang="zh-CN" altLang="en-US" b="1">
                <a:solidFill>
                  <a:srgbClr val="0000FF"/>
                </a:solidFill>
                <a:latin typeface="Times New Roman" panose="02020603050405020304" pitchFamily="18" charset="0"/>
              </a:rPr>
              <a:t>[</a:t>
            </a:r>
            <a:r>
              <a:rPr kumimoji="0"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public] interface </a:t>
            </a:r>
            <a:r>
              <a:rPr kumimoji="0" lang="zh-CN" altLang="en-US" b="1">
                <a:solidFill>
                  <a:srgbClr val="0000FF"/>
                </a:solidFill>
                <a:latin typeface="Times New Roman" panose="02020603050405020304" pitchFamily="18" charset="0"/>
              </a:rPr>
              <a:t>接口名 </a:t>
            </a:r>
            <a:r>
              <a:rPr kumimoji="0"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extends [</a:t>
            </a:r>
            <a:r>
              <a:rPr kumimoji="0" lang="zh-CN" altLang="en-US" b="1">
                <a:solidFill>
                  <a:srgbClr val="0000FF"/>
                </a:solidFill>
                <a:latin typeface="Times New Roman" panose="02020603050405020304" pitchFamily="18" charset="0"/>
              </a:rPr>
              <a:t>父接口名列表] {</a:t>
            </a:r>
            <a:br>
              <a:rPr kumimoji="0" lang="zh-CN" altLang="en-US" b="1">
                <a:solidFill>
                  <a:srgbClr val="0000FF"/>
                </a:solidFill>
                <a:latin typeface="Times New Roman" panose="02020603050405020304" pitchFamily="18" charset="0"/>
              </a:rPr>
            </a:br>
            <a:r>
              <a:rPr kumimoji="0" lang="zh-CN" altLang="en-US" b="1">
                <a:solidFill>
                  <a:srgbClr val="0000FF"/>
                </a:solidFill>
                <a:latin typeface="Times New Roman" panose="02020603050405020304" pitchFamily="18" charset="0"/>
              </a:rPr>
              <a:t>       变量声明；       </a:t>
            </a:r>
            <a:r>
              <a:rPr kumimoji="0"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//常量</a:t>
            </a:r>
            <a:br>
              <a:rPr kumimoji="0"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</a:br>
            <a:r>
              <a:rPr kumimoji="0" lang="zh-CN" altLang="en-US" b="1">
                <a:solidFill>
                  <a:srgbClr val="0000FF"/>
                </a:solidFill>
                <a:latin typeface="Times New Roman" panose="02020603050405020304" pitchFamily="18" charset="0"/>
              </a:rPr>
              <a:t>       方法声明；      </a:t>
            </a:r>
            <a:r>
              <a:rPr kumimoji="0"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//抽象方法</a:t>
            </a:r>
            <a:br>
              <a:rPr kumimoji="0"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</a:br>
            <a:r>
              <a:rPr kumimoji="0" lang="zh-CN" altLang="en-US" b="1">
                <a:solidFill>
                  <a:srgbClr val="0000FF"/>
                </a:solidFill>
                <a:latin typeface="Times New Roman" panose="02020603050405020304" pitchFamily="18" charset="0"/>
              </a:rPr>
              <a:t> }</a:t>
            </a:r>
          </a:p>
        </p:txBody>
      </p:sp>
      <p:sp>
        <p:nvSpPr>
          <p:cNvPr id="172038" name="AutoShape 6"/>
          <p:cNvSpPr>
            <a:spLocks noChangeArrowheads="1"/>
          </p:cNvSpPr>
          <p:nvPr/>
        </p:nvSpPr>
        <p:spPr bwMode="auto">
          <a:xfrm>
            <a:off x="800100" y="4343400"/>
            <a:ext cx="8343900" cy="1395413"/>
          </a:xfrm>
          <a:prstGeom prst="bracePair">
            <a:avLst>
              <a:gd name="adj" fmla="val 14449"/>
            </a:avLst>
          </a:prstGeom>
          <a:solidFill>
            <a:srgbClr val="FFCC99"/>
          </a:solidFill>
          <a:ln w="9525">
            <a:solidFill>
              <a:srgbClr val="FF00FF"/>
            </a:solidFill>
            <a:round/>
            <a:headEnd/>
            <a:tailEnd type="none" w="med" len="lg"/>
          </a:ln>
          <a:effectLst>
            <a:outerShdw dist="107763" dir="18900000" algn="ctr" rotWithShape="0">
              <a:schemeClr val="hlink"/>
            </a:outerShdw>
          </a:effectLst>
        </p:spPr>
        <p:txBody>
          <a:bodyPr wrap="none" anchor="ctr"/>
          <a:lstStyle/>
          <a:p>
            <a:pPr algn="ctr">
              <a:lnSpc>
                <a:spcPct val="170000"/>
              </a:lnSpc>
              <a:spcBef>
                <a:spcPct val="5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[修饰符] </a:t>
            </a:r>
            <a:r>
              <a:rPr kumimoji="0"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class </a:t>
            </a:r>
            <a:r>
              <a:rPr kumimoji="0"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类名 </a:t>
            </a:r>
            <a:r>
              <a:rPr kumimoji="0"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extends </a:t>
            </a:r>
            <a:r>
              <a:rPr kumimoji="0"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父类名 </a:t>
            </a:r>
            <a:r>
              <a:rPr kumimoji="0" lang="en-US" altLang="zh-CN" b="1" dirty="0">
                <a:solidFill>
                  <a:srgbClr val="FF3300"/>
                </a:solidFill>
                <a:latin typeface="Times New Roman" panose="02020603050405020304" pitchFamily="18" charset="0"/>
              </a:rPr>
              <a:t>implements </a:t>
            </a:r>
            <a:r>
              <a:rPr kumimoji="0"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接口名1，</a:t>
            </a:r>
            <a:br>
              <a:rPr kumimoji="0"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</a:br>
            <a:r>
              <a:rPr kumimoji="0"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                                                                         [接口名2，...]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72040" name="Rectangle 8"/>
          <p:cNvSpPr>
            <a:spLocks noGrp="1" noChangeArrowheads="1"/>
          </p:cNvSpPr>
          <p:nvPr>
            <p:ph type="title"/>
          </p:nvPr>
        </p:nvSpPr>
        <p:spPr>
          <a:xfrm>
            <a:off x="900113" y="44450"/>
            <a:ext cx="7772400" cy="1143000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接口</a:t>
            </a:r>
            <a:endParaRPr lang="zh-CN" altLang="en-US" sz="3600" b="1" dirty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528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7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7" grpId="0" animBg="1" autoUpdateAnimBg="0"/>
      <p:bldP spid="172038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3752" y="1385047"/>
            <a:ext cx="715383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button.addActionListener(</a:t>
            </a:r>
            <a:r>
              <a:rPr lang="zh-CN" altLang="en-US" sz="2000" dirty="0">
                <a:solidFill>
                  <a:srgbClr val="C00000"/>
                </a:solidFill>
              </a:rPr>
              <a:t>new ActionListener(){</a:t>
            </a:r>
            <a:r>
              <a:rPr lang="zh-CN" altLang="en-US" sz="2000" dirty="0"/>
              <a:t>			public void actionPerformed(ActionEvent e) {				//获取被点击的按键				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</a:t>
            </a:r>
            <a:r>
              <a:rPr lang="zh-CN" altLang="en-US" sz="2000" dirty="0" smtClean="0"/>
              <a:t>JButton </a:t>
            </a:r>
            <a:r>
              <a:rPr lang="zh-CN" altLang="en-US" sz="2000" dirty="0"/>
              <a:t>clickedButton=(JButton) e.getSource();				//改变被点击按键的标题				clickedButton.setText("我被点了！");	</a:t>
            </a:r>
            <a:endParaRPr lang="en-US" altLang="zh-CN" sz="2000" dirty="0" smtClean="0"/>
          </a:p>
          <a:p>
            <a:r>
              <a:rPr lang="zh-CN" altLang="en-US" sz="2000" dirty="0"/>
              <a:t>	</a:t>
            </a:r>
            <a:r>
              <a:rPr lang="zh-CN" altLang="en-US" sz="2000" dirty="0" smtClean="0"/>
              <a:t>}</a:t>
            </a:r>
            <a:r>
              <a:rPr lang="zh-CN" altLang="en-US" sz="2000" dirty="0"/>
              <a:t>	</a:t>
            </a:r>
            <a:endParaRPr lang="en-US" altLang="zh-CN" sz="2000" dirty="0" smtClean="0"/>
          </a:p>
          <a:p>
            <a:r>
              <a:rPr lang="zh-CN" altLang="en-US" sz="2000" dirty="0"/>
              <a:t>	</a:t>
            </a:r>
            <a:r>
              <a:rPr lang="zh-CN" altLang="en-US" sz="2000" dirty="0">
                <a:solidFill>
                  <a:srgbClr val="C00000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44201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C62B-0B78-4AA2-A8C7-7CAFD0E35AE3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31014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I/O</a:t>
            </a:r>
            <a:r>
              <a:rPr lang="zh-CN" altLang="en-US" sz="36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流的概念</a:t>
            </a:r>
            <a:endParaRPr lang="zh-CN" altLang="en-US" sz="3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556577"/>
            <a:ext cx="8229600" cy="45259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800" b="1" dirty="0" smtClean="0"/>
              <a:t>理解</a:t>
            </a:r>
            <a:r>
              <a:rPr lang="zh-CN" altLang="en-US" sz="2800" b="1" dirty="0"/>
              <a:t>流，标准输入</a:t>
            </a:r>
            <a:r>
              <a:rPr lang="en-US" altLang="zh-CN" sz="2800" b="1" dirty="0">
                <a:cs typeface="Times New Roman" panose="02020603050405020304" pitchFamily="18" charset="0"/>
              </a:rPr>
              <a:t>/</a:t>
            </a:r>
            <a:r>
              <a:rPr lang="en-US" altLang="zh-CN" sz="2800" b="1" dirty="0" err="1"/>
              <a:t>输出流</a:t>
            </a:r>
            <a:r>
              <a:rPr lang="zh-CN" altLang="en-US" sz="2800" b="1" dirty="0"/>
              <a:t>的概念</a:t>
            </a:r>
          </a:p>
          <a:p>
            <a:pPr>
              <a:lnSpc>
                <a:spcPct val="110000"/>
              </a:lnSpc>
            </a:pPr>
            <a:endParaRPr lang="zh-CN" altLang="en-US" sz="2800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69557" y="2332038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ct val="10000"/>
              </a:spcAft>
            </a:pPr>
            <a:r>
              <a:rPr lang="en-US" altLang="zh-CN" b="1" dirty="0" smtClean="0"/>
              <a:t>Java</a:t>
            </a:r>
            <a:r>
              <a:rPr lang="zh-CN" altLang="en-US" b="1" dirty="0" smtClean="0"/>
              <a:t>流的分类</a:t>
            </a:r>
            <a:endParaRPr lang="en-US" altLang="zh-CN" b="1" dirty="0" smtClean="0"/>
          </a:p>
          <a:p>
            <a:pPr marL="812800" lvl="2" indent="-276225">
              <a:spcAft>
                <a:spcPct val="10000"/>
              </a:spcAft>
            </a:pPr>
            <a:r>
              <a:rPr lang="zh-CN" altLang="en-US" sz="2400" b="1" dirty="0" smtClean="0"/>
              <a:t>字节流</a:t>
            </a:r>
          </a:p>
          <a:p>
            <a:pPr marL="812800" lvl="2" indent="-276225">
              <a:spcAft>
                <a:spcPct val="10000"/>
              </a:spcAft>
              <a:buFont typeface="Wingdings" panose="05000000000000000000" pitchFamily="2" charset="2"/>
              <a:buNone/>
            </a:pPr>
            <a:r>
              <a:rPr lang="zh-CN" altLang="en-US" sz="2400" b="1" dirty="0" smtClean="0"/>
              <a:t>   </a:t>
            </a:r>
            <a:r>
              <a:rPr lang="en-US" altLang="zh-CN" sz="2400" b="1" dirty="0" smtClean="0"/>
              <a:t>8 </a:t>
            </a:r>
            <a:r>
              <a:rPr lang="zh-CN" altLang="en-US" sz="2400" b="1" dirty="0" smtClean="0"/>
              <a:t>位 </a:t>
            </a:r>
          </a:p>
          <a:p>
            <a:pPr marL="0" indent="0">
              <a:spcAft>
                <a:spcPct val="10000"/>
              </a:spcAft>
              <a:buFont typeface="Wingdings" panose="05000000000000000000" pitchFamily="2" charset="2"/>
              <a:buNone/>
            </a:pPr>
            <a:r>
              <a:rPr lang="zh-CN" altLang="en-US" b="1" dirty="0" smtClean="0"/>
              <a:t>        </a:t>
            </a:r>
            <a:r>
              <a:rPr lang="en-US" altLang="zh-CN" b="1" dirty="0" err="1" smtClean="0"/>
              <a:t>InputStream</a:t>
            </a:r>
            <a:r>
              <a:rPr lang="en-US" altLang="zh-CN" b="1" dirty="0" smtClean="0"/>
              <a:t>   </a:t>
            </a:r>
            <a:r>
              <a:rPr lang="en-US" altLang="zh-CN" b="1" dirty="0" err="1" smtClean="0"/>
              <a:t>OutputStream</a:t>
            </a:r>
            <a:endParaRPr lang="en-US" altLang="zh-CN" b="1" dirty="0" smtClean="0"/>
          </a:p>
          <a:p>
            <a:pPr marL="812800" lvl="2" indent="-276225">
              <a:spcAft>
                <a:spcPct val="10000"/>
              </a:spcAft>
            </a:pPr>
            <a:r>
              <a:rPr lang="zh-CN" altLang="en-US" sz="2400" b="1" dirty="0" smtClean="0"/>
              <a:t>字符流</a:t>
            </a:r>
          </a:p>
          <a:p>
            <a:pPr marL="812800" lvl="2" indent="-276225">
              <a:spcAft>
                <a:spcPct val="10000"/>
              </a:spcAft>
              <a:buFont typeface="Wingdings" panose="05000000000000000000" pitchFamily="2" charset="2"/>
              <a:buNone/>
            </a:pPr>
            <a:r>
              <a:rPr lang="zh-CN" altLang="en-US" sz="2400" b="1" dirty="0" smtClean="0"/>
              <a:t>   </a:t>
            </a:r>
            <a:r>
              <a:rPr lang="en-US" altLang="zh-CN" sz="2400" b="1" dirty="0" smtClean="0"/>
              <a:t>16 </a:t>
            </a:r>
            <a:r>
              <a:rPr lang="zh-CN" altLang="en-US" sz="2400" b="1" dirty="0" smtClean="0"/>
              <a:t>位 </a:t>
            </a:r>
            <a:r>
              <a:rPr lang="en-US" altLang="zh-CN" sz="2400" b="1" dirty="0" smtClean="0"/>
              <a:t>Unicode</a:t>
            </a:r>
          </a:p>
          <a:p>
            <a:pPr marL="812800" lvl="2" indent="-276225">
              <a:spcAft>
                <a:spcPct val="10000"/>
              </a:spcAft>
              <a:buFont typeface="Wingdings" panose="05000000000000000000" pitchFamily="2" charset="2"/>
              <a:buNone/>
            </a:pPr>
            <a:r>
              <a:rPr lang="en-US" altLang="zh-CN" sz="2400" b="1" dirty="0" smtClean="0"/>
              <a:t>   Reader   Writer</a:t>
            </a:r>
          </a:p>
          <a:p>
            <a:pPr marL="0" indent="0">
              <a:spcAft>
                <a:spcPct val="10000"/>
              </a:spcAft>
              <a:buFont typeface="Wingdings" panose="05000000000000000000" pitchFamily="2" charset="2"/>
              <a:buNone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96697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82C0-9FFE-4363-8A09-AD5B1D20253E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文件的读写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690689"/>
            <a:ext cx="8229600" cy="4525962"/>
          </a:xfrm>
        </p:spPr>
        <p:txBody>
          <a:bodyPr/>
          <a:lstStyle/>
          <a:p>
            <a:pPr>
              <a:spcAft>
                <a:spcPct val="15000"/>
              </a:spcAft>
            </a:pPr>
            <a:r>
              <a:rPr lang="zh-CN" altLang="en-US" dirty="0"/>
              <a:t>文本文件的读写</a:t>
            </a:r>
          </a:p>
          <a:p>
            <a:pPr marL="812800" lvl="1" indent="-276225">
              <a:spcAft>
                <a:spcPct val="15000"/>
              </a:spcAft>
            </a:pP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用</a:t>
            </a:r>
            <a:r>
              <a:rPr lang="en-US" altLang="zh-CN" sz="28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FileInputStream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读文本文件</a:t>
            </a:r>
          </a:p>
          <a:p>
            <a:pPr marL="812800" lvl="1" indent="-276225">
              <a:spcAft>
                <a:spcPct val="15000"/>
              </a:spcAft>
            </a:pP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用</a:t>
            </a:r>
            <a:r>
              <a:rPr lang="en-US" altLang="zh-CN" sz="28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FileOutputStream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写文本文件</a:t>
            </a:r>
          </a:p>
          <a:p>
            <a:pPr marL="812800" lvl="1" indent="-276225">
              <a:spcAft>
                <a:spcPct val="15000"/>
              </a:spcAft>
            </a:pPr>
            <a:r>
              <a:rPr lang="zh-CN" altLang="en-US" sz="28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用</a:t>
            </a:r>
            <a:r>
              <a:rPr lang="en-US" altLang="zh-CN" sz="28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DataOutputStream</a:t>
            </a:r>
            <a:r>
              <a:rPr lang="zh-CN" altLang="en-US" sz="28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写二进制文件</a:t>
            </a:r>
            <a:endParaRPr lang="en-US" altLang="zh-CN" sz="28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812800" lvl="1" indent="-276225">
              <a:spcAft>
                <a:spcPct val="15000"/>
              </a:spcAft>
            </a:pPr>
            <a:r>
              <a:rPr lang="zh-CN" altLang="en-US" sz="28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用</a:t>
            </a:r>
            <a:r>
              <a:rPr lang="en-US" altLang="zh-CN" sz="28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DataInputStream</a:t>
            </a:r>
            <a:r>
              <a:rPr lang="zh-CN" altLang="en-US" sz="28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读二进制文件</a:t>
            </a:r>
            <a:endParaRPr lang="zh-CN" altLang="en-US" sz="2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21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E988-2465-4E7A-85B5-A7724D08A647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60350"/>
            <a:ext cx="8229600" cy="792163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 b="1" dirty="0"/>
              <a:t>用</a:t>
            </a:r>
            <a:r>
              <a:rPr lang="en-US" altLang="zh-CN" sz="2400" b="1" dirty="0" err="1"/>
              <a:t>DataOutputStream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写二进制文件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8459787" cy="4752975"/>
          </a:xfrm>
        </p:spPr>
        <p:txBody>
          <a:bodyPr>
            <a:normAutofit/>
          </a:bodyPr>
          <a:lstStyle/>
          <a:p>
            <a:pPr>
              <a:lnSpc>
                <a:spcPct val="105000"/>
              </a:lnSpc>
              <a:spcAft>
                <a:spcPct val="10000"/>
              </a:spcAft>
            </a:pPr>
            <a:r>
              <a:rPr lang="zh-CN" altLang="en-US" sz="2000" b="1" dirty="0" smtClean="0"/>
              <a:t>构造</a:t>
            </a:r>
            <a:r>
              <a:rPr lang="zh-CN" altLang="en-US" sz="2000" b="1" dirty="0"/>
              <a:t>一个数据输出流对象</a:t>
            </a:r>
          </a:p>
          <a:p>
            <a:pPr>
              <a:lnSpc>
                <a:spcPct val="105000"/>
              </a:lnSpc>
              <a:spcAft>
                <a:spcPct val="10000"/>
              </a:spcAft>
              <a:buFont typeface="Wingdings" panose="05000000000000000000" pitchFamily="2" charset="2"/>
              <a:buNone/>
            </a:pPr>
            <a:r>
              <a:rPr lang="zh-CN" altLang="en-US" sz="1800" b="1" dirty="0"/>
              <a:t>    </a:t>
            </a:r>
            <a:r>
              <a:rPr lang="en-US" altLang="zh-CN" sz="1800" b="1" dirty="0" err="1"/>
              <a:t>FileOutputStream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outFile</a:t>
            </a:r>
            <a:r>
              <a:rPr lang="en-US" altLang="zh-CN" sz="1800" b="1" dirty="0"/>
              <a:t> = new </a:t>
            </a:r>
            <a:r>
              <a:rPr lang="en-US" altLang="zh-CN" sz="1800" b="1" dirty="0" err="1"/>
              <a:t>FileOutputStream</a:t>
            </a:r>
            <a:r>
              <a:rPr lang="en-US" altLang="zh-CN" sz="1800" b="1" dirty="0"/>
              <a:t>("</a:t>
            </a:r>
            <a:r>
              <a:rPr lang="en-US" altLang="zh-CN" sz="1800" b="1" dirty="0" err="1"/>
              <a:t>temp.class</a:t>
            </a:r>
            <a:r>
              <a:rPr lang="en-US" altLang="zh-CN" sz="1800" b="1" dirty="0"/>
              <a:t>");</a:t>
            </a:r>
          </a:p>
          <a:p>
            <a:pPr>
              <a:lnSpc>
                <a:spcPct val="105000"/>
              </a:lnSpc>
              <a:spcAft>
                <a:spcPct val="10000"/>
              </a:spcAft>
              <a:buFont typeface="Wingdings" panose="05000000000000000000" pitchFamily="2" charset="2"/>
              <a:buNone/>
            </a:pPr>
            <a:r>
              <a:rPr lang="en-US" altLang="zh-CN" sz="1800" b="1" dirty="0"/>
              <a:t>    </a:t>
            </a:r>
            <a:r>
              <a:rPr lang="en-US" altLang="zh-CN" sz="1800" b="1" dirty="0" err="1"/>
              <a:t>DataOutputStream</a:t>
            </a:r>
            <a:r>
              <a:rPr lang="en-US" altLang="zh-CN" sz="1800" b="1" dirty="0"/>
              <a:t> out = new </a:t>
            </a:r>
            <a:r>
              <a:rPr lang="en-US" altLang="zh-CN" sz="1800" b="1" dirty="0" err="1"/>
              <a:t>DataOutputStream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outFile</a:t>
            </a:r>
            <a:r>
              <a:rPr lang="en-US" altLang="zh-CN" sz="1800" b="1" dirty="0"/>
              <a:t>);</a:t>
            </a:r>
          </a:p>
          <a:p>
            <a:pPr>
              <a:lnSpc>
                <a:spcPct val="105000"/>
              </a:lnSpc>
              <a:spcAft>
                <a:spcPct val="10000"/>
              </a:spcAft>
            </a:pPr>
            <a:r>
              <a:rPr lang="zh-CN" altLang="en-US" sz="2000" b="1" dirty="0"/>
              <a:t>利用文件输出流类的方法写二进制文件</a:t>
            </a:r>
          </a:p>
          <a:p>
            <a:pPr>
              <a:lnSpc>
                <a:spcPct val="105000"/>
              </a:lnSpc>
              <a:spcAft>
                <a:spcPct val="10000"/>
              </a:spcAft>
              <a:buFont typeface="Wingdings" panose="05000000000000000000" pitchFamily="2" charset="2"/>
              <a:buNone/>
            </a:pPr>
            <a:r>
              <a:rPr lang="zh-CN" altLang="en-US" sz="1800" b="1" dirty="0"/>
              <a:t>    </a:t>
            </a:r>
            <a:r>
              <a:rPr lang="en-US" altLang="zh-CN" sz="1800" b="1" dirty="0" err="1"/>
              <a:t>out.writeByte</a:t>
            </a:r>
            <a:r>
              <a:rPr lang="en-US" altLang="zh-CN" sz="1800" b="1" dirty="0"/>
              <a:t>(1);  //</a:t>
            </a:r>
            <a:r>
              <a:rPr lang="zh-CN" altLang="en-US" sz="1800" b="1" dirty="0"/>
              <a:t>把数据写入二进制文件 </a:t>
            </a:r>
          </a:p>
          <a:p>
            <a:pPr>
              <a:lnSpc>
                <a:spcPct val="105000"/>
              </a:lnSpc>
              <a:spcAft>
                <a:spcPct val="10000"/>
              </a:spcAft>
            </a:pPr>
            <a:r>
              <a:rPr lang="zh-CN" altLang="en-US" sz="2000" b="1" dirty="0"/>
              <a:t>数据输出流的关闭</a:t>
            </a:r>
          </a:p>
          <a:p>
            <a:pPr>
              <a:lnSpc>
                <a:spcPct val="105000"/>
              </a:lnSpc>
              <a:spcAft>
                <a:spcPct val="10000"/>
              </a:spcAft>
              <a:buFont typeface="Wingdings" panose="05000000000000000000" pitchFamily="2" charset="2"/>
              <a:buNone/>
            </a:pPr>
            <a:r>
              <a:rPr lang="zh-CN" altLang="en-US" sz="2400" b="1" dirty="0"/>
              <a:t>    </a:t>
            </a:r>
            <a:r>
              <a:rPr lang="en-US" altLang="zh-CN" sz="2000" b="1" dirty="0" err="1"/>
              <a:t>out.close</a:t>
            </a:r>
            <a:r>
              <a:rPr lang="en-US" altLang="zh-CN" sz="2000" b="1" dirty="0"/>
              <a:t>();</a:t>
            </a:r>
          </a:p>
          <a:p>
            <a:pPr>
              <a:lnSpc>
                <a:spcPct val="105000"/>
              </a:lnSpc>
              <a:spcAft>
                <a:spcPct val="10000"/>
              </a:spcAft>
            </a:pPr>
            <a:r>
              <a:rPr lang="en-US" altLang="zh-CN" sz="2000" b="1" dirty="0" smtClean="0"/>
              <a:t> </a:t>
            </a:r>
            <a:endParaRPr lang="en-US" altLang="zh-CN" sz="2000" b="1" dirty="0"/>
          </a:p>
          <a:p>
            <a:pPr>
              <a:lnSpc>
                <a:spcPct val="105000"/>
              </a:lnSpc>
              <a:spcAft>
                <a:spcPct val="10000"/>
              </a:spcAft>
              <a:buFont typeface="Wingdings" panose="05000000000000000000" pitchFamily="2" charset="2"/>
              <a:buNone/>
            </a:pPr>
            <a:endParaRPr lang="en-US" altLang="zh-CN" sz="2000" b="1" dirty="0"/>
          </a:p>
          <a:p>
            <a:pPr>
              <a:lnSpc>
                <a:spcPct val="105000"/>
              </a:lnSpc>
              <a:spcAft>
                <a:spcPct val="10000"/>
              </a:spcAft>
              <a:buFont typeface="Wingdings" panose="05000000000000000000" pitchFamily="2" charset="2"/>
              <a:buNone/>
            </a:pP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255419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7ABF2-CB9C-4019-B9A9-D75F0F82DDC4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系统的输入与输出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System.out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==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系统的监视器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显示器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</a:p>
          <a:p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System.in ==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系统的输入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键盘</a:t>
            </a:r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</a:p>
          <a:p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具体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使用（用于封装字符流）：</a:t>
            </a:r>
            <a:endParaRPr lang="en-US" altLang="zh-CN" b="1" dirty="0" smtClean="0">
              <a:solidFill>
                <a:schemeClr val="tx1">
                  <a:lumMod val="95000"/>
                  <a:lumOff val="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en-US" altLang="zh-CN" dirty="0" smtClean="0"/>
              <a:t>Scanner </a:t>
            </a:r>
            <a:r>
              <a:rPr lang="en-US" altLang="zh-CN" dirty="0" err="1" smtClean="0"/>
              <a:t>Sc</a:t>
            </a:r>
            <a:r>
              <a:rPr lang="en-US" altLang="zh-CN" dirty="0" smtClean="0"/>
              <a:t>=new </a:t>
            </a:r>
            <a:r>
              <a:rPr lang="en-US" altLang="zh-CN" dirty="0"/>
              <a:t>Scanner(System.in); 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nextDouble</a:t>
            </a:r>
            <a:r>
              <a:rPr lang="en-US" altLang="zh-CN" dirty="0" smtClean="0"/>
              <a:t>()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nextInt</a:t>
            </a:r>
            <a:r>
              <a:rPr lang="en-US" altLang="zh-CN" dirty="0" smtClean="0"/>
              <a:t>()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nextLong</a:t>
            </a:r>
            <a:r>
              <a:rPr lang="en-US" altLang="zh-CN" dirty="0" smtClean="0"/>
              <a:t>()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nextShort</a:t>
            </a:r>
            <a:r>
              <a:rPr lang="en-US" altLang="zh-CN" dirty="0" smtClean="0"/>
              <a:t>()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等等</a:t>
            </a:r>
            <a:r>
              <a:rPr lang="en-US" altLang="zh-CN" dirty="0"/>
              <a:t> 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764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43171" y="1106252"/>
            <a:ext cx="36856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字节流到字符流   转换</a:t>
            </a:r>
          </a:p>
        </p:txBody>
      </p:sp>
      <p:sp>
        <p:nvSpPr>
          <p:cNvPr id="3" name="矩形 2"/>
          <p:cNvSpPr/>
          <p:nvPr/>
        </p:nvSpPr>
        <p:spPr>
          <a:xfrm>
            <a:off x="1243171" y="2519554"/>
            <a:ext cx="671748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rgbClr val="333333"/>
                </a:solidFill>
                <a:latin typeface="Arial" panose="020B0604020202020204" pitchFamily="34" charset="0"/>
              </a:rPr>
              <a:t>OutputstreamWriter</a:t>
            </a:r>
            <a:r>
              <a:rPr lang="en-US" altLang="zh-CN" sz="2800" dirty="0">
                <a:solidFill>
                  <a:srgbClr val="333333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800" dirty="0">
                <a:solidFill>
                  <a:srgbClr val="333333"/>
                </a:solidFill>
                <a:latin typeface="Arial" panose="020B0604020202020204" pitchFamily="34" charset="0"/>
              </a:rPr>
              <a:t>是</a:t>
            </a:r>
            <a:r>
              <a:rPr lang="en-US" altLang="zh-CN" sz="2800" dirty="0">
                <a:solidFill>
                  <a:srgbClr val="333333"/>
                </a:solidFill>
                <a:latin typeface="Arial" panose="020B0604020202020204" pitchFamily="34" charset="0"/>
              </a:rPr>
              <a:t>writer</a:t>
            </a:r>
            <a:r>
              <a:rPr lang="zh-CN" altLang="en-US" sz="2800" dirty="0">
                <a:solidFill>
                  <a:srgbClr val="333333"/>
                </a:solidFill>
                <a:latin typeface="Arial" panose="020B0604020202020204" pitchFamily="34" charset="0"/>
              </a:rPr>
              <a:t>的子类</a:t>
            </a:r>
            <a:r>
              <a:rPr lang="en-US" altLang="zh-CN" sz="2800" dirty="0">
                <a:solidFill>
                  <a:srgbClr val="333333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800" dirty="0">
                <a:solidFill>
                  <a:srgbClr val="333333"/>
                </a:solidFill>
                <a:latin typeface="Arial" panose="020B0604020202020204" pitchFamily="34" charset="0"/>
              </a:rPr>
              <a:t>将输出的字符流变为字节</a:t>
            </a:r>
            <a:r>
              <a:rPr lang="zh-CN" altLang="en-US" sz="2800" dirty="0" smtClean="0">
                <a:solidFill>
                  <a:srgbClr val="333333"/>
                </a:solidFill>
                <a:latin typeface="Arial" panose="020B0604020202020204" pitchFamily="34" charset="0"/>
              </a:rPr>
              <a:t>流</a:t>
            </a:r>
            <a:r>
              <a:rPr lang="en-US" altLang="zh-CN" sz="2800" dirty="0" smtClean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 smtClean="0">
                <a:solidFill>
                  <a:srgbClr val="333333"/>
                </a:solidFill>
                <a:latin typeface="Arial" panose="020B0604020202020204" pitchFamily="34" charset="0"/>
              </a:rPr>
              <a:t>InputStreamReader</a:t>
            </a:r>
            <a:r>
              <a:rPr lang="en-US" altLang="zh-CN" sz="2800" dirty="0">
                <a:solidFill>
                  <a:srgbClr val="333333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800" dirty="0">
                <a:solidFill>
                  <a:srgbClr val="333333"/>
                </a:solidFill>
                <a:latin typeface="Arial" panose="020B0604020202020204" pitchFamily="34" charset="0"/>
              </a:rPr>
              <a:t>是</a:t>
            </a:r>
            <a:r>
              <a:rPr lang="en-US" altLang="zh-CN" sz="2800" dirty="0">
                <a:solidFill>
                  <a:srgbClr val="333333"/>
                </a:solidFill>
                <a:latin typeface="Arial" panose="020B0604020202020204" pitchFamily="34" charset="0"/>
              </a:rPr>
              <a:t>Reader</a:t>
            </a:r>
            <a:r>
              <a:rPr lang="zh-CN" altLang="en-US" sz="2800" dirty="0">
                <a:solidFill>
                  <a:srgbClr val="333333"/>
                </a:solidFill>
                <a:latin typeface="Arial" panose="020B0604020202020204" pitchFamily="34" charset="0"/>
              </a:rPr>
              <a:t>的子类</a:t>
            </a:r>
            <a:r>
              <a:rPr lang="en-US" altLang="zh-CN" sz="2800" dirty="0">
                <a:solidFill>
                  <a:srgbClr val="333333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800" dirty="0">
                <a:solidFill>
                  <a:srgbClr val="333333"/>
                </a:solidFill>
                <a:latin typeface="Arial" panose="020B0604020202020204" pitchFamily="34" charset="0"/>
              </a:rPr>
              <a:t>将输入的字节流变为字符流</a:t>
            </a:r>
            <a:r>
              <a:rPr lang="en-US" altLang="zh-CN" sz="2800" dirty="0">
                <a:solidFill>
                  <a:srgbClr val="333333"/>
                </a:solidFill>
                <a:latin typeface="Arial" panose="020B0604020202020204" pitchFamily="34" charset="0"/>
              </a:rPr>
              <a:t>.</a:t>
            </a:r>
            <a:endParaRPr lang="en-US" altLang="zh-CN" sz="28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679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1778-6A54-4C4E-8F8A-9CA2C9577EFB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图形</a:t>
            </a:r>
            <a:r>
              <a:rPr lang="zh-CN" altLang="en-US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用户界面编程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660" y="1686690"/>
            <a:ext cx="7772400" cy="4114800"/>
          </a:xfrm>
        </p:spPr>
        <p:txBody>
          <a:bodyPr/>
          <a:lstStyle/>
          <a:p>
            <a:pPr lvl="1">
              <a:spcBef>
                <a:spcPct val="0"/>
              </a:spcBef>
            </a:pP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如果希望使用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AWT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提供的类库，则需要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　　 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import </a:t>
            </a:r>
            <a:r>
              <a:rPr lang="en-US" altLang="zh-CN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java.awt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.*;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如果希望使用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Swing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类库，则需要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import </a:t>
            </a:r>
            <a:r>
              <a:rPr lang="en-US" altLang="zh-CN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javax.swing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.*;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如果希望使用</a:t>
            </a:r>
            <a:r>
              <a:rPr lang="en-US" altLang="zh-CN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awt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的事件处理，则需要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         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import </a:t>
            </a:r>
            <a:r>
              <a:rPr lang="en-US" altLang="zh-CN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java.awt.event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.*;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098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C315-8A2B-43F4-B85B-F36B0821A07C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036954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如何</a:t>
            </a: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处理事件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2163" y="1508126"/>
            <a:ext cx="7723187" cy="4848225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Clr>
                <a:schemeClr val="folHlink"/>
              </a:buClr>
              <a:buSzPct val="60000"/>
              <a:buNone/>
            </a:pPr>
            <a:endParaRPr lang="zh-CN" altLang="en-US" sz="24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zh-CN" sz="2400" b="1" dirty="0"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Java</a:t>
            </a:r>
            <a:r>
              <a:rPr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中进行事件处理的一般方法归纳如下：</a:t>
            </a:r>
            <a:endParaRPr lang="zh-CN" altLang="en-US" sz="2400" b="1" dirty="0">
              <a:latin typeface="隶书" panose="02010509060101010101" pitchFamily="49" charset="-122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zh-CN" sz="2400" b="1" dirty="0" smtClean="0"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    1</a:t>
            </a:r>
            <a:r>
              <a:rPr lang="zh-CN" altLang="en-US" sz="2400" b="1" dirty="0" smtClean="0"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．</a:t>
            </a:r>
            <a:r>
              <a:rPr lang="zh-CN" altLang="en-US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对于</a:t>
            </a:r>
            <a:r>
              <a:rPr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某种类型的事件</a:t>
            </a:r>
            <a:r>
              <a:rPr lang="en-US" altLang="zh-CN" sz="2400" b="1" dirty="0" err="1"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XXXEvent</a:t>
            </a:r>
            <a:r>
              <a:rPr lang="en-US" altLang="zh-CN" sz="2400" b="1" dirty="0"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要想接收并处理这类事件，必须定义相应的事件监听器类，该类需要实现与该事件相对应的接口</a:t>
            </a:r>
            <a:r>
              <a:rPr lang="en-US" altLang="zh-CN" sz="2400" b="1" dirty="0" err="1"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XXXListener</a:t>
            </a:r>
            <a:r>
              <a:rPr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  <a:endParaRPr lang="zh-CN" altLang="en-US" sz="2400" b="1" dirty="0">
              <a:latin typeface="隶书" panose="02010509060101010101" pitchFamily="49" charset="-122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  2</a:t>
            </a:r>
            <a:r>
              <a:rPr lang="en-US" altLang="zh-CN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事件源实例化以后，必须进行授权，注册该类事件的监听器，使用</a:t>
            </a:r>
            <a:r>
              <a:rPr lang="en-US" altLang="zh-CN" sz="2400" b="1" dirty="0" err="1">
                <a:latin typeface="隶书" panose="02010509060101010101" pitchFamily="49" charset="-122"/>
                <a:ea typeface="隶书" panose="02010509060101010101" pitchFamily="49" charset="-122"/>
              </a:rPr>
              <a:t>addXXXListener</a:t>
            </a:r>
            <a:r>
              <a:rPr lang="en-US" altLang="zh-CN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en-US" altLang="zh-CN" sz="2400" b="1" dirty="0" err="1">
                <a:latin typeface="隶书" panose="02010509060101010101" pitchFamily="49" charset="-122"/>
                <a:ea typeface="隶书" panose="02010509060101010101" pitchFamily="49" charset="-122"/>
              </a:rPr>
              <a:t>XXXListener</a:t>
            </a:r>
            <a:r>
              <a:rPr lang="en-US" altLang="zh-CN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 ) </a:t>
            </a:r>
            <a:r>
              <a:rPr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方法来注册监听器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lang="en-US" altLang="zh-CN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3.</a:t>
            </a:r>
            <a:r>
              <a:rPr lang="zh-CN" altLang="en-US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明确</a:t>
            </a:r>
            <a:r>
              <a:rPr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接口所包括的方法，在监听者类中必须实现接口中的所有方法。</a:t>
            </a:r>
          </a:p>
        </p:txBody>
      </p:sp>
    </p:spTree>
    <p:extLst>
      <p:ext uri="{BB962C8B-B14F-4D97-AF65-F5344CB8AC3E}">
        <p14:creationId xmlns:p14="http://schemas.microsoft.com/office/powerpoint/2010/main" val="252611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9E76-1F3A-429B-8512-B0EE3BF2849E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475488" y="890016"/>
            <a:ext cx="8229600" cy="574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0" lang="zh-CN" altLang="en-US" sz="2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布局</a:t>
            </a:r>
            <a:r>
              <a:rPr kumimoji="0"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管理器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容器的缺省布局管理器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800" b="1" dirty="0" err="1">
                <a:latin typeface="隶书" panose="02010509060101010101" pitchFamily="49" charset="-122"/>
                <a:ea typeface="隶书" panose="02010509060101010101" pitchFamily="49" charset="-122"/>
              </a:rPr>
              <a:t>FlowLayout</a:t>
            </a:r>
            <a:r>
              <a:rPr lang="zh-CN" altLang="en-US" sz="28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r>
              <a:rPr lang="en-US" altLang="zh-CN" sz="2800" b="1" dirty="0" err="1" smtClean="0">
                <a:latin typeface="隶书" panose="02010509060101010101" pitchFamily="49" charset="-122"/>
                <a:ea typeface="隶书" panose="02010509060101010101" pitchFamily="49" charset="-122"/>
              </a:rPr>
              <a:t>Jpanel</a:t>
            </a:r>
            <a:r>
              <a:rPr lang="en-US" altLang="zh-CN" sz="28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en-US" altLang="zh-CN" sz="28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2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800" b="1" dirty="0" err="1">
                <a:latin typeface="隶书" panose="02010509060101010101" pitchFamily="49" charset="-122"/>
                <a:ea typeface="隶书" panose="02010509060101010101" pitchFamily="49" charset="-122"/>
              </a:rPr>
              <a:t>BorderLayout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r>
              <a:rPr lang="en-US" altLang="zh-CN" sz="2800" b="1" dirty="0" err="1">
                <a:solidFill>
                  <a:schemeClr val="fol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JFrame</a:t>
            </a:r>
            <a:r>
              <a:rPr lang="en-US" altLang="zh-CN" sz="2800" b="1" dirty="0">
                <a:solidFill>
                  <a:schemeClr val="fol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800" b="1" dirty="0" err="1">
                <a:solidFill>
                  <a:schemeClr val="fol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JApplet</a:t>
            </a:r>
            <a:r>
              <a:rPr kumimoji="0"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内容面板</a:t>
            </a:r>
            <a:r>
              <a:rPr kumimoji="0"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(content pane)</a:t>
            </a:r>
            <a:r>
              <a:rPr kumimoji="0"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的默认布局管理器、</a:t>
            </a: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Window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、 </a:t>
            </a: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Dialog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和</a:t>
            </a:r>
            <a:r>
              <a:rPr lang="en-US" altLang="zh-CN" sz="28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Frame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zh-CN" sz="28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2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zh-CN" sz="2800" b="1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2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4000" b="1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怎样</a:t>
            </a:r>
            <a:r>
              <a:rPr lang="zh-CN" altLang="en-US" sz="4000" b="1" dirty="0" smtClean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设置为无布局管理器？</a:t>
            </a:r>
            <a:endParaRPr lang="en-US" altLang="zh-CN" sz="4000" b="1" dirty="0">
              <a:solidFill>
                <a:srgbClr val="C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60000"/>
            </a:pPr>
            <a:endParaRPr kumimoji="0"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529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784E-78E2-4CA2-AB14-F65E3FC4184F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546895"/>
            <a:ext cx="6275388" cy="533400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3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、基本</a:t>
            </a: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数据类型的分类</a:t>
            </a:r>
          </a:p>
        </p:txBody>
      </p:sp>
      <p:grpSp>
        <p:nvGrpSpPr>
          <p:cNvPr id="98329" name="Group 25"/>
          <p:cNvGrpSpPr>
            <a:grpSpLocks/>
          </p:cNvGrpSpPr>
          <p:nvPr/>
        </p:nvGrpSpPr>
        <p:grpSpPr bwMode="auto">
          <a:xfrm>
            <a:off x="381000" y="1447800"/>
            <a:ext cx="8137525" cy="4471988"/>
            <a:chOff x="240" y="912"/>
            <a:chExt cx="5126" cy="2817"/>
          </a:xfrm>
        </p:grpSpPr>
        <p:sp>
          <p:nvSpPr>
            <p:cNvPr id="98310" name="Text Box 6"/>
            <p:cNvSpPr txBox="1">
              <a:spLocks noChangeArrowheads="1"/>
            </p:cNvSpPr>
            <p:nvPr/>
          </p:nvSpPr>
          <p:spPr bwMode="auto">
            <a:xfrm>
              <a:off x="240" y="2419"/>
              <a:ext cx="948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kumimoji="0" lang="zh-CN" altLang="en-US" b="1">
                  <a:latin typeface="Arial" panose="020B0604020202020204" pitchFamily="34" charset="0"/>
                </a:rPr>
                <a:t>数据类型</a:t>
              </a:r>
            </a:p>
          </p:txBody>
        </p:sp>
        <p:sp>
          <p:nvSpPr>
            <p:cNvPr id="98311" name="AutoShape 7"/>
            <p:cNvSpPr>
              <a:spLocks/>
            </p:cNvSpPr>
            <p:nvPr/>
          </p:nvSpPr>
          <p:spPr bwMode="auto">
            <a:xfrm>
              <a:off x="1098" y="1983"/>
              <a:ext cx="259" cy="1190"/>
            </a:xfrm>
            <a:prstGeom prst="leftBrace">
              <a:avLst>
                <a:gd name="adj1" fmla="val 86149"/>
                <a:gd name="adj2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8312" name="Text Box 8"/>
            <p:cNvSpPr txBox="1">
              <a:spLocks noChangeArrowheads="1"/>
            </p:cNvSpPr>
            <p:nvPr/>
          </p:nvSpPr>
          <p:spPr bwMode="auto">
            <a:xfrm>
              <a:off x="1283" y="1824"/>
              <a:ext cx="1379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kumimoji="0" lang="zh-CN" altLang="en-US" b="1">
                  <a:latin typeface="Arial" panose="020B0604020202020204" pitchFamily="34" charset="0"/>
                </a:rPr>
                <a:t>基本数据类型</a:t>
              </a:r>
            </a:p>
          </p:txBody>
        </p:sp>
        <p:sp>
          <p:nvSpPr>
            <p:cNvPr id="98313" name="Text Box 9"/>
            <p:cNvSpPr txBox="1">
              <a:spLocks noChangeArrowheads="1"/>
            </p:cNvSpPr>
            <p:nvPr/>
          </p:nvSpPr>
          <p:spPr bwMode="auto">
            <a:xfrm>
              <a:off x="1283" y="3054"/>
              <a:ext cx="1335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kumimoji="0" lang="zh-CN" altLang="en-US" b="1">
                  <a:latin typeface="Arial" panose="020B0604020202020204" pitchFamily="34" charset="0"/>
                </a:rPr>
                <a:t>复合数据类型</a:t>
              </a:r>
            </a:p>
          </p:txBody>
        </p:sp>
        <p:sp>
          <p:nvSpPr>
            <p:cNvPr id="98314" name="AutoShape 10"/>
            <p:cNvSpPr>
              <a:spLocks/>
            </p:cNvSpPr>
            <p:nvPr/>
          </p:nvSpPr>
          <p:spPr bwMode="auto">
            <a:xfrm>
              <a:off x="2522" y="1349"/>
              <a:ext cx="259" cy="1230"/>
            </a:xfrm>
            <a:prstGeom prst="leftBrace">
              <a:avLst>
                <a:gd name="adj1" fmla="val 89044"/>
                <a:gd name="adj2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8315" name="AutoShape 11"/>
            <p:cNvSpPr>
              <a:spLocks/>
            </p:cNvSpPr>
            <p:nvPr/>
          </p:nvSpPr>
          <p:spPr bwMode="auto">
            <a:xfrm>
              <a:off x="2522" y="2777"/>
              <a:ext cx="259" cy="872"/>
            </a:xfrm>
            <a:prstGeom prst="leftBrace">
              <a:avLst>
                <a:gd name="adj1" fmla="val 63127"/>
                <a:gd name="adj2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8316" name="Text Box 12"/>
            <p:cNvSpPr txBox="1">
              <a:spLocks noChangeArrowheads="1"/>
            </p:cNvSpPr>
            <p:nvPr/>
          </p:nvSpPr>
          <p:spPr bwMode="auto">
            <a:xfrm>
              <a:off x="2781" y="2698"/>
              <a:ext cx="1731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kumimoji="0" lang="zh-CN" altLang="en-US" b="1">
                  <a:latin typeface="Arial" panose="020B0604020202020204" pitchFamily="34" charset="0"/>
                </a:rPr>
                <a:t>类类型：</a:t>
              </a:r>
              <a:r>
                <a:rPr kumimoji="0" lang="en-US" altLang="zh-CN" b="1">
                  <a:latin typeface="Arial" panose="020B0604020202020204" pitchFamily="34" charset="0"/>
                </a:rPr>
                <a:t>class</a:t>
              </a:r>
            </a:p>
          </p:txBody>
        </p:sp>
        <p:sp>
          <p:nvSpPr>
            <p:cNvPr id="98317" name="Text Box 13"/>
            <p:cNvSpPr txBox="1">
              <a:spLocks noChangeArrowheads="1"/>
            </p:cNvSpPr>
            <p:nvPr/>
          </p:nvSpPr>
          <p:spPr bwMode="auto">
            <a:xfrm>
              <a:off x="2824" y="2380"/>
              <a:ext cx="1982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kumimoji="0" lang="zh-CN" altLang="en-US" b="1">
                  <a:latin typeface="Arial" panose="020B0604020202020204" pitchFamily="34" charset="0"/>
                </a:rPr>
                <a:t>布尔类型：</a:t>
              </a:r>
              <a:r>
                <a:rPr kumimoji="0" lang="en-US" altLang="zh-CN" b="1">
                  <a:latin typeface="Arial" panose="020B0604020202020204" pitchFamily="34" charset="0"/>
                </a:rPr>
                <a:t>boolean</a:t>
              </a:r>
            </a:p>
          </p:txBody>
        </p:sp>
        <p:sp>
          <p:nvSpPr>
            <p:cNvPr id="98318" name="Text Box 14"/>
            <p:cNvSpPr txBox="1">
              <a:spLocks noChangeArrowheads="1"/>
            </p:cNvSpPr>
            <p:nvPr/>
          </p:nvSpPr>
          <p:spPr bwMode="auto">
            <a:xfrm>
              <a:off x="2824" y="3078"/>
              <a:ext cx="94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kumimoji="0" lang="zh-CN" altLang="en-US" b="1">
                  <a:latin typeface="Arial" panose="020B0604020202020204" pitchFamily="34" charset="0"/>
                </a:rPr>
                <a:t>数组：[ ]</a:t>
              </a:r>
            </a:p>
          </p:txBody>
        </p:sp>
        <p:sp>
          <p:nvSpPr>
            <p:cNvPr id="98319" name="Text Box 15"/>
            <p:cNvSpPr txBox="1">
              <a:spLocks noChangeArrowheads="1"/>
            </p:cNvSpPr>
            <p:nvPr/>
          </p:nvSpPr>
          <p:spPr bwMode="auto">
            <a:xfrm>
              <a:off x="2781" y="3491"/>
              <a:ext cx="2111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kumimoji="0" lang="zh-CN" altLang="en-US" b="1">
                  <a:latin typeface="Arial" panose="020B0604020202020204" pitchFamily="34" charset="0"/>
                </a:rPr>
                <a:t>接口类型：</a:t>
              </a:r>
              <a:r>
                <a:rPr kumimoji="0" lang="en-US" altLang="zh-CN" b="1">
                  <a:latin typeface="Arial" panose="020B0604020202020204" pitchFamily="34" charset="0"/>
                </a:rPr>
                <a:t>interface</a:t>
              </a:r>
            </a:p>
          </p:txBody>
        </p:sp>
        <p:sp>
          <p:nvSpPr>
            <p:cNvPr id="98320" name="Text Box 16"/>
            <p:cNvSpPr txBox="1">
              <a:spLocks noChangeArrowheads="1"/>
            </p:cNvSpPr>
            <p:nvPr/>
          </p:nvSpPr>
          <p:spPr bwMode="auto">
            <a:xfrm>
              <a:off x="2781" y="1944"/>
              <a:ext cx="1723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kumimoji="0" lang="zh-CN" altLang="en-US" b="1">
                  <a:latin typeface="Arial" panose="020B0604020202020204" pitchFamily="34" charset="0"/>
                </a:rPr>
                <a:t>字符类型：</a:t>
              </a:r>
              <a:r>
                <a:rPr kumimoji="0" lang="en-US" altLang="zh-CN" b="1">
                  <a:latin typeface="Arial" panose="020B0604020202020204" pitchFamily="34" charset="0"/>
                </a:rPr>
                <a:t>char</a:t>
              </a:r>
            </a:p>
          </p:txBody>
        </p:sp>
        <p:sp>
          <p:nvSpPr>
            <p:cNvPr id="98321" name="Text Box 17"/>
            <p:cNvSpPr txBox="1">
              <a:spLocks noChangeArrowheads="1"/>
            </p:cNvSpPr>
            <p:nvPr/>
          </p:nvSpPr>
          <p:spPr bwMode="auto">
            <a:xfrm>
              <a:off x="2735" y="1230"/>
              <a:ext cx="94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kumimoji="0" lang="zh-CN" altLang="en-US" b="1">
                  <a:latin typeface="Arial" panose="020B0604020202020204" pitchFamily="34" charset="0"/>
                </a:rPr>
                <a:t>数值类型</a:t>
              </a:r>
            </a:p>
          </p:txBody>
        </p:sp>
        <p:sp>
          <p:nvSpPr>
            <p:cNvPr id="98322" name="AutoShape 18"/>
            <p:cNvSpPr>
              <a:spLocks/>
            </p:cNvSpPr>
            <p:nvPr/>
          </p:nvSpPr>
          <p:spPr bwMode="auto">
            <a:xfrm>
              <a:off x="3642" y="1071"/>
              <a:ext cx="259" cy="634"/>
            </a:xfrm>
            <a:prstGeom prst="leftBrace">
              <a:avLst>
                <a:gd name="adj1" fmla="val 45898"/>
                <a:gd name="adj2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8323" name="Text Box 19"/>
            <p:cNvSpPr txBox="1">
              <a:spLocks noChangeArrowheads="1"/>
            </p:cNvSpPr>
            <p:nvPr/>
          </p:nvSpPr>
          <p:spPr bwMode="auto">
            <a:xfrm>
              <a:off x="3901" y="1507"/>
              <a:ext cx="1465" cy="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kumimoji="0" lang="zh-CN" altLang="en-US" sz="2000" b="1">
                  <a:latin typeface="Arial" panose="020B0604020202020204" pitchFamily="34" charset="0"/>
                </a:rPr>
                <a:t>浮点数类型：</a:t>
              </a:r>
              <a:r>
                <a:rPr kumimoji="0" lang="en-US" altLang="zh-CN" sz="2000" b="1">
                  <a:latin typeface="Arial" panose="020B0604020202020204" pitchFamily="34" charset="0"/>
                </a:rPr>
                <a:t>float</a:t>
              </a:r>
              <a:r>
                <a:rPr kumimoji="0" lang="zh-CN" altLang="en-US" sz="2000" b="1">
                  <a:latin typeface="Arial" panose="020B0604020202020204" pitchFamily="34" charset="0"/>
                </a:rPr>
                <a:t>，</a:t>
              </a:r>
              <a:r>
                <a:rPr kumimoji="0" lang="en-US" altLang="zh-CN" sz="2000" b="1">
                  <a:latin typeface="Arial" panose="020B0604020202020204" pitchFamily="34" charset="0"/>
                </a:rPr>
                <a:t>double</a:t>
              </a:r>
            </a:p>
          </p:txBody>
        </p:sp>
        <p:sp>
          <p:nvSpPr>
            <p:cNvPr id="98324" name="Text Box 20"/>
            <p:cNvSpPr txBox="1">
              <a:spLocks noChangeArrowheads="1"/>
            </p:cNvSpPr>
            <p:nvPr/>
          </p:nvSpPr>
          <p:spPr bwMode="auto">
            <a:xfrm>
              <a:off x="3901" y="912"/>
              <a:ext cx="1465" cy="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kumimoji="0" lang="zh-CN" altLang="en-US" sz="2000" b="1">
                  <a:latin typeface="Arial" panose="020B0604020202020204" pitchFamily="34" charset="0"/>
                </a:rPr>
                <a:t>整数类型：</a:t>
              </a:r>
              <a:r>
                <a:rPr kumimoji="0" lang="en-US" altLang="zh-CN" sz="2000" b="1">
                  <a:latin typeface="Arial" panose="020B0604020202020204" pitchFamily="34" charset="0"/>
                </a:rPr>
                <a:t>byte</a:t>
              </a:r>
              <a:r>
                <a:rPr kumimoji="0" lang="zh-CN" altLang="en-US" sz="2000" b="1">
                  <a:latin typeface="Arial" panose="020B0604020202020204" pitchFamily="34" charset="0"/>
                </a:rPr>
                <a:t>，</a:t>
              </a:r>
              <a:r>
                <a:rPr kumimoji="0" lang="en-US" altLang="zh-CN" sz="2000" b="1">
                  <a:latin typeface="Arial" panose="020B0604020202020204" pitchFamily="34" charset="0"/>
                </a:rPr>
                <a:t>short</a:t>
              </a:r>
              <a:r>
                <a:rPr kumimoji="0" lang="zh-CN" altLang="en-US" sz="2000" b="1">
                  <a:latin typeface="Arial" panose="020B0604020202020204" pitchFamily="34" charset="0"/>
                </a:rPr>
                <a:t>，</a:t>
              </a:r>
              <a:r>
                <a:rPr kumimoji="0" lang="en-US" altLang="zh-CN" sz="2000" b="1">
                  <a:latin typeface="Arial" panose="020B0604020202020204" pitchFamily="34" charset="0"/>
                </a:rPr>
                <a:t>int</a:t>
              </a:r>
              <a:r>
                <a:rPr kumimoji="0" lang="zh-CN" altLang="en-US" sz="2000" b="1">
                  <a:latin typeface="Arial" panose="020B0604020202020204" pitchFamily="34" charset="0"/>
                </a:rPr>
                <a:t>，</a:t>
              </a:r>
              <a:r>
                <a:rPr kumimoji="0" lang="en-US" altLang="zh-CN" sz="2000" b="1">
                  <a:latin typeface="Arial" panose="020B0604020202020204" pitchFamily="34" charset="0"/>
                </a:rPr>
                <a:t>long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032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942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09" y="660400"/>
            <a:ext cx="8360888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989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C9B3-A9AF-4954-B8A8-D82278962BDF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693738"/>
            <a:ext cx="7772400" cy="5040312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rgbClr val="C00000"/>
                </a:solidFill>
              </a:rPr>
              <a:t>运算符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b="1" dirty="0">
              <a:solidFill>
                <a:srgbClr val="C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算术运算符</a:t>
            </a:r>
          </a:p>
          <a:p>
            <a:pPr lvl="2">
              <a:lnSpc>
                <a:spcPct val="90000"/>
              </a:lnSpc>
            </a:pPr>
            <a:r>
              <a:rPr lang="zh-CN" altLang="en-US" sz="2000" b="1" dirty="0"/>
              <a:t>除（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）、取模（</a:t>
            </a:r>
            <a:r>
              <a:rPr lang="en-US" altLang="zh-CN" sz="2000" b="1" dirty="0"/>
              <a:t>%</a:t>
            </a:r>
            <a:r>
              <a:rPr lang="zh-CN" altLang="en-US" sz="2000" b="1" dirty="0"/>
              <a:t>）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lvl="2">
              <a:lnSpc>
                <a:spcPct val="90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++,--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关系运算符：</a:t>
            </a:r>
            <a:r>
              <a:rPr lang="en-US" altLang="zh-CN" sz="2400" b="1" dirty="0"/>
              <a:t>&gt;   &lt;   ==  &lt;=   &gt;=   !=</a:t>
            </a:r>
          </a:p>
          <a:p>
            <a:pPr lvl="1">
              <a:lnSpc>
                <a:spcPct val="90000"/>
              </a:lnSpc>
            </a:pPr>
            <a:r>
              <a:rPr lang="en-US" altLang="zh-CN" sz="2400" b="1" dirty="0"/>
              <a:t>!   &amp;&amp;   ||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累计赋值“＋，－， * ，/，％”与“＝”结合，如+＝、-＝、/＝、*=</a:t>
            </a:r>
          </a:p>
          <a:p>
            <a:pPr lvl="1">
              <a:lnSpc>
                <a:spcPct val="90000"/>
              </a:lnSpc>
            </a:pPr>
            <a:endParaRPr lang="zh-CN" altLang="en-US" sz="2400" b="1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/>
              <a:t> </a:t>
            </a:r>
            <a:endParaRPr lang="zh-CN" altLang="en-US" sz="2400" b="1" dirty="0"/>
          </a:p>
          <a:p>
            <a:pPr lvl="4">
              <a:lnSpc>
                <a:spcPct val="90000"/>
              </a:lnSpc>
            </a:pPr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2605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B347C-EB40-4FCF-A728-8857BB20A94D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 smtClean="0"/>
              <a:t>分支</a:t>
            </a:r>
            <a:r>
              <a:rPr lang="zh-CN" altLang="en-US" sz="4800" dirty="0"/>
              <a:t>语句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If(</a:t>
            </a:r>
            <a:r>
              <a:rPr lang="zh-CN" altLang="en-US"/>
              <a:t>逻辑表达式)-</a:t>
            </a:r>
            <a:r>
              <a:rPr lang="en-US" altLang="zh-CN"/>
              <a:t>else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261167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F683-56B5-44C4-AFE4-CC461B711437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56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b="1"/>
              <a:t>switch</a:t>
            </a:r>
            <a:r>
              <a:rPr lang="zh-CN" altLang="en-US" sz="2800" b="1"/>
              <a:t>语句格式</a:t>
            </a:r>
          </a:p>
          <a:p>
            <a:pPr>
              <a:lnSpc>
                <a:spcPct val="80000"/>
              </a:lnSpc>
            </a:pPr>
            <a:endParaRPr lang="zh-CN" altLang="en-US"/>
          </a:p>
        </p:txBody>
      </p:sp>
      <p:sp>
        <p:nvSpPr>
          <p:cNvPr id="150532" name="AutoShape 4"/>
          <p:cNvSpPr>
            <a:spLocks noChangeArrowheads="1"/>
          </p:cNvSpPr>
          <p:nvPr/>
        </p:nvSpPr>
        <p:spPr bwMode="auto">
          <a:xfrm>
            <a:off x="1143000" y="1371600"/>
            <a:ext cx="5105400" cy="48768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kumimoji="0" lang="en-US" altLang="zh-CN" b="1">
                <a:latin typeface="Times New Roman" panose="02020603050405020304" pitchFamily="18" charset="0"/>
              </a:rPr>
              <a:t>switch (</a:t>
            </a:r>
            <a:r>
              <a:rPr kumimoji="0" lang="zh-CN" altLang="en-US" b="1">
                <a:solidFill>
                  <a:srgbClr val="211E54"/>
                </a:solidFill>
                <a:latin typeface="Times New Roman" panose="02020603050405020304" pitchFamily="18" charset="0"/>
              </a:rPr>
              <a:t>表达式</a:t>
            </a:r>
            <a:r>
              <a:rPr kumimoji="0" lang="en-US" altLang="zh-CN" b="1">
                <a:latin typeface="Times New Roman" panose="02020603050405020304" pitchFamily="18" charset="0"/>
              </a:rPr>
              <a:t>) {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kumimoji="0" lang="en-US" altLang="zh-CN" b="1">
                <a:latin typeface="Times New Roman" panose="02020603050405020304" pitchFamily="18" charset="0"/>
              </a:rPr>
              <a:t>	case c1: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kumimoji="0" lang="en-US" altLang="zh-CN" b="1">
                <a:latin typeface="Times New Roman" panose="02020603050405020304" pitchFamily="18" charset="0"/>
              </a:rPr>
              <a:t>		</a:t>
            </a:r>
            <a:r>
              <a:rPr kumimoji="0" lang="zh-CN" altLang="en-US" b="1">
                <a:latin typeface="Times New Roman" panose="02020603050405020304" pitchFamily="18" charset="0"/>
              </a:rPr>
              <a:t>语句组</a:t>
            </a:r>
            <a:r>
              <a:rPr kumimoji="0" lang="en-US" altLang="zh-CN" b="1">
                <a:latin typeface="Times New Roman" panose="02020603050405020304" pitchFamily="18" charset="0"/>
              </a:rPr>
              <a:t>1;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kumimoji="0" lang="en-US" altLang="zh-CN" b="1">
                <a:latin typeface="Times New Roman" panose="02020603050405020304" pitchFamily="18" charset="0"/>
              </a:rPr>
              <a:t>		break;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kumimoji="0" lang="en-US" altLang="zh-CN" b="1">
                <a:latin typeface="Times New Roman" panose="02020603050405020304" pitchFamily="18" charset="0"/>
              </a:rPr>
              <a:t>	……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kumimoji="0" lang="en-US" altLang="zh-CN" b="1">
                <a:latin typeface="Times New Roman" panose="02020603050405020304" pitchFamily="18" charset="0"/>
              </a:rPr>
              <a:t>	case ck: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kumimoji="0" lang="en-US" altLang="zh-CN" b="1">
                <a:latin typeface="Times New Roman" panose="02020603050405020304" pitchFamily="18" charset="0"/>
              </a:rPr>
              <a:t>		</a:t>
            </a:r>
            <a:r>
              <a:rPr kumimoji="0" lang="zh-CN" altLang="en-US" b="1">
                <a:latin typeface="Times New Roman" panose="02020603050405020304" pitchFamily="18" charset="0"/>
              </a:rPr>
              <a:t>语句组</a:t>
            </a:r>
            <a:r>
              <a:rPr kumimoji="0" lang="en-US" altLang="zh-CN" b="1">
                <a:latin typeface="Times New Roman" panose="02020603050405020304" pitchFamily="18" charset="0"/>
              </a:rPr>
              <a:t>k;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kumimoji="0" lang="en-US" altLang="zh-CN" b="1">
                <a:latin typeface="Times New Roman" panose="02020603050405020304" pitchFamily="18" charset="0"/>
              </a:rPr>
              <a:t>		break;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kumimoji="0" lang="en-US" altLang="zh-CN" b="1">
                <a:latin typeface="Times New Roman" panose="02020603050405020304" pitchFamily="18" charset="0"/>
              </a:rPr>
              <a:t>	[default: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kumimoji="0" lang="en-US" altLang="zh-CN" b="1">
                <a:latin typeface="Times New Roman" panose="02020603050405020304" pitchFamily="18" charset="0"/>
              </a:rPr>
              <a:t>		</a:t>
            </a:r>
            <a:r>
              <a:rPr kumimoji="0" lang="zh-CN" altLang="en-US" b="1">
                <a:latin typeface="Times New Roman" panose="02020603050405020304" pitchFamily="18" charset="0"/>
              </a:rPr>
              <a:t>语句组</a:t>
            </a:r>
            <a:r>
              <a:rPr kumimoji="0" lang="en-US" altLang="zh-CN" b="1">
                <a:latin typeface="Times New Roman" panose="02020603050405020304" pitchFamily="18" charset="0"/>
              </a:rPr>
              <a:t>;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kumimoji="0" lang="en-US" altLang="zh-CN" b="1">
                <a:latin typeface="Times New Roman" panose="02020603050405020304" pitchFamily="18" charset="0"/>
              </a:rPr>
              <a:t>		break;]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kumimoji="0" lang="en-US" altLang="zh-CN" b="1">
                <a:latin typeface="Times New Roman" panose="02020603050405020304" pitchFamily="18" charset="0"/>
              </a:rPr>
              <a:t>}</a:t>
            </a:r>
            <a:endParaRPr kumimoji="0" lang="zh-CN" altLang="en-US">
              <a:latin typeface="Times New Roman" panose="02020603050405020304" pitchFamily="18" charset="0"/>
            </a:endParaRPr>
          </a:p>
        </p:txBody>
      </p:sp>
      <p:sp>
        <p:nvSpPr>
          <p:cNvPr id="150533" name="AutoShape 5"/>
          <p:cNvSpPr>
            <a:spLocks noChangeArrowheads="1"/>
          </p:cNvSpPr>
          <p:nvPr/>
        </p:nvSpPr>
        <p:spPr bwMode="auto">
          <a:xfrm>
            <a:off x="5248275" y="1771650"/>
            <a:ext cx="3048000" cy="990600"/>
          </a:xfrm>
          <a:prstGeom prst="wedgeRoundRectCallout">
            <a:avLst>
              <a:gd name="adj1" fmla="val -112866"/>
              <a:gd name="adj2" fmla="val 319"/>
              <a:gd name="adj3" fmla="val 16667"/>
            </a:avLst>
          </a:prstGeom>
          <a:solidFill>
            <a:srgbClr val="D476D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0" lang="zh-CN" altLang="en-US" sz="2200" b="1" dirty="0">
                <a:latin typeface="Arial" panose="020B0604020202020204" pitchFamily="34" charset="0"/>
              </a:rPr>
              <a:t>表达式的计算结果必须是整型或字符型</a:t>
            </a:r>
          </a:p>
        </p:txBody>
      </p:sp>
      <p:sp>
        <p:nvSpPr>
          <p:cNvPr id="150534" name="AutoShape 6"/>
          <p:cNvSpPr>
            <a:spLocks noChangeArrowheads="1"/>
          </p:cNvSpPr>
          <p:nvPr/>
        </p:nvSpPr>
        <p:spPr bwMode="auto">
          <a:xfrm>
            <a:off x="5619750" y="3619500"/>
            <a:ext cx="2895600" cy="838200"/>
          </a:xfrm>
          <a:prstGeom prst="wedgeRoundRectCallout">
            <a:avLst>
              <a:gd name="adj1" fmla="val -135912"/>
              <a:gd name="adj2" fmla="val -171782"/>
              <a:gd name="adj3" fmla="val 16667"/>
            </a:avLst>
          </a:prstGeom>
          <a:solidFill>
            <a:srgbClr val="D476D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0" lang="en-US" altLang="zh-CN" sz="2200" b="1">
                <a:latin typeface="Arial" panose="020B0604020202020204" pitchFamily="34" charset="0"/>
              </a:rPr>
              <a:t>c1</a:t>
            </a:r>
            <a:r>
              <a:rPr kumimoji="0" lang="zh-CN" altLang="en-US" sz="2200" b="1">
                <a:latin typeface="Arial" panose="020B0604020202020204" pitchFamily="34" charset="0"/>
              </a:rPr>
              <a:t>、</a:t>
            </a:r>
            <a:r>
              <a:rPr kumimoji="0" lang="en-US" altLang="zh-CN" sz="2200" b="1">
                <a:latin typeface="Arial" panose="020B0604020202020204" pitchFamily="34" charset="0"/>
              </a:rPr>
              <a:t>c2</a:t>
            </a:r>
            <a:r>
              <a:rPr kumimoji="0" lang="zh-CN" altLang="en-US" sz="2200" b="1">
                <a:latin typeface="Arial" panose="020B0604020202020204" pitchFamily="34" charset="0"/>
              </a:rPr>
              <a:t>、</a:t>
            </a:r>
            <a:r>
              <a:rPr kumimoji="0" lang="en-US" altLang="zh-CN" sz="2200" b="1">
                <a:latin typeface="Arial" panose="020B0604020202020204" pitchFamily="34" charset="0"/>
              </a:rPr>
              <a:t>…</a:t>
            </a:r>
            <a:r>
              <a:rPr kumimoji="0" lang="zh-CN" altLang="en-US" sz="2200" b="1">
                <a:latin typeface="Arial" panose="020B0604020202020204" pitchFamily="34" charset="0"/>
              </a:rPr>
              <a:t>、</a:t>
            </a:r>
            <a:r>
              <a:rPr kumimoji="0" lang="en-US" altLang="zh-CN" sz="2200" b="1">
                <a:latin typeface="Arial" panose="020B0604020202020204" pitchFamily="34" charset="0"/>
              </a:rPr>
              <a:t>ck</a:t>
            </a:r>
            <a:r>
              <a:rPr kumimoji="0" lang="zh-CN" altLang="en-US" sz="2200" b="1">
                <a:latin typeface="Arial" panose="020B0604020202020204" pitchFamily="34" charset="0"/>
              </a:rPr>
              <a:t>是</a:t>
            </a:r>
            <a:r>
              <a:rPr kumimoji="0" lang="en-US" altLang="zh-CN" sz="2200" b="1">
                <a:latin typeface="Arial" panose="020B0604020202020204" pitchFamily="34" charset="0"/>
              </a:rPr>
              <a:t>int</a:t>
            </a:r>
            <a:r>
              <a:rPr kumimoji="0" lang="zh-CN" altLang="en-US" sz="2200" b="1">
                <a:latin typeface="Arial" panose="020B0604020202020204" pitchFamily="34" charset="0"/>
              </a:rPr>
              <a:t>型或字符型常量</a:t>
            </a:r>
          </a:p>
        </p:txBody>
      </p:sp>
      <p:sp>
        <p:nvSpPr>
          <p:cNvPr id="150535" name="AutoShape 7"/>
          <p:cNvSpPr>
            <a:spLocks noChangeArrowheads="1"/>
          </p:cNvSpPr>
          <p:nvPr/>
        </p:nvSpPr>
        <p:spPr bwMode="auto">
          <a:xfrm>
            <a:off x="4933950" y="5197476"/>
            <a:ext cx="3048000" cy="838200"/>
          </a:xfrm>
          <a:prstGeom prst="wedgeRoundRectCallout">
            <a:avLst>
              <a:gd name="adj1" fmla="val -129634"/>
              <a:gd name="adj2" fmla="val -123866"/>
              <a:gd name="adj3" fmla="val 16667"/>
            </a:avLst>
          </a:prstGeom>
          <a:solidFill>
            <a:srgbClr val="D476D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"/>
            <a:r>
              <a:rPr kumimoji="0" lang="en-US" altLang="zh-CN" sz="2200" b="1" dirty="0">
                <a:latin typeface="Arial" panose="020B0604020202020204" pitchFamily="34" charset="0"/>
              </a:rPr>
              <a:t>default</a:t>
            </a:r>
            <a:r>
              <a:rPr kumimoji="0" lang="zh-CN" altLang="en-US" sz="2200" b="1" dirty="0">
                <a:latin typeface="Arial" panose="020B0604020202020204" pitchFamily="34" charset="0"/>
              </a:rPr>
              <a:t>子句是可选的</a:t>
            </a:r>
          </a:p>
        </p:txBody>
      </p:sp>
      <p:sp>
        <p:nvSpPr>
          <p:cNvPr id="150536" name="AutoShape 8"/>
          <p:cNvSpPr>
            <a:spLocks noChangeArrowheads="1"/>
          </p:cNvSpPr>
          <p:nvPr/>
        </p:nvSpPr>
        <p:spPr bwMode="auto">
          <a:xfrm>
            <a:off x="4933950" y="4198938"/>
            <a:ext cx="3048000" cy="838200"/>
          </a:xfrm>
          <a:prstGeom prst="wedgeRoundRectCallout">
            <a:avLst>
              <a:gd name="adj1" fmla="val -103856"/>
              <a:gd name="adj2" fmla="val -39204"/>
              <a:gd name="adj3" fmla="val 16667"/>
            </a:avLst>
          </a:prstGeom>
          <a:solidFill>
            <a:srgbClr val="D476D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"/>
            <a:r>
              <a:rPr kumimoji="0" lang="zh-CN" altLang="en-US" sz="2200" b="1">
                <a:latin typeface="Arial" panose="020B0604020202020204" pitchFamily="34" charset="0"/>
              </a:rPr>
              <a:t>如果没有</a:t>
            </a:r>
            <a:r>
              <a:rPr kumimoji="0" lang="en-US" altLang="zh-CN" sz="2200" b="1">
                <a:latin typeface="Arial" panose="020B0604020202020204" pitchFamily="34" charset="0"/>
              </a:rPr>
              <a:t>break</a:t>
            </a:r>
            <a:r>
              <a:rPr kumimoji="0" lang="zh-CN" altLang="en-US" sz="2200" b="1">
                <a:latin typeface="Arial" panose="020B0604020202020204" pitchFamily="34" charset="0"/>
              </a:rPr>
              <a:t>子句不会退出分支</a:t>
            </a:r>
          </a:p>
        </p:txBody>
      </p:sp>
    </p:spTree>
    <p:extLst>
      <p:ext uri="{BB962C8B-B14F-4D97-AF65-F5344CB8AC3E}">
        <p14:creationId xmlns:p14="http://schemas.microsoft.com/office/powerpoint/2010/main" val="233218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053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5053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5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3" grpId="0" animBg="1" autoUpdateAnimBg="0"/>
      <p:bldP spid="150534" grpId="0" animBg="1" autoUpdateAnimBg="0"/>
      <p:bldP spid="150535" grpId="0" animBg="1" autoUpdateAnimBg="0"/>
      <p:bldP spid="150536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9B73-7C31-4D3D-94A3-74BEC5B8BE20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765174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循环</a:t>
            </a:r>
            <a:r>
              <a:rPr lang="zh-CN" altLang="en-US" sz="3200" b="1" dirty="0"/>
              <a:t>语句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25563"/>
            <a:ext cx="7772400" cy="4233862"/>
          </a:xfrm>
        </p:spPr>
        <p:txBody>
          <a:bodyPr/>
          <a:lstStyle/>
          <a:p>
            <a:pPr lvl="1">
              <a:spcBef>
                <a:spcPct val="0"/>
              </a:spcBef>
            </a:pPr>
            <a:r>
              <a:rPr lang="en-US" altLang="zh-CN" b="1" dirty="0"/>
              <a:t>for</a:t>
            </a:r>
            <a:r>
              <a:rPr lang="zh-CN" altLang="en-US" b="1" dirty="0"/>
              <a:t>语句语法格式：</a:t>
            </a:r>
          </a:p>
          <a:p>
            <a:pPr>
              <a:spcBef>
                <a:spcPct val="0"/>
              </a:spcBef>
            </a:pPr>
            <a:endParaRPr lang="zh-CN" altLang="en-US" sz="2800" b="1" dirty="0"/>
          </a:p>
          <a:p>
            <a:pPr>
              <a:spcBef>
                <a:spcPct val="0"/>
              </a:spcBef>
            </a:pPr>
            <a:endParaRPr lang="en-US" altLang="zh-CN" sz="2800" b="1" dirty="0"/>
          </a:p>
          <a:p>
            <a:pPr>
              <a:spcBef>
                <a:spcPct val="0"/>
              </a:spcBef>
            </a:pPr>
            <a:endParaRPr lang="en-US" altLang="zh-CN" sz="2800" b="1" dirty="0"/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altLang="zh-CN" b="1" dirty="0"/>
              <a:t>while</a:t>
            </a:r>
            <a:r>
              <a:rPr lang="zh-CN" altLang="en-US" b="1" dirty="0"/>
              <a:t>循环的语法是：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/>
              <a:t>             </a:t>
            </a:r>
            <a:r>
              <a:rPr lang="en-US" altLang="zh-CN" sz="2800" b="1" dirty="0"/>
              <a:t>while (</a:t>
            </a:r>
            <a:r>
              <a:rPr lang="zh-CN" altLang="en-US" sz="2800" b="1" dirty="0"/>
              <a:t>逻辑表达式</a:t>
            </a:r>
            <a:r>
              <a:rPr lang="en-US" altLang="zh-CN" sz="2800" b="1" dirty="0"/>
              <a:t>)	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/>
              <a:t>             　　</a:t>
            </a:r>
            <a:r>
              <a:rPr lang="zh-CN" altLang="en-US" sz="2800" b="1" dirty="0"/>
              <a:t>循环体语句</a:t>
            </a:r>
            <a:r>
              <a:rPr lang="en-US" altLang="zh-CN" sz="2800" b="1" dirty="0"/>
              <a:t>;</a:t>
            </a:r>
          </a:p>
          <a:p>
            <a:pPr lvl="1">
              <a:lnSpc>
                <a:spcPct val="110000"/>
              </a:lnSpc>
            </a:pPr>
            <a:r>
              <a:rPr lang="en-US" altLang="zh-CN" b="1" dirty="0"/>
              <a:t>do</a:t>
            </a:r>
            <a:r>
              <a:rPr lang="zh-CN" altLang="en-US" b="1" dirty="0"/>
              <a:t>循环的语法是：</a:t>
            </a:r>
            <a:r>
              <a:rPr lang="zh-CN" altLang="en-US" sz="2400" b="1" dirty="0"/>
              <a:t>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151556" name="AutoShape 4"/>
          <p:cNvSpPr>
            <a:spLocks noChangeArrowheads="1"/>
          </p:cNvSpPr>
          <p:nvPr/>
        </p:nvSpPr>
        <p:spPr bwMode="auto">
          <a:xfrm>
            <a:off x="1790700" y="1790700"/>
            <a:ext cx="6096000" cy="990600"/>
          </a:xfrm>
          <a:prstGeom prst="flowChartAlternateProcess">
            <a:avLst/>
          </a:prstGeom>
          <a:solidFill>
            <a:srgbClr val="F4E59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kumimoji="0" lang="en-US" altLang="zh-CN" b="1">
                <a:latin typeface="Times New Roman" panose="02020603050405020304" pitchFamily="18" charset="0"/>
              </a:rPr>
              <a:t>for (</a:t>
            </a:r>
            <a:r>
              <a:rPr kumimoji="0" lang="zh-CN" altLang="en-US" b="1">
                <a:latin typeface="Times New Roman" panose="02020603050405020304" pitchFamily="18" charset="0"/>
              </a:rPr>
              <a:t>初始语句</a:t>
            </a:r>
            <a:r>
              <a:rPr kumimoji="0" lang="en-US" altLang="zh-CN" b="1">
                <a:latin typeface="Times New Roman" panose="02020603050405020304" pitchFamily="18" charset="0"/>
              </a:rPr>
              <a:t>; </a:t>
            </a:r>
            <a:r>
              <a:rPr kumimoji="0" lang="zh-CN" altLang="en-US" b="1">
                <a:latin typeface="Times New Roman" panose="02020603050405020304" pitchFamily="18" charset="0"/>
              </a:rPr>
              <a:t>逻辑表达式</a:t>
            </a:r>
            <a:r>
              <a:rPr kumimoji="0" lang="en-US" altLang="zh-CN" b="1">
                <a:latin typeface="Times New Roman" panose="02020603050405020304" pitchFamily="18" charset="0"/>
              </a:rPr>
              <a:t>; </a:t>
            </a:r>
            <a:r>
              <a:rPr kumimoji="0" lang="zh-CN" altLang="en-US" b="1">
                <a:latin typeface="Times New Roman" panose="02020603050405020304" pitchFamily="18" charset="0"/>
              </a:rPr>
              <a:t>迭代语句</a:t>
            </a:r>
            <a:r>
              <a:rPr kumimoji="0" lang="en-US" altLang="zh-CN" b="1">
                <a:latin typeface="Times New Roman" panose="02020603050405020304" pitchFamily="18" charset="0"/>
              </a:rPr>
              <a:t>)</a:t>
            </a:r>
          </a:p>
          <a:p>
            <a:pPr lv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kumimoji="0" lang="zh-CN" altLang="en-US" b="1">
                <a:latin typeface="Times New Roman" panose="02020603050405020304" pitchFamily="18" charset="0"/>
              </a:rPr>
              <a:t>	循环体语句</a:t>
            </a:r>
            <a:r>
              <a:rPr kumimoji="0" lang="en-US" altLang="zh-CN" b="1">
                <a:latin typeface="Times New Roman" panose="02020603050405020304" pitchFamily="18" charset="0"/>
              </a:rPr>
              <a:t>; </a:t>
            </a:r>
            <a:endParaRPr kumimoji="0" lang="zh-CN" altLang="en-US">
              <a:latin typeface="Times New Roman" panose="02020603050405020304" pitchFamily="18" charset="0"/>
            </a:endParaRPr>
          </a:p>
        </p:txBody>
      </p:sp>
      <p:sp>
        <p:nvSpPr>
          <p:cNvPr id="151557" name="AutoShape 5"/>
          <p:cNvSpPr>
            <a:spLocks noChangeArrowheads="1"/>
          </p:cNvSpPr>
          <p:nvPr/>
        </p:nvSpPr>
        <p:spPr bwMode="auto">
          <a:xfrm>
            <a:off x="2705100" y="5030787"/>
            <a:ext cx="3733800" cy="1447800"/>
          </a:xfrm>
          <a:prstGeom prst="flowChartAlternateProcess">
            <a:avLst/>
          </a:prstGeom>
          <a:solidFill>
            <a:srgbClr val="F4E59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kumimoji="0" lang="en-US" altLang="zh-CN" sz="2000" b="1" dirty="0">
                <a:latin typeface="Times New Roman" panose="02020603050405020304" pitchFamily="18" charset="0"/>
              </a:rPr>
              <a:t>do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kumimoji="0" lang="en-US" altLang="zh-CN" sz="2000" b="1" dirty="0">
                <a:latin typeface="Times New Roman" panose="02020603050405020304" pitchFamily="18" charset="0"/>
              </a:rPr>
              <a:t>	</a:t>
            </a:r>
            <a:r>
              <a:rPr kumimoji="0" lang="zh-CN" altLang="en-US" sz="2000" b="1" dirty="0">
                <a:latin typeface="Times New Roman" panose="02020603050405020304" pitchFamily="18" charset="0"/>
              </a:rPr>
              <a:t>语句</a:t>
            </a:r>
            <a:r>
              <a:rPr kumimoji="0" lang="en-US" altLang="zh-CN" sz="2000" b="1" dirty="0">
                <a:latin typeface="Times New Roman" panose="02020603050405020304" pitchFamily="18" charset="0"/>
              </a:rPr>
              <a:t>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kumimoji="0" lang="en-US" altLang="zh-CN" sz="2000" b="1" dirty="0">
                <a:latin typeface="Times New Roman" panose="02020603050405020304" pitchFamily="18" charset="0"/>
              </a:rPr>
              <a:t>while (</a:t>
            </a:r>
            <a:r>
              <a:rPr kumimoji="0" lang="zh-CN" altLang="en-US" sz="2000" b="1" dirty="0">
                <a:latin typeface="Times New Roman" panose="02020603050405020304" pitchFamily="18" charset="0"/>
              </a:rPr>
              <a:t>逻辑表达式</a:t>
            </a:r>
            <a:r>
              <a:rPr kumimoji="0" lang="en-US" altLang="zh-CN" sz="2000" b="1" dirty="0">
                <a:latin typeface="Times New Roman" panose="02020603050405020304" pitchFamily="18" charset="0"/>
              </a:rPr>
              <a:t>);</a:t>
            </a:r>
          </a:p>
          <a:p>
            <a:endParaRPr kumimoji="0" lang="zh-CN" altLang="en-US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15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CA5B-9463-424A-8AAA-FF26E17A0974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998536"/>
            <a:ext cx="7886700" cy="1325563"/>
          </a:xfrm>
        </p:spPr>
        <p:txBody>
          <a:bodyPr/>
          <a:lstStyle/>
          <a:p>
            <a:r>
              <a:rPr lang="en-US" altLang="zh-CN" b="1" dirty="0" smtClean="0"/>
              <a:t>break</a:t>
            </a:r>
            <a:r>
              <a:rPr lang="zh-CN" altLang="en-US" b="1" dirty="0"/>
              <a:t>与</a:t>
            </a:r>
            <a:r>
              <a:rPr lang="en-US" altLang="zh-CN" b="1" dirty="0"/>
              <a:t>continue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3121025"/>
            <a:ext cx="7886700" cy="1641475"/>
          </a:xfrm>
        </p:spPr>
        <p:txBody>
          <a:bodyPr/>
          <a:lstStyle/>
          <a:p>
            <a:r>
              <a:rPr lang="zh-CN" altLang="en-US" dirty="0"/>
              <a:t>中断循环</a:t>
            </a:r>
          </a:p>
          <a:p>
            <a:r>
              <a:rPr lang="zh-CN" altLang="en-US" dirty="0"/>
              <a:t>中断本次循环，继续下次循环</a:t>
            </a:r>
          </a:p>
        </p:txBody>
      </p:sp>
    </p:spTree>
    <p:extLst>
      <p:ext uri="{BB962C8B-B14F-4D97-AF65-F5344CB8AC3E}">
        <p14:creationId xmlns:p14="http://schemas.microsoft.com/office/powerpoint/2010/main" val="548320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2405</TotalTime>
  <Words>1260</Words>
  <Application>Microsoft Office PowerPoint</Application>
  <PresentationFormat>全屏显示(4:3)</PresentationFormat>
  <Paragraphs>237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Arial Unicode MS</vt:lpstr>
      <vt:lpstr>Calibri</vt:lpstr>
      <vt:lpstr>Calibri Light</vt:lpstr>
      <vt:lpstr>等线</vt:lpstr>
      <vt:lpstr>等线 Light</vt:lpstr>
      <vt:lpstr>仿宋</vt:lpstr>
      <vt:lpstr>隶书</vt:lpstr>
      <vt:lpstr>宋体</vt:lpstr>
      <vt:lpstr>Arial</vt:lpstr>
      <vt:lpstr>Tahoma</vt:lpstr>
      <vt:lpstr>Times New Roman</vt:lpstr>
      <vt:lpstr>Wingdings</vt:lpstr>
      <vt:lpstr>Office 主题​​</vt:lpstr>
      <vt:lpstr>考试模式：开卷 试卷结构（A卷）</vt:lpstr>
      <vt:lpstr>一、主要内容</vt:lpstr>
      <vt:lpstr>2、基本数据类型的分类</vt:lpstr>
      <vt:lpstr>PowerPoint 演示文稿</vt:lpstr>
      <vt:lpstr> </vt:lpstr>
      <vt:lpstr>分支语句</vt:lpstr>
      <vt:lpstr>PowerPoint 演示文稿</vt:lpstr>
      <vt:lpstr>循环语句</vt:lpstr>
      <vt:lpstr>break与continue</vt:lpstr>
      <vt:lpstr>创建一维数组</vt:lpstr>
      <vt:lpstr>字符串</vt:lpstr>
      <vt:lpstr>String类中常用的方法</vt:lpstr>
      <vt:lpstr>14.String字符串相等</vt:lpstr>
      <vt:lpstr>访问控制修饰符</vt:lpstr>
      <vt:lpstr>16.单重继承</vt:lpstr>
      <vt:lpstr>构造方法</vt:lpstr>
      <vt:lpstr>static</vt:lpstr>
      <vt:lpstr>PowerPoint 演示文稿</vt:lpstr>
      <vt:lpstr>PowerPoint 演示文稿</vt:lpstr>
      <vt:lpstr>接口</vt:lpstr>
      <vt:lpstr>PowerPoint 演示文稿</vt:lpstr>
      <vt:lpstr>I/O流的概念</vt:lpstr>
      <vt:lpstr>文件的读写</vt:lpstr>
      <vt:lpstr>用DataOutputStream 写二进制文件</vt:lpstr>
      <vt:lpstr>系统的输入与输出</vt:lpstr>
      <vt:lpstr>PowerPoint 演示文稿</vt:lpstr>
      <vt:lpstr>图形用户界面编程</vt:lpstr>
      <vt:lpstr>如何处理事件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pxj</dc:creator>
  <cp:lastModifiedBy>2012dnd.com</cp:lastModifiedBy>
  <cp:revision>133</cp:revision>
  <dcterms:created xsi:type="dcterms:W3CDTF">2020-04-28T05:37:01Z</dcterms:created>
  <dcterms:modified xsi:type="dcterms:W3CDTF">2020-12-13T10:19:16Z</dcterms:modified>
</cp:coreProperties>
</file>