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6" r:id="rId3"/>
    <p:sldId id="264" r:id="rId4"/>
    <p:sldId id="28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97" r:id="rId20"/>
    <p:sldId id="282" r:id="rId21"/>
    <p:sldId id="283" r:id="rId22"/>
    <p:sldId id="296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05200"/>
    <a:srgbClr val="C06000"/>
    <a:srgbClr val="039ABD"/>
    <a:srgbClr val="1D8DA3"/>
    <a:srgbClr val="099AB7"/>
    <a:srgbClr val="33CC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81" d="100"/>
          <a:sy n="81" d="100"/>
        </p:scale>
        <p:origin x="96" y="204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454" y="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2.2 </a:t>
          </a:r>
          <a:r>
            <a:rPr lang="zh-CN" altLang="en-US" b="1" dirty="0" smtClean="0"/>
            <a:t>常量和变量</a:t>
          </a:r>
          <a:endParaRPr lang="zh-CN" altLang="en-US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2.3 </a:t>
          </a:r>
          <a:r>
            <a:rPr lang="zh-CN" altLang="en-US" b="1" dirty="0" smtClean="0"/>
            <a:t>基本数据类型</a:t>
          </a:r>
          <a:endParaRPr lang="zh-CN" altLang="en-US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 smtClean="0"/>
            <a:t>2.4 </a:t>
          </a:r>
          <a:r>
            <a:rPr lang="zh-CN" altLang="en-US" b="1" dirty="0" smtClean="0"/>
            <a:t>运算符</a:t>
          </a:r>
          <a:endParaRPr lang="zh-CN" altLang="en-US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2.1 </a:t>
          </a:r>
          <a:r>
            <a:rPr lang="zh-CN" altLang="en-US" b="1" dirty="0" smtClean="0"/>
            <a:t>标识符和关键字</a:t>
          </a:r>
          <a:endParaRPr lang="zh-CN" altLang="en-US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22CB423F-AD9E-406A-82C5-81C98F15BF6A}">
      <dgm:prSet phldrT="[文本]"/>
      <dgm:spPr/>
      <dgm:t>
        <a:bodyPr/>
        <a:lstStyle/>
        <a:p>
          <a:r>
            <a:rPr lang="en-US" altLang="zh-CN" dirty="0" smtClean="0"/>
            <a:t>2.5 </a:t>
          </a:r>
          <a:r>
            <a:rPr lang="zh-CN" altLang="en-US" b="1" dirty="0" smtClean="0"/>
            <a:t>表达式</a:t>
          </a:r>
          <a:endParaRPr lang="zh-CN" altLang="en-US" dirty="0"/>
        </a:p>
      </dgm:t>
    </dgm:pt>
    <dgm:pt modelId="{50DFA24B-D7FB-4C87-B836-CD38A216EA09}" type="parTrans" cxnId="{801B59F2-3FE4-4197-A66C-AECC795A919B}">
      <dgm:prSet/>
      <dgm:spPr/>
      <dgm:t>
        <a:bodyPr/>
        <a:lstStyle/>
        <a:p>
          <a:endParaRPr lang="zh-CN" altLang="en-US"/>
        </a:p>
      </dgm:t>
    </dgm:pt>
    <dgm:pt modelId="{D870E7B9-569C-4655-ADE7-EE44A5774CF0}" type="sibTrans" cxnId="{801B59F2-3FE4-4197-A66C-AECC795A919B}">
      <dgm:prSet/>
      <dgm:spPr/>
      <dgm:t>
        <a:bodyPr/>
        <a:lstStyle/>
        <a:p>
          <a:endParaRPr lang="zh-CN" altLang="en-US"/>
        </a:p>
      </dgm:t>
    </dgm:pt>
    <dgm:pt modelId="{BD9756F1-FB2C-4E8E-9C23-FE315DB7E286}">
      <dgm:prSet phldrT="[文本]"/>
      <dgm:spPr/>
      <dgm:t>
        <a:bodyPr/>
        <a:lstStyle/>
        <a:p>
          <a:r>
            <a:rPr lang="en-US" altLang="zh-CN" dirty="0" smtClean="0"/>
            <a:t>2.6  </a:t>
          </a:r>
          <a:r>
            <a:rPr lang="zh-CN" altLang="en-US" b="1" dirty="0" smtClean="0"/>
            <a:t>程序控制语句</a:t>
          </a:r>
          <a:endParaRPr lang="zh-CN" altLang="en-US" dirty="0"/>
        </a:p>
      </dgm:t>
    </dgm:pt>
    <dgm:pt modelId="{25AC835F-4E65-4DA6-932F-3D52808346DC}" type="parTrans" cxnId="{8C8D3E0E-FA34-4B85-837E-CC4264B77E3F}">
      <dgm:prSet/>
      <dgm:spPr/>
      <dgm:t>
        <a:bodyPr/>
        <a:lstStyle/>
        <a:p>
          <a:endParaRPr lang="zh-CN" altLang="en-US"/>
        </a:p>
      </dgm:t>
    </dgm:pt>
    <dgm:pt modelId="{FF671C8E-BD00-4D34-AD4A-5D86AC5B729A}" type="sibTrans" cxnId="{8C8D3E0E-FA34-4B85-837E-CC4264B77E3F}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6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D6272-D2A7-4E89-A851-BBB271397840}" type="pres">
      <dgm:prSet presAssocID="{7A5B6132-DA9E-4D4C-92AC-FEA7555A6732}" presName="spaceBetweenRectangles" presStyleCnt="0"/>
      <dgm:spPr/>
    </dgm:pt>
    <dgm:pt modelId="{084A0067-9D6B-4953-B84F-F7A8736865D9}" type="pres">
      <dgm:prSet presAssocID="{22CB423F-AD9E-406A-82C5-81C98F15BF6A}" presName="parentLin" presStyleCnt="0"/>
      <dgm:spPr/>
    </dgm:pt>
    <dgm:pt modelId="{2BE23A56-C614-4770-9224-88A33C2ED267}" type="pres">
      <dgm:prSet presAssocID="{22CB423F-AD9E-406A-82C5-81C98F15BF6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E2B855F-BE83-470A-9D92-5910A0CC4F79}" type="pres">
      <dgm:prSet presAssocID="{22CB423F-AD9E-406A-82C5-81C98F15BF6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86A1E-9F4C-473B-9258-A6404082EAF4}" type="pres">
      <dgm:prSet presAssocID="{22CB423F-AD9E-406A-82C5-81C98F15BF6A}" presName="negativeSpace" presStyleCnt="0"/>
      <dgm:spPr/>
    </dgm:pt>
    <dgm:pt modelId="{7FF0D34E-E6E3-4443-BE31-C432652D2596}" type="pres">
      <dgm:prSet presAssocID="{22CB423F-AD9E-406A-82C5-81C98F15BF6A}" presName="childText" presStyleLbl="conFgAcc1" presStyleIdx="4" presStyleCnt="6">
        <dgm:presLayoutVars>
          <dgm:bulletEnabled val="1"/>
        </dgm:presLayoutVars>
      </dgm:prSet>
      <dgm:spPr/>
    </dgm:pt>
    <dgm:pt modelId="{FBB3230D-5B9D-4BE6-BF02-3FD02DCC216D}" type="pres">
      <dgm:prSet presAssocID="{D870E7B9-569C-4655-ADE7-EE44A5774CF0}" presName="spaceBetweenRectangles" presStyleCnt="0"/>
      <dgm:spPr/>
    </dgm:pt>
    <dgm:pt modelId="{565EC324-C1EF-48E5-B199-9604FD5387E2}" type="pres">
      <dgm:prSet presAssocID="{BD9756F1-FB2C-4E8E-9C23-FE315DB7E286}" presName="parentLin" presStyleCnt="0"/>
      <dgm:spPr/>
    </dgm:pt>
    <dgm:pt modelId="{1F62108B-ECEA-46EB-8DB5-A0A30C1E86C9}" type="pres">
      <dgm:prSet presAssocID="{BD9756F1-FB2C-4E8E-9C23-FE315DB7E286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F180D445-32BA-4176-A391-5FB71A4802E5}" type="pres">
      <dgm:prSet presAssocID="{BD9756F1-FB2C-4E8E-9C23-FE315DB7E28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616BF-B098-4934-99F1-3D3B859FDF00}" type="pres">
      <dgm:prSet presAssocID="{BD9756F1-FB2C-4E8E-9C23-FE315DB7E286}" presName="negativeSpace" presStyleCnt="0"/>
      <dgm:spPr/>
    </dgm:pt>
    <dgm:pt modelId="{A0836B83-8934-4FCE-ADB2-EF0DD2EE847E}" type="pres">
      <dgm:prSet presAssocID="{BD9756F1-FB2C-4E8E-9C23-FE315DB7E28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01B59F2-3FE4-4197-A66C-AECC795A919B}" srcId="{0274B17C-A8D6-4EC1-9F74-DEF1B852E50E}" destId="{22CB423F-AD9E-406A-82C5-81C98F15BF6A}" srcOrd="4" destOrd="0" parTransId="{50DFA24B-D7FB-4C87-B836-CD38A216EA09}" sibTransId="{D870E7B9-569C-4655-ADE7-EE44A5774CF0}"/>
    <dgm:cxn modelId="{4C027B19-587F-4F73-88CD-95EE991706B1}" type="presOf" srcId="{22CB423F-AD9E-406A-82C5-81C98F15BF6A}" destId="{DE2B855F-BE83-470A-9D92-5910A0CC4F79}" srcOrd="1" destOrd="0" presId="urn:microsoft.com/office/officeart/2005/8/layout/list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459F1A9E-678D-4C87-8B99-9433F80D56F9}" type="presOf" srcId="{22CB423F-AD9E-406A-82C5-81C98F15BF6A}" destId="{2BE23A56-C614-4770-9224-88A33C2ED267}" srcOrd="0" destOrd="0" presId="urn:microsoft.com/office/officeart/2005/8/layout/list1"/>
    <dgm:cxn modelId="{8C8D3E0E-FA34-4B85-837E-CC4264B77E3F}" srcId="{0274B17C-A8D6-4EC1-9F74-DEF1B852E50E}" destId="{BD9756F1-FB2C-4E8E-9C23-FE315DB7E286}" srcOrd="5" destOrd="0" parTransId="{25AC835F-4E65-4DA6-932F-3D52808346DC}" sibTransId="{FF671C8E-BD00-4D34-AD4A-5D86AC5B729A}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2CA81273-053F-4459-B06C-EA5F0944CB51}" type="presOf" srcId="{BD9756F1-FB2C-4E8E-9C23-FE315DB7E286}" destId="{1F62108B-ECEA-46EB-8DB5-A0A30C1E86C9}" srcOrd="0" destOrd="0" presId="urn:microsoft.com/office/officeart/2005/8/layout/list1"/>
    <dgm:cxn modelId="{F3FB348C-34AD-4B26-A9DE-1367E1604739}" type="presOf" srcId="{BD9756F1-FB2C-4E8E-9C23-FE315DB7E286}" destId="{F180D445-32BA-4176-A391-5FB71A4802E5}" srcOrd="1" destOrd="0" presId="urn:microsoft.com/office/officeart/2005/8/layout/list1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  <dgm:cxn modelId="{03BAF14C-3BD9-4E46-A465-D79CA72DDC41}" type="presParOf" srcId="{290ADAC8-17E0-4F11-BE79-899CD4DD5E12}" destId="{73FD6272-D2A7-4E89-A851-BBB271397840}" srcOrd="15" destOrd="0" presId="urn:microsoft.com/office/officeart/2005/8/layout/list1"/>
    <dgm:cxn modelId="{FA4C31F7-782A-4C76-B986-386DA56D4F0B}" type="presParOf" srcId="{290ADAC8-17E0-4F11-BE79-899CD4DD5E12}" destId="{084A0067-9D6B-4953-B84F-F7A8736865D9}" srcOrd="16" destOrd="0" presId="urn:microsoft.com/office/officeart/2005/8/layout/list1"/>
    <dgm:cxn modelId="{C624810D-8515-4458-9EEC-EF1E561CDB3A}" type="presParOf" srcId="{084A0067-9D6B-4953-B84F-F7A8736865D9}" destId="{2BE23A56-C614-4770-9224-88A33C2ED267}" srcOrd="0" destOrd="0" presId="urn:microsoft.com/office/officeart/2005/8/layout/list1"/>
    <dgm:cxn modelId="{9331016A-2DF0-4FB4-9DBD-916F8D4F9118}" type="presParOf" srcId="{084A0067-9D6B-4953-B84F-F7A8736865D9}" destId="{DE2B855F-BE83-470A-9D92-5910A0CC4F79}" srcOrd="1" destOrd="0" presId="urn:microsoft.com/office/officeart/2005/8/layout/list1"/>
    <dgm:cxn modelId="{EB12A08B-2A83-4B04-A541-719A3EA0E475}" type="presParOf" srcId="{290ADAC8-17E0-4F11-BE79-899CD4DD5E12}" destId="{72B86A1E-9F4C-473B-9258-A6404082EAF4}" srcOrd="17" destOrd="0" presId="urn:microsoft.com/office/officeart/2005/8/layout/list1"/>
    <dgm:cxn modelId="{7B08E7E1-A70C-4CFD-9CA7-ED31D6A0F234}" type="presParOf" srcId="{290ADAC8-17E0-4F11-BE79-899CD4DD5E12}" destId="{7FF0D34E-E6E3-4443-BE31-C432652D2596}" srcOrd="18" destOrd="0" presId="urn:microsoft.com/office/officeart/2005/8/layout/list1"/>
    <dgm:cxn modelId="{5F65F3BC-F6D5-471D-BD53-1392E4F5857D}" type="presParOf" srcId="{290ADAC8-17E0-4F11-BE79-899CD4DD5E12}" destId="{FBB3230D-5B9D-4BE6-BF02-3FD02DCC216D}" srcOrd="19" destOrd="0" presId="urn:microsoft.com/office/officeart/2005/8/layout/list1"/>
    <dgm:cxn modelId="{3832B203-4871-4AA0-ABD0-095FA472E0C7}" type="presParOf" srcId="{290ADAC8-17E0-4F11-BE79-899CD4DD5E12}" destId="{565EC324-C1EF-48E5-B199-9604FD5387E2}" srcOrd="20" destOrd="0" presId="urn:microsoft.com/office/officeart/2005/8/layout/list1"/>
    <dgm:cxn modelId="{9D7ED399-0A0D-49FA-BE03-283901474224}" type="presParOf" srcId="{565EC324-C1EF-48E5-B199-9604FD5387E2}" destId="{1F62108B-ECEA-46EB-8DB5-A0A30C1E86C9}" srcOrd="0" destOrd="0" presId="urn:microsoft.com/office/officeart/2005/8/layout/list1"/>
    <dgm:cxn modelId="{E62819C4-F53D-40EB-A73C-BA804715C3C9}" type="presParOf" srcId="{565EC324-C1EF-48E5-B199-9604FD5387E2}" destId="{F180D445-32BA-4176-A391-5FB71A4802E5}" srcOrd="1" destOrd="0" presId="urn:microsoft.com/office/officeart/2005/8/layout/list1"/>
    <dgm:cxn modelId="{B69B0A48-A61B-4141-9F13-F9E2B29637FE}" type="presParOf" srcId="{290ADAC8-17E0-4F11-BE79-899CD4DD5E12}" destId="{F35616BF-B098-4934-99F1-3D3B859FDF00}" srcOrd="21" destOrd="0" presId="urn:microsoft.com/office/officeart/2005/8/layout/list1"/>
    <dgm:cxn modelId="{2587BF29-EBE3-478C-AE5C-CE74F6D30F88}" type="presParOf" srcId="{290ADAC8-17E0-4F11-BE79-899CD4DD5E12}" destId="{A0836B83-8934-4FCE-ADB2-EF0DD2EE847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259817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304637" y="38417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2.1 </a:t>
          </a:r>
          <a:r>
            <a:rPr lang="zh-CN" altLang="en-US" sz="1500" b="1" kern="1200" dirty="0" smtClean="0"/>
            <a:t>标识符和关键字</a:t>
          </a:r>
          <a:endParaRPr lang="zh-CN" altLang="en-US" sz="1500" kern="1200" dirty="0"/>
        </a:p>
      </dsp:txBody>
      <dsp:txXfrm>
        <a:off x="326253" y="60033"/>
        <a:ext cx="4221693" cy="399568"/>
      </dsp:txXfrm>
    </dsp:sp>
    <dsp:sp modelId="{5EFADA3F-DBD8-47B3-87A4-F7C4DF43CC18}">
      <dsp:nvSpPr>
        <dsp:cNvPr id="0" name=""/>
        <dsp:cNvSpPr/>
      </dsp:nvSpPr>
      <dsp:spPr>
        <a:xfrm>
          <a:off x="0" y="9402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71351"/>
              <a:satOff val="-11628"/>
              <a:lumOff val="-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304637" y="7188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1071351"/>
                <a:satOff val="-11628"/>
                <a:lumOff val="-980"/>
                <a:alphaOff val="0"/>
                <a:shade val="51000"/>
                <a:satMod val="130000"/>
              </a:schemeClr>
            </a:gs>
            <a:gs pos="80000">
              <a:schemeClr val="accent2">
                <a:hueOff val="-1071351"/>
                <a:satOff val="-11628"/>
                <a:lumOff val="-980"/>
                <a:alphaOff val="0"/>
                <a:shade val="93000"/>
                <a:satMod val="130000"/>
              </a:schemeClr>
            </a:gs>
            <a:gs pos="100000">
              <a:schemeClr val="accent2">
                <a:hueOff val="-1071351"/>
                <a:satOff val="-11628"/>
                <a:lumOff val="-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2.2 </a:t>
          </a:r>
          <a:r>
            <a:rPr lang="zh-CN" altLang="en-US" sz="1500" b="1" kern="1200" dirty="0" smtClean="0"/>
            <a:t>常量和变量</a:t>
          </a:r>
          <a:endParaRPr lang="zh-CN" altLang="en-US" sz="1500" kern="1200" dirty="0"/>
        </a:p>
      </dsp:txBody>
      <dsp:txXfrm>
        <a:off x="326253" y="740434"/>
        <a:ext cx="4221693" cy="399568"/>
      </dsp:txXfrm>
    </dsp:sp>
    <dsp:sp modelId="{58D67328-282B-4E2B-B4DB-8AD412BAFFBC}">
      <dsp:nvSpPr>
        <dsp:cNvPr id="0" name=""/>
        <dsp:cNvSpPr/>
      </dsp:nvSpPr>
      <dsp:spPr>
        <a:xfrm>
          <a:off x="0" y="16206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142701"/>
              <a:satOff val="-23256"/>
              <a:lumOff val="-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304637" y="13992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2142701"/>
                <a:satOff val="-23256"/>
                <a:lumOff val="-1960"/>
                <a:alphaOff val="0"/>
                <a:shade val="51000"/>
                <a:satMod val="130000"/>
              </a:schemeClr>
            </a:gs>
            <a:gs pos="80000">
              <a:schemeClr val="accent2">
                <a:hueOff val="-2142701"/>
                <a:satOff val="-23256"/>
                <a:lumOff val="-1960"/>
                <a:alphaOff val="0"/>
                <a:shade val="93000"/>
                <a:satMod val="130000"/>
              </a:schemeClr>
            </a:gs>
            <a:gs pos="100000">
              <a:schemeClr val="accent2">
                <a:hueOff val="-2142701"/>
                <a:satOff val="-23256"/>
                <a:lumOff val="-19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2.3 </a:t>
          </a:r>
          <a:r>
            <a:rPr lang="zh-CN" altLang="en-US" sz="1500" b="1" kern="1200" dirty="0" smtClean="0"/>
            <a:t>基本数据类型</a:t>
          </a:r>
          <a:endParaRPr lang="zh-CN" altLang="en-US" sz="1500" kern="1200" dirty="0"/>
        </a:p>
      </dsp:txBody>
      <dsp:txXfrm>
        <a:off x="326253" y="1420834"/>
        <a:ext cx="4221693" cy="399568"/>
      </dsp:txXfrm>
    </dsp:sp>
    <dsp:sp modelId="{F776FF77-BBFD-429A-B555-3A759A0377CC}">
      <dsp:nvSpPr>
        <dsp:cNvPr id="0" name=""/>
        <dsp:cNvSpPr/>
      </dsp:nvSpPr>
      <dsp:spPr>
        <a:xfrm>
          <a:off x="0" y="23010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214052"/>
              <a:satOff val="-34884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E3B5-4895-4D5C-BF7C-9C953348E53B}">
      <dsp:nvSpPr>
        <dsp:cNvPr id="0" name=""/>
        <dsp:cNvSpPr/>
      </dsp:nvSpPr>
      <dsp:spPr>
        <a:xfrm>
          <a:off x="304637" y="20796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3214052"/>
                <a:satOff val="-34884"/>
                <a:lumOff val="-2941"/>
                <a:alphaOff val="0"/>
                <a:shade val="51000"/>
                <a:satMod val="130000"/>
              </a:schemeClr>
            </a:gs>
            <a:gs pos="80000">
              <a:schemeClr val="accent2">
                <a:hueOff val="-3214052"/>
                <a:satOff val="-34884"/>
                <a:lumOff val="-2941"/>
                <a:alphaOff val="0"/>
                <a:shade val="93000"/>
                <a:satMod val="130000"/>
              </a:schemeClr>
            </a:gs>
            <a:gs pos="100000">
              <a:schemeClr val="accent2">
                <a:hueOff val="-3214052"/>
                <a:satOff val="-34884"/>
                <a:lumOff val="-2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2.4 </a:t>
          </a:r>
          <a:r>
            <a:rPr lang="zh-CN" altLang="en-US" sz="1500" b="1" kern="1200" dirty="0" smtClean="0"/>
            <a:t>运算符</a:t>
          </a:r>
          <a:endParaRPr lang="zh-CN" altLang="en-US" sz="1500" kern="1200" dirty="0"/>
        </a:p>
      </dsp:txBody>
      <dsp:txXfrm>
        <a:off x="326253" y="2101234"/>
        <a:ext cx="4221693" cy="399568"/>
      </dsp:txXfrm>
    </dsp:sp>
    <dsp:sp modelId="{7FF0D34E-E6E3-4443-BE31-C432652D2596}">
      <dsp:nvSpPr>
        <dsp:cNvPr id="0" name=""/>
        <dsp:cNvSpPr/>
      </dsp:nvSpPr>
      <dsp:spPr>
        <a:xfrm>
          <a:off x="0" y="29814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285402"/>
              <a:satOff val="-46512"/>
              <a:lumOff val="-3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B855F-BE83-470A-9D92-5910A0CC4F79}">
      <dsp:nvSpPr>
        <dsp:cNvPr id="0" name=""/>
        <dsp:cNvSpPr/>
      </dsp:nvSpPr>
      <dsp:spPr>
        <a:xfrm>
          <a:off x="304637" y="27600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4285402"/>
                <a:satOff val="-46512"/>
                <a:lumOff val="-3921"/>
                <a:alphaOff val="0"/>
                <a:shade val="51000"/>
                <a:satMod val="130000"/>
              </a:schemeClr>
            </a:gs>
            <a:gs pos="80000">
              <a:schemeClr val="accent2">
                <a:hueOff val="-4285402"/>
                <a:satOff val="-46512"/>
                <a:lumOff val="-3921"/>
                <a:alphaOff val="0"/>
                <a:shade val="93000"/>
                <a:satMod val="130000"/>
              </a:schemeClr>
            </a:gs>
            <a:gs pos="100000">
              <a:schemeClr val="accent2">
                <a:hueOff val="-4285402"/>
                <a:satOff val="-46512"/>
                <a:lumOff val="-39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2.5 </a:t>
          </a:r>
          <a:r>
            <a:rPr lang="zh-CN" altLang="en-US" sz="1500" b="1" kern="1200" dirty="0" smtClean="0"/>
            <a:t>表达式</a:t>
          </a:r>
          <a:endParaRPr lang="zh-CN" altLang="en-US" sz="1500" kern="1200" dirty="0"/>
        </a:p>
      </dsp:txBody>
      <dsp:txXfrm>
        <a:off x="326253" y="2781634"/>
        <a:ext cx="4221693" cy="399568"/>
      </dsp:txXfrm>
    </dsp:sp>
    <dsp:sp modelId="{A0836B83-8934-4FCE-ADB2-EF0DD2EE847E}">
      <dsp:nvSpPr>
        <dsp:cNvPr id="0" name=""/>
        <dsp:cNvSpPr/>
      </dsp:nvSpPr>
      <dsp:spPr>
        <a:xfrm>
          <a:off x="0" y="36618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0D445-32BA-4176-A391-5FB71A4802E5}">
      <dsp:nvSpPr>
        <dsp:cNvPr id="0" name=""/>
        <dsp:cNvSpPr/>
      </dsp:nvSpPr>
      <dsp:spPr>
        <a:xfrm>
          <a:off x="304637" y="34404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2.6  </a:t>
          </a:r>
          <a:r>
            <a:rPr lang="zh-CN" altLang="en-US" sz="1500" b="1" kern="1200" dirty="0" smtClean="0"/>
            <a:t>程序控制语句</a:t>
          </a:r>
          <a:endParaRPr lang="zh-CN" altLang="en-US" sz="1500" kern="1200" dirty="0"/>
        </a:p>
      </dsp:txBody>
      <dsp:txXfrm>
        <a:off x="326253" y="3462034"/>
        <a:ext cx="422169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71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7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 marL="742950" indent="-285750">
              <a:buFont typeface="Wingdings" panose="05000000000000000000" pitchFamily="2" charset="2"/>
              <a:buChar char="l"/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qu.edu.cn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1" tooltip="重庆大学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5616624" cy="576064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章  </a:t>
            </a:r>
            <a:r>
              <a:rPr lang="en-US" altLang="zh-CN" b="1" dirty="0"/>
              <a:t>Java</a:t>
            </a:r>
            <a:r>
              <a:rPr lang="zh-CN" altLang="en-US" b="1" dirty="0"/>
              <a:t>程序设计基础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7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字符类型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字符类型变量用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表示，在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虚拟机中一般用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位表示一个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值，范围为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0~65535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。字符型变量定义格式如下：</a:t>
            </a: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  c, 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c1=‘a’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的字符型数据不同于整数，但是可以和整数在一起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=20000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 one=’1’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j=’a’;  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由字符向整数，自动类型转换</a:t>
            </a: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 c=(char)(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i+one+j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 marL="457200" lvl="1" indent="0">
              <a:buNone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提供了转义字符，以反斜杠（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开头</a:t>
            </a:r>
          </a:p>
          <a:p>
            <a:pPr marL="0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95536" y="1088507"/>
            <a:ext cx="8207376" cy="5400675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十进制：用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0~9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的数表示，首位不能为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124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-100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八进制：以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开头，后跟多个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之间的数字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0134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十六进制：以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开头，后跟多个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0~9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之间的数字、或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A~F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之间字母的大小写形式。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a~f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A-F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分别表示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10~15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0x23FE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，等于十进制数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9214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二进制：以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开头，后跟多个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之间的数字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数据类型的表示范围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94012"/>
              </p:ext>
            </p:extLst>
          </p:nvPr>
        </p:nvGraphicFramePr>
        <p:xfrm>
          <a:off x="899592" y="1196752"/>
          <a:ext cx="7128792" cy="2952326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10580">
                  <a:extLst>
                    <a:ext uri="{9D8B030D-6E8A-4147-A177-3AD203B41FA5}">
                      <a16:colId xmlns:a16="http://schemas.microsoft.com/office/drawing/2014/main" val="4244348787"/>
                    </a:ext>
                  </a:extLst>
                </a:gridCol>
                <a:gridCol w="1977852">
                  <a:extLst>
                    <a:ext uri="{9D8B030D-6E8A-4147-A177-3AD203B41FA5}">
                      <a16:colId xmlns:a16="http://schemas.microsoft.com/office/drawing/2014/main" val="31968739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610675492"/>
                    </a:ext>
                  </a:extLst>
                </a:gridCol>
              </a:tblGrid>
              <a:tr h="930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数据类型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所占位数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数的范围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40603220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byte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～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 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r>
                        <a:rPr lang="zh-CN" altLang="en-US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260205860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short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～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 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51410889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～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 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10330694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</a:t>
                      </a: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～</a:t>
                      </a: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</a:t>
                      </a: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endParaRPr lang="zh-CN" alt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8811444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1984" y="4849915"/>
            <a:ext cx="6588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一个整数数字隐含为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型，在表示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型常量时，需要在数字后面加上后缀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标准计数法：由整数部分、小数点和小数部分组成，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345.789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科学计数法：由十进制数、小数点、小数和指数构成，指数部分由字母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跟上正负号的整数表示，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345.789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，可以表示成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3.45789E+2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fontAlgn="base"/>
            <a:endParaRPr lang="zh-CN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01191"/>
              </p:ext>
            </p:extLst>
          </p:nvPr>
        </p:nvGraphicFramePr>
        <p:xfrm>
          <a:off x="1315345" y="3531444"/>
          <a:ext cx="5911244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151">
                  <a:extLst>
                    <a:ext uri="{9D8B030D-6E8A-4147-A177-3AD203B41FA5}">
                      <a16:colId xmlns:a16="http://schemas.microsoft.com/office/drawing/2014/main" val="892039927"/>
                    </a:ext>
                  </a:extLst>
                </a:gridCol>
                <a:gridCol w="1151031">
                  <a:extLst>
                    <a:ext uri="{9D8B030D-6E8A-4147-A177-3AD203B41FA5}">
                      <a16:colId xmlns:a16="http://schemas.microsoft.com/office/drawing/2014/main" val="800178343"/>
                    </a:ext>
                  </a:extLst>
                </a:gridCol>
                <a:gridCol w="2302062">
                  <a:extLst>
                    <a:ext uri="{9D8B030D-6E8A-4147-A177-3AD203B41FA5}">
                      <a16:colId xmlns:a16="http://schemas.microsoft.com/office/drawing/2014/main" val="348535208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数据类型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所占位数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数的范围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536950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  <a:r>
                        <a:rPr lang="zh-CN" alt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（单精度浮点数）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16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3.4e-038 ～3.4e+038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769505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double（</a:t>
                      </a:r>
                      <a:r>
                        <a:rPr lang="zh-CN" alt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双精度浮点数）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16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1.7e-308 ～</a:t>
                      </a:r>
                      <a:r>
                        <a:rPr lang="en-US" sz="1600" b="1" kern="100" baseline="-250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1.7e+308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282751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45038" y="5271393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在一个浮点数后加字母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，表示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各类型数据间的相互转换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类型转换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强制类型转换</a:t>
            </a:r>
          </a:p>
          <a:p>
            <a:pPr marL="457200" lvl="1" indent="0">
              <a:buNone/>
            </a:pPr>
            <a:r>
              <a:rPr lang="sv-SE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int    </a:t>
            </a: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sv-SE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65</a:t>
            </a:r>
            <a:r>
              <a:rPr lang="zh-CN" altLang="sv-SE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sv-SE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char   c;</a:t>
            </a:r>
          </a:p>
          <a:p>
            <a:pPr marL="457200" lvl="1" indent="0">
              <a:buNone/>
            </a:pP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c=(char)i;  </a:t>
            </a:r>
          </a:p>
          <a:p>
            <a:pPr lvl="1"/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低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——————————————————————&gt;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高</a:t>
            </a:r>
            <a:endParaRPr lang="en-US" altLang="zh-CN" sz="2000" b="1" kern="100" dirty="0">
              <a:latin typeface="+mn-ea"/>
              <a:cs typeface="宋体" panose="02010600030101010101" pitchFamily="2" charset="-122"/>
            </a:endParaRPr>
          </a:p>
          <a:p>
            <a:pPr indent="266700" algn="just"/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byte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short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b="1" kern="100" dirty="0" smtClean="0">
                <a:latin typeface="+mn-ea"/>
                <a:cs typeface="宋体" panose="02010600030101010101" pitchFamily="2" charset="-122"/>
              </a:rPr>
              <a:t>char—&gt; int—&gt; long—&gt; float—&gt; 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333512581"/>
              </p:ext>
            </p:extLst>
          </p:nvPr>
        </p:nvGraphicFramePr>
        <p:xfrm>
          <a:off x="827584" y="981075"/>
          <a:ext cx="6984775" cy="4598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516">
                  <a:extLst>
                    <a:ext uri="{9D8B030D-6E8A-4147-A177-3AD203B41FA5}">
                      <a16:colId xmlns:a16="http://schemas.microsoft.com/office/drawing/2014/main" val="157805859"/>
                    </a:ext>
                  </a:extLst>
                </a:gridCol>
                <a:gridCol w="1153732">
                  <a:extLst>
                    <a:ext uri="{9D8B030D-6E8A-4147-A177-3AD203B41FA5}">
                      <a16:colId xmlns:a16="http://schemas.microsoft.com/office/drawing/2014/main" val="972902106"/>
                    </a:ext>
                  </a:extLst>
                </a:gridCol>
                <a:gridCol w="2119115">
                  <a:extLst>
                    <a:ext uri="{9D8B030D-6E8A-4147-A177-3AD203B41FA5}">
                      <a16:colId xmlns:a16="http://schemas.microsoft.com/office/drawing/2014/main" val="2435161450"/>
                    </a:ext>
                  </a:extLst>
                </a:gridCol>
                <a:gridCol w="1655074">
                  <a:extLst>
                    <a:ext uri="{9D8B030D-6E8A-4147-A177-3AD203B41FA5}">
                      <a16:colId xmlns:a16="http://schemas.microsoft.com/office/drawing/2014/main" val="3329653881"/>
                    </a:ext>
                  </a:extLst>
                </a:gridCol>
                <a:gridCol w="978338">
                  <a:extLst>
                    <a:ext uri="{9D8B030D-6E8A-4147-A177-3AD203B41FA5}">
                      <a16:colId xmlns:a16="http://schemas.microsoft.com/office/drawing/2014/main" val="570702396"/>
                    </a:ext>
                  </a:extLst>
                </a:gridCol>
              </a:tblGrid>
              <a:tr h="6082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0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含义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结合性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27553247"/>
                  </a:ext>
                </a:extLst>
              </a:tr>
              <a:tr h="371710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二元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0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op1+op2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569096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op1-op2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减法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24246544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op1*op2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乘法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96553150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20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op1/op2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除法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76445743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op1%op2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模运算</a:t>
                      </a: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求余</a:t>
                      </a: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09913163"/>
                  </a:ext>
                </a:extLst>
              </a:tr>
              <a:tr h="371710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一元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+op1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5427218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-op1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负数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13311349"/>
                  </a:ext>
                </a:extLst>
              </a:tr>
              <a:tr h="608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++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++op1,op1++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右，左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22716312"/>
                  </a:ext>
                </a:extLst>
              </a:tr>
              <a:tr h="608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--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--op1, op1++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自减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右，左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0275608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运算符的注意事项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自增、自减运算符有前缀和后缀两种形式，</a:t>
            </a:r>
          </a:p>
          <a:p>
            <a:pPr lvl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先运算后使用</a:t>
            </a:r>
          </a:p>
          <a:p>
            <a:pPr lvl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先使用后运算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"%"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（求模运算符）的操作数可为浮点数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52.3%10=2.3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"+"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运算进行了扩展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可作字符串连接运算符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"ab"+"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efd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abefd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"+"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如果一个操作数是字符串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其它操作数自动转换成字符串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  String s; s="s:"+6*5; </a:t>
            </a: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&gt;=&lt;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    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    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j=i+20;</a:t>
            </a: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扩展赋值运算符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14132"/>
              </p:ext>
            </p:extLst>
          </p:nvPr>
        </p:nvGraphicFramePr>
        <p:xfrm>
          <a:off x="1187624" y="2924944"/>
          <a:ext cx="6264696" cy="2376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82489834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6468705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710792885"/>
                    </a:ext>
                  </a:extLst>
                </a:gridCol>
              </a:tblGrid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运算符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含义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252308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+=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+=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+ 3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429501"/>
                  </a:ext>
                </a:extLst>
              </a:tr>
              <a:tr h="466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-=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-=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- 3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422065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*=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*=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count = count * 3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452388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/=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/=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/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402609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%=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%=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count = count % 3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1719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赋值相容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4846" y="1457325"/>
            <a:ext cx="8207376" cy="5400675"/>
          </a:xfrm>
        </p:spPr>
        <p:txBody>
          <a:bodyPr>
            <a:normAutofit/>
          </a:bodyPr>
          <a:lstStyle/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如果变量的类型和表达式的类型是相同的，就可以赋值，称为类型相同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两者类型不同，并且变量类型比表达式类型长时，系统会自动将表达式的结果转换为较长的类型。如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，这时也可以赋值，称为赋值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相容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赋值不兼容时，可以使用强制类型转换，其格式如下：</a:t>
            </a:r>
          </a:p>
          <a:p>
            <a:pPr marL="400050" lvl="1" indent="0">
              <a:buNone/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目标类型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buNone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marL="400050" lvl="1" indent="0"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123123123123L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//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强制类型转换</a:t>
            </a: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620688"/>
            <a:ext cx="7920880" cy="21544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规律一：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当把大的类型转化为小的类型的时候，因为补码的换算问题，所以可能会产生一些想不到数据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i = 35;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b =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)i;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：35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i = 128;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b =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)i;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 smtClean="0">
                <a:solidFill>
                  <a:srgbClr val="4B4B4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输出</a:t>
            </a:r>
            <a:r>
              <a:rPr lang="en-US" altLang="zh-CN" sz="2000" b="1" dirty="0" smtClean="0">
                <a:solidFill>
                  <a:srgbClr val="4B4B4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-128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5943" y="3717032"/>
            <a:ext cx="7927150" cy="15388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规律二：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小数在转化为整数的时候是舍弃小数位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double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d = 6.4;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i =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)d;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25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80805119"/>
              </p:ext>
            </p:extLst>
          </p:nvPr>
        </p:nvGraphicFramePr>
        <p:xfrm>
          <a:off x="1071538" y="1943052"/>
          <a:ext cx="6092750" cy="407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3158058" cy="349250"/>
          </a:xfrm>
        </p:spPr>
        <p:txBody>
          <a:bodyPr/>
          <a:lstStyle/>
          <a:p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条件运算符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78151" y="1440526"/>
            <a:ext cx="8207376" cy="540067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boolean_expr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 ?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true_statement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: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false_statement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int  sum=1;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result= sum= =0 ? 100 : 2*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9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3014042" cy="349250"/>
          </a:xfrm>
        </p:spPr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位运算符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所有的数在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虚拟机中都会转换为补码二进制表示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772816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例如：</a:t>
            </a:r>
          </a:p>
          <a:p>
            <a:pPr indent="493395" algn="just">
              <a:spcAft>
                <a:spcPts val="0"/>
              </a:spcAft>
            </a:pP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表示为补码二进制为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93395" algn="just">
              <a:spcAft>
                <a:spcPts val="0"/>
              </a:spcAft>
            </a:pPr>
            <a:r>
              <a:rPr lang="en-US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00000000 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00000000 00000000 00000001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个字节） </a:t>
            </a:r>
          </a:p>
          <a:p>
            <a:pPr indent="493395" algn="just">
              <a:spcAft>
                <a:spcPts val="0"/>
              </a:spcAft>
            </a:pP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表示为补码二进制</a:t>
            </a:r>
            <a:r>
              <a:rPr lang="zh-CN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en-US" altLang="zh-CN" sz="20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93395" algn="just">
              <a:spcAft>
                <a:spcPts val="0"/>
              </a:spcAft>
            </a:pPr>
            <a:r>
              <a:rPr lang="en-US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11111111 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11111111 11111111 11111111  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个字节）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82795"/>
              </p:ext>
            </p:extLst>
          </p:nvPr>
        </p:nvGraphicFramePr>
        <p:xfrm>
          <a:off x="989563" y="3643311"/>
          <a:ext cx="7164873" cy="2499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961">
                  <a:extLst>
                    <a:ext uri="{9D8B030D-6E8A-4147-A177-3AD203B41FA5}">
                      <a16:colId xmlns:a16="http://schemas.microsoft.com/office/drawing/2014/main" val="1915049606"/>
                    </a:ext>
                  </a:extLst>
                </a:gridCol>
                <a:gridCol w="1876514">
                  <a:extLst>
                    <a:ext uri="{9D8B030D-6E8A-4147-A177-3AD203B41FA5}">
                      <a16:colId xmlns:a16="http://schemas.microsoft.com/office/drawing/2014/main" val="418288789"/>
                    </a:ext>
                  </a:extLst>
                </a:gridCol>
                <a:gridCol w="4435398">
                  <a:extLst>
                    <a:ext uri="{9D8B030D-6E8A-4147-A177-3AD203B41FA5}">
                      <a16:colId xmlns:a16="http://schemas.microsoft.com/office/drawing/2014/main" val="23822323"/>
                    </a:ext>
                  </a:extLst>
                </a:gridCol>
              </a:tblGrid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4986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示例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1181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含义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577832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&amp;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&amp;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按位相与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745682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|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|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按位相或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115576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~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7960"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~Op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按位取反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118691"/>
                  </a:ext>
                </a:extLst>
              </a:tr>
              <a:tr h="352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^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^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按位异或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56449"/>
                  </a:ext>
                </a:extLst>
              </a:tr>
              <a:tr h="304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&lt;&lt; 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&lt;&lt;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左移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右补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329873"/>
                  </a:ext>
                </a:extLst>
              </a:tr>
              <a:tr h="272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&gt;&gt; 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&gt;&gt;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右移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左边补充符号位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289517"/>
                  </a:ext>
                </a:extLst>
              </a:tr>
              <a:tr h="423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&gt;&gt;&gt; 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&gt;&gt;&gt; 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无符号右移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左边始终补添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0)</a:t>
                      </a:r>
                      <a:endParaRPr lang="zh-CN" sz="18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24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09"/>
            <a:ext cx="5956155" cy="25508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515394" y="3898643"/>
            <a:ext cx="5328592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1100010011001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11111111111111111110011101100111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11111111111111111111111100111011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111111111111111111100111011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110001001100100000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11111111111111001110110011100000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8313" y="404664"/>
            <a:ext cx="4094162" cy="349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位运算符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示例代码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321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关系运算符用来比较两个值之间的大小，结果返回布尔值：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85516"/>
              </p:ext>
            </p:extLst>
          </p:nvPr>
        </p:nvGraphicFramePr>
        <p:xfrm>
          <a:off x="1002218" y="2132856"/>
          <a:ext cx="6882149" cy="3744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972">
                  <a:extLst>
                    <a:ext uri="{9D8B030D-6E8A-4147-A177-3AD203B41FA5}">
                      <a16:colId xmlns:a16="http://schemas.microsoft.com/office/drawing/2014/main" val="668849876"/>
                    </a:ext>
                  </a:extLst>
                </a:gridCol>
                <a:gridCol w="1804832">
                  <a:extLst>
                    <a:ext uri="{9D8B030D-6E8A-4147-A177-3AD203B41FA5}">
                      <a16:colId xmlns:a16="http://schemas.microsoft.com/office/drawing/2014/main" val="1026924618"/>
                    </a:ext>
                  </a:extLst>
                </a:gridCol>
                <a:gridCol w="3898345">
                  <a:extLst>
                    <a:ext uri="{9D8B030D-6E8A-4147-A177-3AD203B41FA5}">
                      <a16:colId xmlns:a16="http://schemas.microsoft.com/office/drawing/2014/main" val="4122661410"/>
                    </a:ext>
                  </a:extLst>
                </a:gridCol>
              </a:tblGrid>
              <a:tr h="671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示例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32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12498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==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比较两个数据是否相等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803995"/>
                  </a:ext>
                </a:extLst>
              </a:tr>
              <a:tr h="497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!=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!=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比较两个数据是否不等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894905"/>
                  </a:ext>
                </a:extLst>
              </a:tr>
              <a:tr h="497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 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&lt;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比较一个是否小于另一个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828561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 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比较一个是否大于另一个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501948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&lt;=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比较一个是否小于等于另一个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371040"/>
                  </a:ext>
                </a:extLst>
              </a:tr>
              <a:tr h="68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比较一个是否大于等于另一个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81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0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逻辑运算，也叫布尔运算符，只能处理布尔类型的数据，所得结果也是布尔值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逻辑运算符支持“短路运算”（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short-circuit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32094"/>
              </p:ext>
            </p:extLst>
          </p:nvPr>
        </p:nvGraphicFramePr>
        <p:xfrm>
          <a:off x="829685" y="2924944"/>
          <a:ext cx="7484629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635">
                  <a:extLst>
                    <a:ext uri="{9D8B030D-6E8A-4147-A177-3AD203B41FA5}">
                      <a16:colId xmlns:a16="http://schemas.microsoft.com/office/drawing/2014/main" val="644409420"/>
                    </a:ext>
                  </a:extLst>
                </a:gridCol>
                <a:gridCol w="1357668">
                  <a:extLst>
                    <a:ext uri="{9D8B030D-6E8A-4147-A177-3AD203B41FA5}">
                      <a16:colId xmlns:a16="http://schemas.microsoft.com/office/drawing/2014/main" val="2204651629"/>
                    </a:ext>
                  </a:extLst>
                </a:gridCol>
                <a:gridCol w="1060951">
                  <a:extLst>
                    <a:ext uri="{9D8B030D-6E8A-4147-A177-3AD203B41FA5}">
                      <a16:colId xmlns:a16="http://schemas.microsoft.com/office/drawing/2014/main" val="2747773029"/>
                    </a:ext>
                  </a:extLst>
                </a:gridCol>
                <a:gridCol w="1236737">
                  <a:extLst>
                    <a:ext uri="{9D8B030D-6E8A-4147-A177-3AD203B41FA5}">
                      <a16:colId xmlns:a16="http://schemas.microsoft.com/office/drawing/2014/main" val="2869083571"/>
                    </a:ext>
                  </a:extLst>
                </a:gridCol>
                <a:gridCol w="1236737">
                  <a:extLst>
                    <a:ext uri="{9D8B030D-6E8A-4147-A177-3AD203B41FA5}">
                      <a16:colId xmlns:a16="http://schemas.microsoft.com/office/drawing/2014/main" val="1780085683"/>
                    </a:ext>
                  </a:extLst>
                </a:gridCol>
                <a:gridCol w="1411901">
                  <a:extLst>
                    <a:ext uri="{9D8B030D-6E8A-4147-A177-3AD203B41FA5}">
                      <a16:colId xmlns:a16="http://schemas.microsoft.com/office/drawing/2014/main" val="2002417228"/>
                    </a:ext>
                  </a:extLst>
                </a:gridCol>
              </a:tblGrid>
              <a:tr h="56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x&amp;&amp;y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x||y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!x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59927"/>
                  </a:ext>
                </a:extLst>
              </a:tr>
              <a:tr h="68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39691"/>
                  </a:ext>
                </a:extLst>
              </a:tr>
              <a:tr h="617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481326"/>
                  </a:ext>
                </a:extLst>
              </a:tr>
              <a:tr h="866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98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1320800"/>
            <a:ext cx="8207376" cy="5400675"/>
          </a:xfrm>
        </p:spPr>
        <p:txBody>
          <a:bodyPr>
            <a:normAutofit/>
          </a:bodyPr>
          <a:lstStyle/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表达式是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由运算符和操作数组成的符号序列。它根据运算符的</a:t>
            </a:r>
            <a:r>
              <a:rPr lang="zh-CN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优先级别和结合性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，首先执行指定的计算再返回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某个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在对表达式进行运算时，遵循一定的规则，要按运算符的优先级</a:t>
            </a:r>
            <a:r>
              <a:rPr lang="zh-CN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从高到低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进行，同级的运算符则按从</a:t>
            </a:r>
            <a:r>
              <a:rPr lang="zh-CN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左到右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在表达式中，为了使表达式的结构更清晰，可以显示的用（）标明运算次序，括号中的表达式首先被计算。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进行。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4941168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" indent="266700" algn="just"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x&lt;y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x&gt;10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（（（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y&gt;0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x&lt;50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y&gt;50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000" b="1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9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	</a:t>
            </a:r>
            <a:r>
              <a:rPr lang="zh-CN" altLang="zh-CN" dirty="0"/>
              <a:t>程序控制语句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if</a:t>
            </a:r>
            <a:r>
              <a:rPr lang="zh-CN" altLang="zh-CN" b="1" dirty="0"/>
              <a:t>语句</a:t>
            </a:r>
          </a:p>
          <a:p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0087" y="2276872"/>
            <a:ext cx="2232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7965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if (condition) 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60070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statement1;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7965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else  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60070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statement2;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68760"/>
            <a:ext cx="5040560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6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阶梯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(if-else if)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if</a:t>
            </a:r>
            <a:r>
              <a:rPr lang="zh-CN" altLang="zh-CN" b="1" dirty="0"/>
              <a:t>语句</a:t>
            </a:r>
          </a:p>
          <a:p>
            <a:endParaRPr lang="zh-CN" altLang="zh-CN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88" y="1052735"/>
            <a:ext cx="5672895" cy="525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1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 smtClean="0"/>
              <a:t>多路分支</a:t>
            </a:r>
            <a:endParaRPr lang="zh-CN" altLang="zh-CN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50928"/>
            <a:ext cx="2880320" cy="5060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66204" y="15567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表达式</a:t>
            </a:r>
            <a:r>
              <a:rPr lang="en-US" altLang="zh-CN" sz="2400" b="1" kern="100" dirty="0">
                <a:latin typeface="+mn-ea"/>
              </a:rPr>
              <a:t>expression</a:t>
            </a:r>
            <a:r>
              <a:rPr lang="zh-CN" altLang="zh-CN" sz="2400" kern="100" dirty="0">
                <a:latin typeface="+mn-ea"/>
              </a:rPr>
              <a:t>的计算结果必须为</a:t>
            </a:r>
            <a:r>
              <a:rPr lang="en-US" altLang="zh-CN" sz="2400" kern="100" dirty="0">
                <a:latin typeface="+mn-ea"/>
              </a:rPr>
              <a:t>byte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short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int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char</a:t>
            </a:r>
            <a:r>
              <a:rPr lang="zh-CN" altLang="zh-CN" sz="2400" kern="100" dirty="0">
                <a:latin typeface="+mn-ea"/>
              </a:rPr>
              <a:t>、字符串或者</a:t>
            </a:r>
            <a:r>
              <a:rPr lang="en-US" altLang="zh-CN" sz="2400" kern="100" dirty="0" err="1">
                <a:latin typeface="+mn-ea"/>
              </a:rPr>
              <a:t>enum</a:t>
            </a:r>
            <a:r>
              <a:rPr lang="zh-CN" altLang="zh-CN" sz="2400" kern="100" dirty="0">
                <a:latin typeface="+mn-ea"/>
              </a:rPr>
              <a:t>类型，每个</a:t>
            </a:r>
            <a:r>
              <a:rPr lang="en-US" altLang="zh-CN" sz="2400" kern="100" dirty="0">
                <a:latin typeface="+mn-ea"/>
              </a:rPr>
              <a:t>case</a:t>
            </a:r>
            <a:r>
              <a:rPr lang="zh-CN" altLang="zh-CN" sz="2400" kern="100" dirty="0">
                <a:latin typeface="+mn-ea"/>
              </a:rPr>
              <a:t>语句后的值</a:t>
            </a:r>
            <a:r>
              <a:rPr lang="en-US" altLang="zh-CN" sz="2400" kern="100" dirty="0">
                <a:latin typeface="+mn-ea"/>
              </a:rPr>
              <a:t>value</a:t>
            </a:r>
            <a:r>
              <a:rPr lang="zh-CN" altLang="zh-CN" sz="2400" kern="100" dirty="0">
                <a:latin typeface="+mn-ea"/>
              </a:rPr>
              <a:t>必须是与</a:t>
            </a:r>
            <a:r>
              <a:rPr lang="en-US" altLang="zh-CN" sz="2400" kern="100" dirty="0">
                <a:latin typeface="+mn-ea"/>
              </a:rPr>
              <a:t>expression</a:t>
            </a:r>
            <a:r>
              <a:rPr lang="zh-CN" altLang="zh-CN" sz="2400" kern="100" dirty="0">
                <a:latin typeface="+mn-ea"/>
              </a:rPr>
              <a:t>类型兼容的一个常量。重复的</a:t>
            </a:r>
            <a:r>
              <a:rPr lang="en-US" altLang="zh-CN" sz="2400" kern="100" dirty="0">
                <a:latin typeface="+mn-ea"/>
              </a:rPr>
              <a:t>case</a:t>
            </a:r>
            <a:r>
              <a:rPr lang="zh-CN" altLang="zh-CN" sz="2400" kern="100" dirty="0">
                <a:latin typeface="+mn-ea"/>
              </a:rPr>
              <a:t>值是不允许的。</a:t>
            </a:r>
          </a:p>
        </p:txBody>
      </p:sp>
    </p:spTree>
    <p:extLst>
      <p:ext uri="{BB962C8B-B14F-4D97-AF65-F5344CB8AC3E}">
        <p14:creationId xmlns:p14="http://schemas.microsoft.com/office/powerpoint/2010/main" val="3742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zh-CN" dirty="0"/>
              <a:t>与</a:t>
            </a:r>
            <a:r>
              <a:rPr lang="en-US" altLang="zh-CN" dirty="0"/>
              <a:t>do-while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当它的条件表达式是</a:t>
            </a:r>
            <a:r>
              <a:rPr lang="en-US" altLang="zh-CN" dirty="0"/>
              <a:t>true</a:t>
            </a:r>
            <a:r>
              <a:rPr lang="zh-CN" altLang="zh-CN" dirty="0"/>
              <a:t>时，</a:t>
            </a:r>
            <a:r>
              <a:rPr lang="en-US" altLang="zh-CN" dirty="0"/>
              <a:t>while</a:t>
            </a:r>
            <a:r>
              <a:rPr lang="zh-CN" altLang="zh-CN" dirty="0"/>
              <a:t>语句重复执行循环体，循环体可以是一个语句或者语句块。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8" y="1988840"/>
            <a:ext cx="4228334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98" y="3789040"/>
            <a:ext cx="3981479" cy="284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和关键字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468313" y="1412776"/>
            <a:ext cx="8207376" cy="4104109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为程序中的各个元素进行命名，这种命名的记号，就是标识符（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Identifier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一般地，在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中标识符是以字母、下划线（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）、美元符号（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$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）等开始的一个字符序列，后面可以跟字母、下划线、美元符号、数字等字符，不能包含运算符和一些特殊字符，如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、*等。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语言使用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Unicode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字符集，一般用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位二进制表示一个字符，并且在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0~255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编码区与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字符集是兼容的。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一些合法的标识符：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Body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_test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$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hello   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" y="765175"/>
            <a:ext cx="6840760" cy="243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636912"/>
            <a:ext cx="5698405" cy="3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" y="765175"/>
            <a:ext cx="6840760" cy="243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84" y="2003707"/>
            <a:ext cx="5698405" cy="366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068960"/>
            <a:ext cx="679132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4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6" y="981075"/>
            <a:ext cx="7803557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74764"/>
            <a:ext cx="6480720" cy="5112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9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强迫一次循环提前结束从而进行下一次循环。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5649029" cy="4504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78445"/>
            <a:ext cx="5582307" cy="484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970" y="2700573"/>
            <a:ext cx="4186482" cy="417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6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8197850" cy="349250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zh-CN" altLang="zh-CN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实用案例</a:t>
            </a:r>
            <a:r>
              <a:rPr lang="en-US" altLang="zh-CN" sz="36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1</a:t>
            </a:r>
            <a:endParaRPr lang="zh-CN" altLang="zh-CN" sz="3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sz="2800" b="1" dirty="0" smtClean="0"/>
              <a:t>计算</a:t>
            </a:r>
            <a:r>
              <a:rPr lang="zh-CN" altLang="zh-CN" sz="2800" b="1" dirty="0"/>
              <a:t>斐波那契（</a:t>
            </a:r>
            <a:r>
              <a:rPr lang="en-US" altLang="zh-CN" sz="2800" b="1" dirty="0"/>
              <a:t>Fibonacci</a:t>
            </a:r>
            <a:r>
              <a:rPr lang="zh-CN" altLang="zh-CN" sz="2800" b="1" dirty="0"/>
              <a:t>）数列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</a:t>
            </a:r>
            <a:r>
              <a:rPr lang="zh-CN" altLang="zh-CN" dirty="0"/>
              <a:t>前</a:t>
            </a:r>
            <a:r>
              <a:rPr lang="en-US" altLang="zh-CN" dirty="0"/>
              <a:t>40</a:t>
            </a:r>
            <a:r>
              <a:rPr lang="zh-CN" altLang="zh-CN" dirty="0"/>
              <a:t>项。该数列的前两项都是</a:t>
            </a:r>
            <a:r>
              <a:rPr lang="en-US" altLang="zh-CN" dirty="0"/>
              <a:t>1</a:t>
            </a:r>
            <a:r>
              <a:rPr lang="zh-CN" altLang="zh-CN" dirty="0"/>
              <a:t>，从第</a:t>
            </a:r>
            <a:r>
              <a:rPr lang="en-US" altLang="zh-CN" dirty="0"/>
              <a:t>3</a:t>
            </a:r>
            <a:r>
              <a:rPr lang="zh-CN" altLang="zh-CN" dirty="0"/>
              <a:t>项开始，其后的每一个数据项都是前面的两个数据项之和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761829"/>
            <a:ext cx="5333766" cy="5980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2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不允许对关键字赋予别的含义。所有的关键字都是小写的，如果被大写，就不是关键字了。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byte   short  int   long  float  double  char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else  switch  case  default  do  while  for  break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continue  return   void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private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 protected   final  static   abstract   synchronized   volatile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try  catch  finally  throw  throws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new  extends  implements  class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this  super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   true 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  import</a:t>
            </a:r>
          </a:p>
          <a:p>
            <a:pPr marL="457200" lvl="1" indent="0">
              <a:buNone/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77838" y="1186656"/>
            <a:ext cx="8207376" cy="5400675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单行注释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单行注释以“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”开头，至该行结尾，其格式如下：</a:t>
            </a:r>
          </a:p>
          <a:p>
            <a:pPr marL="400050" lvl="1" indent="0">
              <a:buNone/>
            </a:pP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注释内容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多行注释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多行注释以“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”开始，遇到“*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”结束，其格式如下：</a:t>
            </a:r>
          </a:p>
          <a:p>
            <a:pPr marL="400050" lvl="1" indent="0">
              <a:buNone/>
            </a:pP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/*  </a:t>
            </a: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注释文本</a:t>
            </a:r>
          </a:p>
          <a:p>
            <a:pPr marL="400050" lvl="1" indent="0">
              <a:buNone/>
            </a:pP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buNone/>
            </a:pP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sz="20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文档注释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文件注释以“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/**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”开头，遇到“*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”结束，在注释中每行“*”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1"/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和变量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52970" y="1059465"/>
            <a:ext cx="8207376" cy="438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修饰符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] 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  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 [=&lt;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&gt;][,&lt;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&gt;[=&lt;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&gt;]….]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public int j=5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k=4;</a:t>
            </a:r>
          </a:p>
          <a:p>
            <a:pPr lvl="1">
              <a:lnSpc>
                <a:spcPct val="90000"/>
              </a:lnSpc>
            </a:pP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在一个作用域中，变量名应该是唯一的。在一个作用域中，如果有多个同名的变量可以访问，则按照“邻近”原则，在当前域中定义的变量隐藏其它同名的变量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常量：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final  int 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MAX_COUNT=15;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chemeClr val="folHlink"/>
              </a:buClr>
              <a:buSzPct val="60000"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Clr>
                <a:schemeClr val="folHlink"/>
              </a:buClr>
              <a:buSzPct val="60000"/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变量的作用域和使用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4" y="1556792"/>
            <a:ext cx="811913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两类：基本数据类型（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Primitive Type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）和引用类型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(Reference Type)</a:t>
            </a:r>
          </a:p>
        </p:txBody>
      </p:sp>
      <p:pic>
        <p:nvPicPr>
          <p:cNvPr id="1026" name="Picture 2" descr="C:\Users\yangrl\AppData\Local\Temp\ksohtml\wpsABE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55301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布尔类型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布尔型数据类型用关键字</a:t>
            </a:r>
            <a:r>
              <a:rPr lang="en-US" altLang="zh-CN" b="1" dirty="0" err="1"/>
              <a:t>boolean</a:t>
            </a:r>
            <a:r>
              <a:rPr lang="zh-CN" altLang="en-US" dirty="0"/>
              <a:t>表示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两个值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latin typeface="Verdana" pitchFamily="34" charset="0"/>
            </a:endParaRPr>
          </a:p>
          <a:p>
            <a:endParaRPr lang="en-US" altLang="zh-CN" dirty="0" smtClean="0"/>
          </a:p>
          <a:p>
            <a:r>
              <a:rPr lang="zh-CN" altLang="en-US" dirty="0"/>
              <a:t>例如：  </a:t>
            </a:r>
            <a:r>
              <a:rPr lang="en-US" altLang="zh-CN" dirty="0" err="1"/>
              <a:t>boolean</a:t>
            </a:r>
            <a:r>
              <a:rPr lang="en-US" altLang="zh-CN" dirty="0"/>
              <a:t> b=false;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第三章.pptx" id="{8C67D81B-87C1-434B-97F4-C3D73C5F638C}" vid="{A371E744-CEF5-4700-BC8C-05A3C23014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608</TotalTime>
  <Words>2075</Words>
  <Application>Microsoft Office PowerPoint</Application>
  <PresentationFormat>全屏显示(4:3)</PresentationFormat>
  <Paragraphs>381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Calibri</vt:lpstr>
      <vt:lpstr>方正正大黑简体</vt:lpstr>
      <vt:lpstr>楷体</vt:lpstr>
      <vt:lpstr>宋体</vt:lpstr>
      <vt:lpstr>微软雅黑</vt:lpstr>
      <vt:lpstr>Arial</vt:lpstr>
      <vt:lpstr>Consolas</vt:lpstr>
      <vt:lpstr>Courier New</vt:lpstr>
      <vt:lpstr>Times New Roman</vt:lpstr>
      <vt:lpstr>Verdana</vt:lpstr>
      <vt:lpstr>Wingdings</vt:lpstr>
      <vt:lpstr>由Nordri®（www.nordridesign.com ） 设计提供</vt:lpstr>
      <vt:lpstr>Java程序设计</vt:lpstr>
      <vt:lpstr>PowerPoint 演示文稿</vt:lpstr>
      <vt:lpstr>2.1 标识符和关键字</vt:lpstr>
      <vt:lpstr>关键字</vt:lpstr>
      <vt:lpstr>注释</vt:lpstr>
      <vt:lpstr>2.2 常量和变量</vt:lpstr>
      <vt:lpstr>变量的作用域和使用</vt:lpstr>
      <vt:lpstr>2.3 基本数据类型</vt:lpstr>
      <vt:lpstr>布尔类型</vt:lpstr>
      <vt:lpstr>字符类型</vt:lpstr>
      <vt:lpstr>整数类型</vt:lpstr>
      <vt:lpstr>数据类型的表示范围</vt:lpstr>
      <vt:lpstr>浮点类型</vt:lpstr>
      <vt:lpstr>各类型数据间的相互转换</vt:lpstr>
      <vt:lpstr>运算符</vt:lpstr>
      <vt:lpstr>运算符的注意事项</vt:lpstr>
      <vt:lpstr>赋值运算符</vt:lpstr>
      <vt:lpstr>赋值相容</vt:lpstr>
      <vt:lpstr>PowerPoint 演示文稿</vt:lpstr>
      <vt:lpstr>条件运算符</vt:lpstr>
      <vt:lpstr>位运算符</vt:lpstr>
      <vt:lpstr>PowerPoint 演示文稿</vt:lpstr>
      <vt:lpstr>关系运算符</vt:lpstr>
      <vt:lpstr>逻辑运算符</vt:lpstr>
      <vt:lpstr>表达式</vt:lpstr>
      <vt:lpstr>2.6 程序控制语句</vt:lpstr>
      <vt:lpstr>阶梯if语句(if-else if)</vt:lpstr>
      <vt:lpstr>switch语句</vt:lpstr>
      <vt:lpstr>while与do-while语句</vt:lpstr>
      <vt:lpstr>for语句</vt:lpstr>
      <vt:lpstr>for语句</vt:lpstr>
      <vt:lpstr>break语句</vt:lpstr>
      <vt:lpstr>continue语句</vt:lpstr>
      <vt:lpstr>实用案例1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</dc:title>
  <dc:subject>PPT模板/图示</dc:subject>
  <dc:creator>yangrl</dc:creator>
  <dc:description>Nordri® _x000d_
专注于有效的信息传递设计_x000d_
www.nordridesign.com</dc:description>
  <cp:lastModifiedBy>2012dnd.com</cp:lastModifiedBy>
  <cp:revision>171</cp:revision>
  <dcterms:created xsi:type="dcterms:W3CDTF">2017-02-24T02:44:56Z</dcterms:created>
  <dcterms:modified xsi:type="dcterms:W3CDTF">2020-09-04T01:37:58Z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