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307" r:id="rId12"/>
    <p:sldId id="319" r:id="rId13"/>
    <p:sldId id="320" r:id="rId14"/>
    <p:sldId id="321" r:id="rId15"/>
    <p:sldId id="322" r:id="rId16"/>
    <p:sldId id="309" r:id="rId17"/>
    <p:sldId id="318" r:id="rId18"/>
    <p:sldId id="324" r:id="rId19"/>
    <p:sldId id="308" r:id="rId20"/>
    <p:sldId id="274" r:id="rId21"/>
    <p:sldId id="275" r:id="rId22"/>
    <p:sldId id="306" r:id="rId23"/>
    <p:sldId id="331" r:id="rId24"/>
    <p:sldId id="332" r:id="rId25"/>
    <p:sldId id="333" r:id="rId26"/>
    <p:sldId id="276" r:id="rId27"/>
    <p:sldId id="277" r:id="rId28"/>
    <p:sldId id="278" r:id="rId29"/>
    <p:sldId id="279" r:id="rId30"/>
    <p:sldId id="280" r:id="rId31"/>
    <p:sldId id="311" r:id="rId32"/>
    <p:sldId id="281" r:id="rId33"/>
    <p:sldId id="282" r:id="rId34"/>
    <p:sldId id="283" r:id="rId35"/>
    <p:sldId id="284" r:id="rId36"/>
    <p:sldId id="285" r:id="rId37"/>
    <p:sldId id="325" r:id="rId38"/>
    <p:sldId id="334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5" r:id="rId47"/>
    <p:sldId id="327" r:id="rId48"/>
    <p:sldId id="294" r:id="rId49"/>
    <p:sldId id="328" r:id="rId50"/>
    <p:sldId id="296" r:id="rId51"/>
    <p:sldId id="297" r:id="rId52"/>
    <p:sldId id="329" r:id="rId53"/>
    <p:sldId id="330" r:id="rId54"/>
    <p:sldId id="310" r:id="rId55"/>
    <p:sldId id="299" r:id="rId56"/>
    <p:sldId id="300" r:id="rId57"/>
    <p:sldId id="301" r:id="rId58"/>
    <p:sldId id="315" r:id="rId59"/>
    <p:sldId id="316" r:id="rId60"/>
    <p:sldId id="317" r:id="rId61"/>
    <p:sldId id="302" r:id="rId62"/>
    <p:sldId id="303" r:id="rId63"/>
    <p:sldId id="304" r:id="rId64"/>
    <p:sldId id="305" r:id="rId65"/>
    <p:sldId id="258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C05200"/>
    <a:srgbClr val="C06000"/>
    <a:srgbClr val="039ABD"/>
    <a:srgbClr val="1D8DA3"/>
    <a:srgbClr val="099AB7"/>
    <a:srgbClr val="33CCFF"/>
    <a:srgbClr val="CCFFFF"/>
    <a:srgbClr val="F3B10D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88945" autoAdjust="0"/>
  </p:normalViewPr>
  <p:slideViewPr>
    <p:cSldViewPr>
      <p:cViewPr varScale="1">
        <p:scale>
          <a:sx n="68" d="100"/>
          <a:sy n="68" d="100"/>
        </p:scale>
        <p:origin x="60" y="456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b="1" dirty="0" smtClean="0"/>
            <a:t>5.2 </a:t>
          </a:r>
          <a:r>
            <a:rPr lang="zh-CN" altLang="en-US" b="1" dirty="0" smtClean="0"/>
            <a:t>多态</a:t>
          </a:r>
          <a:endParaRPr lang="zh-CN" altLang="en-US" b="1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 b="1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 b="1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b="1" dirty="0" smtClean="0"/>
            <a:t>5.3 </a:t>
          </a:r>
          <a:r>
            <a:rPr lang="zh-CN" altLang="en-US" b="1" dirty="0" smtClean="0"/>
            <a:t>抽象类与抽象方法</a:t>
          </a:r>
          <a:endParaRPr lang="zh-CN" altLang="en-US" b="1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 b="1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 b="1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b="1" dirty="0" smtClean="0"/>
            <a:t>5.4 </a:t>
          </a:r>
          <a:r>
            <a:rPr lang="zh-CN" altLang="en-US" b="1" dirty="0" smtClean="0"/>
            <a:t>接口</a:t>
          </a:r>
          <a:endParaRPr lang="zh-CN" altLang="en-US" b="1" dirty="0"/>
        </a:p>
      </dgm:t>
    </dgm:pt>
    <dgm:pt modelId="{A56B56F5-D1A3-4E94-9B1D-AFE1904D8299}" type="parTrans" cxnId="{DAD30B86-5D82-4561-9BF4-8FBCCDDA715C}">
      <dgm:prSet/>
      <dgm:spPr/>
      <dgm:t>
        <a:bodyPr/>
        <a:lstStyle/>
        <a:p>
          <a:endParaRPr lang="zh-CN" altLang="en-US" b="1"/>
        </a:p>
      </dgm:t>
    </dgm:pt>
    <dgm:pt modelId="{7A5B6132-DA9E-4D4C-92AC-FEA7555A6732}" type="sibTrans" cxnId="{DAD30B86-5D82-4561-9BF4-8FBCCDDA715C}">
      <dgm:prSet/>
      <dgm:spPr/>
      <dgm:t>
        <a:bodyPr/>
        <a:lstStyle/>
        <a:p>
          <a:endParaRPr lang="zh-CN" altLang="en-US" b="1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b="1" dirty="0" smtClean="0"/>
            <a:t>5.1 </a:t>
          </a:r>
          <a:r>
            <a:rPr lang="zh-CN" altLang="en-US" b="1" dirty="0" smtClean="0"/>
            <a:t>类的继承</a:t>
          </a:r>
          <a:endParaRPr lang="zh-CN" altLang="en-US" b="1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 b="1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 b="1"/>
        </a:p>
      </dgm:t>
    </dgm:pt>
    <dgm:pt modelId="{2AC12C3F-04DB-4C26-BCF5-1197224CE010}">
      <dgm:prSet phldrT="[文本]"/>
      <dgm:spPr/>
      <dgm:t>
        <a:bodyPr/>
        <a:lstStyle/>
        <a:p>
          <a:r>
            <a:rPr lang="en-US" altLang="zh-CN" b="1" dirty="0" smtClean="0"/>
            <a:t>5.6 Java</a:t>
          </a:r>
          <a:r>
            <a:rPr lang="zh-CN" altLang="en-US" b="1" dirty="0" smtClean="0"/>
            <a:t>类的高级特性</a:t>
          </a:r>
          <a:endParaRPr lang="zh-CN" altLang="en-US" b="1" dirty="0"/>
        </a:p>
      </dgm:t>
    </dgm:pt>
    <dgm:pt modelId="{84233640-3DAE-474A-8953-9133879F08C8}" type="parTrans" cxnId="{8FB23C5C-A5BC-4E0F-AA37-CBF69A030D00}">
      <dgm:prSet/>
      <dgm:spPr/>
      <dgm:t>
        <a:bodyPr/>
        <a:lstStyle/>
        <a:p>
          <a:endParaRPr lang="zh-CN" altLang="en-US" b="1"/>
        </a:p>
      </dgm:t>
    </dgm:pt>
    <dgm:pt modelId="{4A6AA714-8ECB-44B7-AAA6-F68121AF9682}" type="sibTrans" cxnId="{8FB23C5C-A5BC-4E0F-AA37-CBF69A030D00}">
      <dgm:prSet/>
      <dgm:spPr/>
      <dgm:t>
        <a:bodyPr/>
        <a:lstStyle/>
        <a:p>
          <a:endParaRPr lang="zh-CN" altLang="en-US" b="1"/>
        </a:p>
      </dgm:t>
    </dgm:pt>
    <dgm:pt modelId="{696CA9AC-34A2-49C2-9889-250866B9ECBE}">
      <dgm:prSet phldrT="[文本]"/>
      <dgm:spPr/>
      <dgm:t>
        <a:bodyPr/>
        <a:lstStyle/>
        <a:p>
          <a:r>
            <a:rPr lang="en-US" altLang="zh-CN" b="1" dirty="0" smtClean="0"/>
            <a:t>5.5 </a:t>
          </a:r>
          <a:r>
            <a:rPr lang="zh-CN" altLang="en-US" b="1" dirty="0" smtClean="0"/>
            <a:t>内部类</a:t>
          </a:r>
          <a:endParaRPr lang="zh-CN" altLang="en-US" b="1" dirty="0"/>
        </a:p>
      </dgm:t>
    </dgm:pt>
    <dgm:pt modelId="{A069690A-29BA-4B4A-9DC0-E39E514E998B}" type="parTrans" cxnId="{ABC38865-BA9F-436B-AE8B-C996F89A2C58}">
      <dgm:prSet/>
      <dgm:spPr/>
      <dgm:t>
        <a:bodyPr/>
        <a:lstStyle/>
        <a:p>
          <a:endParaRPr lang="zh-CN" altLang="en-US" b="1"/>
        </a:p>
      </dgm:t>
    </dgm:pt>
    <dgm:pt modelId="{B1897CB7-9C7A-4F01-8B82-948386549A50}" type="sibTrans" cxnId="{ABC38865-BA9F-436B-AE8B-C996F89A2C58}">
      <dgm:prSet/>
      <dgm:spPr/>
      <dgm:t>
        <a:bodyPr/>
        <a:lstStyle/>
        <a:p>
          <a:endParaRPr lang="zh-CN" altLang="en-US" b="1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6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1DE94-27E5-4F75-9E5A-A7E6DD8791DF}" type="pres">
      <dgm:prSet presAssocID="{947B3124-FA3E-44E6-A51D-10587B3FB02E}" presName="spaceBetweenRectangles" presStyleCnt="0"/>
      <dgm:spPr/>
      <dgm:t>
        <a:bodyPr/>
        <a:lstStyle/>
        <a:p>
          <a:endParaRPr lang="zh-CN" altLang="en-US"/>
        </a:p>
      </dgm:t>
    </dgm:pt>
    <dgm:pt modelId="{B38C66CE-824B-42F9-A9FE-390D8396D086}" type="pres">
      <dgm:prSet presAssocID="{B05E394A-9B94-4D12-AA2A-4A782672DD2C}" presName="parentLin" presStyleCnt="0"/>
      <dgm:spPr/>
      <dgm:t>
        <a:bodyPr/>
        <a:lstStyle/>
        <a:p>
          <a:endParaRPr lang="zh-CN" altLang="en-US"/>
        </a:p>
      </dgm:t>
    </dgm:pt>
    <dgm:pt modelId="{0846F4B8-B208-428D-B0F2-ECF3D2F850BA}" type="pres">
      <dgm:prSet presAssocID="{B05E394A-9B94-4D12-AA2A-4A782672DD2C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D3EE3B5-4895-4D5C-BF7C-9C953348E53B}" type="pres">
      <dgm:prSet presAssocID="{B05E394A-9B94-4D12-AA2A-4A782672DD2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2F509-6396-4BFC-87D5-70BB0970B22E}" type="pres">
      <dgm:prSet presAssocID="{B05E394A-9B94-4D12-AA2A-4A782672DD2C}" presName="negativeSpace" presStyleCnt="0"/>
      <dgm:spPr/>
      <dgm:t>
        <a:bodyPr/>
        <a:lstStyle/>
        <a:p>
          <a:endParaRPr lang="zh-CN" altLang="en-US"/>
        </a:p>
      </dgm:t>
    </dgm:pt>
    <dgm:pt modelId="{F776FF77-BBFD-429A-B555-3A759A0377CC}" type="pres">
      <dgm:prSet presAssocID="{B05E394A-9B94-4D12-AA2A-4A782672DD2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FC448-D0B8-47E6-A524-67F71CC71CC6}" type="pres">
      <dgm:prSet presAssocID="{7A5B6132-DA9E-4D4C-92AC-FEA7555A6732}" presName="spaceBetweenRectangles" presStyleCnt="0"/>
      <dgm:spPr/>
    </dgm:pt>
    <dgm:pt modelId="{4F2D1B35-E8AB-4A7E-A8AB-CF939130F043}" type="pres">
      <dgm:prSet presAssocID="{696CA9AC-34A2-49C2-9889-250866B9ECBE}" presName="parentLin" presStyleCnt="0"/>
      <dgm:spPr/>
    </dgm:pt>
    <dgm:pt modelId="{722871C7-3708-4087-89D2-302752C8BD25}" type="pres">
      <dgm:prSet presAssocID="{696CA9AC-34A2-49C2-9889-250866B9ECBE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939A990-77AC-44D1-97AF-40298CCCCCEC}" type="pres">
      <dgm:prSet presAssocID="{696CA9AC-34A2-49C2-9889-250866B9ECB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88EC4B-4A97-4137-8411-608C65AEB8DD}" type="pres">
      <dgm:prSet presAssocID="{696CA9AC-34A2-49C2-9889-250866B9ECBE}" presName="negativeSpace" presStyleCnt="0"/>
      <dgm:spPr/>
    </dgm:pt>
    <dgm:pt modelId="{58E38819-2B51-4A1E-82DD-2EB12E54628C}" type="pres">
      <dgm:prSet presAssocID="{696CA9AC-34A2-49C2-9889-250866B9ECBE}" presName="childText" presStyleLbl="conFgAcc1" presStyleIdx="4" presStyleCnt="6">
        <dgm:presLayoutVars>
          <dgm:bulletEnabled val="1"/>
        </dgm:presLayoutVars>
      </dgm:prSet>
      <dgm:spPr/>
    </dgm:pt>
    <dgm:pt modelId="{24506CF8-BA24-4F7A-8590-781C8AE3762B}" type="pres">
      <dgm:prSet presAssocID="{B1897CB7-9C7A-4F01-8B82-948386549A50}" presName="spaceBetweenRectangles" presStyleCnt="0"/>
      <dgm:spPr/>
    </dgm:pt>
    <dgm:pt modelId="{30EF0490-10DE-48B0-84F0-AE1E57C820C1}" type="pres">
      <dgm:prSet presAssocID="{2AC12C3F-04DB-4C26-BCF5-1197224CE010}" presName="parentLin" presStyleCnt="0"/>
      <dgm:spPr/>
    </dgm:pt>
    <dgm:pt modelId="{BF29E166-8D29-4598-AF3F-37E578064E38}" type="pres">
      <dgm:prSet presAssocID="{2AC12C3F-04DB-4C26-BCF5-1197224CE010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9B966553-CD9F-4650-BDDE-69D42DCE21FE}" type="pres">
      <dgm:prSet presAssocID="{2AC12C3F-04DB-4C26-BCF5-1197224CE01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C430A-7517-4316-AF14-BEADFCDF2F71}" type="pres">
      <dgm:prSet presAssocID="{2AC12C3F-04DB-4C26-BCF5-1197224CE010}" presName="negativeSpace" presStyleCnt="0"/>
      <dgm:spPr/>
    </dgm:pt>
    <dgm:pt modelId="{9F38A8C7-95AB-451D-876D-A0BA9B30643D}" type="pres">
      <dgm:prSet presAssocID="{2AC12C3F-04DB-4C26-BCF5-1197224CE01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192E9906-390D-4076-A708-81A2A8BD774C}" type="presOf" srcId="{2AC12C3F-04DB-4C26-BCF5-1197224CE010}" destId="{BF29E166-8D29-4598-AF3F-37E578064E38}" srcOrd="0" destOrd="0" presId="urn:microsoft.com/office/officeart/2005/8/layout/list1"/>
    <dgm:cxn modelId="{9CD0136E-6016-4156-9A20-63050B1F5A03}" type="presOf" srcId="{696CA9AC-34A2-49C2-9889-250866B9ECBE}" destId="{D939A990-77AC-44D1-97AF-40298CCCCCEC}" srcOrd="1" destOrd="0" presId="urn:microsoft.com/office/officeart/2005/8/layout/list1"/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0330447A-381F-4E94-9F41-80B100C89CA3}" type="presOf" srcId="{B05E394A-9B94-4D12-AA2A-4A782672DD2C}" destId="{0846F4B8-B208-428D-B0F2-ECF3D2F850BA}" srcOrd="0" destOrd="0" presId="urn:microsoft.com/office/officeart/2005/8/layout/list1"/>
    <dgm:cxn modelId="{7CCFE882-85A5-4D21-9849-9D9675E4F70D}" type="presOf" srcId="{2AC12C3F-04DB-4C26-BCF5-1197224CE010}" destId="{9B966553-CD9F-4650-BDDE-69D42DCE21FE}" srcOrd="1" destOrd="0" presId="urn:microsoft.com/office/officeart/2005/8/layout/list1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DAD30B86-5D82-4561-9BF4-8FBCCDDA715C}" srcId="{0274B17C-A8D6-4EC1-9F74-DEF1B852E50E}" destId="{B05E394A-9B94-4D12-AA2A-4A782672DD2C}" srcOrd="3" destOrd="0" parTransId="{A56B56F5-D1A3-4E94-9B1D-AFE1904D8299}" sibTransId="{7A5B6132-DA9E-4D4C-92AC-FEA7555A6732}"/>
    <dgm:cxn modelId="{ED3ED375-F0E1-453A-821C-C5B49684AE25}" type="presOf" srcId="{B05E394A-9B94-4D12-AA2A-4A782672DD2C}" destId="{8D3EE3B5-4895-4D5C-BF7C-9C953348E53B}" srcOrd="1" destOrd="0" presId="urn:microsoft.com/office/officeart/2005/8/layout/list1"/>
    <dgm:cxn modelId="{ABC38865-BA9F-436B-AE8B-C996F89A2C58}" srcId="{0274B17C-A8D6-4EC1-9F74-DEF1B852E50E}" destId="{696CA9AC-34A2-49C2-9889-250866B9ECBE}" srcOrd="4" destOrd="0" parTransId="{A069690A-29BA-4B4A-9DC0-E39E514E998B}" sibTransId="{B1897CB7-9C7A-4F01-8B82-948386549A50}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470C78C1-B650-4339-A131-4213C3332C21}" type="presOf" srcId="{696CA9AC-34A2-49C2-9889-250866B9ECBE}" destId="{722871C7-3708-4087-89D2-302752C8BD25}" srcOrd="0" destOrd="0" presId="urn:microsoft.com/office/officeart/2005/8/layout/list1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8FB23C5C-A5BC-4E0F-AA37-CBF69A030D00}" srcId="{0274B17C-A8D6-4EC1-9F74-DEF1B852E50E}" destId="{2AC12C3F-04DB-4C26-BCF5-1197224CE010}" srcOrd="5" destOrd="0" parTransId="{84233640-3DAE-474A-8953-9133879F08C8}" sibTransId="{4A6AA714-8ECB-44B7-AAA6-F68121AF9682}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  <dgm:cxn modelId="{BC6019F3-4147-4BB7-8285-EF536769B6BA}" type="presParOf" srcId="{290ADAC8-17E0-4F11-BE79-899CD4DD5E12}" destId="{C761DE94-27E5-4F75-9E5A-A7E6DD8791DF}" srcOrd="11" destOrd="0" presId="urn:microsoft.com/office/officeart/2005/8/layout/list1"/>
    <dgm:cxn modelId="{483F83C0-4748-4F96-9DB9-6ACDA6D332FD}" type="presParOf" srcId="{290ADAC8-17E0-4F11-BE79-899CD4DD5E12}" destId="{B38C66CE-824B-42F9-A9FE-390D8396D086}" srcOrd="12" destOrd="0" presId="urn:microsoft.com/office/officeart/2005/8/layout/list1"/>
    <dgm:cxn modelId="{1B93DF9C-89A1-4975-9CB8-7F1A76A7AB37}" type="presParOf" srcId="{B38C66CE-824B-42F9-A9FE-390D8396D086}" destId="{0846F4B8-B208-428D-B0F2-ECF3D2F850BA}" srcOrd="0" destOrd="0" presId="urn:microsoft.com/office/officeart/2005/8/layout/list1"/>
    <dgm:cxn modelId="{B1899F03-DA1D-445D-A1FB-95CDAA0E1D06}" type="presParOf" srcId="{B38C66CE-824B-42F9-A9FE-390D8396D086}" destId="{8D3EE3B5-4895-4D5C-BF7C-9C953348E53B}" srcOrd="1" destOrd="0" presId="urn:microsoft.com/office/officeart/2005/8/layout/list1"/>
    <dgm:cxn modelId="{E869B7F3-968C-4FF2-88C2-5863D058A9FB}" type="presParOf" srcId="{290ADAC8-17E0-4F11-BE79-899CD4DD5E12}" destId="{F262F509-6396-4BFC-87D5-70BB0970B22E}" srcOrd="13" destOrd="0" presId="urn:microsoft.com/office/officeart/2005/8/layout/list1"/>
    <dgm:cxn modelId="{6CD1C0EC-03D0-463F-9014-E52C318DBE0E}" type="presParOf" srcId="{290ADAC8-17E0-4F11-BE79-899CD4DD5E12}" destId="{F776FF77-BBFD-429A-B555-3A759A0377CC}" srcOrd="14" destOrd="0" presId="urn:microsoft.com/office/officeart/2005/8/layout/list1"/>
    <dgm:cxn modelId="{9167FF2B-7D22-4800-8065-9AB621AAFF37}" type="presParOf" srcId="{290ADAC8-17E0-4F11-BE79-899CD4DD5E12}" destId="{2E7FC448-D0B8-47E6-A524-67F71CC71CC6}" srcOrd="15" destOrd="0" presId="urn:microsoft.com/office/officeart/2005/8/layout/list1"/>
    <dgm:cxn modelId="{96FD4440-CBB2-4C38-B08F-0032F1F1D538}" type="presParOf" srcId="{290ADAC8-17E0-4F11-BE79-899CD4DD5E12}" destId="{4F2D1B35-E8AB-4A7E-A8AB-CF939130F043}" srcOrd="16" destOrd="0" presId="urn:microsoft.com/office/officeart/2005/8/layout/list1"/>
    <dgm:cxn modelId="{9F919CCA-A758-420D-9789-F7336BEAA94D}" type="presParOf" srcId="{4F2D1B35-E8AB-4A7E-A8AB-CF939130F043}" destId="{722871C7-3708-4087-89D2-302752C8BD25}" srcOrd="0" destOrd="0" presId="urn:microsoft.com/office/officeart/2005/8/layout/list1"/>
    <dgm:cxn modelId="{DA29E95E-A8F9-4182-B25E-02BD49463CB5}" type="presParOf" srcId="{4F2D1B35-E8AB-4A7E-A8AB-CF939130F043}" destId="{D939A990-77AC-44D1-97AF-40298CCCCCEC}" srcOrd="1" destOrd="0" presId="urn:microsoft.com/office/officeart/2005/8/layout/list1"/>
    <dgm:cxn modelId="{20614857-3339-4B24-BDFB-869C18FCE1A9}" type="presParOf" srcId="{290ADAC8-17E0-4F11-BE79-899CD4DD5E12}" destId="{7E88EC4B-4A97-4137-8411-608C65AEB8DD}" srcOrd="17" destOrd="0" presId="urn:microsoft.com/office/officeart/2005/8/layout/list1"/>
    <dgm:cxn modelId="{E4F338BC-1EFA-4742-A65B-C3A0ADB70B76}" type="presParOf" srcId="{290ADAC8-17E0-4F11-BE79-899CD4DD5E12}" destId="{58E38819-2B51-4A1E-82DD-2EB12E54628C}" srcOrd="18" destOrd="0" presId="urn:microsoft.com/office/officeart/2005/8/layout/list1"/>
    <dgm:cxn modelId="{FFAD5980-B525-4D82-AE0E-5A43F91B9749}" type="presParOf" srcId="{290ADAC8-17E0-4F11-BE79-899CD4DD5E12}" destId="{24506CF8-BA24-4F7A-8590-781C8AE3762B}" srcOrd="19" destOrd="0" presId="urn:microsoft.com/office/officeart/2005/8/layout/list1"/>
    <dgm:cxn modelId="{8AB6C913-B595-47A3-A921-434F900003C0}" type="presParOf" srcId="{290ADAC8-17E0-4F11-BE79-899CD4DD5E12}" destId="{30EF0490-10DE-48B0-84F0-AE1E57C820C1}" srcOrd="20" destOrd="0" presId="urn:microsoft.com/office/officeart/2005/8/layout/list1"/>
    <dgm:cxn modelId="{1A5948A5-6C71-4C7E-902B-9436BE558DC1}" type="presParOf" srcId="{30EF0490-10DE-48B0-84F0-AE1E57C820C1}" destId="{BF29E166-8D29-4598-AF3F-37E578064E38}" srcOrd="0" destOrd="0" presId="urn:microsoft.com/office/officeart/2005/8/layout/list1"/>
    <dgm:cxn modelId="{AF1C5A98-21CE-42C9-AFA1-B7B2E408B2DC}" type="presParOf" srcId="{30EF0490-10DE-48B0-84F0-AE1E57C820C1}" destId="{9B966553-CD9F-4650-BDDE-69D42DCE21FE}" srcOrd="1" destOrd="0" presId="urn:microsoft.com/office/officeart/2005/8/layout/list1"/>
    <dgm:cxn modelId="{20164EB7-C351-4649-A23F-C4ED2442A6E9}" type="presParOf" srcId="{290ADAC8-17E0-4F11-BE79-899CD4DD5E12}" destId="{B73C430A-7517-4316-AF14-BEADFCDF2F71}" srcOrd="21" destOrd="0" presId="urn:microsoft.com/office/officeart/2005/8/layout/list1"/>
    <dgm:cxn modelId="{8939359E-3DE9-447D-83A0-F6BC4E9F4AE5}" type="presParOf" srcId="{290ADAC8-17E0-4F11-BE79-899CD4DD5E12}" destId="{9F38A8C7-95AB-451D-876D-A0BA9B30643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A2CFD-0FFE-4A8D-85BB-FE0858E6BCB1}" type="doc">
      <dgm:prSet loTypeId="urn:microsoft.com/office/officeart/2005/8/layout/radial2" loCatId="relationship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D49DD85B-3B13-4515-92D4-04D6FC0AC628}">
      <dgm:prSet phldrT="[文本]" custT="1"/>
      <dgm:spPr>
        <a:ln w="25400">
          <a:solidFill>
            <a:schemeClr val="bg1"/>
          </a:solidFill>
        </a:ln>
      </dgm:spPr>
      <dgm:t>
        <a:bodyPr/>
        <a:lstStyle/>
        <a:p>
          <a:r>
            <a:rPr lang="zh-CN" altLang="en-US" sz="2400" b="0" dirty="0" smtClean="0">
              <a:latin typeface="黑体" pitchFamily="49" charset="-122"/>
              <a:ea typeface="黑体" pitchFamily="49" charset="-122"/>
            </a:rPr>
            <a:t>内建注解</a:t>
          </a:r>
          <a:endParaRPr lang="zh-CN" altLang="en-US" sz="2400" b="0" dirty="0">
            <a:latin typeface="黑体" pitchFamily="49" charset="-122"/>
            <a:ea typeface="黑体" pitchFamily="49" charset="-122"/>
          </a:endParaRPr>
        </a:p>
      </dgm:t>
    </dgm:pt>
    <dgm:pt modelId="{883D7ADD-8CEC-4DC1-96C5-F7C1EDBCB541}" type="parTrans" cxnId="{96B83D33-CDE5-4D69-AB04-74B84611FB7C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zh-CN" altLang="en-US" sz="2400"/>
        </a:p>
      </dgm:t>
    </dgm:pt>
    <dgm:pt modelId="{DA696EAD-82DE-474D-8892-DA4940B202EA}" type="sibTrans" cxnId="{96B83D33-CDE5-4D69-AB04-74B84611FB7C}">
      <dgm:prSet/>
      <dgm:spPr/>
      <dgm:t>
        <a:bodyPr/>
        <a:lstStyle/>
        <a:p>
          <a:endParaRPr lang="zh-CN" altLang="en-US" sz="2400"/>
        </a:p>
      </dgm:t>
    </dgm:pt>
    <dgm:pt modelId="{D36C6E60-2CA5-42C5-827E-9B16737EEAB6}">
      <dgm:prSet phldrT="[文本]" custT="1"/>
      <dgm:spPr>
        <a:ln w="25400">
          <a:solidFill>
            <a:schemeClr val="bg1"/>
          </a:solidFill>
        </a:ln>
      </dgm:spPr>
      <dgm:t>
        <a:bodyPr/>
        <a:lstStyle/>
        <a:p>
          <a:r>
            <a:rPr lang="zh-CN" altLang="en-US" sz="2400" b="0" dirty="0" smtClean="0">
              <a:latin typeface="黑体" pitchFamily="49" charset="-122"/>
              <a:ea typeface="黑体" pitchFamily="49" charset="-122"/>
            </a:rPr>
            <a:t>元注解</a:t>
          </a:r>
          <a:endParaRPr lang="zh-CN" altLang="en-US" sz="2400" b="0" dirty="0">
            <a:latin typeface="黑体" pitchFamily="49" charset="-122"/>
            <a:ea typeface="黑体" pitchFamily="49" charset="-122"/>
          </a:endParaRPr>
        </a:p>
      </dgm:t>
    </dgm:pt>
    <dgm:pt modelId="{D9AEFFC5-2F8D-4CD7-A12C-963A7C0EDF2E}" type="parTrans" cxnId="{1AC26655-F08E-46F4-8F1E-43BBE8A78AEA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zh-CN" altLang="en-US" sz="2400"/>
        </a:p>
      </dgm:t>
    </dgm:pt>
    <dgm:pt modelId="{4BF41F12-5325-493C-9393-B860C796C6D0}" type="sibTrans" cxnId="{1AC26655-F08E-46F4-8F1E-43BBE8A78AEA}">
      <dgm:prSet/>
      <dgm:spPr/>
      <dgm:t>
        <a:bodyPr/>
        <a:lstStyle/>
        <a:p>
          <a:endParaRPr lang="zh-CN" altLang="en-US" sz="2400"/>
        </a:p>
      </dgm:t>
    </dgm:pt>
    <dgm:pt modelId="{FBE87EAD-D25A-46FF-984D-EC5A27AEF98F}">
      <dgm:prSet phldrT="[文本]" custT="1"/>
      <dgm:spPr>
        <a:ln w="25400">
          <a:solidFill>
            <a:schemeClr val="bg1"/>
          </a:solidFill>
        </a:ln>
      </dgm:spPr>
      <dgm:t>
        <a:bodyPr/>
        <a:lstStyle/>
        <a:p>
          <a:r>
            <a:rPr lang="zh-CN" altLang="en-US" sz="2400" b="0" dirty="0" smtClean="0">
              <a:latin typeface="黑体" pitchFamily="49" charset="-122"/>
              <a:ea typeface="黑体" pitchFamily="49" charset="-122"/>
            </a:rPr>
            <a:t>自定义注解</a:t>
          </a:r>
          <a:endParaRPr lang="zh-CN" altLang="en-US" sz="2400" b="0" dirty="0">
            <a:latin typeface="黑体" pitchFamily="49" charset="-122"/>
            <a:ea typeface="黑体" pitchFamily="49" charset="-122"/>
          </a:endParaRPr>
        </a:p>
      </dgm:t>
    </dgm:pt>
    <dgm:pt modelId="{517BDF72-8198-4958-8D95-FE4B3A4F3533}" type="parTrans" cxnId="{08693C27-4A5B-45E4-ACF8-19F1F0E51093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zh-CN" altLang="en-US" sz="2400"/>
        </a:p>
      </dgm:t>
    </dgm:pt>
    <dgm:pt modelId="{054411D2-5AD7-4303-936E-209677F1A5B3}" type="sibTrans" cxnId="{08693C27-4A5B-45E4-ACF8-19F1F0E51093}">
      <dgm:prSet/>
      <dgm:spPr/>
      <dgm:t>
        <a:bodyPr/>
        <a:lstStyle/>
        <a:p>
          <a:endParaRPr lang="zh-CN" altLang="en-US" sz="2400"/>
        </a:p>
      </dgm:t>
    </dgm:pt>
    <dgm:pt modelId="{D75B02C3-C574-49CA-BDA9-43FC76CFDAB0}">
      <dgm:prSet custT="1"/>
      <dgm:spPr/>
      <dgm:t>
        <a:bodyPr/>
        <a:lstStyle/>
        <a:p>
          <a:endParaRPr lang="zh-CN" altLang="en-US" sz="2400" dirty="0"/>
        </a:p>
      </dgm:t>
    </dgm:pt>
    <dgm:pt modelId="{DFDF2DE1-FF32-4D4E-B6C4-5ABF176E941E}" type="sibTrans" cxnId="{CC4B6AA2-74A1-40E5-9776-877F7FC83395}">
      <dgm:prSet/>
      <dgm:spPr/>
      <dgm:t>
        <a:bodyPr/>
        <a:lstStyle/>
        <a:p>
          <a:endParaRPr lang="zh-CN" altLang="en-US"/>
        </a:p>
      </dgm:t>
    </dgm:pt>
    <dgm:pt modelId="{ECB2B1FD-B514-45C2-876E-91A06BB711B6}" type="parTrans" cxnId="{CC4B6AA2-74A1-40E5-9776-877F7FC83395}">
      <dgm:prSet/>
      <dgm:spPr/>
      <dgm:t>
        <a:bodyPr/>
        <a:lstStyle/>
        <a:p>
          <a:endParaRPr lang="zh-CN" altLang="en-US"/>
        </a:p>
      </dgm:t>
    </dgm:pt>
    <dgm:pt modelId="{C29512D3-411F-4077-802C-26118ADE5DB2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8974F741-1120-4D75-A0A6-BCD6AA8AC8F0}" type="sibTrans" cxnId="{98B303C6-6E60-4F09-8822-0E1CD5B01BF0}">
      <dgm:prSet/>
      <dgm:spPr/>
      <dgm:t>
        <a:bodyPr/>
        <a:lstStyle/>
        <a:p>
          <a:endParaRPr lang="zh-CN" altLang="en-US" sz="2400"/>
        </a:p>
      </dgm:t>
    </dgm:pt>
    <dgm:pt modelId="{0FDDF6AC-6C82-4497-B15D-3ED0AD7DB2D1}" type="parTrans" cxnId="{98B303C6-6E60-4F09-8822-0E1CD5B01BF0}">
      <dgm:prSet/>
      <dgm:spPr/>
      <dgm:t>
        <a:bodyPr/>
        <a:lstStyle/>
        <a:p>
          <a:endParaRPr lang="zh-CN" altLang="en-US" sz="2400"/>
        </a:p>
      </dgm:t>
    </dgm:pt>
    <dgm:pt modelId="{9A486040-286D-4DAE-99B1-E71A554F6225}" type="pres">
      <dgm:prSet presAssocID="{A44A2CFD-0FFE-4A8D-85BB-FE0858E6BCB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6FF73-8710-4C1B-8DA4-9728D54875FC}" type="pres">
      <dgm:prSet presAssocID="{A44A2CFD-0FFE-4A8D-85BB-FE0858E6BCB1}" presName="cycle" presStyleCnt="0"/>
      <dgm:spPr/>
    </dgm:pt>
    <dgm:pt modelId="{33631730-39B4-4C40-828A-F6422218E859}" type="pres">
      <dgm:prSet presAssocID="{A44A2CFD-0FFE-4A8D-85BB-FE0858E6BCB1}" presName="centerShape" presStyleCnt="0"/>
      <dgm:spPr/>
    </dgm:pt>
    <dgm:pt modelId="{EB62F520-909E-49C2-B9E0-A4FCC65E625B}" type="pres">
      <dgm:prSet presAssocID="{A44A2CFD-0FFE-4A8D-85BB-FE0858E6BCB1}" presName="connSite" presStyleLbl="node1" presStyleIdx="0" presStyleCnt="4"/>
      <dgm:spPr/>
    </dgm:pt>
    <dgm:pt modelId="{15E236C2-1D0F-4C0E-A9A1-2CF21FD3366C}" type="pres">
      <dgm:prSet presAssocID="{A44A2CFD-0FFE-4A8D-85BB-FE0858E6BCB1}" presName="visible" presStyleLbl="node1" presStyleIdx="0" presStyleCnt="4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</dgm:pt>
    <dgm:pt modelId="{9312E9A7-0529-4EFA-ACB7-826E39AAA106}" type="pres">
      <dgm:prSet presAssocID="{883D7ADD-8CEC-4DC1-96C5-F7C1EDBCB541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C1B06129-229E-4F4C-9EFE-3964DD66F50B}" type="pres">
      <dgm:prSet presAssocID="{D49DD85B-3B13-4515-92D4-04D6FC0AC628}" presName="node" presStyleCnt="0"/>
      <dgm:spPr/>
    </dgm:pt>
    <dgm:pt modelId="{99CBDC04-6A43-4248-B054-D7B0AE54EBBB}" type="pres">
      <dgm:prSet presAssocID="{D49DD85B-3B13-4515-92D4-04D6FC0AC628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267DE4-6B96-48AD-BAA4-26A48376EA7D}" type="pres">
      <dgm:prSet presAssocID="{D49DD85B-3B13-4515-92D4-04D6FC0AC628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4BFF6-46BC-47B3-B974-1AE1C1F21DC2}" type="pres">
      <dgm:prSet presAssocID="{D9AEFFC5-2F8D-4CD7-A12C-963A7C0EDF2E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FEF5CD9A-F903-4F25-9E79-1796598E2616}" type="pres">
      <dgm:prSet presAssocID="{D36C6E60-2CA5-42C5-827E-9B16737EEAB6}" presName="node" presStyleCnt="0"/>
      <dgm:spPr/>
    </dgm:pt>
    <dgm:pt modelId="{C43BD976-2639-40E6-8797-925A4298C067}" type="pres">
      <dgm:prSet presAssocID="{D36C6E60-2CA5-42C5-827E-9B16737EEAB6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3BF57-D0DA-4CAE-8881-B1C4A960D4E8}" type="pres">
      <dgm:prSet presAssocID="{D36C6E60-2CA5-42C5-827E-9B16737EEAB6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C4892-31BB-4E4D-9363-FA2C6836F514}" type="pres">
      <dgm:prSet presAssocID="{517BDF72-8198-4958-8D95-FE4B3A4F3533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AE6C3464-B350-4770-B4DD-52E5E36A3899}" type="pres">
      <dgm:prSet presAssocID="{FBE87EAD-D25A-46FF-984D-EC5A27AEF98F}" presName="node" presStyleCnt="0"/>
      <dgm:spPr/>
    </dgm:pt>
    <dgm:pt modelId="{3CE6A265-F1B7-45F9-91A7-4167381A912C}" type="pres">
      <dgm:prSet presAssocID="{FBE87EAD-D25A-46FF-984D-EC5A27AEF98F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271CCC-645A-4F19-9D77-51912FFE156B}" type="pres">
      <dgm:prSet presAssocID="{FBE87EAD-D25A-46FF-984D-EC5A27AEF98F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E7A2A6-E3C9-409F-884E-699D4E3B3BC8}" type="presOf" srcId="{FBE87EAD-D25A-46FF-984D-EC5A27AEF98F}" destId="{3CE6A265-F1B7-45F9-91A7-4167381A912C}" srcOrd="0" destOrd="0" presId="urn:microsoft.com/office/officeart/2005/8/layout/radial2"/>
    <dgm:cxn modelId="{2CC5DC38-9196-4B5B-BE03-30603696960E}" type="presOf" srcId="{D75B02C3-C574-49CA-BDA9-43FC76CFDAB0}" destId="{61267DE4-6B96-48AD-BAA4-26A48376EA7D}" srcOrd="0" destOrd="1" presId="urn:microsoft.com/office/officeart/2005/8/layout/radial2"/>
    <dgm:cxn modelId="{F10E5A58-3728-49A4-BB7B-5E61DEBFF395}" type="presOf" srcId="{D49DD85B-3B13-4515-92D4-04D6FC0AC628}" destId="{99CBDC04-6A43-4248-B054-D7B0AE54EBBB}" srcOrd="0" destOrd="0" presId="urn:microsoft.com/office/officeart/2005/8/layout/radial2"/>
    <dgm:cxn modelId="{08693C27-4A5B-45E4-ACF8-19F1F0E51093}" srcId="{A44A2CFD-0FFE-4A8D-85BB-FE0858E6BCB1}" destId="{FBE87EAD-D25A-46FF-984D-EC5A27AEF98F}" srcOrd="2" destOrd="0" parTransId="{517BDF72-8198-4958-8D95-FE4B3A4F3533}" sibTransId="{054411D2-5AD7-4303-936E-209677F1A5B3}"/>
    <dgm:cxn modelId="{1AC26655-F08E-46F4-8F1E-43BBE8A78AEA}" srcId="{A44A2CFD-0FFE-4A8D-85BB-FE0858E6BCB1}" destId="{D36C6E60-2CA5-42C5-827E-9B16737EEAB6}" srcOrd="1" destOrd="0" parTransId="{D9AEFFC5-2F8D-4CD7-A12C-963A7C0EDF2E}" sibTransId="{4BF41F12-5325-493C-9393-B860C796C6D0}"/>
    <dgm:cxn modelId="{741B864C-A2DB-4C2A-B3D0-BFCDEFD74BC0}" type="presOf" srcId="{517BDF72-8198-4958-8D95-FE4B3A4F3533}" destId="{3DCC4892-31BB-4E4D-9363-FA2C6836F514}" srcOrd="0" destOrd="0" presId="urn:microsoft.com/office/officeart/2005/8/layout/radial2"/>
    <dgm:cxn modelId="{96B83D33-CDE5-4D69-AB04-74B84611FB7C}" srcId="{A44A2CFD-0FFE-4A8D-85BB-FE0858E6BCB1}" destId="{D49DD85B-3B13-4515-92D4-04D6FC0AC628}" srcOrd="0" destOrd="0" parTransId="{883D7ADD-8CEC-4DC1-96C5-F7C1EDBCB541}" sibTransId="{DA696EAD-82DE-474D-8892-DA4940B202EA}"/>
    <dgm:cxn modelId="{F995FB1E-132D-4868-9606-E6EFD2EB65F8}" type="presOf" srcId="{A44A2CFD-0FFE-4A8D-85BB-FE0858E6BCB1}" destId="{9A486040-286D-4DAE-99B1-E71A554F6225}" srcOrd="0" destOrd="0" presId="urn:microsoft.com/office/officeart/2005/8/layout/radial2"/>
    <dgm:cxn modelId="{8484A268-57DD-4178-A2B4-85BF4062FB49}" type="presOf" srcId="{883D7ADD-8CEC-4DC1-96C5-F7C1EDBCB541}" destId="{9312E9A7-0529-4EFA-ACB7-826E39AAA106}" srcOrd="0" destOrd="0" presId="urn:microsoft.com/office/officeart/2005/8/layout/radial2"/>
    <dgm:cxn modelId="{74CD0F80-9E8C-47D4-8D77-84F16178CD9E}" type="presOf" srcId="{C29512D3-411F-4077-802C-26118ADE5DB2}" destId="{61267DE4-6B96-48AD-BAA4-26A48376EA7D}" srcOrd="0" destOrd="0" presId="urn:microsoft.com/office/officeart/2005/8/layout/radial2"/>
    <dgm:cxn modelId="{1B9F65A1-F688-4C80-9E16-9C2A5D72CD29}" type="presOf" srcId="{D36C6E60-2CA5-42C5-827E-9B16737EEAB6}" destId="{C43BD976-2639-40E6-8797-925A4298C067}" srcOrd="0" destOrd="0" presId="urn:microsoft.com/office/officeart/2005/8/layout/radial2"/>
    <dgm:cxn modelId="{98B303C6-6E60-4F09-8822-0E1CD5B01BF0}" srcId="{D49DD85B-3B13-4515-92D4-04D6FC0AC628}" destId="{C29512D3-411F-4077-802C-26118ADE5DB2}" srcOrd="0" destOrd="0" parTransId="{0FDDF6AC-6C82-4497-B15D-3ED0AD7DB2D1}" sibTransId="{8974F741-1120-4D75-A0A6-BCD6AA8AC8F0}"/>
    <dgm:cxn modelId="{CC4B6AA2-74A1-40E5-9776-877F7FC83395}" srcId="{D49DD85B-3B13-4515-92D4-04D6FC0AC628}" destId="{D75B02C3-C574-49CA-BDA9-43FC76CFDAB0}" srcOrd="1" destOrd="0" parTransId="{ECB2B1FD-B514-45C2-876E-91A06BB711B6}" sibTransId="{DFDF2DE1-FF32-4D4E-B6C4-5ABF176E941E}"/>
    <dgm:cxn modelId="{4F59D2B3-A3FC-4039-BD96-F3D00E22E481}" type="presOf" srcId="{D9AEFFC5-2F8D-4CD7-A12C-963A7C0EDF2E}" destId="{4184BFF6-46BC-47B3-B974-1AE1C1F21DC2}" srcOrd="0" destOrd="0" presId="urn:microsoft.com/office/officeart/2005/8/layout/radial2"/>
    <dgm:cxn modelId="{AF97B923-9333-4AE3-ADC0-99D8CBE79912}" type="presParOf" srcId="{9A486040-286D-4DAE-99B1-E71A554F6225}" destId="{39A6FF73-8710-4C1B-8DA4-9728D54875FC}" srcOrd="0" destOrd="0" presId="urn:microsoft.com/office/officeart/2005/8/layout/radial2"/>
    <dgm:cxn modelId="{0F8A99F8-B640-4F70-9FED-84C93C0731FF}" type="presParOf" srcId="{39A6FF73-8710-4C1B-8DA4-9728D54875FC}" destId="{33631730-39B4-4C40-828A-F6422218E859}" srcOrd="0" destOrd="0" presId="urn:microsoft.com/office/officeart/2005/8/layout/radial2"/>
    <dgm:cxn modelId="{3CA51B75-6569-4D90-9BB3-FF04DE7F3821}" type="presParOf" srcId="{33631730-39B4-4C40-828A-F6422218E859}" destId="{EB62F520-909E-49C2-B9E0-A4FCC65E625B}" srcOrd="0" destOrd="0" presId="urn:microsoft.com/office/officeart/2005/8/layout/radial2"/>
    <dgm:cxn modelId="{127F4B8F-3BF3-4DFD-97BD-DDC3E6AA458F}" type="presParOf" srcId="{33631730-39B4-4C40-828A-F6422218E859}" destId="{15E236C2-1D0F-4C0E-A9A1-2CF21FD3366C}" srcOrd="1" destOrd="0" presId="urn:microsoft.com/office/officeart/2005/8/layout/radial2"/>
    <dgm:cxn modelId="{916C3437-DA17-4EFC-87EA-0F7CD5C6E7C1}" type="presParOf" srcId="{39A6FF73-8710-4C1B-8DA4-9728D54875FC}" destId="{9312E9A7-0529-4EFA-ACB7-826E39AAA106}" srcOrd="1" destOrd="0" presId="urn:microsoft.com/office/officeart/2005/8/layout/radial2"/>
    <dgm:cxn modelId="{B7262FE8-740F-4923-A2EF-FA7090666699}" type="presParOf" srcId="{39A6FF73-8710-4C1B-8DA4-9728D54875FC}" destId="{C1B06129-229E-4F4C-9EFE-3964DD66F50B}" srcOrd="2" destOrd="0" presId="urn:microsoft.com/office/officeart/2005/8/layout/radial2"/>
    <dgm:cxn modelId="{81AC9929-72DB-4796-BEE4-BDEB4D2AA5FC}" type="presParOf" srcId="{C1B06129-229E-4F4C-9EFE-3964DD66F50B}" destId="{99CBDC04-6A43-4248-B054-D7B0AE54EBBB}" srcOrd="0" destOrd="0" presId="urn:microsoft.com/office/officeart/2005/8/layout/radial2"/>
    <dgm:cxn modelId="{EB04B0C7-8675-417E-A935-D46A27425A4D}" type="presParOf" srcId="{C1B06129-229E-4F4C-9EFE-3964DD66F50B}" destId="{61267DE4-6B96-48AD-BAA4-26A48376EA7D}" srcOrd="1" destOrd="0" presId="urn:microsoft.com/office/officeart/2005/8/layout/radial2"/>
    <dgm:cxn modelId="{7059CD5E-DDEF-4641-8424-B61BD3106D9B}" type="presParOf" srcId="{39A6FF73-8710-4C1B-8DA4-9728D54875FC}" destId="{4184BFF6-46BC-47B3-B974-1AE1C1F21DC2}" srcOrd="3" destOrd="0" presId="urn:microsoft.com/office/officeart/2005/8/layout/radial2"/>
    <dgm:cxn modelId="{C21601A1-A1AA-46B7-A008-36C290DA74FC}" type="presParOf" srcId="{39A6FF73-8710-4C1B-8DA4-9728D54875FC}" destId="{FEF5CD9A-F903-4F25-9E79-1796598E2616}" srcOrd="4" destOrd="0" presId="urn:microsoft.com/office/officeart/2005/8/layout/radial2"/>
    <dgm:cxn modelId="{887E244C-FD74-449B-8F5C-9EA59332CF78}" type="presParOf" srcId="{FEF5CD9A-F903-4F25-9E79-1796598E2616}" destId="{C43BD976-2639-40E6-8797-925A4298C067}" srcOrd="0" destOrd="0" presId="urn:microsoft.com/office/officeart/2005/8/layout/radial2"/>
    <dgm:cxn modelId="{11DD1E0D-6DFC-4F9E-8743-3FD5C74B3B83}" type="presParOf" srcId="{FEF5CD9A-F903-4F25-9E79-1796598E2616}" destId="{40B3BF57-D0DA-4CAE-8881-B1C4A960D4E8}" srcOrd="1" destOrd="0" presId="urn:microsoft.com/office/officeart/2005/8/layout/radial2"/>
    <dgm:cxn modelId="{2ABF2A6C-1E41-49E8-AF65-6C5CD7A506B2}" type="presParOf" srcId="{39A6FF73-8710-4C1B-8DA4-9728D54875FC}" destId="{3DCC4892-31BB-4E4D-9363-FA2C6836F514}" srcOrd="5" destOrd="0" presId="urn:microsoft.com/office/officeart/2005/8/layout/radial2"/>
    <dgm:cxn modelId="{9100C962-1007-4825-BC7A-22B096FEBF31}" type="presParOf" srcId="{39A6FF73-8710-4C1B-8DA4-9728D54875FC}" destId="{AE6C3464-B350-4770-B4DD-52E5E36A3899}" srcOrd="6" destOrd="0" presId="urn:microsoft.com/office/officeart/2005/8/layout/radial2"/>
    <dgm:cxn modelId="{77EB88E1-5A7E-49C1-89CA-FBE5AAF3561B}" type="presParOf" srcId="{AE6C3464-B350-4770-B4DD-52E5E36A3899}" destId="{3CE6A265-F1B7-45F9-91A7-4167381A912C}" srcOrd="0" destOrd="0" presId="urn:microsoft.com/office/officeart/2005/8/layout/radial2"/>
    <dgm:cxn modelId="{ED873F4A-F0F0-42F7-B5E9-C209A4F4774F}" type="presParOf" srcId="{AE6C3464-B350-4770-B4DD-52E5E36A3899}" destId="{34271CCC-645A-4F19-9D77-51912FFE1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295821"/>
          <a:ext cx="63087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315438" y="74421"/>
          <a:ext cx="4416141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920" tIns="0" rIns="16692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5.1 </a:t>
          </a:r>
          <a:r>
            <a:rPr lang="zh-CN" altLang="en-US" sz="1500" b="1" kern="1200" dirty="0" smtClean="0"/>
            <a:t>类的继承</a:t>
          </a:r>
          <a:endParaRPr lang="zh-CN" altLang="en-US" sz="1500" b="1" kern="1200" dirty="0"/>
        </a:p>
      </dsp:txBody>
      <dsp:txXfrm>
        <a:off x="337054" y="96037"/>
        <a:ext cx="4372909" cy="399568"/>
      </dsp:txXfrm>
    </dsp:sp>
    <dsp:sp modelId="{5EFADA3F-DBD8-47B3-87A4-F7C4DF43CC18}">
      <dsp:nvSpPr>
        <dsp:cNvPr id="0" name=""/>
        <dsp:cNvSpPr/>
      </dsp:nvSpPr>
      <dsp:spPr>
        <a:xfrm>
          <a:off x="0" y="976222"/>
          <a:ext cx="63087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71351"/>
              <a:satOff val="-11628"/>
              <a:lumOff val="-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315438" y="754822"/>
          <a:ext cx="4416141" cy="442800"/>
        </a:xfrm>
        <a:prstGeom prst="roundRect">
          <a:avLst/>
        </a:prstGeom>
        <a:gradFill rotWithShape="0">
          <a:gsLst>
            <a:gs pos="0">
              <a:schemeClr val="accent2">
                <a:hueOff val="-1071351"/>
                <a:satOff val="-11628"/>
                <a:lumOff val="-980"/>
                <a:alphaOff val="0"/>
                <a:shade val="51000"/>
                <a:satMod val="130000"/>
              </a:schemeClr>
            </a:gs>
            <a:gs pos="80000">
              <a:schemeClr val="accent2">
                <a:hueOff val="-1071351"/>
                <a:satOff val="-11628"/>
                <a:lumOff val="-980"/>
                <a:alphaOff val="0"/>
                <a:shade val="93000"/>
                <a:satMod val="130000"/>
              </a:schemeClr>
            </a:gs>
            <a:gs pos="100000">
              <a:schemeClr val="accent2">
                <a:hueOff val="-1071351"/>
                <a:satOff val="-11628"/>
                <a:lumOff val="-9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920" tIns="0" rIns="16692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5.2 </a:t>
          </a:r>
          <a:r>
            <a:rPr lang="zh-CN" altLang="en-US" sz="1500" b="1" kern="1200" dirty="0" smtClean="0"/>
            <a:t>多态</a:t>
          </a:r>
          <a:endParaRPr lang="zh-CN" altLang="en-US" sz="1500" b="1" kern="1200" dirty="0"/>
        </a:p>
      </dsp:txBody>
      <dsp:txXfrm>
        <a:off x="337054" y="776438"/>
        <a:ext cx="4372909" cy="399568"/>
      </dsp:txXfrm>
    </dsp:sp>
    <dsp:sp modelId="{58D67328-282B-4E2B-B4DB-8AD412BAFFBC}">
      <dsp:nvSpPr>
        <dsp:cNvPr id="0" name=""/>
        <dsp:cNvSpPr/>
      </dsp:nvSpPr>
      <dsp:spPr>
        <a:xfrm>
          <a:off x="0" y="1656622"/>
          <a:ext cx="63087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142701"/>
              <a:satOff val="-23256"/>
              <a:lumOff val="-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315438" y="1435222"/>
          <a:ext cx="4416141" cy="442800"/>
        </a:xfrm>
        <a:prstGeom prst="roundRect">
          <a:avLst/>
        </a:prstGeom>
        <a:gradFill rotWithShape="0">
          <a:gsLst>
            <a:gs pos="0">
              <a:schemeClr val="accent2">
                <a:hueOff val="-2142701"/>
                <a:satOff val="-23256"/>
                <a:lumOff val="-1960"/>
                <a:alphaOff val="0"/>
                <a:shade val="51000"/>
                <a:satMod val="130000"/>
              </a:schemeClr>
            </a:gs>
            <a:gs pos="80000">
              <a:schemeClr val="accent2">
                <a:hueOff val="-2142701"/>
                <a:satOff val="-23256"/>
                <a:lumOff val="-1960"/>
                <a:alphaOff val="0"/>
                <a:shade val="93000"/>
                <a:satMod val="130000"/>
              </a:schemeClr>
            </a:gs>
            <a:gs pos="100000">
              <a:schemeClr val="accent2">
                <a:hueOff val="-2142701"/>
                <a:satOff val="-23256"/>
                <a:lumOff val="-19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920" tIns="0" rIns="16692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5.3 </a:t>
          </a:r>
          <a:r>
            <a:rPr lang="zh-CN" altLang="en-US" sz="1500" b="1" kern="1200" dirty="0" smtClean="0"/>
            <a:t>抽象类与抽象方法</a:t>
          </a:r>
          <a:endParaRPr lang="zh-CN" altLang="en-US" sz="1500" b="1" kern="1200" dirty="0"/>
        </a:p>
      </dsp:txBody>
      <dsp:txXfrm>
        <a:off x="337054" y="1456838"/>
        <a:ext cx="4372909" cy="399568"/>
      </dsp:txXfrm>
    </dsp:sp>
    <dsp:sp modelId="{F776FF77-BBFD-429A-B555-3A759A0377CC}">
      <dsp:nvSpPr>
        <dsp:cNvPr id="0" name=""/>
        <dsp:cNvSpPr/>
      </dsp:nvSpPr>
      <dsp:spPr>
        <a:xfrm>
          <a:off x="0" y="2337022"/>
          <a:ext cx="63087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214052"/>
              <a:satOff val="-34884"/>
              <a:lumOff val="-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E3B5-4895-4D5C-BF7C-9C953348E53B}">
      <dsp:nvSpPr>
        <dsp:cNvPr id="0" name=""/>
        <dsp:cNvSpPr/>
      </dsp:nvSpPr>
      <dsp:spPr>
        <a:xfrm>
          <a:off x="315438" y="2115622"/>
          <a:ext cx="4416141" cy="442800"/>
        </a:xfrm>
        <a:prstGeom prst="roundRect">
          <a:avLst/>
        </a:prstGeom>
        <a:gradFill rotWithShape="0">
          <a:gsLst>
            <a:gs pos="0">
              <a:schemeClr val="accent2">
                <a:hueOff val="-3214052"/>
                <a:satOff val="-34884"/>
                <a:lumOff val="-2941"/>
                <a:alphaOff val="0"/>
                <a:shade val="51000"/>
                <a:satMod val="130000"/>
              </a:schemeClr>
            </a:gs>
            <a:gs pos="80000">
              <a:schemeClr val="accent2">
                <a:hueOff val="-3214052"/>
                <a:satOff val="-34884"/>
                <a:lumOff val="-2941"/>
                <a:alphaOff val="0"/>
                <a:shade val="93000"/>
                <a:satMod val="130000"/>
              </a:schemeClr>
            </a:gs>
            <a:gs pos="100000">
              <a:schemeClr val="accent2">
                <a:hueOff val="-3214052"/>
                <a:satOff val="-34884"/>
                <a:lumOff val="-29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920" tIns="0" rIns="16692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5.4 </a:t>
          </a:r>
          <a:r>
            <a:rPr lang="zh-CN" altLang="en-US" sz="1500" b="1" kern="1200" dirty="0" smtClean="0"/>
            <a:t>接口</a:t>
          </a:r>
          <a:endParaRPr lang="zh-CN" altLang="en-US" sz="1500" b="1" kern="1200" dirty="0"/>
        </a:p>
      </dsp:txBody>
      <dsp:txXfrm>
        <a:off x="337054" y="2137238"/>
        <a:ext cx="4372909" cy="399568"/>
      </dsp:txXfrm>
    </dsp:sp>
    <dsp:sp modelId="{58E38819-2B51-4A1E-82DD-2EB12E54628C}">
      <dsp:nvSpPr>
        <dsp:cNvPr id="0" name=""/>
        <dsp:cNvSpPr/>
      </dsp:nvSpPr>
      <dsp:spPr>
        <a:xfrm>
          <a:off x="0" y="3017422"/>
          <a:ext cx="63087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285402"/>
              <a:satOff val="-46512"/>
              <a:lumOff val="-3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9A990-77AC-44D1-97AF-40298CCCCCEC}">
      <dsp:nvSpPr>
        <dsp:cNvPr id="0" name=""/>
        <dsp:cNvSpPr/>
      </dsp:nvSpPr>
      <dsp:spPr>
        <a:xfrm>
          <a:off x="315438" y="2796022"/>
          <a:ext cx="4416141" cy="442800"/>
        </a:xfrm>
        <a:prstGeom prst="roundRect">
          <a:avLst/>
        </a:prstGeom>
        <a:gradFill rotWithShape="0">
          <a:gsLst>
            <a:gs pos="0">
              <a:schemeClr val="accent2">
                <a:hueOff val="-4285402"/>
                <a:satOff val="-46512"/>
                <a:lumOff val="-3921"/>
                <a:alphaOff val="0"/>
                <a:shade val="51000"/>
                <a:satMod val="130000"/>
              </a:schemeClr>
            </a:gs>
            <a:gs pos="80000">
              <a:schemeClr val="accent2">
                <a:hueOff val="-4285402"/>
                <a:satOff val="-46512"/>
                <a:lumOff val="-3921"/>
                <a:alphaOff val="0"/>
                <a:shade val="93000"/>
                <a:satMod val="130000"/>
              </a:schemeClr>
            </a:gs>
            <a:gs pos="100000">
              <a:schemeClr val="accent2">
                <a:hueOff val="-4285402"/>
                <a:satOff val="-46512"/>
                <a:lumOff val="-39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920" tIns="0" rIns="16692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5.5 </a:t>
          </a:r>
          <a:r>
            <a:rPr lang="zh-CN" altLang="en-US" sz="1500" b="1" kern="1200" dirty="0" smtClean="0"/>
            <a:t>内部类</a:t>
          </a:r>
          <a:endParaRPr lang="zh-CN" altLang="en-US" sz="1500" b="1" kern="1200" dirty="0"/>
        </a:p>
      </dsp:txBody>
      <dsp:txXfrm>
        <a:off x="337054" y="2817638"/>
        <a:ext cx="4372909" cy="399568"/>
      </dsp:txXfrm>
    </dsp:sp>
    <dsp:sp modelId="{9F38A8C7-95AB-451D-876D-A0BA9B30643D}">
      <dsp:nvSpPr>
        <dsp:cNvPr id="0" name=""/>
        <dsp:cNvSpPr/>
      </dsp:nvSpPr>
      <dsp:spPr>
        <a:xfrm>
          <a:off x="0" y="3697822"/>
          <a:ext cx="63087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66553-CD9F-4650-BDDE-69D42DCE21FE}">
      <dsp:nvSpPr>
        <dsp:cNvPr id="0" name=""/>
        <dsp:cNvSpPr/>
      </dsp:nvSpPr>
      <dsp:spPr>
        <a:xfrm>
          <a:off x="315438" y="3476422"/>
          <a:ext cx="4416141" cy="44280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920" tIns="0" rIns="16692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5.6 Java</a:t>
          </a:r>
          <a:r>
            <a:rPr lang="zh-CN" altLang="en-US" sz="1500" b="1" kern="1200" dirty="0" smtClean="0"/>
            <a:t>类的高级特性</a:t>
          </a:r>
          <a:endParaRPr lang="zh-CN" altLang="en-US" sz="1500" b="1" kern="1200" dirty="0"/>
        </a:p>
      </dsp:txBody>
      <dsp:txXfrm>
        <a:off x="337054" y="3498038"/>
        <a:ext cx="4372909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pPr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31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pPr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7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hangingPunct="1"/>
            <a:fld id="{BB962C8B-B14F-4D97-AF65-F5344CB8AC3E}" type="datetime1">
              <a:rPr lang="zh-CN" altLang="en-US" sz="1300" dirty="0">
                <a:latin typeface="Times New Roman" panose="02020603050405020304" pitchFamily="18" charset="0"/>
              </a:rPr>
              <a:t>2020/9/13</a:t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9661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  <a:t>54</a:t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9661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099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/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06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rgbClr val="75C5F0">
              <a:alpha val="30000"/>
            </a:srgbClr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7750969" y="392907"/>
            <a:ext cx="1143000" cy="1643062"/>
          </a:xfrm>
          <a:prstGeom prst="triangle">
            <a:avLst>
              <a:gd name="adj" fmla="val 4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>
            <a:lvl1pPr algn="l"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方正舒体" pitchFamily="2" charset="-122"/>
                <a:ea typeface="方正舒体" pitchFamily="2" charset="-122"/>
              </a:defRPr>
            </a:lvl2pPr>
            <a:lvl3pPr>
              <a:defRPr>
                <a:latin typeface="隶书" pitchFamily="49" charset="-122"/>
                <a:ea typeface="隶书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3CDAFB33-7228-4840-953A-BE2D14B375F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4064227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>
              <a:spLocks/>
            </p:cNvSpPr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>
              <a:spLocks/>
            </p:cNvSpPr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3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/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6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rgbClr val="75C5F0">
              <a:alpha val="30000"/>
            </a:srgbClr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7750969" y="392907"/>
            <a:ext cx="1143000" cy="1643062"/>
          </a:xfrm>
          <a:prstGeom prst="triangle">
            <a:avLst>
              <a:gd name="adj" fmla="val 4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>
            <a:lvl1pPr algn="l"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方正舒体" pitchFamily="2" charset="-122"/>
                <a:ea typeface="方正舒体" pitchFamily="2" charset="-122"/>
              </a:defRPr>
            </a:lvl2pPr>
            <a:lvl3pPr>
              <a:defRPr>
                <a:latin typeface="隶书" pitchFamily="49" charset="-122"/>
                <a:ea typeface="隶书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3CDAFB33-7228-4840-953A-BE2D14B375F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8153890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rgbClr val="75C5F0">
              <a:alpha val="30000"/>
            </a:srgbClr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7750969" y="392907"/>
            <a:ext cx="1143000" cy="1643062"/>
          </a:xfrm>
          <a:prstGeom prst="triangle">
            <a:avLst>
              <a:gd name="adj" fmla="val 4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>
            <a:lvl1pPr algn="l"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方正舒体" pitchFamily="2" charset="-122"/>
                <a:ea typeface="方正舒体" pitchFamily="2" charset="-122"/>
              </a:defRPr>
            </a:lvl2pPr>
            <a:lvl3pPr>
              <a:defRPr>
                <a:latin typeface="隶书" pitchFamily="49" charset="-122"/>
                <a:ea typeface="隶书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3CDAFB33-7228-4840-953A-BE2D14B375F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3902541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cqu.edu.c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/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4" tooltip="重庆大学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2" r:id="rId4"/>
    <p:sldLayoutId id="2147483667" r:id="rId5"/>
    <p:sldLayoutId id="2147483660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284984"/>
            <a:ext cx="4320480" cy="576064"/>
          </a:xfrm>
        </p:spPr>
        <p:txBody>
          <a:bodyPr>
            <a:noAutofit/>
          </a:bodyPr>
          <a:lstStyle/>
          <a:p>
            <a:pPr lvl="0" algn="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章  继承与多态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72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97072" y="795202"/>
            <a:ext cx="8207376" cy="5400675"/>
          </a:xfrm>
        </p:spPr>
        <p:txBody>
          <a:bodyPr/>
          <a:lstStyle/>
          <a:p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支持父类和子类对象之间的类型转换，如果是子类对象转换为父类，可进行</a:t>
            </a:r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显式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转换或隐式转换</a:t>
            </a:r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2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如果是父类对象转换成子类，编译器首先要检查这种转换的可行性，如果可行，则必须进行</a:t>
            </a:r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显式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转换</a:t>
            </a:r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  <a:endParaRPr lang="en-US" altLang="zh-CN" sz="22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格式如下：</a:t>
            </a:r>
            <a:endParaRPr lang="en-US" altLang="zh-CN" sz="22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（类名）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对象名</a:t>
            </a:r>
          </a:p>
          <a:p>
            <a:pPr marL="0" indent="0">
              <a:buNone/>
            </a:pP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14" y="3778349"/>
            <a:ext cx="2266950" cy="16668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3493" y="2708920"/>
            <a:ext cx="4505325" cy="33147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对象类型的确定 </a:t>
            </a:r>
            <a:r>
              <a:rPr lang="en-US" altLang="zh-CN" dirty="0" smtClean="0"/>
              <a:t>instanceof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 CB extends CA</a:t>
            </a:r>
          </a:p>
          <a:p>
            <a:pPr lvl="1"/>
            <a:r>
              <a:rPr lang="en-US" altLang="zh-CN" dirty="0" smtClean="0"/>
              <a:t>   CA   a  =new CB();</a:t>
            </a:r>
            <a:endParaRPr lang="en-US" altLang="zh-CN" dirty="0"/>
          </a:p>
          <a:p>
            <a:r>
              <a:rPr lang="en-US" altLang="zh-CN" dirty="0" smtClean="0"/>
              <a:t>a   instanceof  CB</a:t>
            </a:r>
          </a:p>
          <a:p>
            <a:pPr lvl="1"/>
            <a:r>
              <a:rPr lang="en-US" altLang="zh-CN" dirty="0" smtClean="0"/>
              <a:t>true   or  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3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82707" y="1052736"/>
            <a:ext cx="828389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06737"/>
            <a:ext cx="8721718" cy="51845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661248"/>
            <a:ext cx="4509822" cy="6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66311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6" y="277156"/>
            <a:ext cx="5306618" cy="6186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public class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Person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String name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=“person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";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public void Person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System.out.println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(name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class Student extends Person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public void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methodB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String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name="Student";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String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School="school";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("Child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methodB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");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class Sample{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public static void main(String []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args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Person base=new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Student();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System.out.println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(base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instanceof Student);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System.out.println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(base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instanceof Person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333333"/>
                </a:solidFill>
                <a:latin typeface="PingFang SC"/>
              </a:rPr>
              <a:t>System.out.println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(base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instanceof Object);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98730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请阅读程序，写出执行结果：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5224" y="2507327"/>
            <a:ext cx="805029" cy="1643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true</a:t>
            </a:r>
            <a:endParaRPr lang="zh-CN" altLang="en-US" sz="2800" dirty="0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子类与父类构造函数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3" y="901700"/>
            <a:ext cx="8207376" cy="59563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class Mammal{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Mammal(){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System.out.println("Four");    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   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public void ears()  {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System.out.println("Two");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 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class Dog extends Mammal{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Dog(){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</a:t>
            </a:r>
            <a:r>
              <a:rPr lang="en-US" altLang="zh-CN" sz="2800" dirty="0" err="1"/>
              <a:t>super.ears</a:t>
            </a:r>
            <a:r>
              <a:rPr lang="en-US" altLang="zh-CN" sz="2800" dirty="0"/>
              <a:t>();   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System.out.println("Three");  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public class Hotdog extends Dog{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public static void main(String </a:t>
            </a:r>
            <a:r>
              <a:rPr lang="en-US" altLang="zh-CN" sz="2800" dirty="0" err="1"/>
              <a:t>argv</a:t>
            </a:r>
            <a:r>
              <a:rPr lang="en-US" altLang="zh-CN" sz="2800" dirty="0"/>
              <a:t>[]){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    System.out.println("One");    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          </a:t>
            </a:r>
            <a:r>
              <a:rPr lang="en-US" altLang="zh-CN" sz="2800" dirty="0" smtClean="0"/>
              <a:t>Hotdog </a:t>
            </a:r>
            <a:r>
              <a:rPr lang="en-US" altLang="zh-CN" sz="2800" dirty="0" err="1"/>
              <a:t>hdog</a:t>
            </a:r>
            <a:r>
              <a:rPr lang="en-US" altLang="zh-CN" sz="2800" dirty="0"/>
              <a:t> = new Hotdog(); 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            }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/>
              <a:t>}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436096" y="1196752"/>
            <a:ext cx="3168352" cy="100868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创建子类对象需要调用父类构造函数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1499" r="49798"/>
          <a:stretch/>
        </p:blipFill>
        <p:spPr>
          <a:xfrm>
            <a:off x="5724128" y="2708920"/>
            <a:ext cx="2118320" cy="15659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199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779912" y="908719"/>
            <a:ext cx="4927359" cy="49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690" y="1044307"/>
            <a:ext cx="285206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请阅读程序，写出执行结果：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99" y="3104120"/>
            <a:ext cx="3382844" cy="5760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6690" y="4000616"/>
            <a:ext cx="316048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原因：当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Boy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实例化后将引用地址返回传给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person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，这时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person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引用实际指向的是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Boy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，所以将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person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转换成</a:t>
            </a:r>
            <a:r>
              <a:rPr lang="en-US" altLang="zh-CN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Boy</a:t>
            </a:r>
            <a:r>
              <a:rPr lang="zh-CN" altLang="en-US" b="1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能成功。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8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772816"/>
            <a:ext cx="9144000" cy="32410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584" y="188640"/>
            <a:ext cx="2448272" cy="10707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Person f1=new Son();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Son s=new Son();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Person f=new Person();</a:t>
            </a:r>
            <a:endParaRPr lang="zh-CN" altLang="en-US" b="1" dirty="0" err="1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的根类，所有的类都从这里继承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该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类定义了一些所有对象最基本的状态和行为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equals() :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比较两个对象（引用）是否相同，如果相同返回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true,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否则返回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false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。相当于操作符“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==”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getClass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(): </a:t>
            </a:r>
            <a:r>
              <a:rPr lang="zh-CN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返回对象运行时所对应的类的表示，从而可得到相应的信息，例如，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运行时取得声称对象的类的名称，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obj.getClass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().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getName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()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clone（），创建和返回一个对象的拷贝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Cloneable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0378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Back to </a:t>
            </a:r>
          </a:p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241229482"/>
              </p:ext>
            </p:extLst>
          </p:nvPr>
        </p:nvGraphicFramePr>
        <p:xfrm>
          <a:off x="1071538" y="1943052"/>
          <a:ext cx="6308774" cy="4150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多态性就是一个名称可以对应多种不同的实现方法。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编译多态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在程序编译过程中体现出的多态性，如方法重载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运行多态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由类的继承和方法重写引起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子类对象可以作为父类对象使用。在程序中凡是需要父类对象的地方，都可以用子类对象代替。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如对前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例中的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父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CA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CB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  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CA a=new CB();</a:t>
            </a:r>
          </a:p>
          <a:p>
            <a:pPr lvl="1"/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调用规则：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对重写的方法，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根据</a:t>
            </a:r>
            <a:r>
              <a:rPr lang="zh-CN" altLang="zh-CN" sz="24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调用该方法的实例的类型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来决定选择哪个方法</a:t>
            </a:r>
          </a:p>
          <a:p>
            <a:pPr lvl="2" fontAlgn="base"/>
            <a:endParaRPr lang="zh-CN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fontAlgn="base"/>
            <a:endParaRPr lang="zh-CN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/>
            <a:endParaRPr lang="zh-CN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3377183" cy="282243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329680"/>
            <a:ext cx="3562350" cy="281940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矩形 7"/>
          <p:cNvSpPr/>
          <p:nvPr/>
        </p:nvSpPr>
        <p:spPr>
          <a:xfrm>
            <a:off x="827584" y="4797152"/>
            <a:ext cx="648072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 smtClean="0"/>
              <a:t>程序运行结果：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inside A              inside B                    inside B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多态经典例子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3" y="1012348"/>
            <a:ext cx="8207376" cy="50089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class SuperClass2 {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void show()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System.out.println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("super show</a:t>
            </a: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");    </a:t>
            </a:r>
            <a:r>
              <a:rPr lang="en-US" altLang="zh-CN" sz="55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this.getName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void </a:t>
            </a:r>
            <a:r>
              <a:rPr lang="en-US" altLang="zh-CN" sz="55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getName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System.out.println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("SuperClass2");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}}</a:t>
            </a:r>
            <a:endParaRPr lang="en-US" altLang="zh-CN" sz="55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public class SubClass2 extends SuperClass2 {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void show()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System.out.println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("sub show</a:t>
            </a: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");     </a:t>
            </a:r>
            <a:r>
              <a:rPr lang="en-US" altLang="zh-CN" sz="55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super.show</a:t>
            </a: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();     </a:t>
            </a:r>
            <a:r>
              <a:rPr lang="en-US" altLang="zh-CN" sz="55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this.getName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void </a:t>
            </a:r>
            <a:r>
              <a:rPr lang="en-US" altLang="zh-CN" sz="55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getName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System.out.println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("SubClass2");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public static void main(String args[]) {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SuperClass2 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s = new SubClass2();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en-US" altLang="zh-CN" sz="55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s.show</a:t>
            </a:r>
            <a:r>
              <a:rPr lang="en-US" altLang="zh-CN" sz="5500" b="1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55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}}</a:t>
            </a:r>
            <a:endParaRPr lang="en-US" altLang="zh-CN" sz="55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029767"/>
            <a:ext cx="2952328" cy="2427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60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312" y="50626"/>
            <a:ext cx="23903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看一个例子  </a:t>
            </a:r>
          </a:p>
        </p:txBody>
      </p:sp>
      <p:pic>
        <p:nvPicPr>
          <p:cNvPr id="9218" name="Picture 2" descr="从JVM角度看Java多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5534930" cy="61175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84784"/>
            <a:ext cx="6066678" cy="2786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32" y="4723962"/>
            <a:ext cx="2882019" cy="141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82151"/>
            <a:ext cx="8928992" cy="46179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3940" y="4678892"/>
            <a:ext cx="76640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我们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看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Father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实例对象的大小是占两行，但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Child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实例对象占三行（这里就是简单量化一下）。</a:t>
            </a: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所以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虽然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指向的是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Child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实例对象，但是前面有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Father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修饰它，它也只能访问两行的数据，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也就是说</a:t>
            </a:r>
            <a:r>
              <a:rPr lang="en-US" altLang="zh-CN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根本访问不到</a:t>
            </a:r>
            <a:r>
              <a:rPr lang="en-US" altLang="zh-CN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Child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类中的</a:t>
            </a:r>
            <a:r>
              <a:rPr lang="en-US" altLang="zh-CN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age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！！！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只能访问到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Father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类的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age</a:t>
            </a:r>
            <a:r>
              <a:rPr lang="zh-CN" altLang="en-US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，所以输出</a:t>
            </a:r>
            <a:r>
              <a:rPr lang="en-US" altLang="zh-CN" sz="2000" b="1" dirty="0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40</a:t>
            </a:r>
            <a:endParaRPr lang="en-US" altLang="zh-CN" sz="2000" b="1" i="0" dirty="0">
              <a:solidFill>
                <a:srgbClr val="333333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32656"/>
            <a:ext cx="7344816" cy="3236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3567" y="3789040"/>
            <a:ext cx="71295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由于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受到了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Father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的修饰，通过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也只能访问到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Child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方法表中前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行的内容！！</a:t>
            </a:r>
            <a:r>
              <a:rPr lang="zh-CN" altLang="en-US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！！</a:t>
            </a:r>
            <a:endParaRPr lang="en-US" altLang="zh-CN" sz="2000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0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在</a:t>
            </a:r>
            <a:r>
              <a:rPr lang="zh-CN" altLang="en-US" sz="2000" b="1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方法表的形成过程中，子类重写的方法会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覆盖掉</a:t>
            </a:r>
            <a:r>
              <a:rPr lang="zh-CN" altLang="en-US" sz="2000" b="1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表中原来的</a:t>
            </a:r>
            <a:r>
              <a:rPr lang="zh-CN" altLang="en-US" sz="2000" b="1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数据。</a:t>
            </a:r>
            <a:r>
              <a:rPr lang="en-US" altLang="zh-CN" sz="2000" b="1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000" b="1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3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抽象类和抽象方法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77838" y="1302907"/>
            <a:ext cx="8207376" cy="421432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用关键字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abstract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来定义类或方法</a:t>
            </a:r>
          </a:p>
          <a:p>
            <a:pPr lvl="1"/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abstract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class 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abstractClass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{ …}</a:t>
            </a: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abstract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returnType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abstractMethod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([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paramlist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])</a:t>
            </a:r>
          </a:p>
          <a:p>
            <a:pPr lvl="1"/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抽象类不能被实例化，必须被继承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抽象方法只有方法的返回值、名称和参数列表，没有方法体，它必须在子类中具体实现该方法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如果一个类包含抽象方法，则必须被定义为抽象类，但抽象类不一定要包含抽象方法。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fontAlgn="base">
              <a:buNone/>
            </a:pPr>
            <a:endParaRPr lang="zh-CN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</a:pP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抽象类实例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6589014" cy="4752528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接口是抽象类的一种变体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用关键字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interface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来定义，形式为：</a:t>
            </a:r>
          </a:p>
          <a:p>
            <a:pPr lvl="1"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修饰符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]  interface  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接口名</a:t>
            </a:r>
          </a:p>
          <a:p>
            <a:pPr lvl="1"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//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变量和方法声明</a:t>
            </a:r>
          </a:p>
          <a:p>
            <a:pPr lvl="1"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接口中的所有方法都是抽象的（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abstract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可以不写），也没有方法体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接口中的所有数据都是静态常量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000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static,final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可以不写）。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indent="0" fontAlgn="base">
              <a:buClr>
                <a:srgbClr val="7030A0"/>
              </a:buClr>
              <a:buSzPct val="70000"/>
              <a:buNone/>
            </a:pPr>
            <a:endParaRPr lang="zh-CN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948" y="4221088"/>
            <a:ext cx="592205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在类的声明中用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implements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来表示一个类实现自某个接口。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class  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类名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implements 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接口名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[extends 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类名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] {</a:t>
            </a:r>
            <a:endParaRPr lang="zh-CN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//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类体</a:t>
            </a:r>
          </a:p>
          <a:p>
            <a:pPr lvl="1">
              <a:buNone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一个类可以实现多个接口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implements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子句中用逗号分开。如：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class D implements A,B,C</a:t>
            </a:r>
            <a:endParaRPr lang="zh-CN" altLang="en-US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某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接口的子类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必须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重写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该接口中</a:t>
            </a:r>
            <a:r>
              <a:rPr lang="zh-CN" altLang="zh-CN" sz="2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所有方法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JDK8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允许接口有默认方法。</a:t>
            </a:r>
            <a:endParaRPr lang="zh-CN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5.1 </a:t>
            </a:r>
            <a:r>
              <a:rPr lang="zh-CN" altLang="en-US" sz="3600" dirty="0" smtClean="0"/>
              <a:t>类的继承</a:t>
            </a: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477838" y="1203587"/>
            <a:ext cx="8207376" cy="540067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继承可有效实现代码的复用。</a:t>
            </a:r>
            <a:endParaRPr lang="en-US" altLang="zh-CN" sz="2400" b="1" dirty="0" err="1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格式：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fontAlgn="base"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class  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子类名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extends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父类名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fontAlgn="base"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类体</a:t>
            </a:r>
          </a:p>
          <a:p>
            <a:pPr lvl="1" fontAlgn="base"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</a:p>
          <a:p>
            <a:pPr marL="342900" lvl="1" indent="-342900" fontAlgn="base"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只支持单继承，即只能有一个父类，但类之间的继承可以具有传递性</a:t>
            </a:r>
          </a:p>
          <a:p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子类可以通过继承获得父类中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除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访问权限为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private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的成员变量和方法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接口实现实例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4" y="1014413"/>
            <a:ext cx="6952159" cy="5078883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比较复杂的接口例子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7992120" cy="54006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见</a:t>
            </a:r>
            <a:r>
              <a:rPr lang="zh-CN" altLang="en-US" dirty="0" smtClean="0"/>
              <a:t>教材</a:t>
            </a:r>
            <a:r>
              <a:rPr lang="en-US" altLang="zh-CN" dirty="0" smtClean="0"/>
              <a:t>99</a:t>
            </a:r>
            <a:r>
              <a:rPr lang="zh-CN" altLang="en-US" dirty="0" smtClean="0"/>
              <a:t>页实用案例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总结：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接口的灵活性就在于“规定一个类必须做什么，而不管你如何做”。我们可以定义一个接口类型的引用变量来引用实现接口的类的实例，当这个引用调用方法时，它会根据实际引用的类的实例来判断具体调用哪个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方法。</a:t>
            </a:r>
            <a:endParaRPr lang="zh-CN" altLang="en-US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内部类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683568" y="1320801"/>
            <a:ext cx="7488832" cy="4124424"/>
          </a:xfrm>
        </p:spPr>
        <p:txBody>
          <a:bodyPr>
            <a:noAutofit/>
          </a:bodyPr>
          <a:lstStyle/>
          <a:p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内部类是指在一个类的内部再定义一个类。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内部类几乎可以处于一个类内部的任何位置，可以与成员变量处于同一级，或处于方法之内，甚至是一个表达式的一部分。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内部类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包括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成员内部类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局部内部类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静态内部类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匿名内部类</a:t>
            </a:r>
          </a:p>
          <a:p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(1) 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成员内部类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04063" y="1268760"/>
            <a:ext cx="3743648" cy="403210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成员内部类作为外部类的一个成员存在，与外部类的属性、方法并列</a:t>
            </a:r>
            <a:r>
              <a:rPr lang="zh-CN" altLang="en-US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外部类可以访问内部类的私有成员，内部类也可以访问外部类的私有成员。</a:t>
            </a:r>
            <a:endParaRPr lang="en-US" altLang="zh-CN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创建内部类对象，使用</a:t>
            </a:r>
            <a:r>
              <a:rPr lang="en-US" altLang="zh-CN" sz="20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outer.inner</a:t>
            </a:r>
            <a:r>
              <a:rPr lang="en-US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 </a:t>
            </a:r>
            <a:r>
              <a:rPr lang="en-US" altLang="zh-CN" sz="20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obj</a:t>
            </a:r>
            <a:r>
              <a:rPr lang="en-US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= </a:t>
            </a:r>
            <a:r>
              <a:rPr lang="en-US" altLang="zh-CN" sz="20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outerobj.new</a:t>
            </a:r>
            <a:r>
              <a:rPr lang="en-US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inner();</a:t>
            </a:r>
            <a:endParaRPr lang="zh-CN" altLang="en-US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268760"/>
            <a:ext cx="4248472" cy="447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局部内部类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7848104" cy="5400675"/>
          </a:xfrm>
        </p:spPr>
        <p:txBody>
          <a:bodyPr>
            <a:normAutofit/>
          </a:bodyPr>
          <a:lstStyle/>
          <a:p>
            <a:r>
              <a:rPr lang="zh-CN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在方法中定义的内部类称为局部内部类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506763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(3)</a:t>
            </a:r>
            <a:r>
              <a:rPr lang="zh-CN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静态内部类（嵌套类）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45205" y="1605819"/>
            <a:ext cx="4526210" cy="343427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静态的含义是该内部类可以像其他静态成员一样，没有外部类对象时，也能够访问它。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静态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内部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类不能访问外部类的成员和方法。</a:t>
            </a:r>
          </a:p>
          <a:p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196752"/>
            <a:ext cx="3876394" cy="424650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 </a:t>
            </a:r>
            <a:r>
              <a:rPr lang="zh-CN" altLang="en-US" dirty="0" smtClean="0"/>
              <a:t>匿名</a:t>
            </a:r>
            <a:r>
              <a:rPr lang="en-US" altLang="zh-CN" dirty="0" smtClean="0"/>
              <a:t>(</a:t>
            </a:r>
            <a:r>
              <a:rPr lang="zh-CN" altLang="zh-CN" dirty="0" smtClean="0"/>
              <a:t>内部</a:t>
            </a:r>
            <a:r>
              <a:rPr lang="en-US" altLang="zh-CN" dirty="0" smtClean="0"/>
              <a:t>)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179512" y="1412776"/>
            <a:ext cx="3959672" cy="3672061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为了免去给内部类命名的麻烦，可以使用匿名内部类。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匿名类没有名称，所以没办法引用它们，必须在创建时，作为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new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语句的一部分声明：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new &lt;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类或接口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&gt;  &lt;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类的主体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endParaRPr lang="zh-CN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993206"/>
            <a:ext cx="4238049" cy="4536504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</p:spPr>
        <p:txBody>
          <a:bodyPr/>
          <a:lstStyle/>
          <a:p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5.6 Java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类的高级特性</a:t>
            </a:r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泛型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556547"/>
            <a:ext cx="5974713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arrayList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ArrayList();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arrayList.add("aaaa");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arrayList.add(100);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0; i&lt; arrayList.size();i++)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String item = (String)arrayList.get(i);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Log.d("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泛型测试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","item = " + item);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2086" y="3866565"/>
            <a:ext cx="6743129" cy="11079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程序的运行结果会以崩溃结束：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java.lang.ClassCastException: java.lang.Integer cannot be cast to java.lang.String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815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313" y="893912"/>
            <a:ext cx="6365845" cy="156966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我们将第一行声明初始化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list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的代码更改一下，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4B4B4B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编译器会在编译阶段就能够帮我们发现类似这样的问题。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List&lt;String&gt; arrayList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new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ArrayList&lt;String&gt;();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...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//arrayList.add(100);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在编译阶段，编译器就会报错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578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5.6 Java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类的高级特性</a:t>
            </a:r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泛型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77838" y="1196752"/>
            <a:ext cx="8207376" cy="4176117"/>
          </a:xfrm>
        </p:spPr>
        <p:txBody>
          <a:bodyPr>
            <a:normAutofit/>
          </a:bodyPr>
          <a:lstStyle/>
          <a:p>
            <a:r>
              <a:rPr lang="zh-CN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泛型，即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参数化类型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泛型相当于类中一种特殊的类型，这种类型的特点是在实例化该类时可指定为某个具体的实际类型。</a:t>
            </a:r>
            <a:endParaRPr lang="en-US" altLang="zh-CN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声明泛型类的格式如下：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访问修饰符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  class 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类名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1,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2,…&gt;{</a:t>
            </a:r>
          </a:p>
          <a:p>
            <a:pPr>
              <a:lnSpc>
                <a:spcPct val="90000"/>
              </a:lnSpc>
              <a:buNone/>
            </a:pP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  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泛型成员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1;</a:t>
            </a:r>
          </a:p>
          <a:p>
            <a:pPr>
              <a:lnSpc>
                <a:spcPct val="90000"/>
              </a:lnSpc>
              <a:buNone/>
            </a:pP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泛型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  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泛型成员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2;</a:t>
            </a:r>
          </a:p>
          <a:p>
            <a:pPr>
              <a:lnSpc>
                <a:spcPct val="90000"/>
              </a:lnSpc>
              <a:buNone/>
            </a:pP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//....</a:t>
            </a:r>
            <a:endParaRPr lang="zh-CN" altLang="en-GB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}</a:t>
            </a:r>
            <a:endParaRPr lang="zh-CN" altLang="en-GB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声明中的泛型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、泛型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等等泛型符号可以是任意合法的</a:t>
            </a:r>
            <a:r>
              <a:rPr lang="en-GB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GB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标识符。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GB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4381500" cy="358140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492896"/>
            <a:ext cx="5652120" cy="3960142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定义泛型方法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泛型方法</a:t>
            </a:r>
            <a:r>
              <a:rPr lang="zh-CN" altLang="en-US" dirty="0" smtClean="0">
                <a:solidFill>
                  <a:srgbClr val="000000"/>
                </a:solidFill>
              </a:rPr>
              <a:t>定义格式为：</a:t>
            </a:r>
          </a:p>
          <a:p>
            <a:pPr lvl="1"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访问修饰符  </a:t>
            </a:r>
            <a:r>
              <a:rPr lang="en-US" altLang="zh-CN" dirty="0" smtClean="0">
                <a:solidFill>
                  <a:srgbClr val="000000"/>
                </a:solidFill>
              </a:rPr>
              <a:t>&lt;</a:t>
            </a:r>
            <a:r>
              <a:rPr lang="zh-CN" altLang="en-US" dirty="0" smtClean="0">
                <a:solidFill>
                  <a:srgbClr val="000000"/>
                </a:solidFill>
              </a:rPr>
              <a:t>泛型列表</a:t>
            </a:r>
            <a:r>
              <a:rPr lang="en-US" altLang="zh-CN" dirty="0" smtClean="0">
                <a:solidFill>
                  <a:srgbClr val="000000"/>
                </a:solidFill>
              </a:rPr>
              <a:t>&gt;  </a:t>
            </a:r>
            <a:r>
              <a:rPr lang="zh-CN" altLang="en-US" dirty="0" smtClean="0">
                <a:solidFill>
                  <a:srgbClr val="000000"/>
                </a:solidFill>
              </a:rPr>
              <a:t>返回类型 方法名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参数列表</a:t>
            </a:r>
            <a:r>
              <a:rPr lang="en-US" altLang="zh-CN" dirty="0" smtClean="0">
                <a:solidFill>
                  <a:srgbClr val="000000"/>
                </a:solidFill>
              </a:rPr>
              <a:t>) {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       </a:t>
            </a:r>
            <a:r>
              <a:rPr lang="zh-CN" altLang="en-US" dirty="0" smtClean="0">
                <a:solidFill>
                  <a:srgbClr val="000000"/>
                </a:solidFill>
              </a:rPr>
              <a:t>方法体</a:t>
            </a:r>
          </a:p>
          <a:p>
            <a:pPr lvl="1"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其中泛型列表为用逗号分隔的合法</a:t>
            </a:r>
            <a:r>
              <a:rPr lang="en-US" altLang="zh-CN" dirty="0" smtClean="0">
                <a:solidFill>
                  <a:srgbClr val="000000"/>
                </a:solidFill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</a:rPr>
              <a:t>标识符。</a:t>
            </a:r>
          </a:p>
          <a:p>
            <a:r>
              <a:rPr lang="zh-CN" altLang="en-US" dirty="0" smtClean="0"/>
              <a:t>在泛型列表中声明的泛型，可用于该方法的返回类型声明、参数类型声明和方法代码中的局部变量的类型声明。</a:t>
            </a:r>
          </a:p>
          <a:p>
            <a:r>
              <a:rPr lang="zh-CN" altLang="en-US" dirty="0" smtClean="0"/>
              <a:t>类中其它方法不能使用当前方法声明的泛型。</a:t>
            </a:r>
          </a:p>
          <a:p>
            <a:pPr>
              <a:lnSpc>
                <a:spcPct val="90000"/>
              </a:lnSpc>
            </a:pPr>
            <a:endParaRPr lang="zh-CN" altLang="en-GB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泛型方法使用实例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048672" cy="488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泛型使用实例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352159" cy="45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泛型通配符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泛型类实例之间的不兼容性会带来使用的不便。</a:t>
            </a: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使用泛型通配符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(?)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声明泛型类的变量可以解决这个问题。如：</a:t>
            </a:r>
            <a:endParaRPr lang="en-US" altLang="zh-CN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Generic&lt;Boolean&gt; f1 = new Generic&lt;Boolean&gt;();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Generic&lt;Integer&gt; f2 = new Generic&lt;Integer&gt;();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Generic&lt;Object&gt;  f3 = new Generic&lt;Object&gt;();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//f</a:t>
            </a:r>
            <a:r>
              <a:rPr lang="zh-CN" altLang="en-GB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可代表</a:t>
            </a: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Generic</a:t>
            </a:r>
            <a:r>
              <a:rPr lang="zh-CN" altLang="en-GB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所有可能的实例</a:t>
            </a:r>
            <a:endParaRPr lang="en-GB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Generic&lt;?&gt;   f; 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f=f1;  //OK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f=f2;  //OK</a:t>
            </a:r>
          </a:p>
          <a:p>
            <a:pPr lvl="1">
              <a:lnSpc>
                <a:spcPct val="130000"/>
              </a:lnSpc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f=f3;  //OK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GB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泛型通配符使用实例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49053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412776"/>
            <a:ext cx="27241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5.6 Java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类的高级特性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反射机制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反射机制为程序员提供了动态获取类的信息、以及动态调用对象方法的功能。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反射机制可以增加程序的灵活性，提供的主要功能包括：</a:t>
            </a:r>
          </a:p>
          <a:p>
            <a:pPr fontAlgn="base">
              <a:buNone/>
            </a:pP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）加载运行时才能确定的数据类型</a:t>
            </a:r>
          </a:p>
          <a:p>
            <a:pPr fontAlgn="base">
              <a:buNone/>
            </a:pP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）解析类的结构、分析类的能力、获取其内部信息</a:t>
            </a:r>
          </a:p>
          <a:p>
            <a:pPr fontAlgn="base">
              <a:buNone/>
            </a:pP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）操作类或其实例（访问属性、调用方法、创建新对象）</a:t>
            </a:r>
          </a:p>
          <a:p>
            <a:endParaRPr lang="zh-CN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GB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683568" y="2060848"/>
          <a:ext cx="7848872" cy="196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Visio" r:id="rId3" imgW="3289840" imgH="815466" progId="Visio.Drawing.11">
                  <p:embed/>
                </p:oleObj>
              </mc:Choice>
              <mc:Fallback>
                <p:oleObj name="Visio" r:id="rId3" imgW="3289840" imgH="81546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60848"/>
                        <a:ext cx="7848872" cy="196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程序运行期间，</a:t>
            </a:r>
            <a:r>
              <a:rPr lang="en-US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运行时系统始终为所有的对象维护一个被称为运行时的类型标识，这个类称为</a:t>
            </a:r>
            <a:r>
              <a:rPr lang="en-US" altLang="zh-CN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Class</a:t>
            </a:r>
            <a:r>
              <a:rPr lang="zh-CN" altLang="en-US" sz="24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9" y="2132856"/>
            <a:ext cx="5344585" cy="3070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获取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class  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table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77838" y="1052736"/>
            <a:ext cx="8187638" cy="50966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440" y="3284984"/>
            <a:ext cx="703864" cy="387798"/>
          </a:xfrm>
          <a:prstGeom prst="rect">
            <a:avLst/>
          </a:prstGeom>
          <a:solidFill>
            <a:srgbClr val="D0D8E8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类名</a:t>
            </a:r>
            <a:r>
              <a:rPr lang="en-US" altLang="zh-CN" sz="1600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  <a:endParaRPr lang="zh-CN" altLang="en-US" sz="1600" dirty="0" err="1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025" y="5138588"/>
            <a:ext cx="8042323" cy="978729"/>
          </a:xfrm>
          <a:prstGeom prst="rect">
            <a:avLst/>
          </a:prstGeom>
          <a:solidFill>
            <a:srgbClr val="D0D8E8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600" dirty="0" err="1" smtClean="0">
              <a:solidFill>
                <a:prstClr val="blac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91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类访问类成员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43476" y="908720"/>
            <a:ext cx="8207376" cy="5400675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Field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Method</a:t>
            </a:r>
            <a:r>
              <a:rPr lang="zh-CN" altLang="en-US" sz="2000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</a:rPr>
              <a:t>Constructor</a:t>
            </a:r>
            <a:r>
              <a:rPr lang="zh-CN" altLang="en-US" sz="2000" dirty="0" smtClean="0">
                <a:solidFill>
                  <a:srgbClr val="000000"/>
                </a:solidFill>
              </a:rPr>
              <a:t>分别用于描述类的成员变量、成员方法和构造方法。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</a:rPr>
              <a:t>Class</a:t>
            </a:r>
            <a:r>
              <a:rPr lang="zh-CN" altLang="en-US" sz="2000" dirty="0" smtClean="0">
                <a:solidFill>
                  <a:srgbClr val="000000"/>
                </a:solidFill>
              </a:rPr>
              <a:t>类提供的访问成员的方法包括：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Field[] </a:t>
            </a:r>
            <a:r>
              <a:rPr lang="en-US" altLang="zh-CN" sz="2000" dirty="0" err="1" smtClean="0">
                <a:latin typeface="Arial" pitchFamily="34" charset="0"/>
              </a:rPr>
              <a:t>getFields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Method[] </a:t>
            </a:r>
            <a:r>
              <a:rPr lang="en-US" altLang="zh-CN" sz="2000" dirty="0" err="1" smtClean="0">
                <a:latin typeface="Arial" pitchFamily="34" charset="0"/>
              </a:rPr>
              <a:t>getMethods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Constructor[] </a:t>
            </a:r>
            <a:r>
              <a:rPr lang="en-US" altLang="zh-CN" sz="2000" dirty="0" err="1" smtClean="0">
                <a:latin typeface="Arial" pitchFamily="34" charset="0"/>
              </a:rPr>
              <a:t>getConstructors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Field[] </a:t>
            </a:r>
            <a:r>
              <a:rPr lang="en-US" altLang="zh-CN" sz="2000" dirty="0" err="1" smtClean="0">
                <a:latin typeface="Arial" pitchFamily="34" charset="0"/>
              </a:rPr>
              <a:t>getDeclaredFields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Method[] </a:t>
            </a:r>
            <a:r>
              <a:rPr lang="en-US" altLang="zh-CN" sz="2000" dirty="0" err="1" smtClean="0">
                <a:latin typeface="Arial" pitchFamily="34" charset="0"/>
              </a:rPr>
              <a:t>getDeclaredMethods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</a:p>
          <a:p>
            <a:pPr lvl="1"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000" dirty="0" smtClean="0">
                <a:latin typeface="Arial" pitchFamily="34" charset="0"/>
              </a:rPr>
              <a:t>Constructor[] </a:t>
            </a:r>
            <a:r>
              <a:rPr lang="en-US" altLang="zh-CN" sz="2000" dirty="0" err="1" smtClean="0">
                <a:latin typeface="Arial" pitchFamily="34" charset="0"/>
              </a:rPr>
              <a:t>getDeclaredConstructors</a:t>
            </a:r>
            <a:r>
              <a:rPr lang="en-US" altLang="zh-CN" sz="2000" dirty="0" smtClean="0">
                <a:latin typeface="Arial" pitchFamily="34" charset="0"/>
              </a:rPr>
              <a:t>()</a:t>
            </a:r>
            <a:endParaRPr lang="zh-CN" alt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8313" y="4931296"/>
            <a:ext cx="7723268" cy="92333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getConstructor()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返回指定参数类型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的构造器。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rgbClr val="4F4F4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getDeclaredConstructor()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返回指定参数类型的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构造器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通过反射实例化对象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 flipH="1">
            <a:off x="323528" y="1472977"/>
            <a:ext cx="8207375" cy="540067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平常情况我们通过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new Object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来生成一个类的实例，但有时候我们没法直接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，只能通过反射动态生成。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实例化无参构造函数的对象，两种方式：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Class.newInstance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pPr lvl="1"/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Class.getConstructor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(new Class[]{}).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newInstance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(new Object[]{})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实例化带参构造函数的对象：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clazz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getConstructor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(Class&lt;?&gt;... 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parameterTypes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.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newInstance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(Object... 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initargs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endParaRPr lang="zh-CN" altLang="en-US" sz="2000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7010400" y="6453188"/>
            <a:ext cx="2133600" cy="268287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1008063" cy="26828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98989"/>
                </a:solidFill>
              </a:rPr>
              <a:t>第</a:t>
            </a:r>
            <a:fld id="{1EECC284-BA31-47F5-82B6-A931BDCAF3DD}" type="slidenum">
              <a:rPr lang="zh-CN" altLang="en-US">
                <a:solidFill>
                  <a:srgbClr val="898989"/>
                </a:solidFill>
              </a:rPr>
              <a:pPr eaLnBrk="1" hangingPunct="1"/>
              <a:t>49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2682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成都天府软件园有限公司</a:t>
            </a:r>
            <a:r>
              <a:rPr lang="en-US" altLang="zh-CN"/>
              <a:t>TOSC-ITO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4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继承与重写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在类的继承过程中，如果子类中新增的变量和方法与父类中的变量和方法同名，则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称为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重写（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覆盖）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变量重写是指父类和子类中的变量名相同，数据类型也相同。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方法重写不仅要求父类与子类中的方法名称相同，而且参数列表也要相同，只是实现的功能不同。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对重写方法的调用主要看</a:t>
            </a:r>
            <a:r>
              <a:rPr lang="zh-CN" altLang="en-US" sz="24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实际类型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。实际类型如果实现了该方法则直接调用该方法，如果没有实现，则在继承关系中从低到高搜索有无实现。 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90000"/>
              </a:lnSpc>
              <a:buNone/>
            </a:pPr>
            <a:endParaRPr lang="zh-CN" altLang="en-US" sz="21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反射实例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914400"/>
            <a:ext cx="76390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反射实例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62103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7219950" cy="4352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通过反射调用</a:t>
            </a:r>
            <a:r>
              <a:rPr lang="en-US" altLang="zh-CN" dirty="0" smtClean="0"/>
              <a:t>Method(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323528" y="1055713"/>
            <a:ext cx="8497887" cy="540067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获得当前类以及超类的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public 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Method[]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arrMethods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getMethods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获得当前类申明的所有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Method[]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arrMethods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getDeclaredMethods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获得当前类以及超类指定的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public 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getMethod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(String name, Class&lt;?&gt;...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parameterTypes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);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获得当前类申明的指定的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getDeclaredMethod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(String name, Class&lt;?&gt;...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parameterTypes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通过反射动态运行指定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Object 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method. </a:t>
            </a:r>
            <a:r>
              <a:rPr lang="en-US" altLang="zh-CN" sz="20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invoke(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Object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 Object... 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args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</a:p>
          <a:p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7010400" y="6453188"/>
            <a:ext cx="2133600" cy="268287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1008063" cy="26828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98989"/>
                </a:solidFill>
              </a:rPr>
              <a:t>第</a:t>
            </a:r>
            <a:fld id="{0612D4A5-B3D1-4748-906C-3270FEB2446D}" type="slidenum">
              <a:rPr lang="zh-CN" altLang="en-US">
                <a:solidFill>
                  <a:srgbClr val="898989"/>
                </a:solidFill>
              </a:rPr>
              <a:pPr eaLnBrk="1" hangingPunct="1"/>
              <a:t>52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2682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成都天府软件园有限公司</a:t>
            </a:r>
            <a:r>
              <a:rPr lang="en-US" altLang="zh-CN"/>
              <a:t>TOSC-ITO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2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通过反射调用</a:t>
            </a:r>
            <a:r>
              <a:rPr lang="en-US" altLang="zh-CN" dirty="0" smtClean="0"/>
              <a:t>Field(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4294967295"/>
          </p:nvPr>
        </p:nvSpPr>
        <p:spPr>
          <a:xfrm>
            <a:off x="395536" y="908720"/>
            <a:ext cx="8497888" cy="54006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获得当前类以及超类的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public 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Field[]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arrFields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classType.getFields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获得当前类申明的所有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Field[]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arrFields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classType.getDeclaredFields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获得当前类以及超类指定的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public 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classType.getField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(String name);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获得当前类申明的指定的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classType.getDeclaredField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(String name); 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通过反射动态设定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的值：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fieldType.set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(Object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obj,Object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 value);</a:t>
            </a: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通过反射动态获取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的值：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lvl="1"/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Object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fieldType.get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(Object 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obj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 ;</a:t>
            </a:r>
          </a:p>
          <a:p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7010400" y="6453188"/>
            <a:ext cx="2133600" cy="268287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2010-12-2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1008063" cy="26828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98989"/>
                </a:solidFill>
              </a:rPr>
              <a:t>第</a:t>
            </a:r>
            <a:fld id="{969E0D76-0A5C-4997-9327-4C79F681D3B0}" type="slidenum">
              <a:rPr lang="zh-CN" altLang="en-US">
                <a:solidFill>
                  <a:srgbClr val="898989"/>
                </a:solidFill>
              </a:rPr>
              <a:pPr eaLnBrk="1" hangingPunct="1"/>
              <a:t>53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2682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成都天府软件园有限公司</a:t>
            </a:r>
            <a:r>
              <a:rPr lang="en-US" altLang="zh-CN"/>
              <a:t>TOSC-ITO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3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/>
          </p:cNvSpPr>
          <p:nvPr>
            <p:ph type="title"/>
          </p:nvPr>
        </p:nvSpPr>
        <p:spPr>
          <a:xfrm>
            <a:off x="323528" y="10840"/>
            <a:ext cx="7670006" cy="735806"/>
          </a:xfrm>
          <a:ln/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补充一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练习题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1678" y="983874"/>
            <a:ext cx="7920880" cy="561929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class SuperClass3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void show()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 </a:t>
            </a:r>
            <a:r>
              <a:rPr lang="en-US" altLang="zh-CN" sz="1400" dirty="0" err="1">
                <a:ea typeface="+mn-ea"/>
              </a:rPr>
              <a:t>System.out.println</a:t>
            </a:r>
            <a:r>
              <a:rPr lang="en-US" altLang="zh-CN" sz="1400" dirty="0">
                <a:ea typeface="+mn-ea"/>
              </a:rPr>
              <a:t>(</a:t>
            </a:r>
            <a:r>
              <a:rPr lang="en-US" altLang="zh-CN" sz="1400" dirty="0" err="1">
                <a:ea typeface="+mn-ea"/>
              </a:rPr>
              <a:t>this.getClass</a:t>
            </a:r>
            <a:r>
              <a:rPr lang="en-US" altLang="zh-CN" sz="1400" dirty="0">
                <a:ea typeface="+mn-ea"/>
              </a:rPr>
              <a:t>().</a:t>
            </a:r>
            <a:r>
              <a:rPr lang="en-US" altLang="zh-CN" sz="1400" dirty="0" err="1">
                <a:ea typeface="+mn-ea"/>
              </a:rPr>
              <a:t>getName</a:t>
            </a:r>
            <a:r>
              <a:rPr lang="en-US" altLang="zh-CN" sz="1400" dirty="0">
                <a:ea typeface="+mn-ea"/>
              </a:rPr>
              <a:t>());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}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}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class SubClass3 extends SuperClass3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void show()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</a:t>
            </a:r>
            <a:r>
              <a:rPr lang="en-US" altLang="zh-CN" sz="1400" dirty="0" err="1">
                <a:ea typeface="+mn-ea"/>
              </a:rPr>
              <a:t>super.show</a:t>
            </a:r>
            <a:r>
              <a:rPr lang="en-US" altLang="zh-CN" sz="1400" dirty="0">
                <a:ea typeface="+mn-ea"/>
              </a:rPr>
              <a:t>();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</a:t>
            </a:r>
            <a:r>
              <a:rPr lang="en-US" altLang="zh-CN" sz="1400" dirty="0" err="1">
                <a:ea typeface="+mn-ea"/>
              </a:rPr>
              <a:t>System.out.println</a:t>
            </a:r>
            <a:r>
              <a:rPr lang="en-US" altLang="zh-CN" sz="1400" dirty="0">
                <a:ea typeface="+mn-ea"/>
              </a:rPr>
              <a:t>(</a:t>
            </a:r>
            <a:r>
              <a:rPr lang="en-US" altLang="zh-CN" sz="1400" dirty="0" err="1">
                <a:ea typeface="+mn-ea"/>
              </a:rPr>
              <a:t>this.getClass</a:t>
            </a:r>
            <a:r>
              <a:rPr lang="en-US" altLang="zh-CN" sz="1400" dirty="0">
                <a:ea typeface="+mn-ea"/>
              </a:rPr>
              <a:t>().</a:t>
            </a:r>
            <a:r>
              <a:rPr lang="en-US" altLang="zh-CN" sz="1400" dirty="0" err="1">
                <a:ea typeface="+mn-ea"/>
              </a:rPr>
              <a:t>getSuperclass</a:t>
            </a:r>
            <a:r>
              <a:rPr lang="en-US" altLang="zh-CN" sz="1400" dirty="0">
                <a:ea typeface="+mn-ea"/>
              </a:rPr>
              <a:t>().</a:t>
            </a:r>
            <a:r>
              <a:rPr lang="en-US" altLang="zh-CN" sz="1400" dirty="0" err="1">
                <a:ea typeface="+mn-ea"/>
              </a:rPr>
              <a:t>getName</a:t>
            </a:r>
            <a:r>
              <a:rPr lang="en-US" altLang="zh-CN" sz="1400" dirty="0">
                <a:ea typeface="+mn-ea"/>
              </a:rPr>
              <a:t>());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}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public static void main(String </a:t>
            </a:r>
            <a:r>
              <a:rPr lang="en-US" altLang="zh-CN" sz="1400" dirty="0" err="1">
                <a:ea typeface="+mn-ea"/>
              </a:rPr>
              <a:t>args</a:t>
            </a:r>
            <a:r>
              <a:rPr lang="en-US" altLang="zh-CN" sz="1400" dirty="0">
                <a:ea typeface="+mn-ea"/>
              </a:rPr>
              <a:t>[])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{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SuperClass3 s=new SubClass3();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    </a:t>
            </a:r>
            <a:r>
              <a:rPr lang="en-US" altLang="zh-CN" sz="1400" dirty="0" err="1">
                <a:ea typeface="+mn-ea"/>
              </a:rPr>
              <a:t>s.show</a:t>
            </a:r>
            <a:r>
              <a:rPr lang="en-US" altLang="zh-CN" sz="1400" dirty="0">
                <a:ea typeface="+mn-ea"/>
              </a:rPr>
              <a:t>();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    }</a:t>
            </a:r>
          </a:p>
          <a:p>
            <a:pPr marL="228600" indent="-228600" defTabSz="685800">
              <a:lnSpc>
                <a:spcPct val="80000"/>
              </a:lnSpc>
              <a:spcBef>
                <a:spcPts val="750"/>
              </a:spcBef>
              <a:buFont typeface="+mj-lt"/>
              <a:buAutoNum type="arabicPeriod"/>
              <a:defRPr/>
            </a:pPr>
            <a:r>
              <a:rPr lang="en-US" altLang="zh-CN" sz="1400" dirty="0">
                <a:ea typeface="+mn-ea"/>
              </a:rPr>
              <a:t>}</a:t>
            </a:r>
          </a:p>
        </p:txBody>
      </p:sp>
      <p:graphicFrame>
        <p:nvGraphicFramePr>
          <p:cNvPr id="19558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12270"/>
              </p:ext>
            </p:extLst>
          </p:nvPr>
        </p:nvGraphicFramePr>
        <p:xfrm>
          <a:off x="5993786" y="5085184"/>
          <a:ext cx="2418772" cy="112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包装程序外壳对象" showAsIcon="1" r:id="rId4" imgW="953280" imgH="434880" progId="Package">
                  <p:embed/>
                </p:oleObj>
              </mc:Choice>
              <mc:Fallback>
                <p:oleObj name="包装程序外壳对象" showAsIcon="1" r:id="rId4" imgW="953280" imgH="434880" progId="Package">
                  <p:embed/>
                  <p:pic>
                    <p:nvPicPr>
                      <p:cNvPr id="195589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3786" y="5085184"/>
                        <a:ext cx="2418772" cy="1120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786" y="2677342"/>
            <a:ext cx="1752600" cy="71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9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 Java</a:t>
            </a:r>
            <a:r>
              <a:rPr lang="zh-CN" altLang="en-US" dirty="0" smtClean="0"/>
              <a:t>类的高级特性</a:t>
            </a:r>
            <a:r>
              <a:rPr lang="en-US" altLang="zh-CN" dirty="0" smtClean="0"/>
              <a:t>- Java</a:t>
            </a:r>
            <a:r>
              <a:rPr lang="zh-CN" altLang="zh-CN" dirty="0" smtClean="0"/>
              <a:t>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Java</a:t>
            </a:r>
            <a:r>
              <a:rPr lang="en-US" altLang="zh-CN" dirty="0" smtClean="0"/>
              <a:t> </a:t>
            </a:r>
            <a:r>
              <a:rPr lang="zh-CN" altLang="en-US" dirty="0" smtClean="0"/>
              <a:t>注解（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） 为我们在代码中添加信息提供了一种形式化的方法，便于在以后方便地使用这些数据（如使用“注解处理器” ），其主要作用包括：</a:t>
            </a:r>
          </a:p>
          <a:p>
            <a:pPr lvl="1"/>
            <a:r>
              <a:rPr lang="zh-CN" altLang="en-US" dirty="0" smtClean="0"/>
              <a:t>生成文档。这是最常见的，也是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最早提供的注解。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跟踪代码依赖性，实现替代配置文件功能。比较常见的是</a:t>
            </a:r>
            <a:r>
              <a:rPr lang="en-US" altLang="zh-CN" dirty="0" smtClean="0"/>
              <a:t>spring 2.5 </a:t>
            </a:r>
            <a:r>
              <a:rPr lang="zh-CN" altLang="en-US" dirty="0" smtClean="0"/>
              <a:t>开始的基于注解配置。作用就是减少配置。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在编译时进行格式检查。如</a:t>
            </a:r>
            <a:r>
              <a:rPr lang="en-US" altLang="zh-CN" dirty="0" smtClean="0"/>
              <a:t>@Override </a:t>
            </a:r>
            <a:r>
              <a:rPr lang="zh-CN" altLang="en-US" dirty="0" smtClean="0"/>
              <a:t>放在方法前，如果你这个方法并不是覆盖了超类方法，则编译时就能检查出。</a:t>
            </a:r>
          </a:p>
          <a:p>
            <a:endParaRPr lang="en-US" altLang="zh-CN" dirty="0" smtClean="0">
              <a:latin typeface="Arial" pitchFamily="34" charset="0"/>
            </a:endParaRPr>
          </a:p>
          <a:p>
            <a:endParaRPr lang="zh-CN" altLang="zh-CN" dirty="0" smtClean="0"/>
          </a:p>
          <a:p>
            <a:endParaRPr lang="zh-CN" altLang="en-US" dirty="0" smtClean="0">
              <a:latin typeface="Arial" pitchFamily="34" charset="0"/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zh-CN" altLang="en-GB" dirty="0" smtClean="0">
              <a:solidFill>
                <a:srgbClr val="000000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357158" y="15001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2996952"/>
            <a:ext cx="1285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三类注解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286248" y="1576976"/>
            <a:ext cx="45005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400" b="1" dirty="0" smtClean="0">
                <a:latin typeface="+mn-ea"/>
              </a:rPr>
              <a:t>标准注解类型，如：</a:t>
            </a:r>
            <a:r>
              <a:rPr lang="en-US" altLang="en-US" sz="2400" b="1" dirty="0" smtClean="0">
                <a:latin typeface="+mn-ea"/>
              </a:rPr>
              <a:t>@Override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en-US" sz="2400" b="1" dirty="0" smtClean="0">
                <a:latin typeface="+mn-ea"/>
              </a:rPr>
              <a:t>@</a:t>
            </a:r>
            <a:r>
              <a:rPr lang="en-US" altLang="en-US" sz="2400" b="1" dirty="0" err="1" smtClean="0">
                <a:latin typeface="+mn-ea"/>
              </a:rPr>
              <a:t>SuppressWarnings</a:t>
            </a:r>
            <a:r>
              <a:rPr lang="en-US" altLang="en-US" sz="2400" b="1" dirty="0" smtClean="0">
                <a:latin typeface="+mn-ea"/>
              </a:rPr>
              <a:t> </a:t>
            </a:r>
            <a:endParaRPr lang="zh-CN" altLang="en-US" sz="2400" b="1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229933"/>
            <a:ext cx="41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修饰其他的注解定义，如：</a:t>
            </a:r>
            <a:r>
              <a:rPr lang="en-US" altLang="zh-CN" sz="2400" b="1" dirty="0" smtClean="0">
                <a:latin typeface="+mn-ea"/>
              </a:rPr>
              <a:t> @Target 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@Retention</a:t>
            </a:r>
            <a:endParaRPr lang="zh-CN" altLang="en-US" sz="2400" b="1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4810" y="4743402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注解类型是一种接口</a:t>
            </a:r>
            <a:endParaRPr lang="en-US" altLang="zh-CN" sz="2400" b="1" dirty="0" smtClean="0">
              <a:latin typeface="+mn-ea"/>
            </a:endParaRPr>
          </a:p>
          <a:p>
            <a:pPr algn="l"/>
            <a:r>
              <a:rPr lang="zh-CN" altLang="en-US" sz="2400" b="1" dirty="0" smtClean="0">
                <a:latin typeface="+mn-ea"/>
              </a:rPr>
              <a:t>使用关键字</a:t>
            </a:r>
            <a:r>
              <a:rPr lang="en-US" altLang="zh-CN" sz="2400" b="1" dirty="0" smtClean="0">
                <a:latin typeface="+mn-ea"/>
              </a:rPr>
              <a:t>@interface</a:t>
            </a:r>
            <a:r>
              <a:rPr lang="zh-CN" altLang="en-US" sz="2400" b="1" dirty="0" smtClean="0">
                <a:latin typeface="+mn-ea"/>
              </a:rPr>
              <a:t>定义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内建注解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内建注解类型（位于</a:t>
            </a:r>
            <a:r>
              <a:rPr lang="en-US" altLang="zh-CN" dirty="0" err="1" smtClean="0"/>
              <a:t>j</a:t>
            </a:r>
            <a:r>
              <a:rPr lang="en-US" altLang="en-US" dirty="0" err="1" smtClean="0"/>
              <a:t>ava.lang</a:t>
            </a:r>
            <a:r>
              <a:rPr lang="zh-CN" altLang="en-US" dirty="0" smtClean="0"/>
              <a:t>包下）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限定重写父类方法：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@Override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标示已过时：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@Deprecated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抑制编译器警告：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@</a:t>
            </a:r>
            <a:r>
              <a:rPr lang="en-US" altLang="en-US" dirty="0" err="1" smtClean="0">
                <a:latin typeface="黑体" pitchFamily="2" charset="-122"/>
                <a:ea typeface="黑体" pitchFamily="2" charset="-122"/>
              </a:rPr>
              <a:t>SuppressWarnings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259632" y="3140968"/>
            <a:ext cx="6143668" cy="3000396"/>
          </a:xfrm>
          <a:prstGeom prst="roundRect">
            <a:avLst>
              <a:gd name="adj" fmla="val 2711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Fruit {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public void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getObjectInfo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(){…}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Apple extends Fruit{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@Override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public void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getObjectInfo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(){…}</a:t>
            </a:r>
          </a:p>
          <a:p>
            <a:pPr lvl="1" indent="-223838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18366" y="4355414"/>
            <a:ext cx="2786082" cy="1021556"/>
          </a:xfrm>
          <a:prstGeom prst="wedgeRoundRectCallout">
            <a:avLst>
              <a:gd name="adj1" fmla="val -143499"/>
              <a:gd name="adj2" fmla="val 2306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indent="-285750" algn="l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使用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@Override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指定下面的方法是重写父类方法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-34498"/>
            <a:ext cx="8136904" cy="81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0" y="978227"/>
            <a:ext cx="7488832" cy="57666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51520" y="260648"/>
            <a:ext cx="50002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@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SuppressWarning</a:t>
            </a:r>
            <a:r>
              <a:rPr lang="zh-CN" altLang="en-US" sz="24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使用实例</a:t>
            </a:r>
          </a:p>
        </p:txBody>
      </p:sp>
    </p:spTree>
    <p:extLst>
      <p:ext uri="{BB962C8B-B14F-4D97-AF65-F5344CB8AC3E}">
        <p14:creationId xmlns:p14="http://schemas.microsoft.com/office/powerpoint/2010/main" val="89005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继承与重写实例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3879"/>
          <a:stretch>
            <a:fillRect/>
          </a:stretch>
        </p:blipFill>
        <p:spPr bwMode="auto">
          <a:xfrm>
            <a:off x="251520" y="1052736"/>
            <a:ext cx="436245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46121"/>
          <a:stretch>
            <a:fillRect/>
          </a:stretch>
        </p:blipFill>
        <p:spPr bwMode="auto">
          <a:xfrm>
            <a:off x="4716016" y="990203"/>
            <a:ext cx="4362450" cy="193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12976"/>
            <a:ext cx="7411573" cy="2952328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5" y="1196752"/>
            <a:ext cx="87954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57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Java5</a:t>
            </a:r>
            <a:r>
              <a:rPr lang="zh-CN" altLang="zh-CN" dirty="0" smtClean="0"/>
              <a:t>中定义了</a:t>
            </a:r>
            <a:r>
              <a:rPr lang="en-US" altLang="zh-CN" dirty="0" smtClean="0"/>
              <a:t>4</a:t>
            </a:r>
            <a:r>
              <a:rPr lang="zh-CN" altLang="zh-CN" dirty="0" smtClean="0"/>
              <a:t>个元注解（</a:t>
            </a:r>
            <a:r>
              <a:rPr lang="en-US" altLang="zh-CN" dirty="0" smtClean="0"/>
              <a:t>meta-annotation</a:t>
            </a:r>
            <a:r>
              <a:rPr lang="zh-CN" altLang="zh-CN" dirty="0" smtClean="0"/>
              <a:t>）类型，它们可用于提供对其它</a:t>
            </a:r>
            <a:r>
              <a:rPr lang="en-US" altLang="zh-CN" dirty="0" smtClean="0"/>
              <a:t> annotation</a:t>
            </a:r>
            <a:r>
              <a:rPr lang="zh-CN" altLang="zh-CN" dirty="0" smtClean="0"/>
              <a:t>类型的说明。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（简单地说就是</a:t>
            </a:r>
            <a:r>
              <a:rPr lang="zh-CN" altLang="en-US" b="1" dirty="0" smtClean="0">
                <a:solidFill>
                  <a:srgbClr val="FF0000"/>
                </a:solidFill>
              </a:rPr>
              <a:t>对注解进行注解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zh-CN" dirty="0" smtClean="0"/>
          </a:p>
          <a:p>
            <a:pPr lvl="1"/>
            <a:r>
              <a:rPr lang="en-US" altLang="zh-CN" dirty="0" smtClean="0"/>
              <a:t>@Target,</a:t>
            </a:r>
            <a:r>
              <a:rPr lang="zh-CN" altLang="zh-CN" dirty="0" smtClean="0"/>
              <a:t>表示该注解用于什么地方</a:t>
            </a:r>
          </a:p>
          <a:p>
            <a:pPr lvl="1"/>
            <a:r>
              <a:rPr lang="en-US" altLang="zh-CN" dirty="0" smtClean="0"/>
              <a:t>@Retention,</a:t>
            </a:r>
            <a:r>
              <a:rPr lang="zh-CN" altLang="zh-CN" dirty="0" smtClean="0"/>
              <a:t>表示在什么级别保存该注解信息</a:t>
            </a:r>
            <a:endParaRPr lang="en-US" altLang="zh-CN" dirty="0" smtClean="0"/>
          </a:p>
          <a:p>
            <a:pPr lvl="1"/>
            <a:r>
              <a:rPr lang="en-US" altLang="zh-CN" sz="2200" dirty="0" smtClean="0"/>
              <a:t>@Documented,</a:t>
            </a:r>
            <a:r>
              <a:rPr lang="zh-CN" altLang="en-US" sz="2200" dirty="0" smtClean="0"/>
              <a:t>指定被其修饰的注解将被</a:t>
            </a:r>
            <a:r>
              <a:rPr lang="en-US" altLang="zh-CN" sz="2200" dirty="0" err="1" smtClean="0"/>
              <a:t>JavaDoc</a:t>
            </a:r>
            <a:r>
              <a:rPr lang="zh-CN" altLang="en-US" sz="2200" dirty="0" smtClean="0"/>
              <a:t>工具提取成文档</a:t>
            </a:r>
            <a:endParaRPr lang="en-US" altLang="zh-CN" sz="2200" dirty="0" smtClean="0"/>
          </a:p>
          <a:p>
            <a:pPr lvl="1"/>
            <a:r>
              <a:rPr lang="en-US" altLang="zh-CN" dirty="0" smtClean="0"/>
              <a:t>@Inherited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允许子类继承父类中的注解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基本格式如下：</a:t>
            </a:r>
          </a:p>
          <a:p>
            <a:pPr>
              <a:buNone/>
            </a:pPr>
            <a:r>
              <a:rPr lang="en-US" altLang="zh-CN" dirty="0" smtClean="0"/>
              <a:t>          public @interface </a:t>
            </a:r>
            <a:r>
              <a:rPr lang="zh-CN" altLang="zh-CN" dirty="0" smtClean="0"/>
              <a:t>注解名</a:t>
            </a:r>
            <a:r>
              <a:rPr lang="en-US" altLang="zh-CN" dirty="0" smtClean="0"/>
              <a:t> {</a:t>
            </a:r>
            <a:r>
              <a:rPr lang="zh-CN" altLang="zh-CN" dirty="0" smtClean="0"/>
              <a:t>定义体</a:t>
            </a:r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@interface</a:t>
            </a:r>
            <a:r>
              <a:rPr lang="zh-CN" altLang="zh-CN" dirty="0" smtClean="0"/>
              <a:t>自定义注解时，自动继承了</a:t>
            </a:r>
            <a:r>
              <a:rPr lang="en-US" altLang="zh-CN" dirty="0" err="1" smtClean="0"/>
              <a:t>java.lang.annotation.Annotation</a:t>
            </a:r>
            <a:r>
              <a:rPr lang="zh-CN" altLang="zh-CN" dirty="0" smtClean="0"/>
              <a:t>接口。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403648" y="3284984"/>
            <a:ext cx="6143668" cy="3000396"/>
          </a:xfrm>
          <a:prstGeom prst="roundRect">
            <a:avLst>
              <a:gd name="adj" fmla="val 2711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@Target(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ElementType.METHOD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zh-CN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@Retention(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RetentionPolicy.RUNTIME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zh-CN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@interface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UseCase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  <a:endParaRPr lang="zh-CN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public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id();</a:t>
            </a:r>
            <a:endParaRPr lang="zh-CN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public String description() default "no description";</a:t>
            </a:r>
            <a:endParaRPr lang="zh-CN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使用注解的基本语法为：</a:t>
            </a:r>
          </a:p>
          <a:p>
            <a:pPr lvl="1">
              <a:buNone/>
            </a:pPr>
            <a:r>
              <a:rPr lang="en-US" altLang="zh-CN" dirty="0" smtClean="0"/>
              <a:t>@&lt;</a:t>
            </a:r>
            <a:r>
              <a:rPr lang="zh-CN" altLang="zh-CN" dirty="0" smtClean="0"/>
              <a:t>注解名</a:t>
            </a:r>
            <a:r>
              <a:rPr lang="en-US" altLang="zh-CN" dirty="0" smtClean="0"/>
              <a:t>&gt;(&lt;</a:t>
            </a:r>
            <a:r>
              <a:rPr lang="zh-CN" altLang="zh-CN" dirty="0" smtClean="0"/>
              <a:t>成员名</a:t>
            </a:r>
            <a:r>
              <a:rPr lang="en-US" altLang="zh-CN" dirty="0" smtClean="0"/>
              <a:t>1&gt;=&lt;</a:t>
            </a:r>
            <a:r>
              <a:rPr lang="zh-CN" altLang="zh-CN" dirty="0" smtClean="0"/>
              <a:t>成员值</a:t>
            </a:r>
            <a:r>
              <a:rPr lang="en-US" altLang="zh-CN" dirty="0" smtClean="0"/>
              <a:t>1&gt;,&lt;</a:t>
            </a:r>
            <a:r>
              <a:rPr lang="zh-CN" altLang="zh-CN" dirty="0" smtClean="0"/>
              <a:t>成员名</a:t>
            </a:r>
            <a:r>
              <a:rPr lang="en-US" altLang="zh-CN" dirty="0" smtClean="0"/>
              <a:t>1&gt;=&lt;</a:t>
            </a:r>
            <a:r>
              <a:rPr lang="zh-CN" altLang="zh-CN" dirty="0" smtClean="0"/>
              <a:t>成员值</a:t>
            </a:r>
            <a:r>
              <a:rPr lang="en-US" altLang="zh-CN" dirty="0" smtClean="0"/>
              <a:t>1&gt;,...)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27584" y="2276872"/>
            <a:ext cx="7848872" cy="4032448"/>
          </a:xfrm>
          <a:prstGeom prst="roundRect">
            <a:avLst>
              <a:gd name="adj" fmla="val 2711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sz="1500" b="1" dirty="0" err="1" smtClean="0">
                <a:solidFill>
                  <a:schemeClr val="accent5">
                    <a:lumMod val="10000"/>
                  </a:schemeClr>
                </a:solidFill>
              </a:rPr>
              <a:t>PasswordUtils</a:t>
            </a: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   @</a:t>
            </a:r>
            <a:r>
              <a:rPr lang="en-US" altLang="zh-CN" sz="1500" b="1" dirty="0" err="1" smtClean="0">
                <a:solidFill>
                  <a:schemeClr val="accent5">
                    <a:lumMod val="10000"/>
                  </a:schemeClr>
                </a:solidFill>
              </a:rPr>
              <a:t>UseCase</a:t>
            </a: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(id = 47, description = "Passwords must contain at least one numeric")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   public </a:t>
            </a:r>
            <a:r>
              <a:rPr lang="en-US" altLang="zh-CN" sz="1500" b="1" dirty="0" err="1" smtClean="0">
                <a:solidFill>
                  <a:schemeClr val="accent5">
                    <a:lumMod val="10000"/>
                  </a:schemeClr>
                </a:solidFill>
              </a:rPr>
              <a:t>boolean</a:t>
            </a: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500" b="1" dirty="0" err="1" smtClean="0">
                <a:solidFill>
                  <a:schemeClr val="accent5">
                    <a:lumMod val="10000"/>
                  </a:schemeClr>
                </a:solidFill>
              </a:rPr>
              <a:t>validatePassword</a:t>
            </a: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(String password) {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       return (</a:t>
            </a:r>
            <a:r>
              <a:rPr lang="en-US" altLang="zh-CN" sz="1500" b="1" dirty="0" err="1" smtClean="0">
                <a:solidFill>
                  <a:schemeClr val="accent5">
                    <a:lumMod val="10000"/>
                  </a:schemeClr>
                </a:solidFill>
              </a:rPr>
              <a:t>password.matches</a:t>
            </a: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("\\w*\\d\\w*"));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   @</a:t>
            </a:r>
            <a:r>
              <a:rPr lang="en-US" altLang="zh-CN" sz="1500" b="1" dirty="0" err="1" smtClean="0">
                <a:solidFill>
                  <a:schemeClr val="accent5">
                    <a:lumMod val="10000"/>
                  </a:schemeClr>
                </a:solidFill>
              </a:rPr>
              <a:t>UseCase</a:t>
            </a: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(id = 48)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   public String </a:t>
            </a:r>
            <a:r>
              <a:rPr lang="en-US" altLang="zh-CN" sz="1500" b="1" dirty="0" err="1" smtClean="0">
                <a:solidFill>
                  <a:schemeClr val="accent5">
                    <a:lumMod val="10000"/>
                  </a:schemeClr>
                </a:solidFill>
              </a:rPr>
              <a:t>encryptPassword</a:t>
            </a: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(String password) {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       return new </a:t>
            </a:r>
            <a:r>
              <a:rPr lang="en-US" altLang="zh-CN" sz="1500" b="1" dirty="0" err="1" smtClean="0">
                <a:solidFill>
                  <a:schemeClr val="accent5">
                    <a:lumMod val="10000"/>
                  </a:schemeClr>
                </a:solidFill>
              </a:rPr>
              <a:t>StringBuilder</a:t>
            </a: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(password).reverse().</a:t>
            </a:r>
            <a:r>
              <a:rPr lang="en-US" altLang="zh-CN" sz="1500" b="1" dirty="0" err="1" smtClean="0">
                <a:solidFill>
                  <a:schemeClr val="accent5">
                    <a:lumMod val="10000"/>
                  </a:schemeClr>
                </a:solidFill>
              </a:rPr>
              <a:t>toString</a:t>
            </a: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5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zh-CN" sz="1500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注解处理器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注解处理器就是通过</a:t>
            </a:r>
            <a:r>
              <a:rPr lang="zh-CN" altLang="zh-CN" b="1" dirty="0" smtClean="0"/>
              <a:t>反射机制</a:t>
            </a:r>
            <a:r>
              <a:rPr lang="zh-CN" altLang="zh-CN" dirty="0" smtClean="0"/>
              <a:t>获取被检查方法上的注解信息，然后根据注解元素的值进行特定的处理，从而产生不同的行为。</a:t>
            </a:r>
            <a:endParaRPr lang="en-US" altLang="zh-CN" dirty="0" smtClean="0"/>
          </a:p>
          <a:p>
            <a:r>
              <a:rPr lang="zh-CN" altLang="zh-CN" dirty="0" smtClean="0"/>
              <a:t>程序通过反射获取了某个类的</a:t>
            </a:r>
            <a:r>
              <a:rPr lang="en-US" altLang="zh-CN" dirty="0" err="1" smtClean="0"/>
              <a:t>AnnotatedElement</a:t>
            </a:r>
            <a:r>
              <a:rPr lang="zh-CN" altLang="zh-CN" dirty="0" smtClean="0"/>
              <a:t>对象之后，程序就可以</a:t>
            </a:r>
            <a:r>
              <a:rPr lang="zh-CN" altLang="en-US" dirty="0" smtClean="0"/>
              <a:t>通过以下</a:t>
            </a:r>
            <a:r>
              <a:rPr lang="zh-CN" altLang="zh-CN" dirty="0" smtClean="0"/>
              <a:t>方法访问</a:t>
            </a:r>
            <a:r>
              <a:rPr lang="en-US" altLang="zh-CN" dirty="0" smtClean="0"/>
              <a:t>Annotation</a:t>
            </a:r>
            <a:r>
              <a:rPr lang="zh-CN" altLang="zh-CN" dirty="0" smtClean="0"/>
              <a:t>信息：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&lt;T extends Annotation&gt; T </a:t>
            </a:r>
            <a:r>
              <a:rPr lang="en-US" altLang="zh-CN" dirty="0" err="1" smtClean="0"/>
              <a:t>getAnnotation</a:t>
            </a:r>
            <a:r>
              <a:rPr lang="en-US" altLang="zh-CN" dirty="0" smtClean="0"/>
              <a:t>(Class&lt;T&gt; </a:t>
            </a:r>
            <a:r>
              <a:rPr lang="en-US" altLang="zh-CN" dirty="0" err="1" smtClean="0"/>
              <a:t>annotationClass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返回该程序元素上存在的、指定类型的注解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Annotation[] </a:t>
            </a:r>
            <a:r>
              <a:rPr lang="en-US" altLang="zh-CN" dirty="0" err="1" smtClean="0"/>
              <a:t>getAnnotations</a:t>
            </a:r>
            <a:r>
              <a:rPr lang="en-US" altLang="zh-CN" dirty="0" smtClean="0"/>
              <a:t>()</a:t>
            </a:r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返回该程序元素上存在的所有注解。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AnnotationPresent</a:t>
            </a:r>
            <a:r>
              <a:rPr lang="en-US" altLang="zh-CN" dirty="0" smtClean="0"/>
              <a:t>(Class&lt;?extends Annotation&gt; </a:t>
            </a:r>
            <a:r>
              <a:rPr lang="en-US" altLang="zh-CN" dirty="0" err="1" smtClean="0"/>
              <a:t>annotationClass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判断该程序元素上是否包含指定类型的注解，存在则返回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，否则返回</a:t>
            </a:r>
            <a:r>
              <a:rPr lang="en-US" altLang="zh-CN" dirty="0" smtClean="0"/>
              <a:t>false.</a:t>
            </a:r>
          </a:p>
          <a:p>
            <a:pPr lvl="1"/>
            <a:r>
              <a:rPr lang="en-US" altLang="zh-CN" dirty="0" smtClean="0"/>
              <a:t>Annotation[] </a:t>
            </a:r>
            <a:r>
              <a:rPr lang="en-US" altLang="zh-CN" dirty="0" err="1" smtClean="0"/>
              <a:t>getDeclaredAnnotations</a:t>
            </a:r>
            <a:r>
              <a:rPr lang="en-US" altLang="zh-CN" dirty="0" smtClean="0"/>
              <a:t>()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返回直接存在于此元素上的所有注释。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2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super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关键字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super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用来引用当前对象的父类</a:t>
            </a:r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可以使用它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访问父类中被覆盖的成员</a:t>
            </a:r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基本格式：</a:t>
            </a: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(1) 访问父类被隐藏的成员变量，如：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super.variable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; </a:t>
            </a:r>
          </a:p>
          <a:p>
            <a:pPr>
              <a:buNone/>
            </a:pP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     (2)  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调用父类中被重写的方法，如：</a:t>
            </a:r>
          </a:p>
          <a:p>
            <a:pPr>
              <a:buNone/>
            </a:pP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en-US" altLang="zh-CN" sz="22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super.Method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([</a:t>
            </a:r>
            <a:r>
              <a:rPr lang="en-US" altLang="zh-CN" sz="22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paramlist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]);</a:t>
            </a:r>
          </a:p>
          <a:p>
            <a:pPr>
              <a:buNone/>
            </a:pP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     (3)  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调用父类的构造函数，如：</a:t>
            </a:r>
          </a:p>
          <a:p>
            <a:pPr>
              <a:buNone/>
            </a:pP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super([</a:t>
            </a:r>
            <a:r>
              <a:rPr lang="en-US" altLang="zh-CN" sz="22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paramlist</a:t>
            </a:r>
            <a:r>
              <a:rPr lang="en-US" altLang="zh-CN" sz="2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]);</a:t>
            </a:r>
          </a:p>
          <a:p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使用实例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41624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2425" y="880864"/>
            <a:ext cx="4981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443" y="4149080"/>
            <a:ext cx="532265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4856" y="4047082"/>
            <a:ext cx="1944216" cy="15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关键字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this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表示当前对象的引用，当局部变量和类的成员变量同名时，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局部变量作用区域内成员变量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会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被隐藏，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这时可以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使用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this</a:t>
            </a:r>
            <a:r>
              <a:rPr lang="zh-CN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来指明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当前对象。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2564904"/>
            <a:ext cx="8221526" cy="3168352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b="1" dirty="0">
            <a:solidFill>
              <a:srgbClr val="4F4F4F"/>
            </a:solidFill>
            <a:latin typeface="仿宋" panose="02010609060101010101" pitchFamily="49" charset="-122"/>
            <a:ea typeface="仿宋" panose="02010609060101010101" pitchFamily="49" charset="-122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5206</TotalTime>
  <Words>3211</Words>
  <Application>Microsoft Office PowerPoint</Application>
  <PresentationFormat>全屏显示(4:3)</PresentationFormat>
  <Paragraphs>474</Paragraphs>
  <Slides>65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85" baseType="lpstr">
      <vt:lpstr>Arial Unicode MS</vt:lpstr>
      <vt:lpstr>Calibri</vt:lpstr>
      <vt:lpstr>PingFang SC</vt:lpstr>
      <vt:lpstr>Source Code Pro</vt:lpstr>
      <vt:lpstr>方正舒体</vt:lpstr>
      <vt:lpstr>方正正大黑简体</vt:lpstr>
      <vt:lpstr>仿宋</vt:lpstr>
      <vt:lpstr>黑体</vt:lpstr>
      <vt:lpstr>华文楷体</vt:lpstr>
      <vt:lpstr>华文新魏</vt:lpstr>
      <vt:lpstr>隶书</vt:lpstr>
      <vt:lpstr>宋体</vt:lpstr>
      <vt:lpstr>微软雅黑</vt:lpstr>
      <vt:lpstr>Arial</vt:lpstr>
      <vt:lpstr>Courier New</vt:lpstr>
      <vt:lpstr>Times New Roman</vt:lpstr>
      <vt:lpstr>Wingdings</vt:lpstr>
      <vt:lpstr>由Nordri®（www.nordridesign.com ） 设计提供</vt:lpstr>
      <vt:lpstr>Visio</vt:lpstr>
      <vt:lpstr>包装程序外壳对象</vt:lpstr>
      <vt:lpstr>Java程序设计</vt:lpstr>
      <vt:lpstr>PowerPoint 演示文稿</vt:lpstr>
      <vt:lpstr>5.1 类的继承</vt:lpstr>
      <vt:lpstr>继承实例</vt:lpstr>
      <vt:lpstr>继承与重写</vt:lpstr>
      <vt:lpstr>继承与重写实例</vt:lpstr>
      <vt:lpstr>关键字super</vt:lpstr>
      <vt:lpstr>关键字super使用实例</vt:lpstr>
      <vt:lpstr>关键字this</vt:lpstr>
      <vt:lpstr>类型转换</vt:lpstr>
      <vt:lpstr>对象类型的确定 instanceof</vt:lpstr>
      <vt:lpstr>PowerPoint 演示文稿</vt:lpstr>
      <vt:lpstr>PowerPoint 演示文稿</vt:lpstr>
      <vt:lpstr>PowerPoint 演示文稿</vt:lpstr>
      <vt:lpstr>PowerPoint 演示文稿</vt:lpstr>
      <vt:lpstr>子类与父类构造函数</vt:lpstr>
      <vt:lpstr>PowerPoint 演示文稿</vt:lpstr>
      <vt:lpstr>PowerPoint 演示文稿</vt:lpstr>
      <vt:lpstr>Object类</vt:lpstr>
      <vt:lpstr>5.2 多态</vt:lpstr>
      <vt:lpstr>多态实例</vt:lpstr>
      <vt:lpstr>多态经典例子</vt:lpstr>
      <vt:lpstr>PowerPoint 演示文稿</vt:lpstr>
      <vt:lpstr>PowerPoint 演示文稿</vt:lpstr>
      <vt:lpstr>PowerPoint 演示文稿</vt:lpstr>
      <vt:lpstr>5.3 抽象类和抽象方法</vt:lpstr>
      <vt:lpstr>抽象类实例</vt:lpstr>
      <vt:lpstr>5.4 接口</vt:lpstr>
      <vt:lpstr>接口实现</vt:lpstr>
      <vt:lpstr>接口实现实例</vt:lpstr>
      <vt:lpstr>比较复杂的接口例子</vt:lpstr>
      <vt:lpstr>5.5 内部类</vt:lpstr>
      <vt:lpstr>(1) 成员内部类</vt:lpstr>
      <vt:lpstr>(2) 局部内部类</vt:lpstr>
      <vt:lpstr>(3)静态内部类（嵌套类）</vt:lpstr>
      <vt:lpstr>(4) 匿名(内部)类</vt:lpstr>
      <vt:lpstr>5.6 Java类的高级特性-泛型</vt:lpstr>
      <vt:lpstr>PowerPoint 演示文稿</vt:lpstr>
      <vt:lpstr>5.6 Java类的高级特性-泛型</vt:lpstr>
      <vt:lpstr>定义泛型方法</vt:lpstr>
      <vt:lpstr>泛型方法使用实例(1)</vt:lpstr>
      <vt:lpstr>泛型使用实例(2)</vt:lpstr>
      <vt:lpstr>泛型通配符</vt:lpstr>
      <vt:lpstr>泛型通配符使用实例</vt:lpstr>
      <vt:lpstr>5.6 Java类的高级特性-反射机制</vt:lpstr>
      <vt:lpstr>Class类</vt:lpstr>
      <vt:lpstr>获取class  对象</vt:lpstr>
      <vt:lpstr>通过Class类访问类成员</vt:lpstr>
      <vt:lpstr>通过反射实例化对象</vt:lpstr>
      <vt:lpstr>Java反射实例(1)</vt:lpstr>
      <vt:lpstr>Java反射实例(2)</vt:lpstr>
      <vt:lpstr>通过反射调用Method(方法)</vt:lpstr>
      <vt:lpstr>通过反射调用Field(变量)</vt:lpstr>
      <vt:lpstr>补充一个Class练习题</vt:lpstr>
      <vt:lpstr>5.6 Java类的高级特性- Java注解</vt:lpstr>
      <vt:lpstr>注解类型</vt:lpstr>
      <vt:lpstr>内建注解</vt:lpstr>
      <vt:lpstr>PowerPoint 演示文稿</vt:lpstr>
      <vt:lpstr>PowerPoint 演示文稿</vt:lpstr>
      <vt:lpstr>PowerPoint 演示文稿</vt:lpstr>
      <vt:lpstr>元注解</vt:lpstr>
      <vt:lpstr>自定义注解</vt:lpstr>
      <vt:lpstr>使用注解</vt:lpstr>
      <vt:lpstr>注解处理器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PPT模板/图示</dc:subject>
  <dc:creator>Nordri® Design</dc:creator>
  <dc:description>Nordri® _x000d_
专注于有效的信息传递设计_x000d_
www.nordridesign.com</dc:description>
  <cp:lastModifiedBy>2012dnd.com</cp:lastModifiedBy>
  <cp:revision>558</cp:revision>
  <dcterms:created xsi:type="dcterms:W3CDTF">2011-11-03T02:06:41Z</dcterms:created>
  <dcterms:modified xsi:type="dcterms:W3CDTF">2020-09-13T07:33:53Z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