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9"/>
  </p:notesMasterIdLst>
  <p:sldIdLst>
    <p:sldId id="259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6357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302816" y="4764892"/>
            <a:ext cx="9414261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302815" y="2941200"/>
            <a:ext cx="9414263" cy="14436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>
            <a:lvl1pPr algn="ctr">
              <a:defRPr sz="3200" b="1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53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80000" y="493200"/>
            <a:ext cx="10032000" cy="7596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80000" y="1375200"/>
            <a:ext cx="10032000" cy="42840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  <a:lvl2pPr marL="575945" indent="-230505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4pPr>
            <a:lvl5pPr marL="20574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+mn-ea"/>
                <a:ea typeface="+mn-ea"/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627033" y="3394075"/>
            <a:ext cx="67945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516800" y="2782800"/>
            <a:ext cx="6907200" cy="684000"/>
          </a:xfrm>
        </p:spPr>
        <p:txBody>
          <a:bodyPr anchor="t" anchorCtr="0">
            <a:normAutofit/>
          </a:bodyPr>
          <a:lstStyle>
            <a:lvl1pPr algn="ctr">
              <a:defRPr sz="3200">
                <a:solidFill>
                  <a:schemeClr val="accent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8" name="KSO_CT2"/>
          <p:cNvSpPr>
            <a:spLocks noGrp="1"/>
          </p:cNvSpPr>
          <p:nvPr>
            <p:ph type="subTitle" idx="1"/>
          </p:nvPr>
        </p:nvSpPr>
        <p:spPr>
          <a:xfrm>
            <a:off x="4516800" y="3470400"/>
            <a:ext cx="6192000" cy="396000"/>
          </a:xfrm>
          <a:prstGeom prst="rect">
            <a:avLst/>
          </a:prstGeom>
          <a:noFill/>
          <a:effectLst/>
        </p:spPr>
        <p:txBody>
          <a:bodyPr lIns="90000" tIns="46800" bIns="4680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53600" y="579600"/>
            <a:ext cx="10680000" cy="699594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753600" y="1432800"/>
            <a:ext cx="5184000" cy="4712400"/>
          </a:xfrm>
        </p:spPr>
        <p:txBody>
          <a:bodyPr>
            <a:normAutofit/>
          </a:bodyPr>
          <a:lstStyle>
            <a:lvl1pPr algn="l">
              <a:defRPr sz="2400"/>
            </a:lvl1pPr>
            <a:lvl2pPr algn="l">
              <a:defRPr sz="2000"/>
            </a:lvl2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54400" y="1432800"/>
            <a:ext cx="5184000" cy="4712400"/>
          </a:xfrm>
        </p:spPr>
        <p:txBody>
          <a:bodyPr>
            <a:normAutofit/>
          </a:bodyPr>
          <a:lstStyle>
            <a:lvl1pPr algn="l">
              <a:defRPr sz="2400"/>
            </a:lvl1pPr>
            <a:lvl2pPr algn="l">
              <a:defRPr sz="2000"/>
            </a:lvl2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53600" y="579600"/>
            <a:ext cx="10680000" cy="698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2200274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3986213"/>
            <a:ext cx="12192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6000" rtlCol="0" anchor="ctr">
            <a:normAutofit/>
          </a:bodyPr>
          <a:lstStyle/>
          <a:p>
            <a:pPr lvl="0" fontAlgn="base">
              <a:lnSpc>
                <a:spcPct val="150000"/>
              </a:lnSpc>
            </a:pPr>
            <a:endParaRPr lang="zh-CN" altLang="en-US" sz="1200" strike="noStrike" noProof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形标注 3"/>
          <p:cNvSpPr/>
          <p:nvPr>
            <p:custDataLst>
              <p:tags r:id="rId3"/>
            </p:custDataLst>
          </p:nvPr>
        </p:nvSpPr>
        <p:spPr>
          <a:xfrm rot="437392">
            <a:off x="5848351" y="1468438"/>
            <a:ext cx="2973917" cy="2038350"/>
          </a:xfrm>
          <a:prstGeom prst="wedgeEllipseCallout">
            <a:avLst>
              <a:gd name="adj1" fmla="val -35369"/>
              <a:gd name="adj2" fmla="val 514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4102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45984" y="2855913"/>
            <a:ext cx="1864783" cy="226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910805" y="1909823"/>
            <a:ext cx="2855088" cy="1088019"/>
          </a:xfrm>
        </p:spPr>
        <p:txBody>
          <a:bodyPr anchor="ctr" anchorCtr="0">
            <a:norm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900" y="788988"/>
            <a:ext cx="12103100" cy="144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385600" y="1494000"/>
            <a:ext cx="6576000" cy="5076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180800" y="1483199"/>
            <a:ext cx="3993600" cy="414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659200" y="2185200"/>
            <a:ext cx="6302400" cy="343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5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1" y="365125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defRPr/>
            </a:pPr>
            <a:fld id="{29B4AFAD-E1BE-4F10-84C7-1A809DA85A63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AA06DD9-FA9C-448D-88EE-419D2ADC23C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13D0CE79-49FB-443D-BEF8-6B709DE8FD0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0030101010101" pitchFamily="49" charset="-122"/>
                <a:ea typeface="黑体" panose="0201060003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1"/>
          <a:srcRect l="3267" t="6293" r="4684" b="24263"/>
          <a:stretch>
            <a:fillRect/>
          </a:stretch>
        </p:blipFill>
        <p:spPr>
          <a:xfrm>
            <a:off x="2117" y="0"/>
            <a:ext cx="121920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292475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rIns="90000"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fld id="{37E0C795-B702-42D2-ADC6-E14A8EB05C2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59C7C335-96C8-418B-A95D-2012FCCE0357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32" name="KSO_BC1"/>
          <p:cNvSpPr>
            <a:spLocks noGrp="1"/>
          </p:cNvSpPr>
          <p:nvPr>
            <p:ph type="body"/>
          </p:nvPr>
        </p:nvSpPr>
        <p:spPr>
          <a:xfrm>
            <a:off x="558800" y="1131888"/>
            <a:ext cx="11055351" cy="51927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3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400" kern="1200" baseline="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50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8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5" Type="http://schemas.openxmlformats.org/officeDocument/2006/relationships/tags" Target="../tags/tag9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0.xml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930" y="853440"/>
            <a:ext cx="11421745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以下练习题均为往届考题，和本次考试难度相当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请大家先独立完成，再对答案自评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仅供班级内容使用，勿外传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4455" y="422910"/>
            <a:ext cx="9815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例：单摆周期公式为                。利用此关系式可以间接测得当地的重力加速度，实验中测得周期为                                 ，长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用卷尺测量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次，结果如下所示：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4730" y="351155"/>
          <a:ext cx="148463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23900" imgH="469900" progId="Equation.KSEE3">
                  <p:embed/>
                </p:oleObj>
              </mc:Choice>
              <mc:Fallback>
                <p:oleObj name="" r:id="rId1" imgW="723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4730" y="351155"/>
                        <a:ext cx="148463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0625" y="1287780"/>
          <a:ext cx="315087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82700" imgH="203200" progId="Equation.KSEE3">
                  <p:embed/>
                </p:oleObj>
              </mc:Choice>
              <mc:Fallback>
                <p:oleObj name="" r:id="rId3" imgW="1282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25" y="1287780"/>
                        <a:ext cx="315087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486535" y="2544445"/>
          <a:ext cx="853376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测量次数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mm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699.5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701.0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75500" y="3581400"/>
            <a:ext cx="2840990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一般：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公式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分，无单位扣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0.5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分（累计）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6535" y="3581400"/>
            <a:ext cx="5003800" cy="1383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注意：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不确定度保留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1-2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位有效数字，只入不舍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物理量的算术平均值按计算规则保留位数，四舍六入五凑偶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除相对不确定度外，其余量均有单位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-154305"/>
            <a:ext cx="2722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往届考题：</a:t>
            </a:r>
            <a:endParaRPr lang="zh-CN" altLang="en-US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3"/>
          <p:cNvPicPr>
            <a:picLocks noChangeAspect="1"/>
          </p:cNvPicPr>
          <p:nvPr/>
        </p:nvPicPr>
        <p:blipFill>
          <a:blip r:embed="rId1"/>
          <a:srcRect t="16756"/>
          <a:stretch>
            <a:fillRect/>
          </a:stretch>
        </p:blipFill>
        <p:spPr>
          <a:xfrm>
            <a:off x="2126933" y="1413828"/>
            <a:ext cx="7937500" cy="496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99210" y="250190"/>
            <a:ext cx="2722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往届考题：</a:t>
            </a:r>
            <a:endParaRPr lang="zh-CN" altLang="en-US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4455" y="422910"/>
            <a:ext cx="98151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例：单摆周期公式为                。利用此关系式可以间接测得当地的重力加速度，实验中测得周期为                                 ，长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用卷尺测量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次，结果如下所示：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24730" y="351155"/>
          <a:ext cx="148463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23900" imgH="469900" progId="Equation.KSEE3">
                  <p:embed/>
                </p:oleObj>
              </mc:Choice>
              <mc:Fallback>
                <p:oleObj name="" r:id="rId1" imgW="7239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4730" y="351155"/>
                        <a:ext cx="1484630" cy="96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0625" y="1287780"/>
          <a:ext cx="315087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82700" imgH="203200" progId="Equation.KSEE3">
                  <p:embed/>
                </p:oleObj>
              </mc:Choice>
              <mc:Fallback>
                <p:oleObj name="" r:id="rId3" imgW="1282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625" y="1287780"/>
                        <a:ext cx="315087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1571625" y="2552700"/>
          <a:ext cx="852995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测量次数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mm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699.5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700.0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701.0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383" y="3382963"/>
          <a:ext cx="4060190" cy="31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3949700" imgH="3225800" progId="Equation.KSEE3">
                  <p:embed/>
                </p:oleObj>
              </mc:Choice>
              <mc:Fallback>
                <p:oleObj name="" r:id="rId6" imgW="3949700" imgH="3225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383" y="3382963"/>
                        <a:ext cx="4060190" cy="31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2380" y="3467735"/>
          <a:ext cx="703135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6705600" imgH="2971800" progId="Equation.KSEE3">
                  <p:embed/>
                </p:oleObj>
              </mc:Choice>
              <mc:Fallback>
                <p:oleObj name="" r:id="rId8" imgW="6705600" imgH="297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2380" y="3467735"/>
                        <a:ext cx="7031355" cy="324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13885" y="4723130"/>
            <a:ext cx="5892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endParaRPr lang="zh-CN" altLang="en-US" sz="32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700" y="-86995"/>
            <a:ext cx="1706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答案：</a:t>
            </a:r>
            <a:endParaRPr lang="zh-CN" altLang="en-US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3"/>
          <p:cNvPicPr>
            <a:picLocks noChangeAspect="1"/>
          </p:cNvPicPr>
          <p:nvPr/>
        </p:nvPicPr>
        <p:blipFill>
          <a:blip r:embed="rId1"/>
          <a:srcRect l="14174" t="6941" r="15739" b="6305"/>
          <a:stretch>
            <a:fillRect/>
          </a:stretch>
        </p:blipFill>
        <p:spPr>
          <a:xfrm>
            <a:off x="4396740" y="900430"/>
            <a:ext cx="6408738" cy="593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57860" y="148590"/>
            <a:ext cx="3738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往届考题答案：</a:t>
            </a:r>
            <a:endParaRPr lang="zh-CN" altLang="en-US" sz="4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5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2*i*0"/>
  <p:tag name="KSO_WM_TEMPLATE_CATEGORY" val="custom"/>
  <p:tag name="KSO_WM_TEMPLATE_INDEX" val="15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2*i*1"/>
  <p:tag name="KSO_WM_TEMPLATE_CATEGORY" val="custom"/>
  <p:tag name="KSO_WM_TEMPLATE_INDEX" val="15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2*i*3"/>
  <p:tag name="KSO_WM_TEMPLATE_CATEGORY" val="custom"/>
  <p:tag name="KSO_WM_TEMPLATE_INDEX" val="152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5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52"/>
</p:tagLst>
</file>

<file path=ppt/tags/tag9.xml><?xml version="1.0" encoding="utf-8"?>
<p:tagLst xmlns:p="http://schemas.openxmlformats.org/presentationml/2006/main">
  <p:tag name="KSO_WM_UNIT_TABLE_BEAUTIFY" val="smartTable{49370b4a-1aeb-4a7a-9964-f4d5995abb55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83</Paragraphs>
  <Slides>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Black</vt:lpstr>
      <vt:lpstr>Wingdings 2</vt:lpstr>
      <vt:lpstr>Arial Unicode MS</vt:lpstr>
      <vt:lpstr>Calibri</vt:lpstr>
      <vt:lpstr>Times New Roman</vt:lpstr>
      <vt:lpstr>Office 主题</vt:lpstr>
      <vt:lpstr>1_A000120140530A99PPBG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39</cp:revision>
  <dcterms:created xsi:type="dcterms:W3CDTF">2018-03-01T02:03:00Z</dcterms:created>
  <dcterms:modified xsi:type="dcterms:W3CDTF">2008-04-19T13:46:07Z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