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61" r:id="rId3"/>
    <p:sldId id="256" r:id="rId4"/>
    <p:sldId id="400" r:id="rId5"/>
    <p:sldId id="399" r:id="rId6"/>
    <p:sldId id="380" r:id="rId7"/>
    <p:sldId id="267" r:id="rId8"/>
    <p:sldId id="402" r:id="rId9"/>
    <p:sldId id="268" r:id="rId10"/>
    <p:sldId id="345" r:id="rId11"/>
    <p:sldId id="270" r:id="rId12"/>
    <p:sldId id="332" r:id="rId13"/>
    <p:sldId id="382" r:id="rId14"/>
    <p:sldId id="334" r:id="rId15"/>
    <p:sldId id="346" r:id="rId16"/>
    <p:sldId id="337" r:id="rId17"/>
    <p:sldId id="330" r:id="rId18"/>
    <p:sldId id="404" r:id="rId19"/>
    <p:sldId id="273" r:id="rId20"/>
    <p:sldId id="285" r:id="rId21"/>
    <p:sldId id="289" r:id="rId22"/>
    <p:sldId id="291" r:id="rId23"/>
    <p:sldId id="336" r:id="rId24"/>
    <p:sldId id="272" r:id="rId25"/>
  </p:sldIdLst>
  <p:sldSz cx="12192000" cy="6858000"/>
  <p:notesSz cx="7103745" cy="1023429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FF"/>
    <a:srgbClr val="7E7EFF"/>
    <a:srgbClr val="FF5050"/>
    <a:srgbClr val="9BBB59"/>
    <a:srgbClr val="8DC49D"/>
    <a:srgbClr val="95C1B0"/>
    <a:srgbClr val="69A35B"/>
    <a:srgbClr val="1AA3AA"/>
    <a:srgbClr val="FF9933"/>
    <a:srgbClr val="ED8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4660"/>
  </p:normalViewPr>
  <p:slideViewPr>
    <p:cSldViewPr snapToGrid="0" showGuides="1">
      <p:cViewPr varScale="1">
        <p:scale>
          <a:sx n="96" d="100"/>
          <a:sy n="96" d="100"/>
        </p:scale>
        <p:origin x="108" y="534"/>
      </p:cViewPr>
      <p:guideLst>
        <p:guide orient="horz" pos="2047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45D0EB-9F41-45BF-91CA-8B4A93E38FF5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55A53ED-32A4-4D8B-B677-99E626691FE5}">
      <dgm:prSet phldrT="[文本]" custT="1"/>
      <dgm:spPr>
        <a:solidFill>
          <a:srgbClr val="95C1B0"/>
        </a:solidFill>
      </dgm:spPr>
      <dgm:t>
        <a:bodyPr/>
        <a:lstStyle/>
        <a:p>
          <a:pPr algn="ctr"/>
          <a:r>
            <a: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0.1</a:t>
          </a:r>
          <a:endParaRPr lang="zh-CN" altLang="en-US" sz="18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EA200E-0B9E-4B1A-8F53-94E8A0B579F3}" cxnId="{020F5690-F16A-444E-A4BC-17EB06EDEEBA}" type="parTrans">
      <dgm:prSet/>
      <dgm:spPr/>
      <dgm:t>
        <a:bodyPr/>
        <a:lstStyle/>
        <a:p>
          <a:endParaRPr lang="zh-CN" altLang="en-US"/>
        </a:p>
      </dgm:t>
    </dgm:pt>
    <dgm:pt modelId="{BB3EC2FC-AAE2-4DB6-87AA-3D3D4A3F349B}" cxnId="{020F5690-F16A-444E-A4BC-17EB06EDEEBA}" type="sibTrans">
      <dgm:prSet/>
      <dgm:spPr/>
      <dgm:t>
        <a:bodyPr/>
        <a:lstStyle/>
        <a:p>
          <a:endParaRPr lang="zh-CN" altLang="en-US"/>
        </a:p>
      </dgm:t>
    </dgm:pt>
    <dgm:pt modelId="{3EBB9C4F-027C-4652-A519-1EE8A4ED6B4B}">
      <dgm:prSet phldrT="[文本]"/>
      <dgm:spPr>
        <a:solidFill>
          <a:srgbClr val="9BBB59"/>
        </a:solidFill>
      </dgm:spPr>
      <dgm:t>
        <a:bodyPr/>
        <a:lstStyle/>
        <a:p>
          <a:r>
            <a:rPr lang="en-US" altLang="zh-CN" smtClean="0">
              <a:solidFill>
                <a:schemeClr val="bg1"/>
              </a:solidFill>
            </a:rPr>
            <a:t>0.5</a:t>
          </a:r>
          <a:endParaRPr lang="zh-CN" altLang="en-US" dirty="0">
            <a:solidFill>
              <a:schemeClr val="bg1"/>
            </a:solidFill>
          </a:endParaRPr>
        </a:p>
      </dgm:t>
    </dgm:pt>
    <dgm:pt modelId="{11ED31F3-70A9-4FEE-8273-EBC7BEF96F43}" cxnId="{68B30349-4506-4D27-8C7C-EA2325BE2A2B}" type="parTrans">
      <dgm:prSet/>
      <dgm:spPr/>
      <dgm:t>
        <a:bodyPr/>
        <a:lstStyle/>
        <a:p>
          <a:endParaRPr lang="zh-CN" altLang="en-US"/>
        </a:p>
      </dgm:t>
    </dgm:pt>
    <dgm:pt modelId="{8648AA08-3769-4467-A771-6FAA3C3A2EC5}" cxnId="{68B30349-4506-4D27-8C7C-EA2325BE2A2B}" type="sibTrans">
      <dgm:prSet/>
      <dgm:spPr/>
      <dgm:t>
        <a:bodyPr/>
        <a:lstStyle/>
        <a:p>
          <a:endParaRPr lang="zh-CN" altLang="en-US"/>
        </a:p>
      </dgm:t>
    </dgm:pt>
    <dgm:pt modelId="{258A7F68-0EE1-4105-ABDA-A42B9FE3ED6E}">
      <dgm:prSet phldrT="[文本]"/>
      <dgm:spPr>
        <a:solidFill>
          <a:srgbClr val="69A35B"/>
        </a:solidFill>
      </dgm:spPr>
      <dgm:t>
        <a:bodyPr/>
        <a:lstStyle/>
        <a:p>
          <a:r>
            <a:rPr lang="en-US" altLang="zh-CN" smtClean="0">
              <a:solidFill>
                <a:schemeClr val="bg1"/>
              </a:solidFill>
            </a:rPr>
            <a:t>1.0</a:t>
          </a:r>
          <a:endParaRPr lang="zh-CN" altLang="en-US" dirty="0">
            <a:solidFill>
              <a:schemeClr val="bg1"/>
            </a:solidFill>
          </a:endParaRPr>
        </a:p>
      </dgm:t>
    </dgm:pt>
    <dgm:pt modelId="{1D8E138D-B309-4C11-AF6F-FADD1C7DCBB1}" cxnId="{532EF6C9-597B-4110-8B4D-B10AB7DB8828}" type="parTrans">
      <dgm:prSet/>
      <dgm:spPr/>
      <dgm:t>
        <a:bodyPr/>
        <a:lstStyle/>
        <a:p>
          <a:endParaRPr lang="zh-CN" altLang="en-US"/>
        </a:p>
      </dgm:t>
    </dgm:pt>
    <dgm:pt modelId="{42E9AE46-4CD9-419B-B5B9-BF8A1969390A}" cxnId="{532EF6C9-597B-4110-8B4D-B10AB7DB8828}" type="sibTrans">
      <dgm:prSet/>
      <dgm:spPr/>
      <dgm:t>
        <a:bodyPr/>
        <a:lstStyle/>
        <a:p>
          <a:endParaRPr lang="zh-CN" altLang="en-US"/>
        </a:p>
      </dgm:t>
    </dgm:pt>
    <dgm:pt modelId="{9B324F94-C543-4582-B54A-F8214536C60E}">
      <dgm:prSet/>
      <dgm:spPr>
        <a:solidFill>
          <a:srgbClr val="8DC49D"/>
        </a:solidFill>
      </dgm:spPr>
      <dgm:t>
        <a:bodyPr/>
        <a:lstStyle/>
        <a:p>
          <a:r>
            <a:rPr lang="en-US" altLang="zh-CN" smtClean="0">
              <a:solidFill>
                <a:schemeClr val="bg1"/>
              </a:solidFill>
            </a:rPr>
            <a:t>0.2</a:t>
          </a:r>
          <a:endParaRPr lang="zh-CN" altLang="en-US" dirty="0">
            <a:solidFill>
              <a:schemeClr val="bg1"/>
            </a:solidFill>
          </a:endParaRPr>
        </a:p>
      </dgm:t>
    </dgm:pt>
    <dgm:pt modelId="{24339A64-5ECB-4077-AE12-4C4F98F40E8A}" cxnId="{17BB9C8A-A384-4DAD-B37E-91414105DE1A}" type="parTrans">
      <dgm:prSet/>
      <dgm:spPr/>
      <dgm:t>
        <a:bodyPr/>
        <a:lstStyle/>
        <a:p>
          <a:endParaRPr lang="zh-CN" altLang="en-US"/>
        </a:p>
      </dgm:t>
    </dgm:pt>
    <dgm:pt modelId="{8CC82383-2182-435E-BFD2-762B8CA79267}" cxnId="{17BB9C8A-A384-4DAD-B37E-91414105DE1A}" type="sibTrans">
      <dgm:prSet/>
      <dgm:spPr/>
      <dgm:t>
        <a:bodyPr/>
        <a:lstStyle/>
        <a:p>
          <a:endParaRPr lang="zh-CN" altLang="en-US"/>
        </a:p>
      </dgm:t>
    </dgm:pt>
    <dgm:pt modelId="{6FC2428F-F780-487C-9625-FEB4E0C4D992}">
      <dgm:prSet/>
      <dgm:spPr>
        <a:solidFill>
          <a:srgbClr val="1AA3AA"/>
        </a:solidFill>
      </dgm:spPr>
      <dgm:t>
        <a:bodyPr/>
        <a:lstStyle/>
        <a:p>
          <a:r>
            <a:rPr lang="en-US" altLang="zh-CN" smtClean="0">
              <a:solidFill>
                <a:schemeClr val="bg1"/>
              </a:solidFill>
            </a:rPr>
            <a:t>1.5</a:t>
          </a:r>
          <a:endParaRPr lang="zh-CN" altLang="en-US" dirty="0">
            <a:solidFill>
              <a:schemeClr val="bg1"/>
            </a:solidFill>
          </a:endParaRPr>
        </a:p>
      </dgm:t>
    </dgm:pt>
    <dgm:pt modelId="{5BE530AB-69C9-46F2-8C17-0D4D858BC1C6}" cxnId="{8A615151-9D2B-4F8A-B2CF-EB2BB12DA444}" type="parTrans">
      <dgm:prSet/>
      <dgm:spPr/>
      <dgm:t>
        <a:bodyPr/>
        <a:lstStyle/>
        <a:p>
          <a:endParaRPr lang="zh-CN" altLang="en-US"/>
        </a:p>
      </dgm:t>
    </dgm:pt>
    <dgm:pt modelId="{EB3183AB-23EC-4B46-8C86-AFF5F6E753EA}" cxnId="{8A615151-9D2B-4F8A-B2CF-EB2BB12DA444}" type="sibTrans">
      <dgm:prSet/>
      <dgm:spPr/>
      <dgm:t>
        <a:bodyPr/>
        <a:lstStyle/>
        <a:p>
          <a:endParaRPr lang="zh-CN" altLang="en-US"/>
        </a:p>
      </dgm:t>
    </dgm:pt>
    <dgm:pt modelId="{96319A4C-70AA-4A94-8F8B-85794455DF3B}">
      <dgm:prSet/>
      <dgm:spPr>
        <a:solidFill>
          <a:srgbClr val="FF9933"/>
        </a:solidFill>
      </dgm:spPr>
      <dgm:t>
        <a:bodyPr/>
        <a:lstStyle/>
        <a:p>
          <a:r>
            <a:rPr lang="en-US" altLang="zh-CN" smtClean="0">
              <a:solidFill>
                <a:schemeClr val="bg1"/>
              </a:solidFill>
              <a:latin typeface="+mn-lt"/>
              <a:ea typeface="微软雅黑" panose="020B0503020204020204" pitchFamily="34" charset="-122"/>
            </a:rPr>
            <a:t>2.5</a:t>
          </a:r>
          <a:endParaRPr lang="zh-CN" altLang="en-US" dirty="0">
            <a:solidFill>
              <a:schemeClr val="bg1"/>
            </a:solidFill>
            <a:latin typeface="+mn-lt"/>
            <a:ea typeface="微软雅黑" panose="020B0503020204020204" pitchFamily="34" charset="-122"/>
          </a:endParaRPr>
        </a:p>
      </dgm:t>
    </dgm:pt>
    <dgm:pt modelId="{2E3CEAA5-FD2E-4BA4-AB2C-AC7100B3E86D}" cxnId="{21716373-D08A-4750-9FC3-603E52A30AB0}" type="parTrans">
      <dgm:prSet/>
      <dgm:spPr/>
      <dgm:t>
        <a:bodyPr/>
        <a:lstStyle/>
        <a:p>
          <a:endParaRPr lang="zh-CN" altLang="en-US"/>
        </a:p>
      </dgm:t>
    </dgm:pt>
    <dgm:pt modelId="{9275B29F-70E4-4543-A095-37F66B679FE5}" cxnId="{21716373-D08A-4750-9FC3-603E52A30AB0}" type="sibTrans">
      <dgm:prSet/>
      <dgm:spPr/>
      <dgm:t>
        <a:bodyPr/>
        <a:lstStyle/>
        <a:p>
          <a:endParaRPr lang="zh-CN" altLang="en-US"/>
        </a:p>
      </dgm:t>
    </dgm:pt>
    <dgm:pt modelId="{730EF0C5-FE68-445E-BA0B-3418E410DC25}">
      <dgm:prSet/>
      <dgm:spPr>
        <a:solidFill>
          <a:srgbClr val="ED8699"/>
        </a:solidFill>
      </dgm:spPr>
      <dgm:t>
        <a:bodyPr/>
        <a:lstStyle/>
        <a:p>
          <a:r>
            <a:rPr lang="en-US" altLang="zh-CN" smtClean="0">
              <a:solidFill>
                <a:schemeClr val="bg1"/>
              </a:solidFill>
            </a:rPr>
            <a:t>5.0</a:t>
          </a:r>
          <a:endParaRPr lang="zh-CN" altLang="en-US" dirty="0">
            <a:solidFill>
              <a:schemeClr val="bg1"/>
            </a:solidFill>
          </a:endParaRPr>
        </a:p>
      </dgm:t>
    </dgm:pt>
    <dgm:pt modelId="{3AF968DC-D1E7-4496-AEE0-1ACFBBA1EA01}" cxnId="{E3F7727F-2D34-4FCE-A55F-D3B8159F6A50}" type="parTrans">
      <dgm:prSet/>
      <dgm:spPr/>
      <dgm:t>
        <a:bodyPr/>
        <a:lstStyle/>
        <a:p>
          <a:endParaRPr lang="zh-CN" altLang="en-US"/>
        </a:p>
      </dgm:t>
    </dgm:pt>
    <dgm:pt modelId="{9E26868E-473B-41D0-A072-95C6A91EDAC3}" cxnId="{E3F7727F-2D34-4FCE-A55F-D3B8159F6A50}" type="sibTrans">
      <dgm:prSet/>
      <dgm:spPr/>
      <dgm:t>
        <a:bodyPr/>
        <a:lstStyle/>
        <a:p>
          <a:endParaRPr lang="zh-CN" altLang="en-US"/>
        </a:p>
      </dgm:t>
    </dgm:pt>
    <dgm:pt modelId="{21D485CF-5C4D-4AF3-94B9-E18A125F6024}">
      <dgm:prSet/>
      <dgm:spPr>
        <a:solidFill>
          <a:srgbClr val="FF505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等外品</a:t>
          </a:r>
          <a:endParaRPr lang="zh-CN" altLang="en-US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E31244-C9CD-4A09-8BE5-3CD0E2935A73}" cxnId="{D0273659-C100-45B5-875E-080AB3399768}" type="parTrans">
      <dgm:prSet/>
      <dgm:spPr/>
      <dgm:t>
        <a:bodyPr/>
        <a:lstStyle/>
        <a:p>
          <a:endParaRPr lang="zh-CN" altLang="en-US"/>
        </a:p>
      </dgm:t>
    </dgm:pt>
    <dgm:pt modelId="{8617C097-40FA-4AB7-9EA3-16D75113050E}" cxnId="{D0273659-C100-45B5-875E-080AB3399768}" type="sibTrans">
      <dgm:prSet/>
      <dgm:spPr/>
      <dgm:t>
        <a:bodyPr/>
        <a:lstStyle/>
        <a:p>
          <a:endParaRPr lang="zh-CN" altLang="en-US"/>
        </a:p>
      </dgm:t>
    </dgm:pt>
    <dgm:pt modelId="{50A96624-394D-429A-82DE-6837FD226DAC}">
      <dgm:prSet custT="1"/>
      <dgm:spPr/>
      <dgm:t>
        <a:bodyPr/>
        <a:lstStyle/>
        <a:p>
          <a:r>
            <a:rPr lang="en-US" altLang="zh-CN" sz="2000" dirty="0" smtClean="0">
              <a:solidFill>
                <a:srgbClr val="FF505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Game over</a:t>
          </a:r>
          <a:r>
            <a:rPr lang="zh-CN" altLang="en-US" sz="2000" dirty="0" smtClean="0">
              <a:solidFill>
                <a:srgbClr val="FF505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！</a:t>
          </a:r>
          <a:endParaRPr lang="zh-CN" altLang="en-US" sz="2000" dirty="0">
            <a:solidFill>
              <a:srgbClr val="FF505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FA6A3C-44CD-494E-90AD-433C687E627C}" cxnId="{4E211D8F-BEA7-4338-B861-0C6FB1451D98}" type="parTrans">
      <dgm:prSet/>
      <dgm:spPr/>
      <dgm:t>
        <a:bodyPr/>
        <a:lstStyle/>
        <a:p>
          <a:endParaRPr lang="zh-CN" altLang="en-US"/>
        </a:p>
      </dgm:t>
    </dgm:pt>
    <dgm:pt modelId="{9A4C2103-23D6-4BE4-AB80-87035CCBA930}" cxnId="{4E211D8F-BEA7-4338-B861-0C6FB1451D98}" type="sibTrans">
      <dgm:prSet/>
      <dgm:spPr/>
      <dgm:t>
        <a:bodyPr/>
        <a:lstStyle/>
        <a:p>
          <a:endParaRPr lang="zh-CN" altLang="en-US"/>
        </a:p>
      </dgm:t>
    </dgm:pt>
    <dgm:pt modelId="{5ECF5181-53BD-4ACB-AD19-F56E893127A1}" type="pres">
      <dgm:prSet presAssocID="{7F45D0EB-9F41-45BF-91CA-8B4A93E38FF5}" presName="Name0" presStyleCnt="0">
        <dgm:presLayoutVars>
          <dgm:dir/>
          <dgm:animLvl val="lvl"/>
          <dgm:resizeHandles val="exact"/>
        </dgm:presLayoutVars>
      </dgm:prSet>
      <dgm:spPr/>
    </dgm:pt>
    <dgm:pt modelId="{78970D7F-D076-43BA-A31C-6EE37E894132}" type="pres">
      <dgm:prSet presAssocID="{B55A53ED-32A4-4D8B-B677-99E626691FE5}" presName="Name8" presStyleCnt="0"/>
      <dgm:spPr/>
    </dgm:pt>
    <dgm:pt modelId="{BAABF737-08AE-4904-BF76-627015B69FD7}" type="pres">
      <dgm:prSet presAssocID="{B55A53ED-32A4-4D8B-B677-99E626691FE5}" presName="level" presStyleLbl="node1" presStyleIdx="0" presStyleCnt="8" custLinFactNeighborY="2128">
        <dgm:presLayoutVars>
          <dgm:chMax val="1"/>
          <dgm:bulletEnabled val="1"/>
        </dgm:presLayoutVars>
      </dgm:prSet>
      <dgm:spPr/>
    </dgm:pt>
    <dgm:pt modelId="{ABCEFC8C-CB12-4280-AFD0-947CA11B6AB1}" type="pres">
      <dgm:prSet presAssocID="{B55A53ED-32A4-4D8B-B677-99E626691FE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02E86D5-7693-45BA-B17D-72B089D75FDC}" type="pres">
      <dgm:prSet presAssocID="{9B324F94-C543-4582-B54A-F8214536C60E}" presName="Name8" presStyleCnt="0"/>
      <dgm:spPr/>
    </dgm:pt>
    <dgm:pt modelId="{48B56D40-D274-4F8B-8AB5-05512EBD6D6F}" type="pres">
      <dgm:prSet presAssocID="{9B324F94-C543-4582-B54A-F8214536C60E}" presName="level" presStyleLbl="node1" presStyleIdx="1" presStyleCnt="8">
        <dgm:presLayoutVars>
          <dgm:chMax val="1"/>
          <dgm:bulletEnabled val="1"/>
        </dgm:presLayoutVars>
      </dgm:prSet>
      <dgm:spPr/>
    </dgm:pt>
    <dgm:pt modelId="{453B0B88-09EE-42C6-985C-F9B12CAE8BF4}" type="pres">
      <dgm:prSet presAssocID="{9B324F94-C543-4582-B54A-F8214536C60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85F2B31-5838-46C6-8F7A-76F2F8B0A8B7}" type="pres">
      <dgm:prSet presAssocID="{3EBB9C4F-027C-4652-A519-1EE8A4ED6B4B}" presName="Name8" presStyleCnt="0"/>
      <dgm:spPr/>
    </dgm:pt>
    <dgm:pt modelId="{CF054CC7-454A-4CF3-95A9-3011A386F955}" type="pres">
      <dgm:prSet presAssocID="{3EBB9C4F-027C-4652-A519-1EE8A4ED6B4B}" presName="level" presStyleLbl="node1" presStyleIdx="2" presStyleCnt="8">
        <dgm:presLayoutVars>
          <dgm:chMax val="1"/>
          <dgm:bulletEnabled val="1"/>
        </dgm:presLayoutVars>
      </dgm:prSet>
      <dgm:spPr/>
    </dgm:pt>
    <dgm:pt modelId="{C28EA2BC-3345-4329-8624-195EC92AE974}" type="pres">
      <dgm:prSet presAssocID="{3EBB9C4F-027C-4652-A519-1EE8A4ED6B4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1BA62B1-281B-4E67-BC82-EB85641A5A2A}" type="pres">
      <dgm:prSet presAssocID="{258A7F68-0EE1-4105-ABDA-A42B9FE3ED6E}" presName="Name8" presStyleCnt="0"/>
      <dgm:spPr/>
    </dgm:pt>
    <dgm:pt modelId="{B3E7BBF8-80AF-43F3-BF91-E7023B6E02B2}" type="pres">
      <dgm:prSet presAssocID="{258A7F68-0EE1-4105-ABDA-A42B9FE3ED6E}" presName="level" presStyleLbl="node1" presStyleIdx="3" presStyleCnt="8">
        <dgm:presLayoutVars>
          <dgm:chMax val="1"/>
          <dgm:bulletEnabled val="1"/>
        </dgm:presLayoutVars>
      </dgm:prSet>
      <dgm:spPr/>
    </dgm:pt>
    <dgm:pt modelId="{23CA405A-2B17-4735-82C2-8A79BB68E122}" type="pres">
      <dgm:prSet presAssocID="{258A7F68-0EE1-4105-ABDA-A42B9FE3ED6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9E3F111-1E80-4D47-8D75-93CA51C3CEDD}" type="pres">
      <dgm:prSet presAssocID="{6FC2428F-F780-487C-9625-FEB4E0C4D992}" presName="Name8" presStyleCnt="0"/>
      <dgm:spPr/>
    </dgm:pt>
    <dgm:pt modelId="{7271B361-0D0D-4ED0-A2ED-4DB8CA469369}" type="pres">
      <dgm:prSet presAssocID="{6FC2428F-F780-487C-9625-FEB4E0C4D992}" presName="level" presStyleLbl="node1" presStyleIdx="4" presStyleCnt="8">
        <dgm:presLayoutVars>
          <dgm:chMax val="1"/>
          <dgm:bulletEnabled val="1"/>
        </dgm:presLayoutVars>
      </dgm:prSet>
      <dgm:spPr/>
    </dgm:pt>
    <dgm:pt modelId="{2AF78E88-80A8-4921-B64E-364FA1AE73CC}" type="pres">
      <dgm:prSet presAssocID="{6FC2428F-F780-487C-9625-FEB4E0C4D99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F730C54-4836-476B-AB34-2E26D5F78949}" type="pres">
      <dgm:prSet presAssocID="{96319A4C-70AA-4A94-8F8B-85794455DF3B}" presName="Name8" presStyleCnt="0"/>
      <dgm:spPr/>
    </dgm:pt>
    <dgm:pt modelId="{0D8325B9-9039-49A2-BA25-83BD5D3AC653}" type="pres">
      <dgm:prSet presAssocID="{96319A4C-70AA-4A94-8F8B-85794455DF3B}" presName="level" presStyleLbl="node1" presStyleIdx="5" presStyleCnt="8">
        <dgm:presLayoutVars>
          <dgm:chMax val="1"/>
          <dgm:bulletEnabled val="1"/>
        </dgm:presLayoutVars>
      </dgm:prSet>
      <dgm:spPr/>
    </dgm:pt>
    <dgm:pt modelId="{6F536D53-DA11-4EF3-8D76-A05C1A6BF9D6}" type="pres">
      <dgm:prSet presAssocID="{96319A4C-70AA-4A94-8F8B-85794455DF3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7AB455F-ECAA-4F7A-82A4-93502F6370FB}" type="pres">
      <dgm:prSet presAssocID="{730EF0C5-FE68-445E-BA0B-3418E410DC25}" presName="Name8" presStyleCnt="0"/>
      <dgm:spPr/>
    </dgm:pt>
    <dgm:pt modelId="{E6AB01F6-6B54-4E00-93AD-56E7B5D6BF31}" type="pres">
      <dgm:prSet presAssocID="{730EF0C5-FE68-445E-BA0B-3418E410DC25}" presName="level" presStyleLbl="node1" presStyleIdx="6" presStyleCnt="8">
        <dgm:presLayoutVars>
          <dgm:chMax val="1"/>
          <dgm:bulletEnabled val="1"/>
        </dgm:presLayoutVars>
      </dgm:prSet>
      <dgm:spPr/>
    </dgm:pt>
    <dgm:pt modelId="{669AD7F9-7D79-47B0-9A0C-BED030F3D9DF}" type="pres">
      <dgm:prSet presAssocID="{730EF0C5-FE68-445E-BA0B-3418E410DC2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030BA5D-026C-4034-8DAE-E1D46BF2DE09}" type="pres">
      <dgm:prSet presAssocID="{21D485CF-5C4D-4AF3-94B9-E18A125F6024}" presName="Name8" presStyleCnt="0"/>
      <dgm:spPr/>
    </dgm:pt>
    <dgm:pt modelId="{7F4647C9-E945-4165-8127-647FBA21BDCE}" type="pres">
      <dgm:prSet presAssocID="{21D485CF-5C4D-4AF3-94B9-E18A125F6024}" presName="acctBkgd" presStyleLbl="alignAcc1" presStyleIdx="0" presStyleCnt="1"/>
      <dgm:spPr/>
      <dgm:t>
        <a:bodyPr/>
        <a:lstStyle/>
        <a:p>
          <a:endParaRPr lang="zh-CN" altLang="en-US"/>
        </a:p>
      </dgm:t>
    </dgm:pt>
    <dgm:pt modelId="{BEDBD012-6C0D-4F58-ABB6-D73F4BF1A345}" type="pres">
      <dgm:prSet presAssocID="{21D485CF-5C4D-4AF3-94B9-E18A125F6024}" presName="acct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B45BF5-553C-4C67-9186-3B2043C3E91E}" type="pres">
      <dgm:prSet presAssocID="{21D485CF-5C4D-4AF3-94B9-E18A125F6024}" presName="level" presStyleLbl="node1" presStyleIdx="7" presStyleCnt="8">
        <dgm:presLayoutVars>
          <dgm:chMax val="1"/>
          <dgm:bulletEnabled val="1"/>
        </dgm:presLayoutVars>
      </dgm:prSet>
      <dgm:spPr/>
    </dgm:pt>
    <dgm:pt modelId="{E8E91E05-DA91-4E84-B854-AB33D3208C4B}" type="pres">
      <dgm:prSet presAssocID="{21D485CF-5C4D-4AF3-94B9-E18A125F602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9CEAEF9-F228-4696-9F0D-E54AEDBEC38B}" type="presOf" srcId="{730EF0C5-FE68-445E-BA0B-3418E410DC25}" destId="{E6AB01F6-6B54-4E00-93AD-56E7B5D6BF31}" srcOrd="0" destOrd="0" presId="urn:microsoft.com/office/officeart/2005/8/layout/pyramid1"/>
    <dgm:cxn modelId="{8A615151-9D2B-4F8A-B2CF-EB2BB12DA444}" srcId="{7F45D0EB-9F41-45BF-91CA-8B4A93E38FF5}" destId="{6FC2428F-F780-487C-9625-FEB4E0C4D992}" srcOrd="4" destOrd="0" parTransId="{5BE530AB-69C9-46F2-8C17-0D4D858BC1C6}" sibTransId="{EB3183AB-23EC-4B46-8C86-AFF5F6E753EA}"/>
    <dgm:cxn modelId="{17BB9C8A-A384-4DAD-B37E-91414105DE1A}" srcId="{7F45D0EB-9F41-45BF-91CA-8B4A93E38FF5}" destId="{9B324F94-C543-4582-B54A-F8214536C60E}" srcOrd="1" destOrd="0" parTransId="{24339A64-5ECB-4077-AE12-4C4F98F40E8A}" sibTransId="{8CC82383-2182-435E-BFD2-762B8CA79267}"/>
    <dgm:cxn modelId="{24477802-58CC-4858-8CC0-146776B343EB}" type="presOf" srcId="{21D485CF-5C4D-4AF3-94B9-E18A125F6024}" destId="{E8E91E05-DA91-4E84-B854-AB33D3208C4B}" srcOrd="1" destOrd="0" presId="urn:microsoft.com/office/officeart/2005/8/layout/pyramid1"/>
    <dgm:cxn modelId="{B9CC8582-824C-47D4-9B2B-DCB50EBFE2FD}" type="presOf" srcId="{258A7F68-0EE1-4105-ABDA-A42B9FE3ED6E}" destId="{B3E7BBF8-80AF-43F3-BF91-E7023B6E02B2}" srcOrd="0" destOrd="0" presId="urn:microsoft.com/office/officeart/2005/8/layout/pyramid1"/>
    <dgm:cxn modelId="{108CFCB4-FBE1-4276-81EA-3B62127D1422}" type="presOf" srcId="{3EBB9C4F-027C-4652-A519-1EE8A4ED6B4B}" destId="{C28EA2BC-3345-4329-8624-195EC92AE974}" srcOrd="1" destOrd="0" presId="urn:microsoft.com/office/officeart/2005/8/layout/pyramid1"/>
    <dgm:cxn modelId="{52ADF3C5-78AC-4F73-910C-2D2C8DFC2E15}" type="presOf" srcId="{6FC2428F-F780-487C-9625-FEB4E0C4D992}" destId="{2AF78E88-80A8-4921-B64E-364FA1AE73CC}" srcOrd="1" destOrd="0" presId="urn:microsoft.com/office/officeart/2005/8/layout/pyramid1"/>
    <dgm:cxn modelId="{FD30C981-CE19-4406-B495-928000FFA260}" type="presOf" srcId="{258A7F68-0EE1-4105-ABDA-A42B9FE3ED6E}" destId="{23CA405A-2B17-4735-82C2-8A79BB68E122}" srcOrd="1" destOrd="0" presId="urn:microsoft.com/office/officeart/2005/8/layout/pyramid1"/>
    <dgm:cxn modelId="{72064289-2F4C-4147-8AA8-5C624FCF5F68}" type="presOf" srcId="{9B324F94-C543-4582-B54A-F8214536C60E}" destId="{453B0B88-09EE-42C6-985C-F9B12CAE8BF4}" srcOrd="1" destOrd="0" presId="urn:microsoft.com/office/officeart/2005/8/layout/pyramid1"/>
    <dgm:cxn modelId="{4F334772-7654-4C2F-AAD1-83010C49320B}" type="presOf" srcId="{96319A4C-70AA-4A94-8F8B-85794455DF3B}" destId="{6F536D53-DA11-4EF3-8D76-A05C1A6BF9D6}" srcOrd="1" destOrd="0" presId="urn:microsoft.com/office/officeart/2005/8/layout/pyramid1"/>
    <dgm:cxn modelId="{21716373-D08A-4750-9FC3-603E52A30AB0}" srcId="{7F45D0EB-9F41-45BF-91CA-8B4A93E38FF5}" destId="{96319A4C-70AA-4A94-8F8B-85794455DF3B}" srcOrd="5" destOrd="0" parTransId="{2E3CEAA5-FD2E-4BA4-AB2C-AC7100B3E86D}" sibTransId="{9275B29F-70E4-4543-A095-37F66B679FE5}"/>
    <dgm:cxn modelId="{68B30349-4506-4D27-8C7C-EA2325BE2A2B}" srcId="{7F45D0EB-9F41-45BF-91CA-8B4A93E38FF5}" destId="{3EBB9C4F-027C-4652-A519-1EE8A4ED6B4B}" srcOrd="2" destOrd="0" parTransId="{11ED31F3-70A9-4FEE-8273-EBC7BEF96F43}" sibTransId="{8648AA08-3769-4467-A771-6FAA3C3A2EC5}"/>
    <dgm:cxn modelId="{020F5690-F16A-444E-A4BC-17EB06EDEEBA}" srcId="{7F45D0EB-9F41-45BF-91CA-8B4A93E38FF5}" destId="{B55A53ED-32A4-4D8B-B677-99E626691FE5}" srcOrd="0" destOrd="0" parTransId="{2EEA200E-0B9E-4B1A-8F53-94E8A0B579F3}" sibTransId="{BB3EC2FC-AAE2-4DB6-87AA-3D3D4A3F349B}"/>
    <dgm:cxn modelId="{9BFC4B32-9F63-48E8-A933-EEBCA3043C81}" type="presOf" srcId="{B55A53ED-32A4-4D8B-B677-99E626691FE5}" destId="{BAABF737-08AE-4904-BF76-627015B69FD7}" srcOrd="0" destOrd="0" presId="urn:microsoft.com/office/officeart/2005/8/layout/pyramid1"/>
    <dgm:cxn modelId="{E131A14C-80B8-48C7-B6FC-0A9874981101}" type="presOf" srcId="{96319A4C-70AA-4A94-8F8B-85794455DF3B}" destId="{0D8325B9-9039-49A2-BA25-83BD5D3AC653}" srcOrd="0" destOrd="0" presId="urn:microsoft.com/office/officeart/2005/8/layout/pyramid1"/>
    <dgm:cxn modelId="{D0273659-C100-45B5-875E-080AB3399768}" srcId="{7F45D0EB-9F41-45BF-91CA-8B4A93E38FF5}" destId="{21D485CF-5C4D-4AF3-94B9-E18A125F6024}" srcOrd="7" destOrd="0" parTransId="{FBE31244-C9CD-4A09-8BE5-3CD0E2935A73}" sibTransId="{8617C097-40FA-4AB7-9EA3-16D75113050E}"/>
    <dgm:cxn modelId="{9352F1D7-1552-4829-935B-30448260F91E}" type="presOf" srcId="{730EF0C5-FE68-445E-BA0B-3418E410DC25}" destId="{669AD7F9-7D79-47B0-9A0C-BED030F3D9DF}" srcOrd="1" destOrd="0" presId="urn:microsoft.com/office/officeart/2005/8/layout/pyramid1"/>
    <dgm:cxn modelId="{02289D98-CE17-4559-A758-5869E98056DD}" type="presOf" srcId="{21D485CF-5C4D-4AF3-94B9-E18A125F6024}" destId="{F2B45BF5-553C-4C67-9186-3B2043C3E91E}" srcOrd="0" destOrd="0" presId="urn:microsoft.com/office/officeart/2005/8/layout/pyramid1"/>
    <dgm:cxn modelId="{532EF6C9-597B-4110-8B4D-B10AB7DB8828}" srcId="{7F45D0EB-9F41-45BF-91CA-8B4A93E38FF5}" destId="{258A7F68-0EE1-4105-ABDA-A42B9FE3ED6E}" srcOrd="3" destOrd="0" parTransId="{1D8E138D-B309-4C11-AF6F-FADD1C7DCBB1}" sibTransId="{42E9AE46-4CD9-419B-B5B9-BF8A1969390A}"/>
    <dgm:cxn modelId="{0780605C-97B4-4725-8BAB-472E576CD9F1}" type="presOf" srcId="{6FC2428F-F780-487C-9625-FEB4E0C4D992}" destId="{7271B361-0D0D-4ED0-A2ED-4DB8CA469369}" srcOrd="0" destOrd="0" presId="urn:microsoft.com/office/officeart/2005/8/layout/pyramid1"/>
    <dgm:cxn modelId="{CF268BC1-4A64-4EA2-93AB-C789E117C846}" type="presOf" srcId="{7F45D0EB-9F41-45BF-91CA-8B4A93E38FF5}" destId="{5ECF5181-53BD-4ACB-AD19-F56E893127A1}" srcOrd="0" destOrd="0" presId="urn:microsoft.com/office/officeart/2005/8/layout/pyramid1"/>
    <dgm:cxn modelId="{4E211D8F-BEA7-4338-B861-0C6FB1451D98}" srcId="{21D485CF-5C4D-4AF3-94B9-E18A125F6024}" destId="{50A96624-394D-429A-82DE-6837FD226DAC}" srcOrd="0" destOrd="0" parTransId="{75FA6A3C-44CD-494E-90AD-433C687E627C}" sibTransId="{9A4C2103-23D6-4BE4-AB80-87035CCBA930}"/>
    <dgm:cxn modelId="{E3F7727F-2D34-4FCE-A55F-D3B8159F6A50}" srcId="{7F45D0EB-9F41-45BF-91CA-8B4A93E38FF5}" destId="{730EF0C5-FE68-445E-BA0B-3418E410DC25}" srcOrd="6" destOrd="0" parTransId="{3AF968DC-D1E7-4496-AEE0-1ACFBBA1EA01}" sibTransId="{9E26868E-473B-41D0-A072-95C6A91EDAC3}"/>
    <dgm:cxn modelId="{0FB0E9D7-5E94-43D6-AAB3-019C518C6B9D}" type="presOf" srcId="{50A96624-394D-429A-82DE-6837FD226DAC}" destId="{7F4647C9-E945-4165-8127-647FBA21BDCE}" srcOrd="0" destOrd="0" presId="urn:microsoft.com/office/officeart/2005/8/layout/pyramid1"/>
    <dgm:cxn modelId="{6B89B626-46AA-4A33-9168-3B5103BB5E7A}" type="presOf" srcId="{3EBB9C4F-027C-4652-A519-1EE8A4ED6B4B}" destId="{CF054CC7-454A-4CF3-95A9-3011A386F955}" srcOrd="0" destOrd="0" presId="urn:microsoft.com/office/officeart/2005/8/layout/pyramid1"/>
    <dgm:cxn modelId="{E5849975-E40E-448E-88A8-3E6F36C0219F}" type="presOf" srcId="{B55A53ED-32A4-4D8B-B677-99E626691FE5}" destId="{ABCEFC8C-CB12-4280-AFD0-947CA11B6AB1}" srcOrd="1" destOrd="0" presId="urn:microsoft.com/office/officeart/2005/8/layout/pyramid1"/>
    <dgm:cxn modelId="{C9942D14-6333-482B-87BC-CA7EDA85F733}" type="presOf" srcId="{9B324F94-C543-4582-B54A-F8214536C60E}" destId="{48B56D40-D274-4F8B-8AB5-05512EBD6D6F}" srcOrd="0" destOrd="0" presId="urn:microsoft.com/office/officeart/2005/8/layout/pyramid1"/>
    <dgm:cxn modelId="{AE6062F4-FB08-4DB1-8970-7F4B5CEEEBCC}" type="presOf" srcId="{50A96624-394D-429A-82DE-6837FD226DAC}" destId="{BEDBD012-6C0D-4F58-ABB6-D73F4BF1A345}" srcOrd="1" destOrd="0" presId="urn:microsoft.com/office/officeart/2005/8/layout/pyramid1"/>
    <dgm:cxn modelId="{5A8BB98E-185C-48D8-B046-777B184D22A9}" type="presParOf" srcId="{5ECF5181-53BD-4ACB-AD19-F56E893127A1}" destId="{78970D7F-D076-43BA-A31C-6EE37E894132}" srcOrd="0" destOrd="0" presId="urn:microsoft.com/office/officeart/2005/8/layout/pyramid1"/>
    <dgm:cxn modelId="{BFBFBB99-02D6-4397-8E8F-CFBC74374F9D}" type="presParOf" srcId="{78970D7F-D076-43BA-A31C-6EE37E894132}" destId="{BAABF737-08AE-4904-BF76-627015B69FD7}" srcOrd="0" destOrd="0" presId="urn:microsoft.com/office/officeart/2005/8/layout/pyramid1"/>
    <dgm:cxn modelId="{BB7AE2C9-29AA-482F-AC7B-1C00E2517B14}" type="presParOf" srcId="{78970D7F-D076-43BA-A31C-6EE37E894132}" destId="{ABCEFC8C-CB12-4280-AFD0-947CA11B6AB1}" srcOrd="1" destOrd="0" presId="urn:microsoft.com/office/officeart/2005/8/layout/pyramid1"/>
    <dgm:cxn modelId="{931BA61E-E329-4B54-8AD9-EA6C203D0634}" type="presParOf" srcId="{5ECF5181-53BD-4ACB-AD19-F56E893127A1}" destId="{C02E86D5-7693-45BA-B17D-72B089D75FDC}" srcOrd="1" destOrd="0" presId="urn:microsoft.com/office/officeart/2005/8/layout/pyramid1"/>
    <dgm:cxn modelId="{7E7A9F23-CDD3-4C43-8C85-09AD13120A49}" type="presParOf" srcId="{C02E86D5-7693-45BA-B17D-72B089D75FDC}" destId="{48B56D40-D274-4F8B-8AB5-05512EBD6D6F}" srcOrd="0" destOrd="0" presId="urn:microsoft.com/office/officeart/2005/8/layout/pyramid1"/>
    <dgm:cxn modelId="{FB748DFF-8DEA-479E-81B5-08764ED44D06}" type="presParOf" srcId="{C02E86D5-7693-45BA-B17D-72B089D75FDC}" destId="{453B0B88-09EE-42C6-985C-F9B12CAE8BF4}" srcOrd="1" destOrd="0" presId="urn:microsoft.com/office/officeart/2005/8/layout/pyramid1"/>
    <dgm:cxn modelId="{2BD11462-A128-42BD-9E35-4285FA062A84}" type="presParOf" srcId="{5ECF5181-53BD-4ACB-AD19-F56E893127A1}" destId="{A85F2B31-5838-46C6-8F7A-76F2F8B0A8B7}" srcOrd="2" destOrd="0" presId="urn:microsoft.com/office/officeart/2005/8/layout/pyramid1"/>
    <dgm:cxn modelId="{986A9F13-E46D-4AE3-A7AB-658E47D46046}" type="presParOf" srcId="{A85F2B31-5838-46C6-8F7A-76F2F8B0A8B7}" destId="{CF054CC7-454A-4CF3-95A9-3011A386F955}" srcOrd="0" destOrd="0" presId="urn:microsoft.com/office/officeart/2005/8/layout/pyramid1"/>
    <dgm:cxn modelId="{0E15D3BB-BDF1-4516-A97E-CAD2E22F0C85}" type="presParOf" srcId="{A85F2B31-5838-46C6-8F7A-76F2F8B0A8B7}" destId="{C28EA2BC-3345-4329-8624-195EC92AE974}" srcOrd="1" destOrd="0" presId="urn:microsoft.com/office/officeart/2005/8/layout/pyramid1"/>
    <dgm:cxn modelId="{7E03EA49-EF15-48B8-8AB0-CE0327B08D7A}" type="presParOf" srcId="{5ECF5181-53BD-4ACB-AD19-F56E893127A1}" destId="{F1BA62B1-281B-4E67-BC82-EB85641A5A2A}" srcOrd="3" destOrd="0" presId="urn:microsoft.com/office/officeart/2005/8/layout/pyramid1"/>
    <dgm:cxn modelId="{E537407D-59D8-48CB-8D7B-14D709DAF8D2}" type="presParOf" srcId="{F1BA62B1-281B-4E67-BC82-EB85641A5A2A}" destId="{B3E7BBF8-80AF-43F3-BF91-E7023B6E02B2}" srcOrd="0" destOrd="0" presId="urn:microsoft.com/office/officeart/2005/8/layout/pyramid1"/>
    <dgm:cxn modelId="{3908B823-1200-4D73-BDCB-71D07E2EE3AD}" type="presParOf" srcId="{F1BA62B1-281B-4E67-BC82-EB85641A5A2A}" destId="{23CA405A-2B17-4735-82C2-8A79BB68E122}" srcOrd="1" destOrd="0" presId="urn:microsoft.com/office/officeart/2005/8/layout/pyramid1"/>
    <dgm:cxn modelId="{02C729D4-EB58-4E17-81A5-274806476B89}" type="presParOf" srcId="{5ECF5181-53BD-4ACB-AD19-F56E893127A1}" destId="{59E3F111-1E80-4D47-8D75-93CA51C3CEDD}" srcOrd="4" destOrd="0" presId="urn:microsoft.com/office/officeart/2005/8/layout/pyramid1"/>
    <dgm:cxn modelId="{5EB246A9-13F2-47EE-BFC3-1F56B09A3838}" type="presParOf" srcId="{59E3F111-1E80-4D47-8D75-93CA51C3CEDD}" destId="{7271B361-0D0D-4ED0-A2ED-4DB8CA469369}" srcOrd="0" destOrd="0" presId="urn:microsoft.com/office/officeart/2005/8/layout/pyramid1"/>
    <dgm:cxn modelId="{EA173116-ACB9-4A68-BC1E-4FBA4A1C830B}" type="presParOf" srcId="{59E3F111-1E80-4D47-8D75-93CA51C3CEDD}" destId="{2AF78E88-80A8-4921-B64E-364FA1AE73CC}" srcOrd="1" destOrd="0" presId="urn:microsoft.com/office/officeart/2005/8/layout/pyramid1"/>
    <dgm:cxn modelId="{9BDCAC56-BD4B-4B49-A078-60B3C110FC87}" type="presParOf" srcId="{5ECF5181-53BD-4ACB-AD19-F56E893127A1}" destId="{EF730C54-4836-476B-AB34-2E26D5F78949}" srcOrd="5" destOrd="0" presId="urn:microsoft.com/office/officeart/2005/8/layout/pyramid1"/>
    <dgm:cxn modelId="{97FA9F97-55DC-411B-9B80-197CB0602F2D}" type="presParOf" srcId="{EF730C54-4836-476B-AB34-2E26D5F78949}" destId="{0D8325B9-9039-49A2-BA25-83BD5D3AC653}" srcOrd="0" destOrd="0" presId="urn:microsoft.com/office/officeart/2005/8/layout/pyramid1"/>
    <dgm:cxn modelId="{B98601AE-1CDF-4D4D-A4CC-9BB636093A94}" type="presParOf" srcId="{EF730C54-4836-476B-AB34-2E26D5F78949}" destId="{6F536D53-DA11-4EF3-8D76-A05C1A6BF9D6}" srcOrd="1" destOrd="0" presId="urn:microsoft.com/office/officeart/2005/8/layout/pyramid1"/>
    <dgm:cxn modelId="{2B992295-57F4-4211-B876-07990A199AF0}" type="presParOf" srcId="{5ECF5181-53BD-4ACB-AD19-F56E893127A1}" destId="{87AB455F-ECAA-4F7A-82A4-93502F6370FB}" srcOrd="6" destOrd="0" presId="urn:microsoft.com/office/officeart/2005/8/layout/pyramid1"/>
    <dgm:cxn modelId="{726A1383-44F4-41EF-AACF-E724A697A918}" type="presParOf" srcId="{87AB455F-ECAA-4F7A-82A4-93502F6370FB}" destId="{E6AB01F6-6B54-4E00-93AD-56E7B5D6BF31}" srcOrd="0" destOrd="0" presId="urn:microsoft.com/office/officeart/2005/8/layout/pyramid1"/>
    <dgm:cxn modelId="{14E5B757-D1EB-4C38-B508-98117EFF635A}" type="presParOf" srcId="{87AB455F-ECAA-4F7A-82A4-93502F6370FB}" destId="{669AD7F9-7D79-47B0-9A0C-BED030F3D9DF}" srcOrd="1" destOrd="0" presId="urn:microsoft.com/office/officeart/2005/8/layout/pyramid1"/>
    <dgm:cxn modelId="{B4E4D6DA-6EC6-4A59-BCB5-7E74DE9CEDAC}" type="presParOf" srcId="{5ECF5181-53BD-4ACB-AD19-F56E893127A1}" destId="{0030BA5D-026C-4034-8DAE-E1D46BF2DE09}" srcOrd="7" destOrd="0" presId="urn:microsoft.com/office/officeart/2005/8/layout/pyramid1"/>
    <dgm:cxn modelId="{F47DA937-0776-4BF5-8269-7EF7D7A3B3AA}" type="presParOf" srcId="{0030BA5D-026C-4034-8DAE-E1D46BF2DE09}" destId="{7F4647C9-E945-4165-8127-647FBA21BDCE}" srcOrd="0" destOrd="0" presId="urn:microsoft.com/office/officeart/2005/8/layout/pyramid1"/>
    <dgm:cxn modelId="{175820CC-F2E7-4E78-8388-97A6BED7C6B3}" type="presParOf" srcId="{0030BA5D-026C-4034-8DAE-E1D46BF2DE09}" destId="{BEDBD012-6C0D-4F58-ABB6-D73F4BF1A345}" srcOrd="1" destOrd="0" presId="urn:microsoft.com/office/officeart/2005/8/layout/pyramid1"/>
    <dgm:cxn modelId="{7817D69E-2F5D-4F26-A4E8-2FB1B975AF03}" type="presParOf" srcId="{0030BA5D-026C-4034-8DAE-E1D46BF2DE09}" destId="{F2B45BF5-553C-4C67-9186-3B2043C3E91E}" srcOrd="2" destOrd="0" presId="urn:microsoft.com/office/officeart/2005/8/layout/pyramid1"/>
    <dgm:cxn modelId="{DB37AF15-206E-450F-A7A7-325DF006B583}" type="presParOf" srcId="{0030BA5D-026C-4034-8DAE-E1D46BF2DE09}" destId="{E8E91E05-DA91-4E84-B854-AB33D3208C4B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BF737-08AE-4904-BF76-627015B69FD7}">
      <dsp:nvSpPr>
        <dsp:cNvPr id="0" name=""/>
        <dsp:cNvSpPr/>
      </dsp:nvSpPr>
      <dsp:spPr>
        <a:xfrm>
          <a:off x="2304844" y="13961"/>
          <a:ext cx="658526" cy="656081"/>
        </a:xfrm>
        <a:prstGeom prst="trapezoid">
          <a:avLst>
            <a:gd name="adj" fmla="val 50186"/>
          </a:avLst>
        </a:prstGeom>
        <a:solidFill>
          <a:srgbClr val="95C1B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0.1</a:t>
          </a:r>
          <a:endParaRPr lang="zh-CN" altLang="en-US" sz="18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4844" y="13961"/>
        <a:ext cx="658526" cy="656081"/>
      </dsp:txXfrm>
    </dsp:sp>
    <dsp:sp modelId="{48B56D40-D274-4F8B-8AB5-05512EBD6D6F}">
      <dsp:nvSpPr>
        <dsp:cNvPr id="0" name=""/>
        <dsp:cNvSpPr/>
      </dsp:nvSpPr>
      <dsp:spPr>
        <a:xfrm>
          <a:off x="1975580" y="656081"/>
          <a:ext cx="1317053" cy="656081"/>
        </a:xfrm>
        <a:prstGeom prst="trapezoid">
          <a:avLst>
            <a:gd name="adj" fmla="val 50186"/>
          </a:avLst>
        </a:prstGeom>
        <a:solidFill>
          <a:srgbClr val="8DC49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solidFill>
                <a:schemeClr val="bg1"/>
              </a:solidFill>
            </a:rPr>
            <a:t>0.2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>
        <a:off x="2206065" y="656081"/>
        <a:ext cx="856085" cy="656081"/>
      </dsp:txXfrm>
    </dsp:sp>
    <dsp:sp modelId="{CF054CC7-454A-4CF3-95A9-3011A386F955}">
      <dsp:nvSpPr>
        <dsp:cNvPr id="0" name=""/>
        <dsp:cNvSpPr/>
      </dsp:nvSpPr>
      <dsp:spPr>
        <a:xfrm>
          <a:off x="1646317" y="1312162"/>
          <a:ext cx="1975580" cy="656081"/>
        </a:xfrm>
        <a:prstGeom prst="trapezoid">
          <a:avLst>
            <a:gd name="adj" fmla="val 50186"/>
          </a:avLst>
        </a:prstGeom>
        <a:solidFill>
          <a:srgbClr val="9BBB5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solidFill>
                <a:schemeClr val="bg1"/>
              </a:solidFill>
            </a:rPr>
            <a:t>0.5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>
        <a:off x="1992044" y="1312162"/>
        <a:ext cx="1284127" cy="656081"/>
      </dsp:txXfrm>
    </dsp:sp>
    <dsp:sp modelId="{B3E7BBF8-80AF-43F3-BF91-E7023B6E02B2}">
      <dsp:nvSpPr>
        <dsp:cNvPr id="0" name=""/>
        <dsp:cNvSpPr/>
      </dsp:nvSpPr>
      <dsp:spPr>
        <a:xfrm>
          <a:off x="1317053" y="1968243"/>
          <a:ext cx="2634107" cy="656081"/>
        </a:xfrm>
        <a:prstGeom prst="trapezoid">
          <a:avLst>
            <a:gd name="adj" fmla="val 50186"/>
          </a:avLst>
        </a:prstGeom>
        <a:solidFill>
          <a:srgbClr val="69A35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solidFill>
                <a:schemeClr val="bg1"/>
              </a:solidFill>
            </a:rPr>
            <a:t>1.0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>
        <a:off x="1778022" y="1968243"/>
        <a:ext cx="1712170" cy="656081"/>
      </dsp:txXfrm>
    </dsp:sp>
    <dsp:sp modelId="{7271B361-0D0D-4ED0-A2ED-4DB8CA469369}">
      <dsp:nvSpPr>
        <dsp:cNvPr id="0" name=""/>
        <dsp:cNvSpPr/>
      </dsp:nvSpPr>
      <dsp:spPr>
        <a:xfrm>
          <a:off x="987790" y="2624323"/>
          <a:ext cx="3292634" cy="656081"/>
        </a:xfrm>
        <a:prstGeom prst="trapezoid">
          <a:avLst>
            <a:gd name="adj" fmla="val 50186"/>
          </a:avLst>
        </a:prstGeom>
        <a:solidFill>
          <a:srgbClr val="1AA3A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solidFill>
                <a:schemeClr val="bg1"/>
              </a:solidFill>
            </a:rPr>
            <a:t>1.5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>
        <a:off x="1564001" y="2624323"/>
        <a:ext cx="2140212" cy="656081"/>
      </dsp:txXfrm>
    </dsp:sp>
    <dsp:sp modelId="{0D8325B9-9039-49A2-BA25-83BD5D3AC653}">
      <dsp:nvSpPr>
        <dsp:cNvPr id="0" name=""/>
        <dsp:cNvSpPr/>
      </dsp:nvSpPr>
      <dsp:spPr>
        <a:xfrm>
          <a:off x="658526" y="3280404"/>
          <a:ext cx="3951161" cy="656081"/>
        </a:xfrm>
        <a:prstGeom prst="trapezoid">
          <a:avLst>
            <a:gd name="adj" fmla="val 50186"/>
          </a:avLst>
        </a:prstGeom>
        <a:solidFill>
          <a:srgbClr val="FF99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solidFill>
                <a:schemeClr val="bg1"/>
              </a:solidFill>
              <a:latin typeface="+mn-lt"/>
              <a:ea typeface="微软雅黑" panose="020B0503020204020204" pitchFamily="34" charset="-122"/>
            </a:rPr>
            <a:t>2.5</a:t>
          </a:r>
          <a:endParaRPr lang="zh-CN" altLang="en-US" sz="2800" kern="1200" dirty="0">
            <a:solidFill>
              <a:schemeClr val="bg1"/>
            </a:solidFill>
            <a:latin typeface="+mn-lt"/>
            <a:ea typeface="微软雅黑" panose="020B0503020204020204" pitchFamily="34" charset="-122"/>
          </a:endParaRPr>
        </a:p>
      </dsp:txBody>
      <dsp:txXfrm>
        <a:off x="1349980" y="3280404"/>
        <a:ext cx="2568255" cy="656081"/>
      </dsp:txXfrm>
    </dsp:sp>
    <dsp:sp modelId="{E6AB01F6-6B54-4E00-93AD-56E7B5D6BF31}">
      <dsp:nvSpPr>
        <dsp:cNvPr id="0" name=""/>
        <dsp:cNvSpPr/>
      </dsp:nvSpPr>
      <dsp:spPr>
        <a:xfrm>
          <a:off x="329263" y="3936485"/>
          <a:ext cx="4609688" cy="656081"/>
        </a:xfrm>
        <a:prstGeom prst="trapezoid">
          <a:avLst>
            <a:gd name="adj" fmla="val 50186"/>
          </a:avLst>
        </a:prstGeom>
        <a:solidFill>
          <a:srgbClr val="ED8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solidFill>
                <a:schemeClr val="bg1"/>
              </a:solidFill>
            </a:rPr>
            <a:t>5.0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>
        <a:off x="1135959" y="3936485"/>
        <a:ext cx="2996297" cy="656081"/>
      </dsp:txXfrm>
    </dsp:sp>
    <dsp:sp modelId="{7F4647C9-E945-4165-8127-647FBA21BDCE}">
      <dsp:nvSpPr>
        <dsp:cNvPr id="0" name=""/>
        <dsp:cNvSpPr/>
      </dsp:nvSpPr>
      <dsp:spPr>
        <a:xfrm rot="10800000">
          <a:off x="4938952" y="4592566"/>
          <a:ext cx="2808423" cy="656081"/>
        </a:xfrm>
        <a:prstGeom prst="nonIsoscelesTrapezoid">
          <a:avLst>
            <a:gd name="adj1" fmla="val 0"/>
            <a:gd name="adj2" fmla="val 50186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solidFill>
                <a:srgbClr val="FF505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Game over</a:t>
          </a:r>
          <a:r>
            <a:rPr lang="zh-CN" altLang="en-US" sz="2000" kern="1200" dirty="0" smtClean="0">
              <a:solidFill>
                <a:srgbClr val="FF505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！</a:t>
          </a:r>
          <a:endParaRPr lang="zh-CN" altLang="en-US" sz="2000" kern="1200" dirty="0">
            <a:solidFill>
              <a:srgbClr val="FF505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5268215" y="4592566"/>
        <a:ext cx="2479160" cy="656081"/>
      </dsp:txXfrm>
    </dsp:sp>
    <dsp:sp modelId="{F2B45BF5-553C-4C67-9186-3B2043C3E91E}">
      <dsp:nvSpPr>
        <dsp:cNvPr id="0" name=""/>
        <dsp:cNvSpPr/>
      </dsp:nvSpPr>
      <dsp:spPr>
        <a:xfrm>
          <a:off x="0" y="4592566"/>
          <a:ext cx="5268215" cy="656081"/>
        </a:xfrm>
        <a:prstGeom prst="trapezoid">
          <a:avLst>
            <a:gd name="adj" fmla="val 50186"/>
          </a:avLst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等外品</a:t>
          </a:r>
          <a:endParaRPr lang="zh-CN" altLang="en-US" sz="28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21937" y="4592566"/>
        <a:ext cx="3424340" cy="656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14400" y="3556000"/>
            <a:ext cx="2589213" cy="33338"/>
          </a:xfrm>
          <a:prstGeom prst="rect">
            <a:avLst/>
          </a:prstGeom>
          <a:solidFill>
            <a:srgbClr val="E65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2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05200" y="3556000"/>
            <a:ext cx="2589213" cy="33338"/>
          </a:xfrm>
          <a:prstGeom prst="rect">
            <a:avLst/>
          </a:prstGeom>
          <a:solidFill>
            <a:srgbClr val="E8A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2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7588" y="3556000"/>
            <a:ext cx="2589213" cy="33338"/>
          </a:xfrm>
          <a:prstGeom prst="rect">
            <a:avLst/>
          </a:prstGeom>
          <a:solidFill>
            <a:srgbClr val="54D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2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88388" y="3556000"/>
            <a:ext cx="2589213" cy="33338"/>
          </a:xfrm>
          <a:prstGeom prst="rect">
            <a:avLst/>
          </a:prstGeom>
          <a:solidFill>
            <a:srgbClr val="4A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2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58" name="组合 40"/>
          <p:cNvGrpSpPr/>
          <p:nvPr/>
        </p:nvGrpSpPr>
        <p:grpSpPr>
          <a:xfrm>
            <a:off x="0" y="5916613"/>
            <a:ext cx="5943600" cy="941387"/>
            <a:chOff x="0" y="8693150"/>
            <a:chExt cx="5440351" cy="652463"/>
          </a:xfrm>
        </p:grpSpPr>
        <p:sp>
          <p:nvSpPr>
            <p:cNvPr id="16" name="等腰三角形 15"/>
            <p:cNvSpPr/>
            <p:nvPr/>
          </p:nvSpPr>
          <p:spPr>
            <a:xfrm>
              <a:off x="3195335" y="8693150"/>
              <a:ext cx="1816357" cy="652463"/>
            </a:xfrm>
            <a:prstGeom prst="triangle">
              <a:avLst/>
            </a:prstGeom>
            <a:solidFill>
              <a:srgbClr val="4AADEE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0" y="8940712"/>
              <a:ext cx="857320" cy="404901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498409" y="8763568"/>
              <a:ext cx="1477787" cy="582045"/>
            </a:xfrm>
            <a:prstGeom prst="triangle">
              <a:avLst/>
            </a:prstGeom>
            <a:solidFill>
              <a:srgbClr val="E652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1341198" y="8848288"/>
              <a:ext cx="1262731" cy="497325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2189800" y="9025433"/>
              <a:ext cx="858773" cy="320180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2817533" y="9025433"/>
              <a:ext cx="858773" cy="320180"/>
            </a:xfrm>
            <a:prstGeom prst="triangle">
              <a:avLst/>
            </a:prstGeom>
            <a:solidFill>
              <a:srgbClr val="54D6A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4523455" y="9004528"/>
              <a:ext cx="916896" cy="341085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66" name="组合 41"/>
          <p:cNvGrpSpPr/>
          <p:nvPr/>
        </p:nvGrpSpPr>
        <p:grpSpPr>
          <a:xfrm>
            <a:off x="5641975" y="5926138"/>
            <a:ext cx="6577013" cy="941387"/>
            <a:chOff x="564089" y="8693150"/>
            <a:chExt cx="6018774" cy="652463"/>
          </a:xfrm>
        </p:grpSpPr>
        <p:sp>
          <p:nvSpPr>
            <p:cNvPr id="24" name="等腰三角形 23"/>
            <p:cNvSpPr/>
            <p:nvPr/>
          </p:nvSpPr>
          <p:spPr>
            <a:xfrm>
              <a:off x="3071548" y="8693150"/>
              <a:ext cx="1815947" cy="652463"/>
            </a:xfrm>
            <a:prstGeom prst="triangle">
              <a:avLst/>
            </a:prstGeom>
            <a:solidFill>
              <a:srgbClr val="4AADEE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564089" y="8940712"/>
              <a:ext cx="858580" cy="404901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874420" y="8848288"/>
              <a:ext cx="1262446" cy="497325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5724283" y="9025433"/>
              <a:ext cx="858580" cy="320180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2590686" y="9025433"/>
              <a:ext cx="860032" cy="320180"/>
            </a:xfrm>
            <a:prstGeom prst="triangle">
              <a:avLst/>
            </a:prstGeom>
            <a:solidFill>
              <a:srgbClr val="54D6A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4338352" y="9004528"/>
              <a:ext cx="918143" cy="341085"/>
            </a:xfrm>
            <a:prstGeom prst="triangle">
              <a:avLst/>
            </a:prstGeom>
            <a:solidFill>
              <a:srgbClr val="5E72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1705956" y="8848288"/>
              <a:ext cx="1263899" cy="497325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1171342" y="9004528"/>
              <a:ext cx="916690" cy="341085"/>
            </a:xfrm>
            <a:prstGeom prst="triangle">
              <a:avLst/>
            </a:prstGeom>
            <a:solidFill>
              <a:srgbClr val="5E72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9454"/>
            <a:ext cx="9144000" cy="2060725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9074"/>
            <a:ext cx="9144000" cy="69391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32" name="日期占位符 30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页脚占位符 3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灯片编号占位符 3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570354"/>
            <a:ext cx="10512884" cy="56364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1" name="日期占位符 5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6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Others_1"/>
          <p:cNvSpPr/>
          <p:nvPr>
            <p:custDataLst>
              <p:tags r:id="rId2"/>
            </p:custDataLst>
          </p:nvPr>
        </p:nvSpPr>
        <p:spPr>
          <a:xfrm>
            <a:off x="2057400" y="2587625"/>
            <a:ext cx="650875" cy="849313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167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57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2" name="MH_Title"/>
          <p:cNvSpPr/>
          <p:nvPr>
            <p:custDataLst>
              <p:tags r:id="rId3"/>
            </p:custDataLst>
          </p:nvPr>
        </p:nvSpPr>
        <p:spPr>
          <a:xfrm>
            <a:off x="2190750" y="2587625"/>
            <a:ext cx="8464550" cy="849313"/>
          </a:xfrm>
          <a:custGeom>
            <a:avLst/>
            <a:gdLst>
              <a:gd name="connsiteX0" fmla="*/ 500231 w 7124700"/>
              <a:gd name="connsiteY0" fmla="*/ 216261 h 979001"/>
              <a:gd name="connsiteX1" fmla="*/ 500231 w 7124700"/>
              <a:gd name="connsiteY1" fmla="*/ 979001 h 979001"/>
              <a:gd name="connsiteX2" fmla="*/ 0 w 7124700"/>
              <a:gd name="connsiteY2" fmla="*/ 979001 h 979001"/>
              <a:gd name="connsiteX3" fmla="*/ 1230440 w 7124700"/>
              <a:gd name="connsiteY3" fmla="*/ 0 h 979001"/>
              <a:gd name="connsiteX4" fmla="*/ 2896778 w 7124700"/>
              <a:gd name="connsiteY4" fmla="*/ 0 h 979001"/>
              <a:gd name="connsiteX5" fmla="*/ 4620162 w 7124700"/>
              <a:gd name="connsiteY5" fmla="*/ 0 h 979001"/>
              <a:gd name="connsiteX6" fmla="*/ 5458362 w 7124700"/>
              <a:gd name="connsiteY6" fmla="*/ 0 h 979001"/>
              <a:gd name="connsiteX7" fmla="*/ 6286500 w 7124700"/>
              <a:gd name="connsiteY7" fmla="*/ 0 h 979001"/>
              <a:gd name="connsiteX8" fmla="*/ 7124700 w 7124700"/>
              <a:gd name="connsiteY8" fmla="*/ 0 h 979001"/>
              <a:gd name="connsiteX9" fmla="*/ 7124700 w 7124700"/>
              <a:gd name="connsiteY9" fmla="*/ 979001 h 979001"/>
              <a:gd name="connsiteX10" fmla="*/ 6286500 w 7124700"/>
              <a:gd name="connsiteY10" fmla="*/ 979001 h 979001"/>
              <a:gd name="connsiteX11" fmla="*/ 5458362 w 7124700"/>
              <a:gd name="connsiteY11" fmla="*/ 979001 h 979001"/>
              <a:gd name="connsiteX12" fmla="*/ 4620162 w 7124700"/>
              <a:gd name="connsiteY12" fmla="*/ 979001 h 979001"/>
              <a:gd name="connsiteX13" fmla="*/ 2896778 w 7124700"/>
              <a:gd name="connsiteY13" fmla="*/ 979001 h 979001"/>
              <a:gd name="connsiteX14" fmla="*/ 2166569 w 7124700"/>
              <a:gd name="connsiteY14" fmla="*/ 979001 h 979001"/>
              <a:gd name="connsiteX15" fmla="*/ 1666338 w 7124700"/>
              <a:gd name="connsiteY15" fmla="*/ 979001 h 979001"/>
              <a:gd name="connsiteX16" fmla="*/ 1230440 w 7124700"/>
              <a:gd name="connsiteY16" fmla="*/ 979001 h 97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24700" h="979001">
                <a:moveTo>
                  <a:pt x="500231" y="216261"/>
                </a:moveTo>
                <a:lnTo>
                  <a:pt x="500231" y="979001"/>
                </a:lnTo>
                <a:lnTo>
                  <a:pt x="0" y="979001"/>
                </a:lnTo>
                <a:close/>
                <a:moveTo>
                  <a:pt x="1230440" y="0"/>
                </a:moveTo>
                <a:lnTo>
                  <a:pt x="2896778" y="0"/>
                </a:lnTo>
                <a:lnTo>
                  <a:pt x="4620162" y="0"/>
                </a:lnTo>
                <a:lnTo>
                  <a:pt x="5458362" y="0"/>
                </a:lnTo>
                <a:lnTo>
                  <a:pt x="6286500" y="0"/>
                </a:lnTo>
                <a:lnTo>
                  <a:pt x="7124700" y="0"/>
                </a:lnTo>
                <a:lnTo>
                  <a:pt x="7124700" y="979001"/>
                </a:lnTo>
                <a:lnTo>
                  <a:pt x="6286500" y="979001"/>
                </a:lnTo>
                <a:lnTo>
                  <a:pt x="5458362" y="979001"/>
                </a:lnTo>
                <a:lnTo>
                  <a:pt x="4620162" y="979001"/>
                </a:lnTo>
                <a:lnTo>
                  <a:pt x="2896778" y="979001"/>
                </a:lnTo>
                <a:lnTo>
                  <a:pt x="2166569" y="979001"/>
                </a:lnTo>
                <a:lnTo>
                  <a:pt x="1666338" y="979001"/>
                </a:lnTo>
                <a:lnTo>
                  <a:pt x="1230440" y="979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4768" tIns="0" rIns="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20" b="0" i="0" u="none" strike="noStrike" kern="1200" cap="none" spc="63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81400" y="2587925"/>
            <a:ext cx="7074658" cy="848956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00"/>
            <a:ext cx="10515600" cy="864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>
            <p:custDataLst>
              <p:tags r:id="rId2"/>
            </p:custDataLst>
          </p:nvPr>
        </p:nvSpPr>
        <p:spPr>
          <a:xfrm rot="20063428">
            <a:off x="3649663" y="3336925"/>
            <a:ext cx="458788" cy="42068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35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直角三角形 11"/>
          <p:cNvSpPr/>
          <p:nvPr>
            <p:custDataLst>
              <p:tags r:id="rId3"/>
            </p:custDataLst>
          </p:nvPr>
        </p:nvSpPr>
        <p:spPr>
          <a:xfrm rot="7409929">
            <a:off x="4773613" y="3873500"/>
            <a:ext cx="309563" cy="220663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35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直角三角形 12"/>
          <p:cNvSpPr/>
          <p:nvPr>
            <p:custDataLst>
              <p:tags r:id="rId4"/>
            </p:custDataLst>
          </p:nvPr>
        </p:nvSpPr>
        <p:spPr>
          <a:xfrm rot="17352356">
            <a:off x="4455319" y="4750594"/>
            <a:ext cx="204788" cy="14605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35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直角三角形 13"/>
          <p:cNvSpPr/>
          <p:nvPr>
            <p:custDataLst>
              <p:tags r:id="rId5"/>
            </p:custDataLst>
          </p:nvPr>
        </p:nvSpPr>
        <p:spPr>
          <a:xfrm rot="17352356">
            <a:off x="4004469" y="4976019"/>
            <a:ext cx="104775" cy="5873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35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>
            <p:custDataLst>
              <p:tags r:id="rId6"/>
            </p:custDataLst>
          </p:nvPr>
        </p:nvSpPr>
        <p:spPr>
          <a:xfrm rot="11413207">
            <a:off x="5916613" y="4191000"/>
            <a:ext cx="204788" cy="1460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35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直角三角形 15"/>
          <p:cNvSpPr/>
          <p:nvPr>
            <p:custDataLst>
              <p:tags r:id="rId7"/>
            </p:custDataLst>
          </p:nvPr>
        </p:nvSpPr>
        <p:spPr>
          <a:xfrm rot="18287289">
            <a:off x="5603081" y="3640931"/>
            <a:ext cx="204788" cy="22225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35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直角三角形 16"/>
          <p:cNvSpPr/>
          <p:nvPr>
            <p:custDataLst>
              <p:tags r:id="rId8"/>
            </p:custDataLst>
          </p:nvPr>
        </p:nvSpPr>
        <p:spPr>
          <a:xfrm rot="16200000">
            <a:off x="8366919" y="2493169"/>
            <a:ext cx="122238" cy="22225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35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直角三角形 17"/>
          <p:cNvSpPr/>
          <p:nvPr>
            <p:custDataLst>
              <p:tags r:id="rId9"/>
            </p:custDataLst>
          </p:nvPr>
        </p:nvSpPr>
        <p:spPr>
          <a:xfrm rot="16200000">
            <a:off x="8389938" y="1431925"/>
            <a:ext cx="58738" cy="10636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35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10"/>
            </p:custDataLst>
          </p:nvPr>
        </p:nvCxnSpPr>
        <p:spPr>
          <a:xfrm flipV="1">
            <a:off x="4110038" y="4049713"/>
            <a:ext cx="631825" cy="3952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1"/>
            </p:custDataLst>
          </p:nvPr>
        </p:nvCxnSpPr>
        <p:spPr>
          <a:xfrm flipV="1">
            <a:off x="3859213" y="4064000"/>
            <a:ext cx="1101725" cy="6889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2"/>
            </p:custDataLst>
          </p:nvPr>
        </p:nvCxnSpPr>
        <p:spPr>
          <a:xfrm flipV="1">
            <a:off x="7693025" y="1603375"/>
            <a:ext cx="635000" cy="3952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3"/>
            </p:custDataLst>
          </p:nvPr>
        </p:nvCxnSpPr>
        <p:spPr>
          <a:xfrm flipV="1">
            <a:off x="8016875" y="1335088"/>
            <a:ext cx="1100138" cy="69056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918" y="2073109"/>
            <a:ext cx="3745615" cy="2992232"/>
          </a:xfrm>
          <a:custGeom>
            <a:avLst/>
            <a:gdLst>
              <a:gd name="connsiteX0" fmla="*/ 0 w 5437012"/>
              <a:gd name="connsiteY0" fmla="*/ 1374260 h 1374260"/>
              <a:gd name="connsiteX1" fmla="*/ 0 w 5437012"/>
              <a:gd name="connsiteY1" fmla="*/ 0 h 1374260"/>
              <a:gd name="connsiteX2" fmla="*/ 5437012 w 5437012"/>
              <a:gd name="connsiteY2" fmla="*/ 1374260 h 1374260"/>
              <a:gd name="connsiteX3" fmla="*/ 0 w 5437012"/>
              <a:gd name="connsiteY3" fmla="*/ 1374260 h 1374260"/>
              <a:gd name="connsiteX0-1" fmla="*/ 0 w 2673030"/>
              <a:gd name="connsiteY0-2" fmla="*/ 1374260 h 2538041"/>
              <a:gd name="connsiteX1-3" fmla="*/ 0 w 2673030"/>
              <a:gd name="connsiteY1-4" fmla="*/ 0 h 2538041"/>
              <a:gd name="connsiteX2-5" fmla="*/ 2673030 w 2673030"/>
              <a:gd name="connsiteY2-6" fmla="*/ 2538041 h 2538041"/>
              <a:gd name="connsiteX3-7" fmla="*/ 0 w 2673030"/>
              <a:gd name="connsiteY3-8" fmla="*/ 1374260 h 2538041"/>
              <a:gd name="connsiteX0-9" fmla="*/ 0 w 4156364"/>
              <a:gd name="connsiteY0-10" fmla="*/ 252042 h 1415823"/>
              <a:gd name="connsiteX1-11" fmla="*/ 4156364 w 4156364"/>
              <a:gd name="connsiteY1-12" fmla="*/ 0 h 1415823"/>
              <a:gd name="connsiteX2-13" fmla="*/ 2673030 w 4156364"/>
              <a:gd name="connsiteY2-14" fmla="*/ 1415823 h 1415823"/>
              <a:gd name="connsiteX3-15" fmla="*/ 0 w 4156364"/>
              <a:gd name="connsiteY3-16" fmla="*/ 252042 h 1415823"/>
              <a:gd name="connsiteX0-17" fmla="*/ 0 w 2909455"/>
              <a:gd name="connsiteY0-18" fmla="*/ 44224 h 1415823"/>
              <a:gd name="connsiteX1-19" fmla="*/ 2909455 w 2909455"/>
              <a:gd name="connsiteY1-20" fmla="*/ 0 h 1415823"/>
              <a:gd name="connsiteX2-21" fmla="*/ 1426121 w 2909455"/>
              <a:gd name="connsiteY2-22" fmla="*/ 1415823 h 1415823"/>
              <a:gd name="connsiteX3-23" fmla="*/ 0 w 2909455"/>
              <a:gd name="connsiteY3-24" fmla="*/ 44224 h 1415823"/>
              <a:gd name="connsiteX0-25" fmla="*/ 0 w 2915805"/>
              <a:gd name="connsiteY0-26" fmla="*/ 50574 h 1422173"/>
              <a:gd name="connsiteX1-27" fmla="*/ 2915805 w 2915805"/>
              <a:gd name="connsiteY1-28" fmla="*/ 0 h 1422173"/>
              <a:gd name="connsiteX2-29" fmla="*/ 1426121 w 2915805"/>
              <a:gd name="connsiteY2-30" fmla="*/ 1422173 h 1422173"/>
              <a:gd name="connsiteX3-31" fmla="*/ 0 w 2915805"/>
              <a:gd name="connsiteY3-32" fmla="*/ 50574 h 1422173"/>
              <a:gd name="connsiteX0-33" fmla="*/ 0 w 2896755"/>
              <a:gd name="connsiteY0-34" fmla="*/ 0 h 1435099"/>
              <a:gd name="connsiteX1-35" fmla="*/ 2896755 w 2896755"/>
              <a:gd name="connsiteY1-36" fmla="*/ 12926 h 1435099"/>
              <a:gd name="connsiteX2-37" fmla="*/ 1407071 w 2896755"/>
              <a:gd name="connsiteY2-38" fmla="*/ 1435099 h 1435099"/>
              <a:gd name="connsiteX3-39" fmla="*/ 0 w 2896755"/>
              <a:gd name="connsiteY3-40" fmla="*/ 0 h 1435099"/>
              <a:gd name="connsiteX0-41" fmla="*/ 0 w 2896755"/>
              <a:gd name="connsiteY0-42" fmla="*/ 0 h 1422399"/>
              <a:gd name="connsiteX1-43" fmla="*/ 2896755 w 2896755"/>
              <a:gd name="connsiteY1-44" fmla="*/ 226 h 1422399"/>
              <a:gd name="connsiteX2-45" fmla="*/ 1407071 w 2896755"/>
              <a:gd name="connsiteY2-46" fmla="*/ 1422399 h 1422399"/>
              <a:gd name="connsiteX3-47" fmla="*/ 0 w 2896755"/>
              <a:gd name="connsiteY3-48" fmla="*/ 0 h 1422399"/>
              <a:gd name="connsiteX0-49" fmla="*/ 0 w 2896755"/>
              <a:gd name="connsiteY0-50" fmla="*/ 0 h 1441449"/>
              <a:gd name="connsiteX1-51" fmla="*/ 2896755 w 2896755"/>
              <a:gd name="connsiteY1-52" fmla="*/ 226 h 1441449"/>
              <a:gd name="connsiteX2-53" fmla="*/ 1451521 w 2896755"/>
              <a:gd name="connsiteY2-54" fmla="*/ 1441449 h 1441449"/>
              <a:gd name="connsiteX3-55" fmla="*/ 0 w 2896755"/>
              <a:gd name="connsiteY3-56" fmla="*/ 0 h 1441449"/>
            </a:gdLst>
            <a:ahLst/>
            <a:cxnLst>
              <a:cxn ang="0">
                <a:pos x="connsiteX0-49" y="connsiteY0-50"/>
              </a:cxn>
              <a:cxn ang="0">
                <a:pos x="connsiteX1-51" y="connsiteY1-52"/>
              </a:cxn>
              <a:cxn ang="0">
                <a:pos x="connsiteX2-53" y="connsiteY2-54"/>
              </a:cxn>
              <a:cxn ang="0">
                <a:pos x="connsiteX3-55" y="connsiteY3-56"/>
              </a:cxn>
            </a:cxnLst>
            <a:rect l="l" t="t" r="r" b="b"/>
            <a:pathLst>
              <a:path w="2896755" h="1441449">
                <a:moveTo>
                  <a:pt x="0" y="0"/>
                </a:moveTo>
                <a:lnTo>
                  <a:pt x="2896755" y="226"/>
                </a:lnTo>
                <a:lnTo>
                  <a:pt x="1451521" y="14414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900000" tIns="180000" rIns="900000" anchor="t">
            <a:normAutofit/>
          </a:bodyPr>
          <a:lstStyle>
            <a:lvl1pPr algn="ctr">
              <a:defRPr sz="4800" b="1">
                <a:solidFill>
                  <a:schemeClr val="bg1"/>
                </a:solidFill>
                <a:effectLst>
                  <a:outerShdw blurRad="38100" dist="25400" dir="13500000" algn="tr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576263"/>
            <a:ext cx="10515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838200" y="1724025"/>
            <a:ext cx="10515600" cy="44529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E8D8C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  <p:grpSp>
        <p:nvGrpSpPr>
          <p:cNvPr id="1031" name="组合 9"/>
          <p:cNvGrpSpPr/>
          <p:nvPr/>
        </p:nvGrpSpPr>
        <p:grpSpPr>
          <a:xfrm>
            <a:off x="0" y="0"/>
            <a:ext cx="1517650" cy="576263"/>
            <a:chOff x="0" y="0"/>
            <a:chExt cx="1092259" cy="414604"/>
          </a:xfrm>
        </p:grpSpPr>
        <p:sp>
          <p:nvSpPr>
            <p:cNvPr id="7" name="等腰三角形 6"/>
            <p:cNvSpPr/>
            <p:nvPr/>
          </p:nvSpPr>
          <p:spPr>
            <a:xfrm flipV="1">
              <a:off x="0" y="0"/>
              <a:ext cx="383890" cy="288967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V="1">
              <a:off x="183948" y="0"/>
              <a:ext cx="708369" cy="414604"/>
            </a:xfrm>
            <a:prstGeom prst="triangle">
              <a:avLst/>
            </a:prstGeom>
            <a:solidFill>
              <a:srgbClr val="E652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508426" y="0"/>
              <a:ext cx="583833" cy="341506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5E72F7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E72F7"/>
          </a:solidFill>
          <a:latin typeface="Calibri Light" panose="020F030202020403020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E72F7"/>
          </a:solidFill>
          <a:latin typeface="Calibri Light" panose="020F030202020403020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E72F7"/>
          </a:solidFill>
          <a:latin typeface="Calibri Light" panose="020F030202020403020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E72F7"/>
          </a:solidFill>
          <a:latin typeface="Calibri Light" panose="020F030202020403020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E72F7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E72F7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E72F7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E72F7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352425" indent="-352425" algn="l" rtl="0" fontAlgn="base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oleObject" Target="../embeddings/oleObject8.bin"/><Relationship Id="rId7" Type="http://schemas.openxmlformats.org/officeDocument/2006/relationships/image" Target="../media/image17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png"/><Relationship Id="rId4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28.xml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jpeg"/><Relationship Id="rId2" Type="http://schemas.openxmlformats.org/officeDocument/2006/relationships/image" Target="../media/image19.wmf"/><Relationship Id="rId1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3.png"/><Relationship Id="rId17" Type="http://schemas.openxmlformats.org/officeDocument/2006/relationships/vmlDrawing" Target="../drawings/vmlDrawing4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22.wmf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0.wmf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7.bin"/><Relationship Id="rId3" Type="http://schemas.openxmlformats.org/officeDocument/2006/relationships/image" Target="../media/image28.wmf"/><Relationship Id="rId2" Type="http://schemas.openxmlformats.org/officeDocument/2006/relationships/oleObject" Target="../embeddings/oleObject16.bin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microsoft.com/office/2007/relationships/diagramDrawing" Target="../diagrams/drawing1.xml"/><Relationship Id="rId7" Type="http://schemas.openxmlformats.org/officeDocument/2006/relationships/diagramColors" Target="../diagrams/colors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0.wmf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5.xml"/><Relationship Id="rId5" Type="http://schemas.openxmlformats.org/officeDocument/2006/relationships/image" Target="../media/image7.pn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31.png"/><Relationship Id="rId1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image" Target="../media/image32.png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3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20.bin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8.wmf"/><Relationship Id="rId15" Type="http://schemas.openxmlformats.org/officeDocument/2006/relationships/vmlDrawing" Target="../drawings/vmlDrawing10.v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44.xml"/><Relationship Id="rId12" Type="http://schemas.openxmlformats.org/officeDocument/2006/relationships/image" Target="../media/image44.png"/><Relationship Id="rId11" Type="http://schemas.openxmlformats.org/officeDocument/2006/relationships/image" Target="../media/image43.jpeg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3" Type="http://schemas.openxmlformats.org/officeDocument/2006/relationships/image" Target="../media/image7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10.png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" Type="http://schemas.openxmlformats.org/officeDocument/2006/relationships/tags" Target="../tags/tag26.xml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7.xml"/><Relationship Id="rId11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/>
        </p:nvSpPr>
        <p:spPr>
          <a:xfrm>
            <a:off x="630238" y="328613"/>
            <a:ext cx="7308850" cy="5762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0383A3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下次实验预习</a:t>
            </a:r>
            <a:endParaRPr lang="zh-CN" altLang="en-US" sz="4000" b="1" dirty="0">
              <a:solidFill>
                <a:srgbClr val="0383A3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8194" name="矩形 4"/>
          <p:cNvSpPr/>
          <p:nvPr/>
        </p:nvSpPr>
        <p:spPr>
          <a:xfrm>
            <a:off x="752475" y="759460"/>
            <a:ext cx="10561320" cy="606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实验内容 </a:t>
            </a:r>
            <a:r>
              <a:rPr lang="zh-CN" altLang="en-US" sz="3200" b="1" dirty="0">
                <a:latin typeface="宋体" panose="02010600030101010101" pitchFamily="2" charset="-122"/>
              </a:rPr>
              <a:t>：</a:t>
            </a:r>
            <a:r>
              <a:rPr lang="en-US" altLang="zh-CN" sz="3200" b="1">
                <a:latin typeface="宋体" panose="02010600030101010101" pitchFamily="2" charset="-122"/>
              </a:rPr>
              <a:t>实验4.8</a:t>
            </a:r>
            <a:r>
              <a:rPr lang="zh-CN" altLang="en-US" sz="3200" b="1">
                <a:latin typeface="宋体" panose="02010600030101010101" pitchFamily="2" charset="-122"/>
              </a:rPr>
              <a:t>和</a:t>
            </a:r>
            <a:r>
              <a:rPr lang="en-US" altLang="zh-CN" sz="3200" b="1">
                <a:latin typeface="宋体" panose="02010600030101010101" pitchFamily="2" charset="-122"/>
              </a:rPr>
              <a:t>4.9 </a:t>
            </a:r>
            <a:r>
              <a:rPr lang="zh-CN" altLang="en-US" sz="3200" b="1" dirty="0">
                <a:latin typeface="宋体" panose="02010600030101010101" pitchFamily="2" charset="-122"/>
              </a:rPr>
              <a:t>电子示波器的使用和铁磁材料特性曲线测绘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地点</a:t>
            </a:r>
            <a:r>
              <a:rPr lang="zh-CN" altLang="zh-CN" sz="3200" b="1" dirty="0">
                <a:latin typeface="宋体" panose="02010600030101010101" pitchFamily="2" charset="-122"/>
              </a:rPr>
              <a:t>：</a:t>
            </a:r>
            <a:r>
              <a:rPr lang="en-US" altLang="zh-CN" sz="3200" b="1">
                <a:latin typeface="宋体" panose="02010600030101010101" pitchFamily="2" charset="-122"/>
              </a:rPr>
              <a:t>DS 1315</a:t>
            </a:r>
            <a:r>
              <a:rPr lang="zh-CN" altLang="en-US" sz="3200" b="1">
                <a:latin typeface="宋体" panose="02010600030101010101" pitchFamily="2" charset="-122"/>
              </a:rPr>
              <a:t>和</a:t>
            </a:r>
            <a:r>
              <a:rPr lang="en-US" altLang="zh-CN" sz="3200" b="1">
                <a:latin typeface="宋体" panose="02010600030101010101" pitchFamily="2" charset="-122"/>
              </a:rPr>
              <a:t>1213  </a:t>
            </a:r>
            <a:endParaRPr lang="zh-CN" altLang="zh-CN" sz="3200" b="1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预习内容</a:t>
            </a:r>
            <a:r>
              <a:rPr lang="zh-CN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br>
              <a:rPr lang="en-US" altLang="zh-CN" sz="3200" b="1">
                <a:latin typeface="宋体" panose="02010600030101010101" pitchFamily="2" charset="-122"/>
              </a:rPr>
            </a:br>
            <a:r>
              <a:rPr lang="en-US" altLang="zh-CN" sz="3200" b="1">
                <a:latin typeface="宋体" panose="02010600030101010101" pitchFamily="2" charset="-122"/>
              </a:rPr>
              <a:t>   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了解示波器的功能、基本结构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2.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示波器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显示波形、扫描整步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的原理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3.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铁磁材料的分类及其应用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4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起始磁化曲线，基本磁化曲线和磁滞回线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5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示波器显示磁滞回线的原理（转换测量法）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54276"/>
          <p:cNvSpPr/>
          <p:nvPr/>
        </p:nvSpPr>
        <p:spPr>
          <a:xfrm>
            <a:off x="152400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4338" name="矩形 54278"/>
          <p:cNvSpPr/>
          <p:nvPr/>
        </p:nvSpPr>
        <p:spPr>
          <a:xfrm>
            <a:off x="152400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4339" name="矩形 54312"/>
          <p:cNvSpPr/>
          <p:nvPr/>
        </p:nvSpPr>
        <p:spPr>
          <a:xfrm>
            <a:off x="5605463" y="3065463"/>
            <a:ext cx="277812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</a:rPr>
              <a:t>  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340" name="矩形 54342"/>
          <p:cNvSpPr/>
          <p:nvPr/>
        </p:nvSpPr>
        <p:spPr>
          <a:xfrm>
            <a:off x="152400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4341" name="矩形 54344"/>
          <p:cNvSpPr/>
          <p:nvPr/>
        </p:nvSpPr>
        <p:spPr>
          <a:xfrm>
            <a:off x="1524000" y="33432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4342" name="矩形 54346"/>
          <p:cNvSpPr/>
          <p:nvPr/>
        </p:nvSpPr>
        <p:spPr>
          <a:xfrm>
            <a:off x="1524000" y="33432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4343" name="文本框 3"/>
          <p:cNvSpPr txBox="1"/>
          <p:nvPr/>
        </p:nvSpPr>
        <p:spPr>
          <a:xfrm>
            <a:off x="233363" y="508000"/>
            <a:ext cx="7835900" cy="2041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．直流电压档的设计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  <a:p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sym typeface="宋体" panose="02010600030101010101" pitchFamily="2" charset="-122"/>
              </a:rPr>
              <a:t>       </a:t>
            </a:r>
            <a:r>
              <a:rPr lang="zh-CN" altLang="en-US" sz="3200" b="1" dirty="0">
                <a:solidFill>
                  <a:srgbClr val="0070C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如何将表头改装成不同量程的电压表？</a:t>
            </a:r>
            <a:endParaRPr lang="zh-CN" altLang="en-US" sz="3200" b="1" dirty="0">
              <a:solidFill>
                <a:srgbClr val="3366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sz="3200" dirty="0">
              <a:latin typeface="Calibri" panose="020F0502020204030204" pitchFamily="34" charset="0"/>
            </a:endParaRPr>
          </a:p>
        </p:txBody>
      </p:sp>
      <p:grpSp>
        <p:nvGrpSpPr>
          <p:cNvPr id="2" name="组合 31748"/>
          <p:cNvGrpSpPr/>
          <p:nvPr/>
        </p:nvGrpSpPr>
        <p:grpSpPr>
          <a:xfrm>
            <a:off x="8124190" y="1073468"/>
            <a:ext cx="3716338" cy="3563937"/>
            <a:chOff x="1296" y="1006"/>
            <a:chExt cx="3024" cy="2498"/>
          </a:xfrm>
        </p:grpSpPr>
        <p:sp>
          <p:nvSpPr>
            <p:cNvPr id="14345" name="圆角矩形 31749"/>
            <p:cNvSpPr/>
            <p:nvPr/>
          </p:nvSpPr>
          <p:spPr>
            <a:xfrm>
              <a:off x="1296" y="1006"/>
              <a:ext cx="3024" cy="2496"/>
            </a:xfrm>
            <a:prstGeom prst="roundRect">
              <a:avLst>
                <a:gd name="adj" fmla="val 5167"/>
              </a:avLst>
            </a:prstGeom>
            <a:gradFill rotWithShape="1">
              <a:gsLst>
                <a:gs pos="0">
                  <a:srgbClr val="6C6C6C"/>
                </a:gs>
                <a:gs pos="50000">
                  <a:srgbClr val="EAEAEA"/>
                </a:gs>
                <a:gs pos="100000">
                  <a:srgbClr val="6C6C6C"/>
                </a:gs>
              </a:gsLst>
              <a:lin ang="18900000" scaled="1"/>
              <a:tileRect/>
            </a:gradFill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4346" name="圆角矩形 31750"/>
            <p:cNvSpPr/>
            <p:nvPr/>
          </p:nvSpPr>
          <p:spPr>
            <a:xfrm>
              <a:off x="1296" y="2640"/>
              <a:ext cx="3024" cy="864"/>
            </a:xfrm>
            <a:prstGeom prst="roundRect">
              <a:avLst>
                <a:gd name="adj" fmla="val 5167"/>
              </a:avLst>
            </a:prstGeom>
            <a:solidFill>
              <a:srgbClr val="4D4D4D"/>
            </a:solidFill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4347" name="椭圆 31751"/>
            <p:cNvSpPr/>
            <p:nvPr/>
          </p:nvSpPr>
          <p:spPr>
            <a:xfrm>
              <a:off x="2708" y="2974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4348" name="直接连接符 31752"/>
            <p:cNvSpPr/>
            <p:nvPr/>
          </p:nvSpPr>
          <p:spPr>
            <a:xfrm flipV="1">
              <a:off x="2738" y="3022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9" name="圆角矩形 31753"/>
            <p:cNvSpPr/>
            <p:nvPr/>
          </p:nvSpPr>
          <p:spPr>
            <a:xfrm>
              <a:off x="1392" y="2926"/>
              <a:ext cx="1152" cy="288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4350" name="圆角矩形 31754"/>
            <p:cNvSpPr/>
            <p:nvPr/>
          </p:nvSpPr>
          <p:spPr>
            <a:xfrm>
              <a:off x="1344" y="1054"/>
              <a:ext cx="2928" cy="1584"/>
            </a:xfrm>
            <a:prstGeom prst="roundRect">
              <a:avLst>
                <a:gd name="adj" fmla="val 5167"/>
              </a:avLst>
            </a:prstGeom>
            <a:solidFill>
              <a:srgbClr val="F8F8F8"/>
            </a:solidFill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4351" name="直接连接符 31755"/>
            <p:cNvSpPr/>
            <p:nvPr/>
          </p:nvSpPr>
          <p:spPr>
            <a:xfrm flipH="1" flipV="1">
              <a:off x="1584" y="1774"/>
              <a:ext cx="1008" cy="864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2" name="任意多边形 31756"/>
            <p:cNvSpPr/>
            <p:nvPr/>
          </p:nvSpPr>
          <p:spPr>
            <a:xfrm>
              <a:off x="1661" y="1436"/>
              <a:ext cx="2275" cy="472"/>
            </a:xfrm>
            <a:custGeom>
              <a:avLst/>
              <a:gdLst/>
              <a:ahLst/>
              <a:cxnLst>
                <a:cxn ang="0">
                  <a:pos x="0" y="463"/>
                </a:cxn>
                <a:cxn ang="0">
                  <a:pos x="259" y="232"/>
                </a:cxn>
                <a:cxn ang="0">
                  <a:pos x="624" y="69"/>
                </a:cxn>
                <a:cxn ang="0">
                  <a:pos x="1133" y="2"/>
                </a:cxn>
                <a:cxn ang="0">
                  <a:pos x="1641" y="79"/>
                </a:cxn>
                <a:cxn ang="0">
                  <a:pos x="2035" y="252"/>
                </a:cxn>
                <a:cxn ang="0">
                  <a:pos x="2275" y="472"/>
                </a:cxn>
              </a:cxnLst>
              <a:rect l="0" t="0" r="0" b="0"/>
              <a:pathLst>
                <a:path w="2275" h="472">
                  <a:moveTo>
                    <a:pt x="0" y="463"/>
                  </a:moveTo>
                  <a:cubicBezTo>
                    <a:pt x="43" y="424"/>
                    <a:pt x="155" y="298"/>
                    <a:pt x="259" y="232"/>
                  </a:cubicBezTo>
                  <a:cubicBezTo>
                    <a:pt x="363" y="166"/>
                    <a:pt x="478" y="107"/>
                    <a:pt x="624" y="69"/>
                  </a:cubicBezTo>
                  <a:cubicBezTo>
                    <a:pt x="770" y="31"/>
                    <a:pt x="964" y="0"/>
                    <a:pt x="1133" y="2"/>
                  </a:cubicBezTo>
                  <a:cubicBezTo>
                    <a:pt x="1302" y="4"/>
                    <a:pt x="1491" y="37"/>
                    <a:pt x="1641" y="79"/>
                  </a:cubicBezTo>
                  <a:cubicBezTo>
                    <a:pt x="1791" y="121"/>
                    <a:pt x="1929" y="186"/>
                    <a:pt x="2035" y="252"/>
                  </a:cubicBezTo>
                  <a:cubicBezTo>
                    <a:pt x="2141" y="318"/>
                    <a:pt x="2225" y="426"/>
                    <a:pt x="2275" y="4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矩形 31757"/>
            <p:cNvSpPr>
              <a:spLocks noTextEdit="1"/>
            </p:cNvSpPr>
            <p:nvPr/>
          </p:nvSpPr>
          <p:spPr>
            <a:xfrm>
              <a:off x="1560" y="1390"/>
              <a:ext cx="2472" cy="1392"/>
            </a:xfrm>
            <a:prstGeom prst="rect">
              <a:avLst/>
            </a:prstGeom>
          </p:spPr>
          <p:txBody>
            <a:bodyPr wrap="none" fromWordArt="1">
              <a:prstTxWarp prst="textArchUp">
                <a:avLst>
                  <a:gd name="adj" fmla="val 10800007"/>
                </a:avLst>
              </a:prstTxWarp>
              <a:normAutofit/>
            </a:bodyPr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I  I  I  I  I  I  I  I  I  I  I  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14354" name="对象 31758"/>
            <p:cNvGraphicFramePr/>
            <p:nvPr/>
          </p:nvGraphicFramePr>
          <p:xfrm>
            <a:off x="2544" y="1918"/>
            <a:ext cx="43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" name="" r:id="rId1" imgW="241300" imgH="203200" progId="Equation.3">
                    <p:embed/>
                  </p:oleObj>
                </mc:Choice>
                <mc:Fallback>
                  <p:oleObj name="" r:id="rId1" imgW="241300" imgH="2032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44" y="1918"/>
                          <a:ext cx="431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5" name="矩形 31759"/>
            <p:cNvSpPr>
              <a:spLocks noTextEdit="1"/>
            </p:cNvSpPr>
            <p:nvPr/>
          </p:nvSpPr>
          <p:spPr>
            <a:xfrm>
              <a:off x="1488" y="3012"/>
              <a:ext cx="816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3600">
                  <a:ln w="63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 =2300</a:t>
              </a:r>
              <a:endParaRPr lang="zh-CN" altLang="en-US" sz="3600">
                <a:ln w="63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56" name="矩形 31760"/>
            <p:cNvSpPr>
              <a:spLocks noTextEdit="1"/>
            </p:cNvSpPr>
            <p:nvPr/>
          </p:nvSpPr>
          <p:spPr>
            <a:xfrm>
              <a:off x="1594" y="3070"/>
              <a:ext cx="48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3600">
                  <a:ln w="63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g</a:t>
              </a:r>
              <a:endParaRPr lang="zh-CN" altLang="en-US" sz="3600">
                <a:ln w="63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57" name="圆角矩形 31761"/>
            <p:cNvSpPr/>
            <p:nvPr/>
          </p:nvSpPr>
          <p:spPr>
            <a:xfrm>
              <a:off x="1440" y="2964"/>
              <a:ext cx="1056" cy="210"/>
            </a:xfrm>
            <a:prstGeom prst="roundRect">
              <a:avLst>
                <a:gd name="adj" fmla="val 16667"/>
              </a:avLst>
            </a:prstGeom>
            <a:noFill/>
            <a:ln w="63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4358" name="文本框 31762"/>
            <p:cNvSpPr txBox="1"/>
            <p:nvPr/>
          </p:nvSpPr>
          <p:spPr>
            <a:xfrm rot="-3612589">
              <a:off x="1361" y="1677"/>
              <a:ext cx="240" cy="29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</a:rPr>
                <a:t>0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  <p:sp>
          <p:nvSpPr>
            <p:cNvPr id="14359" name="文本框 31763"/>
            <p:cNvSpPr txBox="1"/>
            <p:nvPr/>
          </p:nvSpPr>
          <p:spPr>
            <a:xfrm rot="-1642701">
              <a:off x="1762" y="1316"/>
              <a:ext cx="288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</a:rPr>
                <a:t>20</a:t>
              </a:r>
              <a:endParaRPr lang="en-US" altLang="zh-CN" sz="1200" b="1">
                <a:latin typeface="Arial" panose="020B0604020202020204" pitchFamily="34" charset="0"/>
              </a:endParaRPr>
            </a:p>
          </p:txBody>
        </p:sp>
        <p:sp>
          <p:nvSpPr>
            <p:cNvPr id="14360" name="文本框 31764"/>
            <p:cNvSpPr txBox="1"/>
            <p:nvPr/>
          </p:nvSpPr>
          <p:spPr>
            <a:xfrm rot="-513075">
              <a:off x="2362" y="1162"/>
              <a:ext cx="288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</a:rPr>
                <a:t>40</a:t>
              </a:r>
              <a:endParaRPr lang="en-US" altLang="zh-CN" sz="1200" b="1">
                <a:latin typeface="Arial" panose="020B0604020202020204" pitchFamily="34" charset="0"/>
              </a:endParaRPr>
            </a:p>
          </p:txBody>
        </p:sp>
        <p:sp>
          <p:nvSpPr>
            <p:cNvPr id="14361" name="文本框 31765"/>
            <p:cNvSpPr txBox="1"/>
            <p:nvPr/>
          </p:nvSpPr>
          <p:spPr>
            <a:xfrm rot="361903">
              <a:off x="2938" y="1162"/>
              <a:ext cx="288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</a:rPr>
                <a:t>60</a:t>
              </a:r>
              <a:endParaRPr lang="en-US" altLang="zh-CN" sz="1200" b="1">
                <a:latin typeface="Arial" panose="020B0604020202020204" pitchFamily="34" charset="0"/>
              </a:endParaRPr>
            </a:p>
          </p:txBody>
        </p:sp>
        <p:sp>
          <p:nvSpPr>
            <p:cNvPr id="14362" name="文本框 31766"/>
            <p:cNvSpPr txBox="1"/>
            <p:nvPr/>
          </p:nvSpPr>
          <p:spPr>
            <a:xfrm rot="1527801">
              <a:off x="3476" y="1316"/>
              <a:ext cx="288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</a:rPr>
                <a:t>80</a:t>
              </a:r>
              <a:endParaRPr lang="en-US" altLang="zh-CN" sz="1200" b="1">
                <a:latin typeface="Arial" panose="020B0604020202020204" pitchFamily="34" charset="0"/>
              </a:endParaRPr>
            </a:p>
          </p:txBody>
        </p:sp>
        <p:sp>
          <p:nvSpPr>
            <p:cNvPr id="14363" name="文本框 31767"/>
            <p:cNvSpPr txBox="1"/>
            <p:nvPr/>
          </p:nvSpPr>
          <p:spPr>
            <a:xfrm rot="3247255">
              <a:off x="3896" y="1675"/>
              <a:ext cx="384" cy="24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latin typeface="Arial" panose="020B0604020202020204" pitchFamily="34" charset="0"/>
                </a:rPr>
                <a:t>100</a:t>
              </a:r>
              <a:endParaRPr lang="en-US" altLang="zh-CN" sz="1400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14364" name="对象 31768"/>
            <p:cNvGraphicFramePr/>
            <p:nvPr/>
          </p:nvGraphicFramePr>
          <p:xfrm>
            <a:off x="2304" y="2974"/>
            <a:ext cx="14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" name="" r:id="rId3" imgW="165100" imgH="177800" progId="Equation.3">
                    <p:embed/>
                  </p:oleObj>
                </mc:Choice>
                <mc:Fallback>
                  <p:oleObj name="" r:id="rId3" imgW="165100" imgH="1778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04" y="2974"/>
                          <a:ext cx="148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73743043" name="图片 10737430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38" y="2944813"/>
            <a:ext cx="4557712" cy="1639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154113" y="5380038"/>
            <a:ext cx="106267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alibri" panose="020F0502020204030204" pitchFamily="34" charset="0"/>
              </a:rPr>
              <a:t>故量程扩大的倍数越高，串联的电阻值越大 ，改装表的内阻越大。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5845175" y="2516188"/>
            <a:ext cx="1978025" cy="2139950"/>
            <a:chOff x="9197" y="4084"/>
            <a:chExt cx="2970" cy="3372"/>
          </a:xfrm>
        </p:grpSpPr>
        <p:graphicFrame>
          <p:nvGraphicFramePr>
            <p:cNvPr id="14368" name="对象 1073743016"/>
            <p:cNvGraphicFramePr/>
            <p:nvPr/>
          </p:nvGraphicFramePr>
          <p:xfrm>
            <a:off x="9255" y="4084"/>
            <a:ext cx="2167" cy="1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5" name="" r:id="rId6" imgW="482600" imgH="444500" progId="">
                    <p:embed/>
                  </p:oleObj>
                </mc:Choice>
                <mc:Fallback>
                  <p:oleObj name="" r:id="rId6" imgW="482600" imgH="444500" progId="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255" y="4084"/>
                          <a:ext cx="2167" cy="133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9" name="对象 1073743017"/>
            <p:cNvGraphicFramePr/>
            <p:nvPr/>
          </p:nvGraphicFramePr>
          <p:xfrm>
            <a:off x="9197" y="5804"/>
            <a:ext cx="2971" cy="1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" name="" r:id="rId8" imgW="1358900" imgH="444500" progId="">
                    <p:embed/>
                  </p:oleObj>
                </mc:Choice>
                <mc:Fallback>
                  <p:oleObj name="" r:id="rId8" imgW="1358900" imgH="444500" progId="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197" y="5804"/>
                          <a:ext cx="2971" cy="1653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24581"/>
          <p:cNvSpPr/>
          <p:nvPr/>
        </p:nvSpPr>
        <p:spPr>
          <a:xfrm>
            <a:off x="1290638" y="875983"/>
            <a:ext cx="8954135" cy="11245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将量程为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1mA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的电流表，改装成电压表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7.5V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15V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30V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由图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2" name="文本框 9"/>
          <p:cNvSpPr txBox="1"/>
          <p:nvPr/>
        </p:nvSpPr>
        <p:spPr>
          <a:xfrm>
            <a:off x="7912100" y="4867275"/>
            <a:ext cx="2711450" cy="3984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</a:rPr>
              <a:t>图</a:t>
            </a:r>
            <a:r>
              <a:rPr lang="en-US" altLang="zh-CN" sz="2000">
                <a:latin typeface="Calibri" panose="020F0502020204030204" pitchFamily="34" charset="0"/>
              </a:rPr>
              <a:t>2  </a:t>
            </a:r>
            <a:r>
              <a:rPr lang="zh-CN" altLang="en-US" sz="2000" dirty="0">
                <a:latin typeface="Calibri" panose="020F0502020204030204" pitchFamily="34" charset="0"/>
              </a:rPr>
              <a:t>直流电压档原理图</a:t>
            </a:r>
            <a:endParaRPr lang="zh-CN" altLang="en-US" sz="2000" dirty="0">
              <a:latin typeface="Calibri" panose="020F0502020204030204" pitchFamily="34" charset="0"/>
            </a:endParaRPr>
          </a:p>
        </p:txBody>
      </p:sp>
      <p:sp>
        <p:nvSpPr>
          <p:cNvPr id="24605" name="文本框 24604"/>
          <p:cNvSpPr txBox="1"/>
          <p:nvPr/>
        </p:nvSpPr>
        <p:spPr>
          <a:xfrm>
            <a:off x="1116013" y="5843588"/>
            <a:ext cx="75628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联立求解，可得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-25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-25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-25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之值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组合 10"/>
          <p:cNvGrpSpPr/>
          <p:nvPr/>
        </p:nvGrpSpPr>
        <p:grpSpPr>
          <a:xfrm>
            <a:off x="1116013" y="2041525"/>
            <a:ext cx="5661025" cy="1125538"/>
            <a:chOff x="2848" y="3163"/>
            <a:chExt cx="8915" cy="1772"/>
          </a:xfrm>
        </p:grpSpPr>
        <p:sp>
          <p:nvSpPr>
            <p:cNvPr id="15365" name="文本框 24585"/>
            <p:cNvSpPr txBox="1"/>
            <p:nvPr/>
          </p:nvSpPr>
          <p:spPr>
            <a:xfrm>
              <a:off x="2848" y="3163"/>
              <a:ext cx="5361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当设计为</a:t>
              </a:r>
              <a:r>
                <a:rPr lang="en-US" altLang="zh-CN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7.5V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表时有</a:t>
              </a:r>
              <a:endPara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15366" name="组合 11"/>
            <p:cNvGrpSpPr/>
            <p:nvPr/>
          </p:nvGrpSpPr>
          <p:grpSpPr>
            <a:xfrm>
              <a:off x="3123" y="3979"/>
              <a:ext cx="8640" cy="956"/>
              <a:chOff x="4200" y="4684"/>
              <a:chExt cx="8640" cy="956"/>
            </a:xfrm>
          </p:grpSpPr>
          <p:sp>
            <p:nvSpPr>
              <p:cNvPr id="15367" name="流程图: 可选过程 24605"/>
              <p:cNvSpPr/>
              <p:nvPr/>
            </p:nvSpPr>
            <p:spPr>
              <a:xfrm>
                <a:off x="4200" y="4800"/>
                <a:ext cx="8640" cy="840"/>
              </a:xfrm>
              <a:prstGeom prst="flowChartAlternateProcess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5368" name="文本框 24602"/>
              <p:cNvSpPr txBox="1"/>
              <p:nvPr/>
            </p:nvSpPr>
            <p:spPr>
              <a:xfrm>
                <a:off x="4200" y="4684"/>
                <a:ext cx="6188" cy="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latin typeface="Times New Roman" panose="02020603050405020304" pitchFamily="18" charset="0"/>
                  </a:rPr>
                  <a:t>7.5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＝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( R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'+R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)      (1)	 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15369" name="对象 -2147482620"/>
          <p:cNvGraphicFramePr/>
          <p:nvPr/>
        </p:nvGraphicFramePr>
        <p:xfrm>
          <a:off x="7405688" y="3524250"/>
          <a:ext cx="22050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" r:id="rId1" imgW="1536700" imgH="469900" progId="Equation.3">
                  <p:embed/>
                </p:oleObj>
              </mc:Choice>
              <mc:Fallback>
                <p:oleObj name="" r:id="rId1" imgW="1536700" imgH="4699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05688" y="3524250"/>
                        <a:ext cx="2205037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4"/>
          <p:cNvGrpSpPr/>
          <p:nvPr/>
        </p:nvGrpSpPr>
        <p:grpSpPr>
          <a:xfrm>
            <a:off x="1077913" y="3259138"/>
            <a:ext cx="5661025" cy="1125537"/>
            <a:chOff x="2848" y="3163"/>
            <a:chExt cx="8915" cy="1772"/>
          </a:xfrm>
        </p:grpSpPr>
        <p:sp>
          <p:nvSpPr>
            <p:cNvPr id="15371" name="文本框 15"/>
            <p:cNvSpPr txBox="1"/>
            <p:nvPr/>
          </p:nvSpPr>
          <p:spPr>
            <a:xfrm>
              <a:off x="2848" y="3163"/>
              <a:ext cx="5078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当设计为</a:t>
              </a:r>
              <a:r>
                <a:rPr lang="en-US" altLang="zh-CN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15V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表时有</a:t>
              </a:r>
              <a:endPara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15372" name="组合 16"/>
            <p:cNvGrpSpPr/>
            <p:nvPr/>
          </p:nvGrpSpPr>
          <p:grpSpPr>
            <a:xfrm>
              <a:off x="3123" y="3979"/>
              <a:ext cx="8640" cy="956"/>
              <a:chOff x="4200" y="4684"/>
              <a:chExt cx="8640" cy="956"/>
            </a:xfrm>
          </p:grpSpPr>
          <p:sp>
            <p:nvSpPr>
              <p:cNvPr id="15373" name="流程图: 可选过程 17"/>
              <p:cNvSpPr/>
              <p:nvPr/>
            </p:nvSpPr>
            <p:spPr>
              <a:xfrm>
                <a:off x="4200" y="4800"/>
                <a:ext cx="8640" cy="840"/>
              </a:xfrm>
              <a:prstGeom prst="flowChartAlternateProcess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5374" name="文本框 18"/>
              <p:cNvSpPr txBox="1"/>
              <p:nvPr/>
            </p:nvSpPr>
            <p:spPr>
              <a:xfrm>
                <a:off x="4200" y="4684"/>
                <a:ext cx="7628" cy="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latin typeface="Times New Roman" panose="02020603050405020304" pitchFamily="18" charset="0"/>
                  </a:rPr>
                  <a:t>15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＝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( R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'+R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+R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5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)      (2)	 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组合 19"/>
          <p:cNvGrpSpPr/>
          <p:nvPr/>
        </p:nvGrpSpPr>
        <p:grpSpPr>
          <a:xfrm>
            <a:off x="1138238" y="4492625"/>
            <a:ext cx="5661025" cy="1123950"/>
            <a:chOff x="2848" y="3163"/>
            <a:chExt cx="8915" cy="1772"/>
          </a:xfrm>
        </p:grpSpPr>
        <p:sp>
          <p:nvSpPr>
            <p:cNvPr id="15376" name="文本框 20"/>
            <p:cNvSpPr txBox="1"/>
            <p:nvPr/>
          </p:nvSpPr>
          <p:spPr>
            <a:xfrm>
              <a:off x="2848" y="3163"/>
              <a:ext cx="5075" cy="8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当设计为</a:t>
              </a:r>
              <a:r>
                <a:rPr lang="en-US" altLang="zh-CN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30V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表时有</a:t>
              </a:r>
              <a:endPara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15377" name="组合 21"/>
            <p:cNvGrpSpPr/>
            <p:nvPr/>
          </p:nvGrpSpPr>
          <p:grpSpPr>
            <a:xfrm>
              <a:off x="3123" y="3979"/>
              <a:ext cx="8640" cy="956"/>
              <a:chOff x="4200" y="4684"/>
              <a:chExt cx="8640" cy="956"/>
            </a:xfrm>
          </p:grpSpPr>
          <p:sp>
            <p:nvSpPr>
              <p:cNvPr id="15378" name="流程图: 可选过程 22"/>
              <p:cNvSpPr/>
              <p:nvPr/>
            </p:nvSpPr>
            <p:spPr>
              <a:xfrm>
                <a:off x="4200" y="4800"/>
                <a:ext cx="8640" cy="840"/>
              </a:xfrm>
              <a:prstGeom prst="flowChartAlternateProcess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5379" name="文本框 23"/>
              <p:cNvSpPr txBox="1"/>
              <p:nvPr/>
            </p:nvSpPr>
            <p:spPr>
              <a:xfrm>
                <a:off x="4200" y="4684"/>
                <a:ext cx="7628" cy="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latin typeface="Times New Roman" panose="02020603050405020304" pitchFamily="18" charset="0"/>
                  </a:rPr>
                  <a:t>30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＝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( R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'+R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+R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5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2800">
                    <a:latin typeface="Times New Roman" panose="02020603050405020304" pitchFamily="18" charset="0"/>
                    <a:sym typeface="宋体" panose="02010600030101010101" pitchFamily="2" charset="-122"/>
                  </a:rPr>
                  <a:t>R</a:t>
                </a:r>
                <a:r>
                  <a:rPr lang="en-US" altLang="zh-CN" sz="2800" baseline="-25000">
                    <a:latin typeface="Times New Roman" panose="02020603050405020304" pitchFamily="18" charset="0"/>
                    <a:sym typeface="宋体" panose="02010600030101010101" pitchFamily="2" charset="-122"/>
                  </a:rPr>
                  <a:t>6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)      (3)	 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TextBox 14"/>
          <p:cNvSpPr txBox="1"/>
          <p:nvPr/>
        </p:nvSpPr>
        <p:spPr>
          <a:xfrm>
            <a:off x="8391525" y="5224463"/>
            <a:ext cx="1814513" cy="1627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>
                <a:solidFill>
                  <a:srgbClr val="002060"/>
                </a:solidFill>
                <a:latin typeface="Times New Roman" panose="02020603050405020304" pitchFamily="18" charset="0"/>
              </a:rPr>
              <a:t>R4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=7.27 k</a:t>
            </a:r>
            <a:r>
              <a:rPr lang="el-GR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Ω</a:t>
            </a:r>
            <a:endParaRPr lang="el-GR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400" b="1">
                <a:solidFill>
                  <a:srgbClr val="002060"/>
                </a:solidFill>
                <a:latin typeface="Times New Roman" panose="02020603050405020304" pitchFamily="18" charset="0"/>
              </a:rPr>
              <a:t>R5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=7.5 k</a:t>
            </a:r>
            <a:r>
              <a:rPr lang="el-GR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Ω</a:t>
            </a:r>
            <a:endParaRPr lang="el-GR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400" b="1">
                <a:solidFill>
                  <a:srgbClr val="002060"/>
                </a:solidFill>
                <a:latin typeface="Times New Roman" panose="02020603050405020304" pitchFamily="18" charset="0"/>
              </a:rPr>
              <a:t>R6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=15 k</a:t>
            </a:r>
            <a:r>
              <a:rPr lang="el-GR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Ω</a:t>
            </a:r>
            <a:endParaRPr lang="el-GR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81" name="组合 5"/>
          <p:cNvGrpSpPr/>
          <p:nvPr/>
        </p:nvGrpSpPr>
        <p:grpSpPr>
          <a:xfrm>
            <a:off x="6905625" y="1868488"/>
            <a:ext cx="4724400" cy="2770187"/>
            <a:chOff x="10875" y="2943"/>
            <a:chExt cx="7440" cy="4362"/>
          </a:xfrm>
        </p:grpSpPr>
        <p:pic>
          <p:nvPicPr>
            <p:cNvPr id="15382" name="图片 7" descr="未标题-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875" y="2942"/>
              <a:ext cx="7440" cy="436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椭圆 3"/>
            <p:cNvSpPr/>
            <p:nvPr/>
          </p:nvSpPr>
          <p:spPr>
            <a:xfrm>
              <a:off x="12592" y="3151"/>
              <a:ext cx="938" cy="8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 fontAlgn="base"/>
              <a:r>
                <a:rPr lang="en-US" altLang="zh-CN" sz="1400" b="1" strike="noStrike" noProof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μA</a:t>
              </a:r>
              <a:endParaRPr lang="zh-CN" altLang="en-US" sz="1400" strike="noStrike" noProof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/>
          <p:nvPr/>
        </p:nvSpPr>
        <p:spPr>
          <a:xfrm>
            <a:off x="233363" y="508000"/>
            <a:ext cx="3275256" cy="15696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3200" b="1" dirty="0" smtClean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．欧姆档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的设计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  <a:p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13319" name="文本框 5"/>
          <p:cNvSpPr txBox="1"/>
          <p:nvPr/>
        </p:nvSpPr>
        <p:spPr>
          <a:xfrm>
            <a:off x="866140" y="1262698"/>
            <a:ext cx="913606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Calibri" panose="020F0502020204030204"/>
                <a:ea typeface="宋体" panose="02010600030101010101" pitchFamily="2" charset="-122"/>
              </a:rPr>
              <a:t>单刀双掷开关置于</a:t>
            </a:r>
            <a:r>
              <a:rPr lang="en-US" altLang="zh-CN" sz="2800" b="1">
                <a:latin typeface="Calibri" panose="020F0502020204030204"/>
                <a:ea typeface="宋体" panose="02010600030101010101" pitchFamily="2" charset="-122"/>
              </a:rPr>
              <a:t>b</a:t>
            </a:r>
            <a:r>
              <a:rPr lang="zh-CN" altLang="en-US" sz="2800" b="1">
                <a:latin typeface="Calibri" panose="020F0502020204030204"/>
                <a:ea typeface="宋体" panose="02010600030101010101" pitchFamily="2" charset="-122"/>
              </a:rPr>
              <a:t>：</a:t>
            </a:r>
            <a:endParaRPr lang="zh-CN" altLang="en-US" sz="2800" b="1" dirty="0">
              <a:latin typeface="Calibri" panose="020F0502020204030204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3331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50885" y="809943"/>
            <a:ext cx="3717925" cy="2430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20" name="文本框 2"/>
          <p:cNvSpPr txBox="1"/>
          <p:nvPr/>
        </p:nvSpPr>
        <p:spPr>
          <a:xfrm>
            <a:off x="8547418" y="3045778"/>
            <a:ext cx="3324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E=3V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Rm=3000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Ω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（中值电阻）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3329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47458" y="1913732"/>
          <a:ext cx="3743960" cy="668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489200" imgH="444500" progId="Equation.KSEE3">
                  <p:embed/>
                </p:oleObj>
              </mc:Choice>
              <mc:Fallback>
                <p:oleObj name="" r:id="rId3" imgW="2489200" imgH="444500" progId="Equation.KSEE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7458" y="1913732"/>
                        <a:ext cx="3743960" cy="668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260475" y="2831465"/>
            <a:ext cx="6098540" cy="1468120"/>
            <a:chOff x="1985" y="4459"/>
            <a:chExt cx="9604" cy="2312"/>
          </a:xfrm>
        </p:grpSpPr>
        <p:sp>
          <p:nvSpPr>
            <p:cNvPr id="7" name="文本框 6"/>
            <p:cNvSpPr txBox="1"/>
            <p:nvPr/>
          </p:nvSpPr>
          <p:spPr>
            <a:xfrm>
              <a:off x="4676" y="4474"/>
              <a:ext cx="60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sz="1050" b="1" noProof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b="1" noProof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中值电阻</a:t>
              </a:r>
              <a:r>
                <a:rPr lang="zh-CN" b="1" noProof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</a:t>
              </a:r>
              <a:r>
                <a:rPr lang="en-US" b="0" noProof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Rm=R</a:t>
              </a:r>
              <a:r>
                <a:rPr lang="zh-CN" b="0" baseline="-25000" noProof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内</a:t>
              </a:r>
              <a:r>
                <a:rPr lang="en-US" b="0" noProof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en-US" b="0" noProof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Rg</a:t>
              </a:r>
              <a:r>
                <a:rPr lang="en-US" b="0" noProof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//R</a:t>
              </a:r>
              <a:r>
                <a:rPr lang="en-US" b="0" baseline="-25000" noProof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r>
                <a:rPr lang="en-US" b="0" noProof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+R</a:t>
              </a:r>
              <a:r>
                <a:rPr lang="en-US" b="0" baseline="-25000" noProof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en-US" altLang="en-US" b="0" noProof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" name="组合 31748"/>
            <p:cNvGrpSpPr/>
            <p:nvPr/>
          </p:nvGrpSpPr>
          <p:grpSpPr>
            <a:xfrm>
              <a:off x="1985" y="4459"/>
              <a:ext cx="2536" cy="2313"/>
              <a:chOff x="1296" y="1006"/>
              <a:chExt cx="3024" cy="2498"/>
            </a:xfrm>
          </p:grpSpPr>
          <p:sp>
            <p:nvSpPr>
              <p:cNvPr id="12292" name="圆角矩形 31749"/>
              <p:cNvSpPr/>
              <p:nvPr/>
            </p:nvSpPr>
            <p:spPr>
              <a:xfrm>
                <a:off x="1296" y="1006"/>
                <a:ext cx="3024" cy="2496"/>
              </a:xfrm>
              <a:prstGeom prst="roundRect">
                <a:avLst>
                  <a:gd name="adj" fmla="val 5167"/>
                </a:avLst>
              </a:prstGeom>
              <a:gradFill rotWithShape="1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18900000" scaled="1"/>
                <a:tileRect/>
              </a:gradFill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2293" name="圆角矩形 31750"/>
              <p:cNvSpPr/>
              <p:nvPr/>
            </p:nvSpPr>
            <p:spPr>
              <a:xfrm>
                <a:off x="1296" y="2640"/>
                <a:ext cx="3024" cy="864"/>
              </a:xfrm>
              <a:prstGeom prst="roundRect">
                <a:avLst>
                  <a:gd name="adj" fmla="val 5167"/>
                </a:avLst>
              </a:prstGeom>
              <a:solidFill>
                <a:srgbClr val="4D4D4D"/>
              </a:solidFill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2294" name="椭圆 31751"/>
              <p:cNvSpPr/>
              <p:nvPr/>
            </p:nvSpPr>
            <p:spPr>
              <a:xfrm>
                <a:off x="2708" y="297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rgbClr val="969696"/>
                  </a:gs>
                  <a:gs pos="100000">
                    <a:srgbClr val="454545"/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2295" name="直接连接符 31752"/>
              <p:cNvSpPr/>
              <p:nvPr/>
            </p:nvSpPr>
            <p:spPr>
              <a:xfrm flipV="1">
                <a:off x="2738" y="3022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296" name="圆角矩形 31753"/>
              <p:cNvSpPr/>
              <p:nvPr/>
            </p:nvSpPr>
            <p:spPr>
              <a:xfrm>
                <a:off x="1392" y="2926"/>
                <a:ext cx="1152" cy="288"/>
              </a:xfrm>
              <a:prstGeom prst="roundRect">
                <a:avLst>
                  <a:gd name="adj" fmla="val 16667"/>
                </a:avLst>
              </a:prstGeom>
              <a:solidFill>
                <a:srgbClr val="C0C0C0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2297" name="圆角矩形 31754"/>
              <p:cNvSpPr/>
              <p:nvPr/>
            </p:nvSpPr>
            <p:spPr>
              <a:xfrm>
                <a:off x="1344" y="1054"/>
                <a:ext cx="2928" cy="1584"/>
              </a:xfrm>
              <a:prstGeom prst="roundRect">
                <a:avLst>
                  <a:gd name="adj" fmla="val 5167"/>
                </a:avLst>
              </a:prstGeom>
              <a:solidFill>
                <a:srgbClr val="F8F8F8"/>
              </a:solidFill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2298" name="直接连接符 31755"/>
              <p:cNvSpPr/>
              <p:nvPr/>
            </p:nvSpPr>
            <p:spPr>
              <a:xfrm rot="180000" flipH="1" flipV="1">
                <a:off x="2738" y="1436"/>
                <a:ext cx="47" cy="1202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299" name="任意多边形 31756"/>
              <p:cNvSpPr/>
              <p:nvPr/>
            </p:nvSpPr>
            <p:spPr>
              <a:xfrm>
                <a:off x="1661" y="1436"/>
                <a:ext cx="2275" cy="472"/>
              </a:xfrm>
              <a:custGeom>
                <a:avLst/>
                <a:gdLst/>
                <a:ahLst/>
                <a:cxnLst>
                  <a:cxn ang="0">
                    <a:pos x="0" y="463"/>
                  </a:cxn>
                  <a:cxn ang="0">
                    <a:pos x="259" y="232"/>
                  </a:cxn>
                  <a:cxn ang="0">
                    <a:pos x="624" y="69"/>
                  </a:cxn>
                  <a:cxn ang="0">
                    <a:pos x="1133" y="2"/>
                  </a:cxn>
                  <a:cxn ang="0">
                    <a:pos x="1641" y="79"/>
                  </a:cxn>
                  <a:cxn ang="0">
                    <a:pos x="2035" y="252"/>
                  </a:cxn>
                  <a:cxn ang="0">
                    <a:pos x="2275" y="472"/>
                  </a:cxn>
                </a:cxnLst>
                <a:rect l="0" t="0" r="0" b="0"/>
                <a:pathLst>
                  <a:path w="2275" h="472">
                    <a:moveTo>
                      <a:pt x="0" y="463"/>
                    </a:moveTo>
                    <a:cubicBezTo>
                      <a:pt x="43" y="424"/>
                      <a:pt x="155" y="298"/>
                      <a:pt x="259" y="232"/>
                    </a:cubicBezTo>
                    <a:cubicBezTo>
                      <a:pt x="363" y="166"/>
                      <a:pt x="478" y="107"/>
                      <a:pt x="624" y="69"/>
                    </a:cubicBezTo>
                    <a:cubicBezTo>
                      <a:pt x="770" y="31"/>
                      <a:pt x="964" y="0"/>
                      <a:pt x="1133" y="2"/>
                    </a:cubicBezTo>
                    <a:cubicBezTo>
                      <a:pt x="1302" y="4"/>
                      <a:pt x="1491" y="37"/>
                      <a:pt x="1641" y="79"/>
                    </a:cubicBezTo>
                    <a:cubicBezTo>
                      <a:pt x="1791" y="121"/>
                      <a:pt x="1929" y="186"/>
                      <a:pt x="2035" y="252"/>
                    </a:cubicBezTo>
                    <a:cubicBezTo>
                      <a:pt x="2141" y="318"/>
                      <a:pt x="2225" y="426"/>
                      <a:pt x="2275" y="472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00" name="矩形 31757"/>
              <p:cNvSpPr>
                <a:spLocks noTextEdit="1"/>
              </p:cNvSpPr>
              <p:nvPr/>
            </p:nvSpPr>
            <p:spPr>
              <a:xfrm>
                <a:off x="1560" y="1390"/>
                <a:ext cx="2472" cy="1392"/>
              </a:xfrm>
              <a:prstGeom prst="rect">
                <a:avLst/>
              </a:prstGeom>
            </p:spPr>
            <p:txBody>
              <a:bodyPr wrap="none" fromWordArt="1">
                <a:prstTxWarp prst="textArchUp">
                  <a:avLst>
                    <a:gd name="adj" fmla="val 10800007"/>
                  </a:avLst>
                </a:prstTxWarp>
                <a:normAutofit/>
              </a:bodyPr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  I  I  I  I  I  I  I  I  I  I  I  </a:t>
                </a:r>
                <a:endParaRPr lang="zh-CN" altLang="en-US" sz="2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graphicFrame>
            <p:nvGraphicFramePr>
              <p:cNvPr id="12301" name="对象 31758"/>
              <p:cNvGraphicFramePr/>
              <p:nvPr/>
            </p:nvGraphicFramePr>
            <p:xfrm>
              <a:off x="2544" y="1918"/>
              <a:ext cx="431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4" name="" r:id="rId5" imgW="241300" imgH="203200" progId="Equation.3">
                      <p:embed/>
                    </p:oleObj>
                  </mc:Choice>
                  <mc:Fallback>
                    <p:oleObj name="" r:id="rId5" imgW="241300" imgH="203200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544" y="1918"/>
                            <a:ext cx="431" cy="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2" name="矩形 31759"/>
              <p:cNvSpPr>
                <a:spLocks noTextEdit="1"/>
              </p:cNvSpPr>
              <p:nvPr/>
            </p:nvSpPr>
            <p:spPr>
              <a:xfrm>
                <a:off x="1488" y="3012"/>
                <a:ext cx="816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  <a:normAutofit fontScale="25000" lnSpcReduction="20000"/>
              </a:bodyPr>
              <a:p>
                <a:pPr algn="ctr"/>
                <a:r>
                  <a:rPr lang="zh-CN" altLang="en-US" sz="3600">
                    <a:ln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R =2300</a:t>
                </a:r>
                <a:endParaRPr lang="zh-CN" altLang="en-US" sz="3600">
                  <a:ln w="63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303" name="矩形 31760"/>
              <p:cNvSpPr>
                <a:spLocks noTextEdit="1"/>
              </p:cNvSpPr>
              <p:nvPr/>
            </p:nvSpPr>
            <p:spPr>
              <a:xfrm>
                <a:off x="1594" y="3070"/>
                <a:ext cx="48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  <a:normAutofit fontScale="25000" lnSpcReduction="20000"/>
              </a:bodyPr>
              <a:p>
                <a:pPr algn="ctr"/>
                <a:r>
                  <a:rPr lang="zh-CN" altLang="en-US" sz="3600">
                    <a:ln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g</a:t>
                </a:r>
                <a:endParaRPr lang="zh-CN" altLang="en-US" sz="3600">
                  <a:ln w="63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304" name="圆角矩形 31761"/>
              <p:cNvSpPr/>
              <p:nvPr/>
            </p:nvSpPr>
            <p:spPr>
              <a:xfrm>
                <a:off x="1440" y="2964"/>
                <a:ext cx="1056" cy="210"/>
              </a:xfrm>
              <a:prstGeom prst="roundRect">
                <a:avLst>
                  <a:gd name="adj" fmla="val 16667"/>
                </a:avLst>
              </a:prstGeom>
              <a:noFill/>
              <a:ln w="63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graphicFrame>
            <p:nvGraphicFramePr>
              <p:cNvPr id="12311" name="对象 31768"/>
              <p:cNvGraphicFramePr/>
              <p:nvPr/>
            </p:nvGraphicFramePr>
            <p:xfrm>
              <a:off x="2304" y="2974"/>
              <a:ext cx="148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" r:id="rId7" imgW="165100" imgH="177800" progId="Equation.3">
                      <p:embed/>
                    </p:oleObj>
                  </mc:Choice>
                  <mc:Fallback>
                    <p:oleObj name="" r:id="rId7" imgW="165100" imgH="1778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304" y="2974"/>
                            <a:ext cx="148" cy="16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" name="文本框 2"/>
            <p:cNvSpPr txBox="1"/>
            <p:nvPr/>
          </p:nvSpPr>
          <p:spPr>
            <a:xfrm>
              <a:off x="4749" y="5392"/>
              <a:ext cx="684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zh-CN">
                  <a:latin typeface="Times New Roman" panose="02020603050405020304" pitchFamily="18" charset="0"/>
                  <a:sym typeface="+mn-ea"/>
                </a:rPr>
                <a:t>当</a:t>
              </a:r>
              <a:r>
                <a:rPr lang="en-US" altLang="zh-CN">
                  <a:latin typeface="Times New Roman" panose="02020603050405020304" pitchFamily="18" charset="0"/>
                  <a:sym typeface="+mn-ea"/>
                </a:rPr>
                <a:t>Rx=Rm</a:t>
              </a:r>
              <a:r>
                <a:rPr lang="zh-CN" altLang="zh-CN">
                  <a:latin typeface="Times New Roman" panose="02020603050405020304" pitchFamily="18" charset="0"/>
                  <a:sym typeface="+mn-ea"/>
                </a:rPr>
                <a:t>时，指针偏转正好为</a:t>
              </a:r>
              <a:r>
                <a:rPr lang="zh-CN" altLang="zh-CN" b="1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满度的一半</a:t>
              </a:r>
              <a:endParaRPr lang="zh-CN" altLang="zh-CN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84220" y="4321810"/>
            <a:ext cx="7449820" cy="2159000"/>
            <a:chOff x="1948" y="6998"/>
            <a:chExt cx="11732" cy="3400"/>
          </a:xfrm>
        </p:grpSpPr>
        <p:graphicFrame>
          <p:nvGraphicFramePr>
            <p:cNvPr id="13328" name="对象 1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813" y="7932"/>
            <a:ext cx="2867" cy="2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9" imgW="800100" imgH="673100" progId="Equation.KSEE3">
                    <p:embed/>
                  </p:oleObj>
                </mc:Choice>
                <mc:Fallback>
                  <p:oleObj name="" r:id="rId9" imgW="800100" imgH="673100" progId="Equation.KSEE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813" y="7932"/>
                          <a:ext cx="2867" cy="2133"/>
                        </a:xfrm>
                        <a:prstGeom prst="rect">
                          <a:avLst/>
                        </a:prstGeom>
                        <a:noFill/>
                        <a:ln w="19050" cmpd="sng">
                          <a:solidFill>
                            <a:srgbClr val="FFC000"/>
                          </a:solidFill>
                          <a:prstDash val="solid"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组合 7"/>
            <p:cNvGrpSpPr/>
            <p:nvPr/>
          </p:nvGrpSpPr>
          <p:grpSpPr>
            <a:xfrm>
              <a:off x="1948" y="6998"/>
              <a:ext cx="3764" cy="3400"/>
              <a:chOff x="2274" y="6779"/>
              <a:chExt cx="3764" cy="3400"/>
            </a:xfrm>
          </p:grpSpPr>
          <p:graphicFrame>
            <p:nvGraphicFramePr>
              <p:cNvPr id="13326" name="对象 12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2291" y="7932"/>
              <a:ext cx="2275" cy="1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11" imgW="698500" imgH="419100" progId="Equation.KSEE3">
                      <p:embed/>
                    </p:oleObj>
                  </mc:Choice>
                  <mc:Fallback>
                    <p:oleObj name="" r:id="rId11" imgW="698500" imgH="419100" progId="Equation.KSEE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291" y="7932"/>
                            <a:ext cx="2275" cy="136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7" name="对象 15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2274" y="9377"/>
              <a:ext cx="3764" cy="8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" name="" r:id="rId13" imgW="1091565" imgH="254000" progId="Equation.KSEE3">
                      <p:embed/>
                    </p:oleObj>
                  </mc:Choice>
                  <mc:Fallback>
                    <p:oleObj name="" r:id="rId13" imgW="1091565" imgH="254000" progId="Equation.KSEE3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274" y="9377"/>
                            <a:ext cx="3764" cy="8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3325" name="图片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2" y="6779"/>
                <a:ext cx="1564" cy="115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4" name="右箭头 3"/>
            <p:cNvSpPr/>
            <p:nvPr/>
          </p:nvSpPr>
          <p:spPr>
            <a:xfrm>
              <a:off x="7019" y="8402"/>
              <a:ext cx="2263" cy="863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3"/>
          <p:cNvSpPr txBox="1"/>
          <p:nvPr/>
        </p:nvSpPr>
        <p:spPr>
          <a:xfrm>
            <a:off x="514350" y="423863"/>
            <a:ext cx="5170805" cy="20612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3200" b="1" dirty="0" smtClean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．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三用电表的校正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  <a:p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Times New Roman" panose="02020603050405020304" pitchFamily="18" charset="0"/>
                <a:sym typeface="宋体" panose="02010600030101010101" pitchFamily="2" charset="-122"/>
              </a:rPr>
              <a:t>为何校正？</a:t>
            </a:r>
            <a:r>
              <a:rPr lang="zh-CN" altLang="en-US" sz="3200" b="1" dirty="0">
                <a:solidFill>
                  <a:srgbClr val="0070C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如何校正？</a:t>
            </a:r>
            <a:endParaRPr lang="zh-CN" altLang="en-US" sz="3200" b="1" dirty="0">
              <a:solidFill>
                <a:srgbClr val="3366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sz="3200" dirty="0">
              <a:latin typeface="Calibri" panose="020F0502020204030204" pitchFamily="34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798638" y="2066925"/>
            <a:ext cx="4090987" cy="2814638"/>
            <a:chOff x="2832" y="3255"/>
            <a:chExt cx="6442" cy="4433"/>
          </a:xfrm>
        </p:grpSpPr>
        <p:pic>
          <p:nvPicPr>
            <p:cNvPr id="16387" name="图片 12" descr="未标题-3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2832" y="3255"/>
              <a:ext cx="6443" cy="340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388" name="文本框 8"/>
            <p:cNvSpPr txBox="1"/>
            <p:nvPr/>
          </p:nvSpPr>
          <p:spPr>
            <a:xfrm>
              <a:off x="3558" y="7060"/>
              <a:ext cx="427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Calibri" panose="020F0502020204030204" pitchFamily="34" charset="0"/>
                </a:rPr>
                <a:t>图</a:t>
              </a:r>
              <a:r>
                <a:rPr lang="en-US" altLang="zh-CN" sz="2000">
                  <a:latin typeface="Calibri" panose="020F0502020204030204" pitchFamily="34" charset="0"/>
                </a:rPr>
                <a:t>3  </a:t>
              </a:r>
              <a:r>
                <a:rPr lang="zh-CN" altLang="en-US" sz="2000" dirty="0">
                  <a:latin typeface="Calibri" panose="020F0502020204030204" pitchFamily="34" charset="0"/>
                </a:rPr>
                <a:t>电流表校正原理图</a:t>
              </a:r>
              <a:endParaRPr lang="zh-CN" altLang="en-US" sz="20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6360160" y="1945640"/>
            <a:ext cx="3223260" cy="2905959"/>
            <a:chOff x="12257" y="2910"/>
            <a:chExt cx="5077" cy="4731"/>
          </a:xfrm>
        </p:grpSpPr>
        <p:pic>
          <p:nvPicPr>
            <p:cNvPr id="16390" name="图片 17" descr="未标题-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257" y="2910"/>
              <a:ext cx="5077" cy="375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391" name="文本框 6"/>
            <p:cNvSpPr txBox="1"/>
            <p:nvPr/>
          </p:nvSpPr>
          <p:spPr>
            <a:xfrm>
              <a:off x="12660" y="6992"/>
              <a:ext cx="4425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Calibri" panose="020F0502020204030204" pitchFamily="34" charset="0"/>
                </a:rPr>
                <a:t>图</a:t>
              </a:r>
              <a:r>
                <a:rPr lang="en-US" altLang="zh-CN" sz="2000">
                  <a:latin typeface="Calibri" panose="020F0502020204030204" pitchFamily="34" charset="0"/>
                </a:rPr>
                <a:t>4  </a:t>
              </a:r>
              <a:r>
                <a:rPr lang="zh-CN" altLang="en-US" sz="2000" dirty="0">
                  <a:latin typeface="Calibri" panose="020F0502020204030204" pitchFamily="34" charset="0"/>
                </a:rPr>
                <a:t>电压表校正原理图</a:t>
              </a:r>
              <a:endParaRPr lang="zh-CN" altLang="en-US" sz="20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6" name="组合 29732"/>
          <p:cNvGrpSpPr/>
          <p:nvPr/>
        </p:nvGrpSpPr>
        <p:grpSpPr>
          <a:xfrm>
            <a:off x="487363" y="4316413"/>
            <a:ext cx="1879600" cy="2370137"/>
            <a:chOff x="720" y="1930"/>
            <a:chExt cx="1872" cy="2024"/>
          </a:xfrm>
        </p:grpSpPr>
        <p:grpSp>
          <p:nvGrpSpPr>
            <p:cNvPr id="16445" name="组合 29733"/>
            <p:cNvGrpSpPr/>
            <p:nvPr/>
          </p:nvGrpSpPr>
          <p:grpSpPr>
            <a:xfrm>
              <a:off x="720" y="2534"/>
              <a:ext cx="1872" cy="768"/>
              <a:chOff x="768" y="1390"/>
              <a:chExt cx="4320" cy="1298"/>
            </a:xfrm>
          </p:grpSpPr>
          <p:sp>
            <p:nvSpPr>
              <p:cNvPr id="17470" name="矩形 29734"/>
              <p:cNvSpPr>
                <a:spLocks noChangeArrowheads="1"/>
              </p:cNvSpPr>
              <p:nvPr/>
            </p:nvSpPr>
            <p:spPr bwMode="auto">
              <a:xfrm>
                <a:off x="1056" y="1488"/>
                <a:ext cx="3744" cy="96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chemeClr val="bg1"/>
                  </a:gs>
                  <a:gs pos="100000">
                    <a:srgbClr val="767676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47" name="矩形 29735"/>
              <p:cNvSpPr/>
              <p:nvPr/>
            </p:nvSpPr>
            <p:spPr>
              <a:xfrm>
                <a:off x="1104" y="1776"/>
                <a:ext cx="3648" cy="576"/>
              </a:xfrm>
              <a:prstGeom prst="rect">
                <a:avLst/>
              </a:prstGeom>
              <a:pattFill prst="narVert">
                <a:fgClr>
                  <a:schemeClr val="tx1"/>
                </a:fgClr>
                <a:bgClr>
                  <a:srgbClr val="C0C0C0"/>
                </a:bgClr>
              </a:patt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48" name="矩形 29736"/>
              <p:cNvSpPr/>
              <p:nvPr/>
            </p:nvSpPr>
            <p:spPr>
              <a:xfrm>
                <a:off x="1114" y="1776"/>
                <a:ext cx="144" cy="57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49" name="矩形 29737"/>
              <p:cNvSpPr/>
              <p:nvPr/>
            </p:nvSpPr>
            <p:spPr>
              <a:xfrm>
                <a:off x="4590" y="1776"/>
                <a:ext cx="144" cy="57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50" name="矩形 29738"/>
              <p:cNvSpPr/>
              <p:nvPr/>
            </p:nvSpPr>
            <p:spPr>
              <a:xfrm>
                <a:off x="1248" y="1776"/>
                <a:ext cx="96" cy="57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51" name="矩形 29739"/>
              <p:cNvSpPr/>
              <p:nvPr/>
            </p:nvSpPr>
            <p:spPr>
              <a:xfrm>
                <a:off x="4512" y="1776"/>
                <a:ext cx="96" cy="57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52" name="矩形 29740"/>
              <p:cNvSpPr/>
              <p:nvPr/>
            </p:nvSpPr>
            <p:spPr>
              <a:xfrm>
                <a:off x="1056" y="1440"/>
                <a:ext cx="48" cy="1248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53" name="矩形 29741"/>
              <p:cNvSpPr/>
              <p:nvPr/>
            </p:nvSpPr>
            <p:spPr>
              <a:xfrm>
                <a:off x="4742" y="1440"/>
                <a:ext cx="48" cy="1248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7478" name="矩形 29742"/>
              <p:cNvSpPr>
                <a:spLocks noChangeArrowheads="1"/>
              </p:cNvSpPr>
              <p:nvPr/>
            </p:nvSpPr>
            <p:spPr bwMode="auto">
              <a:xfrm>
                <a:off x="4800" y="2640"/>
                <a:ext cx="288" cy="48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chemeClr val="tx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79" name="矩形 29743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288" cy="48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chemeClr val="tx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56" name="矩形 29744"/>
              <p:cNvSpPr/>
              <p:nvPr/>
            </p:nvSpPr>
            <p:spPr>
              <a:xfrm>
                <a:off x="4800" y="2448"/>
                <a:ext cx="48" cy="9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57" name="矩形 29745"/>
              <p:cNvSpPr/>
              <p:nvPr/>
            </p:nvSpPr>
            <p:spPr>
              <a:xfrm>
                <a:off x="1008" y="2448"/>
                <a:ext cx="48" cy="9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58" name="矩形 29746"/>
              <p:cNvSpPr/>
              <p:nvPr/>
            </p:nvSpPr>
            <p:spPr>
              <a:xfrm>
                <a:off x="902" y="1488"/>
                <a:ext cx="96" cy="9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59" name="矩形 29747"/>
              <p:cNvSpPr/>
              <p:nvPr/>
            </p:nvSpPr>
            <p:spPr>
              <a:xfrm>
                <a:off x="4848" y="2448"/>
                <a:ext cx="96" cy="9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60" name="矩形 29748"/>
              <p:cNvSpPr/>
              <p:nvPr/>
            </p:nvSpPr>
            <p:spPr>
              <a:xfrm>
                <a:off x="912" y="2448"/>
                <a:ext cx="96" cy="9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61" name="矩形 29749"/>
              <p:cNvSpPr/>
              <p:nvPr/>
            </p:nvSpPr>
            <p:spPr>
              <a:xfrm>
                <a:off x="1008" y="1488"/>
                <a:ext cx="48" cy="9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62" name="矩形 29750"/>
              <p:cNvSpPr/>
              <p:nvPr/>
            </p:nvSpPr>
            <p:spPr>
              <a:xfrm>
                <a:off x="4800" y="1488"/>
                <a:ext cx="48" cy="9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63" name="矩形 29751"/>
              <p:cNvSpPr/>
              <p:nvPr/>
            </p:nvSpPr>
            <p:spPr>
              <a:xfrm>
                <a:off x="1076" y="1872"/>
                <a:ext cx="3696" cy="192"/>
              </a:xfrm>
              <a:prstGeom prst="rect">
                <a:avLst/>
              </a:prstGeom>
              <a:solidFill>
                <a:schemeClr val="tx1"/>
              </a:solidFill>
              <a:ln w="1270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64" name="矩形 29752"/>
              <p:cNvSpPr/>
              <p:nvPr/>
            </p:nvSpPr>
            <p:spPr>
              <a:xfrm>
                <a:off x="1344" y="1920"/>
                <a:ext cx="3168" cy="96"/>
              </a:xfrm>
              <a:prstGeom prst="rect">
                <a:avLst/>
              </a:prstGeom>
              <a:pattFill prst="ltVert">
                <a:fgClr>
                  <a:schemeClr val="bg1"/>
                </a:fgClr>
                <a:bgClr>
                  <a:schemeClr val="tx1"/>
                </a:bgClr>
              </a:pattFill>
              <a:ln w="19050">
                <a:noFill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65" name="矩形 29753"/>
              <p:cNvSpPr/>
              <p:nvPr/>
            </p:nvSpPr>
            <p:spPr>
              <a:xfrm>
                <a:off x="2784" y="1390"/>
                <a:ext cx="192" cy="24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2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66" name="矩形 29754"/>
              <p:cNvSpPr/>
              <p:nvPr/>
            </p:nvSpPr>
            <p:spPr>
              <a:xfrm>
                <a:off x="2832" y="1632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67" name="直接连接符 29755"/>
              <p:cNvSpPr/>
              <p:nvPr/>
            </p:nvSpPr>
            <p:spPr>
              <a:xfrm>
                <a:off x="2832" y="1728"/>
                <a:ext cx="96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68" name="椭圆 29756"/>
              <p:cNvSpPr/>
              <p:nvPr/>
            </p:nvSpPr>
            <p:spPr>
              <a:xfrm>
                <a:off x="2860" y="175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noFill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69" name="矩形 29757"/>
              <p:cNvSpPr/>
              <p:nvPr/>
            </p:nvSpPr>
            <p:spPr>
              <a:xfrm>
                <a:off x="4522" y="2352"/>
                <a:ext cx="96" cy="14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70" name="矩形 29758"/>
              <p:cNvSpPr/>
              <p:nvPr/>
            </p:nvSpPr>
            <p:spPr>
              <a:xfrm>
                <a:off x="1248" y="2352"/>
                <a:ext cx="96" cy="14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71" name="椭圆 29759"/>
              <p:cNvSpPr/>
              <p:nvPr/>
            </p:nvSpPr>
            <p:spPr>
              <a:xfrm>
                <a:off x="1278" y="243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72" name="椭圆 29760"/>
              <p:cNvSpPr/>
              <p:nvPr/>
            </p:nvSpPr>
            <p:spPr>
              <a:xfrm>
                <a:off x="4550" y="242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73" name="矩形 29761"/>
              <p:cNvSpPr/>
              <p:nvPr/>
            </p:nvSpPr>
            <p:spPr>
              <a:xfrm>
                <a:off x="4694" y="2448"/>
                <a:ext cx="48" cy="96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595959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74" name="矩形 29762"/>
              <p:cNvSpPr/>
              <p:nvPr/>
            </p:nvSpPr>
            <p:spPr>
              <a:xfrm>
                <a:off x="1104" y="2448"/>
                <a:ext cx="48" cy="96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595959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75" name="任意多边形 29763"/>
              <p:cNvSpPr/>
              <p:nvPr/>
            </p:nvSpPr>
            <p:spPr>
              <a:xfrm>
                <a:off x="1142" y="2448"/>
                <a:ext cx="144" cy="4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44" y="48"/>
                  </a:cxn>
                  <a:cxn ang="0">
                    <a:pos x="192" y="0"/>
                  </a:cxn>
                </a:cxnLst>
                <a:rect l="0" t="0" r="0" b="0"/>
                <a:pathLst>
                  <a:path w="192" h="144">
                    <a:moveTo>
                      <a:pt x="0" y="144"/>
                    </a:moveTo>
                    <a:cubicBezTo>
                      <a:pt x="56" y="108"/>
                      <a:pt x="112" y="72"/>
                      <a:pt x="144" y="48"/>
                    </a:cubicBezTo>
                    <a:cubicBezTo>
                      <a:pt x="176" y="24"/>
                      <a:pt x="184" y="12"/>
                      <a:pt x="192" y="0"/>
                    </a:cubicBezTo>
                  </a:path>
                </a:pathLst>
              </a:custGeom>
              <a:noFill/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6" name="任意多边形 29764"/>
              <p:cNvSpPr/>
              <p:nvPr/>
            </p:nvSpPr>
            <p:spPr>
              <a:xfrm rot="3129423">
                <a:off x="4593" y="2451"/>
                <a:ext cx="95" cy="4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44" y="48"/>
                  </a:cxn>
                  <a:cxn ang="0">
                    <a:pos x="192" y="0"/>
                  </a:cxn>
                </a:cxnLst>
                <a:rect l="0" t="0" r="0" b="0"/>
                <a:pathLst>
                  <a:path w="192" h="144">
                    <a:moveTo>
                      <a:pt x="0" y="144"/>
                    </a:moveTo>
                    <a:cubicBezTo>
                      <a:pt x="56" y="108"/>
                      <a:pt x="112" y="72"/>
                      <a:pt x="144" y="48"/>
                    </a:cubicBezTo>
                    <a:cubicBezTo>
                      <a:pt x="176" y="24"/>
                      <a:pt x="184" y="12"/>
                      <a:pt x="192" y="0"/>
                    </a:cubicBezTo>
                  </a:path>
                </a:pathLst>
              </a:custGeom>
              <a:noFill/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6477" name="肘形连接符 29765"/>
            <p:cNvCxnSpPr>
              <a:stCxn id="16408" idx="1"/>
            </p:cNvCxnSpPr>
            <p:nvPr/>
          </p:nvCxnSpPr>
          <p:spPr>
            <a:xfrm flipV="1">
              <a:off x="781" y="1958"/>
              <a:ext cx="803" cy="662"/>
            </a:xfrm>
            <a:prstGeom prst="bentConnector3">
              <a:avLst>
                <a:gd name="adj1" fmla="val -20551"/>
              </a:avLst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6478" name="直接连接符 29766"/>
            <p:cNvSpPr/>
            <p:nvPr/>
          </p:nvSpPr>
          <p:spPr>
            <a:xfrm>
              <a:off x="1516" y="2468"/>
              <a:ext cx="240" cy="1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headEnd type="arrow" w="med" len="med"/>
              <a:tailEnd type="arrow" w="med" len="med"/>
            </a:ln>
          </p:spPr>
        </p:sp>
        <p:cxnSp>
          <p:nvCxnSpPr>
            <p:cNvPr id="16479" name="肘形连接符 29767"/>
            <p:cNvCxnSpPr>
              <a:stCxn id="16408" idx="1"/>
            </p:cNvCxnSpPr>
            <p:nvPr/>
          </p:nvCxnSpPr>
          <p:spPr>
            <a:xfrm flipH="1">
              <a:off x="1670" y="3189"/>
              <a:ext cx="858" cy="449"/>
            </a:xfrm>
            <a:prstGeom prst="bentConnector3">
              <a:avLst>
                <a:gd name="adj1" fmla="val -15852"/>
              </a:avLst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480" name="肘形连接符 29768"/>
            <p:cNvCxnSpPr>
              <a:stCxn id="16408" idx="1"/>
            </p:cNvCxnSpPr>
            <p:nvPr/>
          </p:nvCxnSpPr>
          <p:spPr>
            <a:xfrm rot="-5400000" flipH="1">
              <a:off x="1482" y="2048"/>
              <a:ext cx="1" cy="1"/>
            </a:xfrm>
            <a:prstGeom prst="bentConnector3">
              <a:avLst>
                <a:gd name="adj1" fmla="val 0"/>
              </a:avLst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6481" name="椭圆 29769"/>
            <p:cNvSpPr/>
            <p:nvPr/>
          </p:nvSpPr>
          <p:spPr>
            <a:xfrm>
              <a:off x="1586" y="1930"/>
              <a:ext cx="48" cy="48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6482" name="椭圆 29770"/>
            <p:cNvSpPr/>
            <p:nvPr/>
          </p:nvSpPr>
          <p:spPr>
            <a:xfrm>
              <a:off x="1642" y="3618"/>
              <a:ext cx="48" cy="48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6483" name="矩形 29771"/>
            <p:cNvSpPr>
              <a:spLocks noTextEdit="1"/>
            </p:cNvSpPr>
            <p:nvPr/>
          </p:nvSpPr>
          <p:spPr>
            <a:xfrm>
              <a:off x="960" y="2400"/>
              <a:ext cx="96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3600" i="1"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endParaRPr lang="zh-CN" altLang="en-US" sz="3600" i="1"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484" name="矩形 29772"/>
            <p:cNvSpPr>
              <a:spLocks noTextEdit="1"/>
            </p:cNvSpPr>
            <p:nvPr/>
          </p:nvSpPr>
          <p:spPr>
            <a:xfrm>
              <a:off x="1862" y="2396"/>
              <a:ext cx="96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3600" i="1">
                  <a:ln w="952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endParaRPr lang="zh-CN" altLang="en-US" sz="3600" i="1">
                <a:ln w="952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485" name="矩形 29773"/>
            <p:cNvSpPr>
              <a:spLocks noTextEdit="1"/>
            </p:cNvSpPr>
            <p:nvPr/>
          </p:nvSpPr>
          <p:spPr>
            <a:xfrm>
              <a:off x="1248" y="2400"/>
              <a:ext cx="96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3600" i="1">
                  <a:ln w="952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endParaRPr lang="zh-CN" altLang="en-US" sz="3600" i="1">
                <a:ln w="952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486" name="矩形 29774"/>
            <p:cNvSpPr>
              <a:spLocks noTextEdit="1"/>
            </p:cNvSpPr>
            <p:nvPr/>
          </p:nvSpPr>
          <p:spPr>
            <a:xfrm>
              <a:off x="2150" y="2396"/>
              <a:ext cx="96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3600" i="1"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endParaRPr lang="zh-CN" altLang="en-US" sz="3600" i="1"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487" name="直接连接符 29775"/>
            <p:cNvSpPr/>
            <p:nvPr/>
          </p:nvSpPr>
          <p:spPr>
            <a:xfrm>
              <a:off x="2016" y="2384"/>
              <a:ext cx="1" cy="15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88" name="直接连接符 29776"/>
            <p:cNvSpPr/>
            <p:nvPr/>
          </p:nvSpPr>
          <p:spPr>
            <a:xfrm>
              <a:off x="1392" y="2384"/>
              <a:ext cx="1" cy="15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89" name="直接连接符 29777"/>
            <p:cNvSpPr/>
            <p:nvPr/>
          </p:nvSpPr>
          <p:spPr>
            <a:xfrm>
              <a:off x="2304" y="2376"/>
              <a:ext cx="1" cy="15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6490" name="直接连接符 29778"/>
            <p:cNvSpPr/>
            <p:nvPr/>
          </p:nvSpPr>
          <p:spPr>
            <a:xfrm>
              <a:off x="1122" y="2388"/>
              <a:ext cx="1" cy="15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6491" name="矩形 29779"/>
            <p:cNvSpPr>
              <a:spLocks noTextEdit="1"/>
            </p:cNvSpPr>
            <p:nvPr/>
          </p:nvSpPr>
          <p:spPr>
            <a:xfrm>
              <a:off x="2024" y="3378"/>
              <a:ext cx="96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3600" i="1"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endParaRPr lang="zh-CN" altLang="en-US" sz="3600" i="1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492" name="直接连接符 29780"/>
            <p:cNvSpPr/>
            <p:nvPr/>
          </p:nvSpPr>
          <p:spPr>
            <a:xfrm>
              <a:off x="1950" y="3580"/>
              <a:ext cx="24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93" name="矩形 29781"/>
            <p:cNvSpPr>
              <a:spLocks noTextEdit="1"/>
            </p:cNvSpPr>
            <p:nvPr/>
          </p:nvSpPr>
          <p:spPr>
            <a:xfrm>
              <a:off x="1056" y="2064"/>
              <a:ext cx="96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3600" i="1"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endParaRPr lang="zh-CN" altLang="en-US" sz="3600" i="1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494" name="直接连接符 29782"/>
            <p:cNvSpPr/>
            <p:nvPr/>
          </p:nvSpPr>
          <p:spPr>
            <a:xfrm>
              <a:off x="1008" y="2016"/>
              <a:ext cx="24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95" name="矩形 29783"/>
            <p:cNvSpPr>
              <a:spLocks noTextEdit="1"/>
            </p:cNvSpPr>
            <p:nvPr/>
          </p:nvSpPr>
          <p:spPr>
            <a:xfrm>
              <a:off x="1164" y="3828"/>
              <a:ext cx="978" cy="12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3600">
                  <a:ln w="9525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chemeClr val="accent2"/>
                  </a:solidFill>
                  <a:latin typeface="楷体_GB2312" charset="0"/>
                  <a:ea typeface="楷体_GB2312" charset="0"/>
                </a:rPr>
                <a:t>限流接法</a:t>
              </a:r>
              <a:endParaRPr lang="zh-CN" altLang="en-US" sz="3600">
                <a:ln w="952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accent2"/>
                </a:solidFill>
                <a:latin typeface="楷体_GB2312" charset="0"/>
                <a:ea typeface="楷体_GB2312" charset="0"/>
              </a:endParaRPr>
            </a:p>
          </p:txBody>
        </p:sp>
      </p:grpSp>
      <p:grpSp>
        <p:nvGrpSpPr>
          <p:cNvPr id="5" name="组合 29784"/>
          <p:cNvGrpSpPr/>
          <p:nvPr/>
        </p:nvGrpSpPr>
        <p:grpSpPr>
          <a:xfrm>
            <a:off x="9610725" y="3897313"/>
            <a:ext cx="2127250" cy="2760662"/>
            <a:chOff x="3264" y="1824"/>
            <a:chExt cx="1872" cy="2160"/>
          </a:xfrm>
        </p:grpSpPr>
        <p:grpSp>
          <p:nvGrpSpPr>
            <p:cNvPr id="7" name="组合 29785"/>
            <p:cNvGrpSpPr/>
            <p:nvPr/>
          </p:nvGrpSpPr>
          <p:grpSpPr>
            <a:xfrm>
              <a:off x="3264" y="2534"/>
              <a:ext cx="1872" cy="768"/>
              <a:chOff x="768" y="1390"/>
              <a:chExt cx="4320" cy="1298"/>
            </a:xfrm>
          </p:grpSpPr>
          <p:sp>
            <p:nvSpPr>
              <p:cNvPr id="8" name="矩形 29786"/>
              <p:cNvSpPr>
                <a:spLocks noChangeArrowheads="1"/>
              </p:cNvSpPr>
              <p:nvPr/>
            </p:nvSpPr>
            <p:spPr bwMode="auto">
              <a:xfrm>
                <a:off x="1056" y="1488"/>
                <a:ext cx="3744" cy="96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chemeClr val="bg1"/>
                  </a:gs>
                  <a:gs pos="100000">
                    <a:srgbClr val="767676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矩形 29787"/>
              <p:cNvSpPr/>
              <p:nvPr/>
            </p:nvSpPr>
            <p:spPr>
              <a:xfrm>
                <a:off x="1104" y="1776"/>
                <a:ext cx="3648" cy="576"/>
              </a:xfrm>
              <a:prstGeom prst="rect">
                <a:avLst/>
              </a:prstGeom>
              <a:pattFill prst="narVert">
                <a:fgClr>
                  <a:schemeClr val="tx1"/>
                </a:fgClr>
                <a:bgClr>
                  <a:srgbClr val="C0C0C0"/>
                </a:bgClr>
              </a:patt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" name="矩形 29788"/>
              <p:cNvSpPr/>
              <p:nvPr/>
            </p:nvSpPr>
            <p:spPr>
              <a:xfrm>
                <a:off x="1114" y="1776"/>
                <a:ext cx="144" cy="57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矩形 29789"/>
              <p:cNvSpPr/>
              <p:nvPr/>
            </p:nvSpPr>
            <p:spPr>
              <a:xfrm>
                <a:off x="4590" y="1776"/>
                <a:ext cx="144" cy="57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2" name="矩形 29790"/>
              <p:cNvSpPr/>
              <p:nvPr/>
            </p:nvSpPr>
            <p:spPr>
              <a:xfrm>
                <a:off x="1248" y="1776"/>
                <a:ext cx="96" cy="57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3" name="矩形 29791"/>
              <p:cNvSpPr/>
              <p:nvPr/>
            </p:nvSpPr>
            <p:spPr>
              <a:xfrm>
                <a:off x="4512" y="1776"/>
                <a:ext cx="96" cy="57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4" name="矩形 29792"/>
              <p:cNvSpPr/>
              <p:nvPr/>
            </p:nvSpPr>
            <p:spPr>
              <a:xfrm>
                <a:off x="1056" y="1440"/>
                <a:ext cx="48" cy="1248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5" name="矩形 29793"/>
              <p:cNvSpPr/>
              <p:nvPr/>
            </p:nvSpPr>
            <p:spPr>
              <a:xfrm>
                <a:off x="4742" y="1440"/>
                <a:ext cx="48" cy="1248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50000">
                    <a:srgbClr val="C0C0C0"/>
                  </a:gs>
                  <a:gs pos="100000">
                    <a:srgbClr val="595959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" name="矩形 29794"/>
              <p:cNvSpPr>
                <a:spLocks noChangeArrowheads="1"/>
              </p:cNvSpPr>
              <p:nvPr/>
            </p:nvSpPr>
            <p:spPr bwMode="auto">
              <a:xfrm>
                <a:off x="4800" y="2640"/>
                <a:ext cx="288" cy="48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chemeClr val="tx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矩形 29795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288" cy="48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chemeClr val="tx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 29796"/>
              <p:cNvSpPr/>
              <p:nvPr/>
            </p:nvSpPr>
            <p:spPr>
              <a:xfrm>
                <a:off x="4800" y="2448"/>
                <a:ext cx="48" cy="9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9" name="矩形 29797"/>
              <p:cNvSpPr/>
              <p:nvPr/>
            </p:nvSpPr>
            <p:spPr>
              <a:xfrm>
                <a:off x="1008" y="2448"/>
                <a:ext cx="48" cy="9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0" name="矩形 29798"/>
              <p:cNvSpPr/>
              <p:nvPr/>
            </p:nvSpPr>
            <p:spPr>
              <a:xfrm>
                <a:off x="902" y="1488"/>
                <a:ext cx="96" cy="9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1" name="矩形 29799"/>
              <p:cNvSpPr/>
              <p:nvPr/>
            </p:nvSpPr>
            <p:spPr>
              <a:xfrm>
                <a:off x="4848" y="2448"/>
                <a:ext cx="96" cy="9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矩形 29800"/>
              <p:cNvSpPr/>
              <p:nvPr/>
            </p:nvSpPr>
            <p:spPr>
              <a:xfrm>
                <a:off x="912" y="2448"/>
                <a:ext cx="96" cy="9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3" name="矩形 29801"/>
              <p:cNvSpPr/>
              <p:nvPr/>
            </p:nvSpPr>
            <p:spPr>
              <a:xfrm>
                <a:off x="1008" y="1488"/>
                <a:ext cx="48" cy="9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4" name="矩形 29802"/>
              <p:cNvSpPr/>
              <p:nvPr/>
            </p:nvSpPr>
            <p:spPr>
              <a:xfrm>
                <a:off x="4800" y="1488"/>
                <a:ext cx="48" cy="9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5" name="矩形 29803"/>
              <p:cNvSpPr/>
              <p:nvPr/>
            </p:nvSpPr>
            <p:spPr>
              <a:xfrm>
                <a:off x="1076" y="1872"/>
                <a:ext cx="3696" cy="192"/>
              </a:xfrm>
              <a:prstGeom prst="rect">
                <a:avLst/>
              </a:prstGeom>
              <a:solidFill>
                <a:schemeClr val="tx1"/>
              </a:solidFill>
              <a:ln w="1270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6" name="矩形 29804"/>
              <p:cNvSpPr/>
              <p:nvPr/>
            </p:nvSpPr>
            <p:spPr>
              <a:xfrm>
                <a:off x="1344" y="1920"/>
                <a:ext cx="3168" cy="96"/>
              </a:xfrm>
              <a:prstGeom prst="rect">
                <a:avLst/>
              </a:prstGeom>
              <a:pattFill prst="ltVert">
                <a:fgClr>
                  <a:schemeClr val="bg1"/>
                </a:fgClr>
                <a:bgClr>
                  <a:schemeClr val="tx1"/>
                </a:bgClr>
              </a:pattFill>
              <a:ln w="19050">
                <a:noFill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7" name="矩形 29805"/>
              <p:cNvSpPr/>
              <p:nvPr/>
            </p:nvSpPr>
            <p:spPr>
              <a:xfrm>
                <a:off x="2784" y="1390"/>
                <a:ext cx="192" cy="24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2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矩形 29806"/>
              <p:cNvSpPr/>
              <p:nvPr/>
            </p:nvSpPr>
            <p:spPr>
              <a:xfrm>
                <a:off x="2832" y="1632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直接连接符 29807"/>
              <p:cNvSpPr/>
              <p:nvPr/>
            </p:nvSpPr>
            <p:spPr>
              <a:xfrm>
                <a:off x="2832" y="1728"/>
                <a:ext cx="96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" name="椭圆 29808"/>
              <p:cNvSpPr/>
              <p:nvPr/>
            </p:nvSpPr>
            <p:spPr>
              <a:xfrm>
                <a:off x="2860" y="175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noFill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矩形 29809"/>
              <p:cNvSpPr/>
              <p:nvPr/>
            </p:nvSpPr>
            <p:spPr>
              <a:xfrm>
                <a:off x="4522" y="2352"/>
                <a:ext cx="96" cy="14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矩形 29810"/>
              <p:cNvSpPr/>
              <p:nvPr/>
            </p:nvSpPr>
            <p:spPr>
              <a:xfrm>
                <a:off x="1248" y="2352"/>
                <a:ext cx="96" cy="14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3" name="椭圆 29811"/>
              <p:cNvSpPr/>
              <p:nvPr/>
            </p:nvSpPr>
            <p:spPr>
              <a:xfrm>
                <a:off x="1278" y="243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4" name="椭圆 29812"/>
              <p:cNvSpPr/>
              <p:nvPr/>
            </p:nvSpPr>
            <p:spPr>
              <a:xfrm>
                <a:off x="4550" y="242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5" name="矩形 29813"/>
              <p:cNvSpPr/>
              <p:nvPr/>
            </p:nvSpPr>
            <p:spPr>
              <a:xfrm>
                <a:off x="4694" y="2448"/>
                <a:ext cx="48" cy="96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595959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6" name="矩形 29814"/>
              <p:cNvSpPr/>
              <p:nvPr/>
            </p:nvSpPr>
            <p:spPr>
              <a:xfrm>
                <a:off x="1104" y="2448"/>
                <a:ext cx="48" cy="96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595959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7" name="任意多边形 29815"/>
              <p:cNvSpPr/>
              <p:nvPr/>
            </p:nvSpPr>
            <p:spPr>
              <a:xfrm>
                <a:off x="1142" y="2448"/>
                <a:ext cx="144" cy="4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44" y="48"/>
                  </a:cxn>
                  <a:cxn ang="0">
                    <a:pos x="192" y="0"/>
                  </a:cxn>
                </a:cxnLst>
                <a:rect l="0" t="0" r="0" b="0"/>
                <a:pathLst>
                  <a:path w="192" h="144">
                    <a:moveTo>
                      <a:pt x="0" y="144"/>
                    </a:moveTo>
                    <a:cubicBezTo>
                      <a:pt x="56" y="108"/>
                      <a:pt x="112" y="72"/>
                      <a:pt x="144" y="48"/>
                    </a:cubicBezTo>
                    <a:cubicBezTo>
                      <a:pt x="176" y="24"/>
                      <a:pt x="184" y="12"/>
                      <a:pt x="192" y="0"/>
                    </a:cubicBezTo>
                  </a:path>
                </a:pathLst>
              </a:custGeom>
              <a:noFill/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任意多边形 29816"/>
              <p:cNvSpPr/>
              <p:nvPr/>
            </p:nvSpPr>
            <p:spPr>
              <a:xfrm rot="3129423">
                <a:off x="4593" y="2451"/>
                <a:ext cx="95" cy="4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44" y="48"/>
                  </a:cxn>
                  <a:cxn ang="0">
                    <a:pos x="192" y="0"/>
                  </a:cxn>
                </a:cxnLst>
                <a:rect l="0" t="0" r="0" b="0"/>
                <a:pathLst>
                  <a:path w="192" h="144">
                    <a:moveTo>
                      <a:pt x="0" y="144"/>
                    </a:moveTo>
                    <a:cubicBezTo>
                      <a:pt x="56" y="108"/>
                      <a:pt x="112" y="72"/>
                      <a:pt x="144" y="48"/>
                    </a:cubicBezTo>
                    <a:cubicBezTo>
                      <a:pt x="176" y="24"/>
                      <a:pt x="184" y="12"/>
                      <a:pt x="192" y="0"/>
                    </a:cubicBezTo>
                  </a:path>
                </a:pathLst>
              </a:custGeom>
              <a:noFill/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" name="直接连接符 29817"/>
            <p:cNvSpPr/>
            <p:nvPr/>
          </p:nvSpPr>
          <p:spPr>
            <a:xfrm>
              <a:off x="4060" y="2468"/>
              <a:ext cx="240" cy="1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headEnd type="arrow" w="med" len="med"/>
              <a:tailEnd type="arrow" w="med" len="med"/>
            </a:ln>
          </p:spPr>
        </p:sp>
        <p:cxnSp>
          <p:nvCxnSpPr>
            <p:cNvPr id="40" name="肘形连接符 29818"/>
            <p:cNvCxnSpPr>
              <a:stCxn id="23" idx="1"/>
            </p:cNvCxnSpPr>
            <p:nvPr/>
          </p:nvCxnSpPr>
          <p:spPr>
            <a:xfrm rot="-10800000" flipH="1">
              <a:off x="3360" y="1958"/>
              <a:ext cx="528" cy="663"/>
            </a:xfrm>
            <a:prstGeom prst="bentConnector4">
              <a:avLst>
                <a:gd name="adj1" fmla="val -49625"/>
                <a:gd name="adj2" fmla="val 99847"/>
              </a:avLst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1" name="肘形连接符 29819"/>
            <p:cNvCxnSpPr>
              <a:stCxn id="22" idx="1"/>
            </p:cNvCxnSpPr>
            <p:nvPr/>
          </p:nvCxnSpPr>
          <p:spPr>
            <a:xfrm rot="10800000" flipH="1" flipV="1">
              <a:off x="3318" y="3189"/>
              <a:ext cx="618" cy="449"/>
            </a:xfrm>
            <a:prstGeom prst="bentConnector3">
              <a:avLst>
                <a:gd name="adj1" fmla="val -33014"/>
              </a:avLst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2" name="肘形连接符 29820"/>
            <p:cNvCxnSpPr>
              <a:stCxn id="22" idx="1"/>
            </p:cNvCxnSpPr>
            <p:nvPr/>
          </p:nvCxnSpPr>
          <p:spPr>
            <a:xfrm rot="-10800000" flipV="1">
              <a:off x="4416" y="3199"/>
              <a:ext cx="656" cy="439"/>
            </a:xfrm>
            <a:prstGeom prst="bentConnector3">
              <a:avLst>
                <a:gd name="adj1" fmla="val -33384"/>
              </a:avLst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3" name="肘形连接符 29821"/>
            <p:cNvCxnSpPr>
              <a:stCxn id="22" idx="1"/>
            </p:cNvCxnSpPr>
            <p:nvPr/>
          </p:nvCxnSpPr>
          <p:spPr>
            <a:xfrm flipH="1" flipV="1">
              <a:off x="4454" y="1938"/>
              <a:ext cx="618" cy="1231"/>
            </a:xfrm>
            <a:prstGeom prst="bentConnector4">
              <a:avLst>
                <a:gd name="adj1" fmla="val -34306"/>
                <a:gd name="adj2" fmla="val 97806"/>
              </a:avLst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" name="椭圆 29822"/>
            <p:cNvSpPr/>
            <p:nvPr/>
          </p:nvSpPr>
          <p:spPr>
            <a:xfrm>
              <a:off x="3898" y="1938"/>
              <a:ext cx="48" cy="48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5" name="椭圆 29823"/>
            <p:cNvSpPr/>
            <p:nvPr/>
          </p:nvSpPr>
          <p:spPr>
            <a:xfrm>
              <a:off x="4416" y="1940"/>
              <a:ext cx="48" cy="48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6" name="椭圆 29824"/>
            <p:cNvSpPr/>
            <p:nvPr/>
          </p:nvSpPr>
          <p:spPr>
            <a:xfrm>
              <a:off x="3934" y="3610"/>
              <a:ext cx="48" cy="48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7" name="椭圆 29825"/>
            <p:cNvSpPr/>
            <p:nvPr/>
          </p:nvSpPr>
          <p:spPr>
            <a:xfrm>
              <a:off x="4416" y="3608"/>
              <a:ext cx="48" cy="48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48" name="矩形 29826"/>
            <p:cNvSpPr>
              <a:spLocks noTextEdit="1"/>
            </p:cNvSpPr>
            <p:nvPr/>
          </p:nvSpPr>
          <p:spPr>
            <a:xfrm>
              <a:off x="4512" y="2396"/>
              <a:ext cx="96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3600" i="1">
                  <a:ln w="952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U</a:t>
              </a:r>
              <a:endParaRPr lang="zh-CN" altLang="en-US" sz="3600" i="1">
                <a:ln w="952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矩形 29827"/>
            <p:cNvSpPr>
              <a:spLocks noTextEdit="1"/>
            </p:cNvSpPr>
            <p:nvPr/>
          </p:nvSpPr>
          <p:spPr>
            <a:xfrm>
              <a:off x="3648" y="2396"/>
              <a:ext cx="96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3600" i="1"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U</a:t>
              </a:r>
              <a:endParaRPr lang="zh-CN" altLang="en-US" sz="3600" i="1"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0" name="矩形 29828"/>
            <p:cNvSpPr>
              <a:spLocks noTextEdit="1"/>
            </p:cNvSpPr>
            <p:nvPr/>
          </p:nvSpPr>
          <p:spPr>
            <a:xfrm>
              <a:off x="4176" y="3542"/>
              <a:ext cx="96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3600" i="1"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U</a:t>
              </a:r>
              <a:endParaRPr lang="zh-CN" altLang="en-US" sz="3600" i="1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1" name="矩形 29829"/>
            <p:cNvSpPr>
              <a:spLocks noTextEdit="1"/>
            </p:cNvSpPr>
            <p:nvPr/>
          </p:nvSpPr>
          <p:spPr>
            <a:xfrm flipH="1">
              <a:off x="4604" y="2353"/>
              <a:ext cx="52" cy="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931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900" i="1">
                  <a:ln w="952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'</a:t>
              </a:r>
              <a:endParaRPr lang="zh-CN" altLang="en-US" sz="900" i="1">
                <a:ln w="952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矩形 29830"/>
            <p:cNvSpPr>
              <a:spLocks noTextEdit="1"/>
            </p:cNvSpPr>
            <p:nvPr/>
          </p:nvSpPr>
          <p:spPr>
            <a:xfrm flipH="1">
              <a:off x="3740" y="2353"/>
              <a:ext cx="52" cy="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931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900" i="1">
                  <a:ln w="95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'</a:t>
              </a:r>
              <a:endParaRPr lang="zh-CN" altLang="en-US" sz="900" i="1"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矩形 29831"/>
            <p:cNvSpPr>
              <a:spLocks noTextEdit="1"/>
            </p:cNvSpPr>
            <p:nvPr/>
          </p:nvSpPr>
          <p:spPr>
            <a:xfrm>
              <a:off x="4148" y="1872"/>
              <a:ext cx="96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3600" i="1"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U</a:t>
              </a:r>
              <a:endParaRPr lang="zh-CN" altLang="en-US" sz="3600" i="1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矩形 29832"/>
            <p:cNvSpPr>
              <a:spLocks noTextEdit="1"/>
            </p:cNvSpPr>
            <p:nvPr/>
          </p:nvSpPr>
          <p:spPr>
            <a:xfrm flipH="1">
              <a:off x="4245" y="1824"/>
              <a:ext cx="47" cy="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931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900" i="1"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'</a:t>
              </a:r>
              <a:endParaRPr lang="zh-CN" altLang="en-US" sz="900" i="1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5" name="直接连接符 29833"/>
            <p:cNvSpPr/>
            <p:nvPr/>
          </p:nvSpPr>
          <p:spPr>
            <a:xfrm>
              <a:off x="4704" y="2372"/>
              <a:ext cx="1" cy="15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" name="直接连接符 29834"/>
            <p:cNvSpPr/>
            <p:nvPr/>
          </p:nvSpPr>
          <p:spPr>
            <a:xfrm>
              <a:off x="3840" y="2366"/>
              <a:ext cx="1" cy="15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7" name="矩形 29835"/>
            <p:cNvSpPr>
              <a:spLocks noTextEdit="1"/>
            </p:cNvSpPr>
            <p:nvPr/>
          </p:nvSpPr>
          <p:spPr>
            <a:xfrm>
              <a:off x="3726" y="3858"/>
              <a:ext cx="978" cy="12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3600">
                  <a:ln w="9525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chemeClr val="accent2"/>
                  </a:solidFill>
                  <a:latin typeface="楷体_GB2312" charset="0"/>
                  <a:ea typeface="楷体_GB2312" charset="0"/>
                </a:rPr>
                <a:t>分压接法</a:t>
              </a:r>
              <a:endParaRPr lang="zh-CN" altLang="en-US" sz="3600">
                <a:ln w="952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accent2"/>
                </a:solidFill>
                <a:latin typeface="楷体_GB2312" charset="0"/>
                <a:ea typeface="楷体_GB231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76898" y="1360488"/>
          <a:ext cx="5480685" cy="1600835"/>
        </p:xfrm>
        <a:graphic>
          <a:graphicData uri="http://schemas.openxmlformats.org/drawingml/2006/table">
            <a:tbl>
              <a:tblPr firstRow="1" bandRow="1"/>
              <a:tblGrid>
                <a:gridCol w="948690"/>
                <a:gridCol w="617220"/>
                <a:gridCol w="783590"/>
                <a:gridCol w="782955"/>
                <a:gridCol w="782955"/>
                <a:gridCol w="782320"/>
                <a:gridCol w="782955"/>
              </a:tblGrid>
              <a:tr h="5556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zh-CN" altLang="en-US" sz="2400" b="1" baseline="-25000" dirty="0" smtClean="0">
                          <a:solidFill>
                            <a:srgbClr val="002060"/>
                          </a:solidFill>
                        </a:rPr>
                        <a:t>改</a:t>
                      </a:r>
                      <a:r>
                        <a:rPr lang="en-US" altLang="zh-CN" sz="2400" b="1" baseline="0" dirty="0" smtClean="0">
                          <a:solidFill>
                            <a:srgbClr val="002060"/>
                          </a:solidFill>
                        </a:rPr>
                        <a:t>(mA)</a:t>
                      </a:r>
                      <a:endParaRPr lang="zh-CN" altLang="en-US" sz="2400" b="1" baseline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2060"/>
                          </a:solidFill>
                        </a:rPr>
                        <a:t>3.00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2060"/>
                          </a:solidFill>
                        </a:rPr>
                        <a:t>6.00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2060"/>
                          </a:solidFill>
                        </a:rPr>
                        <a:t>9.00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2060"/>
                          </a:solidFill>
                        </a:rPr>
                        <a:t>12.00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2060"/>
                          </a:solidFill>
                        </a:rPr>
                        <a:t>15.00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68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zh-CN" altLang="en-US" sz="2400" b="1" baseline="-25000" dirty="0" smtClean="0">
                          <a:solidFill>
                            <a:srgbClr val="FF0000"/>
                          </a:solidFill>
                        </a:rPr>
                        <a:t>标</a:t>
                      </a:r>
                      <a:r>
                        <a:rPr lang="en-US" altLang="zh-CN" sz="2400" b="0" baseline="0" dirty="0" smtClean="0">
                          <a:solidFill>
                            <a:srgbClr val="002060"/>
                          </a:solidFill>
                        </a:rPr>
                        <a:t>(mA)</a:t>
                      </a:r>
                      <a:endParaRPr lang="zh-CN" altLang="en-US" sz="2400" b="0" baseline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3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3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3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zh-CN" altLang="en-US" sz="1800" b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3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zh-CN" altLang="en-US" sz="1800" b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3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3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391"/>
                    </a:solidFill>
                  </a:tcPr>
                </a:tc>
              </a:tr>
              <a:tr h="4883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0" dirty="0" smtClean="0">
                          <a:solidFill>
                            <a:srgbClr val="002060"/>
                          </a:solidFill>
                          <a:sym typeface="Symbol" panose="05050102010706020507"/>
                        </a:rPr>
                        <a:t></a:t>
                      </a:r>
                      <a:r>
                        <a:rPr lang="en-US" altLang="zh-CN" sz="2400" b="0" dirty="0" smtClean="0">
                          <a:solidFill>
                            <a:srgbClr val="002060"/>
                          </a:solidFill>
                          <a:sym typeface="Symbol" panose="05050102010706020507"/>
                        </a:rPr>
                        <a:t>I</a:t>
                      </a:r>
                      <a:r>
                        <a:rPr lang="en-US" altLang="zh-CN" sz="2400" b="0" baseline="0" dirty="0" smtClean="0">
                          <a:solidFill>
                            <a:srgbClr val="002060"/>
                          </a:solidFill>
                        </a:rPr>
                        <a:t>(mA)</a:t>
                      </a:r>
                      <a:endParaRPr lang="zh-CN" altLang="en-US" sz="24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zh-CN" altLang="en-US" sz="1800" b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3" name="Object 4"/>
          <p:cNvGraphicFramePr/>
          <p:nvPr/>
        </p:nvGraphicFramePr>
        <p:xfrm>
          <a:off x="6167120" y="1055688"/>
          <a:ext cx="32416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" r:id="rId2" imgW="2212340" imgH="1516380" progId="Word.Picture.8">
                  <p:embed/>
                </p:oleObj>
              </mc:Choice>
              <mc:Fallback>
                <p:oleObj name="" r:id="rId2" imgW="2212340" imgH="1516380" progId="Word.Picture.8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67120" y="1055688"/>
                        <a:ext cx="3241675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/>
          <p:nvPr/>
        </p:nvGraphicFramePr>
        <p:xfrm>
          <a:off x="576898" y="3700463"/>
          <a:ext cx="3816350" cy="274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" r:id="rId4" imgW="2890520" imgH="2078355" progId="Word.Picture.8">
                  <p:embed/>
                </p:oleObj>
              </mc:Choice>
              <mc:Fallback>
                <p:oleObj name="" r:id="rId4" imgW="2890520" imgH="2078355" progId="Word.Picture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6898" y="3700463"/>
                        <a:ext cx="3816350" cy="2747962"/>
                      </a:xfrm>
                      <a:prstGeom prst="rect">
                        <a:avLst/>
                      </a:prstGeom>
                      <a:noFill/>
                      <a:ln w="19050" cmpd="sng">
                        <a:solidFill>
                          <a:srgbClr val="EFC391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下箭头 7"/>
          <p:cNvSpPr/>
          <p:nvPr/>
        </p:nvSpPr>
        <p:spPr>
          <a:xfrm>
            <a:off x="2281555" y="3041650"/>
            <a:ext cx="346710" cy="55372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48" name="矩形 34"/>
          <p:cNvSpPr/>
          <p:nvPr/>
        </p:nvSpPr>
        <p:spPr>
          <a:xfrm>
            <a:off x="520700" y="474980"/>
            <a:ext cx="2817495" cy="64516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电表的校正</a:t>
            </a:r>
            <a:endParaRPr lang="zh-CN" altLang="en-US" sz="3600" b="1" dirty="0">
              <a:solidFill>
                <a:schemeClr val="bg1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下箭头 1"/>
          <p:cNvSpPr/>
          <p:nvPr/>
        </p:nvSpPr>
        <p:spPr>
          <a:xfrm rot="16200000">
            <a:off x="5336540" y="4467225"/>
            <a:ext cx="412750" cy="90932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480175" y="3595370"/>
            <a:ext cx="5095875" cy="2939415"/>
            <a:chOff x="6480175" y="3595370"/>
            <a:chExt cx="5095875" cy="2939415"/>
          </a:xfrm>
        </p:grpSpPr>
        <p:sp>
          <p:nvSpPr>
            <p:cNvPr id="3" name="矩形 2"/>
            <p:cNvSpPr/>
            <p:nvPr/>
          </p:nvSpPr>
          <p:spPr>
            <a:xfrm>
              <a:off x="6480175" y="3595370"/>
              <a:ext cx="5095875" cy="2853055"/>
            </a:xfrm>
            <a:prstGeom prst="rect">
              <a:avLst/>
            </a:prstGeom>
            <a:noFill/>
            <a:ln w="19050">
              <a:solidFill>
                <a:srgbClr val="EFC39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840538" y="3941763"/>
              <a:ext cx="4141787" cy="2593022"/>
              <a:chOff x="6840538" y="3941763"/>
              <a:chExt cx="4141787" cy="259302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840538" y="3941763"/>
                <a:ext cx="3888740" cy="4603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zh-CN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电表的评定——</a:t>
                </a:r>
                <a:r>
                  <a:rPr lang="zh-CN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准确度等级</a:t>
                </a:r>
                <a:endParaRPr lang="zh-CN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graphicFrame>
            <p:nvGraphicFramePr>
              <p:cNvPr id="30" name="Object 6"/>
              <p:cNvGraphicFramePr/>
              <p:nvPr/>
            </p:nvGraphicFramePr>
            <p:xfrm>
              <a:off x="7664133" y="4460240"/>
              <a:ext cx="2727325" cy="923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4" name="" r:id="rId6" imgW="1295400" imgH="431800" progId="">
                      <p:embed/>
                    </p:oleObj>
                  </mc:Choice>
                  <mc:Fallback>
                    <p:oleObj name="" r:id="rId6" imgW="1295400" imgH="431800" progId="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7664133" y="4460240"/>
                            <a:ext cx="2727325" cy="9239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矩形 6"/>
              <p:cNvSpPr/>
              <p:nvPr/>
            </p:nvSpPr>
            <p:spPr>
              <a:xfrm>
                <a:off x="6926580" y="5804535"/>
                <a:ext cx="4055745" cy="730250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Δmax——</a:t>
                </a:r>
                <a:r>
                  <a:rPr kumimoji="0" lang="zh-CN" alt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最大绝对误差</a:t>
                </a: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Am——</a:t>
                </a:r>
                <a:r>
                  <a:rPr kumimoji="0" lang="zh-CN" alt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电表的量程</a:t>
                </a: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6788" y="508000"/>
            <a:ext cx="3052763" cy="6699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准确度等级</a:t>
            </a:r>
            <a:endParaRPr kumimoji="0" lang="zh-CN" altLang="en-US" sz="40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4" name="文本框 2"/>
          <p:cNvSpPr txBox="1"/>
          <p:nvPr/>
        </p:nvSpPr>
        <p:spPr>
          <a:xfrm>
            <a:off x="4062413" y="490538"/>
            <a:ext cx="732631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</a:rPr>
              <a:t>——</a:t>
            </a:r>
            <a:r>
              <a:rPr lang="zh-CN" altLang="en-US" sz="3600" dirty="0">
                <a:latin typeface="Calibri" panose="020F0502020204030204" pitchFamily="34" charset="0"/>
              </a:rPr>
              <a:t>表明电表的基本</a:t>
            </a:r>
            <a:r>
              <a:rPr lang="zh-CN" altLang="en-US" sz="3600" dirty="0" smtClean="0">
                <a:latin typeface="Calibri" panose="020F0502020204030204" pitchFamily="34" charset="0"/>
              </a:rPr>
              <a:t>误差</a:t>
            </a:r>
            <a:endParaRPr lang="zh-CN" altLang="en-US" sz="3600" dirty="0">
              <a:latin typeface="Calibri" panose="020F050202020403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3810222" y="5960238"/>
            <a:ext cx="1784259" cy="4019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20000"/>
              </a:lnSpc>
            </a:pPr>
            <a:r>
              <a:rPr lang="en-US" altLang="zh-CN" sz="2400" b="1" spc="30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5.0</a:t>
            </a:r>
            <a:endParaRPr lang="en-US" altLang="zh-CN" sz="2400" b="1" spc="30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2"/>
            </p:custDataLst>
          </p:nvPr>
        </p:nvSpPr>
        <p:spPr>
          <a:xfrm>
            <a:off x="4451959" y="2056815"/>
            <a:ext cx="500787" cy="327538"/>
          </a:xfrm>
          <a:prstGeom prst="rect">
            <a:avLst/>
          </a:prstGeom>
          <a:noFill/>
        </p:spPr>
        <p:txBody>
          <a:bodyPr wrap="square" lIns="90000" tIns="46800" rIns="90000" bIns="0" rtlCol="0" anchor="b">
            <a:normAutofit fontScale="95000" lnSpcReduction="10000"/>
          </a:bodyPr>
          <a:lstStyle/>
          <a:p>
            <a:pPr algn="ctr"/>
            <a:r>
              <a:rPr lang="en-US" altLang="zh-CN" sz="2000" b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000" b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4199404" y="2398782"/>
            <a:ext cx="1007167" cy="408054"/>
          </a:xfrm>
          <a:prstGeom prst="rect">
            <a:avLst/>
          </a:prstGeom>
          <a:noFill/>
        </p:spPr>
        <p:txBody>
          <a:bodyPr wrap="square" rtlCol="0">
            <a:normAutofit fontScale="80000" lnSpcReduction="1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spc="30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b="1" spc="30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970051" y="1324329"/>
          <a:ext cx="7747376" cy="5248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4" name="Object 6"/>
          <p:cNvGraphicFramePr/>
          <p:nvPr/>
        </p:nvGraphicFramePr>
        <p:xfrm>
          <a:off x="1129506" y="1474857"/>
          <a:ext cx="27273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" r:id="rId9" imgW="1295400" imgH="431800" progId="">
                  <p:embed/>
                </p:oleObj>
              </mc:Choice>
              <mc:Fallback>
                <p:oleObj name="" r:id="rId9" imgW="1295400" imgH="431800" progId="">
                  <p:embed/>
                  <p:pic>
                    <p:nvPicPr>
                      <p:cNvPr id="0" name="图片 112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29506" y="1474857"/>
                        <a:ext cx="2727325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616075" y="22225"/>
            <a:ext cx="6783388" cy="10334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400" b="1" dirty="0">
                <a:solidFill>
                  <a:srgbClr val="D74C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4400" b="1" dirty="0">
                <a:solidFill>
                  <a:srgbClr val="D74C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400" b="1" dirty="0" err="1">
                <a:solidFill>
                  <a:srgbClr val="D74C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4400" b="1" dirty="0">
                <a:solidFill>
                  <a:srgbClr val="D74C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4400" b="1" dirty="0">
              <a:solidFill>
                <a:srgbClr val="D74C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8" name="文本框 31750"/>
          <p:cNvSpPr txBox="1"/>
          <p:nvPr/>
        </p:nvSpPr>
        <p:spPr>
          <a:xfrm>
            <a:off x="1387475" y="1033463"/>
            <a:ext cx="7729538" cy="1481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组装电表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8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endParaRPr lang="zh-CN" altLang="en-US" sz="24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52" name="文本框 31751"/>
          <p:cNvSpPr txBox="1"/>
          <p:nvPr/>
        </p:nvSpPr>
        <p:spPr>
          <a:xfrm>
            <a:off x="1387475" y="3851275"/>
            <a:ext cx="10464800" cy="540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2.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校正：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校正电流表（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15mA)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和电压表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(15V)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两档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4851400" y="4735513"/>
            <a:ext cx="2692400" cy="1146175"/>
            <a:chOff x="7640" y="8082"/>
            <a:chExt cx="4239" cy="1805"/>
          </a:xfrm>
        </p:grpSpPr>
        <p:sp>
          <p:nvSpPr>
            <p:cNvPr id="19" name="下箭头 18"/>
            <p:cNvSpPr/>
            <p:nvPr/>
          </p:nvSpPr>
          <p:spPr>
            <a:xfrm rot="2520000">
              <a:off x="7640" y="8082"/>
              <a:ext cx="630" cy="1747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下箭头 19"/>
            <p:cNvSpPr/>
            <p:nvPr/>
          </p:nvSpPr>
          <p:spPr>
            <a:xfrm rot="19860000">
              <a:off x="11249" y="8139"/>
              <a:ext cx="630" cy="1748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9469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889125"/>
            <a:ext cx="3219450" cy="9699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29"/>
          <p:cNvGrpSpPr/>
          <p:nvPr/>
        </p:nvGrpSpPr>
        <p:grpSpPr>
          <a:xfrm>
            <a:off x="1760538" y="4546600"/>
            <a:ext cx="8767762" cy="2087563"/>
            <a:chOff x="2773" y="7160"/>
            <a:chExt cx="13806" cy="3288"/>
          </a:xfrm>
        </p:grpSpPr>
        <p:grpSp>
          <p:nvGrpSpPr>
            <p:cNvPr id="19471" name="组合 27"/>
            <p:cNvGrpSpPr/>
            <p:nvPr/>
          </p:nvGrpSpPr>
          <p:grpSpPr>
            <a:xfrm>
              <a:off x="2773" y="7160"/>
              <a:ext cx="13806" cy="3184"/>
              <a:chOff x="2773" y="7160"/>
              <a:chExt cx="13806" cy="3184"/>
            </a:xfrm>
          </p:grpSpPr>
          <p:grpSp>
            <p:nvGrpSpPr>
              <p:cNvPr id="19472" name="组合 17"/>
              <p:cNvGrpSpPr/>
              <p:nvPr/>
            </p:nvGrpSpPr>
            <p:grpSpPr>
              <a:xfrm>
                <a:off x="2773" y="7160"/>
                <a:ext cx="13807" cy="2564"/>
                <a:chOff x="2773" y="8096"/>
                <a:chExt cx="13807" cy="2564"/>
              </a:xfrm>
            </p:grpSpPr>
            <p:grpSp>
              <p:nvGrpSpPr>
                <p:cNvPr id="19473" name="组合 16"/>
                <p:cNvGrpSpPr/>
                <p:nvPr/>
              </p:nvGrpSpPr>
              <p:grpSpPr>
                <a:xfrm>
                  <a:off x="2773" y="8096"/>
                  <a:ext cx="13807" cy="2564"/>
                  <a:chOff x="2773" y="8096"/>
                  <a:chExt cx="13807" cy="2564"/>
                </a:xfrm>
              </p:grpSpPr>
              <p:grpSp>
                <p:nvGrpSpPr>
                  <p:cNvPr id="19474" name="组合 13"/>
                  <p:cNvGrpSpPr/>
                  <p:nvPr/>
                </p:nvGrpSpPr>
                <p:grpSpPr>
                  <a:xfrm>
                    <a:off x="2773" y="8201"/>
                    <a:ext cx="13807" cy="2459"/>
                    <a:chOff x="2773" y="8201"/>
                    <a:chExt cx="13807" cy="2459"/>
                  </a:xfrm>
                </p:grpSpPr>
                <p:pic>
                  <p:nvPicPr>
                    <p:cNvPr id="19475" name="图片 12" descr="未标题-3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773" y="8202"/>
                      <a:ext cx="4333" cy="234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pic>
                  <p:nvPicPr>
                    <p:cNvPr id="19476" name="图片 17" descr="未标题-2"/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2148" y="8201"/>
                      <a:ext cx="4432" cy="2459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3750" y="8096"/>
                    <a:ext cx="2550" cy="14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1">
                      <a:ln>
                        <a:noFill/>
                      </a:ln>
                      <a:solidFill>
                        <a:schemeClr val="dk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6" name="矩形 15"/>
                <p:cNvSpPr/>
                <p:nvPr/>
              </p:nvSpPr>
              <p:spPr>
                <a:xfrm>
                  <a:off x="12627" y="8829"/>
                  <a:ext cx="2512" cy="733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479" name="文本框 26"/>
              <p:cNvSpPr txBox="1"/>
              <p:nvPr/>
            </p:nvSpPr>
            <p:spPr>
              <a:xfrm>
                <a:off x="4048" y="9620"/>
                <a:ext cx="815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FF0000"/>
                    </a:solidFill>
                    <a:latin typeface="Calibri" panose="020F0502020204030204" pitchFamily="34" charset="0"/>
                  </a:rPr>
                  <a:t>3V</a:t>
                </a:r>
                <a:endParaRPr lang="en-US" altLang="zh-CN" sz="2400" b="1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9480" name="文本框 28"/>
            <p:cNvSpPr txBox="1"/>
            <p:nvPr/>
          </p:nvSpPr>
          <p:spPr>
            <a:xfrm>
              <a:off x="13542" y="9724"/>
              <a:ext cx="105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Calibri" panose="020F0502020204030204" pitchFamily="34" charset="0"/>
                </a:rPr>
                <a:t>16V</a:t>
              </a:r>
              <a:endParaRPr lang="en-US" altLang="zh-CN" sz="2400" b="1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9226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040" y="570230"/>
            <a:ext cx="6055360" cy="33985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911985" y="2762885"/>
            <a:ext cx="28663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R7=</a:t>
            </a:r>
            <a:r>
              <a:rPr lang="en-US" altLang="zh-CN" sz="2000">
                <a:solidFill>
                  <a:srgbClr val="0D0D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D0D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256Ω  </a:t>
            </a:r>
            <a:r>
              <a:rPr lang="en-US" altLang="zh-CN" sz="2000">
                <a:solidFill>
                  <a:srgbClr val="0D0D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R8=</a:t>
            </a:r>
            <a:r>
              <a:rPr lang="en-US" altLang="zh-CN" sz="2000" b="1">
                <a:solidFill>
                  <a:srgbClr val="0D0D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2770Ω</a:t>
            </a:r>
            <a:endParaRPr lang="en-US" altLang="zh-CN" sz="2000" b="1">
              <a:solidFill>
                <a:srgbClr val="0D0D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784350" y="58738"/>
            <a:ext cx="6783388" cy="10334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400" b="1" dirty="0">
                <a:solidFill>
                  <a:srgbClr val="D74C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en-US" altLang="zh-CN" sz="4400" b="1">
                <a:solidFill>
                  <a:srgbClr val="D74C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400" b="1" err="1">
                <a:solidFill>
                  <a:srgbClr val="D74C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实验仪器</a:t>
            </a:r>
            <a:endParaRPr lang="en-US" altLang="zh-CN" sz="4400" b="1">
              <a:solidFill>
                <a:srgbClr val="D74C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1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38" y="1122363"/>
            <a:ext cx="8588375" cy="4481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2" name="文本框 2"/>
          <p:cNvSpPr txBox="1"/>
          <p:nvPr/>
        </p:nvSpPr>
        <p:spPr>
          <a:xfrm>
            <a:off x="1800225" y="5878513"/>
            <a:ext cx="85852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latin typeface="Calibri" panose="020F0502020204030204"/>
                <a:ea typeface="宋体" panose="02010600030101010101" pitchFamily="2" charset="-122"/>
              </a:rPr>
              <a:t>仪器清单：</a:t>
            </a:r>
            <a:r>
              <a:rPr lang="zh-CN" altLang="en-US" sz="2000">
                <a:latin typeface="Calibri" panose="020F0502020204030204"/>
                <a:ea typeface="宋体" panose="02010600030101010101" pitchFamily="2" charset="-122"/>
              </a:rPr>
              <a:t>可调电阻一到三，</a:t>
            </a:r>
            <a:r>
              <a:rPr lang="en-US" altLang="zh-CN" sz="2000">
                <a:latin typeface="Calibri" panose="020F0502020204030204"/>
                <a:ea typeface="宋体" panose="02010600030101010101" pitchFamily="2" charset="-122"/>
              </a:rPr>
              <a:t>100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μA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表头，电池盒，标准电流表，标准电压表，电阻箱，数字万用表，开关，滑线变阻器，直流稳压电源，导线若干。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784350" y="58738"/>
            <a:ext cx="6783388" cy="10334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400" b="1" dirty="0">
                <a:solidFill>
                  <a:srgbClr val="D74C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en-US" altLang="zh-CN" sz="4400" b="1">
                <a:solidFill>
                  <a:srgbClr val="D74C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400" b="1" err="1">
                <a:solidFill>
                  <a:srgbClr val="D74C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实验仪器</a:t>
            </a:r>
            <a:endParaRPr lang="en-US" altLang="zh-CN" sz="4400" b="1">
              <a:solidFill>
                <a:srgbClr val="D74C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576388" y="976313"/>
          <a:ext cx="9388475" cy="467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960"/>
                <a:gridCol w="2347595"/>
                <a:gridCol w="2346960"/>
                <a:gridCol w="2346960"/>
              </a:tblGrid>
              <a:tr h="7785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仪器名称</a:t>
                      </a:r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量程</a:t>
                      </a:r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最小量</a:t>
                      </a:r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估读误差</a:t>
                      </a:r>
                      <a:endParaRPr lang="zh-CN" altLang="en-US" sz="2400"/>
                    </a:p>
                  </a:txBody>
                  <a:tcPr anchor="ctr"/>
                </a:tc>
              </a:tr>
              <a:tr h="7785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+mn-ea"/>
                        </a:rPr>
                        <a:t>微安表</a:t>
                      </a:r>
                      <a:endParaRPr lang="zh-CN" altLang="en-US" sz="24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</a:rPr>
                        <a:t>0~100 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sym typeface="+mn-ea"/>
                        </a:rPr>
                        <a:t>μA</a:t>
                      </a:r>
                      <a:endParaRPr lang="en-US" altLang="zh-CN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</a:rPr>
                        <a:t>1 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sym typeface="+mn-ea"/>
                        </a:rPr>
                        <a:t>μA</a:t>
                      </a:r>
                      <a:endParaRPr lang="en-US" altLang="zh-CN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</a:rPr>
                        <a:t>0.1 μA</a:t>
                      </a:r>
                      <a:endParaRPr lang="en-US" altLang="zh-CN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+mn-ea"/>
                        </a:rPr>
                        <a:t>标准毫安表</a:t>
                      </a:r>
                      <a:endParaRPr lang="zh-CN" altLang="en-US" sz="24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</a:rPr>
                        <a:t>0~15 mA</a:t>
                      </a:r>
                      <a:endParaRPr lang="en-US" altLang="zh-CN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</a:rPr>
                        <a:t>0.2 mA</a:t>
                      </a:r>
                      <a:endParaRPr lang="en-US" altLang="zh-CN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0.02 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sym typeface="+mn-ea"/>
                        </a:rPr>
                        <a:t>mA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777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+mn-ea"/>
                        </a:rPr>
                        <a:t>标准伏特表</a:t>
                      </a:r>
                      <a:endParaRPr lang="zh-CN" altLang="en-US" sz="24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</a:rPr>
                        <a:t>0~15 V</a:t>
                      </a:r>
                      <a:endParaRPr lang="en-US" altLang="zh-CN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</a:rPr>
                        <a:t>0.2 V</a:t>
                      </a:r>
                      <a:endParaRPr lang="en-US" altLang="zh-CN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0.02 V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+mn-ea"/>
                        </a:rPr>
                        <a:t>改装电流表</a:t>
                      </a:r>
                      <a:endParaRPr lang="zh-CN" altLang="en-US" sz="24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</a:rPr>
                        <a:t>0~15 mA</a:t>
                      </a:r>
                      <a:endParaRPr lang="en-US" altLang="zh-CN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？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 mA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？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 V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+mn-ea"/>
                        </a:rPr>
                        <a:t>改装电压表</a:t>
                      </a:r>
                      <a:endParaRPr lang="zh-CN" altLang="en-US" sz="24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</a:rPr>
                        <a:t>0~15 V</a:t>
                      </a:r>
                      <a:endParaRPr lang="en-US" altLang="zh-CN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？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 V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？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 V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棱台 53249"/>
          <p:cNvSpPr/>
          <p:nvPr/>
        </p:nvSpPr>
        <p:spPr>
          <a:xfrm>
            <a:off x="1501775" y="-7937"/>
            <a:ext cx="7772400" cy="1143000"/>
          </a:xfrm>
          <a:prstGeom prst="bevel">
            <a:avLst>
              <a:gd name="adj" fmla="val 15833"/>
            </a:avLst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44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六、数据表格</a:t>
            </a:r>
            <a:endParaRPr lang="zh-CN" altLang="en-US" sz="44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583" name="表格 21582"/>
          <p:cNvGraphicFramePr/>
          <p:nvPr>
            <p:custDataLst>
              <p:tags r:id="rId1"/>
            </p:custDataLst>
          </p:nvPr>
        </p:nvGraphicFramePr>
        <p:xfrm>
          <a:off x="1371600" y="1751965"/>
          <a:ext cx="6308725" cy="1414145"/>
        </p:xfrm>
        <a:graphic>
          <a:graphicData uri="http://schemas.openxmlformats.org/drawingml/2006/table">
            <a:tbl>
              <a:tblPr/>
              <a:tblGrid>
                <a:gridCol w="1678305"/>
                <a:gridCol w="703580"/>
                <a:gridCol w="781050"/>
                <a:gridCol w="758190"/>
                <a:gridCol w="692785"/>
                <a:gridCol w="820420"/>
                <a:gridCol w="874395"/>
              </a:tblGrid>
              <a:tr h="523875"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lang="zh-CN" altLang="en-US" sz="2000" b="1" baseline="-25000" dirty="0">
                          <a:latin typeface="Times New Roman" panose="02020603050405020304" pitchFamily="18" charset="0"/>
                        </a:rPr>
                        <a:t>改 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b="1" err="1">
                          <a:latin typeface="Times New Roman" panose="02020603050405020304" pitchFamily="18" charset="0"/>
                        </a:rPr>
                        <a:t>mA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)</a:t>
                      </a:r>
                      <a:endParaRPr lang="en-US" altLang="zh-CN" sz="2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</a:rPr>
                        <a:t>0.00</a:t>
                      </a: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</a:rPr>
                        <a:t>.00</a:t>
                      </a: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</a:rPr>
                        <a:t>6.00</a:t>
                      </a: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</a:rPr>
                        <a:t>.00</a:t>
                      </a: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</a:rPr>
                        <a:t>.00</a:t>
                      </a: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</a:rPr>
                        <a:t>.00</a:t>
                      </a: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135"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sym typeface="宋体" panose="02010600030101010101" pitchFamily="2" charset="-122"/>
                        </a:rPr>
                        <a:t>I</a:t>
                      </a:r>
                      <a:r>
                        <a:rPr lang="zh-CN" altLang="en-US" sz="2000" b="1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sym typeface="宋体" panose="02010600030101010101" pitchFamily="2" charset="-122"/>
                        </a:rPr>
                        <a:t>标</a:t>
                      </a:r>
                      <a:r>
                        <a:rPr lang="zh-CN" altLang="en-US" sz="2000" b="1" baseline="-25000" dirty="0">
                          <a:latin typeface="Times New Roman" panose="02020603050405020304" pitchFamily="18" charset="0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sym typeface="宋体" panose="02010600030101010101" pitchFamily="2" charset="-122"/>
                        </a:rPr>
                        <a:t>(</a:t>
                      </a:r>
                      <a:r>
                        <a:rPr lang="en-US" altLang="zh-CN" sz="2000" b="1" err="1">
                          <a:latin typeface="Times New Roman" panose="02020603050405020304" pitchFamily="18" charset="0"/>
                          <a:sym typeface="宋体" panose="02010600030101010101" pitchFamily="2" charset="-122"/>
                        </a:rPr>
                        <a:t>mA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sym typeface="宋体" panose="02010600030101010101" pitchFamily="2" charset="-122"/>
                        </a:rPr>
                        <a:t>)</a:t>
                      </a:r>
                      <a:endParaRPr lang="en-US" altLang="zh-CN" sz="2000" b="1" dirty="0">
                        <a:latin typeface="Times New Roman" panose="02020603050405020304" pitchFamily="18" charset="0"/>
                        <a:sym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391"/>
                    </a:solidFill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0.00</a:t>
                      </a:r>
                      <a:endParaRPr lang="en-US" altLang="zh-CN" sz="2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391"/>
                    </a:solidFill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391"/>
                    </a:solidFill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391"/>
                    </a:solidFill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391"/>
                    </a:solidFill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391"/>
                    </a:solidFill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391"/>
                    </a:solidFill>
                  </a:tcPr>
                </a:tc>
              </a:tr>
              <a:tr h="445135"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</a:rPr>
                        <a:t>△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I 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sym typeface="宋体" panose="02010600030101010101" pitchFamily="2" charset="-122"/>
                        </a:rPr>
                        <a:t>(</a:t>
                      </a:r>
                      <a:r>
                        <a:rPr lang="en-US" altLang="zh-CN" sz="2000" b="1" err="1">
                          <a:latin typeface="Times New Roman" panose="02020603050405020304" pitchFamily="18" charset="0"/>
                          <a:sym typeface="宋体" panose="02010600030101010101" pitchFamily="2" charset="-122"/>
                        </a:rPr>
                        <a:t>mA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sym typeface="宋体" panose="02010600030101010101" pitchFamily="2" charset="-122"/>
                        </a:rPr>
                        <a:t>)</a:t>
                      </a:r>
                      <a:endParaRPr lang="en-US" altLang="zh-CN" sz="2000" b="1" dirty="0">
                        <a:latin typeface="Times New Roman" panose="02020603050405020304" pitchFamily="18" charset="0"/>
                        <a:sym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0.00</a:t>
                      </a:r>
                      <a:endParaRPr lang="en-US" altLang="zh-CN" sz="2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40" name="文本框 1"/>
          <p:cNvSpPr txBox="1"/>
          <p:nvPr/>
        </p:nvSpPr>
        <p:spPr>
          <a:xfrm>
            <a:off x="742950" y="1079500"/>
            <a:ext cx="812641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校正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15 </a:t>
            </a:r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mA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电流表  </a:t>
            </a:r>
            <a:r>
              <a:rPr lang="zh-CN" altLang="en-US" sz="2800" dirty="0">
                <a:latin typeface="Times New Roman" panose="02020603050405020304" pitchFamily="18" charset="0"/>
                <a:sym typeface="宋体" panose="02010600030101010101" pitchFamily="2" charset="-122"/>
              </a:rPr>
              <a:t>△</a:t>
            </a:r>
            <a:r>
              <a:rPr lang="en-US" altLang="zh-CN" sz="280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=I</a:t>
            </a:r>
            <a:r>
              <a:rPr lang="zh-CN" altLang="en-US" sz="2800" baseline="-25000" dirty="0"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改 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- I</a:t>
            </a:r>
            <a:r>
              <a:rPr lang="zh-CN" altLang="en-US" sz="2800" baseline="-25000" dirty="0"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标</a:t>
            </a:r>
            <a:endParaRPr lang="zh-CN" altLang="en-US" sz="2800" baseline="-25000" dirty="0"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1541" name="文本框 2"/>
          <p:cNvSpPr txBox="1"/>
          <p:nvPr/>
        </p:nvSpPr>
        <p:spPr>
          <a:xfrm>
            <a:off x="742950" y="3408045"/>
            <a:ext cx="812641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校正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15 V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电压表  </a:t>
            </a:r>
            <a:r>
              <a:rPr lang="zh-CN" altLang="en-US" sz="2800" dirty="0">
                <a:latin typeface="Times New Roman" panose="02020603050405020304" pitchFamily="18" charset="0"/>
                <a:sym typeface="宋体" panose="02010600030101010101" pitchFamily="2" charset="-122"/>
              </a:rPr>
              <a:t>△</a:t>
            </a:r>
            <a:r>
              <a:rPr lang="en-US" altLang="zh-CN" sz="2800">
                <a:latin typeface="Times New Roman" panose="02020603050405020304" pitchFamily="18" charset="0"/>
                <a:sym typeface="宋体" panose="02010600030101010101" pitchFamily="2" charset="-122"/>
              </a:rPr>
              <a:t>V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=V</a:t>
            </a:r>
            <a:r>
              <a:rPr lang="zh-CN" altLang="en-US" sz="2800" baseline="-25000" dirty="0"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改 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- V</a:t>
            </a:r>
            <a:r>
              <a:rPr lang="zh-CN" altLang="en-US" sz="2800" baseline="-25000" dirty="0"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标</a:t>
            </a:r>
            <a:endParaRPr lang="zh-CN" altLang="en-US" sz="2800" b="1" baseline="-25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21584" name="表格 21583"/>
          <p:cNvGraphicFramePr/>
          <p:nvPr>
            <p:custDataLst>
              <p:tags r:id="rId2"/>
            </p:custDataLst>
          </p:nvPr>
        </p:nvGraphicFramePr>
        <p:xfrm>
          <a:off x="1264920" y="4063365"/>
          <a:ext cx="6412865" cy="1469390"/>
        </p:xfrm>
        <a:graphic>
          <a:graphicData uri="http://schemas.openxmlformats.org/drawingml/2006/table">
            <a:tbl>
              <a:tblPr/>
              <a:tblGrid>
                <a:gridCol w="1649730"/>
                <a:gridCol w="736600"/>
                <a:gridCol w="803910"/>
                <a:gridCol w="807085"/>
                <a:gridCol w="767080"/>
                <a:gridCol w="845820"/>
                <a:gridCol w="802640"/>
              </a:tblGrid>
              <a:tr h="554990"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lang="zh-CN" altLang="en-US" sz="2000" b="1" baseline="-25000" dirty="0">
                          <a:latin typeface="Times New Roman" panose="02020603050405020304" pitchFamily="18" charset="0"/>
                        </a:rPr>
                        <a:t>改 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(V)</a:t>
                      </a:r>
                      <a:endParaRPr lang="en-US" altLang="zh-CN" sz="2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</a:rPr>
                        <a:t>0.00</a:t>
                      </a: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</a:rPr>
                        <a:t>.00</a:t>
                      </a: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</a:rPr>
                        <a:t>6.00</a:t>
                      </a: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</a:rPr>
                        <a:t>.00</a:t>
                      </a: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</a:rPr>
                        <a:t>.00</a:t>
                      </a: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</a:rPr>
                        <a:t>.00</a:t>
                      </a: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sym typeface="宋体" panose="02010600030101010101" pitchFamily="2" charset="-122"/>
                        </a:rPr>
                        <a:t>V</a:t>
                      </a:r>
                      <a:r>
                        <a:rPr lang="zh-CN" altLang="en-US" sz="2000" b="1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sym typeface="宋体" panose="02010600030101010101" pitchFamily="2" charset="-122"/>
                        </a:rPr>
                        <a:t>标</a:t>
                      </a:r>
                      <a:r>
                        <a:rPr lang="zh-CN" altLang="en-US" sz="2000" b="1" baseline="-25000" dirty="0">
                          <a:latin typeface="Times New Roman" panose="02020603050405020304" pitchFamily="18" charset="0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sym typeface="宋体" panose="02010600030101010101" pitchFamily="2" charset="-122"/>
                        </a:rPr>
                        <a:t>(V)</a:t>
                      </a:r>
                      <a:endParaRPr lang="en-US" altLang="zh-CN" sz="2000" b="1" dirty="0">
                        <a:latin typeface="Times New Roman" panose="02020603050405020304" pitchFamily="18" charset="0"/>
                        <a:sym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391"/>
                    </a:solidFill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0.00</a:t>
                      </a:r>
                      <a:endParaRPr lang="en-US" altLang="zh-CN" sz="2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391"/>
                    </a:solidFill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391"/>
                    </a:solidFill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391"/>
                    </a:solidFill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391"/>
                    </a:solidFill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391"/>
                    </a:solidFill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391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</a:rPr>
                        <a:t>△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V 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sym typeface="宋体" panose="02010600030101010101" pitchFamily="2" charset="-122"/>
                        </a:rPr>
                        <a:t>(V)</a:t>
                      </a:r>
                      <a:endParaRPr lang="en-US" altLang="zh-CN" sz="2000" b="1" dirty="0">
                        <a:latin typeface="Times New Roman" panose="02020603050405020304" pitchFamily="18" charset="0"/>
                        <a:sym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</a:rPr>
                        <a:t>0.00</a:t>
                      </a:r>
                      <a:endParaRPr lang="en-US" altLang="zh-CN" sz="2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lvl="0" indent="-352425" algn="l" rtl="0" fontAlgn="base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F2B2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576" name="组合 9"/>
          <p:cNvGrpSpPr/>
          <p:nvPr/>
        </p:nvGrpSpPr>
        <p:grpSpPr>
          <a:xfrm>
            <a:off x="8404860" y="647635"/>
            <a:ext cx="3761740" cy="2601811"/>
            <a:chOff x="14734" y="2143"/>
            <a:chExt cx="4324" cy="3312"/>
          </a:xfrm>
        </p:grpSpPr>
        <p:graphicFrame>
          <p:nvGraphicFramePr>
            <p:cNvPr id="21577" name="Object 24"/>
            <p:cNvGraphicFramePr/>
            <p:nvPr/>
          </p:nvGraphicFramePr>
          <p:xfrm>
            <a:off x="14734" y="2406"/>
            <a:ext cx="4324" cy="30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7" name="" r:id="rId3" imgW="2218055" imgH="1520825" progId="Word.Picture.8">
                    <p:embed/>
                  </p:oleObj>
                </mc:Choice>
                <mc:Fallback>
                  <p:oleObj name="" r:id="rId3" imgW="2218055" imgH="1520825" progId="Word.Picture.8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34" y="2406"/>
                          <a:ext cx="4324" cy="30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14967" y="2143"/>
              <a:ext cx="980" cy="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3V</a:t>
              </a:r>
              <a:endPara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21579" name="组合 8"/>
          <p:cNvGrpSpPr/>
          <p:nvPr/>
        </p:nvGrpSpPr>
        <p:grpSpPr>
          <a:xfrm>
            <a:off x="8404860" y="3221990"/>
            <a:ext cx="3633470" cy="2846070"/>
            <a:chOff x="14734" y="5717"/>
            <a:chExt cx="4323" cy="4390"/>
          </a:xfrm>
        </p:grpSpPr>
        <p:graphicFrame>
          <p:nvGraphicFramePr>
            <p:cNvPr id="21580" name="Object 25"/>
            <p:cNvGraphicFramePr/>
            <p:nvPr/>
          </p:nvGraphicFramePr>
          <p:xfrm>
            <a:off x="14734" y="6189"/>
            <a:ext cx="4323" cy="3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name="" r:id="rId5" imgW="1559560" imgH="1855470" progId="Word.Picture.8">
                    <p:embed/>
                  </p:oleObj>
                </mc:Choice>
                <mc:Fallback>
                  <p:oleObj name="" r:id="rId5" imgW="1559560" imgH="1855470" progId="Word.Picture.8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734" y="6189"/>
                          <a:ext cx="4323" cy="39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14967" y="5717"/>
              <a:ext cx="1181" cy="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16V</a:t>
              </a:r>
              <a:endPara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2" name="文本框 2"/>
          <p:cNvSpPr txBox="1"/>
          <p:nvPr/>
        </p:nvSpPr>
        <p:spPr>
          <a:xfrm>
            <a:off x="742950" y="5788660"/>
            <a:ext cx="81264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 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欧姆表：</a:t>
            </a:r>
            <a:r>
              <a:rPr lang="en-US" altLang="zh-CN" sz="2800" dirty="0">
                <a:latin typeface="Calibri" panose="020F0502020204030204"/>
                <a:sym typeface="+mn-ea"/>
              </a:rPr>
              <a:t>R7</a:t>
            </a:r>
            <a:r>
              <a:rPr lang="zh-CN" altLang="en-US" sz="2800" dirty="0">
                <a:latin typeface="Calibri" panose="020F0502020204030204"/>
                <a:sym typeface="+mn-ea"/>
              </a:rPr>
              <a:t> 、</a:t>
            </a:r>
            <a:r>
              <a:rPr lang="en-US" altLang="zh-CN" sz="2800" dirty="0">
                <a:latin typeface="Calibri" panose="020F0502020204030204"/>
                <a:sym typeface="+mn-ea"/>
              </a:rPr>
              <a:t>R8</a:t>
            </a:r>
            <a:r>
              <a:rPr lang="zh-CN" altLang="en-US" sz="2800" dirty="0">
                <a:latin typeface="Calibri" panose="020F0502020204030204"/>
                <a:sym typeface="+mn-ea"/>
              </a:rPr>
              <a:t> 的实验阻值，中值电阻？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endParaRPr lang="zh-CN" altLang="en-US" sz="2800" b="1" baseline="-25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24000" y="1258888"/>
            <a:ext cx="9144000" cy="20605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lnSpc>
                <a:spcPct val="120000"/>
              </a:lnSpc>
            </a:pPr>
            <a:r>
              <a:rPr lang="zh-CN" altLang="en-US" sz="6000" b="1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实验</a:t>
            </a:r>
            <a:r>
              <a:rPr lang="en-US" altLang="zh-CN" sz="6000" b="1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5.6</a:t>
            </a:r>
            <a:r>
              <a:rPr lang="en-US" altLang="zh-CN" sz="6000" b="1">
                <a:latin typeface="Arial" panose="020B0604020202020204" pitchFamily="34" charset="0"/>
                <a:ea typeface="黑体" panose="02010609060101010101" pitchFamily="2" charset="-122"/>
              </a:rPr>
              <a:t>  </a:t>
            </a:r>
            <a:r>
              <a:rPr lang="zh-CN" altLang="en-US" sz="5400" b="1" dirty="0">
                <a:latin typeface="Arial" panose="020B0604020202020204" pitchFamily="34" charset="0"/>
                <a:ea typeface="黑体" panose="02010609060101010101" pitchFamily="2" charset="-122"/>
              </a:rPr>
              <a:t>三用电表的设计、 </a:t>
            </a:r>
            <a:endParaRPr lang="zh-CN" altLang="en-US" sz="5400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5400" b="1" dirty="0">
                <a:latin typeface="Arial" panose="020B0604020202020204" pitchFamily="34" charset="0"/>
                <a:ea typeface="黑体" panose="02010609060101010101" pitchFamily="2" charset="-122"/>
              </a:rPr>
              <a:t>         制作与校正</a:t>
            </a:r>
            <a:endParaRPr lang="zh-CN" altLang="en-US" sz="5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棱台 53249"/>
          <p:cNvSpPr/>
          <p:nvPr/>
        </p:nvSpPr>
        <p:spPr>
          <a:xfrm>
            <a:off x="322263" y="271463"/>
            <a:ext cx="7772400" cy="1143000"/>
          </a:xfrm>
          <a:prstGeom prst="bevel">
            <a:avLst>
              <a:gd name="adj" fmla="val 15833"/>
            </a:avLst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4400" b="1" dirty="0">
                <a:solidFill>
                  <a:srgbClr val="CC3300"/>
                </a:solidFill>
                <a:latin typeface="Calibri" panose="020F0502020204030204" pitchFamily="34" charset="0"/>
                <a:ea typeface="楷体_GB2312" pitchFamily="49" charset="-122"/>
              </a:rPr>
              <a:t>【数据处理】</a:t>
            </a:r>
            <a:endParaRPr lang="zh-CN" altLang="en-US" sz="4400" b="1" dirty="0">
              <a:solidFill>
                <a:srgbClr val="CC3300"/>
              </a:solidFill>
              <a:latin typeface="Calibri" panose="020F0502020204030204" pitchFamily="34" charset="0"/>
              <a:ea typeface="楷体_GB2312" pitchFamily="49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711200" y="2706688"/>
            <a:ext cx="10467340" cy="3635695"/>
            <a:chOff x="936" y="3342"/>
            <a:chExt cx="16482" cy="5725"/>
          </a:xfrm>
        </p:grpSpPr>
        <p:grpSp>
          <p:nvGrpSpPr>
            <p:cNvPr id="22531" name="组合 5"/>
            <p:cNvGrpSpPr/>
            <p:nvPr/>
          </p:nvGrpSpPr>
          <p:grpSpPr>
            <a:xfrm>
              <a:off x="936" y="3342"/>
              <a:ext cx="13786" cy="5725"/>
              <a:chOff x="936" y="3342"/>
              <a:chExt cx="13786" cy="5725"/>
            </a:xfrm>
          </p:grpSpPr>
          <p:sp>
            <p:nvSpPr>
              <p:cNvPr id="22532" name="文本框 1"/>
              <p:cNvSpPr txBox="1"/>
              <p:nvPr/>
            </p:nvSpPr>
            <p:spPr>
              <a:xfrm>
                <a:off x="936" y="3342"/>
                <a:ext cx="13786" cy="5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zh-CN" sz="3200" b="1">
                    <a:latin typeface="Times New Roman" panose="02020603050405020304" pitchFamily="18" charset="0"/>
                  </a:rPr>
                  <a:t>3. </a:t>
                </a:r>
                <a:r>
                  <a:rPr lang="zh-CN" altLang="en-US" sz="3200" b="1" dirty="0">
                    <a:latin typeface="Times New Roman" panose="02020603050405020304" pitchFamily="18" charset="0"/>
                  </a:rPr>
                  <a:t>分别计算改装表的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准确度等级</a:t>
                </a:r>
                <a:r>
                  <a:rPr lang="zh-CN" altLang="en-US" sz="3200" b="1" dirty="0">
                    <a:latin typeface="Times New Roman" panose="02020603050405020304" pitchFamily="18" charset="0"/>
                  </a:rPr>
                  <a:t>，并确定其等级</a:t>
                </a:r>
                <a:endParaRPr lang="zh-CN" altLang="en-US" sz="3200" b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zh-CN" sz="3200" b="1">
                    <a:latin typeface="Times New Roman" panose="02020603050405020304" pitchFamily="18" charset="0"/>
                  </a:rPr>
                  <a:t>                                              </a:t>
                </a:r>
                <a:r>
                  <a:rPr lang="en-US" altLang="zh-CN" sz="3200">
                    <a:latin typeface="Times New Roman" panose="02020603050405020304" pitchFamily="18" charset="0"/>
                  </a:rPr>
                  <a:t>  ; K</a:t>
                </a:r>
                <a:r>
                  <a:rPr lang="zh-CN" altLang="en-US" sz="3200" baseline="-25000" dirty="0">
                    <a:latin typeface="Times New Roman" panose="02020603050405020304" pitchFamily="18" charset="0"/>
                  </a:rPr>
                  <a:t>标</a:t>
                </a:r>
                <a:r>
                  <a:rPr lang="en-US" altLang="zh-CN" sz="3200">
                    <a:latin typeface="Times New Roman" panose="02020603050405020304" pitchFamily="18" charset="0"/>
                  </a:rPr>
                  <a:t>=1.0 ; </a:t>
                </a:r>
                <a:r>
                  <a:rPr lang="en-US" altLang="zh-CN" sz="3200" b="1">
                    <a:latin typeface="Times New Roman" panose="02020603050405020304" pitchFamily="18" charset="0"/>
                  </a:rPr>
                  <a:t> </a:t>
                </a:r>
                <a:endParaRPr lang="en-US" altLang="zh-CN" sz="3200" b="1">
                  <a:latin typeface="Times New Roman" panose="02020603050405020304" pitchFamily="18" charset="0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zh-CN" sz="3200" b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共7级：0.1  0.2  0.5  1.0  1.5  2.5  5.0</a:t>
                </a:r>
                <a:endParaRPr lang="en-US" altLang="zh-CN" sz="3200" b="1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ct val="180000"/>
                  </a:lnSpc>
                </a:pPr>
                <a:endParaRPr lang="zh-CN" altLang="en-US" sz="32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2533" name="对象 -2147482613"/>
              <p:cNvGraphicFramePr/>
              <p:nvPr/>
            </p:nvGraphicFramePr>
            <p:xfrm>
              <a:off x="2010" y="4772"/>
              <a:ext cx="6461" cy="18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1" name="" r:id="rId1" imgW="1384300" imgH="457200" progId="Equation.3">
                      <p:embed/>
                    </p:oleObj>
                  </mc:Choice>
                  <mc:Fallback>
                    <p:oleObj name="" r:id="rId1" imgW="1384300" imgH="4572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10" y="4772"/>
                            <a:ext cx="6461" cy="18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34" name="对象 -2147482610"/>
            <p:cNvGraphicFramePr/>
            <p:nvPr/>
          </p:nvGraphicFramePr>
          <p:xfrm>
            <a:off x="11943" y="4772"/>
            <a:ext cx="5475" cy="1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" r:id="rId3" imgW="1422400" imgH="457200" progId="Equation.3">
                    <p:embed/>
                  </p:oleObj>
                </mc:Choice>
                <mc:Fallback>
                  <p:oleObj name="" r:id="rId3" imgW="1422400" imgH="4572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943" y="4772"/>
                          <a:ext cx="5475" cy="18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711200" y="1294448"/>
            <a:ext cx="9794875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  <a:sym typeface="宋体" panose="02010600030101010101" pitchFamily="2" charset="-122"/>
              </a:rPr>
              <a:t>1. </a:t>
            </a:r>
            <a:r>
              <a:rPr lang="zh-CN" altLang="en-US" sz="32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写出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R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~R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8</a:t>
            </a:r>
            <a:r>
              <a:rPr lang="zh-CN" altLang="en-US" sz="32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的计算过程（列出方程、相关已知量）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22536" name="文本框 4"/>
          <p:cNvSpPr txBox="1"/>
          <p:nvPr/>
        </p:nvSpPr>
        <p:spPr>
          <a:xfrm>
            <a:off x="711200" y="2048828"/>
            <a:ext cx="889698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  <a:sym typeface="宋体" panose="02010600030101010101" pitchFamily="2" charset="-122"/>
              </a:rPr>
              <a:t>2. </a:t>
            </a:r>
            <a:r>
              <a:rPr lang="zh-CN" altLang="zh-CN" sz="32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用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坐标纸</a:t>
            </a:r>
            <a:r>
              <a:rPr lang="zh-CN" altLang="zh-CN" sz="32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作Δ</a:t>
            </a:r>
            <a:r>
              <a:rPr lang="en-US" altLang="zh-CN" sz="3200" b="1">
                <a:latin typeface="Times New Roman" panose="02020603050405020304" pitchFamily="18" charset="0"/>
                <a:sym typeface="宋体" panose="02010600030101010101" pitchFamily="2" charset="-122"/>
              </a:rPr>
              <a:t>I-I</a:t>
            </a:r>
            <a:r>
              <a:rPr lang="zh-CN" altLang="en-US" sz="32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改</a:t>
            </a:r>
            <a:r>
              <a:rPr lang="zh-CN" altLang="en-US" sz="32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zh-CN" sz="32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Δ</a:t>
            </a:r>
            <a:r>
              <a:rPr lang="en-US" altLang="zh-CN" sz="3200" b="1">
                <a:latin typeface="Times New Roman" panose="02020603050405020304" pitchFamily="18" charset="0"/>
                <a:sym typeface="宋体" panose="02010600030101010101" pitchFamily="2" charset="-122"/>
              </a:rPr>
              <a:t>V-V</a:t>
            </a:r>
            <a:r>
              <a:rPr lang="zh-CN" altLang="en-US" sz="32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改</a:t>
            </a:r>
            <a:r>
              <a:rPr lang="zh-CN" altLang="zh-CN" sz="32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图（作图法见下页）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0565" y="5759450"/>
            <a:ext cx="114814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200" b="1">
                <a:latin typeface="Times New Roman" panose="02020603050405020304" pitchFamily="18" charset="0"/>
                <a:sym typeface="宋体" panose="02010600030101010101" pitchFamily="2" charset="-122"/>
              </a:rPr>
              <a:t>4. </a:t>
            </a:r>
            <a:r>
              <a:rPr lang="zh-CN" altLang="zh-CN" sz="3200" b="1">
                <a:latin typeface="Times New Roman" panose="02020603050405020304" pitchFamily="18" charset="0"/>
                <a:sym typeface="+mn-ea"/>
              </a:rPr>
              <a:t>计算</a:t>
            </a:r>
            <a:r>
              <a:rPr lang="zh-CN" altLang="en-US" sz="3200" b="1">
                <a:latin typeface="Times New Roman" panose="02020603050405020304" pitchFamily="18" charset="0"/>
                <a:sym typeface="宋体" panose="02010600030101010101" pitchFamily="2" charset="-122"/>
              </a:rPr>
              <a:t>用欧姆表</a:t>
            </a:r>
            <a:r>
              <a:rPr lang="zh-CN" altLang="zh-CN" sz="3200" b="1">
                <a:latin typeface="Times New Roman" panose="02020603050405020304" pitchFamily="18" charset="0"/>
                <a:sym typeface="+mn-ea"/>
              </a:rPr>
              <a:t>测一阻值约</a:t>
            </a: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3k</a:t>
            </a:r>
            <a:r>
              <a:rPr lang="el-GR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Ω</a:t>
            </a:r>
            <a:r>
              <a:rPr lang="zh-CN" altLang="en-US" sz="3200" b="1">
                <a:latin typeface="Times New Roman" panose="02020603050405020304" pitchFamily="18" charset="0"/>
                <a:sym typeface="+mn-ea"/>
              </a:rPr>
              <a:t>（电阻箱）的电阻的</a:t>
            </a:r>
            <a:r>
              <a:rPr lang="zh-CN" altLang="zh-CN" sz="3200" b="1">
                <a:latin typeface="Times New Roman" panose="02020603050405020304" pitchFamily="18" charset="0"/>
                <a:sym typeface="+mn-ea"/>
              </a:rPr>
              <a:t>相对误差</a:t>
            </a:r>
            <a:endParaRPr lang="zh-CN" altLang="en-US" sz="32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棱台 53249"/>
          <p:cNvSpPr/>
          <p:nvPr/>
        </p:nvSpPr>
        <p:spPr>
          <a:xfrm>
            <a:off x="254000" y="307975"/>
            <a:ext cx="7772400" cy="1143000"/>
          </a:xfrm>
          <a:prstGeom prst="bevel">
            <a:avLst>
              <a:gd name="adj" fmla="val 15833"/>
            </a:avLst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4400" b="1" dirty="0">
                <a:solidFill>
                  <a:srgbClr val="CC3300"/>
                </a:solidFill>
                <a:latin typeface="Calibri" panose="020F0502020204030204" pitchFamily="34" charset="0"/>
                <a:ea typeface="楷体_GB2312" pitchFamily="49" charset="-122"/>
              </a:rPr>
              <a:t>【作图法】</a:t>
            </a:r>
            <a:endParaRPr lang="zh-CN" altLang="en-US" sz="4400" b="1" dirty="0">
              <a:solidFill>
                <a:srgbClr val="CC3300"/>
              </a:solidFill>
              <a:latin typeface="Calibri" panose="020F0502020204030204" pitchFamily="34" charset="0"/>
              <a:ea typeface="楷体_GB2312" pitchFamily="49" charset="-122"/>
            </a:endParaRPr>
          </a:p>
        </p:txBody>
      </p:sp>
      <p:sp>
        <p:nvSpPr>
          <p:cNvPr id="23554" name="文本框 1"/>
          <p:cNvSpPr txBox="1"/>
          <p:nvPr/>
        </p:nvSpPr>
        <p:spPr>
          <a:xfrm>
            <a:off x="254000" y="1231900"/>
            <a:ext cx="9444038" cy="4616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宋体" panose="02010600030101010101" pitchFamily="2" charset="-122"/>
              </a:rPr>
              <a:t>1.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坐标纸</a:t>
            </a:r>
            <a:r>
              <a:rPr lang="zh-CN" altLang="en-US" sz="2800" dirty="0">
                <a:latin typeface="宋体" panose="02010600030101010101" pitchFamily="2" charset="-122"/>
              </a:rPr>
              <a:t>或软件作图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宋体" panose="02010600030101010101" pitchFamily="2" charset="-122"/>
              </a:rPr>
              <a:t>2.</a:t>
            </a:r>
            <a:r>
              <a:rPr lang="zh-CN" altLang="en-US" sz="2800" dirty="0">
                <a:latin typeface="宋体" panose="02010600030101010101" pitchFamily="2" charset="-122"/>
              </a:rPr>
              <a:t>画出坐标轴（带箭头的直线，包括横轴、纵轴）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宋体" panose="02010600030101010101" pitchFamily="2" charset="-122"/>
              </a:rPr>
              <a:t>3.</a:t>
            </a:r>
            <a:r>
              <a:rPr lang="zh-CN" altLang="en-US" sz="2800" dirty="0">
                <a:latin typeface="宋体" panose="02010600030101010101" pitchFamily="2" charset="-122"/>
              </a:rPr>
              <a:t>标出对应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物理量的符号和单位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宋体" panose="02010600030101010101" pitchFamily="2" charset="-122"/>
              </a:rPr>
              <a:t>4.</a:t>
            </a:r>
            <a:r>
              <a:rPr lang="zh-CN" altLang="en-US" sz="2800" dirty="0">
                <a:latin typeface="宋体" panose="02010600030101010101" pitchFamily="2" charset="-122"/>
              </a:rPr>
              <a:t>等距标注坐标轴（可不从零开始，注意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标出有效数字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宋体" panose="02010600030101010101" pitchFamily="2" charset="-122"/>
              </a:rPr>
              <a:t>5.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数据点</a:t>
            </a:r>
            <a:r>
              <a:rPr lang="zh-CN" altLang="en-US" sz="2800" dirty="0">
                <a:latin typeface="宋体" panose="02010600030101010101" pitchFamily="2" charset="-122"/>
              </a:rPr>
              <a:t>作图符号（</a:t>
            </a:r>
            <a:r>
              <a:rPr lang="en-US" altLang="zh-CN" sz="2800">
                <a:latin typeface="宋体" panose="02010600030101010101" pitchFamily="2" charset="-122"/>
              </a:rPr>
              <a:t>+</a:t>
            </a:r>
            <a:r>
              <a:rPr lang="zh-CN" altLang="en-US" sz="2800" dirty="0">
                <a:latin typeface="宋体" panose="02010600030101010101" pitchFamily="2" charset="-122"/>
              </a:rPr>
              <a:t>、×、Δ），不用点·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宋体" panose="02010600030101010101" pitchFamily="2" charset="-122"/>
              </a:rPr>
              <a:t>6.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图名</a:t>
            </a:r>
            <a:r>
              <a:rPr lang="zh-CN" altLang="en-US" sz="2800" dirty="0">
                <a:latin typeface="宋体" panose="02010600030101010101" pitchFamily="2" charset="-122"/>
              </a:rPr>
              <a:t>（纵轴在前，横轴在后，如：</a:t>
            </a:r>
            <a:r>
              <a:rPr lang="en-US" altLang="zh-CN" sz="2800">
                <a:latin typeface="宋体" panose="02010600030101010101" pitchFamily="2" charset="-122"/>
              </a:rPr>
              <a:t>U-I</a:t>
            </a:r>
            <a:r>
              <a:rPr lang="zh-CN" altLang="en-US" sz="2800" dirty="0">
                <a:latin typeface="宋体" panose="02010600030101010101" pitchFamily="2" charset="-122"/>
              </a:rPr>
              <a:t>图）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宋体" panose="02010600030101010101" pitchFamily="2" charset="-122"/>
              </a:rPr>
              <a:t>7.</a:t>
            </a:r>
            <a:r>
              <a:rPr lang="zh-CN" altLang="en-US" sz="2800" dirty="0">
                <a:latin typeface="宋体" panose="02010600030101010101" pitchFamily="2" charset="-122"/>
              </a:rPr>
              <a:t>求斜率取点（在直线上靠两端取点，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一般不取实验点！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>
                <a:solidFill>
                  <a:srgbClr val="8E8D8C"/>
                </a:solidFill>
              </a:rPr>
            </a:fld>
            <a:endParaRPr lang="en-US" altLang="zh-CN" sz="1400">
              <a:solidFill>
                <a:srgbClr val="8E8D8C"/>
              </a:solidFill>
            </a:endParaRPr>
          </a:p>
        </p:txBody>
      </p:sp>
      <p:grpSp>
        <p:nvGrpSpPr>
          <p:cNvPr id="24578" name="Group 2"/>
          <p:cNvGrpSpPr/>
          <p:nvPr/>
        </p:nvGrpSpPr>
        <p:grpSpPr>
          <a:xfrm>
            <a:off x="939800" y="836613"/>
            <a:ext cx="8005763" cy="5478462"/>
            <a:chOff x="2160" y="367"/>
            <a:chExt cx="3130" cy="3131"/>
          </a:xfrm>
        </p:grpSpPr>
        <p:grpSp>
          <p:nvGrpSpPr>
            <p:cNvPr id="24579" name="Group 3"/>
            <p:cNvGrpSpPr/>
            <p:nvPr/>
          </p:nvGrpSpPr>
          <p:grpSpPr>
            <a:xfrm>
              <a:off x="2160" y="367"/>
              <a:ext cx="3130" cy="3131"/>
              <a:chOff x="1486" y="793"/>
              <a:chExt cx="3130" cy="3131"/>
            </a:xfrm>
          </p:grpSpPr>
          <p:grpSp>
            <p:nvGrpSpPr>
              <p:cNvPr id="24580" name="Group 4"/>
              <p:cNvGrpSpPr/>
              <p:nvPr/>
            </p:nvGrpSpPr>
            <p:grpSpPr>
              <a:xfrm>
                <a:off x="1492" y="793"/>
                <a:ext cx="3124" cy="3124"/>
                <a:chOff x="1708" y="514"/>
                <a:chExt cx="3124" cy="3124"/>
              </a:xfrm>
            </p:grpSpPr>
            <p:sp>
              <p:nvSpPr>
                <p:cNvPr id="24581" name="Line 5"/>
                <p:cNvSpPr/>
                <p:nvPr/>
              </p:nvSpPr>
              <p:spPr>
                <a:xfrm>
                  <a:off x="1708" y="514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82" name="Line 6"/>
                <p:cNvSpPr/>
                <p:nvPr/>
              </p:nvSpPr>
              <p:spPr>
                <a:xfrm>
                  <a:off x="1708" y="610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83" name="Line 7"/>
                <p:cNvSpPr/>
                <p:nvPr/>
              </p:nvSpPr>
              <p:spPr>
                <a:xfrm>
                  <a:off x="1708" y="5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84" name="Line 8"/>
                <p:cNvSpPr/>
                <p:nvPr/>
              </p:nvSpPr>
              <p:spPr>
                <a:xfrm>
                  <a:off x="1708" y="659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85" name="Line 9"/>
                <p:cNvSpPr/>
                <p:nvPr/>
              </p:nvSpPr>
              <p:spPr>
                <a:xfrm>
                  <a:off x="1708" y="697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86" name="Line 10"/>
                <p:cNvSpPr/>
                <p:nvPr/>
              </p:nvSpPr>
              <p:spPr>
                <a:xfrm>
                  <a:off x="1708" y="758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87" name="Line 11"/>
                <p:cNvSpPr/>
                <p:nvPr/>
              </p:nvSpPr>
              <p:spPr>
                <a:xfrm>
                  <a:off x="1708" y="855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88" name="Line 12"/>
                <p:cNvSpPr/>
                <p:nvPr/>
              </p:nvSpPr>
              <p:spPr>
                <a:xfrm>
                  <a:off x="1708" y="798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89" name="Line 13"/>
                <p:cNvSpPr/>
                <p:nvPr/>
              </p:nvSpPr>
              <p:spPr>
                <a:xfrm>
                  <a:off x="1708" y="904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90" name="Line 14"/>
                <p:cNvSpPr/>
                <p:nvPr/>
              </p:nvSpPr>
              <p:spPr>
                <a:xfrm>
                  <a:off x="1708" y="94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91" name="Line 15"/>
                <p:cNvSpPr/>
                <p:nvPr/>
              </p:nvSpPr>
              <p:spPr>
                <a:xfrm>
                  <a:off x="1708" y="1003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92" name="Line 16"/>
                <p:cNvSpPr/>
                <p:nvPr/>
              </p:nvSpPr>
              <p:spPr>
                <a:xfrm>
                  <a:off x="1708" y="1090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93" name="Line 17"/>
                <p:cNvSpPr/>
                <p:nvPr/>
              </p:nvSpPr>
              <p:spPr>
                <a:xfrm>
                  <a:off x="1708" y="104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94" name="Line 18"/>
                <p:cNvSpPr/>
                <p:nvPr/>
              </p:nvSpPr>
              <p:spPr>
                <a:xfrm>
                  <a:off x="1708" y="1139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95" name="Line 19"/>
                <p:cNvSpPr/>
                <p:nvPr/>
              </p:nvSpPr>
              <p:spPr>
                <a:xfrm>
                  <a:off x="1708" y="1186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96" name="Line 20"/>
                <p:cNvSpPr/>
                <p:nvPr/>
              </p:nvSpPr>
              <p:spPr>
                <a:xfrm>
                  <a:off x="1708" y="1238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97" name="Line 21"/>
                <p:cNvSpPr/>
                <p:nvPr/>
              </p:nvSpPr>
              <p:spPr>
                <a:xfrm>
                  <a:off x="1708" y="1335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98" name="Line 22"/>
                <p:cNvSpPr/>
                <p:nvPr/>
              </p:nvSpPr>
              <p:spPr>
                <a:xfrm>
                  <a:off x="1708" y="1287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99" name="Line 23"/>
                <p:cNvSpPr/>
                <p:nvPr/>
              </p:nvSpPr>
              <p:spPr>
                <a:xfrm>
                  <a:off x="1708" y="1384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00" name="Line 24"/>
                <p:cNvSpPr/>
                <p:nvPr/>
              </p:nvSpPr>
              <p:spPr>
                <a:xfrm>
                  <a:off x="1708" y="1431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01" name="Line 25"/>
                <p:cNvSpPr/>
                <p:nvPr/>
              </p:nvSpPr>
              <p:spPr>
                <a:xfrm>
                  <a:off x="1708" y="1474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02" name="Line 26"/>
                <p:cNvSpPr/>
                <p:nvPr/>
              </p:nvSpPr>
              <p:spPr>
                <a:xfrm>
                  <a:off x="1708" y="1570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03" name="Line 27"/>
                <p:cNvSpPr/>
                <p:nvPr/>
              </p:nvSpPr>
              <p:spPr>
                <a:xfrm>
                  <a:off x="1708" y="152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04" name="Line 28"/>
                <p:cNvSpPr/>
                <p:nvPr/>
              </p:nvSpPr>
              <p:spPr>
                <a:xfrm>
                  <a:off x="1708" y="1619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05" name="Line 29"/>
                <p:cNvSpPr/>
                <p:nvPr/>
              </p:nvSpPr>
              <p:spPr>
                <a:xfrm>
                  <a:off x="1708" y="1666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06" name="Line 30"/>
                <p:cNvSpPr/>
                <p:nvPr/>
              </p:nvSpPr>
              <p:spPr>
                <a:xfrm>
                  <a:off x="1708" y="1718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07" name="Line 31"/>
                <p:cNvSpPr/>
                <p:nvPr/>
              </p:nvSpPr>
              <p:spPr>
                <a:xfrm>
                  <a:off x="1708" y="1806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08" name="Line 32"/>
                <p:cNvSpPr/>
                <p:nvPr/>
              </p:nvSpPr>
              <p:spPr>
                <a:xfrm>
                  <a:off x="1708" y="1766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09" name="Line 33"/>
                <p:cNvSpPr/>
                <p:nvPr/>
              </p:nvSpPr>
              <p:spPr>
                <a:xfrm>
                  <a:off x="1708" y="1855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10" name="Line 34"/>
                <p:cNvSpPr/>
                <p:nvPr/>
              </p:nvSpPr>
              <p:spPr>
                <a:xfrm>
                  <a:off x="1708" y="190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11" name="Line 35"/>
                <p:cNvSpPr/>
                <p:nvPr/>
              </p:nvSpPr>
              <p:spPr>
                <a:xfrm>
                  <a:off x="1708" y="1954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12" name="Line 36"/>
                <p:cNvSpPr/>
                <p:nvPr/>
              </p:nvSpPr>
              <p:spPr>
                <a:xfrm>
                  <a:off x="1708" y="2050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13" name="Line 37"/>
                <p:cNvSpPr/>
                <p:nvPr/>
              </p:nvSpPr>
              <p:spPr>
                <a:xfrm>
                  <a:off x="1708" y="200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14" name="Line 38"/>
                <p:cNvSpPr/>
                <p:nvPr/>
              </p:nvSpPr>
              <p:spPr>
                <a:xfrm>
                  <a:off x="1708" y="2099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15" name="Line 39"/>
                <p:cNvSpPr/>
                <p:nvPr/>
              </p:nvSpPr>
              <p:spPr>
                <a:xfrm>
                  <a:off x="1708" y="2146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16" name="Line 40"/>
                <p:cNvSpPr/>
                <p:nvPr/>
              </p:nvSpPr>
              <p:spPr>
                <a:xfrm>
                  <a:off x="1708" y="2198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17" name="Line 41"/>
                <p:cNvSpPr/>
                <p:nvPr/>
              </p:nvSpPr>
              <p:spPr>
                <a:xfrm>
                  <a:off x="1708" y="2294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18" name="Line 42"/>
                <p:cNvSpPr/>
                <p:nvPr/>
              </p:nvSpPr>
              <p:spPr>
                <a:xfrm>
                  <a:off x="1708" y="2246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19" name="Line 43"/>
                <p:cNvSpPr/>
                <p:nvPr/>
              </p:nvSpPr>
              <p:spPr>
                <a:xfrm>
                  <a:off x="1708" y="2344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20" name="Line 44"/>
                <p:cNvSpPr/>
                <p:nvPr/>
              </p:nvSpPr>
              <p:spPr>
                <a:xfrm>
                  <a:off x="1708" y="2391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21" name="Line 45"/>
                <p:cNvSpPr/>
                <p:nvPr/>
              </p:nvSpPr>
              <p:spPr>
                <a:xfrm>
                  <a:off x="1708" y="2443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22" name="Line 46"/>
                <p:cNvSpPr/>
                <p:nvPr/>
              </p:nvSpPr>
              <p:spPr>
                <a:xfrm>
                  <a:off x="1708" y="2538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23" name="Line 47"/>
                <p:cNvSpPr/>
                <p:nvPr/>
              </p:nvSpPr>
              <p:spPr>
                <a:xfrm>
                  <a:off x="1708" y="2490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24" name="Line 48"/>
                <p:cNvSpPr/>
                <p:nvPr/>
              </p:nvSpPr>
              <p:spPr>
                <a:xfrm>
                  <a:off x="1708" y="2587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25" name="Line 49"/>
                <p:cNvSpPr/>
                <p:nvPr/>
              </p:nvSpPr>
              <p:spPr>
                <a:xfrm>
                  <a:off x="1708" y="2634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26" name="Line 50"/>
                <p:cNvSpPr/>
                <p:nvPr/>
              </p:nvSpPr>
              <p:spPr>
                <a:xfrm>
                  <a:off x="1708" y="2687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27" name="Line 51"/>
                <p:cNvSpPr/>
                <p:nvPr/>
              </p:nvSpPr>
              <p:spPr>
                <a:xfrm>
                  <a:off x="1708" y="2774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28" name="Line 52"/>
                <p:cNvSpPr/>
                <p:nvPr/>
              </p:nvSpPr>
              <p:spPr>
                <a:xfrm>
                  <a:off x="1708" y="2726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29" name="Line 53"/>
                <p:cNvSpPr/>
                <p:nvPr/>
              </p:nvSpPr>
              <p:spPr>
                <a:xfrm>
                  <a:off x="1708" y="2814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30" name="Line 54"/>
                <p:cNvSpPr/>
                <p:nvPr/>
              </p:nvSpPr>
              <p:spPr>
                <a:xfrm>
                  <a:off x="1708" y="2861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31" name="Line 55"/>
                <p:cNvSpPr/>
                <p:nvPr/>
              </p:nvSpPr>
              <p:spPr>
                <a:xfrm>
                  <a:off x="1708" y="2914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32" name="Line 56"/>
                <p:cNvSpPr/>
                <p:nvPr/>
              </p:nvSpPr>
              <p:spPr>
                <a:xfrm>
                  <a:off x="1708" y="3010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33" name="Line 57"/>
                <p:cNvSpPr/>
                <p:nvPr/>
              </p:nvSpPr>
              <p:spPr>
                <a:xfrm>
                  <a:off x="1708" y="29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34" name="Line 58"/>
                <p:cNvSpPr/>
                <p:nvPr/>
              </p:nvSpPr>
              <p:spPr>
                <a:xfrm>
                  <a:off x="1708" y="3059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35" name="Line 59"/>
                <p:cNvSpPr/>
                <p:nvPr/>
              </p:nvSpPr>
              <p:spPr>
                <a:xfrm>
                  <a:off x="1708" y="3097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36" name="Line 60"/>
                <p:cNvSpPr/>
                <p:nvPr/>
              </p:nvSpPr>
              <p:spPr>
                <a:xfrm>
                  <a:off x="1708" y="3158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37" name="Line 61"/>
                <p:cNvSpPr/>
                <p:nvPr/>
              </p:nvSpPr>
              <p:spPr>
                <a:xfrm>
                  <a:off x="1708" y="3254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38" name="Line 62"/>
                <p:cNvSpPr/>
                <p:nvPr/>
              </p:nvSpPr>
              <p:spPr>
                <a:xfrm>
                  <a:off x="1708" y="3206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39" name="Line 63"/>
                <p:cNvSpPr/>
                <p:nvPr/>
              </p:nvSpPr>
              <p:spPr>
                <a:xfrm>
                  <a:off x="1708" y="3303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40" name="Line 64"/>
                <p:cNvSpPr/>
                <p:nvPr/>
              </p:nvSpPr>
              <p:spPr>
                <a:xfrm>
                  <a:off x="1708" y="3350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41" name="Line 65"/>
                <p:cNvSpPr/>
                <p:nvPr/>
              </p:nvSpPr>
              <p:spPr>
                <a:xfrm>
                  <a:off x="1708" y="3393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42" name="Line 66"/>
                <p:cNvSpPr/>
                <p:nvPr/>
              </p:nvSpPr>
              <p:spPr>
                <a:xfrm>
                  <a:off x="1708" y="3490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43" name="Line 67"/>
                <p:cNvSpPr/>
                <p:nvPr/>
              </p:nvSpPr>
              <p:spPr>
                <a:xfrm>
                  <a:off x="1708" y="344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44" name="Line 68"/>
                <p:cNvSpPr/>
                <p:nvPr/>
              </p:nvSpPr>
              <p:spPr>
                <a:xfrm>
                  <a:off x="1708" y="3538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45" name="Line 69"/>
                <p:cNvSpPr/>
                <p:nvPr/>
              </p:nvSpPr>
              <p:spPr>
                <a:xfrm>
                  <a:off x="1708" y="3585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46" name="Line 70"/>
                <p:cNvSpPr/>
                <p:nvPr/>
              </p:nvSpPr>
              <p:spPr>
                <a:xfrm>
                  <a:off x="1708" y="3638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4647" name="Group 71"/>
              <p:cNvGrpSpPr/>
              <p:nvPr/>
            </p:nvGrpSpPr>
            <p:grpSpPr>
              <a:xfrm>
                <a:off x="1486" y="800"/>
                <a:ext cx="3124" cy="3124"/>
                <a:chOff x="1731" y="700"/>
                <a:chExt cx="3124" cy="3124"/>
              </a:xfrm>
            </p:grpSpPr>
            <p:sp>
              <p:nvSpPr>
                <p:cNvPr id="24648" name="Line 72"/>
                <p:cNvSpPr/>
                <p:nvPr/>
              </p:nvSpPr>
              <p:spPr>
                <a:xfrm rot="5400000">
                  <a:off x="3293" y="2262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49" name="Line 73"/>
                <p:cNvSpPr/>
                <p:nvPr/>
              </p:nvSpPr>
              <p:spPr>
                <a:xfrm rot="5400000">
                  <a:off x="3189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50" name="Line 74"/>
                <p:cNvSpPr/>
                <p:nvPr/>
              </p:nvSpPr>
              <p:spPr>
                <a:xfrm rot="5400000">
                  <a:off x="3236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51" name="Line 75"/>
                <p:cNvSpPr/>
                <p:nvPr/>
              </p:nvSpPr>
              <p:spPr>
                <a:xfrm rot="5400000">
                  <a:off x="3139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52" name="Line 76"/>
                <p:cNvSpPr/>
                <p:nvPr/>
              </p:nvSpPr>
              <p:spPr>
                <a:xfrm rot="5400000">
                  <a:off x="3093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53" name="Line 77"/>
                <p:cNvSpPr/>
                <p:nvPr/>
              </p:nvSpPr>
              <p:spPr>
                <a:xfrm rot="5400000">
                  <a:off x="3040" y="2262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54" name="Line 78"/>
                <p:cNvSpPr/>
                <p:nvPr/>
              </p:nvSpPr>
              <p:spPr>
                <a:xfrm rot="5400000">
                  <a:off x="2936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55" name="Line 79"/>
                <p:cNvSpPr/>
                <p:nvPr/>
              </p:nvSpPr>
              <p:spPr>
                <a:xfrm rot="5400000">
                  <a:off x="2983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56" name="Line 80"/>
                <p:cNvSpPr/>
                <p:nvPr/>
              </p:nvSpPr>
              <p:spPr>
                <a:xfrm rot="5400000">
                  <a:off x="2895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57" name="Line 81"/>
                <p:cNvSpPr/>
                <p:nvPr/>
              </p:nvSpPr>
              <p:spPr>
                <a:xfrm rot="5400000">
                  <a:off x="2848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58" name="Line 82"/>
                <p:cNvSpPr/>
                <p:nvPr/>
              </p:nvSpPr>
              <p:spPr>
                <a:xfrm rot="5400000">
                  <a:off x="2805" y="2262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59" name="Line 83"/>
                <p:cNvSpPr/>
                <p:nvPr/>
              </p:nvSpPr>
              <p:spPr>
                <a:xfrm rot="5400000">
                  <a:off x="2701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60" name="Line 84"/>
                <p:cNvSpPr/>
                <p:nvPr/>
              </p:nvSpPr>
              <p:spPr>
                <a:xfrm rot="5400000">
                  <a:off x="2748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61" name="Line 85"/>
                <p:cNvSpPr/>
                <p:nvPr/>
              </p:nvSpPr>
              <p:spPr>
                <a:xfrm rot="5400000">
                  <a:off x="2652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62" name="Line 86"/>
                <p:cNvSpPr/>
                <p:nvPr/>
              </p:nvSpPr>
              <p:spPr>
                <a:xfrm rot="5400000">
                  <a:off x="2614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63" name="Line 87"/>
                <p:cNvSpPr/>
                <p:nvPr/>
              </p:nvSpPr>
              <p:spPr>
                <a:xfrm rot="5400000">
                  <a:off x="2561" y="2262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64" name="Line 88"/>
                <p:cNvSpPr/>
                <p:nvPr/>
              </p:nvSpPr>
              <p:spPr>
                <a:xfrm rot="5400000">
                  <a:off x="2466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65" name="Line 89"/>
                <p:cNvSpPr/>
                <p:nvPr/>
              </p:nvSpPr>
              <p:spPr>
                <a:xfrm rot="5400000">
                  <a:off x="2513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66" name="Line 90"/>
                <p:cNvSpPr/>
                <p:nvPr/>
              </p:nvSpPr>
              <p:spPr>
                <a:xfrm rot="5400000">
                  <a:off x="2416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67" name="Line 91"/>
                <p:cNvSpPr/>
                <p:nvPr/>
              </p:nvSpPr>
              <p:spPr>
                <a:xfrm rot="5400000">
                  <a:off x="2378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68" name="Line 92"/>
                <p:cNvSpPr/>
                <p:nvPr/>
              </p:nvSpPr>
              <p:spPr>
                <a:xfrm rot="5400000">
                  <a:off x="2325" y="2262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69" name="Line 93"/>
                <p:cNvSpPr/>
                <p:nvPr/>
              </p:nvSpPr>
              <p:spPr>
                <a:xfrm rot="5400000">
                  <a:off x="2231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70" name="Line 94"/>
                <p:cNvSpPr/>
                <p:nvPr/>
              </p:nvSpPr>
              <p:spPr>
                <a:xfrm rot="5400000">
                  <a:off x="2278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71" name="Line 95"/>
                <p:cNvSpPr/>
                <p:nvPr/>
              </p:nvSpPr>
              <p:spPr>
                <a:xfrm rot="5400000">
                  <a:off x="2181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72" name="Line 96"/>
                <p:cNvSpPr/>
                <p:nvPr/>
              </p:nvSpPr>
              <p:spPr>
                <a:xfrm rot="5400000">
                  <a:off x="2125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73" name="Line 97"/>
                <p:cNvSpPr/>
                <p:nvPr/>
              </p:nvSpPr>
              <p:spPr>
                <a:xfrm rot="5400000">
                  <a:off x="2081" y="2262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74" name="Line 98"/>
                <p:cNvSpPr/>
                <p:nvPr/>
              </p:nvSpPr>
              <p:spPr>
                <a:xfrm rot="5400000">
                  <a:off x="1986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75" name="Line 99"/>
                <p:cNvSpPr/>
                <p:nvPr/>
              </p:nvSpPr>
              <p:spPr>
                <a:xfrm rot="5400000">
                  <a:off x="2033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76" name="Line 100"/>
                <p:cNvSpPr/>
                <p:nvPr/>
              </p:nvSpPr>
              <p:spPr>
                <a:xfrm rot="5400000">
                  <a:off x="1936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77" name="Line 101"/>
                <p:cNvSpPr/>
                <p:nvPr/>
              </p:nvSpPr>
              <p:spPr>
                <a:xfrm rot="5400000">
                  <a:off x="1890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78" name="Line 102"/>
                <p:cNvSpPr/>
                <p:nvPr/>
              </p:nvSpPr>
              <p:spPr>
                <a:xfrm rot="5400000">
                  <a:off x="1847" y="2262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79" name="Line 103"/>
                <p:cNvSpPr/>
                <p:nvPr/>
              </p:nvSpPr>
              <p:spPr>
                <a:xfrm rot="5400000">
                  <a:off x="1743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80" name="Line 104"/>
                <p:cNvSpPr/>
                <p:nvPr/>
              </p:nvSpPr>
              <p:spPr>
                <a:xfrm rot="5400000">
                  <a:off x="1790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81" name="Line 105"/>
                <p:cNvSpPr/>
                <p:nvPr/>
              </p:nvSpPr>
              <p:spPr>
                <a:xfrm rot="5400000">
                  <a:off x="1702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82" name="Line 106"/>
                <p:cNvSpPr/>
                <p:nvPr/>
              </p:nvSpPr>
              <p:spPr>
                <a:xfrm rot="5400000">
                  <a:off x="1655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83" name="Line 107"/>
                <p:cNvSpPr/>
                <p:nvPr/>
              </p:nvSpPr>
              <p:spPr>
                <a:xfrm rot="5400000">
                  <a:off x="1611" y="2262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84" name="Line 108"/>
                <p:cNvSpPr/>
                <p:nvPr/>
              </p:nvSpPr>
              <p:spPr>
                <a:xfrm rot="5400000">
                  <a:off x="1508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85" name="Line 109"/>
                <p:cNvSpPr/>
                <p:nvPr/>
              </p:nvSpPr>
              <p:spPr>
                <a:xfrm rot="5400000">
                  <a:off x="1554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86" name="Line 110"/>
                <p:cNvSpPr/>
                <p:nvPr/>
              </p:nvSpPr>
              <p:spPr>
                <a:xfrm rot="5400000">
                  <a:off x="1467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87" name="Line 111"/>
                <p:cNvSpPr/>
                <p:nvPr/>
              </p:nvSpPr>
              <p:spPr>
                <a:xfrm rot="5400000">
                  <a:off x="1411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88" name="Line 112"/>
                <p:cNvSpPr/>
                <p:nvPr/>
              </p:nvSpPr>
              <p:spPr>
                <a:xfrm rot="5400000">
                  <a:off x="1362" y="2262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89" name="Line 113"/>
                <p:cNvSpPr/>
                <p:nvPr/>
              </p:nvSpPr>
              <p:spPr>
                <a:xfrm rot="5400000">
                  <a:off x="1266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90" name="Line 114"/>
                <p:cNvSpPr/>
                <p:nvPr/>
              </p:nvSpPr>
              <p:spPr>
                <a:xfrm rot="5400000">
                  <a:off x="1314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91" name="Line 115"/>
                <p:cNvSpPr/>
                <p:nvPr/>
              </p:nvSpPr>
              <p:spPr>
                <a:xfrm rot="5400000">
                  <a:off x="1217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92" name="Line 116"/>
                <p:cNvSpPr/>
                <p:nvPr/>
              </p:nvSpPr>
              <p:spPr>
                <a:xfrm rot="5400000">
                  <a:off x="1170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93" name="Line 117"/>
                <p:cNvSpPr/>
                <p:nvPr/>
              </p:nvSpPr>
              <p:spPr>
                <a:xfrm rot="5400000">
                  <a:off x="1127" y="2262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94" name="Line 118"/>
                <p:cNvSpPr/>
                <p:nvPr/>
              </p:nvSpPr>
              <p:spPr>
                <a:xfrm rot="5400000">
                  <a:off x="1031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95" name="Line 119"/>
                <p:cNvSpPr/>
                <p:nvPr/>
              </p:nvSpPr>
              <p:spPr>
                <a:xfrm rot="5400000">
                  <a:off x="1070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96" name="Line 120"/>
                <p:cNvSpPr/>
                <p:nvPr/>
              </p:nvSpPr>
              <p:spPr>
                <a:xfrm rot="5400000">
                  <a:off x="982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97" name="Line 121"/>
                <p:cNvSpPr/>
                <p:nvPr/>
              </p:nvSpPr>
              <p:spPr>
                <a:xfrm rot="5400000">
                  <a:off x="935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98" name="Line 122"/>
                <p:cNvSpPr/>
                <p:nvPr/>
              </p:nvSpPr>
              <p:spPr>
                <a:xfrm rot="5400000">
                  <a:off x="890" y="2262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99" name="Line 123"/>
                <p:cNvSpPr/>
                <p:nvPr/>
              </p:nvSpPr>
              <p:spPr>
                <a:xfrm rot="5400000">
                  <a:off x="795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00" name="Line 124"/>
                <p:cNvSpPr/>
                <p:nvPr/>
              </p:nvSpPr>
              <p:spPr>
                <a:xfrm rot="5400000">
                  <a:off x="842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01" name="Line 125"/>
                <p:cNvSpPr/>
                <p:nvPr/>
              </p:nvSpPr>
              <p:spPr>
                <a:xfrm rot="5400000">
                  <a:off x="746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02" name="Line 126"/>
                <p:cNvSpPr/>
                <p:nvPr/>
              </p:nvSpPr>
              <p:spPr>
                <a:xfrm rot="5400000">
                  <a:off x="698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03" name="Line 127"/>
                <p:cNvSpPr/>
                <p:nvPr/>
              </p:nvSpPr>
              <p:spPr>
                <a:xfrm rot="5400000">
                  <a:off x="655" y="2262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04" name="Line 128"/>
                <p:cNvSpPr/>
                <p:nvPr/>
              </p:nvSpPr>
              <p:spPr>
                <a:xfrm rot="5400000">
                  <a:off x="560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05" name="Line 129"/>
                <p:cNvSpPr/>
                <p:nvPr/>
              </p:nvSpPr>
              <p:spPr>
                <a:xfrm rot="5400000">
                  <a:off x="598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06" name="Line 130"/>
                <p:cNvSpPr/>
                <p:nvPr/>
              </p:nvSpPr>
              <p:spPr>
                <a:xfrm rot="5400000">
                  <a:off x="510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07" name="Line 131"/>
                <p:cNvSpPr/>
                <p:nvPr/>
              </p:nvSpPr>
              <p:spPr>
                <a:xfrm rot="5400000">
                  <a:off x="463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08" name="Line 132"/>
                <p:cNvSpPr/>
                <p:nvPr/>
              </p:nvSpPr>
              <p:spPr>
                <a:xfrm rot="5400000">
                  <a:off x="422" y="2262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09" name="Line 133"/>
                <p:cNvSpPr/>
                <p:nvPr/>
              </p:nvSpPr>
              <p:spPr>
                <a:xfrm rot="5400000">
                  <a:off x="318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10" name="Line 134"/>
                <p:cNvSpPr/>
                <p:nvPr/>
              </p:nvSpPr>
              <p:spPr>
                <a:xfrm rot="5400000">
                  <a:off x="364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11" name="Line 135"/>
                <p:cNvSpPr/>
                <p:nvPr/>
              </p:nvSpPr>
              <p:spPr>
                <a:xfrm rot="5400000">
                  <a:off x="268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12" name="Line 136"/>
                <p:cNvSpPr/>
                <p:nvPr/>
              </p:nvSpPr>
              <p:spPr>
                <a:xfrm rot="5400000">
                  <a:off x="221" y="2262"/>
                  <a:ext cx="3124" cy="0"/>
                </a:xfrm>
                <a:prstGeom prst="line">
                  <a:avLst/>
                </a:prstGeom>
                <a:ln w="95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13" name="Line 137"/>
                <p:cNvSpPr/>
                <p:nvPr/>
              </p:nvSpPr>
              <p:spPr>
                <a:xfrm rot="5400000">
                  <a:off x="169" y="2262"/>
                  <a:ext cx="3124" cy="0"/>
                </a:xfrm>
                <a:prstGeom prst="line">
                  <a:avLst/>
                </a:prstGeom>
                <a:ln w="22225" cap="flat" cmpd="sng">
                  <a:solidFill>
                    <a:srgbClr val="FFCC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4714" name="Group 138"/>
            <p:cNvGrpSpPr/>
            <p:nvPr/>
          </p:nvGrpSpPr>
          <p:grpSpPr>
            <a:xfrm>
              <a:off x="2408" y="602"/>
              <a:ext cx="2627" cy="2646"/>
              <a:chOff x="2408" y="575"/>
              <a:chExt cx="2627" cy="2646"/>
            </a:xfrm>
          </p:grpSpPr>
          <p:sp>
            <p:nvSpPr>
              <p:cNvPr id="24715" name="Line 139"/>
              <p:cNvSpPr/>
              <p:nvPr/>
            </p:nvSpPr>
            <p:spPr>
              <a:xfrm flipV="1">
                <a:off x="2417" y="575"/>
                <a:ext cx="0" cy="2646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24716" name="Line 140"/>
              <p:cNvSpPr/>
              <p:nvPr/>
            </p:nvSpPr>
            <p:spPr>
              <a:xfrm>
                <a:off x="2408" y="3221"/>
                <a:ext cx="2627" cy="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</p:sp>
        </p:grpSp>
        <p:grpSp>
          <p:nvGrpSpPr>
            <p:cNvPr id="24717" name="Group 141"/>
            <p:cNvGrpSpPr/>
            <p:nvPr/>
          </p:nvGrpSpPr>
          <p:grpSpPr>
            <a:xfrm>
              <a:off x="2270" y="411"/>
              <a:ext cx="3020" cy="2931"/>
              <a:chOff x="2270" y="384"/>
              <a:chExt cx="3020" cy="2931"/>
            </a:xfrm>
          </p:grpSpPr>
          <p:sp>
            <p:nvSpPr>
              <p:cNvPr id="24718" name="Text Box 142"/>
              <p:cNvSpPr txBox="1"/>
              <p:nvPr/>
            </p:nvSpPr>
            <p:spPr>
              <a:xfrm>
                <a:off x="2270" y="384"/>
                <a:ext cx="299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 b="1" i="1">
                    <a:latin typeface="Times New Roman" panose="02020603050405020304" pitchFamily="18" charset="0"/>
                  </a:rPr>
                  <a:t>I 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600" b="1" err="1">
                    <a:latin typeface="Times New Roman" panose="02020603050405020304" pitchFamily="18" charset="0"/>
                  </a:rPr>
                  <a:t>mA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)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19" name="Text Box 143"/>
              <p:cNvSpPr txBox="1"/>
              <p:nvPr/>
            </p:nvSpPr>
            <p:spPr>
              <a:xfrm>
                <a:off x="5031" y="3123"/>
                <a:ext cx="259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 b="1" i="1">
                    <a:latin typeface="Times New Roman" panose="02020603050405020304" pitchFamily="18" charset="0"/>
                  </a:rPr>
                  <a:t>U 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(V)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720" name="Group 144"/>
            <p:cNvGrpSpPr/>
            <p:nvPr/>
          </p:nvGrpSpPr>
          <p:grpSpPr>
            <a:xfrm>
              <a:off x="2165" y="810"/>
              <a:ext cx="2762" cy="2564"/>
              <a:chOff x="2165" y="783"/>
              <a:chExt cx="2762" cy="2564"/>
            </a:xfrm>
          </p:grpSpPr>
          <p:grpSp>
            <p:nvGrpSpPr>
              <p:cNvPr id="24721" name="Group 145"/>
              <p:cNvGrpSpPr/>
              <p:nvPr/>
            </p:nvGrpSpPr>
            <p:grpSpPr>
              <a:xfrm>
                <a:off x="2165" y="783"/>
                <a:ext cx="301" cy="2258"/>
                <a:chOff x="2165" y="783"/>
                <a:chExt cx="301" cy="2258"/>
              </a:xfrm>
            </p:grpSpPr>
            <p:sp>
              <p:nvSpPr>
                <p:cNvPr id="24722" name="Line 146"/>
                <p:cNvSpPr/>
                <p:nvPr/>
              </p:nvSpPr>
              <p:spPr>
                <a:xfrm rot="5400000">
                  <a:off x="2427" y="1740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23" name="Line 147"/>
                <p:cNvSpPr/>
                <p:nvPr/>
              </p:nvSpPr>
              <p:spPr>
                <a:xfrm rot="5400000">
                  <a:off x="2427" y="2232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24" name="Line 148"/>
                <p:cNvSpPr/>
                <p:nvPr/>
              </p:nvSpPr>
              <p:spPr>
                <a:xfrm rot="5400000">
                  <a:off x="2427" y="2697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25" name="Line 149"/>
                <p:cNvSpPr/>
                <p:nvPr/>
              </p:nvSpPr>
              <p:spPr>
                <a:xfrm rot="5400000">
                  <a:off x="2427" y="792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26" name="Line 150"/>
                <p:cNvSpPr/>
                <p:nvPr/>
              </p:nvSpPr>
              <p:spPr>
                <a:xfrm rot="5400000">
                  <a:off x="2427" y="1260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27" name="Text Box 151"/>
                <p:cNvSpPr txBox="1"/>
                <p:nvPr/>
              </p:nvSpPr>
              <p:spPr>
                <a:xfrm>
                  <a:off x="2213" y="2223"/>
                  <a:ext cx="205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8.00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28" name="Text Box 152"/>
                <p:cNvSpPr txBox="1"/>
                <p:nvPr/>
              </p:nvSpPr>
              <p:spPr>
                <a:xfrm>
                  <a:off x="2213" y="2684"/>
                  <a:ext cx="205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4.00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29" name="Text Box 153"/>
                <p:cNvSpPr txBox="1"/>
                <p:nvPr/>
              </p:nvSpPr>
              <p:spPr>
                <a:xfrm>
                  <a:off x="2165" y="783"/>
                  <a:ext cx="253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20.00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30" name="Text Box 154"/>
                <p:cNvSpPr txBox="1"/>
                <p:nvPr/>
              </p:nvSpPr>
              <p:spPr>
                <a:xfrm>
                  <a:off x="2165" y="1251"/>
                  <a:ext cx="253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16.00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31" name="Text Box 155"/>
                <p:cNvSpPr txBox="1"/>
                <p:nvPr/>
              </p:nvSpPr>
              <p:spPr>
                <a:xfrm>
                  <a:off x="2177" y="1731"/>
                  <a:ext cx="241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12.00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32" name="Line 156"/>
                <p:cNvSpPr/>
                <p:nvPr/>
              </p:nvSpPr>
              <p:spPr>
                <a:xfrm rot="5400000">
                  <a:off x="2427" y="1026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33" name="Text Box 157"/>
                <p:cNvSpPr txBox="1"/>
                <p:nvPr/>
              </p:nvSpPr>
              <p:spPr>
                <a:xfrm>
                  <a:off x="2165" y="1016"/>
                  <a:ext cx="253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18.00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34" name="Line 158"/>
                <p:cNvSpPr/>
                <p:nvPr/>
              </p:nvSpPr>
              <p:spPr>
                <a:xfrm rot="5400000">
                  <a:off x="2427" y="1506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35" name="Text Box 159"/>
                <p:cNvSpPr txBox="1"/>
                <p:nvPr/>
              </p:nvSpPr>
              <p:spPr>
                <a:xfrm>
                  <a:off x="2165" y="1490"/>
                  <a:ext cx="253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14.00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36" name="Line 160"/>
                <p:cNvSpPr/>
                <p:nvPr/>
              </p:nvSpPr>
              <p:spPr>
                <a:xfrm rot="5400000">
                  <a:off x="2427" y="1986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37" name="Text Box 161"/>
                <p:cNvSpPr txBox="1"/>
                <p:nvPr/>
              </p:nvSpPr>
              <p:spPr>
                <a:xfrm>
                  <a:off x="2165" y="1977"/>
                  <a:ext cx="253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10.00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38" name="Line 162"/>
                <p:cNvSpPr/>
                <p:nvPr/>
              </p:nvSpPr>
              <p:spPr>
                <a:xfrm rot="5400000">
                  <a:off x="2427" y="2472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39" name="Text Box 163"/>
                <p:cNvSpPr txBox="1"/>
                <p:nvPr/>
              </p:nvSpPr>
              <p:spPr>
                <a:xfrm>
                  <a:off x="2213" y="2468"/>
                  <a:ext cx="205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6.00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40" name="Line 164"/>
                <p:cNvSpPr/>
                <p:nvPr/>
              </p:nvSpPr>
              <p:spPr>
                <a:xfrm rot="5400000">
                  <a:off x="2427" y="2946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41" name="Text Box 165"/>
                <p:cNvSpPr txBox="1"/>
                <p:nvPr/>
              </p:nvSpPr>
              <p:spPr>
                <a:xfrm>
                  <a:off x="2213" y="2936"/>
                  <a:ext cx="205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2.00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42" name="Group 166"/>
              <p:cNvGrpSpPr/>
              <p:nvPr/>
            </p:nvGrpSpPr>
            <p:grpSpPr>
              <a:xfrm>
                <a:off x="2291" y="3171"/>
                <a:ext cx="2636" cy="176"/>
                <a:chOff x="2291" y="3171"/>
                <a:chExt cx="2636" cy="176"/>
              </a:xfrm>
            </p:grpSpPr>
            <p:sp>
              <p:nvSpPr>
                <p:cNvPr id="24743" name="Line 167"/>
                <p:cNvSpPr/>
                <p:nvPr/>
              </p:nvSpPr>
              <p:spPr>
                <a:xfrm>
                  <a:off x="4795" y="3171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44" name="Line 168"/>
                <p:cNvSpPr/>
                <p:nvPr/>
              </p:nvSpPr>
              <p:spPr>
                <a:xfrm>
                  <a:off x="3838" y="3174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45" name="Line 169"/>
                <p:cNvSpPr/>
                <p:nvPr/>
              </p:nvSpPr>
              <p:spPr>
                <a:xfrm>
                  <a:off x="3349" y="3174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46" name="Line 170"/>
                <p:cNvSpPr/>
                <p:nvPr/>
              </p:nvSpPr>
              <p:spPr>
                <a:xfrm>
                  <a:off x="2881" y="3171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47" name="Line 171"/>
                <p:cNvSpPr/>
                <p:nvPr/>
              </p:nvSpPr>
              <p:spPr>
                <a:xfrm>
                  <a:off x="4318" y="3174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48" name="Text Box 172"/>
                <p:cNvSpPr txBox="1"/>
                <p:nvPr/>
              </p:nvSpPr>
              <p:spPr>
                <a:xfrm>
                  <a:off x="2291" y="3173"/>
                  <a:ext cx="146" cy="1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600" b="1">
                      <a:latin typeface="宋体" panose="02010600030101010101" pitchFamily="2" charset="-122"/>
                    </a:rPr>
                    <a:t>0</a:t>
                  </a:r>
                  <a:endParaRPr lang="en-US" altLang="zh-CN" sz="16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49" name="Text Box 173"/>
                <p:cNvSpPr txBox="1"/>
                <p:nvPr/>
              </p:nvSpPr>
              <p:spPr>
                <a:xfrm>
                  <a:off x="2807" y="3242"/>
                  <a:ext cx="206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2.00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50" name="Text Box 174"/>
                <p:cNvSpPr txBox="1"/>
                <p:nvPr/>
              </p:nvSpPr>
              <p:spPr>
                <a:xfrm>
                  <a:off x="3281" y="3242"/>
                  <a:ext cx="206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4.00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51" name="Text Box 175"/>
                <p:cNvSpPr txBox="1"/>
                <p:nvPr/>
              </p:nvSpPr>
              <p:spPr>
                <a:xfrm>
                  <a:off x="3719" y="3242"/>
                  <a:ext cx="254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6.00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52" name="Text Box 176"/>
                <p:cNvSpPr txBox="1"/>
                <p:nvPr/>
              </p:nvSpPr>
              <p:spPr>
                <a:xfrm>
                  <a:off x="4187" y="3242"/>
                  <a:ext cx="248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8.00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53" name="Text Box 177"/>
                <p:cNvSpPr txBox="1"/>
                <p:nvPr/>
              </p:nvSpPr>
              <p:spPr>
                <a:xfrm>
                  <a:off x="4673" y="3242"/>
                  <a:ext cx="254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10.00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54" name="Text Box 178"/>
                <p:cNvSpPr txBox="1"/>
                <p:nvPr/>
              </p:nvSpPr>
              <p:spPr>
                <a:xfrm>
                  <a:off x="2554" y="3242"/>
                  <a:ext cx="207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1.00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55" name="Text Box 179"/>
                <p:cNvSpPr txBox="1"/>
                <p:nvPr/>
              </p:nvSpPr>
              <p:spPr>
                <a:xfrm>
                  <a:off x="3029" y="3242"/>
                  <a:ext cx="206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3.00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56" name="Text Box 180"/>
                <p:cNvSpPr txBox="1"/>
                <p:nvPr/>
              </p:nvSpPr>
              <p:spPr>
                <a:xfrm>
                  <a:off x="3467" y="3242"/>
                  <a:ext cx="254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5.00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57" name="Text Box 181"/>
                <p:cNvSpPr txBox="1"/>
                <p:nvPr/>
              </p:nvSpPr>
              <p:spPr>
                <a:xfrm>
                  <a:off x="3935" y="3242"/>
                  <a:ext cx="248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7.00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58" name="Text Box 182"/>
                <p:cNvSpPr txBox="1"/>
                <p:nvPr/>
              </p:nvSpPr>
              <p:spPr>
                <a:xfrm>
                  <a:off x="4421" y="3242"/>
                  <a:ext cx="254" cy="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200" b="1">
                      <a:latin typeface="Times New Roman" panose="02020603050405020304" pitchFamily="18" charset="0"/>
                    </a:rPr>
                    <a:t>9.00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59" name="Line 183"/>
                <p:cNvSpPr/>
                <p:nvPr/>
              </p:nvSpPr>
              <p:spPr>
                <a:xfrm>
                  <a:off x="4549" y="3171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60" name="Line 184"/>
                <p:cNvSpPr/>
                <p:nvPr/>
              </p:nvSpPr>
              <p:spPr>
                <a:xfrm>
                  <a:off x="3604" y="3174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61" name="Line 185"/>
                <p:cNvSpPr/>
                <p:nvPr/>
              </p:nvSpPr>
              <p:spPr>
                <a:xfrm>
                  <a:off x="3115" y="3174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62" name="Line 186"/>
                <p:cNvSpPr/>
                <p:nvPr/>
              </p:nvSpPr>
              <p:spPr>
                <a:xfrm>
                  <a:off x="2641" y="3171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763" name="Line 187"/>
                <p:cNvSpPr/>
                <p:nvPr/>
              </p:nvSpPr>
              <p:spPr>
                <a:xfrm>
                  <a:off x="4072" y="3174"/>
                  <a:ext cx="0" cy="5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4764" name="Group 188"/>
            <p:cNvGrpSpPr/>
            <p:nvPr/>
          </p:nvGrpSpPr>
          <p:grpSpPr>
            <a:xfrm>
              <a:off x="4182" y="831"/>
              <a:ext cx="34" cy="34"/>
              <a:chOff x="1392" y="2352"/>
              <a:chExt cx="96" cy="96"/>
            </a:xfrm>
          </p:grpSpPr>
          <p:sp>
            <p:nvSpPr>
              <p:cNvPr id="24765" name="Line 189"/>
              <p:cNvSpPr/>
              <p:nvPr/>
            </p:nvSpPr>
            <p:spPr>
              <a:xfrm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766" name="Line 190"/>
              <p:cNvSpPr/>
              <p:nvPr/>
            </p:nvSpPr>
            <p:spPr>
              <a:xfrm rot="5400000"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4767" name="Group 191"/>
            <p:cNvGrpSpPr/>
            <p:nvPr/>
          </p:nvGrpSpPr>
          <p:grpSpPr>
            <a:xfrm>
              <a:off x="3996" y="1068"/>
              <a:ext cx="34" cy="34"/>
              <a:chOff x="1392" y="2352"/>
              <a:chExt cx="96" cy="96"/>
            </a:xfrm>
          </p:grpSpPr>
          <p:sp>
            <p:nvSpPr>
              <p:cNvPr id="24768" name="Line 192"/>
              <p:cNvSpPr/>
              <p:nvPr/>
            </p:nvSpPr>
            <p:spPr>
              <a:xfrm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769" name="Line 193"/>
              <p:cNvSpPr/>
              <p:nvPr/>
            </p:nvSpPr>
            <p:spPr>
              <a:xfrm rot="5400000"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4770" name="Group 194"/>
            <p:cNvGrpSpPr/>
            <p:nvPr/>
          </p:nvGrpSpPr>
          <p:grpSpPr>
            <a:xfrm>
              <a:off x="3810" y="1323"/>
              <a:ext cx="34" cy="34"/>
              <a:chOff x="1392" y="2352"/>
              <a:chExt cx="96" cy="96"/>
            </a:xfrm>
          </p:grpSpPr>
          <p:sp>
            <p:nvSpPr>
              <p:cNvPr id="24771" name="Line 195"/>
              <p:cNvSpPr/>
              <p:nvPr/>
            </p:nvSpPr>
            <p:spPr>
              <a:xfrm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772" name="Line 196"/>
              <p:cNvSpPr/>
              <p:nvPr/>
            </p:nvSpPr>
            <p:spPr>
              <a:xfrm rot="5400000"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4773" name="Group 197"/>
            <p:cNvGrpSpPr/>
            <p:nvPr/>
          </p:nvGrpSpPr>
          <p:grpSpPr>
            <a:xfrm>
              <a:off x="3643" y="1551"/>
              <a:ext cx="34" cy="34"/>
              <a:chOff x="1392" y="2352"/>
              <a:chExt cx="96" cy="96"/>
            </a:xfrm>
          </p:grpSpPr>
          <p:sp>
            <p:nvSpPr>
              <p:cNvPr id="24774" name="Line 198"/>
              <p:cNvSpPr/>
              <p:nvPr/>
            </p:nvSpPr>
            <p:spPr>
              <a:xfrm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775" name="Line 199"/>
              <p:cNvSpPr/>
              <p:nvPr/>
            </p:nvSpPr>
            <p:spPr>
              <a:xfrm rot="5400000"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4776" name="Group 200"/>
            <p:cNvGrpSpPr/>
            <p:nvPr/>
          </p:nvGrpSpPr>
          <p:grpSpPr>
            <a:xfrm>
              <a:off x="3458" y="1788"/>
              <a:ext cx="34" cy="34"/>
              <a:chOff x="1392" y="2352"/>
              <a:chExt cx="96" cy="96"/>
            </a:xfrm>
          </p:grpSpPr>
          <p:sp>
            <p:nvSpPr>
              <p:cNvPr id="24777" name="Line 201"/>
              <p:cNvSpPr/>
              <p:nvPr/>
            </p:nvSpPr>
            <p:spPr>
              <a:xfrm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778" name="Line 202"/>
              <p:cNvSpPr/>
              <p:nvPr/>
            </p:nvSpPr>
            <p:spPr>
              <a:xfrm rot="5400000"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4779" name="Group 203"/>
            <p:cNvGrpSpPr/>
            <p:nvPr/>
          </p:nvGrpSpPr>
          <p:grpSpPr>
            <a:xfrm>
              <a:off x="3259" y="2054"/>
              <a:ext cx="34" cy="34"/>
              <a:chOff x="1392" y="2352"/>
              <a:chExt cx="96" cy="96"/>
            </a:xfrm>
          </p:grpSpPr>
          <p:sp>
            <p:nvSpPr>
              <p:cNvPr id="24780" name="Line 204"/>
              <p:cNvSpPr/>
              <p:nvPr/>
            </p:nvSpPr>
            <p:spPr>
              <a:xfrm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781" name="Line 205"/>
              <p:cNvSpPr/>
              <p:nvPr/>
            </p:nvSpPr>
            <p:spPr>
              <a:xfrm rot="5400000"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4782" name="Group 206"/>
            <p:cNvGrpSpPr/>
            <p:nvPr/>
          </p:nvGrpSpPr>
          <p:grpSpPr>
            <a:xfrm>
              <a:off x="3120" y="2249"/>
              <a:ext cx="34" cy="34"/>
              <a:chOff x="1392" y="2352"/>
              <a:chExt cx="96" cy="96"/>
            </a:xfrm>
          </p:grpSpPr>
          <p:sp>
            <p:nvSpPr>
              <p:cNvPr id="24783" name="Line 207"/>
              <p:cNvSpPr/>
              <p:nvPr/>
            </p:nvSpPr>
            <p:spPr>
              <a:xfrm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784" name="Line 208"/>
              <p:cNvSpPr/>
              <p:nvPr/>
            </p:nvSpPr>
            <p:spPr>
              <a:xfrm rot="5400000"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4785" name="Group 209"/>
            <p:cNvGrpSpPr/>
            <p:nvPr/>
          </p:nvGrpSpPr>
          <p:grpSpPr>
            <a:xfrm>
              <a:off x="2934" y="2493"/>
              <a:ext cx="34" cy="34"/>
              <a:chOff x="1392" y="2352"/>
              <a:chExt cx="96" cy="96"/>
            </a:xfrm>
          </p:grpSpPr>
          <p:sp>
            <p:nvSpPr>
              <p:cNvPr id="24786" name="Line 210"/>
              <p:cNvSpPr/>
              <p:nvPr/>
            </p:nvSpPr>
            <p:spPr>
              <a:xfrm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787" name="Line 211"/>
              <p:cNvSpPr/>
              <p:nvPr/>
            </p:nvSpPr>
            <p:spPr>
              <a:xfrm rot="5400000"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4788" name="Group 212"/>
            <p:cNvGrpSpPr/>
            <p:nvPr/>
          </p:nvGrpSpPr>
          <p:grpSpPr>
            <a:xfrm>
              <a:off x="2743" y="2739"/>
              <a:ext cx="34" cy="34"/>
              <a:chOff x="1392" y="2352"/>
              <a:chExt cx="96" cy="96"/>
            </a:xfrm>
          </p:grpSpPr>
          <p:sp>
            <p:nvSpPr>
              <p:cNvPr id="24789" name="Line 213"/>
              <p:cNvSpPr/>
              <p:nvPr/>
            </p:nvSpPr>
            <p:spPr>
              <a:xfrm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790" name="Line 214"/>
              <p:cNvSpPr/>
              <p:nvPr/>
            </p:nvSpPr>
            <p:spPr>
              <a:xfrm rot="5400000"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4791" name="Group 215"/>
            <p:cNvGrpSpPr/>
            <p:nvPr/>
          </p:nvGrpSpPr>
          <p:grpSpPr>
            <a:xfrm>
              <a:off x="2556" y="2987"/>
              <a:ext cx="34" cy="34"/>
              <a:chOff x="1392" y="2352"/>
              <a:chExt cx="96" cy="96"/>
            </a:xfrm>
          </p:grpSpPr>
          <p:sp>
            <p:nvSpPr>
              <p:cNvPr id="24792" name="Line 216"/>
              <p:cNvSpPr/>
              <p:nvPr/>
            </p:nvSpPr>
            <p:spPr>
              <a:xfrm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793" name="Line 217"/>
              <p:cNvSpPr/>
              <p:nvPr/>
            </p:nvSpPr>
            <p:spPr>
              <a:xfrm rot="5400000">
                <a:off x="1440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4794" name="Line 218"/>
            <p:cNvSpPr/>
            <p:nvPr/>
          </p:nvSpPr>
          <p:spPr>
            <a:xfrm flipH="1">
              <a:off x="2412" y="734"/>
              <a:ext cx="1858" cy="251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66459" name="Text Box 219"/>
          <p:cNvSpPr txBox="1"/>
          <p:nvPr/>
        </p:nvSpPr>
        <p:spPr>
          <a:xfrm>
            <a:off x="9018588" y="1077913"/>
            <a:ext cx="5959475" cy="368300"/>
          </a:xfrm>
          <a:prstGeom prst="rect">
            <a:avLst/>
          </a:prstGeom>
          <a:noFill/>
          <a:ln w="9525">
            <a:noFill/>
          </a:ln>
        </p:spPr>
        <p:txBody>
          <a:bodyPr tIns="468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利用所绘直线作有关计算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22" name="Group 220"/>
          <p:cNvGrpSpPr/>
          <p:nvPr/>
        </p:nvGrpSpPr>
        <p:grpSpPr>
          <a:xfrm>
            <a:off x="2128838" y="5194300"/>
            <a:ext cx="1146175" cy="304800"/>
            <a:chOff x="2616" y="2820"/>
            <a:chExt cx="722" cy="192"/>
          </a:xfrm>
        </p:grpSpPr>
        <p:sp>
          <p:nvSpPr>
            <p:cNvPr id="24797" name="Oval 221"/>
            <p:cNvSpPr/>
            <p:nvPr/>
          </p:nvSpPr>
          <p:spPr>
            <a:xfrm>
              <a:off x="2616" y="2884"/>
              <a:ext cx="54" cy="5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4798" name="Text Box 222"/>
            <p:cNvSpPr txBox="1"/>
            <p:nvPr/>
          </p:nvSpPr>
          <p:spPr>
            <a:xfrm>
              <a:off x="2654" y="2820"/>
              <a:ext cx="6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>
                  <a:latin typeface="Times New Roman" panose="02020603050405020304" pitchFamily="18" charset="0"/>
                </a:rPr>
                <a:t>(1.00,2.76)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223"/>
          <p:cNvGrpSpPr/>
          <p:nvPr/>
        </p:nvGrpSpPr>
        <p:grpSpPr>
          <a:xfrm>
            <a:off x="5895975" y="1689100"/>
            <a:ext cx="1190625" cy="304800"/>
            <a:chOff x="4036" y="936"/>
            <a:chExt cx="750" cy="192"/>
          </a:xfrm>
        </p:grpSpPr>
        <p:sp>
          <p:nvSpPr>
            <p:cNvPr id="24800" name="Oval 224"/>
            <p:cNvSpPr/>
            <p:nvPr/>
          </p:nvSpPr>
          <p:spPr>
            <a:xfrm>
              <a:off x="4036" y="1002"/>
              <a:ext cx="54" cy="5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4801" name="Text Box 225"/>
            <p:cNvSpPr txBox="1"/>
            <p:nvPr/>
          </p:nvSpPr>
          <p:spPr>
            <a:xfrm>
              <a:off x="4046" y="936"/>
              <a:ext cx="7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>
                  <a:latin typeface="Times New Roman" panose="02020603050405020304" pitchFamily="18" charset="0"/>
                </a:rPr>
                <a:t>(7.00,18.58)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" name="Group 226"/>
          <p:cNvGrpSpPr/>
          <p:nvPr/>
        </p:nvGrpSpPr>
        <p:grpSpPr>
          <a:xfrm>
            <a:off x="8945563" y="2852738"/>
            <a:ext cx="3011487" cy="781050"/>
            <a:chOff x="3360" y="1985"/>
            <a:chExt cx="1897" cy="447"/>
          </a:xfrm>
        </p:grpSpPr>
        <p:sp>
          <p:nvSpPr>
            <p:cNvPr id="24803" name="Text Box 227"/>
            <p:cNvSpPr txBox="1"/>
            <p:nvPr/>
          </p:nvSpPr>
          <p:spPr>
            <a:xfrm>
              <a:off x="3360" y="1985"/>
              <a:ext cx="1857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rIns="0" anchor="ctr">
              <a:spAutoFit/>
            </a:bodyPr>
            <a:lstStyle/>
            <a:p>
              <a:r>
                <a:rPr lang="zh-CN" altLang="en-US" sz="1400" b="1" dirty="0">
                  <a:latin typeface="Times New Roman" panose="02020603050405020304" pitchFamily="18" charset="0"/>
                </a:rPr>
                <a:t>由图上</a:t>
              </a:r>
              <a:r>
                <a:rPr lang="en-US" altLang="zh-CN" sz="14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1400" b="1" dirty="0">
                  <a:latin typeface="Times New Roman" panose="02020603050405020304" pitchFamily="18" charset="0"/>
                </a:rPr>
                <a:t>、</a:t>
              </a:r>
              <a:r>
                <a:rPr lang="en-US" altLang="zh-CN" sz="1400" b="1" i="1">
                  <a:latin typeface="Times New Roman" panose="02020603050405020304" pitchFamily="18" charset="0"/>
                </a:rPr>
                <a:t>B</a:t>
              </a:r>
              <a:r>
                <a:rPr lang="zh-CN" altLang="en-US" sz="1400" b="1" dirty="0">
                  <a:latin typeface="Times New Roman" panose="02020603050405020304" pitchFamily="18" charset="0"/>
                </a:rPr>
                <a:t>两点可得被测电阻</a:t>
              </a:r>
              <a:r>
                <a:rPr lang="en-US" altLang="zh-CN" sz="1400" b="1" i="1">
                  <a:latin typeface="Times New Roman" panose="02020603050405020304" pitchFamily="18" charset="0"/>
                </a:rPr>
                <a:t>R</a:t>
              </a:r>
              <a:r>
                <a:rPr lang="zh-CN" altLang="en-US" sz="1400" b="1" dirty="0">
                  <a:latin typeface="Times New Roman" panose="02020603050405020304" pitchFamily="18" charset="0"/>
                </a:rPr>
                <a:t>为：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804" name="Object 228"/>
            <p:cNvGraphicFramePr>
              <a:graphicFrameLocks noChangeAspect="1"/>
            </p:cNvGraphicFramePr>
            <p:nvPr/>
          </p:nvGraphicFramePr>
          <p:xfrm>
            <a:off x="3402" y="2140"/>
            <a:ext cx="185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" r:id="rId1" imgW="5816600" imgH="914400" progId="Equation.3">
                    <p:embed/>
                  </p:oleObj>
                </mc:Choice>
                <mc:Fallback>
                  <p:oleObj name="" r:id="rId1" imgW="5816600" imgH="9144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02" y="2140"/>
                          <a:ext cx="1855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805" name="文本框 2"/>
          <p:cNvSpPr txBox="1"/>
          <p:nvPr/>
        </p:nvSpPr>
        <p:spPr>
          <a:xfrm>
            <a:off x="184150" y="849313"/>
            <a:ext cx="1101725" cy="6397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zh-CN" sz="3600" b="1" dirty="0">
                <a:latin typeface="Calibri" panose="020F0502020204030204" pitchFamily="34" charset="0"/>
              </a:rPr>
              <a:t>例：</a:t>
            </a:r>
            <a:endParaRPr lang="zh-CN" altLang="zh-CN" sz="3600" b="1" dirty="0">
              <a:latin typeface="Calibri" panose="020F0502020204030204" pitchFamily="34" charset="0"/>
            </a:endParaRPr>
          </a:p>
        </p:txBody>
      </p:sp>
      <p:sp>
        <p:nvSpPr>
          <p:cNvPr id="24806" name="Text Box 220"/>
          <p:cNvSpPr txBox="1"/>
          <p:nvPr/>
        </p:nvSpPr>
        <p:spPr>
          <a:xfrm>
            <a:off x="4310063" y="6126163"/>
            <a:ext cx="930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I-U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图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4807" name="TextBox 1"/>
          <p:cNvSpPr txBox="1"/>
          <p:nvPr/>
        </p:nvSpPr>
        <p:spPr>
          <a:xfrm>
            <a:off x="7443788" y="1006475"/>
            <a:ext cx="148590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</a:rPr>
              <a:t>姓名：</a:t>
            </a:r>
            <a:endParaRPr lang="en-US" altLang="zh-CN" b="1">
              <a:latin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</a:rPr>
              <a:t>学号：</a:t>
            </a:r>
            <a:endParaRPr lang="en-US" altLang="zh-CN" b="1">
              <a:latin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</a:rPr>
              <a:t>作图日期：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33463" y="869950"/>
            <a:ext cx="4425950" cy="5715000"/>
            <a:chOff x="1628" y="1371"/>
            <a:chExt cx="6969" cy="9000"/>
          </a:xfrm>
        </p:grpSpPr>
        <p:sp>
          <p:nvSpPr>
            <p:cNvPr id="2" name="矩形 1"/>
            <p:cNvSpPr/>
            <p:nvPr/>
          </p:nvSpPr>
          <p:spPr>
            <a:xfrm>
              <a:off x="1628" y="1371"/>
              <a:ext cx="1721" cy="16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3" name="矩形 2"/>
            <p:cNvSpPr/>
            <p:nvPr/>
          </p:nvSpPr>
          <p:spPr>
            <a:xfrm>
              <a:off x="6255" y="9651"/>
              <a:ext cx="2342" cy="7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214"/>
          <p:cNvGrpSpPr/>
          <p:nvPr/>
        </p:nvGrpSpPr>
        <p:grpSpPr>
          <a:xfrm>
            <a:off x="2495550" y="1628775"/>
            <a:ext cx="7204075" cy="4113213"/>
            <a:chOff x="540" y="912"/>
            <a:chExt cx="4538" cy="2591"/>
          </a:xfrm>
        </p:grpSpPr>
        <p:sp>
          <p:nvSpPr>
            <p:cNvPr id="25602" name="直接连接符 20483"/>
            <p:cNvSpPr/>
            <p:nvPr/>
          </p:nvSpPr>
          <p:spPr>
            <a:xfrm>
              <a:off x="780" y="960"/>
              <a:ext cx="0" cy="24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triangle" w="sm" len="lg"/>
              <a:tailEnd type="none" w="med" len="med"/>
            </a:ln>
          </p:spPr>
        </p:sp>
        <p:sp>
          <p:nvSpPr>
            <p:cNvPr id="25603" name="直接连接符 20484"/>
            <p:cNvSpPr/>
            <p:nvPr/>
          </p:nvSpPr>
          <p:spPr>
            <a:xfrm>
              <a:off x="780" y="2448"/>
              <a:ext cx="40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lg"/>
            </a:ln>
          </p:spPr>
        </p:sp>
        <p:sp>
          <p:nvSpPr>
            <p:cNvPr id="25604" name="直接连接符 20485"/>
            <p:cNvSpPr/>
            <p:nvPr/>
          </p:nvSpPr>
          <p:spPr>
            <a:xfrm flipV="1">
              <a:off x="1116" y="2016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5605" name="直接连接符 20487"/>
            <p:cNvSpPr/>
            <p:nvPr/>
          </p:nvSpPr>
          <p:spPr>
            <a:xfrm>
              <a:off x="1980" y="244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5606" name="直接连接符 20488"/>
            <p:cNvSpPr/>
            <p:nvPr/>
          </p:nvSpPr>
          <p:spPr>
            <a:xfrm>
              <a:off x="1644" y="2448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5607" name="直接连接符 20489"/>
            <p:cNvSpPr/>
            <p:nvPr/>
          </p:nvSpPr>
          <p:spPr>
            <a:xfrm>
              <a:off x="2268" y="2448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5608" name="直接连接符 20490"/>
            <p:cNvSpPr/>
            <p:nvPr/>
          </p:nvSpPr>
          <p:spPr>
            <a:xfrm flipV="1">
              <a:off x="2556" y="1680"/>
              <a:ext cx="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5609" name="直接连接符 20491"/>
            <p:cNvSpPr/>
            <p:nvPr/>
          </p:nvSpPr>
          <p:spPr>
            <a:xfrm flipV="1">
              <a:off x="2844" y="2064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5610" name="直接连接符 20492"/>
            <p:cNvSpPr/>
            <p:nvPr/>
          </p:nvSpPr>
          <p:spPr>
            <a:xfrm flipV="1">
              <a:off x="3180" y="1152"/>
              <a:ext cx="0" cy="12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5611" name="直接连接符 20493"/>
            <p:cNvSpPr/>
            <p:nvPr/>
          </p:nvSpPr>
          <p:spPr>
            <a:xfrm>
              <a:off x="3516" y="244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5612" name="直接连接符 20494"/>
            <p:cNvSpPr/>
            <p:nvPr/>
          </p:nvSpPr>
          <p:spPr>
            <a:xfrm flipV="1">
              <a:off x="3852" y="220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5613" name="任意多边形 20503"/>
            <p:cNvSpPr/>
            <p:nvPr/>
          </p:nvSpPr>
          <p:spPr>
            <a:xfrm>
              <a:off x="780" y="1152"/>
              <a:ext cx="3360" cy="1968"/>
            </a:xfrm>
            <a:custGeom>
              <a:avLst/>
              <a:gdLst/>
              <a:ahLst/>
              <a:cxnLst>
                <a:cxn ang="0">
                  <a:pos x="0" y="1296"/>
                </a:cxn>
                <a:cxn ang="0">
                  <a:pos x="336" y="864"/>
                </a:cxn>
                <a:cxn ang="0">
                  <a:pos x="864" y="1776"/>
                </a:cxn>
                <a:cxn ang="0">
                  <a:pos x="1200" y="1488"/>
                </a:cxn>
                <a:cxn ang="0">
                  <a:pos x="1488" y="1968"/>
                </a:cxn>
                <a:cxn ang="0">
                  <a:pos x="1776" y="528"/>
                </a:cxn>
                <a:cxn ang="0">
                  <a:pos x="2064" y="912"/>
                </a:cxn>
                <a:cxn ang="0">
                  <a:pos x="2400" y="0"/>
                </a:cxn>
                <a:cxn ang="0">
                  <a:pos x="2736" y="1584"/>
                </a:cxn>
                <a:cxn ang="0">
                  <a:pos x="3072" y="1104"/>
                </a:cxn>
                <a:cxn ang="0">
                  <a:pos x="3360" y="1296"/>
                </a:cxn>
              </a:cxnLst>
              <a:rect l="0" t="0" r="0" b="0"/>
              <a:pathLst>
                <a:path w="3360" h="1968">
                  <a:moveTo>
                    <a:pt x="0" y="1296"/>
                  </a:moveTo>
                  <a:lnTo>
                    <a:pt x="336" y="864"/>
                  </a:lnTo>
                  <a:lnTo>
                    <a:pt x="864" y="1776"/>
                  </a:lnTo>
                  <a:lnTo>
                    <a:pt x="1200" y="1488"/>
                  </a:lnTo>
                  <a:lnTo>
                    <a:pt x="1488" y="1968"/>
                  </a:lnTo>
                  <a:lnTo>
                    <a:pt x="1776" y="528"/>
                  </a:lnTo>
                  <a:lnTo>
                    <a:pt x="2064" y="912"/>
                  </a:lnTo>
                  <a:lnTo>
                    <a:pt x="2400" y="0"/>
                  </a:lnTo>
                  <a:lnTo>
                    <a:pt x="2736" y="1584"/>
                  </a:lnTo>
                  <a:lnTo>
                    <a:pt x="3072" y="1104"/>
                  </a:lnTo>
                  <a:lnTo>
                    <a:pt x="3360" y="129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文本框 20504"/>
            <p:cNvSpPr txBox="1"/>
            <p:nvPr/>
          </p:nvSpPr>
          <p:spPr>
            <a:xfrm>
              <a:off x="540" y="230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O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615" name="直接连接符 20505"/>
            <p:cNvSpPr/>
            <p:nvPr/>
          </p:nvSpPr>
          <p:spPr>
            <a:xfrm>
              <a:off x="3180" y="1122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16" name="直接连接符 20506"/>
            <p:cNvSpPr/>
            <p:nvPr/>
          </p:nvSpPr>
          <p:spPr>
            <a:xfrm>
              <a:off x="3516" y="1104"/>
              <a:ext cx="0" cy="13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triangle" w="sm" len="lg"/>
              <a:tailEnd type="triangle" w="sm" len="lg"/>
            </a:ln>
          </p:spPr>
        </p:sp>
        <p:graphicFrame>
          <p:nvGraphicFramePr>
            <p:cNvPr id="25617" name="对象 20508"/>
            <p:cNvGraphicFramePr/>
            <p:nvPr/>
          </p:nvGraphicFramePr>
          <p:xfrm>
            <a:off x="828" y="912"/>
            <a:ext cx="65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6" name="" r:id="rId1" imgW="558800" imgH="228600" progId="Equation.3">
                    <p:embed/>
                  </p:oleObj>
                </mc:Choice>
                <mc:Fallback>
                  <p:oleObj name="" r:id="rId1" imgW="558800" imgH="2286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28" y="912"/>
                          <a:ext cx="656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8" name="对象 20510"/>
            <p:cNvGraphicFramePr/>
            <p:nvPr/>
          </p:nvGraphicFramePr>
          <p:xfrm>
            <a:off x="3548" y="1680"/>
            <a:ext cx="49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7" name="" r:id="rId3" imgW="355600" imgH="228600" progId="Equation.3">
                    <p:embed/>
                  </p:oleObj>
                </mc:Choice>
                <mc:Fallback>
                  <p:oleObj name="" r:id="rId3" imgW="355600" imgH="2286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48" y="1680"/>
                          <a:ext cx="496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9" name="对象 20512"/>
            <p:cNvGraphicFramePr/>
            <p:nvPr/>
          </p:nvGraphicFramePr>
          <p:xfrm>
            <a:off x="4403" y="2528"/>
            <a:ext cx="67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8" name="" r:id="rId5" imgW="508000" imgH="228600" progId="Equation.3">
                    <p:embed/>
                  </p:oleObj>
                </mc:Choice>
                <mc:Fallback>
                  <p:oleObj name="" r:id="rId5" imgW="508000" imgH="2286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03" y="2528"/>
                          <a:ext cx="675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0" name="对象 20517"/>
            <p:cNvGraphicFramePr/>
            <p:nvPr/>
          </p:nvGraphicFramePr>
          <p:xfrm>
            <a:off x="3948" y="2448"/>
            <a:ext cx="3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9" name="" r:id="rId7" imgW="266065" imgH="228600" progId="Equation.3">
                    <p:embed/>
                  </p:oleObj>
                </mc:Choice>
                <mc:Fallback>
                  <p:oleObj name="" r:id="rId7" imgW="266065" imgH="2286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48" y="2448"/>
                          <a:ext cx="33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1" name="对象 20522"/>
            <p:cNvGraphicFramePr/>
            <p:nvPr/>
          </p:nvGraphicFramePr>
          <p:xfrm>
            <a:off x="3859" y="960"/>
            <a:ext cx="94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0" name="" r:id="rId9" imgW="799465" imgH="228600" progId="Equation.3">
                    <p:embed/>
                  </p:oleObj>
                </mc:Choice>
                <mc:Fallback>
                  <p:oleObj name="" r:id="rId9" imgW="799465" imgH="2286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59" y="960"/>
                          <a:ext cx="945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2" name="文本框 20523"/>
            <p:cNvSpPr txBox="1"/>
            <p:nvPr/>
          </p:nvSpPr>
          <p:spPr>
            <a:xfrm>
              <a:off x="732" y="3013"/>
              <a:ext cx="1248" cy="4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ea typeface="华文细黑" panose="02010600040101010101" pitchFamily="2" charset="-122"/>
                </a:rPr>
                <a:t>mm=___</a:t>
              </a:r>
              <a:r>
                <a:rPr lang="en-US" altLang="zh-CN" err="1">
                  <a:latin typeface="Times New Roman" panose="02020603050405020304" pitchFamily="18" charset="0"/>
                  <a:ea typeface="华文细黑" panose="02010600040101010101" pitchFamily="2" charset="-122"/>
                </a:rPr>
                <a:t>mA</a:t>
              </a:r>
              <a:endParaRPr lang="en-US" altLang="zh-CN">
                <a:latin typeface="Times New Roman" panose="02020603050405020304" pitchFamily="18" charset="0"/>
                <a:ea typeface="华文细黑" panose="02010600040101010101" pitchFamily="2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细黑" panose="02010600040101010101" pitchFamily="2" charset="-122"/>
                </a:rPr>
                <a:t>1mm=___</a:t>
              </a:r>
              <a:r>
                <a:rPr lang="en-US" altLang="zh-CN" err="1">
                  <a:latin typeface="Times New Roman" panose="02020603050405020304" pitchFamily="18" charset="0"/>
                  <a:ea typeface="华文细黑" panose="02010600040101010101" pitchFamily="2" charset="-122"/>
                </a:rPr>
                <a:t>mA</a:t>
              </a:r>
              <a:endParaRPr lang="en-US" altLang="zh-CN">
                <a:latin typeface="Times New Roman" panose="02020603050405020304" pitchFamily="18" charset="0"/>
                <a:ea typeface="华文细黑" panose="02010600040101010101" pitchFamily="2" charset="-122"/>
              </a:endParaRPr>
            </a:p>
          </p:txBody>
        </p:sp>
      </p:grpSp>
      <p:sp>
        <p:nvSpPr>
          <p:cNvPr id="20525" name="文本框 20524"/>
          <p:cNvSpPr txBox="1"/>
          <p:nvPr/>
        </p:nvSpPr>
        <p:spPr>
          <a:xfrm>
            <a:off x="2265363" y="6056313"/>
            <a:ext cx="4775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i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注:用坐标纸作</a:t>
            </a:r>
            <a:r>
              <a:rPr lang="en-US" altLang="zh-CN" sz="2000" b="1" i="1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</a:t>
            </a:r>
            <a:r>
              <a:rPr lang="zh-CN" altLang="en-US" sz="2000" b="1" i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表和</a:t>
            </a:r>
            <a:r>
              <a:rPr lang="en-US" altLang="zh-CN" sz="20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000" b="1" i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表的校正曲线。</a:t>
            </a:r>
            <a:endParaRPr lang="zh-CN" altLang="en-US" sz="2000" b="1" i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24" name="文本框 9"/>
          <p:cNvSpPr txBox="1"/>
          <p:nvPr/>
        </p:nvSpPr>
        <p:spPr>
          <a:xfrm>
            <a:off x="5857875" y="5224463"/>
            <a:ext cx="1362075" cy="517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ΔI-I</a:t>
            </a:r>
            <a:r>
              <a:rPr lang="zh-CN" altLang="en-US" sz="2800" baseline="-25000" dirty="0">
                <a:latin typeface="Times New Roman" panose="02020603050405020304" pitchFamily="18" charset="0"/>
              </a:rPr>
              <a:t>改</a:t>
            </a:r>
            <a:r>
              <a:rPr lang="zh-CN" altLang="en-US" sz="2800" dirty="0">
                <a:latin typeface="Times New Roman" panose="02020603050405020304" pitchFamily="18" charset="0"/>
              </a:rPr>
              <a:t>图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25625" name="组合 14"/>
          <p:cNvGrpSpPr/>
          <p:nvPr/>
        </p:nvGrpSpPr>
        <p:grpSpPr>
          <a:xfrm>
            <a:off x="1971675" y="244475"/>
            <a:ext cx="8248650" cy="6369050"/>
            <a:chOff x="3105" y="385"/>
            <a:chExt cx="12990" cy="10030"/>
          </a:xfrm>
        </p:grpSpPr>
        <p:grpSp>
          <p:nvGrpSpPr>
            <p:cNvPr id="25626" name="组合 12"/>
            <p:cNvGrpSpPr/>
            <p:nvPr/>
          </p:nvGrpSpPr>
          <p:grpSpPr>
            <a:xfrm>
              <a:off x="3105" y="385"/>
              <a:ext cx="12990" cy="10030"/>
              <a:chOff x="3105" y="385"/>
              <a:chExt cx="12990" cy="10030"/>
            </a:xfrm>
          </p:grpSpPr>
          <p:grpSp>
            <p:nvGrpSpPr>
              <p:cNvPr id="25627" name="组合 8"/>
              <p:cNvGrpSpPr/>
              <p:nvPr/>
            </p:nvGrpSpPr>
            <p:grpSpPr>
              <a:xfrm>
                <a:off x="3105" y="385"/>
                <a:ext cx="12990" cy="10030"/>
                <a:chOff x="3101" y="430"/>
                <a:chExt cx="12990" cy="10030"/>
              </a:xfrm>
            </p:grpSpPr>
            <p:grpSp>
              <p:nvGrpSpPr>
                <p:cNvPr id="25628" name="组合 7"/>
                <p:cNvGrpSpPr/>
                <p:nvPr/>
              </p:nvGrpSpPr>
              <p:grpSpPr>
                <a:xfrm>
                  <a:off x="3101" y="430"/>
                  <a:ext cx="12990" cy="10030"/>
                  <a:chOff x="3101" y="430"/>
                  <a:chExt cx="12990" cy="10030"/>
                </a:xfrm>
              </p:grpSpPr>
              <p:pic>
                <p:nvPicPr>
                  <p:cNvPr id="25629" name="图片 1" descr="浓度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101" y="430"/>
                    <a:ext cx="12990" cy="100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cxnSp>
                <p:nvCxnSpPr>
                  <p:cNvPr id="6" name="直接箭头连接符 5"/>
                  <p:cNvCxnSpPr/>
                  <p:nvPr/>
                </p:nvCxnSpPr>
                <p:spPr>
                  <a:xfrm>
                    <a:off x="13541" y="6720"/>
                    <a:ext cx="848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" name="直接箭头连接符 6"/>
                <p:cNvCxnSpPr/>
                <p:nvPr/>
              </p:nvCxnSpPr>
              <p:spPr>
                <a:xfrm rot="16200000">
                  <a:off x="4992" y="1924"/>
                  <a:ext cx="848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5632" name="图片 11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5400000">
                <a:off x="5809" y="897"/>
                <a:ext cx="555" cy="1197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4" name="矩形 13"/>
            <p:cNvSpPr/>
            <p:nvPr/>
          </p:nvSpPr>
          <p:spPr>
            <a:xfrm>
              <a:off x="4530" y="693"/>
              <a:ext cx="545" cy="1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5457825" y="1647825"/>
            <a:ext cx="1493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381750" y="1647825"/>
            <a:ext cx="0" cy="26035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6" name="文本框 18"/>
          <p:cNvSpPr txBox="1"/>
          <p:nvPr/>
        </p:nvSpPr>
        <p:spPr>
          <a:xfrm rot="-5400000">
            <a:off x="6348413" y="2233613"/>
            <a:ext cx="10223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Δ</a:t>
            </a:r>
            <a:r>
              <a:rPr lang="en-US" altLang="zh-CN" sz="2400" b="1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max</a:t>
            </a:r>
            <a:endParaRPr lang="en-US" altLang="zh-CN" sz="2400" b="1" baseline="-2500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endParaRPr lang="zh-CN" altLang="en-US" sz="2400" dirty="0">
              <a:latin typeface="Calibri" panose="020F0502020204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81625" y="5351463"/>
            <a:ext cx="2082800" cy="519112"/>
          </a:xfrm>
          <a:prstGeom prst="rect">
            <a:avLst/>
          </a:prstGeom>
          <a:noFill/>
          <a:ln w="28575" cap="flat" cmpd="sng">
            <a:solidFill>
              <a:srgbClr val="7B7859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</a:rPr>
              <a:t>ΔI - I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改 </a:t>
            </a:r>
            <a:r>
              <a:rPr lang="zh-CN" altLang="en-US" sz="2800" b="1" dirty="0">
                <a:latin typeface="Times New Roman" panose="02020603050405020304" pitchFamily="18" charset="0"/>
              </a:rPr>
              <a:t>图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5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矩形 2"/>
          <p:cNvSpPr/>
          <p:nvPr/>
        </p:nvSpPr>
        <p:spPr>
          <a:xfrm>
            <a:off x="1798638" y="981075"/>
            <a:ext cx="681831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7" name="文本框 21"/>
          <p:cNvSpPr txBox="1"/>
          <p:nvPr/>
        </p:nvSpPr>
        <p:spPr>
          <a:xfrm>
            <a:off x="4243388" y="307975"/>
            <a:ext cx="3952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9" name="文本框 5"/>
          <p:cNvSpPr txBox="1"/>
          <p:nvPr/>
        </p:nvSpPr>
        <p:spPr>
          <a:xfrm>
            <a:off x="1025525" y="1346835"/>
            <a:ext cx="1062037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如何将一个微安表头改装成大量程的电流表或者电压表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     以及电阻表？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、能否用万用表测量微安表头内阻？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、电表在使用过程中应注意哪些方面？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solidFill>
                <a:schemeClr val="tx1">
                  <a:tint val="75000"/>
                </a:scheme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8" name="棱台 40965"/>
          <p:cNvSpPr/>
          <p:nvPr/>
        </p:nvSpPr>
        <p:spPr>
          <a:xfrm>
            <a:off x="927735" y="187325"/>
            <a:ext cx="8243888" cy="936625"/>
          </a:xfrm>
          <a:prstGeom prst="bevel">
            <a:avLst>
              <a:gd name="adj" fmla="val 15833"/>
            </a:avLst>
          </a:prstGeom>
          <a:noFill/>
          <a:ln w="9525">
            <a:noFill/>
          </a:ln>
        </p:spPr>
        <p:txBody>
          <a:bodyPr wrap="none" anchor="ctr"/>
          <a:p>
            <a:r>
              <a:rPr lang="zh-CN" altLang="en-US" sz="44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预习提问</a:t>
            </a:r>
            <a:endParaRPr lang="zh-CN" altLang="en-US" sz="44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4154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矩形 2"/>
          <p:cNvSpPr/>
          <p:nvPr/>
        </p:nvSpPr>
        <p:spPr>
          <a:xfrm>
            <a:off x="1798638" y="981075"/>
            <a:ext cx="681831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7" name="文本框 21"/>
          <p:cNvSpPr txBox="1"/>
          <p:nvPr/>
        </p:nvSpPr>
        <p:spPr>
          <a:xfrm>
            <a:off x="4243388" y="307975"/>
            <a:ext cx="3952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9" name="文本框 5"/>
          <p:cNvSpPr txBox="1"/>
          <p:nvPr/>
        </p:nvSpPr>
        <p:spPr>
          <a:xfrm>
            <a:off x="1353185" y="1394460"/>
            <a:ext cx="982980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将微安表头改装成大量程的电流表或者电压表以及电阻表：</a:t>
            </a:r>
            <a:endParaRPr lang="zh-CN" altLang="en-US" sz="2800" b="1" dirty="0">
              <a:latin typeface="Calibri" panose="020F0502020204030204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2800" b="1" dirty="0">
              <a:latin typeface="Calibri" panose="020F0502020204030204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200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7188" y="2630488"/>
            <a:ext cx="2733675" cy="2576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1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575" y="2630488"/>
            <a:ext cx="2733675" cy="262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1530985" y="5668010"/>
            <a:ext cx="2926080" cy="368300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fontAlgn="auto"/>
            <a:r>
              <a:rPr lang="zh-CN" altLang="en-US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并联电阻，起到分流的作用</a:t>
            </a:r>
            <a:endParaRPr lang="zh-CN" altLang="en-US" noProof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65663" y="5664200"/>
            <a:ext cx="2926080" cy="3683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p>
            <a:pPr lvl="0" fontAlgn="auto"/>
            <a:r>
              <a:rPr lang="zh-CN" altLang="en-US" sz="18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串联电阻，</a:t>
            </a:r>
            <a:r>
              <a:rPr lang="zh-CN" altLang="en-US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起到</a:t>
            </a:r>
            <a:r>
              <a:rPr lang="zh-CN" altLang="en-US" strike="noStrike" noProof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分压的</a:t>
            </a:r>
            <a:r>
              <a:rPr lang="zh-CN" altLang="en-US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作用</a:t>
            </a:r>
            <a:endParaRPr lang="zh-CN" altLang="en-US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04" name="文本框 2"/>
          <p:cNvSpPr txBox="1"/>
          <p:nvPr/>
        </p:nvSpPr>
        <p:spPr>
          <a:xfrm>
            <a:off x="8124825" y="4906963"/>
            <a:ext cx="18224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Calibri" panose="020F0502020204030204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Calibri" panose="020F0502020204030204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Calibri" panose="020F0502020204030204"/>
                <a:ea typeface="宋体" panose="02010600030101010101" pitchFamily="2" charset="-122"/>
              </a:rPr>
              <a:t>）电阻表</a:t>
            </a:r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solidFill>
                <a:schemeClr val="tx1">
                  <a:tint val="75000"/>
                </a:schemeClr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86775" y="566102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/>
            <a:r>
              <a:rPr lang="zh-CN" altLang="en-US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欧姆定律</a:t>
            </a:r>
            <a:endParaRPr lang="zh-CN" altLang="en-US" noProof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sym typeface="+mn-ea"/>
            </a:endParaRPr>
          </a:p>
        </p:txBody>
      </p:sp>
      <p:pic>
        <p:nvPicPr>
          <p:cNvPr id="8207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588" y="2541588"/>
            <a:ext cx="3554412" cy="2430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14154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/>
          <p:nvPr/>
        </p:nvSpPr>
        <p:spPr>
          <a:xfrm>
            <a:off x="1524000" y="-184150"/>
            <a:ext cx="3095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0242" name="Rectangle 5"/>
          <p:cNvSpPr/>
          <p:nvPr/>
        </p:nvSpPr>
        <p:spPr>
          <a:xfrm>
            <a:off x="1524000" y="-184150"/>
            <a:ext cx="3095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pic>
        <p:nvPicPr>
          <p:cNvPr id="10243" name="Picture 2" descr="万用表（图1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0" y="1335088"/>
            <a:ext cx="2070100" cy="23002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Picture 4" descr="万用表（图2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0" y="1438275"/>
            <a:ext cx="1266825" cy="2095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Picture 6" descr="万用表（图5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025" y="1336675"/>
            <a:ext cx="1630363" cy="229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矩形 19"/>
          <p:cNvSpPr/>
          <p:nvPr/>
        </p:nvSpPr>
        <p:spPr>
          <a:xfrm>
            <a:off x="1804988" y="3635375"/>
            <a:ext cx="9956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60575" y="4292600"/>
            <a:ext cx="9461500" cy="1272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测量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endParaRPr lang="en-US" altLang="zh-CN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测量电容量、电感量、温度及半导体（二极管、三极管）等参数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248" name="棱台 40965"/>
          <p:cNvSpPr/>
          <p:nvPr/>
        </p:nvSpPr>
        <p:spPr>
          <a:xfrm>
            <a:off x="1085850" y="187325"/>
            <a:ext cx="8243888" cy="936625"/>
          </a:xfrm>
          <a:prstGeom prst="bevel">
            <a:avLst>
              <a:gd name="adj" fmla="val 15833"/>
            </a:avLst>
          </a:prstGeom>
          <a:noFill/>
          <a:ln w="9525">
            <a:noFill/>
          </a:ln>
        </p:spPr>
        <p:txBody>
          <a:bodyPr wrap="none" anchor="ctr"/>
          <a:lstStyle/>
          <a:p>
            <a:r>
              <a:rPr lang="zh-CN" altLang="en-US" sz="44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一、实验背景</a:t>
            </a:r>
            <a:endParaRPr lang="zh-CN" altLang="en-US" sz="44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9" name="矩形 18"/>
          <p:cNvSpPr/>
          <p:nvPr/>
        </p:nvSpPr>
        <p:spPr>
          <a:xfrm>
            <a:off x="1774825" y="1052513"/>
            <a:ext cx="9956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种类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矩形 18"/>
          <p:cNvSpPr/>
          <p:nvPr/>
        </p:nvSpPr>
        <p:spPr>
          <a:xfrm>
            <a:off x="1917700" y="1955800"/>
            <a:ext cx="796925" cy="5826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Calibri" panose="020F0502020204030204" pitchFamily="34" charset="0"/>
              </a:rPr>
              <a:t>1</a:t>
            </a:r>
            <a:r>
              <a:rPr lang="zh-CN" altLang="en-US" sz="3200" b="1" dirty="0">
                <a:latin typeface="Calibri" panose="020F0502020204030204" pitchFamily="34" charset="0"/>
              </a:rPr>
              <a:t>）</a:t>
            </a:r>
            <a:endParaRPr lang="zh-CN" altLang="en-US" sz="3200" b="1" dirty="0">
              <a:latin typeface="Calibri" panose="020F0502020204030204" pitchFamily="34" charset="0"/>
            </a:endParaRPr>
          </a:p>
        </p:txBody>
      </p:sp>
      <p:sp>
        <p:nvSpPr>
          <p:cNvPr id="10251" name="矩形 18"/>
          <p:cNvSpPr/>
          <p:nvPr/>
        </p:nvSpPr>
        <p:spPr>
          <a:xfrm>
            <a:off x="7361238" y="1951038"/>
            <a:ext cx="796925" cy="5826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Calibri" panose="020F0502020204030204" pitchFamily="34" charset="0"/>
                <a:sym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endParaRPr lang="zh-CN" altLang="en-US" sz="32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616075" y="300038"/>
            <a:ext cx="6783388" cy="10334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1" err="1">
                <a:solidFill>
                  <a:srgbClr val="D74C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二、实验目的</a:t>
            </a:r>
            <a:endParaRPr lang="en-US" altLang="zh-CN" sz="4400" b="1" err="1">
              <a:solidFill>
                <a:srgbClr val="D74C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66838" y="1660525"/>
            <a:ext cx="9161462" cy="41386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>
              <a:lnSpc>
                <a:spcPct val="200000"/>
              </a:lnSpc>
              <a:spcBef>
                <a:spcPts val="600"/>
              </a:spcBef>
            </a:pPr>
            <a:r>
              <a:rPr lang="zh-CN" altLang="en-US" sz="360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60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）掌握三用电表的基本原理和设计方法</a:t>
            </a:r>
            <a:r>
              <a:rPr lang="en-US" altLang="zh-CN" sz="360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360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</a:pPr>
            <a:r>
              <a:rPr lang="zh-CN" altLang="en-US" sz="360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60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）学习三用电表的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组装</a:t>
            </a:r>
            <a:r>
              <a:rPr lang="zh-CN" altLang="en-US" sz="360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校正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6313" y="79375"/>
            <a:ext cx="6783387" cy="10334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1" err="1">
                <a:solidFill>
                  <a:srgbClr val="D74C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endParaRPr lang="en-US" altLang="zh-CN" sz="4400" b="1" err="1">
              <a:solidFill>
                <a:srgbClr val="D74C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6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2360" y="2140268"/>
            <a:ext cx="7575550" cy="4251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4" name="文本框 23"/>
          <p:cNvSpPr txBox="1"/>
          <p:nvPr/>
        </p:nvSpPr>
        <p:spPr>
          <a:xfrm>
            <a:off x="6045200" y="2549525"/>
            <a:ext cx="5600700" cy="119888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txBody>
          <a:bodyPr wrap="square" anchor="t">
            <a:spAutoFit/>
          </a:bodyPr>
          <a:p>
            <a:r>
              <a:rPr lang="zh-CN" altLang="en-US" sz="24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三个电流档位：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1mA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15mA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60mA</a:t>
            </a:r>
            <a:endParaRPr lang="en-US" altLang="zh-CN" sz="2400" dirty="0">
              <a:solidFill>
                <a:srgbClr val="FF0000"/>
              </a:solidFill>
              <a:latin typeface="Calibri" panose="020F0502020204030204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三个电压档位：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7.5V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15V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30V</a:t>
            </a:r>
            <a:endParaRPr lang="en-US" altLang="zh-CN" sz="2400" dirty="0">
              <a:solidFill>
                <a:srgbClr val="FF0000"/>
              </a:solidFill>
              <a:latin typeface="Calibri" panose="020F0502020204030204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欧姆档位：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E=3V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rPr>
              <a:t>Rm=3K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Ω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文本框 5"/>
          <p:cNvSpPr txBox="1"/>
          <p:nvPr/>
        </p:nvSpPr>
        <p:spPr>
          <a:xfrm>
            <a:off x="1450975" y="1396048"/>
            <a:ext cx="91440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Calibri" panose="020F0502020204030204"/>
                <a:ea typeface="宋体" panose="02010600030101010101" pitchFamily="2" charset="-122"/>
              </a:rPr>
              <a:t>三用表参考原理图（单刀双掷开关换向切换功能）</a:t>
            </a:r>
            <a:endParaRPr lang="zh-CN" altLang="en-US" sz="2800" b="1">
              <a:latin typeface="Calibri" panose="020F0502020204030204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6313" y="79375"/>
            <a:ext cx="6783387" cy="10334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1" err="1">
                <a:solidFill>
                  <a:srgbClr val="D74C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endParaRPr lang="en-US" altLang="zh-CN" sz="4400" b="1" err="1">
              <a:solidFill>
                <a:srgbClr val="D74C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0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98475" y="909638"/>
            <a:ext cx="9034463" cy="58801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>
              <a:lnSpc>
                <a:spcPct val="180000"/>
              </a:lnSpc>
              <a:spcBef>
                <a:spcPts val="540"/>
              </a:spcBef>
            </a:pPr>
            <a:r>
              <a:rPr lang="en-US" altLang="zh-CN" sz="3200" b="1">
                <a:solidFill>
                  <a:srgbClr val="4B4B4B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1．</a:t>
            </a:r>
            <a:r>
              <a:rPr lang="zh-CN" altLang="en-US" sz="3200" b="1" dirty="0">
                <a:solidFill>
                  <a:srgbClr val="4B4B4B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直流</a:t>
            </a:r>
            <a:r>
              <a:rPr lang="en-US" altLang="zh-CN" sz="3200" b="1" err="1">
                <a:solidFill>
                  <a:srgbClr val="4B4B4B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电流</a:t>
            </a:r>
            <a:r>
              <a:rPr lang="zh-CN" altLang="en-US" sz="3200" b="1" dirty="0">
                <a:solidFill>
                  <a:srgbClr val="4B4B4B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档的设计</a:t>
            </a:r>
            <a:endParaRPr lang="en-US" altLang="zh-CN" sz="3200" b="1">
              <a:solidFill>
                <a:srgbClr val="4B4B4B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lnSpc>
                <a:spcPct val="180000"/>
              </a:lnSpc>
              <a:spcBef>
                <a:spcPts val="540"/>
              </a:spcBef>
            </a:pPr>
            <a:r>
              <a:rPr lang="en-US" altLang="zh-CN" sz="2400" b="1">
                <a:solidFill>
                  <a:srgbClr val="4B4B4B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800" b="1" dirty="0">
                <a:solidFill>
                  <a:srgbClr val="0070C0"/>
                </a:solidFill>
                <a:latin typeface="Calibri" panose="020F0502020204030204" pitchFamily="34" charset="0"/>
              </a:rPr>
              <a:t>如何将表头改装成不同量程的电流表？</a:t>
            </a:r>
            <a:endParaRPr lang="zh-CN" altLang="en-US" sz="28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组合 31748"/>
          <p:cNvGrpSpPr/>
          <p:nvPr/>
        </p:nvGrpSpPr>
        <p:grpSpPr>
          <a:xfrm>
            <a:off x="8044180" y="1266825"/>
            <a:ext cx="3716338" cy="3390900"/>
            <a:chOff x="1296" y="1006"/>
            <a:chExt cx="3024" cy="2498"/>
          </a:xfrm>
        </p:grpSpPr>
        <p:sp>
          <p:nvSpPr>
            <p:cNvPr id="12292" name="圆角矩形 31749"/>
            <p:cNvSpPr/>
            <p:nvPr/>
          </p:nvSpPr>
          <p:spPr>
            <a:xfrm>
              <a:off x="1296" y="1006"/>
              <a:ext cx="3024" cy="2496"/>
            </a:xfrm>
            <a:prstGeom prst="roundRect">
              <a:avLst>
                <a:gd name="adj" fmla="val 5167"/>
              </a:avLst>
            </a:prstGeom>
            <a:gradFill rotWithShape="1">
              <a:gsLst>
                <a:gs pos="0">
                  <a:srgbClr val="6C6C6C"/>
                </a:gs>
                <a:gs pos="50000">
                  <a:srgbClr val="EAEAEA"/>
                </a:gs>
                <a:gs pos="100000">
                  <a:srgbClr val="6C6C6C"/>
                </a:gs>
              </a:gsLst>
              <a:lin ang="18900000" scaled="1"/>
              <a:tileRect/>
            </a:gradFill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2293" name="圆角矩形 31750"/>
            <p:cNvSpPr/>
            <p:nvPr/>
          </p:nvSpPr>
          <p:spPr>
            <a:xfrm>
              <a:off x="1296" y="2640"/>
              <a:ext cx="3024" cy="864"/>
            </a:xfrm>
            <a:prstGeom prst="roundRect">
              <a:avLst>
                <a:gd name="adj" fmla="val 5167"/>
              </a:avLst>
            </a:prstGeom>
            <a:solidFill>
              <a:srgbClr val="4D4D4D"/>
            </a:solidFill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2294" name="椭圆 31751"/>
            <p:cNvSpPr/>
            <p:nvPr/>
          </p:nvSpPr>
          <p:spPr>
            <a:xfrm>
              <a:off x="2708" y="2974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2295" name="直接连接符 31752"/>
            <p:cNvSpPr/>
            <p:nvPr/>
          </p:nvSpPr>
          <p:spPr>
            <a:xfrm flipV="1">
              <a:off x="2738" y="3022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96" name="圆角矩形 31753"/>
            <p:cNvSpPr/>
            <p:nvPr/>
          </p:nvSpPr>
          <p:spPr>
            <a:xfrm>
              <a:off x="1392" y="2926"/>
              <a:ext cx="1152" cy="288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2297" name="圆角矩形 31754"/>
            <p:cNvSpPr/>
            <p:nvPr/>
          </p:nvSpPr>
          <p:spPr>
            <a:xfrm>
              <a:off x="1344" y="1054"/>
              <a:ext cx="2928" cy="1584"/>
            </a:xfrm>
            <a:prstGeom prst="roundRect">
              <a:avLst>
                <a:gd name="adj" fmla="val 5167"/>
              </a:avLst>
            </a:prstGeom>
            <a:solidFill>
              <a:srgbClr val="F8F8F8"/>
            </a:solidFill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2298" name="直接连接符 31755"/>
            <p:cNvSpPr/>
            <p:nvPr/>
          </p:nvSpPr>
          <p:spPr>
            <a:xfrm flipH="1" flipV="1">
              <a:off x="1584" y="1774"/>
              <a:ext cx="1008" cy="864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99" name="任意多边形 31756"/>
            <p:cNvSpPr/>
            <p:nvPr/>
          </p:nvSpPr>
          <p:spPr>
            <a:xfrm>
              <a:off x="1661" y="1436"/>
              <a:ext cx="2275" cy="472"/>
            </a:xfrm>
            <a:custGeom>
              <a:avLst/>
              <a:gdLst/>
              <a:ahLst/>
              <a:cxnLst>
                <a:cxn ang="0">
                  <a:pos x="0" y="463"/>
                </a:cxn>
                <a:cxn ang="0">
                  <a:pos x="259" y="232"/>
                </a:cxn>
                <a:cxn ang="0">
                  <a:pos x="624" y="69"/>
                </a:cxn>
                <a:cxn ang="0">
                  <a:pos x="1133" y="2"/>
                </a:cxn>
                <a:cxn ang="0">
                  <a:pos x="1641" y="79"/>
                </a:cxn>
                <a:cxn ang="0">
                  <a:pos x="2035" y="252"/>
                </a:cxn>
                <a:cxn ang="0">
                  <a:pos x="2275" y="472"/>
                </a:cxn>
              </a:cxnLst>
              <a:rect l="0" t="0" r="0" b="0"/>
              <a:pathLst>
                <a:path w="2275" h="472">
                  <a:moveTo>
                    <a:pt x="0" y="463"/>
                  </a:moveTo>
                  <a:cubicBezTo>
                    <a:pt x="43" y="424"/>
                    <a:pt x="155" y="298"/>
                    <a:pt x="259" y="232"/>
                  </a:cubicBezTo>
                  <a:cubicBezTo>
                    <a:pt x="363" y="166"/>
                    <a:pt x="478" y="107"/>
                    <a:pt x="624" y="69"/>
                  </a:cubicBezTo>
                  <a:cubicBezTo>
                    <a:pt x="770" y="31"/>
                    <a:pt x="964" y="0"/>
                    <a:pt x="1133" y="2"/>
                  </a:cubicBezTo>
                  <a:cubicBezTo>
                    <a:pt x="1302" y="4"/>
                    <a:pt x="1491" y="37"/>
                    <a:pt x="1641" y="79"/>
                  </a:cubicBezTo>
                  <a:cubicBezTo>
                    <a:pt x="1791" y="121"/>
                    <a:pt x="1929" y="186"/>
                    <a:pt x="2035" y="252"/>
                  </a:cubicBezTo>
                  <a:cubicBezTo>
                    <a:pt x="2141" y="318"/>
                    <a:pt x="2225" y="426"/>
                    <a:pt x="2275" y="4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矩形 31757"/>
            <p:cNvSpPr>
              <a:spLocks noTextEdit="1"/>
            </p:cNvSpPr>
            <p:nvPr/>
          </p:nvSpPr>
          <p:spPr>
            <a:xfrm>
              <a:off x="1560" y="1390"/>
              <a:ext cx="2472" cy="1392"/>
            </a:xfrm>
            <a:prstGeom prst="rect">
              <a:avLst/>
            </a:prstGeom>
          </p:spPr>
          <p:txBody>
            <a:bodyPr wrap="none" fromWordArt="1">
              <a:prstTxWarp prst="textArchUp">
                <a:avLst>
                  <a:gd name="adj" fmla="val 10800007"/>
                </a:avLst>
              </a:prstTxWarp>
              <a:normAutofit/>
            </a:bodyPr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I  I  I  I  I  I  I  I  I  I  I  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12301" name="对象 31758"/>
            <p:cNvGraphicFramePr/>
            <p:nvPr/>
          </p:nvGraphicFramePr>
          <p:xfrm>
            <a:off x="2544" y="1918"/>
            <a:ext cx="43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3" imgW="241300" imgH="203200" progId="Equation.3">
                    <p:embed/>
                  </p:oleObj>
                </mc:Choice>
                <mc:Fallback>
                  <p:oleObj name="" r:id="rId3" imgW="241300" imgH="2032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44" y="1918"/>
                          <a:ext cx="431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矩形 31759"/>
            <p:cNvSpPr>
              <a:spLocks noTextEdit="1"/>
            </p:cNvSpPr>
            <p:nvPr/>
          </p:nvSpPr>
          <p:spPr>
            <a:xfrm>
              <a:off x="1488" y="3012"/>
              <a:ext cx="816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3600">
                  <a:ln w="63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 =2300</a:t>
              </a:r>
              <a:endParaRPr lang="zh-CN" altLang="en-US" sz="3600">
                <a:ln w="63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03" name="矩形 31760"/>
            <p:cNvSpPr>
              <a:spLocks noTextEdit="1"/>
            </p:cNvSpPr>
            <p:nvPr/>
          </p:nvSpPr>
          <p:spPr>
            <a:xfrm>
              <a:off x="1594" y="3070"/>
              <a:ext cx="48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25000" lnSpcReduction="20000"/>
            </a:bodyPr>
            <a:lstStyle/>
            <a:p>
              <a:pPr algn="ctr"/>
              <a:r>
                <a:rPr lang="zh-CN" altLang="en-US" sz="3600">
                  <a:ln w="63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g</a:t>
              </a:r>
              <a:endParaRPr lang="zh-CN" altLang="en-US" sz="3600">
                <a:ln w="63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04" name="圆角矩形 31761"/>
            <p:cNvSpPr/>
            <p:nvPr/>
          </p:nvSpPr>
          <p:spPr>
            <a:xfrm>
              <a:off x="1440" y="2964"/>
              <a:ext cx="1056" cy="210"/>
            </a:xfrm>
            <a:prstGeom prst="roundRect">
              <a:avLst>
                <a:gd name="adj" fmla="val 16667"/>
              </a:avLst>
            </a:prstGeom>
            <a:noFill/>
            <a:ln w="63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2305" name="文本框 31762"/>
            <p:cNvSpPr txBox="1"/>
            <p:nvPr/>
          </p:nvSpPr>
          <p:spPr>
            <a:xfrm rot="-3612589">
              <a:off x="1361" y="1676"/>
              <a:ext cx="240" cy="29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</a:rPr>
                <a:t>0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  <p:sp>
          <p:nvSpPr>
            <p:cNvPr id="12306" name="文本框 31763"/>
            <p:cNvSpPr txBox="1"/>
            <p:nvPr/>
          </p:nvSpPr>
          <p:spPr>
            <a:xfrm rot="-1642701">
              <a:off x="1762" y="1316"/>
              <a:ext cx="288" cy="20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</a:rPr>
                <a:t>20</a:t>
              </a:r>
              <a:endParaRPr lang="en-US" altLang="zh-CN" sz="1200" b="1">
                <a:latin typeface="Arial" panose="020B0604020202020204" pitchFamily="34" charset="0"/>
              </a:endParaRPr>
            </a:p>
          </p:txBody>
        </p:sp>
        <p:sp>
          <p:nvSpPr>
            <p:cNvPr id="12307" name="文本框 31764"/>
            <p:cNvSpPr txBox="1"/>
            <p:nvPr/>
          </p:nvSpPr>
          <p:spPr>
            <a:xfrm rot="-513075">
              <a:off x="2362" y="1162"/>
              <a:ext cx="288" cy="20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</a:rPr>
                <a:t>40</a:t>
              </a:r>
              <a:endParaRPr lang="en-US" altLang="zh-CN" sz="1200" b="1">
                <a:latin typeface="Arial" panose="020B0604020202020204" pitchFamily="34" charset="0"/>
              </a:endParaRPr>
            </a:p>
          </p:txBody>
        </p:sp>
        <p:sp>
          <p:nvSpPr>
            <p:cNvPr id="12308" name="文本框 31765"/>
            <p:cNvSpPr txBox="1"/>
            <p:nvPr/>
          </p:nvSpPr>
          <p:spPr>
            <a:xfrm rot="361903">
              <a:off x="2938" y="1162"/>
              <a:ext cx="288" cy="20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</a:rPr>
                <a:t>60</a:t>
              </a:r>
              <a:endParaRPr lang="en-US" altLang="zh-CN" sz="1200" b="1">
                <a:latin typeface="Arial" panose="020B0604020202020204" pitchFamily="34" charset="0"/>
              </a:endParaRPr>
            </a:p>
          </p:txBody>
        </p:sp>
        <p:sp>
          <p:nvSpPr>
            <p:cNvPr id="12309" name="文本框 31766"/>
            <p:cNvSpPr txBox="1"/>
            <p:nvPr/>
          </p:nvSpPr>
          <p:spPr>
            <a:xfrm rot="1527801">
              <a:off x="3476" y="1316"/>
              <a:ext cx="288" cy="20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b="1">
                  <a:latin typeface="Arial" panose="020B0604020202020204" pitchFamily="34" charset="0"/>
                </a:rPr>
                <a:t>80</a:t>
              </a:r>
              <a:endParaRPr lang="en-US" altLang="zh-CN" sz="1200" b="1">
                <a:latin typeface="Arial" panose="020B0604020202020204" pitchFamily="34" charset="0"/>
              </a:endParaRPr>
            </a:p>
          </p:txBody>
        </p:sp>
        <p:sp>
          <p:nvSpPr>
            <p:cNvPr id="12310" name="文本框 31767"/>
            <p:cNvSpPr txBox="1"/>
            <p:nvPr/>
          </p:nvSpPr>
          <p:spPr>
            <a:xfrm rot="3247255">
              <a:off x="3896" y="1674"/>
              <a:ext cx="384" cy="24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latin typeface="Arial" panose="020B0604020202020204" pitchFamily="34" charset="0"/>
                </a:rPr>
                <a:t>100</a:t>
              </a:r>
              <a:endParaRPr lang="en-US" altLang="zh-CN" sz="1400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12311" name="对象 31768"/>
            <p:cNvGraphicFramePr/>
            <p:nvPr/>
          </p:nvGraphicFramePr>
          <p:xfrm>
            <a:off x="2304" y="2974"/>
            <a:ext cx="14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5" imgW="165100" imgH="177800" progId="Equation.3">
                    <p:embed/>
                  </p:oleObj>
                </mc:Choice>
                <mc:Fallback>
                  <p:oleObj name="" r:id="rId5" imgW="165100" imgH="1778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04" y="2974"/>
                          <a:ext cx="148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73743021" name="图片 10737430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213" y="3390900"/>
            <a:ext cx="4530725" cy="2055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54113" y="5748338"/>
            <a:ext cx="10547350" cy="517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alibri" panose="020F0502020204030204" pitchFamily="34" charset="0"/>
              </a:rPr>
              <a:t>故量程扩大的倍数越高，并联的电阻值越小，改装表的内阻越小。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grpSp>
        <p:nvGrpSpPr>
          <p:cNvPr id="3" name="组合 5"/>
          <p:cNvGrpSpPr/>
          <p:nvPr/>
        </p:nvGrpSpPr>
        <p:grpSpPr>
          <a:xfrm>
            <a:off x="6008688" y="3206750"/>
            <a:ext cx="1693862" cy="2239963"/>
            <a:chOff x="9463" y="5050"/>
            <a:chExt cx="2666" cy="3528"/>
          </a:xfrm>
        </p:grpSpPr>
        <p:graphicFrame>
          <p:nvGraphicFramePr>
            <p:cNvPr id="12315" name="对象 1073743018"/>
            <p:cNvGraphicFramePr/>
            <p:nvPr/>
          </p:nvGraphicFramePr>
          <p:xfrm>
            <a:off x="9579" y="5050"/>
            <a:ext cx="1940" cy="1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8" imgW="431800" imgH="444500" progId="">
                    <p:embed/>
                  </p:oleObj>
                </mc:Choice>
                <mc:Fallback>
                  <p:oleObj name="" r:id="rId8" imgW="431800" imgH="444500" progId="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579" y="5050"/>
                          <a:ext cx="1940" cy="154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6" name="对象 1073743019"/>
            <p:cNvGraphicFramePr/>
            <p:nvPr/>
          </p:nvGraphicFramePr>
          <p:xfrm>
            <a:off x="9463" y="6712"/>
            <a:ext cx="2667" cy="1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0" imgW="1080135" imgH="457200" progId="">
                    <p:embed/>
                  </p:oleObj>
                </mc:Choice>
                <mc:Fallback>
                  <p:oleObj name="" r:id="rId10" imgW="1080135" imgH="457200" progId="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463" y="6712"/>
                          <a:ext cx="2667" cy="1867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矩形 24581"/>
          <p:cNvSpPr/>
          <p:nvPr/>
        </p:nvSpPr>
        <p:spPr>
          <a:xfrm>
            <a:off x="986314" y="708661"/>
            <a:ext cx="1046226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just"/>
            <a:r>
              <a:rPr lang="zh-CN" alt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表头的量程为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μA</a:t>
            </a:r>
            <a:r>
              <a:rPr lang="zh-CN" alt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，现在设计将量程扩大到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1mA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15mA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60mA</a:t>
            </a:r>
            <a:r>
              <a:rPr lang="zh-CN" alt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 b="1">
              <a:solidFill>
                <a:schemeClr val="tx1">
                  <a:lumMod val="90000"/>
                  <a:lumOff val="1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/>
            <a:r>
              <a:rPr lang="zh-CN" alt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由图</a:t>
            </a:r>
            <a:r>
              <a:rPr lang="en-US" altLang="zh-CN" sz="2800" b="1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得</a:t>
            </a:r>
            <a:r>
              <a:rPr lang="zh-CN" alt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800" b="1" dirty="0">
              <a:solidFill>
                <a:schemeClr val="tx1">
                  <a:lumMod val="90000"/>
                  <a:lumOff val="1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1850708" y="4446905"/>
            <a:ext cx="5632780" cy="1086832"/>
            <a:chOff x="3137" y="7154"/>
            <a:chExt cx="8871" cy="1712"/>
          </a:xfrm>
        </p:grpSpPr>
        <p:sp>
          <p:nvSpPr>
            <p:cNvPr id="13315" name="文本框 24587"/>
            <p:cNvSpPr txBox="1"/>
            <p:nvPr/>
          </p:nvSpPr>
          <p:spPr>
            <a:xfrm>
              <a:off x="3137" y="7154"/>
              <a:ext cx="5361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当设计为</a:t>
              </a:r>
              <a:r>
                <a:rPr lang="en-US" altLang="zh-CN" sz="2800" b="1">
                  <a:solidFill>
                    <a:schemeClr val="tx1">
                      <a:lumMod val="90000"/>
                      <a:lumOff val="1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60</a:t>
              </a:r>
              <a:r>
                <a:rPr lang="en-US" altLang="zh-CN" sz="2800" b="1" err="1">
                  <a:solidFill>
                    <a:schemeClr val="tx1">
                      <a:lumMod val="90000"/>
                      <a:lumOff val="1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mA</a:t>
              </a:r>
              <a:r>
                <a:rPr lang="zh-CN" altLang="en-US" sz="28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表时有</a:t>
              </a:r>
              <a:endParaRPr lang="zh-CN" alt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13316" name="组合 3"/>
            <p:cNvGrpSpPr/>
            <p:nvPr/>
          </p:nvGrpSpPr>
          <p:grpSpPr>
            <a:xfrm>
              <a:off x="3367" y="8026"/>
              <a:ext cx="8641" cy="840"/>
              <a:chOff x="4382" y="8229"/>
              <a:chExt cx="8641" cy="840"/>
            </a:xfrm>
          </p:grpSpPr>
          <p:sp>
            <p:nvSpPr>
              <p:cNvPr id="13317" name="流程图: 可选过程 24606"/>
              <p:cNvSpPr/>
              <p:nvPr/>
            </p:nvSpPr>
            <p:spPr>
              <a:xfrm>
                <a:off x="4382" y="8229"/>
                <a:ext cx="8640" cy="840"/>
              </a:xfrm>
              <a:prstGeom prst="flowChartAlternateProcess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3318" name="文本框 24601"/>
              <p:cNvSpPr txBox="1"/>
              <p:nvPr/>
            </p:nvSpPr>
            <p:spPr>
              <a:xfrm>
                <a:off x="4399" y="8241"/>
                <a:ext cx="8624" cy="822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80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(R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3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＋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＋</a:t>
                </a:r>
                <a:r>
                  <a:rPr lang="en-US" altLang="zh-CN" sz="2800" err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800" baseline="-25000" err="1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)=(0.06-I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) R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	  (3)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组合 4"/>
          <p:cNvGrpSpPr/>
          <p:nvPr/>
        </p:nvGrpSpPr>
        <p:grpSpPr>
          <a:xfrm>
            <a:off x="1808163" y="2008188"/>
            <a:ext cx="5932487" cy="1125537"/>
            <a:chOff x="2848" y="3163"/>
            <a:chExt cx="9343" cy="1772"/>
          </a:xfrm>
        </p:grpSpPr>
        <p:sp>
          <p:nvSpPr>
            <p:cNvPr id="13320" name="文本框 24585"/>
            <p:cNvSpPr txBox="1"/>
            <p:nvPr/>
          </p:nvSpPr>
          <p:spPr>
            <a:xfrm>
              <a:off x="2848" y="3163"/>
              <a:ext cx="507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当设计为</a:t>
              </a:r>
              <a:r>
                <a:rPr lang="en-US" altLang="zh-CN" sz="2800" b="1">
                  <a:solidFill>
                    <a:schemeClr val="tx1">
                      <a:lumMod val="90000"/>
                      <a:lumOff val="1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en-US" altLang="zh-CN" sz="2800" b="1" err="1">
                  <a:solidFill>
                    <a:schemeClr val="tx1">
                      <a:lumMod val="90000"/>
                      <a:lumOff val="1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mA</a:t>
              </a:r>
              <a:r>
                <a:rPr lang="zh-CN" altLang="en-US" sz="28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表时有</a:t>
              </a:r>
              <a:endParaRPr lang="zh-CN" alt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13321" name="组合 1"/>
            <p:cNvGrpSpPr/>
            <p:nvPr/>
          </p:nvGrpSpPr>
          <p:grpSpPr>
            <a:xfrm>
              <a:off x="3123" y="3979"/>
              <a:ext cx="9068" cy="956"/>
              <a:chOff x="4200" y="4684"/>
              <a:chExt cx="9068" cy="956"/>
            </a:xfrm>
          </p:grpSpPr>
          <p:sp>
            <p:nvSpPr>
              <p:cNvPr id="13322" name="流程图: 可选过程 24605"/>
              <p:cNvSpPr/>
              <p:nvPr/>
            </p:nvSpPr>
            <p:spPr>
              <a:xfrm>
                <a:off x="4200" y="4800"/>
                <a:ext cx="8640" cy="840"/>
              </a:xfrm>
              <a:prstGeom prst="flowChartAlternateProcess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3323" name="文本框 24602"/>
              <p:cNvSpPr txBox="1"/>
              <p:nvPr/>
            </p:nvSpPr>
            <p:spPr>
              <a:xfrm>
                <a:off x="4200" y="4684"/>
                <a:ext cx="9068" cy="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g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＝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(0.001- I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)( R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+R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+R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)      (1)	 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851025" y="3236913"/>
            <a:ext cx="5881688" cy="1052512"/>
            <a:chOff x="3097" y="5098"/>
            <a:chExt cx="9262" cy="1656"/>
          </a:xfrm>
        </p:grpSpPr>
        <p:sp>
          <p:nvSpPr>
            <p:cNvPr id="13325" name="文本框 24586"/>
            <p:cNvSpPr txBox="1"/>
            <p:nvPr/>
          </p:nvSpPr>
          <p:spPr>
            <a:xfrm>
              <a:off x="3097" y="5098"/>
              <a:ext cx="5361" cy="8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当设计为</a:t>
              </a:r>
              <a:r>
                <a:rPr lang="en-US" altLang="zh-CN" sz="2800" b="1">
                  <a:solidFill>
                    <a:schemeClr val="tx1">
                      <a:lumMod val="90000"/>
                      <a:lumOff val="1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15</a:t>
              </a:r>
              <a:r>
                <a:rPr lang="en-US" altLang="zh-CN" sz="2800" b="1" err="1">
                  <a:solidFill>
                    <a:schemeClr val="tx1">
                      <a:lumMod val="90000"/>
                      <a:lumOff val="1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mA</a:t>
              </a:r>
              <a:r>
                <a:rPr lang="zh-CN" altLang="en-US" sz="28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表时有</a:t>
              </a:r>
              <a:endParaRPr lang="zh-CN" alt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13326" name="组合 2"/>
            <p:cNvGrpSpPr/>
            <p:nvPr/>
          </p:nvGrpSpPr>
          <p:grpSpPr>
            <a:xfrm>
              <a:off x="3275" y="5914"/>
              <a:ext cx="9084" cy="840"/>
              <a:chOff x="3681" y="5914"/>
              <a:chExt cx="9084" cy="840"/>
            </a:xfrm>
          </p:grpSpPr>
          <p:sp>
            <p:nvSpPr>
              <p:cNvPr id="13327" name="流程图: 可选过程 24607"/>
              <p:cNvSpPr/>
              <p:nvPr/>
            </p:nvSpPr>
            <p:spPr>
              <a:xfrm>
                <a:off x="3681" y="5914"/>
                <a:ext cx="8640" cy="840"/>
              </a:xfrm>
              <a:prstGeom prst="flowChartAlternateProcess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3328" name="文本框 24603"/>
              <p:cNvSpPr txBox="1"/>
              <p:nvPr/>
            </p:nvSpPr>
            <p:spPr>
              <a:xfrm>
                <a:off x="3697" y="5914"/>
                <a:ext cx="9068" cy="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(R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+ R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)=(0.015-I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) (R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+R</a:t>
                </a:r>
                <a:r>
                  <a:rPr lang="en-US" altLang="zh-CN" sz="2800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)     (2)	 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4605" name="文本框 24604"/>
          <p:cNvSpPr txBox="1"/>
          <p:nvPr/>
        </p:nvSpPr>
        <p:spPr>
          <a:xfrm>
            <a:off x="1964055" y="6087110"/>
            <a:ext cx="75628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联立求解，可得</a:t>
            </a:r>
            <a:r>
              <a:rPr lang="en-US" altLang="zh-CN" sz="2800" b="1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-25000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-25000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baseline="-25000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之值</a:t>
            </a:r>
            <a:endParaRPr lang="zh-CN" altLang="en-US" sz="2800" b="1" dirty="0">
              <a:solidFill>
                <a:schemeClr val="tx1">
                  <a:lumMod val="90000"/>
                  <a:lumOff val="1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30" name="文本框 8"/>
          <p:cNvSpPr txBox="1"/>
          <p:nvPr/>
        </p:nvSpPr>
        <p:spPr>
          <a:xfrm>
            <a:off x="8626793" y="3931285"/>
            <a:ext cx="2711450" cy="3984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</a:rPr>
              <a:t>图</a:t>
            </a:r>
            <a:r>
              <a:rPr lang="en-US" altLang="zh-CN" sz="2000">
                <a:latin typeface="Calibri" panose="020F0502020204030204" pitchFamily="34" charset="0"/>
              </a:rPr>
              <a:t>1  </a:t>
            </a:r>
            <a:r>
              <a:rPr lang="zh-CN" altLang="en-US" sz="2000" dirty="0">
                <a:latin typeface="Calibri" panose="020F0502020204030204" pitchFamily="34" charset="0"/>
              </a:rPr>
              <a:t>直流电流档原理图</a:t>
            </a:r>
            <a:endParaRPr lang="zh-CN" altLang="en-US" sz="2000" dirty="0">
              <a:latin typeface="Calibri" panose="020F0502020204030204" pitchFamily="34" charset="0"/>
            </a:endParaRPr>
          </a:p>
        </p:txBody>
      </p:sp>
      <p:pic>
        <p:nvPicPr>
          <p:cNvPr id="18454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6760" y="4854575"/>
            <a:ext cx="1081088" cy="1317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55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75" y="4857750"/>
            <a:ext cx="1874838" cy="13144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333" name="组合 4"/>
          <p:cNvGrpSpPr/>
          <p:nvPr/>
        </p:nvGrpSpPr>
        <p:grpSpPr>
          <a:xfrm>
            <a:off x="8367395" y="1868170"/>
            <a:ext cx="2813050" cy="1835785"/>
            <a:chOff x="12563" y="3163"/>
            <a:chExt cx="5484" cy="3906"/>
          </a:xfrm>
        </p:grpSpPr>
        <p:pic>
          <p:nvPicPr>
            <p:cNvPr id="13334" name="图片 5" descr="未标题-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62" y="3162"/>
              <a:ext cx="5485" cy="390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椭圆 2"/>
            <p:cNvSpPr/>
            <p:nvPr/>
          </p:nvSpPr>
          <p:spPr>
            <a:xfrm>
              <a:off x="14950" y="3202"/>
              <a:ext cx="974" cy="8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 fontAlgn="base"/>
              <a:r>
                <a:rPr lang="en-US" altLang="zh-CN" sz="1400" b="1" strike="noStrike" noProof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μA</a:t>
              </a:r>
              <a:endParaRPr lang="zh-CN" altLang="en-US" sz="1400" strike="noStrike" noProof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1022105848"/>
  <p:tag name="MH_LIBRARY" val="CONTENTS"/>
  <p:tag name="MH_TYPE" val="OTHERS"/>
  <p:tag name="ID" val="626781"/>
</p:tagLst>
</file>

<file path=ppt/tags/tag10.xml><?xml version="1.0" encoding="utf-8"?>
<p:tagLst xmlns:p="http://schemas.openxmlformats.org/presentationml/2006/main">
  <p:tag name="MH" val="20150921105551"/>
  <p:tag name="MH_LIBRARY" val="GRAPHIC"/>
  <p:tag name="MH_ORDER" val="Right Triangle 9"/>
</p:tagLst>
</file>

<file path=ppt/tags/tag11.xml><?xml version="1.0" encoding="utf-8"?>
<p:tagLst xmlns:p="http://schemas.openxmlformats.org/presentationml/2006/main">
  <p:tag name="MH" val="20150921105551"/>
  <p:tag name="MH_LIBRARY" val="GRAPHIC"/>
  <p:tag name="MH_ORDER" val="Straight Connector 10"/>
</p:tagLst>
</file>

<file path=ppt/tags/tag12.xml><?xml version="1.0" encoding="utf-8"?>
<p:tagLst xmlns:p="http://schemas.openxmlformats.org/presentationml/2006/main">
  <p:tag name="MH" val="20150921105551"/>
  <p:tag name="MH_LIBRARY" val="GRAPHIC"/>
  <p:tag name="MH_ORDER" val="Straight Connector 11"/>
</p:tagLst>
</file>

<file path=ppt/tags/tag13.xml><?xml version="1.0" encoding="utf-8"?>
<p:tagLst xmlns:p="http://schemas.openxmlformats.org/presentationml/2006/main">
  <p:tag name="MH" val="20150921105551"/>
  <p:tag name="MH_LIBRARY" val="GRAPHIC"/>
  <p:tag name="MH_ORDER" val="Straight Connector 12"/>
</p:tagLst>
</file>

<file path=ppt/tags/tag14.xml><?xml version="1.0" encoding="utf-8"?>
<p:tagLst xmlns:p="http://schemas.openxmlformats.org/presentationml/2006/main">
  <p:tag name="MH" val="20150921105551"/>
  <p:tag name="MH_LIBRARY" val="GRAPHIC"/>
  <p:tag name="MH_ORDER" val="Straight Connector 13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160561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56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EMPLATE_THUMBS_INDEX" val="1、9、12、15、22、25、26、27"/>
  <p:tag name="KSO_WM_TEMPLATE_CATEGORY" val="custom"/>
  <p:tag name="KSO_WM_TEMPLATE_INDEX" val="160561"/>
  <p:tag name="KSO_WM_SLIDE_ID" val="custom1605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96"/>
  <p:tag name="KSO_WM_UNIT_TYPE" val="a"/>
  <p:tag name="KSO_WM_UNIT_INDEX" val="1"/>
  <p:tag name="KSO_WM_UNIT_ID" val="custom496_2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MH" val="20151022105848"/>
  <p:tag name="MH_LIBRARY" val="CONTENTS"/>
  <p:tag name="MH_TYPE" val="TITLE"/>
  <p:tag name="ID" val="62678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96"/>
  <p:tag name="KSO_WM_UNIT_TYPE" val="f"/>
  <p:tag name="KSO_WM_UNIT_INDEX" val="1"/>
  <p:tag name="KSO_WM_UNIT_ID" val="custom496_2*f*1"/>
  <p:tag name="KSO_WM_UNIT_CLEAR" val="1"/>
  <p:tag name="KSO_WM_UNIT_LAYERLEVEL" val="1"/>
  <p:tag name="KSO_WM_UNIT_VALUE" val="115"/>
  <p:tag name="KSO_WM_UNIT_HIGHLIGHT" val="0"/>
  <p:tag name="KSO_WM_UNIT_COMPATIBLE" val="0"/>
  <p:tag name="KSO_WM_UNIT_PRESET_TEXT_INDEX" val="5"/>
  <p:tag name="KSO_WM_UNIT_PRESET_TEXT_LEN" val="232"/>
</p:tagLst>
</file>

<file path=ppt/tags/tag21.xml><?xml version="1.0" encoding="utf-8"?>
<p:tagLst xmlns:p="http://schemas.openxmlformats.org/presentationml/2006/main">
  <p:tag name="KSO_WM_TEMPLATE_CATEGORY" val="custom"/>
  <p:tag name="KSO_WM_TEMPLATE_INDEX" val="496"/>
  <p:tag name="KSO_WM_TAG_VERSION" val="1.0"/>
  <p:tag name="KSO_WM_SLIDE_ID" val="custom49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99*148"/>
  <p:tag name="KSO_WM_SLIDE_SIZE" val="572*326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96"/>
  <p:tag name="KSO_WM_UNIT_TYPE" val="a"/>
  <p:tag name="KSO_WM_UNIT_INDEX" val="1"/>
  <p:tag name="KSO_WM_UNIT_ID" val="custom496_2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UNIT_PLACING_PICTURE_USER_VIEWPORT" val="{&quot;height&quot;:6695,&quot;width&quot;:11930}"/>
</p:tagLst>
</file>

<file path=ppt/tags/tag24.xml><?xml version="1.0" encoding="utf-8"?>
<p:tagLst xmlns:p="http://schemas.openxmlformats.org/presentationml/2006/main">
  <p:tag name="KSO_WM_TEMPLATE_CATEGORY" val="custom"/>
  <p:tag name="KSO_WM_TEMPLATE_INDEX" val="496"/>
  <p:tag name="KSO_WM_TAG_VERSION" val="1.0"/>
  <p:tag name="KSO_WM_SLIDE_ID" val="custom49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99*148"/>
  <p:tag name="KSO_WM_SLIDE_SIZE" val="572*326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96"/>
  <p:tag name="KSO_WM_UNIT_TYPE" val="a"/>
  <p:tag name="KSO_WM_UNIT_INDEX" val="1"/>
  <p:tag name="KSO_WM_UNIT_ID" val="custom496_2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96"/>
  <p:tag name="KSO_WM_UNIT_TYPE" val="f"/>
  <p:tag name="KSO_WM_UNIT_INDEX" val="1"/>
  <p:tag name="KSO_WM_UNIT_ID" val="custom496_2*f*1"/>
  <p:tag name="KSO_WM_UNIT_CLEAR" val="1"/>
  <p:tag name="KSO_WM_UNIT_LAYERLEVEL" val="1"/>
  <p:tag name="KSO_WM_UNIT_VALUE" val="115"/>
  <p:tag name="KSO_WM_UNIT_HIGHLIGHT" val="0"/>
  <p:tag name="KSO_WM_UNIT_COMPATIBLE" val="0"/>
  <p:tag name="KSO_WM_UNIT_PRESET_TEXT_INDEX" val="5"/>
  <p:tag name="KSO_WM_UNIT_PRESET_TEXT_LEN" val="232"/>
</p:tagLst>
</file>

<file path=ppt/tags/tag27.xml><?xml version="1.0" encoding="utf-8"?>
<p:tagLst xmlns:p="http://schemas.openxmlformats.org/presentationml/2006/main">
  <p:tag name="KSO_WM_TEMPLATE_CATEGORY" val="custom"/>
  <p:tag name="KSO_WM_TEMPLATE_INDEX" val="496"/>
  <p:tag name="KSO_WM_TAG_VERSION" val="1.0"/>
  <p:tag name="KSO_WM_SLIDE_ID" val="custom49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99*148"/>
  <p:tag name="KSO_WM_SLIDE_SIZE" val="572*326"/>
</p:tagLst>
</file>

<file path=ppt/tags/tag28.xml><?xml version="1.0" encoding="utf-8"?>
<p:tagLst xmlns:p="http://schemas.openxmlformats.org/presentationml/2006/main">
  <p:tag name="KSO_WM_TEMPLATE_CATEGORY" val="custom"/>
  <p:tag name="KSO_WM_TEMPLATE_INDEX" val="496"/>
</p:tagLst>
</file>

<file path=ppt/tags/tag29.xml><?xml version="1.0" encoding="utf-8"?>
<p:tagLst xmlns:p="http://schemas.openxmlformats.org/presentationml/2006/main">
  <p:tag name="KSO_WM_UNIT_PLACING_PICTURE_USER_VIEWPORT" val="{&quot;height&quot;:3827.4992125984249,&quot;width&quot;:5855}"/>
</p:tagLst>
</file>

<file path=ppt/tags/tag3.xml><?xml version="1.0" encoding="utf-8"?>
<p:tagLst xmlns:p="http://schemas.openxmlformats.org/presentationml/2006/main">
  <p:tag name="MH" val="20150921105551"/>
  <p:tag name="MH_LIBRARY" val="GRAPHIC"/>
  <p:tag name="MH_ORDER" val="Right Triangle 2"/>
</p:tagLst>
</file>

<file path=ppt/tags/tag30.xml><?xml version="1.0" encoding="utf-8"?>
<p:tagLst xmlns:p="http://schemas.openxmlformats.org/presentationml/2006/main">
  <p:tag name="KSO_WM_UNIT_TABLE_BEAUTIFY" val="smartTable{eff3b377-ce11-467f-a186-695cc4f7900c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ID" val="diagram20185842_4*o_h_a*1_1_1"/>
  <p:tag name="KSO_WM_TEMPLATE_CATEGORY" val="diagram"/>
  <p:tag name="KSO_WM_TEMPLATE_INDEX" val="20185842"/>
  <p:tag name="KSO_WM_UNIT_LAYERLEVEL" val="1_1_1"/>
  <p:tag name="KSO_WM_TAG_VERSION" val="1.0"/>
  <p:tag name="KSO_WM_BEAUTIFY_FLAG" val="#wm#"/>
  <p:tag name="KSO_WM_UNIT_TYPE" val="o_h_a"/>
  <p:tag name="KSO_WM_UNIT_INDEX" val="1_1_1"/>
  <p:tag name="KSO_WM_UNIT_ISCONTENTSTITLE" val="0"/>
  <p:tag name="KSO_WM_UNIT_PRESET_TEXT" val="添加标题"/>
  <p:tag name="KSO_WM_UNIT_NOCLEAR" val="0"/>
  <p:tag name="KSO_WM_UNIT_VALUE" val="7"/>
  <p:tag name="KSO_WM_UNIT_TEXT_FILL_FORE_SCHEMECOLOR_INDEX" val="14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ID" val="diagram20185842_4*o_h_i*1_5_4"/>
  <p:tag name="KSO_WM_TEMPLATE_CATEGORY" val="diagram"/>
  <p:tag name="KSO_WM_TEMPLATE_INDEX" val="20185842"/>
  <p:tag name="KSO_WM_UNIT_LAYERLEVEL" val="1_1_1"/>
  <p:tag name="KSO_WM_TAG_VERSION" val="1.0"/>
  <p:tag name="KSO_WM_BEAUTIFY_FLAG" val="#wm#"/>
  <p:tag name="KSO_WM_UNIT_TYPE" val="o_h_i"/>
  <p:tag name="KSO_WM_UNIT_INDEX" val="1_5_4"/>
  <p:tag name="KSO_WM_UNIT_TEXT_FILL_FORE_SCHEMECOLOR_INDEX" val="14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ID" val="diagram20185842_4*o_h_a*1_5_1"/>
  <p:tag name="KSO_WM_TEMPLATE_CATEGORY" val="diagram"/>
  <p:tag name="KSO_WM_TEMPLATE_INDEX" val="20185842"/>
  <p:tag name="KSO_WM_UNIT_LAYERLEVEL" val="1_1_1"/>
  <p:tag name="KSO_WM_TAG_VERSION" val="1.0"/>
  <p:tag name="KSO_WM_BEAUTIFY_FLAG" val="#wm#"/>
  <p:tag name="KSO_WM_UNIT_TYPE" val="o_h_a"/>
  <p:tag name="KSO_WM_UNIT_INDEX" val="1_5_1"/>
  <p:tag name="KSO_WM_UNIT_ISCONTENTSTITLE" val="0"/>
  <p:tag name="KSO_WM_UNIT_PRESET_TEXT" val="标题"/>
  <p:tag name="KSO_WM_UNIT_NOCLEAR" val="0"/>
  <p:tag name="KSO_WM_UNIT_VALUE" val="3"/>
  <p:tag name="KSO_WM_UNIT_TEXT_FILL_FORE_SCHEMECOLOR_INDEX" val="14"/>
  <p:tag name="KSO_WM_UNIT_TEXT_FILL_TYPE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96"/>
  <p:tag name="KSO_WM_UNIT_TYPE" val="a"/>
  <p:tag name="KSO_WM_UNIT_INDEX" val="1"/>
  <p:tag name="KSO_WM_UNIT_ID" val="custom496_2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EMPLATE_CATEGORY" val="custom"/>
  <p:tag name="KSO_WM_TEMPLATE_INDEX" val="496"/>
  <p:tag name="KSO_WM_TAG_VERSION" val="1.0"/>
  <p:tag name="KSO_WM_SLIDE_ID" val="custom49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99*148"/>
  <p:tag name="KSO_WM_SLIDE_SIZE" val="572*32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96"/>
  <p:tag name="KSO_WM_UNIT_TYPE" val="a"/>
  <p:tag name="KSO_WM_UNIT_INDEX" val="1"/>
  <p:tag name="KSO_WM_UNIT_ID" val="custom496_2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EMPLATE_CATEGORY" val="custom"/>
  <p:tag name="KSO_WM_TEMPLATE_INDEX" val="496"/>
  <p:tag name="KSO_WM_TAG_VERSION" val="1.0"/>
  <p:tag name="KSO_WM_SLIDE_ID" val="custom49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99*148"/>
  <p:tag name="KSO_WM_SLIDE_SIZE" val="572*326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96"/>
  <p:tag name="KSO_WM_UNIT_TYPE" val="a"/>
  <p:tag name="KSO_WM_UNIT_INDEX" val="1"/>
  <p:tag name="KSO_WM_UNIT_ID" val="custom496_2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UNIT_TABLE_BEAUTIFY" val="smartTable{f347d964-414b-4058-b156-ca000b5d328e}"/>
</p:tagLst>
</file>

<file path=ppt/tags/tag4.xml><?xml version="1.0" encoding="utf-8"?>
<p:tagLst xmlns:p="http://schemas.openxmlformats.org/presentationml/2006/main">
  <p:tag name="MH" val="20150921105551"/>
  <p:tag name="MH_LIBRARY" val="GRAPHIC"/>
  <p:tag name="MH_ORDER" val="Right Triangle 3"/>
</p:tagLst>
</file>

<file path=ppt/tags/tag40.xml><?xml version="1.0" encoding="utf-8"?>
<p:tagLst xmlns:p="http://schemas.openxmlformats.org/presentationml/2006/main">
  <p:tag name="KSO_WM_TEMPLATE_CATEGORY" val="custom"/>
  <p:tag name="KSO_WM_TEMPLATE_INDEX" val="496"/>
  <p:tag name="KSO_WM_TAG_VERSION" val="1.0"/>
  <p:tag name="KSO_WM_SLIDE_ID" val="custom49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99*148"/>
  <p:tag name="KSO_WM_SLIDE_SIZE" val="572*326"/>
</p:tagLst>
</file>

<file path=ppt/tags/tag41.xml><?xml version="1.0" encoding="utf-8"?>
<p:tagLst xmlns:p="http://schemas.openxmlformats.org/presentationml/2006/main">
  <p:tag name="KSO_WM_UNIT_TABLE_BEAUTIFY" val="smartTable{e9e41648-2a5a-4e19-9f65-19d618e3f0ac}"/>
  <p:tag name="TABLE_ENDDRAG_ORIGIN_RECT" val="496*111"/>
  <p:tag name="TABLE_ENDDRAG_RECT" val="108*137*496*111"/>
</p:tagLst>
</file>

<file path=ppt/tags/tag42.xml><?xml version="1.0" encoding="utf-8"?>
<p:tagLst xmlns:p="http://schemas.openxmlformats.org/presentationml/2006/main">
  <p:tag name="KSO_WM_UNIT_TABLE_BEAUTIFY" val="smartTable{54ac4ec5-1fec-4da9-9638-62d21ea7da17}"/>
  <p:tag name="TABLE_ENDDRAG_ORIGIN_RECT" val="519*111"/>
  <p:tag name="TABLE_ENDDRAG_RECT" val="100*356*519*111"/>
</p:tagLst>
</file>

<file path=ppt/tags/tag43.xml><?xml version="1.0" encoding="utf-8"?>
<p:tagLst xmlns:p="http://schemas.openxmlformats.org/presentationml/2006/main">
  <p:tag name="KSO_WM_TEMPLATE_CATEGORY" val="custom"/>
  <p:tag name="KSO_WM_TEMPLATE_INDEX" val="496"/>
</p:tagLst>
</file>

<file path=ppt/tags/tag44.xml><?xml version="1.0" encoding="utf-8"?>
<p:tagLst xmlns:p="http://schemas.openxmlformats.org/presentationml/2006/main">
  <p:tag name="KSO_WM_TEMPLATE_CATEGORY" val="custom"/>
  <p:tag name="KSO_WM_TEMPLATE_INDEX" val="496"/>
</p:tagLst>
</file>

<file path=ppt/tags/tag5.xml><?xml version="1.0" encoding="utf-8"?>
<p:tagLst xmlns:p="http://schemas.openxmlformats.org/presentationml/2006/main">
  <p:tag name="MH" val="20150921105551"/>
  <p:tag name="MH_LIBRARY" val="GRAPHIC"/>
  <p:tag name="MH_ORDER" val="Right Triangle 4"/>
</p:tagLst>
</file>

<file path=ppt/tags/tag6.xml><?xml version="1.0" encoding="utf-8"?>
<p:tagLst xmlns:p="http://schemas.openxmlformats.org/presentationml/2006/main">
  <p:tag name="MH" val="20150921105551"/>
  <p:tag name="MH_LIBRARY" val="GRAPHIC"/>
  <p:tag name="MH_ORDER" val="Right Triangle 5"/>
</p:tagLst>
</file>

<file path=ppt/tags/tag7.xml><?xml version="1.0" encoding="utf-8"?>
<p:tagLst xmlns:p="http://schemas.openxmlformats.org/presentationml/2006/main">
  <p:tag name="MH" val="20150921105551"/>
  <p:tag name="MH_LIBRARY" val="GRAPHIC"/>
  <p:tag name="MH_ORDER" val="Right Triangle 6"/>
</p:tagLst>
</file>

<file path=ppt/tags/tag8.xml><?xml version="1.0" encoding="utf-8"?>
<p:tagLst xmlns:p="http://schemas.openxmlformats.org/presentationml/2006/main">
  <p:tag name="MH" val="20150921105551"/>
  <p:tag name="MH_LIBRARY" val="GRAPHIC"/>
  <p:tag name="MH_ORDER" val="Right Triangle 7"/>
</p:tagLst>
</file>

<file path=ppt/tags/tag9.xml><?xml version="1.0" encoding="utf-8"?>
<p:tagLst xmlns:p="http://schemas.openxmlformats.org/presentationml/2006/main">
  <p:tag name="MH" val="20150921105551"/>
  <p:tag name="MH_LIBRARY" val="GRAPHIC"/>
  <p:tag name="MH_ORDER" val="Right Triangle 8"/>
</p:tagLst>
</file>

<file path=ppt/theme/theme1.xml><?xml version="1.0" encoding="utf-8"?>
<a:theme xmlns:a="http://schemas.openxmlformats.org/drawingml/2006/main" name="Offic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2560</Words>
  <Application>WPS 演示</Application>
  <PresentationFormat>宽屏</PresentationFormat>
  <Paragraphs>485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23</vt:i4>
      </vt:variant>
    </vt:vector>
  </HeadingPairs>
  <TitlesOfParts>
    <vt:vector size="68" baseType="lpstr">
      <vt:lpstr>Arial</vt:lpstr>
      <vt:lpstr>宋体</vt:lpstr>
      <vt:lpstr>Wingdings</vt:lpstr>
      <vt:lpstr>Calibri</vt:lpstr>
      <vt:lpstr>Calibri Light</vt:lpstr>
      <vt:lpstr>华文细黑</vt:lpstr>
      <vt:lpstr>黑体</vt:lpstr>
      <vt:lpstr>微软雅黑</vt:lpstr>
      <vt:lpstr>楷体_GB2312</vt:lpstr>
      <vt:lpstr>新宋体</vt:lpstr>
      <vt:lpstr>Times New Roman</vt:lpstr>
      <vt:lpstr>楷体_GB2312</vt:lpstr>
      <vt:lpstr>Arial Unicode MS</vt:lpstr>
      <vt:lpstr>Calibri</vt:lpstr>
      <vt:lpstr>Symbol</vt:lpstr>
      <vt:lpstr>Verdana</vt:lpstr>
      <vt:lpstr>华文行楷</vt:lpstr>
      <vt:lpstr>Tahoma</vt:lpstr>
      <vt:lpstr>华文新魏</vt:lpstr>
      <vt:lpstr>微软雅黑 Light</vt:lpstr>
      <vt:lpstr>华文仿宋</vt:lpstr>
      <vt:lpstr>Office</vt:lpstr>
      <vt:lpstr>Equation.3</vt:lpstr>
      <vt:lpstr>Equation.KSEE3</vt:lpstr>
      <vt:lpstr>Equation.3</vt:lpstr>
      <vt:lpstr>Equation.3</vt:lpstr>
      <vt:lpstr>Equation.KSEE3</vt:lpstr>
      <vt:lpstr>Equation.KSEE3</vt:lpstr>
      <vt:lpstr>Equation.KSEE3</vt:lpstr>
      <vt:lpstr>Word.Picture.8</vt:lpstr>
      <vt:lpstr>Word.Picture.8</vt:lpstr>
      <vt:lpstr>Equation.3</vt:lpstr>
      <vt:lpstr>Word.Picture.8</vt:lpstr>
      <vt:lpstr>Word.Picture.8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徐婧</cp:lastModifiedBy>
  <cp:revision>350</cp:revision>
  <dcterms:created xsi:type="dcterms:W3CDTF">2016-09-18T07:46:00Z</dcterms:created>
  <dcterms:modified xsi:type="dcterms:W3CDTF">2020-10-11T14:09:14Z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