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gif" ContentType="image/gi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8" r:id="rId3"/>
    <p:sldId id="537" r:id="rId5"/>
    <p:sldId id="405" r:id="rId6"/>
    <p:sldId id="454" r:id="rId7"/>
    <p:sldId id="334" r:id="rId8"/>
    <p:sldId id="505" r:id="rId9"/>
    <p:sldId id="521" r:id="rId10"/>
    <p:sldId id="493" r:id="rId11"/>
    <p:sldId id="520" r:id="rId12"/>
    <p:sldId id="540" r:id="rId13"/>
    <p:sldId id="421" r:id="rId14"/>
    <p:sldId id="392" r:id="rId15"/>
    <p:sldId id="420" r:id="rId16"/>
    <p:sldId id="402" r:id="rId17"/>
    <p:sldId id="495" r:id="rId18"/>
    <p:sldId id="404" r:id="rId19"/>
    <p:sldId id="456" r:id="rId20"/>
    <p:sldId id="424" r:id="rId21"/>
    <p:sldId id="555" r:id="rId22"/>
    <p:sldId id="393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C000"/>
    <a:srgbClr val="026002"/>
    <a:srgbClr val="025502"/>
    <a:srgbClr val="009844"/>
    <a:srgbClr val="0000FF"/>
    <a:srgbClr val="4F81B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06" y="-96"/>
      </p:cViewPr>
      <p:guideLst>
        <p:guide orient="horz" pos="224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42.wmf"/><Relationship Id="rId7" Type="http://schemas.openxmlformats.org/officeDocument/2006/relationships/image" Target="../media/image43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7" descr="bg1"/>
          <p:cNvPicPr>
            <a:picLocks noChangeAspect="1"/>
          </p:cNvPicPr>
          <p:nvPr/>
        </p:nvPicPr>
        <p:blipFill>
          <a:blip r:embed="rId2"/>
          <a:srcRect b="10056"/>
          <a:stretch>
            <a:fillRect/>
          </a:stretch>
        </p:blipFill>
        <p:spPr>
          <a:xfrm>
            <a:off x="0" y="669925"/>
            <a:ext cx="9144000" cy="6192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/>
            <a:fld id="{9A0DB2DC-4C9A-4742-B13C-FB6460FD3503}" type="slidenum">
              <a:rPr lang="zh-CN" altLang="en-US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8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pitchFamily="3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ACD1E8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6" name="平行四边形 2"/>
          <p:cNvSpPr/>
          <p:nvPr/>
        </p:nvSpPr>
        <p:spPr>
          <a:xfrm>
            <a:off x="2120900" y="2679700"/>
            <a:ext cx="4889500" cy="957263"/>
          </a:xfrm>
          <a:prstGeom prst="parallelogram">
            <a:avLst>
              <a:gd name="adj" fmla="val 30549"/>
            </a:avLst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ctr"/>
          <a:lstStyle/>
          <a:p>
            <a:pPr lvl="0" indent="0" algn="ctr"/>
            <a:endParaRPr lang="zh-CN" altLang="en-US" sz="4800" b="1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/>
            <a:fld id="{9A0DB2DC-4C9A-4742-B13C-FB6460FD3503}" type="slidenum">
              <a:rPr lang="zh-CN" altLang="en-US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6" descr="bg2"/>
          <p:cNvPicPr>
            <a:picLocks noChangeAspect="1"/>
          </p:cNvPicPr>
          <p:nvPr/>
        </p:nvPicPr>
        <p:blipFill>
          <a:blip r:embed="rId2"/>
          <a:srcRect l="-6" r="-6" b="1616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/>
            <a:fld id="{9A0DB2DC-4C9A-4742-B13C-FB6460FD3503}" type="slidenum">
              <a:rPr lang="zh-CN" altLang="en-US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9100" y="161925"/>
            <a:ext cx="8291513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027113"/>
            <a:ext cx="8291513" cy="47101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49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rgbClr val="969697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trike="noStrike" noProof="1">
              <a:solidFill>
                <a:srgbClr val="96969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455" indent="-274955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png"/><Relationship Id="rId3" Type="http://schemas.openxmlformats.org/officeDocument/2006/relationships/image" Target="../media/image21.png"/><Relationship Id="rId2" Type="http://schemas.openxmlformats.org/officeDocument/2006/relationships/image" Target="../media/image17.wmf"/><Relationship Id="rId14" Type="http://schemas.openxmlformats.org/officeDocument/2006/relationships/notesSlide" Target="../notesSlides/notesSlide3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GIF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1.bin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image" Target="../media/image34.jpeg"/><Relationship Id="rId3" Type="http://schemas.openxmlformats.org/officeDocument/2006/relationships/image" Target="../media/image33.png"/><Relationship Id="rId2" Type="http://schemas.openxmlformats.org/officeDocument/2006/relationships/oleObject" Target="../embeddings/oleObject16.bin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6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9" Type="http://schemas.openxmlformats.org/officeDocument/2006/relationships/tags" Target="../tags/tag19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GIF"/><Relationship Id="rId8" Type="http://schemas.openxmlformats.org/officeDocument/2006/relationships/image" Target="../media/image10.png"/><Relationship Id="rId7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image" Target="../media/image12.GIF"/><Relationship Id="rId3" Type="http://schemas.openxmlformats.org/officeDocument/2006/relationships/tags" Target="../tags/tag8.xml"/><Relationship Id="rId2" Type="http://schemas.openxmlformats.org/officeDocument/2006/relationships/image" Target="../media/image15.GIF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/>
          <p:nvPr/>
        </p:nvSpPr>
        <p:spPr>
          <a:xfrm>
            <a:off x="227013" y="2085975"/>
            <a:ext cx="8713787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800" b="1" dirty="0">
                <a:solidFill>
                  <a:srgbClr val="99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 </a:t>
            </a:r>
            <a:r>
              <a:rPr lang="zh-CN" altLang="zh-CN" sz="4800" b="1" dirty="0">
                <a:solidFill>
                  <a:srgbClr val="54565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迈克尔逊干涉仪</a:t>
            </a:r>
            <a:endParaRPr lang="zh-CN" altLang="zh-CN" sz="4800" b="1" dirty="0">
              <a:solidFill>
                <a:srgbClr val="54565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71" name="Rectangle 6"/>
          <p:cNvSpPr/>
          <p:nvPr/>
        </p:nvSpPr>
        <p:spPr>
          <a:xfrm>
            <a:off x="323850" y="14764"/>
            <a:ext cx="8496300" cy="645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zh-CN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26365" y="762625"/>
            <a:ext cx="64255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点光源</a:t>
            </a:r>
            <a:r>
              <a:rPr lang="zh-CN" altLang="en-US" sz="2800" dirty="0"/>
              <a:t>（</a:t>
            </a:r>
            <a:r>
              <a:rPr lang="zh-CN" altLang="en-US" sz="2800" dirty="0">
                <a:sym typeface="+mn-ea"/>
              </a:rPr>
              <a:t>等倾干涉</a:t>
            </a:r>
            <a:r>
              <a:rPr lang="zh-CN" altLang="en-US" sz="2800" dirty="0"/>
              <a:t>）</a:t>
            </a:r>
            <a:r>
              <a:rPr lang="en-US" altLang="zh-CN" sz="2800" dirty="0"/>
              <a:t>——</a:t>
            </a:r>
            <a:r>
              <a:rPr lang="zh-CN" altLang="en-US" sz="2800" dirty="0"/>
              <a:t>非</a:t>
            </a:r>
            <a:r>
              <a:rPr lang="zh-CN" altLang="en-US" sz="2800" dirty="0">
                <a:sym typeface="+mn-ea"/>
              </a:rPr>
              <a:t>定域干涉</a:t>
            </a:r>
            <a:endParaRPr lang="zh-CN" altLang="en-US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89940" y="1494790"/>
            <a:ext cx="3463630" cy="494235"/>
            <a:chOff x="8203" y="3878"/>
            <a:chExt cx="5012" cy="633"/>
          </a:xfrm>
        </p:grpSpPr>
        <p:sp>
          <p:nvSpPr>
            <p:cNvPr id="12" name="文本框 11"/>
            <p:cNvSpPr txBox="1"/>
            <p:nvPr/>
          </p:nvSpPr>
          <p:spPr>
            <a:xfrm>
              <a:off x="8203" y="3878"/>
              <a:ext cx="2388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第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级明纹：</a:t>
              </a:r>
              <a:endPara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70" y="3991"/>
            <a:ext cx="2645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" r:id="rId1" imgW="901700" imgH="177165" progId="Equation.KSEE3">
                    <p:embed/>
                  </p:oleObj>
                </mc:Choice>
                <mc:Fallback>
                  <p:oleObj name="" r:id="rId1" imgW="901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70" y="3991"/>
                          <a:ext cx="2645" cy="5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551930" y="1485265"/>
            <a:ext cx="2696210" cy="4218940"/>
            <a:chOff x="10318" y="2339"/>
            <a:chExt cx="4246" cy="6644"/>
          </a:xfrm>
        </p:grpSpPr>
        <p:pic>
          <p:nvPicPr>
            <p:cNvPr id="87043" name="Picture 3" descr="迈克尔逊干涉仪3"/>
            <p:cNvPicPr>
              <a:picLocks noChangeAspect="1"/>
            </p:cNvPicPr>
            <p:nvPr/>
          </p:nvPicPr>
          <p:blipFill>
            <a:blip r:embed="rId3"/>
            <a:srcRect r="10040"/>
            <a:stretch>
              <a:fillRect/>
            </a:stretch>
          </p:blipFill>
          <p:spPr>
            <a:xfrm>
              <a:off x="10318" y="2355"/>
              <a:ext cx="4247" cy="662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4" name="直接连接符 13"/>
            <p:cNvCxnSpPr/>
            <p:nvPr/>
          </p:nvCxnSpPr>
          <p:spPr>
            <a:xfrm flipV="1">
              <a:off x="12429" y="3132"/>
              <a:ext cx="895" cy="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2429" y="2339"/>
              <a:ext cx="566" cy="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>
            <a:off x="7956550" y="1557020"/>
            <a:ext cx="144145" cy="575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1"/>
          <p:cNvPicPr>
            <a:picLocks noChangeAspect="1"/>
          </p:cNvPicPr>
          <p:nvPr/>
        </p:nvPicPr>
        <p:blipFill>
          <a:blip r:embed="rId4"/>
          <a:srcRect l="33130" t="12306" r="20414"/>
          <a:stretch>
            <a:fillRect/>
          </a:stretch>
        </p:blipFill>
        <p:spPr>
          <a:xfrm>
            <a:off x="8065770" y="1699260"/>
            <a:ext cx="1078230" cy="2482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9940" y="2343785"/>
            <a:ext cx="4888865" cy="1273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接收屏上中心处明纹的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光程差？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/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/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9940" y="3734435"/>
            <a:ext cx="5275580" cy="1419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如何计算激光波长？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>
              <a:lnSpc>
                <a:spcPct val="130000"/>
              </a:lnSpc>
              <a:buFont typeface="Wingdings" panose="05000000000000000000" charset="0"/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/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45235" y="5283200"/>
            <a:ext cx="3910965" cy="939800"/>
            <a:chOff x="719" y="6766"/>
            <a:chExt cx="6159" cy="148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604" y="6766"/>
            <a:ext cx="2275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" r:id="rId5" imgW="596900" imgH="393700" progId="Equation.DSMT4">
                    <p:embed/>
                  </p:oleObj>
                </mc:Choice>
                <mc:Fallback>
                  <p:oleObj name="" r:id="rId5" imgW="596900" imgH="3937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04" y="6766"/>
                          <a:ext cx="2275" cy="1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右箭头 7"/>
            <p:cNvSpPr/>
            <p:nvPr/>
          </p:nvSpPr>
          <p:spPr>
            <a:xfrm>
              <a:off x="3174" y="7213"/>
              <a:ext cx="793" cy="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9" y="6909"/>
            <a:ext cx="2193" cy="1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" r:id="rId7" imgW="723900" imgH="393700" progId="Equation.KSEE3">
                    <p:embed/>
                  </p:oleObj>
                </mc:Choice>
                <mc:Fallback>
                  <p:oleObj name="" r:id="rId7" imgW="723900" imgH="393700" progId="Equation.KSEE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9" y="6909"/>
                          <a:ext cx="2193" cy="1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7603" y="3113405"/>
          <a:ext cx="195072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850900" imgH="177165" progId="Equation.KSEE3">
                  <p:embed/>
                </p:oleObj>
              </mc:Choice>
              <mc:Fallback>
                <p:oleObj name="" r:id="rId9" imgW="850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7603" y="3113405"/>
                        <a:ext cx="195072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8385" y="4312285"/>
            <a:ext cx="401510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30000"/>
              </a:lnSpc>
              <a:buFont typeface="Wingdings" panose="05000000000000000000" charset="0"/>
            </a:pP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zh-CN" sz="2000" b="1" dirty="0">
                <a:solidFill>
                  <a:srgbClr val="0000FF"/>
                </a:solidFill>
                <a:sym typeface="+mn-ea"/>
              </a:rPr>
              <a:t>假设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镜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zh-CN" sz="2000" b="1" dirty="0">
                <a:solidFill>
                  <a:srgbClr val="0000FF"/>
                </a:solidFill>
                <a:sym typeface="+mn-ea"/>
              </a:rPr>
              <a:t>从位置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x</a:t>
            </a:r>
            <a:r>
              <a:rPr lang="en-US" altLang="zh-CN" sz="2000" b="1" baseline="-25000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zh-CN" sz="2000" b="1" dirty="0">
                <a:solidFill>
                  <a:srgbClr val="0000FF"/>
                </a:solidFill>
                <a:sym typeface="+mn-ea"/>
              </a:rPr>
              <a:t>移动到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x</a:t>
            </a:r>
            <a:r>
              <a:rPr lang="en-US" altLang="zh-CN" sz="2000" b="1" baseline="-25000" dirty="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zh-CN" sz="2000" b="1" dirty="0">
                <a:solidFill>
                  <a:srgbClr val="0000FF"/>
                </a:solidFill>
                <a:sym typeface="+mn-ea"/>
              </a:rPr>
              <a:t>，</a:t>
            </a:r>
            <a:endParaRPr lang="zh-CN" altLang="zh-CN" sz="2000" b="1" dirty="0">
              <a:solidFill>
                <a:srgbClr val="0000FF"/>
              </a:solidFill>
              <a:sym typeface="+mn-ea"/>
            </a:endParaRPr>
          </a:p>
          <a:p>
            <a:pPr lvl="0" algn="l">
              <a:lnSpc>
                <a:spcPct val="130000"/>
              </a:lnSpc>
              <a:buFont typeface="Wingdings" panose="05000000000000000000" charset="0"/>
            </a:pPr>
            <a:r>
              <a:rPr lang="zh-CN" altLang="en-US" sz="2000" b="1" dirty="0">
                <a:solidFill>
                  <a:srgbClr val="0000FF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d=|x</a:t>
            </a:r>
            <a:r>
              <a:rPr lang="en-US" altLang="zh-CN" sz="20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-x</a:t>
            </a:r>
            <a:r>
              <a:rPr lang="en-US" altLang="zh-CN" sz="20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|</a:t>
            </a:r>
            <a:r>
              <a:rPr lang="zh-CN" altLang="en-US" sz="2000" b="1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环纹</a:t>
            </a:r>
            <a:r>
              <a:rPr lang="zh-CN" altLang="zh-CN" sz="2000" b="1" dirty="0">
                <a:solidFill>
                  <a:srgbClr val="0000FF"/>
                </a:solidFill>
                <a:sym typeface="+mn-ea"/>
              </a:rPr>
              <a:t>吞吐量则为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m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6" descr="照片 006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rcRect l="8261" r="13741"/>
          <a:stretch>
            <a:fillRect/>
          </a:stretch>
        </p:blipFill>
        <p:spPr>
          <a:xfrm>
            <a:off x="4733925" y="3095625"/>
            <a:ext cx="3900488" cy="3021013"/>
          </a:xfrm>
        </p:spPr>
      </p:pic>
      <p:pic>
        <p:nvPicPr>
          <p:cNvPr id="20482" name="内容占位符 9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9125" y="3095625"/>
            <a:ext cx="4025900" cy="3021013"/>
          </a:xfrm>
        </p:spPr>
      </p:pic>
      <p:sp>
        <p:nvSpPr>
          <p:cNvPr id="20483" name="Rectangle 6"/>
          <p:cNvSpPr/>
          <p:nvPr/>
        </p:nvSpPr>
        <p:spPr>
          <a:xfrm>
            <a:off x="2663508" y="179070"/>
            <a:ext cx="381635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实验内容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文本框 4"/>
          <p:cNvSpPr txBox="1"/>
          <p:nvPr/>
        </p:nvSpPr>
        <p:spPr>
          <a:xfrm>
            <a:off x="781050" y="1547178"/>
            <a:ext cx="6617335" cy="11245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调节光路及干涉仪，出现明暗相间的同心圆环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4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每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个圆环（△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m=30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）记录一组数据，共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组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31950" y="4619625"/>
            <a:ext cx="76200" cy="21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6" name="文本框 6"/>
          <p:cNvSpPr txBox="1"/>
          <p:nvPr/>
        </p:nvSpPr>
        <p:spPr>
          <a:xfrm>
            <a:off x="1430338" y="4875213"/>
            <a:ext cx="565150" cy="290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1000" b="1" dirty="0">
                <a:solidFill>
                  <a:srgbClr val="02600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扩束镜</a:t>
            </a:r>
            <a:endParaRPr lang="zh-CN" altLang="en-US" sz="1000" b="1" dirty="0">
              <a:solidFill>
                <a:srgbClr val="02600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1041400" y="963613"/>
            <a:ext cx="42113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/>
              <a:t>——</a:t>
            </a:r>
            <a:r>
              <a:rPr lang="zh-CN" altLang="en-US" sz="3200" b="1"/>
              <a:t>测</a:t>
            </a:r>
            <a:r>
              <a:rPr lang="en-US" altLang="zh-CN" sz="3200" b="1"/>
              <a:t>He-Ne</a:t>
            </a:r>
            <a:r>
              <a:rPr lang="zh-CN" altLang="en-US" sz="3200" b="1"/>
              <a:t>激光波长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/>
          <p:nvPr/>
        </p:nvSpPr>
        <p:spPr>
          <a:xfrm>
            <a:off x="468313" y="193675"/>
            <a:ext cx="3816350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【数据记录】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60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60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60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1038" y="1189990"/>
          <a:ext cx="7273924" cy="2959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63"/>
                <a:gridCol w="1658040"/>
                <a:gridCol w="1658041"/>
                <a:gridCol w="1658040"/>
                <a:gridCol w="1658040"/>
              </a:tblGrid>
              <a:tr h="434988">
                <a:tc>
                  <a:txBody>
                    <a:bodyPr/>
                    <a:lstStyle/>
                    <a:p>
                      <a:r>
                        <a:rPr lang="zh-CN" altLang="zh-CN" sz="1800" dirty="0"/>
                        <a:t>序号</a:t>
                      </a:r>
                      <a:endParaRPr lang="zh-CN" altLang="zh-CN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</a:t>
                      </a:r>
                      <a:r>
                        <a:rPr lang="en-US" altLang="zh-CN" sz="1800" baseline="-25000" dirty="0" smtClean="0"/>
                        <a:t>0</a:t>
                      </a:r>
                      <a:r>
                        <a:rPr lang="en-US" altLang="zh-CN" sz="1800" baseline="0" dirty="0" smtClean="0"/>
                        <a:t>(mm)</a:t>
                      </a:r>
                      <a:endParaRPr lang="zh-CN" altLang="en-US" sz="1800" baseline="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</a:t>
                      </a:r>
                      <a:r>
                        <a:rPr lang="en-US" altLang="zh-CN" sz="1800" baseline="-25000" dirty="0" smtClean="0"/>
                        <a:t>1</a:t>
                      </a:r>
                      <a:r>
                        <a:rPr lang="en-US" altLang="zh-CN" sz="1800" baseline="0" dirty="0" smtClean="0"/>
                        <a:t>(mm)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ym typeface="Symbol" panose="05050102010706020507"/>
                        </a:rPr>
                        <a:t></a:t>
                      </a:r>
                      <a:r>
                        <a:rPr lang="en-US" altLang="zh-CN" sz="1800" dirty="0" smtClean="0">
                          <a:sym typeface="Symbol" panose="05050102010706020507"/>
                        </a:rPr>
                        <a:t>d</a:t>
                      </a:r>
                      <a:r>
                        <a:rPr lang="en-US" altLang="zh-CN" sz="1800" baseline="0" dirty="0" smtClean="0"/>
                        <a:t>(mm)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sym typeface="Symbol" panose="05050102010706020507"/>
                        </a:rPr>
                        <a:t></a:t>
                      </a:r>
                      <a:r>
                        <a:rPr lang="en-US" altLang="zh-CN" sz="1800" dirty="0" smtClean="0">
                          <a:sym typeface="Symbol" panose="05050102010706020507"/>
                        </a:rPr>
                        <a:t>m</a:t>
                      </a:r>
                      <a:r>
                        <a:rPr lang="en-US" altLang="zh-CN" sz="1800" dirty="0" smtClean="0">
                          <a:sym typeface="+mn-ea"/>
                        </a:rPr>
                        <a:t>(</a:t>
                      </a:r>
                      <a:r>
                        <a:rPr lang="zh-CN" altLang="en-US" sz="1800" dirty="0" smtClean="0">
                          <a:sym typeface="+mn-ea"/>
                        </a:rPr>
                        <a:t>环</a:t>
                      </a:r>
                      <a:r>
                        <a:rPr lang="en-US" altLang="zh-CN" sz="1800" dirty="0" smtClean="0">
                          <a:sym typeface="+mn-ea"/>
                        </a:rPr>
                        <a:t>)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41.22011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41.22958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0.00947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41.23241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zh-CN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zh-CN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zh-CN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zh-CN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  <a:tr h="34989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US" altLang="zh-CN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52438" y="4195763"/>
            <a:ext cx="7988901" cy="2522537"/>
            <a:chOff x="712" y="6608"/>
            <a:chExt cx="12581" cy="3972"/>
          </a:xfrm>
        </p:grpSpPr>
        <p:grpSp>
          <p:nvGrpSpPr>
            <p:cNvPr id="25650" name="组合 12"/>
            <p:cNvGrpSpPr/>
            <p:nvPr/>
          </p:nvGrpSpPr>
          <p:grpSpPr>
            <a:xfrm>
              <a:off x="712" y="6608"/>
              <a:ext cx="12581" cy="3720"/>
              <a:chOff x="712" y="6608"/>
              <a:chExt cx="12582" cy="3721"/>
            </a:xfrm>
          </p:grpSpPr>
          <p:sp>
            <p:nvSpPr>
              <p:cNvPr id="25651" name="Rectangle 6"/>
              <p:cNvSpPr/>
              <p:nvPr/>
            </p:nvSpPr>
            <p:spPr>
              <a:xfrm>
                <a:off x="712" y="6608"/>
                <a:ext cx="6010" cy="1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lvl="0" indent="0" eaLnBrk="0" hangingPunct="0"/>
                <a:r>
                  <a:rPr lang="zh-CN" altLang="en-US" sz="40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【数据处理】</a:t>
                </a:r>
                <a:endParaRPr lang="zh-CN" altLang="zh-CN" sz="40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pSp>
            <p:nvGrpSpPr>
              <p:cNvPr id="25652" name="组合 11"/>
              <p:cNvGrpSpPr/>
              <p:nvPr/>
            </p:nvGrpSpPr>
            <p:grpSpPr>
              <a:xfrm>
                <a:off x="1198" y="7597"/>
                <a:ext cx="12096" cy="2732"/>
                <a:chOff x="1198" y="7597"/>
                <a:chExt cx="12096" cy="2732"/>
              </a:xfrm>
            </p:grpSpPr>
            <p:sp>
              <p:nvSpPr>
                <p:cNvPr id="25653" name="文本框 9"/>
                <p:cNvSpPr txBox="1"/>
                <p:nvPr/>
              </p:nvSpPr>
              <p:spPr>
                <a:xfrm>
                  <a:off x="1198" y="7597"/>
                  <a:ext cx="12096" cy="19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lvl="0" indent="0">
                    <a:lnSpc>
                      <a:spcPct val="130000"/>
                    </a:lnSpc>
                  </a:pP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要求：</a:t>
                  </a:r>
                  <a:r>
                    <a:rPr lang="en-US" altLang="zh-CN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1. </a:t>
                  </a: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写出</a:t>
                  </a:r>
                  <a:r>
                    <a:rPr lang="en-US" altLang="zh-CN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He-Ne</a:t>
                  </a: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激光波长的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完整表达式</a:t>
                  </a: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；</a:t>
                  </a:r>
                  <a:endPara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  <a:p>
                  <a:pPr lvl="0" indent="0">
                    <a:lnSpc>
                      <a:spcPct val="130000"/>
                    </a:lnSpc>
                  </a:pP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           </a:t>
                  </a:r>
                  <a:r>
                    <a:rPr lang="en-US" altLang="zh-CN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2. </a:t>
                  </a:r>
                  <a:r>
                    <a:rPr lang="zh-CN" altLang="en-US" sz="28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计算波长的相对误差</a:t>
                  </a:r>
                  <a:r>
                    <a:rPr lang="zh-CN" altLang="en-US" sz="24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（公认值：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632.8nm)</a:t>
                  </a:r>
                  <a:endPara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25654" name="对象 10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98" y="9599"/>
                <a:ext cx="6258" cy="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23" name="" r:id="rId2" imgW="1981200" imgH="241300" progId="Equation.KSEE3">
                        <p:embed/>
                      </p:oleObj>
                    </mc:Choice>
                    <mc:Fallback>
                      <p:oleObj name="" r:id="rId2" imgW="1981200" imgH="241300" progId="Equation.KSEE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8" y="9599"/>
                              <a:ext cx="6258" cy="73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5655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160" y="9382"/>
            <a:ext cx="3494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" r:id="rId4" imgW="1270000" imgH="508000" progId="Equation.KSEE3">
                    <p:embed/>
                  </p:oleObj>
                </mc:Choice>
                <mc:Fallback>
                  <p:oleObj name="" r:id="rId4" imgW="1270000" imgH="508000" progId="Equation.KSEE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60" y="9382"/>
                          <a:ext cx="3494" cy="1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0" name="Picture 80" descr="IMG_09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374775"/>
            <a:ext cx="8208963" cy="461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3" name="AutoShape 83"/>
          <p:cNvSpPr/>
          <p:nvPr/>
        </p:nvSpPr>
        <p:spPr>
          <a:xfrm>
            <a:off x="468313" y="690563"/>
            <a:ext cx="936625" cy="407820"/>
          </a:xfrm>
          <a:prstGeom prst="wedgeRoundRectCallout">
            <a:avLst>
              <a:gd name="adj1" fmla="val 35764"/>
              <a:gd name="adj2" fmla="val 221315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接收屏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4" name="AutoShape 84"/>
          <p:cNvSpPr/>
          <p:nvPr/>
        </p:nvSpPr>
        <p:spPr>
          <a:xfrm>
            <a:off x="4284663" y="690563"/>
            <a:ext cx="936625" cy="407820"/>
          </a:xfrm>
          <a:prstGeom prst="wedgeRoundRectCallout">
            <a:avLst>
              <a:gd name="adj1" fmla="val -118981"/>
              <a:gd name="adj2" fmla="val 338444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分光板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5" name="AutoShape 85"/>
          <p:cNvSpPr/>
          <p:nvPr/>
        </p:nvSpPr>
        <p:spPr>
          <a:xfrm>
            <a:off x="3095625" y="690563"/>
            <a:ext cx="936625" cy="407820"/>
          </a:xfrm>
          <a:prstGeom prst="wedgeRoundRectCallout">
            <a:avLst>
              <a:gd name="adj1" fmla="val -26273"/>
              <a:gd name="adj2" fmla="val 39860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补偿板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91"/>
          <p:cNvGrpSpPr/>
          <p:nvPr/>
        </p:nvGrpSpPr>
        <p:grpSpPr>
          <a:xfrm>
            <a:off x="5400675" y="654050"/>
            <a:ext cx="1331913" cy="431800"/>
            <a:chOff x="3402" y="255"/>
            <a:chExt cx="839" cy="272"/>
          </a:xfrm>
        </p:grpSpPr>
        <p:sp>
          <p:nvSpPr>
            <p:cNvPr id="19462" name="AutoShape 89"/>
            <p:cNvSpPr/>
            <p:nvPr/>
          </p:nvSpPr>
          <p:spPr>
            <a:xfrm>
              <a:off x="3402" y="255"/>
              <a:ext cx="839" cy="257"/>
            </a:xfrm>
            <a:prstGeom prst="wedgeRoundRectCallout">
              <a:avLst>
                <a:gd name="adj1" fmla="val -56556"/>
                <a:gd name="adj2" fmla="val 323704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平面镜　　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463" name="Object 90"/>
            <p:cNvGraphicFramePr>
              <a:graphicFrameLocks noChangeAspect="1"/>
            </p:cNvGraphicFramePr>
            <p:nvPr/>
          </p:nvGraphicFramePr>
          <p:xfrm>
            <a:off x="3917" y="291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" r:id="rId2" imgW="228600" imgH="228600" progId="Equation.DSMT4">
                    <p:embed/>
                  </p:oleObj>
                </mc:Choice>
                <mc:Fallback>
                  <p:oleObj name="" r:id="rId2" imgW="2286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17" y="291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1"/>
          <p:cNvGrpSpPr/>
          <p:nvPr/>
        </p:nvGrpSpPr>
        <p:grpSpPr>
          <a:xfrm>
            <a:off x="1547813" y="690563"/>
            <a:ext cx="1331912" cy="409575"/>
            <a:chOff x="975" y="278"/>
            <a:chExt cx="839" cy="258"/>
          </a:xfrm>
        </p:grpSpPr>
        <p:grpSp>
          <p:nvGrpSpPr>
            <p:cNvPr id="19465" name="Group 92"/>
            <p:cNvGrpSpPr/>
            <p:nvPr/>
          </p:nvGrpSpPr>
          <p:grpSpPr>
            <a:xfrm>
              <a:off x="975" y="278"/>
              <a:ext cx="839" cy="258"/>
              <a:chOff x="975" y="278"/>
              <a:chExt cx="839" cy="258"/>
            </a:xfrm>
          </p:grpSpPr>
          <p:sp>
            <p:nvSpPr>
              <p:cNvPr id="19466" name="AutoShape 86"/>
              <p:cNvSpPr/>
              <p:nvPr/>
            </p:nvSpPr>
            <p:spPr>
              <a:xfrm>
                <a:off x="975" y="278"/>
                <a:ext cx="839" cy="257"/>
              </a:xfrm>
              <a:prstGeom prst="wedgeRoundRectCallout">
                <a:avLst>
                  <a:gd name="adj1" fmla="val 71810"/>
                  <a:gd name="adj2" fmla="val 489843"/>
                  <a:gd name="adj3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平面镜　　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9467" name="Object 87"/>
              <p:cNvGraphicFramePr>
                <a:graphicFrameLocks noChangeAspect="1"/>
              </p:cNvGraphicFramePr>
              <p:nvPr/>
            </p:nvGraphicFramePr>
            <p:xfrm>
              <a:off x="1497" y="300"/>
              <a:ext cx="263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" name="" r:id="rId4" imgW="241300" imgH="228600" progId="Equation.DSMT4">
                      <p:embed/>
                    </p:oleObj>
                  </mc:Choice>
                  <mc:Fallback>
                    <p:oleObj name="" r:id="rId4" imgW="241300" imgH="2286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97" y="300"/>
                            <a:ext cx="263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68" name="Object 93"/>
            <p:cNvGraphicFramePr>
              <a:graphicFrameLocks noChangeAspect="1"/>
            </p:cNvGraphicFramePr>
            <p:nvPr/>
          </p:nvGraphicFramePr>
          <p:xfrm>
            <a:off x="1497" y="300"/>
            <a:ext cx="26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" r:id="rId6" imgW="241300" imgH="228600" progId="Equation.DSMT4">
                    <p:embed/>
                  </p:oleObj>
                </mc:Choice>
                <mc:Fallback>
                  <p:oleObj name="" r:id="rId6" imgW="241300" imgH="2286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97" y="300"/>
                          <a:ext cx="263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4" name="AutoShape 94"/>
          <p:cNvSpPr/>
          <p:nvPr/>
        </p:nvSpPr>
        <p:spPr>
          <a:xfrm>
            <a:off x="417438" y="6199188"/>
            <a:ext cx="1136800" cy="407820"/>
          </a:xfrm>
          <a:prstGeom prst="wedgeRoundRectCallout">
            <a:avLst>
              <a:gd name="adj1" fmla="val 89380"/>
              <a:gd name="adj2" fmla="val -504583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粗调手轮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99"/>
          <p:cNvGrpSpPr/>
          <p:nvPr/>
        </p:nvGrpSpPr>
        <p:grpSpPr>
          <a:xfrm>
            <a:off x="1979613" y="4038600"/>
            <a:ext cx="2779712" cy="2495550"/>
            <a:chOff x="1247" y="2387"/>
            <a:chExt cx="1751" cy="1572"/>
          </a:xfrm>
        </p:grpSpPr>
        <p:sp>
          <p:nvSpPr>
            <p:cNvPr id="19471" name="AutoShape 95"/>
            <p:cNvSpPr/>
            <p:nvPr/>
          </p:nvSpPr>
          <p:spPr>
            <a:xfrm>
              <a:off x="2282" y="3702"/>
              <a:ext cx="716" cy="257"/>
            </a:xfrm>
            <a:prstGeom prst="wedgeRoundRectCallout">
              <a:avLst>
                <a:gd name="adj1" fmla="val -42472"/>
                <a:gd name="adj2" fmla="val -271116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 indent="0"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微调螺丝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2" name="Line 97"/>
            <p:cNvSpPr/>
            <p:nvPr/>
          </p:nvSpPr>
          <p:spPr>
            <a:xfrm flipH="1" flipV="1">
              <a:off x="1247" y="2387"/>
              <a:ext cx="1157" cy="1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3" name="Line 98"/>
            <p:cNvSpPr/>
            <p:nvPr/>
          </p:nvSpPr>
          <p:spPr>
            <a:xfrm>
              <a:off x="1247" y="2387"/>
              <a:ext cx="1338" cy="1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0820" name="AutoShape 100"/>
          <p:cNvSpPr/>
          <p:nvPr/>
        </p:nvSpPr>
        <p:spPr>
          <a:xfrm>
            <a:off x="1963826" y="6126163"/>
            <a:ext cx="1139648" cy="408128"/>
          </a:xfrm>
          <a:prstGeom prst="wedgeRoundRectCallout">
            <a:avLst>
              <a:gd name="adj1" fmla="val 30778"/>
              <a:gd name="adj2" fmla="val -432870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微调手轮</a:t>
            </a:r>
            <a:endParaRPr lang="zh-CN" altLang="en-US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475" name="灯片编号占位符 3"/>
          <p:cNvSpPr txBox="1">
            <a:spLocks noGrp="1"/>
          </p:cNvSpPr>
          <p:nvPr/>
        </p:nvSpPr>
        <p:spPr>
          <a:xfrm>
            <a:off x="8388350" y="6243638"/>
            <a:ext cx="558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>
              <a:lnSpc>
                <a:spcPct val="120000"/>
              </a:lnSpc>
            </a:pPr>
            <a:fld id="{9A0DB2DC-4C9A-4742-B13C-FB6460FD3503}" type="slidenum"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76" name="Rectangle 6"/>
          <p:cNvSpPr/>
          <p:nvPr/>
        </p:nvSpPr>
        <p:spPr>
          <a:xfrm>
            <a:off x="323850" y="47625"/>
            <a:ext cx="84963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迈克尔逊干涉仪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</a:t>
            </a:r>
            <a:endParaRPr lang="zh-CN" altLang="zh-CN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4" grpId="0" bldLvl="0" animBg="1"/>
      <p:bldP spid="308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3"/>
          <p:cNvSpPr txBox="1"/>
          <p:nvPr/>
        </p:nvSpPr>
        <p:spPr>
          <a:xfrm>
            <a:off x="1295400" y="3870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主尺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Text Box 4"/>
          <p:cNvSpPr txBox="1"/>
          <p:nvPr/>
        </p:nvSpPr>
        <p:spPr>
          <a:xfrm>
            <a:off x="3059113" y="3860800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粗调手轮读数窗口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Text Box 5"/>
          <p:cNvSpPr txBox="1"/>
          <p:nvPr/>
        </p:nvSpPr>
        <p:spPr>
          <a:xfrm>
            <a:off x="2841943" y="4868863"/>
            <a:ext cx="3168650" cy="51911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 algn="r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最后读数为：？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6" name="Picture 8" descr="DSCN1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484313"/>
            <a:ext cx="2667000" cy="1874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3" name="Text Box 9"/>
          <p:cNvSpPr txBox="1"/>
          <p:nvPr/>
        </p:nvSpPr>
        <p:spPr>
          <a:xfrm>
            <a:off x="5425758" y="4868863"/>
            <a:ext cx="2611437" cy="51911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32.52215mm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8" name="Object 10"/>
          <p:cNvGraphicFramePr>
            <a:graphicFrameLocks noChangeAspect="1"/>
          </p:cNvGraphicFramePr>
          <p:nvPr/>
        </p:nvGraphicFramePr>
        <p:xfrm>
          <a:off x="395288" y="1341438"/>
          <a:ext cx="3024187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2" imgW="15024100" imgH="11874500" progId="Photoshop.Image.6">
                  <p:embed/>
                </p:oleObj>
              </mc:Choice>
              <mc:Fallback>
                <p:oleObj name="" r:id="rId2" imgW="15024100" imgH="11874500" progId="Photoshop.Image.6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1341438"/>
                        <a:ext cx="3024187" cy="238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11" descr="lin 拷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268413"/>
            <a:ext cx="2665413" cy="2557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Text Box 12"/>
          <p:cNvSpPr txBox="1"/>
          <p:nvPr/>
        </p:nvSpPr>
        <p:spPr>
          <a:xfrm>
            <a:off x="6011863" y="39338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微动手轮</a:t>
            </a:r>
            <a:endParaRPr lang="zh-CN" altLang="zh-CN" sz="20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6"/>
          <p:cNvSpPr/>
          <p:nvPr/>
        </p:nvSpPr>
        <p:spPr>
          <a:xfrm>
            <a:off x="1979613" y="188913"/>
            <a:ext cx="381635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实验数据的测量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62" name="Text Box 4"/>
          <p:cNvSpPr txBox="1"/>
          <p:nvPr/>
        </p:nvSpPr>
        <p:spPr>
          <a:xfrm>
            <a:off x="6127750" y="3916363"/>
            <a:ext cx="2362200" cy="395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微调手轮读数窗口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279726" y="4295887"/>
            <a:ext cx="2590800" cy="2527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粗调</a:t>
            </a:r>
            <a:r>
              <a:rPr lang="zh-CN" altLang="en-US" sz="1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鼓轮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，每周为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个刻度，每转一周，主尺刻度进动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1mm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，其精度为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0.01mm</a:t>
            </a:r>
            <a:r>
              <a:rPr lang="zh-CN" altLang="en-US" sz="1800" dirty="0" smtClean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1800" dirty="0" smtClean="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微调</a:t>
            </a:r>
            <a:r>
              <a:rPr lang="zh-CN" altLang="en-US" sz="1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鼓轮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，每周为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个刻度，每转一周，粗调鼓轮刻度进动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0.01mm</a:t>
            </a:r>
            <a:r>
              <a:rPr lang="zh-CN" altLang="en-US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，其精度为</a:t>
            </a:r>
            <a:r>
              <a:rPr lang="en-US" altLang="zh-CN" sz="18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0.0001mm</a:t>
            </a:r>
            <a:endParaRPr lang="en-US" altLang="zh-CN" sz="1800" dirty="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bldLvl="0" animBg="1"/>
      <p:bldP spid="1833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0" y="3357563"/>
            <a:ext cx="5619750" cy="324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6"/>
          <p:cNvSpPr/>
          <p:nvPr/>
        </p:nvSpPr>
        <p:spPr>
          <a:xfrm>
            <a:off x="484188" y="103188"/>
            <a:ext cx="6192837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操作要点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1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50" y="2422525"/>
            <a:ext cx="3427413" cy="4246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lvl="0" indent="-342900">
              <a:spcAft>
                <a:spcPts val="1800"/>
              </a:spcAft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调整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两臂的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光程大致相等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入射光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垂直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入射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调整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两反射镜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垂直</a:t>
            </a:r>
            <a:endParaRPr lang="zh-CN" altLang="zh-CN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har char="•"/>
            </a:pPr>
            <a:endParaRPr lang="zh-CN" altLang="zh-CN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加入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扩束镜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，观察干涉环并微调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准备测量：向同一方向旋转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微调手轮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消除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回程差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>
              <a:spcAft>
                <a:spcPts val="1800"/>
              </a:spcAft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测量和读数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88" y="909638"/>
            <a:ext cx="4679950" cy="11068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83A3B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粗调</a:t>
            </a:r>
            <a:r>
              <a:rPr kumimoji="0" lang="zh-CN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等高共轴）</a:t>
            </a:r>
            <a:endParaRPr kumimoji="0" lang="en-US" altLang="zh-CN" sz="2000" b="1" i="0" u="none" strike="noStrike" kern="1200" cap="none" spc="0" normalizeH="0" baseline="0" noProof="1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仪器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大致</a:t>
            </a:r>
            <a:r>
              <a:rPr kumimoji="0" lang="zh-CN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水平</a:t>
            </a:r>
            <a:endParaRPr kumimoji="0" lang="en-US" altLang="zh-CN" sz="2000" b="1" i="0" u="none" strike="noStrike" kern="1200" cap="none" spc="0" normalizeH="0" baseline="0" noProof="1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元件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大致等</a:t>
            </a:r>
            <a:r>
              <a:rPr lang="zh-CN" altLang="zh-CN" sz="2000" b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高</a:t>
            </a:r>
            <a:endParaRPr kumimoji="0" lang="zh-CN" altLang="zh-CN" sz="2000" b="1" i="0" u="none" strike="noStrike" kern="1200" cap="none" spc="0" normalizeH="0" baseline="0" noProof="1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4572000" y="188913"/>
            <a:ext cx="4572000" cy="23844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Aft>
                <a:spcPts val="180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注意！！！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0">
              <a:spcAft>
                <a:spcPts val="1800"/>
              </a:spcAft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勿触摸光学镜面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spcAft>
                <a:spcPts val="1800"/>
              </a:spcAft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保持安静，勿晃动桌椅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0">
              <a:spcAft>
                <a:spcPts val="1800"/>
              </a:spcAft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不良数据一般都来自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回程差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body"/>
          </p:nvPr>
        </p:nvSpPr>
        <p:spPr>
          <a:xfrm>
            <a:off x="936625" y="1484313"/>
            <a:ext cx="7848600" cy="5327650"/>
          </a:xfrm>
        </p:spPr>
        <p:txBody>
          <a:bodyPr wrap="square" lIns="91440" tIns="45720" rIns="91440" bIns="45720" anchor="t"/>
          <a:lstStyle/>
          <a:p>
            <a:pPr lvl="1" indent="-274955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回程差</a:t>
            </a:r>
            <a:r>
              <a:rPr lang="zh-CN" altLang="en-US" sz="2400" dirty="0"/>
              <a:t>属系统误差，由螺母与螺杆间的</a:t>
            </a:r>
            <a:r>
              <a:rPr lang="zh-CN" altLang="en-US" sz="2400" dirty="0">
                <a:solidFill>
                  <a:srgbClr val="FF0000"/>
                </a:solidFill>
              </a:rPr>
              <a:t>间隙</a:t>
            </a:r>
            <a:r>
              <a:rPr lang="zh-CN" altLang="en-US" sz="2400" dirty="0"/>
              <a:t>造成；</a:t>
            </a: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endParaRPr lang="en-US" altLang="zh-CN" sz="2400" dirty="0"/>
          </a:p>
          <a:p>
            <a:pPr lvl="1" indent="-274955" eaLnBrk="1" hangingPunct="1">
              <a:lnSpc>
                <a:spcPct val="120000"/>
              </a:lnSpc>
            </a:pPr>
            <a:endParaRPr lang="en-US" altLang="zh-CN" sz="2400" dirty="0"/>
          </a:p>
          <a:p>
            <a:pPr lvl="1" indent="-274955" eaLnBrk="1" hangingPunct="1">
              <a:lnSpc>
                <a:spcPct val="120000"/>
              </a:lnSpc>
            </a:pP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r>
              <a:rPr lang="zh-CN" altLang="en-US" sz="2400" dirty="0"/>
              <a:t>在齿合前，轻轻转动手轮，读数变化，而游标并没有移动。</a:t>
            </a:r>
            <a:endParaRPr lang="zh-CN" altLang="en-US" sz="2400" dirty="0"/>
          </a:p>
          <a:p>
            <a:pPr lvl="1" indent="-274955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消除方法</a:t>
            </a:r>
            <a:r>
              <a:rPr lang="zh-CN" altLang="en-US" sz="2400" dirty="0"/>
              <a:t>：测量时只往同一方向转动手轮。</a:t>
            </a:r>
            <a:endParaRPr lang="zh-CN" altLang="en-US" sz="2400" dirty="0"/>
          </a:p>
        </p:txBody>
      </p:sp>
      <p:pic>
        <p:nvPicPr>
          <p:cNvPr id="2457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1989138"/>
            <a:ext cx="4300537" cy="20399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"/>
          <p:cNvGrpSpPr/>
          <p:nvPr/>
        </p:nvGrpSpPr>
        <p:grpSpPr>
          <a:xfrm>
            <a:off x="2916238" y="3573463"/>
            <a:ext cx="4678362" cy="1255712"/>
            <a:chOff x="0" y="0"/>
            <a:chExt cx="2947" cy="791"/>
          </a:xfrm>
        </p:grpSpPr>
        <p:grpSp>
          <p:nvGrpSpPr>
            <p:cNvPr id="24580" name="Group 6"/>
            <p:cNvGrpSpPr/>
            <p:nvPr/>
          </p:nvGrpSpPr>
          <p:grpSpPr>
            <a:xfrm>
              <a:off x="0" y="0"/>
              <a:ext cx="2947" cy="791"/>
              <a:chOff x="0" y="0"/>
              <a:chExt cx="2947" cy="791"/>
            </a:xfrm>
          </p:grpSpPr>
          <p:sp>
            <p:nvSpPr>
              <p:cNvPr id="24581" name="Freeform 7"/>
              <p:cNvSpPr/>
              <p:nvPr/>
            </p:nvSpPr>
            <p:spPr>
              <a:xfrm>
                <a:off x="83" y="0"/>
                <a:ext cx="2320" cy="5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5" y="509"/>
                  </a:cxn>
                  <a:cxn ang="0">
                    <a:pos x="517" y="25"/>
                  </a:cxn>
                  <a:cxn ang="0">
                    <a:pos x="776" y="509"/>
                  </a:cxn>
                  <a:cxn ang="0">
                    <a:pos x="1035" y="17"/>
                  </a:cxn>
                  <a:cxn ang="0">
                    <a:pos x="1285" y="526"/>
                  </a:cxn>
                  <a:cxn ang="0">
                    <a:pos x="1561" y="9"/>
                  </a:cxn>
                  <a:cxn ang="0">
                    <a:pos x="1811" y="518"/>
                  </a:cxn>
                  <a:cxn ang="0">
                    <a:pos x="2078" y="9"/>
                  </a:cxn>
                  <a:cxn ang="0">
                    <a:pos x="2320" y="468"/>
                  </a:cxn>
                </a:cxnLst>
                <a:rect l="0" t="0" r="0" b="0"/>
                <a:pathLst>
                  <a:path w="2320" h="526">
                    <a:moveTo>
                      <a:pt x="0" y="0"/>
                    </a:moveTo>
                    <a:lnTo>
                      <a:pt x="275" y="509"/>
                    </a:lnTo>
                    <a:lnTo>
                      <a:pt x="517" y="25"/>
                    </a:lnTo>
                    <a:lnTo>
                      <a:pt x="776" y="509"/>
                    </a:lnTo>
                    <a:lnTo>
                      <a:pt x="1035" y="17"/>
                    </a:lnTo>
                    <a:lnTo>
                      <a:pt x="1285" y="526"/>
                    </a:lnTo>
                    <a:lnTo>
                      <a:pt x="1561" y="9"/>
                    </a:lnTo>
                    <a:lnTo>
                      <a:pt x="1811" y="518"/>
                    </a:lnTo>
                    <a:lnTo>
                      <a:pt x="2078" y="9"/>
                    </a:lnTo>
                    <a:lnTo>
                      <a:pt x="2320" y="468"/>
                    </a:lnTo>
                  </a:path>
                </a:pathLst>
              </a:custGeom>
              <a:noFill/>
              <a:ln w="50800" cap="flat" cmpd="sng">
                <a:solidFill>
                  <a:srgbClr val="00B08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2" name="Rectangle 8"/>
              <p:cNvSpPr>
                <a:spLocks noChangeArrowheads="1"/>
              </p:cNvSpPr>
              <p:nvPr/>
            </p:nvSpPr>
            <p:spPr bwMode="auto">
              <a:xfrm>
                <a:off x="0" y="474"/>
                <a:ext cx="2947" cy="317"/>
              </a:xfrm>
              <a:prstGeom prst="rect">
                <a:avLst/>
              </a:prstGeom>
              <a:gradFill rotWithShape="1">
                <a:gsLst>
                  <a:gs pos="0">
                    <a:srgbClr val="662B17"/>
                  </a:gs>
                  <a:gs pos="50000">
                    <a:schemeClr val="accent1"/>
                  </a:gs>
                  <a:gs pos="100000">
                    <a:srgbClr val="662B17"/>
                  </a:gs>
                </a:gsLst>
                <a:lin ang="5400000" scaled="1"/>
              </a:gradFill>
              <a:ln w="9525">
                <a:solidFill>
                  <a:srgbClr val="00B08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059" y="499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螺杆</a:t>
              </a:r>
              <a:endPara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24584" name="Group 10"/>
          <p:cNvGrpSpPr/>
          <p:nvPr/>
        </p:nvGrpSpPr>
        <p:grpSpPr>
          <a:xfrm>
            <a:off x="6948488" y="3068638"/>
            <a:ext cx="1376362" cy="1789112"/>
            <a:chOff x="0" y="0"/>
            <a:chExt cx="867" cy="1127"/>
          </a:xfrm>
        </p:grpSpPr>
        <p:sp>
          <p:nvSpPr>
            <p:cNvPr id="24585" name="AutoShape 11"/>
            <p:cNvSpPr/>
            <p:nvPr/>
          </p:nvSpPr>
          <p:spPr>
            <a:xfrm>
              <a:off x="384" y="961"/>
              <a:ext cx="292" cy="92"/>
            </a:xfrm>
            <a:prstGeom prst="flowChartDelay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endParaRPr lang="zh-CN" altLang="en-US" sz="2800" i="1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586" name="Rectangle 12"/>
            <p:cNvSpPr>
              <a:spLocks noChangeArrowheads="1"/>
            </p:cNvSpPr>
            <p:nvPr/>
          </p:nvSpPr>
          <p:spPr bwMode="auto">
            <a:xfrm>
              <a:off x="0" y="259"/>
              <a:ext cx="409" cy="868"/>
            </a:xfrm>
            <a:prstGeom prst="rect">
              <a:avLst/>
            </a:prstGeom>
            <a:gradFill rotWithShape="1">
              <a:gsLst>
                <a:gs pos="0">
                  <a:srgbClr val="662B17"/>
                </a:gs>
                <a:gs pos="50000">
                  <a:schemeClr val="accent1">
                    <a:alpha val="79999"/>
                  </a:schemeClr>
                </a:gs>
                <a:gs pos="100000">
                  <a:srgbClr val="662B17"/>
                </a:gs>
              </a:gsLst>
              <a:lin ang="5400000" scaled="1"/>
            </a:gradFill>
            <a:ln w="9525">
              <a:solidFill>
                <a:srgbClr val="00B08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16" y="0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微调手轮</a:t>
              </a:r>
              <a:endPara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24588" name="Group 14"/>
            <p:cNvGrpSpPr/>
            <p:nvPr/>
          </p:nvGrpSpPr>
          <p:grpSpPr>
            <a:xfrm>
              <a:off x="8" y="268"/>
              <a:ext cx="317" cy="810"/>
              <a:chOff x="0" y="0"/>
              <a:chExt cx="317" cy="810"/>
            </a:xfrm>
          </p:grpSpPr>
          <p:sp>
            <p:nvSpPr>
              <p:cNvPr id="24589" name="Line 15"/>
              <p:cNvSpPr/>
              <p:nvPr/>
            </p:nvSpPr>
            <p:spPr>
              <a:xfrm>
                <a:off x="108" y="0"/>
                <a:ext cx="0" cy="81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90" name="Line 16"/>
              <p:cNvSpPr/>
              <p:nvPr/>
            </p:nvSpPr>
            <p:spPr>
              <a:xfrm>
                <a:off x="0" y="401"/>
                <a:ext cx="10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4591" name="Group 17"/>
              <p:cNvGrpSpPr/>
              <p:nvPr/>
            </p:nvGrpSpPr>
            <p:grpSpPr>
              <a:xfrm>
                <a:off x="117" y="33"/>
                <a:ext cx="200" cy="752"/>
                <a:chOff x="0" y="0"/>
                <a:chExt cx="200" cy="752"/>
              </a:xfrm>
            </p:grpSpPr>
            <p:sp>
              <p:nvSpPr>
                <p:cNvPr id="24592" name="Line 18"/>
                <p:cNvSpPr/>
                <p:nvPr/>
              </p:nvSpPr>
              <p:spPr>
                <a:xfrm>
                  <a:off x="0" y="0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3" name="Line 19"/>
                <p:cNvSpPr/>
                <p:nvPr/>
              </p:nvSpPr>
              <p:spPr>
                <a:xfrm>
                  <a:off x="0" y="83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4" name="Line 20"/>
                <p:cNvSpPr/>
                <p:nvPr/>
              </p:nvSpPr>
              <p:spPr>
                <a:xfrm>
                  <a:off x="0" y="250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5" name="Line 21"/>
                <p:cNvSpPr/>
                <p:nvPr/>
              </p:nvSpPr>
              <p:spPr>
                <a:xfrm>
                  <a:off x="0" y="334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6" name="Line 22"/>
                <p:cNvSpPr/>
                <p:nvPr/>
              </p:nvSpPr>
              <p:spPr>
                <a:xfrm>
                  <a:off x="0" y="417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7" name="Line 23"/>
                <p:cNvSpPr/>
                <p:nvPr/>
              </p:nvSpPr>
              <p:spPr>
                <a:xfrm>
                  <a:off x="0" y="501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8" name="Line 24"/>
                <p:cNvSpPr/>
                <p:nvPr/>
              </p:nvSpPr>
              <p:spPr>
                <a:xfrm>
                  <a:off x="0" y="584"/>
                  <a:ext cx="20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9" name="Line 25"/>
                <p:cNvSpPr/>
                <p:nvPr/>
              </p:nvSpPr>
              <p:spPr>
                <a:xfrm>
                  <a:off x="0" y="668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600" name="Line 26"/>
                <p:cNvSpPr/>
                <p:nvPr/>
              </p:nvSpPr>
              <p:spPr>
                <a:xfrm>
                  <a:off x="0" y="752"/>
                  <a:ext cx="10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601" name="Line 27"/>
                <p:cNvSpPr/>
                <p:nvPr/>
              </p:nvSpPr>
              <p:spPr>
                <a:xfrm>
                  <a:off x="0" y="167"/>
                  <a:ext cx="20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4602" name="标题 2"/>
          <p:cNvSpPr>
            <a:spLocks noGrp="1"/>
          </p:cNvSpPr>
          <p:nvPr>
            <p:ph type="title"/>
          </p:nvPr>
        </p:nvSpPr>
        <p:spPr>
          <a:xfrm>
            <a:off x="0" y="44450"/>
            <a:ext cx="8229600" cy="1143000"/>
          </a:xfrm>
        </p:spPr>
        <p:txBody>
          <a:bodyPr wrap="square" lIns="91440" tIns="45720" rIns="91440" bIns="45720" anchor="b"/>
          <a:lstStyle/>
          <a:p>
            <a:pPr lvl="0" eaLnBrk="1" hangingPunct="1"/>
            <a:r>
              <a:rPr lang="zh-CN" altLang="en-US" sz="3600" dirty="0">
                <a:solidFill>
                  <a:srgbClr val="FF0000"/>
                </a:solidFill>
              </a:rPr>
              <a:t>补充：</a:t>
            </a:r>
            <a:r>
              <a:rPr lang="zh-CN" altLang="en-US" dirty="0">
                <a:solidFill>
                  <a:srgbClr val="383A3B"/>
                </a:solidFill>
              </a:rPr>
              <a:t>回程差的产生</a:t>
            </a:r>
            <a:endParaRPr lang="zh-CN" altLang="en-US" dirty="0">
              <a:solidFill>
                <a:srgbClr val="383A3B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041 L -0.03524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786050" y="642918"/>
            <a:ext cx="14160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数据处理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4425" y="1398270"/>
            <a:ext cx="1290320" cy="415925"/>
            <a:chOff x="1190" y="2202"/>
            <a:chExt cx="2032" cy="655"/>
          </a:xfrm>
        </p:grpSpPr>
        <p:sp>
          <p:nvSpPr>
            <p:cNvPr id="44035" name="TextBox 2"/>
            <p:cNvSpPr txBox="1">
              <a:spLocks noChangeArrowheads="1"/>
            </p:cNvSpPr>
            <p:nvPr/>
          </p:nvSpPr>
          <p:spPr bwMode="auto">
            <a:xfrm>
              <a:off x="1190" y="2227"/>
              <a:ext cx="910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032" y="2202"/>
            <a:ext cx="1190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1" imgW="9448800" imgH="5181600" progId="Equation.DSMT4">
                    <p:embed/>
                  </p:oleObj>
                </mc:Choice>
                <mc:Fallback>
                  <p:oleObj name="Equation" r:id="rId1" imgW="9448800" imgH="5181600" progId="Equation.DSMT4">
                    <p:embed/>
                    <p:pic>
                      <p:nvPicPr>
                        <p:cNvPr id="0" name="对象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32" y="2202"/>
                          <a:ext cx="1190" cy="6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114425" y="1807210"/>
            <a:ext cx="1479550" cy="439420"/>
            <a:chOff x="1755" y="3637"/>
            <a:chExt cx="2330" cy="692"/>
          </a:xfrm>
        </p:grpSpPr>
        <p:sp>
          <p:nvSpPr>
            <p:cNvPr id="44037" name="TextBox 4"/>
            <p:cNvSpPr txBox="1">
              <a:spLocks noChangeArrowheads="1"/>
            </p:cNvSpPr>
            <p:nvPr/>
          </p:nvSpPr>
          <p:spPr bwMode="auto">
            <a:xfrm>
              <a:off x="1755" y="3701"/>
              <a:ext cx="910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627" y="3637"/>
            <a:ext cx="145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3" imgW="11582400" imgH="5486400" progId="Equation.DSMT4">
                    <p:embed/>
                  </p:oleObj>
                </mc:Choice>
                <mc:Fallback>
                  <p:oleObj name="Equation" r:id="rId3" imgW="11582400" imgH="5486400" progId="Equation.DSMT4">
                    <p:embed/>
                    <p:pic>
                      <p:nvPicPr>
                        <p:cNvPr id="0" name="对象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7" y="3637"/>
                          <a:ext cx="1458" cy="6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114425" y="2279968"/>
            <a:ext cx="1433512" cy="440054"/>
            <a:chOff x="1190" y="4608"/>
            <a:chExt cx="2257" cy="693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030" y="4608"/>
            <a:ext cx="1417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5" imgW="11277600" imgH="5486400" progId="Equation.DSMT4">
                    <p:embed/>
                  </p:oleObj>
                </mc:Choice>
                <mc:Fallback>
                  <p:oleObj name="Equation" r:id="rId5" imgW="11277600" imgH="5486400" progId="Equation.DSMT4">
                    <p:embed/>
                    <p:pic>
                      <p:nvPicPr>
                        <p:cNvPr id="0" name="对象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0" y="4608"/>
                          <a:ext cx="1417" cy="6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TextBox 8"/>
            <p:cNvSpPr txBox="1">
              <a:spLocks noChangeArrowheads="1"/>
            </p:cNvSpPr>
            <p:nvPr/>
          </p:nvSpPr>
          <p:spPr bwMode="auto">
            <a:xfrm>
              <a:off x="1190" y="4608"/>
              <a:ext cx="910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90295" y="2569210"/>
            <a:ext cx="3690620" cy="635000"/>
            <a:chOff x="1265" y="5289"/>
            <a:chExt cx="5812" cy="10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135" y="5289"/>
            <a:ext cx="49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7" imgW="39319200" imgH="7924800" progId="Equation.DSMT4">
                    <p:embed/>
                  </p:oleObj>
                </mc:Choice>
                <mc:Fallback>
                  <p:oleObj name="Equation" r:id="rId7" imgW="39319200" imgH="7924800" progId="Equation.DSMT4">
                    <p:embed/>
                    <p:pic>
                      <p:nvPicPr>
                        <p:cNvPr id="0" name="对象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35" y="5289"/>
                          <a:ext cx="4943" cy="10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TextBox 9"/>
            <p:cNvSpPr txBox="1">
              <a:spLocks noChangeArrowheads="1"/>
            </p:cNvSpPr>
            <p:nvPr/>
          </p:nvSpPr>
          <p:spPr bwMode="auto">
            <a:xfrm>
              <a:off x="1265" y="5516"/>
              <a:ext cx="910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77290" y="4516438"/>
          <a:ext cx="5857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7315200" imgH="5181600" progId="Equation.DSMT4">
                  <p:embed/>
                </p:oleObj>
              </mc:Choice>
              <mc:Fallback>
                <p:oleObj name="Equation" r:id="rId9" imgW="7315200" imgH="5181600" progId="Equation.DSMT4">
                  <p:embed/>
                  <p:pic>
                    <p:nvPicPr>
                      <p:cNvPr id="0" name="对象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7290" y="4516438"/>
                        <a:ext cx="585788" cy="415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" name="Rectangle 6"/>
          <p:cNvSpPr/>
          <p:nvPr/>
        </p:nvSpPr>
        <p:spPr>
          <a:xfrm>
            <a:off x="1476375" y="26988"/>
            <a:ext cx="619125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数据处理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45" name="文本框 8"/>
          <p:cNvSpPr txBox="1"/>
          <p:nvPr/>
        </p:nvSpPr>
        <p:spPr>
          <a:xfrm>
            <a:off x="680085" y="713105"/>
            <a:ext cx="2816225" cy="565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1.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求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的不确定度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6647" name="文本框 12"/>
          <p:cNvSpPr txBox="1"/>
          <p:nvPr/>
        </p:nvSpPr>
        <p:spPr>
          <a:xfrm>
            <a:off x="771208" y="3205798"/>
            <a:ext cx="2592387" cy="5667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2.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求λ的不确定度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aphicFrame>
        <p:nvGraphicFramePr>
          <p:cNvPr id="26649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11898" y="3772218"/>
          <a:ext cx="4741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" r:id="rId11" imgW="3124200" imgH="508000" progId="Equation.KSEE3">
                  <p:embed/>
                </p:oleObj>
              </mc:Choice>
              <mc:Fallback>
                <p:oleObj name="" r:id="rId11" imgW="3124200" imgH="5080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1898" y="3772218"/>
                        <a:ext cx="4741862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文本框 31"/>
          <p:cNvSpPr txBox="1"/>
          <p:nvPr/>
        </p:nvSpPr>
        <p:spPr>
          <a:xfrm>
            <a:off x="826770" y="4839970"/>
            <a:ext cx="1524000" cy="565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3.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可得：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6643" name="矩形 25"/>
          <p:cNvSpPr/>
          <p:nvPr/>
        </p:nvSpPr>
        <p:spPr>
          <a:xfrm>
            <a:off x="841058" y="5514975"/>
            <a:ext cx="18653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的完整表达式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6638" name="对象 19"/>
          <p:cNvGraphicFramePr>
            <a:graphicFrameLocks noChangeAspect="1"/>
          </p:cNvGraphicFramePr>
          <p:nvPr/>
        </p:nvGraphicFramePr>
        <p:xfrm>
          <a:off x="2787650" y="5443538"/>
          <a:ext cx="4916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" r:id="rId13" imgW="57607200" imgH="6400800" progId="Equation.DSMT4">
                  <p:embed/>
                </p:oleObj>
              </mc:Choice>
              <mc:Fallback>
                <p:oleObj name="" r:id="rId13" imgW="57607200" imgH="6400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7650" y="5443538"/>
                        <a:ext cx="4916488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矩形 26"/>
          <p:cNvSpPr/>
          <p:nvPr/>
        </p:nvSpPr>
        <p:spPr>
          <a:xfrm>
            <a:off x="829945" y="6021705"/>
            <a:ext cx="16081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的相对误差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6650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8758" y="5912803"/>
          <a:ext cx="22177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" r:id="rId15" imgW="1270000" imgH="508000" progId="Equation.KSEE3">
                  <p:embed/>
                </p:oleObj>
              </mc:Choice>
              <mc:Fallback>
                <p:oleObj name="" r:id="rId15" imgW="1270000" imgH="5080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58758" y="5912803"/>
                        <a:ext cx="2217737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20900" y="2678113"/>
            <a:ext cx="4887913" cy="957262"/>
          </a:xfrm>
        </p:spPr>
        <p:txBody>
          <a:bodyPr wrap="square" lIns="0" tIns="0" rIns="0" bIns="0" anchor="ctr"/>
          <a:lstStyle/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j-cs"/>
              </a:rPr>
              <a:t>THANKS</a:t>
            </a:r>
            <a:endParaRPr lang="en-US" altLang="zh-CN" kern="1200" dirty="0">
              <a:latin typeface="+mn-lt"/>
              <a:ea typeface="+mn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/>
        </p:nvSpPr>
        <p:spPr>
          <a:xfrm>
            <a:off x="136525" y="222250"/>
            <a:ext cx="8500745" cy="57658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400" b="1" kern="1200" baseline="0" dirty="0">
                <a:solidFill>
                  <a:srgbClr val="0383A3"/>
                </a:solidFill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下次实验</a:t>
            </a:r>
            <a:endParaRPr lang="zh-CN" altLang="en-US" sz="4400" b="1" kern="1200" baseline="0" dirty="0">
              <a:solidFill>
                <a:srgbClr val="0383A3"/>
              </a:solidFill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580" y="1226820"/>
            <a:ext cx="77520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实验内容：实验5.7 密立根油滴法测定基本电荷</a:t>
            </a:r>
            <a:endParaRPr lang="zh-CN" altLang="en-US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教室：</a:t>
            </a: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DS1</a:t>
            </a:r>
            <a:r>
              <a:rPr lang="en-US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321</a:t>
            </a:r>
            <a:endParaRPr lang="en-US" altLang="en-US" sz="28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2"/>
          <a:stretch>
            <a:fillRect/>
          </a:stretch>
        </p:blipFill>
        <p:spPr>
          <a:xfrm>
            <a:off x="28575" y="1268730"/>
            <a:ext cx="4848225" cy="2028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tx2">
                    <a:lumMod val="50000"/>
                  </a:schemeClr>
                </a:solidFill>
              </a:rPr>
            </a:fld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4935" y="3500755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迈克耳逊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莫雷实验与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以太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说破灭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——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建立相对论的关键实验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5358" y="3501008"/>
            <a:ext cx="2305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黑体辐射与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紫外灾难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——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导致量子论的诞生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96055" y="2493010"/>
            <a:ext cx="648335" cy="1008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7584" y="2852936"/>
            <a:ext cx="1152128" cy="712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86690" y="4236085"/>
            <a:ext cx="8702040" cy="2317750"/>
            <a:chOff x="294" y="6671"/>
            <a:chExt cx="13704" cy="365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" y="6671"/>
              <a:ext cx="7386" cy="3650"/>
            </a:xfrm>
            <a:prstGeom prst="rect">
              <a:avLst/>
            </a:prstGeom>
            <a:effectLst>
              <a:softEdge rad="317500"/>
            </a:effectLst>
          </p:spPr>
        </p:pic>
        <p:sp>
          <p:nvSpPr>
            <p:cNvPr id="16" name="文本框 15"/>
            <p:cNvSpPr txBox="1"/>
            <p:nvPr/>
          </p:nvSpPr>
          <p:spPr>
            <a:xfrm>
              <a:off x="294" y="7744"/>
              <a:ext cx="69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世纪：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“以太”是光传播的媒介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1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86690" y="501650"/>
            <a:ext cx="7423150" cy="601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>
              <a:lnSpc>
                <a:spcPct val="90000"/>
              </a:lnSpc>
            </a:pPr>
            <a:r>
              <a:rPr lang="zh-CN" altLang="en-US" sz="3200" b="1" dirty="0">
                <a:solidFill>
                  <a:srgbClr val="DC5C3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一、实验</a:t>
            </a:r>
            <a:r>
              <a:rPr lang="en-US" altLang="zh-CN" sz="3200" b="1" dirty="0">
                <a:solidFill>
                  <a:srgbClr val="DC5C3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背景</a:t>
            </a:r>
            <a:endParaRPr lang="en-US" altLang="zh-CN" sz="3200" b="1" dirty="0">
              <a:solidFill>
                <a:srgbClr val="DC5C3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7650" y="1422400"/>
            <a:ext cx="337693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1900.04.27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开尔文勋爵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物理学的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两团乌云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1476375" y="26988"/>
            <a:ext cx="619125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数据处理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2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2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29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6630" name="对象 1"/>
          <p:cNvGraphicFramePr>
            <a:graphicFrameLocks noChangeAspect="1"/>
          </p:cNvGraphicFramePr>
          <p:nvPr/>
        </p:nvGraphicFramePr>
        <p:xfrm>
          <a:off x="7550150" y="4211638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" r:id="rId1" imgW="14020800" imgH="10058400" progId="Equation.DSMT4">
                  <p:embed/>
                </p:oleObj>
              </mc:Choice>
              <mc:Fallback>
                <p:oleObj name="" r:id="rId1" imgW="14020800" imgH="10058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0150" y="4211638"/>
                        <a:ext cx="10858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10"/>
          <p:cNvGraphicFramePr>
            <a:graphicFrameLocks noChangeAspect="1"/>
          </p:cNvGraphicFramePr>
          <p:nvPr/>
        </p:nvGraphicFramePr>
        <p:xfrm>
          <a:off x="5067300" y="774383"/>
          <a:ext cx="16557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" r:id="rId3" imgW="21640800" imgH="10363200" progId="Equation.DSMT4">
                  <p:embed/>
                </p:oleObj>
              </mc:Choice>
              <mc:Fallback>
                <p:oleObj name="" r:id="rId3" imgW="21640800" imgH="1036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7300" y="774383"/>
                        <a:ext cx="1655763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11"/>
          <p:cNvGraphicFramePr>
            <a:graphicFrameLocks noChangeAspect="1"/>
          </p:cNvGraphicFramePr>
          <p:nvPr/>
        </p:nvGraphicFramePr>
        <p:xfrm>
          <a:off x="1665288" y="1098550"/>
          <a:ext cx="12509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" r:id="rId5" imgW="16764000" imgH="4267200" progId="Equation.DSMT4">
                  <p:embed/>
                </p:oleObj>
              </mc:Choice>
              <mc:Fallback>
                <p:oleObj name="" r:id="rId5" imgW="16764000" imgH="426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5288" y="1098550"/>
                        <a:ext cx="125095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矩形 6"/>
          <p:cNvSpPr/>
          <p:nvPr/>
        </p:nvSpPr>
        <p:spPr>
          <a:xfrm>
            <a:off x="196850" y="1060450"/>
            <a:ext cx="1466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取置信概率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34" name="矩形 13"/>
          <p:cNvSpPr/>
          <p:nvPr/>
        </p:nvSpPr>
        <p:spPr>
          <a:xfrm>
            <a:off x="2944813" y="1077913"/>
            <a:ext cx="13779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查表得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t</a:t>
            </a:r>
            <a:r>
              <a:rPr lang="en-US" altLang="zh-CN" sz="2000" b="1" baseline="-25000" dirty="0">
                <a:latin typeface="Arial" panose="020B0604020202020204" pitchFamily="34" charset="0"/>
                <a:ea typeface="黑体" panose="02010609060101010101" pitchFamily="2" charset="-122"/>
              </a:rPr>
              <a:t>p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=?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6635" name="对象 15"/>
          <p:cNvGraphicFramePr>
            <a:graphicFrameLocks noChangeAspect="1"/>
          </p:cNvGraphicFramePr>
          <p:nvPr/>
        </p:nvGraphicFramePr>
        <p:xfrm>
          <a:off x="2498725" y="1519238"/>
          <a:ext cx="52847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" r:id="rId7" imgW="2908300" imgH="533400" progId="Equation.DSMT4">
                  <p:embed/>
                </p:oleObj>
              </mc:Choice>
              <mc:Fallback>
                <p:oleObj name="" r:id="rId7" imgW="2908300" imgH="533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725" y="1519238"/>
                        <a:ext cx="5284788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16"/>
          <p:cNvGraphicFramePr>
            <a:graphicFrameLocks noChangeAspect="1"/>
          </p:cNvGraphicFramePr>
          <p:nvPr/>
        </p:nvGraphicFramePr>
        <p:xfrm>
          <a:off x="2466975" y="2565400"/>
          <a:ext cx="3760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" r:id="rId9" imgW="46329600" imgH="7315200" progId="Equation.DSMT4">
                  <p:embed/>
                </p:oleObj>
              </mc:Choice>
              <mc:Fallback>
                <p:oleObj name="" r:id="rId9" imgW="46329600" imgH="7315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6975" y="2565400"/>
                        <a:ext cx="376078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17"/>
          <p:cNvGraphicFramePr>
            <a:graphicFrameLocks noChangeAspect="1"/>
          </p:cNvGraphicFramePr>
          <p:nvPr/>
        </p:nvGraphicFramePr>
        <p:xfrm>
          <a:off x="2511425" y="3214688"/>
          <a:ext cx="3787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" r:id="rId11" imgW="46939200" imgH="7010400" progId="Equation.DSMT4">
                  <p:embed/>
                </p:oleObj>
              </mc:Choice>
              <mc:Fallback>
                <p:oleObj name="" r:id="rId11" imgW="46939200" imgH="7010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1425" y="3214688"/>
                        <a:ext cx="378777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19"/>
          <p:cNvGraphicFramePr>
            <a:graphicFrameLocks noChangeAspect="1"/>
          </p:cNvGraphicFramePr>
          <p:nvPr/>
        </p:nvGraphicFramePr>
        <p:xfrm>
          <a:off x="2428875" y="5443538"/>
          <a:ext cx="4916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" r:id="rId13" imgW="57607200" imgH="6400800" progId="Equation.DSMT4">
                  <p:embed/>
                </p:oleObj>
              </mc:Choice>
              <mc:Fallback>
                <p:oleObj name="" r:id="rId13" imgW="57607200" imgH="6400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8875" y="5443538"/>
                        <a:ext cx="4916488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矩形 21"/>
          <p:cNvSpPr/>
          <p:nvPr/>
        </p:nvSpPr>
        <p:spPr>
          <a:xfrm>
            <a:off x="104775" y="1878013"/>
            <a:ext cx="21653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类不确定度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0" name="矩形 22"/>
          <p:cNvSpPr/>
          <p:nvPr/>
        </p:nvSpPr>
        <p:spPr>
          <a:xfrm>
            <a:off x="101600" y="2638425"/>
            <a:ext cx="21542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类不确定度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1" name="矩形 23"/>
          <p:cNvSpPr/>
          <p:nvPr/>
        </p:nvSpPr>
        <p:spPr>
          <a:xfrm>
            <a:off x="101600" y="3357563"/>
            <a:ext cx="201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的总不确定度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2" name="矩形 24"/>
          <p:cNvSpPr/>
          <p:nvPr/>
        </p:nvSpPr>
        <p:spPr>
          <a:xfrm>
            <a:off x="176213" y="4437063"/>
            <a:ext cx="18653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的总不确定度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3" name="矩形 25"/>
          <p:cNvSpPr/>
          <p:nvPr/>
        </p:nvSpPr>
        <p:spPr>
          <a:xfrm>
            <a:off x="195263" y="5514975"/>
            <a:ext cx="18653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的完整表达式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4" name="矩形 26"/>
          <p:cNvSpPr/>
          <p:nvPr/>
        </p:nvSpPr>
        <p:spPr>
          <a:xfrm>
            <a:off x="184150" y="6308725"/>
            <a:ext cx="16081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的相对误差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45" name="文本框 8"/>
          <p:cNvSpPr txBox="1"/>
          <p:nvPr/>
        </p:nvSpPr>
        <p:spPr>
          <a:xfrm>
            <a:off x="212725" y="352425"/>
            <a:ext cx="2816225" cy="565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1.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求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的不确定度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6646" name="文本框 9"/>
          <p:cNvSpPr txBox="1"/>
          <p:nvPr/>
        </p:nvSpPr>
        <p:spPr>
          <a:xfrm>
            <a:off x="6580188" y="875983"/>
            <a:ext cx="719137" cy="487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(mm)</a:t>
            </a:r>
            <a:endParaRPr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647" name="文本框 12"/>
          <p:cNvSpPr txBox="1"/>
          <p:nvPr/>
        </p:nvSpPr>
        <p:spPr>
          <a:xfrm>
            <a:off x="125413" y="3779838"/>
            <a:ext cx="2592387" cy="5667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2.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求λ的不确定度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6648" name="文本框 27"/>
          <p:cNvSpPr txBox="1"/>
          <p:nvPr/>
        </p:nvSpPr>
        <p:spPr>
          <a:xfrm>
            <a:off x="8421688" y="4349750"/>
            <a:ext cx="71913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(mm)</a:t>
            </a:r>
            <a:endParaRPr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26649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1413" y="4211638"/>
          <a:ext cx="4741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" r:id="rId15" imgW="3124200" imgH="508000" progId="Equation.KSEE3">
                  <p:embed/>
                </p:oleObj>
              </mc:Choice>
              <mc:Fallback>
                <p:oleObj name="" r:id="rId15" imgW="3124200" imgH="5080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11413" y="4211638"/>
                        <a:ext cx="4741862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71738" y="6056313"/>
          <a:ext cx="22177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" r:id="rId17" imgW="1270000" imgH="508000" progId="Equation.KSEE3">
                  <p:embed/>
                </p:oleObj>
              </mc:Choice>
              <mc:Fallback>
                <p:oleObj name="" r:id="rId17" imgW="1270000" imgH="5080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71738" y="6056313"/>
                        <a:ext cx="2217737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文本框 31"/>
          <p:cNvSpPr txBox="1"/>
          <p:nvPr/>
        </p:nvSpPr>
        <p:spPr>
          <a:xfrm>
            <a:off x="180975" y="4911725"/>
            <a:ext cx="1524000" cy="565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3.  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可得：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0" descr="d7（迈克尔孙在工作）"/>
          <p:cNvPicPr>
            <a:picLocks noChangeAspect="1" noChangeArrowheads="1"/>
          </p:cNvPicPr>
          <p:nvPr/>
        </p:nvPicPr>
        <p:blipFill>
          <a:blip r:embed="rId1"/>
          <a:srcRect l="2106" t="2095" r="3159" b="45334"/>
          <a:stretch>
            <a:fillRect/>
          </a:stretch>
        </p:blipFill>
        <p:spPr bwMode="auto">
          <a:xfrm>
            <a:off x="186690" y="1351915"/>
            <a:ext cx="3319145" cy="277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1125" y="4237355"/>
            <a:ext cx="3977005" cy="10509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sym typeface="+mn-ea"/>
              </a:rPr>
              <a:t>       Albert Michelson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美籍德国人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1852-1931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993958" y="1103313"/>
            <a:ext cx="3600450" cy="418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迈克尔逊于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1881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年设计了一种精密光学仪器，用以进行光谱学和计量学的研究。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迈克尔逊与莫雷用此仪器做了非常著名的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迈克尔逊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莫雷实验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(1887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，为相对论奠定基础。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迈克尔逊于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1907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年获得诺贝尔物理学奖。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00232" y="500042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典型应用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7395" y="3787140"/>
            <a:ext cx="4105275" cy="250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3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30200" y="429895"/>
            <a:ext cx="7423150" cy="601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>
              <a:lnSpc>
                <a:spcPct val="90000"/>
              </a:lnSpc>
            </a:pPr>
            <a:r>
              <a:rPr lang="zh-CN" altLang="en-US" sz="3200" b="1" dirty="0">
                <a:solidFill>
                  <a:srgbClr val="DC5C3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典型应用</a:t>
            </a:r>
            <a:endParaRPr lang="zh-CN" altLang="en-US" sz="3200" b="1" dirty="0">
              <a:solidFill>
                <a:srgbClr val="DC5C3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630" y="1677670"/>
            <a:ext cx="683768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+mn-ea"/>
              </a:rPr>
              <a:t>泰曼干涉仪—— 检测棱镜</a:t>
            </a:r>
            <a:endParaRPr lang="zh-CN" altLang="en-US" sz="2000" b="1" dirty="0">
              <a:latin typeface="Times New Roman" panose="02020603050405020304" pitchFamily="18" charset="0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+mn-ea"/>
              </a:rPr>
              <a:t>傅里叶干涉分光计（傅里叶变换红外光谱仪）</a:t>
            </a:r>
            <a:endParaRPr lang="zh-CN" altLang="en-US" sz="2000" b="1" dirty="0">
              <a:latin typeface="Times New Roman" panose="02020603050405020304" pitchFamily="18" charset="0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+mn-ea"/>
              </a:rPr>
              <a:t>      精密测量位移、折射率、光波波长……</a:t>
            </a:r>
            <a:endParaRPr lang="zh-CN" altLang="en-US" sz="2000" b="1" dirty="0">
              <a:latin typeface="Times New Roman" panose="02020603050405020304" pitchFamily="18" charset="0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+mn-ea"/>
              </a:rPr>
              <a:t>LIGO 引力波探测器</a:t>
            </a:r>
            <a:endParaRPr lang="zh-CN" altLang="en-US" sz="2000" b="1" dirty="0">
              <a:latin typeface="Times New Roman" panose="02020603050405020304" pitchFamily="18" charset="0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6"/>
          <p:cNvSpPr/>
          <p:nvPr/>
        </p:nvSpPr>
        <p:spPr>
          <a:xfrm>
            <a:off x="2555875" y="927735"/>
            <a:ext cx="403225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二、实验目的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0" name="矩形 6"/>
          <p:cNvSpPr/>
          <p:nvPr/>
        </p:nvSpPr>
        <p:spPr>
          <a:xfrm>
            <a:off x="152400" y="2278380"/>
            <a:ext cx="8740775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20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    1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．学习迈克尔逊干涉仪的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设计原理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结构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及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调整方法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>
              <a:lnSpc>
                <a:spcPct val="20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    2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．通过实验观察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等倾干涉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的形成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条件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和条纹形状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特点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>
              <a:lnSpc>
                <a:spcPct val="20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    3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．应用迈克尔逊干涉仪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测定光的波长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/>
          <p:cNvSpPr/>
          <p:nvPr/>
        </p:nvSpPr>
        <p:spPr>
          <a:xfrm>
            <a:off x="323850" y="270510"/>
            <a:ext cx="849630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三、实验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69" name="矩形 1"/>
          <p:cNvSpPr/>
          <p:nvPr/>
        </p:nvSpPr>
        <p:spPr>
          <a:xfrm>
            <a:off x="214313" y="846138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光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干涉</a:t>
            </a:r>
            <a:endParaRPr lang="zh-CN" altLang="en-US" sz="2800" b="1" dirty="0" smtClean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3" y="1308100"/>
            <a:ext cx="864235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两束光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——</a:t>
            </a:r>
            <a:r>
              <a:rPr lang="zh-CN" altLang="zh-CN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频率</a:t>
            </a:r>
            <a:r>
              <a:rPr lang="zh-CN" altLang="en-US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相同</a:t>
            </a:r>
            <a:r>
              <a:rPr lang="zh-CN" altLang="zh-CN" sz="2000" smtClean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振动</a:t>
            </a:r>
            <a:r>
              <a:rPr lang="zh-CN" altLang="zh-CN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方向</a:t>
            </a:r>
            <a:r>
              <a:rPr lang="zh-CN" altLang="en-US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相同</a:t>
            </a:r>
            <a:r>
              <a:rPr lang="zh-CN" altLang="zh-CN" sz="2000" smtClean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相位差</a:t>
            </a:r>
            <a:r>
              <a:rPr lang="zh-CN" altLang="en-US" sz="2000" b="1" smtClean="0">
                <a:latin typeface="Calibri" panose="020F0502020204030204" pitchFamily="34" charset="0"/>
                <a:ea typeface="宋体" panose="02010600030101010101" pitchFamily="2" charset="-122"/>
              </a:rPr>
              <a:t>恒定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313" y="3910648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如何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获得相干光？</a:t>
            </a: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2600" y="3530600"/>
            <a:ext cx="28428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16200000">
            <a:off x="670560" y="2705100"/>
            <a:ext cx="1122045" cy="528955"/>
          </a:xfrm>
          <a:custGeom>
            <a:avLst/>
            <a:gdLst>
              <a:gd name="connisteX0" fmla="*/ 0 w 1471930"/>
              <a:gd name="connsiteY0" fmla="*/ 358135 h 707385"/>
              <a:gd name="connisteX1" fmla="*/ 195580 w 1471930"/>
              <a:gd name="connsiteY1" fmla="*/ 9520 h 707385"/>
              <a:gd name="connisteX2" fmla="*/ 510540 w 1471930"/>
              <a:gd name="connsiteY2" fmla="*/ 707385 h 707385"/>
              <a:gd name="connisteX3" fmla="*/ 765810 w 1471930"/>
              <a:gd name="connsiteY3" fmla="*/ 9520 h 707385"/>
              <a:gd name="connisteX4" fmla="*/ 1046480 w 1471930"/>
              <a:gd name="connsiteY4" fmla="*/ 681350 h 707385"/>
              <a:gd name="connisteX5" fmla="*/ 1276350 w 1471930"/>
              <a:gd name="connsiteY5" fmla="*/ 9520 h 707385"/>
              <a:gd name="connisteX6" fmla="*/ 1471930 w 1471930"/>
              <a:gd name="connsiteY6" fmla="*/ 681350 h 707385"/>
              <a:gd name="connisteX7" fmla="*/ 1514475 w 1471930"/>
              <a:gd name="connsiteY7" fmla="*/ 673095 h 707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471930" h="707385">
                <a:moveTo>
                  <a:pt x="0" y="358135"/>
                </a:moveTo>
                <a:cubicBezTo>
                  <a:pt x="33020" y="274315"/>
                  <a:pt x="93345" y="-60330"/>
                  <a:pt x="195580" y="9520"/>
                </a:cubicBezTo>
                <a:cubicBezTo>
                  <a:pt x="297815" y="79370"/>
                  <a:pt x="396240" y="707385"/>
                  <a:pt x="510540" y="707385"/>
                </a:cubicBezTo>
                <a:cubicBezTo>
                  <a:pt x="624840" y="707385"/>
                  <a:pt x="658495" y="14600"/>
                  <a:pt x="765810" y="9520"/>
                </a:cubicBezTo>
                <a:cubicBezTo>
                  <a:pt x="873125" y="4440"/>
                  <a:pt x="944245" y="681350"/>
                  <a:pt x="1046480" y="681350"/>
                </a:cubicBezTo>
                <a:cubicBezTo>
                  <a:pt x="1148715" y="681350"/>
                  <a:pt x="1191260" y="9520"/>
                  <a:pt x="1276350" y="9520"/>
                </a:cubicBezTo>
                <a:cubicBezTo>
                  <a:pt x="1361440" y="9520"/>
                  <a:pt x="1424305" y="548635"/>
                  <a:pt x="1471930" y="6813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5400000" flipH="1">
            <a:off x="670560" y="2705100"/>
            <a:ext cx="1122045" cy="528955"/>
          </a:xfrm>
          <a:custGeom>
            <a:avLst/>
            <a:gdLst>
              <a:gd name="connisteX0" fmla="*/ 0 w 1471930"/>
              <a:gd name="connsiteY0" fmla="*/ 358135 h 707385"/>
              <a:gd name="connisteX1" fmla="*/ 195580 w 1471930"/>
              <a:gd name="connsiteY1" fmla="*/ 9520 h 707385"/>
              <a:gd name="connisteX2" fmla="*/ 510540 w 1471930"/>
              <a:gd name="connsiteY2" fmla="*/ 707385 h 707385"/>
              <a:gd name="connisteX3" fmla="*/ 765810 w 1471930"/>
              <a:gd name="connsiteY3" fmla="*/ 9520 h 707385"/>
              <a:gd name="connisteX4" fmla="*/ 1046480 w 1471930"/>
              <a:gd name="connsiteY4" fmla="*/ 681350 h 707385"/>
              <a:gd name="connisteX5" fmla="*/ 1276350 w 1471930"/>
              <a:gd name="connsiteY5" fmla="*/ 9520 h 707385"/>
              <a:gd name="connisteX6" fmla="*/ 1471930 w 1471930"/>
              <a:gd name="connsiteY6" fmla="*/ 681350 h 707385"/>
              <a:gd name="connisteX7" fmla="*/ 1514475 w 1471930"/>
              <a:gd name="connsiteY7" fmla="*/ 673095 h 707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471930" h="707385">
                <a:moveTo>
                  <a:pt x="0" y="358135"/>
                </a:moveTo>
                <a:cubicBezTo>
                  <a:pt x="33020" y="274315"/>
                  <a:pt x="93345" y="-60330"/>
                  <a:pt x="195580" y="9520"/>
                </a:cubicBezTo>
                <a:cubicBezTo>
                  <a:pt x="297815" y="79370"/>
                  <a:pt x="396240" y="707385"/>
                  <a:pt x="510540" y="707385"/>
                </a:cubicBezTo>
                <a:cubicBezTo>
                  <a:pt x="624840" y="707385"/>
                  <a:pt x="658495" y="14600"/>
                  <a:pt x="765810" y="9520"/>
                </a:cubicBezTo>
                <a:cubicBezTo>
                  <a:pt x="873125" y="4440"/>
                  <a:pt x="944245" y="681350"/>
                  <a:pt x="1046480" y="681350"/>
                </a:cubicBezTo>
                <a:cubicBezTo>
                  <a:pt x="1148715" y="681350"/>
                  <a:pt x="1191260" y="9520"/>
                  <a:pt x="1276350" y="9520"/>
                </a:cubicBezTo>
                <a:cubicBezTo>
                  <a:pt x="1361440" y="9520"/>
                  <a:pt x="1424305" y="548635"/>
                  <a:pt x="1471930" y="6813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6200000">
            <a:off x="1913890" y="2705100"/>
            <a:ext cx="1122045" cy="528955"/>
          </a:xfrm>
          <a:custGeom>
            <a:avLst/>
            <a:gdLst>
              <a:gd name="connisteX0" fmla="*/ 0 w 1471930"/>
              <a:gd name="connsiteY0" fmla="*/ 358135 h 707385"/>
              <a:gd name="connisteX1" fmla="*/ 195580 w 1471930"/>
              <a:gd name="connsiteY1" fmla="*/ 9520 h 707385"/>
              <a:gd name="connisteX2" fmla="*/ 510540 w 1471930"/>
              <a:gd name="connsiteY2" fmla="*/ 707385 h 707385"/>
              <a:gd name="connisteX3" fmla="*/ 765810 w 1471930"/>
              <a:gd name="connsiteY3" fmla="*/ 9520 h 707385"/>
              <a:gd name="connisteX4" fmla="*/ 1046480 w 1471930"/>
              <a:gd name="connsiteY4" fmla="*/ 681350 h 707385"/>
              <a:gd name="connisteX5" fmla="*/ 1276350 w 1471930"/>
              <a:gd name="connsiteY5" fmla="*/ 9520 h 707385"/>
              <a:gd name="connisteX6" fmla="*/ 1471930 w 1471930"/>
              <a:gd name="connsiteY6" fmla="*/ 681350 h 707385"/>
              <a:gd name="connisteX7" fmla="*/ 1514475 w 1471930"/>
              <a:gd name="connsiteY7" fmla="*/ 673095 h 707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471930" h="707385">
                <a:moveTo>
                  <a:pt x="0" y="358135"/>
                </a:moveTo>
                <a:cubicBezTo>
                  <a:pt x="33020" y="274315"/>
                  <a:pt x="93345" y="-60330"/>
                  <a:pt x="195580" y="9520"/>
                </a:cubicBezTo>
                <a:cubicBezTo>
                  <a:pt x="297815" y="79370"/>
                  <a:pt x="396240" y="707385"/>
                  <a:pt x="510540" y="707385"/>
                </a:cubicBezTo>
                <a:cubicBezTo>
                  <a:pt x="624840" y="707385"/>
                  <a:pt x="658495" y="14600"/>
                  <a:pt x="765810" y="9520"/>
                </a:cubicBezTo>
                <a:cubicBezTo>
                  <a:pt x="873125" y="4440"/>
                  <a:pt x="944245" y="681350"/>
                  <a:pt x="1046480" y="681350"/>
                </a:cubicBezTo>
                <a:cubicBezTo>
                  <a:pt x="1148715" y="681350"/>
                  <a:pt x="1191260" y="9520"/>
                  <a:pt x="1276350" y="9520"/>
                </a:cubicBezTo>
                <a:cubicBezTo>
                  <a:pt x="1361440" y="9520"/>
                  <a:pt x="1424305" y="548635"/>
                  <a:pt x="1471930" y="6813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6200000">
            <a:off x="1913890" y="2705100"/>
            <a:ext cx="1122045" cy="528955"/>
          </a:xfrm>
          <a:custGeom>
            <a:avLst/>
            <a:gdLst>
              <a:gd name="connisteX0" fmla="*/ 0 w 1471930"/>
              <a:gd name="connsiteY0" fmla="*/ 358135 h 707385"/>
              <a:gd name="connisteX1" fmla="*/ 195580 w 1471930"/>
              <a:gd name="connsiteY1" fmla="*/ 9520 h 707385"/>
              <a:gd name="connisteX2" fmla="*/ 510540 w 1471930"/>
              <a:gd name="connsiteY2" fmla="*/ 707385 h 707385"/>
              <a:gd name="connisteX3" fmla="*/ 765810 w 1471930"/>
              <a:gd name="connsiteY3" fmla="*/ 9520 h 707385"/>
              <a:gd name="connisteX4" fmla="*/ 1046480 w 1471930"/>
              <a:gd name="connsiteY4" fmla="*/ 681350 h 707385"/>
              <a:gd name="connisteX5" fmla="*/ 1276350 w 1471930"/>
              <a:gd name="connsiteY5" fmla="*/ 9520 h 707385"/>
              <a:gd name="connisteX6" fmla="*/ 1471930 w 1471930"/>
              <a:gd name="connsiteY6" fmla="*/ 681350 h 707385"/>
              <a:gd name="connisteX7" fmla="*/ 1514475 w 1471930"/>
              <a:gd name="connsiteY7" fmla="*/ 673095 h 707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471930" h="707385">
                <a:moveTo>
                  <a:pt x="0" y="358135"/>
                </a:moveTo>
                <a:cubicBezTo>
                  <a:pt x="33020" y="274315"/>
                  <a:pt x="93345" y="-60330"/>
                  <a:pt x="195580" y="9520"/>
                </a:cubicBezTo>
                <a:cubicBezTo>
                  <a:pt x="297815" y="79370"/>
                  <a:pt x="396240" y="707385"/>
                  <a:pt x="510540" y="707385"/>
                </a:cubicBezTo>
                <a:cubicBezTo>
                  <a:pt x="624840" y="707385"/>
                  <a:pt x="658495" y="14600"/>
                  <a:pt x="765810" y="9520"/>
                </a:cubicBezTo>
                <a:cubicBezTo>
                  <a:pt x="873125" y="4440"/>
                  <a:pt x="944245" y="681350"/>
                  <a:pt x="1046480" y="681350"/>
                </a:cubicBezTo>
                <a:cubicBezTo>
                  <a:pt x="1148715" y="681350"/>
                  <a:pt x="1191260" y="9520"/>
                  <a:pt x="1276350" y="9520"/>
                </a:cubicBezTo>
                <a:cubicBezTo>
                  <a:pt x="1361440" y="9520"/>
                  <a:pt x="1424305" y="548635"/>
                  <a:pt x="1471930" y="681350"/>
                </a:cubicBezTo>
              </a:path>
            </a:pathLst>
          </a:custGeom>
          <a:noFill/>
          <a:ln>
            <a:solidFill>
              <a:srgbClr val="FF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00120" y="2408555"/>
            <a:ext cx="5356860" cy="1151255"/>
            <a:chOff x="610" y="5902"/>
            <a:chExt cx="8436" cy="1813"/>
          </a:xfrm>
        </p:grpSpPr>
        <p:grpSp>
          <p:nvGrpSpPr>
            <p:cNvPr id="19" name="组合 18"/>
            <p:cNvGrpSpPr/>
            <p:nvPr/>
          </p:nvGrpSpPr>
          <p:grpSpPr>
            <a:xfrm>
              <a:off x="610" y="6015"/>
              <a:ext cx="8436" cy="1700"/>
              <a:chOff x="323215" y="4005263"/>
              <a:chExt cx="5356860" cy="1079500"/>
            </a:xfrm>
          </p:grpSpPr>
          <p:graphicFrame>
            <p:nvGraphicFramePr>
              <p:cNvPr id="20" name="对象 19"/>
              <p:cNvGraphicFramePr/>
              <p:nvPr/>
            </p:nvGraphicFramePr>
            <p:xfrm>
              <a:off x="323215" y="4668838"/>
              <a:ext cx="1076325" cy="364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5" name="" r:id="rId1" imgW="10972800" imgH="4267200" progId="">
                      <p:embed/>
                    </p:oleObj>
                  </mc:Choice>
                  <mc:Fallback>
                    <p:oleObj name="" r:id="rId1" imgW="10972800" imgH="4267200" progId="">
                      <p:embed/>
                      <p:pic>
                        <p:nvPicPr>
                          <p:cNvPr id="0" name="图片 3074" descr="image3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23215" y="4668838"/>
                            <a:ext cx="1076325" cy="3644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/>
              <p:nvPr/>
            </p:nvGraphicFramePr>
            <p:xfrm>
              <a:off x="2542858" y="4005263"/>
              <a:ext cx="20574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6" name="" r:id="rId3" imgW="22860000" imgH="4876800" progId="">
                      <p:embed/>
                    </p:oleObj>
                  </mc:Choice>
                  <mc:Fallback>
                    <p:oleObj name="" r:id="rId3" imgW="22860000" imgH="4876800" progId="">
                      <p:embed/>
                      <p:pic>
                        <p:nvPicPr>
                          <p:cNvPr id="0" name="图片 3075" descr="image3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42858" y="4005263"/>
                            <a:ext cx="2057400" cy="4318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矩形 21"/>
              <p:cNvSpPr/>
              <p:nvPr/>
            </p:nvSpPr>
            <p:spPr>
              <a:xfrm>
                <a:off x="4721225" y="4005263"/>
                <a:ext cx="958850" cy="4000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zh-CN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暗条纹</a:t>
                </a:r>
                <a:endParaRPr lang="zh-CN" altLang="en-US" sz="2000" b="1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" name="对象 22"/>
              <p:cNvGraphicFramePr/>
              <p:nvPr/>
            </p:nvGraphicFramePr>
            <p:xfrm>
              <a:off x="2554288" y="4652963"/>
              <a:ext cx="20574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7" name="" r:id="rId5" imgW="22860000" imgH="4876800" progId="">
                      <p:embed/>
                    </p:oleObj>
                  </mc:Choice>
                  <mc:Fallback>
                    <p:oleObj name="" r:id="rId5" imgW="22860000" imgH="4876800" progId="">
                      <p:embed/>
                      <p:pic>
                        <p:nvPicPr>
                          <p:cNvPr id="0" name="图片 3076" descr="image3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54288" y="4652963"/>
                            <a:ext cx="2057400" cy="4318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矩形 23"/>
              <p:cNvSpPr/>
              <p:nvPr/>
            </p:nvSpPr>
            <p:spPr>
              <a:xfrm>
                <a:off x="4716463" y="4568825"/>
                <a:ext cx="958850" cy="4000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明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条纹</a:t>
                </a:r>
                <a:endParaRPr lang="zh-CN" altLang="en-US" sz="2000" b="1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0" y="5902"/>
            <a:ext cx="3240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8" name="" r:id="rId6" imgW="977900" imgH="304800" progId="Equation.KSEE3">
                    <p:embed/>
                  </p:oleObj>
                </mc:Choice>
                <mc:Fallback>
                  <p:oleObj name="" r:id="rId6" imgW="977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0" y="5902"/>
                          <a:ext cx="3240" cy="10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4" name="组合 223"/>
          <p:cNvGrpSpPr/>
          <p:nvPr/>
        </p:nvGrpSpPr>
        <p:grpSpPr>
          <a:xfrm>
            <a:off x="513080" y="3688715"/>
            <a:ext cx="3923665" cy="286385"/>
            <a:chOff x="0" y="250739"/>
            <a:chExt cx="9001000" cy="946394"/>
          </a:xfrm>
        </p:grpSpPr>
        <p:sp>
          <p:nvSpPr>
            <p:cNvPr id="220" name="矩形 219"/>
            <p:cNvSpPr/>
            <p:nvPr/>
          </p:nvSpPr>
          <p:spPr>
            <a:xfrm>
              <a:off x="0" y="260266"/>
              <a:ext cx="9001000" cy="9368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圆角矩形 220"/>
            <p:cNvSpPr/>
            <p:nvPr/>
          </p:nvSpPr>
          <p:spPr>
            <a:xfrm>
              <a:off x="863588" y="250739"/>
              <a:ext cx="2185640" cy="936867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tx1"/>
                </a:gs>
                <a:gs pos="58000">
                  <a:schemeClr val="tx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3049863" y="250739"/>
              <a:ext cx="2405347" cy="936867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rgbClr val="FFC000"/>
                </a:gs>
                <a:gs pos="58000">
                  <a:srgbClr val="FFC000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3310" y="4371975"/>
            <a:ext cx="6615430" cy="2198370"/>
            <a:chOff x="1706" y="6885"/>
            <a:chExt cx="10418" cy="3462"/>
          </a:xfrm>
        </p:grpSpPr>
        <p:grpSp>
          <p:nvGrpSpPr>
            <p:cNvPr id="4" name="组合 3"/>
            <p:cNvGrpSpPr/>
            <p:nvPr/>
          </p:nvGrpSpPr>
          <p:grpSpPr>
            <a:xfrm>
              <a:off x="1706" y="7185"/>
              <a:ext cx="10419" cy="3163"/>
              <a:chOff x="2153" y="4975"/>
              <a:chExt cx="10419" cy="3163"/>
            </a:xfrm>
          </p:grpSpPr>
          <p:pic>
            <p:nvPicPr>
              <p:cNvPr id="20483" name="Picture 2" descr="等厚1"/>
              <p:cNvPicPr>
                <a:picLocks noChangeAspect="1"/>
              </p:cNvPicPr>
              <p:nvPr/>
            </p:nvPicPr>
            <p:blipFill>
              <a:blip r:embed="rId8" cstate="print"/>
              <a:srcRect b="48985"/>
              <a:stretch>
                <a:fillRect/>
              </a:stretch>
            </p:blipFill>
            <p:spPr>
              <a:xfrm>
                <a:off x="2153" y="4975"/>
                <a:ext cx="5169" cy="31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" name="图片 2" descr="t0190c71d37783f556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4" y="4999"/>
                <a:ext cx="4918" cy="3139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1706" y="6885"/>
              <a:ext cx="1960" cy="647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分振幅法</a:t>
              </a:r>
              <a:endPara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07" y="6885"/>
              <a:ext cx="1888" cy="647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分波阵面法</a:t>
              </a:r>
              <a:endPara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bldLvl="0" animBg="1"/>
      <p:bldP spid="16" grpId="0" bldLvl="0" animBg="1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/>
          <p:cNvSpPr/>
          <p:nvPr/>
        </p:nvSpPr>
        <p:spPr>
          <a:xfrm>
            <a:off x="323850" y="270510"/>
            <a:ext cx="849630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zh-CN" altLang="zh-CN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3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434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402205"/>
            <a:ext cx="3518535" cy="2639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文本框 2"/>
          <p:cNvSpPr txBox="1"/>
          <p:nvPr/>
        </p:nvSpPr>
        <p:spPr>
          <a:xfrm>
            <a:off x="2357120" y="2541588"/>
            <a:ext cx="504825" cy="487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343" name="文本框 3"/>
          <p:cNvSpPr txBox="1"/>
          <p:nvPr/>
        </p:nvSpPr>
        <p:spPr>
          <a:xfrm>
            <a:off x="4086225" y="4367530"/>
            <a:ext cx="504825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345" name="Picture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55" y="2378075"/>
            <a:ext cx="2799080" cy="2686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文本框 7"/>
          <p:cNvSpPr txBox="1"/>
          <p:nvPr/>
        </p:nvSpPr>
        <p:spPr>
          <a:xfrm>
            <a:off x="417830" y="1071880"/>
            <a:ext cx="853948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迈克尔逊干涉仪的结构？本实验获得相干光的方法？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补偿板的作用？该仪器的优点？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u=2650835402,2927831760&amp;fm=26&amp;gp=0"/>
          <p:cNvPicPr>
            <a:picLocks noChangeAspect="1"/>
          </p:cNvPicPr>
          <p:nvPr/>
        </p:nvPicPr>
        <p:blipFill>
          <a:blip r:embed="rId3"/>
          <a:srcRect l="11941" t="83172" r="18962" b="6769"/>
          <a:stretch>
            <a:fillRect/>
          </a:stretch>
        </p:blipFill>
        <p:spPr>
          <a:xfrm>
            <a:off x="5367655" y="4789805"/>
            <a:ext cx="2520315" cy="274955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072515" y="5310505"/>
            <a:ext cx="6460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两相干光分离、互不干扰。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不是实物，</a:t>
            </a:r>
            <a:r>
              <a:rPr lang="zh-CN" altLang="zh-CN" sz="20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zh-CN" sz="20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的空气层可以任意调节。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1" name="Picture 19" descr="C:\Users\Administrator\Desktop\slide0012_image036.gif"/>
          <p:cNvPicPr>
            <a:picLocks noChangeAspect="1" noChangeArrowheads="1" noCrop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3490" y="1483995"/>
            <a:ext cx="5215890" cy="2245995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450215" y="4280535"/>
            <a:ext cx="8047990" cy="2122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干涉条纹特征？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静态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: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同心圆环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;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疏外密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中心或明或暗</a:t>
            </a:r>
            <a:r>
              <a:rPr lang="zh-CN" altLang="en-US" sz="2400" dirty="0">
                <a:latin typeface="黑体" panose="02010609060101010101" pitchFamily="2" charset="-122"/>
                <a:cs typeface="黑体" panose="02010609060101010101" pitchFamily="2" charset="-122"/>
              </a:rPr>
              <a:t>。</a:t>
            </a:r>
            <a:endParaRPr lang="en-US" altLang="zh-CN" sz="2400" dirty="0">
              <a:latin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动态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: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中心条纹明暗可变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；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d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增大，条纹涌出，反之陷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进</a:t>
            </a:r>
            <a:r>
              <a:rPr lang="zh-CN" altLang="en-US" sz="2400" dirty="0">
                <a:latin typeface="黑体" panose="02010609060101010101" pitchFamily="2" charset="-122"/>
                <a:cs typeface="黑体" panose="02010609060101010101" pitchFamily="2" charset="-122"/>
              </a:rPr>
              <a:t>。</a:t>
            </a:r>
            <a:endParaRPr lang="en-US" altLang="zh-CN" sz="2400" dirty="0">
              <a:latin typeface="黑体" panose="02010609060101010101" pitchFamily="2" charset="-122"/>
              <a:cs typeface="黑体" panose="02010609060101010101" pitchFamily="2" charset="-122"/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5371" name="Rectangle 6"/>
          <p:cNvSpPr/>
          <p:nvPr/>
        </p:nvSpPr>
        <p:spPr>
          <a:xfrm>
            <a:off x="323850" y="263684"/>
            <a:ext cx="8496300" cy="645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zh-CN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434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0215" y="1483360"/>
            <a:ext cx="2995295" cy="22466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425450" y="961380"/>
            <a:ext cx="5161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等倾干涉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点光源、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扩展光源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92370" y="2044700"/>
            <a:ext cx="3167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992370" y="3068638"/>
            <a:ext cx="3167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32233" y="2044700"/>
            <a:ext cx="0" cy="1455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491480" y="2044700"/>
            <a:ext cx="941070" cy="210439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32550" y="2044700"/>
            <a:ext cx="859155" cy="1816735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82970" y="3086100"/>
            <a:ext cx="516890" cy="113538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963920" y="2636838"/>
            <a:ext cx="755650" cy="431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74995" y="3086100"/>
            <a:ext cx="288925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732270" y="3086100"/>
            <a:ext cx="29845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03645" y="1789113"/>
            <a:ext cx="29845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/>
              <a:t>C</a:t>
            </a:r>
            <a:endParaRPr lang="zh-CN" altLang="en-US" sz="1200"/>
          </a:p>
        </p:txBody>
      </p:sp>
      <p:sp>
        <p:nvSpPr>
          <p:cNvPr id="23" name="任意多边形 22"/>
          <p:cNvSpPr/>
          <p:nvPr/>
        </p:nvSpPr>
        <p:spPr>
          <a:xfrm>
            <a:off x="6344920" y="2276475"/>
            <a:ext cx="104775" cy="30163"/>
          </a:xfrm>
          <a:custGeom>
            <a:avLst/>
            <a:gdLst>
              <a:gd name="connsiteX0" fmla="*/ 0 w 104415"/>
              <a:gd name="connsiteY0" fmla="*/ 0 h 29419"/>
              <a:gd name="connsiteX1" fmla="*/ 95250 w 104415"/>
              <a:gd name="connsiteY1" fmla="*/ 28575 h 29419"/>
              <a:gd name="connsiteX2" fmla="*/ 95250 w 104415"/>
              <a:gd name="connsiteY2" fmla="*/ 19050 h 2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5" h="29419">
                <a:moveTo>
                  <a:pt x="0" y="0"/>
                </a:moveTo>
                <a:cubicBezTo>
                  <a:pt x="39687" y="12700"/>
                  <a:pt x="79375" y="25400"/>
                  <a:pt x="95250" y="28575"/>
                </a:cubicBezTo>
                <a:cubicBezTo>
                  <a:pt x="111125" y="31750"/>
                  <a:pt x="103187" y="25400"/>
                  <a:pt x="9525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208395" y="2306638"/>
            <a:ext cx="27305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θ</a:t>
            </a:r>
            <a:endParaRPr lang="zh-CN" altLang="en-US" sz="12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703695" y="2478088"/>
            <a:ext cx="30956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/>
              <a:t>D</a:t>
            </a:r>
            <a:endParaRPr lang="zh-CN" altLang="en-US" sz="120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5491480" y="3068955"/>
            <a:ext cx="472440" cy="1080135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28600" y="5064125"/>
            <a:ext cx="7494905" cy="1889760"/>
            <a:chOff x="360" y="7975"/>
            <a:chExt cx="11803" cy="2976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360" y="8645"/>
              <a:ext cx="3088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等倾干涉</a:t>
              </a:r>
              <a:r>
                <a:rPr lang="zh-CN" altLang="en-US" sz="2000"/>
                <a:t>特点：</a:t>
              </a:r>
              <a:endParaRPr lang="zh-CN" altLang="en-US" sz="2000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3219" y="7975"/>
              <a:ext cx="8944" cy="29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dirty="0">
                  <a:latin typeface="Times New Roman" panose="02020603050405020304" pitchFamily="18" charset="0"/>
                  <a:cs typeface="+mn-ea"/>
                </a:rPr>
                <a:t>1. </a:t>
              </a:r>
              <a:r>
                <a:rPr lang="zh-CN" altLang="en-US" dirty="0">
                  <a:latin typeface="Times New Roman" panose="02020603050405020304" pitchFamily="18" charset="0"/>
                  <a:cs typeface="+mn-ea"/>
                  <a:sym typeface="+mn-ea"/>
                </a:rPr>
                <a:t>图案为同心圆环，</a:t>
              </a:r>
              <a:r>
                <a:rPr lang="zh-CN" altLang="en-US" sz="1800" dirty="0">
                  <a:latin typeface="Times New Roman" panose="02020603050405020304" pitchFamily="18" charset="0"/>
                  <a:cs typeface="+mn-ea"/>
                </a:rPr>
                <a:t>相同倾角的光对应于同一干涉级次。</a:t>
              </a:r>
              <a:endParaRPr lang="zh-CN" altLang="en-US" sz="1800" dirty="0">
                <a:latin typeface="Times New Roman" panose="02020603050405020304" pitchFamily="18" charset="0"/>
                <a:cs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dirty="0">
                  <a:latin typeface="Times New Roman" panose="02020603050405020304" pitchFamily="18" charset="0"/>
                  <a:cs typeface="+mn-ea"/>
                </a:rPr>
                <a:t>2. </a:t>
              </a: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+mn-ea"/>
                </a:rPr>
                <a:t>中心干涉级次最高</a:t>
              </a:r>
              <a:r>
                <a:rPr lang="zh-CN" altLang="en-US" sz="1800" dirty="0">
                  <a:latin typeface="Times New Roman" panose="02020603050405020304" pitchFamily="18" charset="0"/>
                  <a:cs typeface="+mn-ea"/>
                </a:rPr>
                <a:t>。</a:t>
              </a:r>
              <a:endParaRPr lang="zh-CN" altLang="en-US" sz="1800" dirty="0">
                <a:latin typeface="Times New Roman" panose="02020603050405020304" pitchFamily="18" charset="0"/>
                <a:cs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dirty="0">
                  <a:latin typeface="Times New Roman" panose="02020603050405020304" pitchFamily="18" charset="0"/>
                  <a:cs typeface="+mn-ea"/>
                </a:rPr>
                <a:t>3. d增大，m增大。</a:t>
              </a:r>
              <a:endParaRPr lang="zh-CN" altLang="en-US" sz="1800" dirty="0">
                <a:latin typeface="Times New Roman" panose="02020603050405020304" pitchFamily="18" charset="0"/>
                <a:cs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dirty="0" smtClean="0">
                  <a:latin typeface="Times New Roman" panose="02020603050405020304" pitchFamily="18" charset="0"/>
                </a:rPr>
                <a:t>     </a:t>
              </a:r>
              <a:endParaRPr lang="en-US" altLang="zh-CN" sz="1800" dirty="0" smtClean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5252720" y="2058988"/>
            <a:ext cx="0" cy="1001712"/>
          </a:xfrm>
          <a:prstGeom prst="line">
            <a:avLst/>
          </a:prstGeom>
          <a:ln w="19050">
            <a:solidFill>
              <a:srgbClr val="FF33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TextBox 36"/>
          <p:cNvSpPr txBox="1">
            <a:spLocks noChangeArrowheads="1"/>
          </p:cNvSpPr>
          <p:nvPr/>
        </p:nvSpPr>
        <p:spPr bwMode="auto">
          <a:xfrm>
            <a:off x="4997133" y="2432050"/>
            <a:ext cx="2825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i="1"/>
              <a:t>d</a:t>
            </a:r>
            <a:endParaRPr lang="zh-CN" altLang="en-US" sz="1200"/>
          </a:p>
        </p:txBody>
      </p:sp>
      <p:grpSp>
        <p:nvGrpSpPr>
          <p:cNvPr id="28" name="组合 27"/>
          <p:cNvGrpSpPr/>
          <p:nvPr/>
        </p:nvGrpSpPr>
        <p:grpSpPr>
          <a:xfrm>
            <a:off x="5295265" y="3947160"/>
            <a:ext cx="2784475" cy="748030"/>
            <a:chOff x="8220" y="3695"/>
            <a:chExt cx="4385" cy="1178"/>
          </a:xfrm>
        </p:grpSpPr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8220" y="3695"/>
              <a:ext cx="2413" cy="5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△</a:t>
              </a:r>
              <a:r>
                <a:rPr lang="en-US" altLang="zh-CN" sz="1600" dirty="0"/>
                <a:t>=AC+CD</a:t>
              </a:r>
              <a:endParaRPr lang="en-US" altLang="zh-CN" sz="1600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0112" y="3695"/>
            <a:ext cx="161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" imgW="15544800" imgH="4267200" progId="Equation.DSMT4">
                    <p:embed/>
                  </p:oleObj>
                </mc:Choice>
                <mc:Fallback>
                  <p:oleObj name="Equation" r:id="rId1" imgW="15544800" imgH="4267200" progId="Equation.DSMT4">
                    <p:embed/>
                    <p:pic>
                      <p:nvPicPr>
                        <p:cNvPr id="0" name="对象 3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12" y="3695"/>
                          <a:ext cx="1611" cy="44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8220" y="4226"/>
              <a:ext cx="4385" cy="647"/>
              <a:chOff x="8203" y="3779"/>
              <a:chExt cx="4385" cy="647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8203" y="3779"/>
                <a:ext cx="2155" cy="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级明纹：</a:t>
                </a:r>
                <a:endParaRPr lang="zh-CN" altLang="en-US" sz="160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3" name="对象 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209" y="3869"/>
              <a:ext cx="2379" cy="4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4" name="" r:id="rId3" imgW="901700" imgH="177165" progId="Equation.KSEE3">
                      <p:embed/>
                    </p:oleObj>
                  </mc:Choice>
                  <mc:Fallback>
                    <p:oleObj name="" r:id="rId3" imgW="9017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209" y="3869"/>
                            <a:ext cx="2379" cy="4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71" name="Rectangle 6"/>
          <p:cNvSpPr/>
          <p:nvPr/>
        </p:nvSpPr>
        <p:spPr>
          <a:xfrm>
            <a:off x="323850" y="14764"/>
            <a:ext cx="8496300" cy="645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/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L 形 8"/>
          <p:cNvSpPr/>
          <p:nvPr/>
        </p:nvSpPr>
        <p:spPr>
          <a:xfrm rot="19620000">
            <a:off x="6623685" y="2686685"/>
            <a:ext cx="128270" cy="173355"/>
          </a:xfrm>
          <a:prstGeom prst="corner">
            <a:avLst/>
          </a:prstGeom>
          <a:noFill/>
          <a:ln w="31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79400" y="4871720"/>
            <a:ext cx="22148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（点光源）非定域干涉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80025" y="4840605"/>
            <a:ext cx="255968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sym typeface="+mn-ea"/>
              </a:rPr>
              <a:t>（扩展光源）定域干涉</a:t>
            </a:r>
            <a:endParaRPr lang="zh-CN" altLang="en-US" dirty="0">
              <a:solidFill>
                <a:schemeClr val="tx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4" name="图片 43" descr="图片1"/>
          <p:cNvPicPr>
            <a:picLocks noChangeAspect="1"/>
          </p:cNvPicPr>
          <p:nvPr/>
        </p:nvPicPr>
        <p:blipFill>
          <a:blip r:embed="rId5"/>
          <a:srcRect l="33130" t="12306" r="20414"/>
          <a:stretch>
            <a:fillRect/>
          </a:stretch>
        </p:blipFill>
        <p:spPr>
          <a:xfrm>
            <a:off x="1670050" y="1635760"/>
            <a:ext cx="1078230" cy="2482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9775" y="1464945"/>
            <a:ext cx="1304290" cy="3207385"/>
            <a:chOff x="6444208" y="764704"/>
            <a:chExt cx="2448272" cy="5563995"/>
          </a:xfrm>
        </p:grpSpPr>
        <p:pic>
          <p:nvPicPr>
            <p:cNvPr id="2" name="Picture 2" descr="Picture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44208" y="764704"/>
              <a:ext cx="2448272" cy="55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7524328" y="1052736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524328" y="1442392"/>
              <a:ext cx="432048" cy="1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668344" y="1088740"/>
              <a:ext cx="144016" cy="396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739149" y="1081085"/>
                  <a:ext cx="290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149" y="1081085"/>
                  <a:ext cx="2904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511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06"/>
</p:tagLst>
</file>

<file path=ppt/tags/tag10.xml><?xml version="1.0" encoding="utf-8"?>
<p:tagLst xmlns:p="http://schemas.openxmlformats.org/presentationml/2006/main">
  <p:tag name="KSO_WM_TEMPLATE_CATEGORY" val="custom"/>
  <p:tag name="KSO_WM_TEMPLATE_INDEX" val="106"/>
</p:tagLst>
</file>

<file path=ppt/tags/tag11.xml><?xml version="1.0" encoding="utf-8"?>
<p:tagLst xmlns:p="http://schemas.openxmlformats.org/presentationml/2006/main">
  <p:tag name="KSO_WM_UNIT_TABLE_BEAUTIFY" val="smartTable{34cdf678-360b-4d3d-9269-d5f0170468ae}"/>
</p:tagLst>
</file>

<file path=ppt/tags/tag12.xml><?xml version="1.0" encoding="utf-8"?>
<p:tagLst xmlns:p="http://schemas.openxmlformats.org/presentationml/2006/main">
  <p:tag name="KSO_WM_TEMPLATE_CATEGORY" val="custom"/>
  <p:tag name="KSO_WM_TEMPLATE_INDEX" val="106"/>
</p:tagLst>
</file>

<file path=ppt/tags/tag13.xml><?xml version="1.0" encoding="utf-8"?>
<p:tagLst xmlns:p="http://schemas.openxmlformats.org/presentationml/2006/main">
  <p:tag name="KSO_WM_TEMPLATE_CATEGORY" val="custom"/>
  <p:tag name="KSO_WM_TEMPLATE_INDEX" val="106"/>
</p:tagLst>
</file>

<file path=ppt/tags/tag14.xml><?xml version="1.0" encoding="utf-8"?>
<p:tagLst xmlns:p="http://schemas.openxmlformats.org/presentationml/2006/main">
  <p:tag name="KSO_WM_TEMPLATE_CATEGORY" val="custom"/>
  <p:tag name="KSO_WM_TEMPLATE_INDEX" val="106"/>
</p:tagLst>
</file>

<file path=ppt/tags/tag15.xml><?xml version="1.0" encoding="utf-8"?>
<p:tagLst xmlns:p="http://schemas.openxmlformats.org/presentationml/2006/main">
  <p:tag name="KSO_WM_TEMPLATE_CATEGORY" val="custom"/>
  <p:tag name="KSO_WM_TEMPLATE_INDEX" val="10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6"/>
  <p:tag name="KSO_WM_UNIT_TYPE" val="a"/>
  <p:tag name="KSO_WM_UNIT_INDEX" val="1"/>
  <p:tag name="KSO_WM_UNIT_ID" val="custom106_27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ags/tag17.xml><?xml version="1.0" encoding="utf-8"?>
<p:tagLst xmlns:p="http://schemas.openxmlformats.org/presentationml/2006/main">
  <p:tag name="KSO_WM_TEMPLATE_CATEGORY" val="custom"/>
  <p:tag name="KSO_WM_TEMPLATE_INDEX" val="106"/>
  <p:tag name="KSO_WM_TAG_VERSION" val="1.0"/>
  <p:tag name="KSO_WM_SLIDE_ID" val="custom106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06"/>
</p:tagLst>
</file>

<file path=ppt/tags/tag19.xml><?xml version="1.0" encoding="utf-8"?>
<p:tagLst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6"/>
  <p:tag name="KSO_WM_UNIT_TYPE" val="a"/>
  <p:tag name="KSO_WM_UNIT_INDEX" val="1"/>
  <p:tag name="KSO_WM_UNIT_ID" val="custom10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106"/>
  <p:tag name="KSO_WM_TAG_VERSION" val="1.0"/>
  <p:tag name="KSO_WM_SLIDE_ID" val="custom10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5*108"/>
  <p:tag name="KSO_WM_SLIDE_SIZE" val="620*36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6"/>
  <p:tag name="KSO_WM_UNIT_TYPE" val="a"/>
  <p:tag name="KSO_WM_UNIT_INDEX" val="1"/>
  <p:tag name="KSO_WM_UNIT_ID" val="custom10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06"/>
</p:tagLst>
</file>

<file path=ppt/tags/tag6.xml><?xml version="1.0" encoding="utf-8"?>
<p:tagLst xmlns:p="http://schemas.openxmlformats.org/presentationml/2006/main">
  <p:tag name="KSO_WM_TEMPLATE_CATEGORY" val="custom"/>
  <p:tag name="KSO_WM_TEMPLATE_INDEX" val="106"/>
</p:tagLst>
</file>

<file path=ppt/tags/tag7.xml><?xml version="1.0" encoding="utf-8"?>
<p:tagLst xmlns:p="http://schemas.openxmlformats.org/presentationml/2006/main">
  <p:tag name="KSO_WM_UNIT_PLACING_PICTURE_USER_VIEWPORT" val="{&quot;height&quot;:2763,&quot;width&quot;:7366}"/>
</p:tagLst>
</file>

<file path=ppt/tags/tag8.xml><?xml version="1.0" encoding="utf-8"?>
<p:tagLst xmlns:p="http://schemas.openxmlformats.org/presentationml/2006/main">
  <p:tag name="REFSHAPE" val="675451132"/>
  <p:tag name="KSO_WM_UNIT_PLACING_PICTURE_USER_VIEWPORT" val="{&quot;height&quot;:4156,&quot;width&quot;:5541}"/>
</p:tagLst>
</file>

<file path=ppt/tags/tag9.xml><?xml version="1.0" encoding="utf-8"?>
<p:tagLst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1_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>全屏显示(4:3)</PresentationFormat>
  <Paragraphs>343</Paragraphs>
  <Slides>20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20</vt:i4>
      </vt:variant>
    </vt:vector>
  </HeadingPairs>
  <TitlesOfParts>
    <vt:vector size="68" baseType="lpstr">
      <vt:lpstr>Arial</vt:lpstr>
      <vt:lpstr>宋体</vt:lpstr>
      <vt:lpstr>Wingdings</vt:lpstr>
      <vt:lpstr>黑体</vt:lpstr>
      <vt:lpstr>微软雅黑</vt:lpstr>
      <vt:lpstr>Wingdings 2</vt:lpstr>
      <vt:lpstr>Times New Roman</vt:lpstr>
      <vt:lpstr>Calibri</vt:lpstr>
      <vt:lpstr>幼圆</vt:lpstr>
      <vt:lpstr>Wingdings</vt:lpstr>
      <vt:lpstr>Symbol</vt:lpstr>
      <vt:lpstr>Arial Unicode MS</vt:lpstr>
      <vt:lpstr>Symbol</vt:lpstr>
      <vt:lpstr>微软雅黑 Light</vt:lpstr>
      <vt:lpstr>楷体_GB2312</vt:lpstr>
      <vt:lpstr>新宋体</vt:lpstr>
      <vt:lpstr>华文细黑</vt:lpstr>
      <vt:lpstr>1_A000120140530A99PPBG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Photoshop.Image.6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补充：回程差的产生</vt:lpstr>
      <vt:lpstr>PowerPoint 演示文稿</vt:lpstr>
      <vt:lpstr>THANKS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dhc</dc:creator>
  <cp:lastModifiedBy>徐婧</cp:lastModifiedBy>
  <cp:revision>657</cp:revision>
  <dcterms:created xsi:type="dcterms:W3CDTF">2014-11-22T08:30:00Z</dcterms:created>
  <dcterms:modified xsi:type="dcterms:W3CDTF">2020-09-22T03:48:47Z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