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503" r:id="rId11"/>
    <p:sldId id="504" r:id="rId12"/>
    <p:sldId id="463" r:id="rId13"/>
    <p:sldId id="464" r:id="rId14"/>
    <p:sldId id="465" r:id="rId15"/>
    <p:sldId id="509" r:id="rId16"/>
    <p:sldId id="510" r:id="rId17"/>
    <p:sldId id="511" r:id="rId18"/>
    <p:sldId id="514" r:id="rId19"/>
    <p:sldId id="515" r:id="rId20"/>
    <p:sldId id="513" r:id="rId21"/>
    <p:sldId id="516" r:id="rId22"/>
    <p:sldId id="507" r:id="rId23"/>
    <p:sldId id="484" r:id="rId24"/>
    <p:sldId id="485" r:id="rId25"/>
    <p:sldId id="486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17" r:id="rId3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800000"/>
    <a:srgbClr val="FF3300"/>
    <a:srgbClr val="0033CC"/>
    <a:srgbClr val="0066FF"/>
    <a:srgbClr val="663300"/>
    <a:srgbClr val="669900"/>
    <a:srgbClr val="00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727" autoAdjust="0"/>
    <p:restoredTop sz="93939" autoAdjust="0"/>
  </p:normalViewPr>
  <p:slideViewPr>
    <p:cSldViewPr>
      <p:cViewPr>
        <p:scale>
          <a:sx n="50" d="100"/>
          <a:sy n="50" d="100"/>
        </p:scale>
        <p:origin x="-918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BD5F73-0073-479A-B28C-0874109F9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06639-2F15-442C-8868-3063C067F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D87FC-3B67-434E-9DA3-6868DBEED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A3A73-91C0-45E1-AB67-833DDF2DF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1C379-0338-4D7E-9927-F0D8018AC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703C7-B6C7-4D22-B8D0-CECA657334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54136-7471-420B-A19A-3243F05B9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99ED3-7960-4EBD-A21E-C81F2804D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6B6E6-EC00-46FE-87ED-2F034EECC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D6AB-E40F-428C-9B94-CB78AF8DD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99131-3DCE-45F4-AD0B-B7C2E14BB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4A635-F85F-4AE8-9D3D-27CB57E64C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85C0-BC5D-45FC-B1DD-2C6675254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7401-5611-423C-8AAF-23C73312A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2126-1CF7-44E8-AE4A-864FDB061A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fld id="{ACE02E9F-ED40-4A0D-8A33-BA4E08AF9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数学基础</a:t>
            </a:r>
          </a:p>
        </p:txBody>
      </p:sp>
      <p:sp>
        <p:nvSpPr>
          <p:cNvPr id="17410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符号说明</a:t>
            </a:r>
          </a:p>
          <a:p>
            <a:pPr lvl="1"/>
            <a:r>
              <a:rPr lang="zh-CN" altLang="en-US" smtClean="0"/>
              <a:t>取整函数</a:t>
            </a:r>
          </a:p>
          <a:p>
            <a:pPr lvl="1"/>
            <a:r>
              <a:rPr lang="zh-CN" altLang="en-US" smtClean="0"/>
              <a:t>对数</a:t>
            </a:r>
          </a:p>
          <a:p>
            <a:pPr lvl="1"/>
            <a:r>
              <a:rPr lang="zh-CN" altLang="en-US" smtClean="0"/>
              <a:t>阶乘</a:t>
            </a:r>
          </a:p>
          <a:p>
            <a:r>
              <a:rPr lang="en-US" altLang="zh-CN" smtClean="0"/>
              <a:t> </a:t>
            </a:r>
            <a:r>
              <a:rPr lang="zh-CN" altLang="en-US" smtClean="0"/>
              <a:t>求和</a:t>
            </a:r>
          </a:p>
          <a:p>
            <a:pPr lvl="1"/>
            <a:r>
              <a:rPr lang="zh-CN" altLang="en-US" smtClean="0"/>
              <a:t>估计和式的上界</a:t>
            </a:r>
          </a:p>
          <a:p>
            <a:r>
              <a:rPr lang="zh-CN" altLang="en-US" smtClean="0"/>
              <a:t>递推方程求解</a:t>
            </a:r>
          </a:p>
          <a:p>
            <a:r>
              <a:rPr lang="zh-CN" altLang="en-US" smtClean="0"/>
              <a:t>递推方程中涉及 </a:t>
            </a:r>
            <a:r>
              <a:rPr lang="en-US" smtClean="0">
                <a:sym typeface="Symbol" pitchFamily="18" charset="2"/>
              </a:rPr>
              <a:t>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 </a:t>
            </a:r>
            <a:r>
              <a:rPr lang="zh-CN" altLang="en-US" smtClean="0"/>
              <a:t>和 </a:t>
            </a:r>
            <a:r>
              <a:rPr lang="en-US" smtClean="0">
                <a:sym typeface="Symbol" pitchFamily="18" charset="2"/>
              </a:rPr>
              <a:t>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sym typeface="Symbol" pitchFamily="18" charset="2"/>
              </a:rPr>
              <a:t> </a:t>
            </a:r>
            <a:r>
              <a:rPr lang="zh-CN" altLang="en-US" smtClean="0"/>
              <a:t>的处理方法</a:t>
            </a:r>
            <a:r>
              <a:rPr lang="en-US" altLang="zh-CN" smtClean="0"/>
              <a:t> </a:t>
            </a: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2209D-D450-452F-83E3-632AB5E499FC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积分作为上、下界</a:t>
            </a:r>
          </a:p>
        </p:txBody>
      </p:sp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477D86-7EA9-47FF-8364-964851B22761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44035" name="Group 11"/>
          <p:cNvGrpSpPr>
            <a:grpSpLocks/>
          </p:cNvGrpSpPr>
          <p:nvPr/>
        </p:nvGrpSpPr>
        <p:grpSpPr bwMode="auto">
          <a:xfrm>
            <a:off x="2000250" y="1571625"/>
            <a:ext cx="4929188" cy="5072063"/>
            <a:chOff x="1260" y="990"/>
            <a:chExt cx="3105" cy="3195"/>
          </a:xfrm>
        </p:grpSpPr>
        <p:grpSp>
          <p:nvGrpSpPr>
            <p:cNvPr id="44038" name="Group 9"/>
            <p:cNvGrpSpPr>
              <a:grpSpLocks/>
            </p:cNvGrpSpPr>
            <p:nvPr/>
          </p:nvGrpSpPr>
          <p:grpSpPr bwMode="auto">
            <a:xfrm>
              <a:off x="1260" y="990"/>
              <a:ext cx="3105" cy="3195"/>
              <a:chOff x="3780" y="4560"/>
              <a:chExt cx="4140" cy="4368"/>
            </a:xfrm>
          </p:grpSpPr>
          <p:sp>
            <p:nvSpPr>
              <p:cNvPr id="44041" name="Text Box 10"/>
              <p:cNvSpPr txBox="1">
                <a:spLocks noChangeArrowheads="1"/>
              </p:cNvSpPr>
              <p:nvPr/>
            </p:nvSpPr>
            <p:spPr bwMode="auto">
              <a:xfrm>
                <a:off x="3780" y="8460"/>
                <a:ext cx="3879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 b="1">
                    <a:latin typeface="Calibri" pitchFamily="34" charset="0"/>
                  </a:rPr>
                  <a:t>图</a:t>
                </a:r>
                <a:r>
                  <a:rPr lang="en-US" altLang="zh-CN" sz="2400" b="1">
                    <a:latin typeface="Calibri" pitchFamily="34" charset="0"/>
                  </a:rPr>
                  <a:t>1    </a:t>
                </a:r>
                <a:r>
                  <a:rPr lang="zh-CN" altLang="en-US" sz="2400" b="1">
                    <a:latin typeface="Calibri" pitchFamily="34" charset="0"/>
                  </a:rPr>
                  <a:t>调和级数求和的积分近似</a:t>
                </a:r>
                <a:endParaRPr lang="zh-CN" altLang="en-US" sz="2400" b="1"/>
              </a:p>
            </p:txBody>
          </p:sp>
          <p:pic>
            <p:nvPicPr>
              <p:cNvPr id="44042" name="Picture 11" descr="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61" y="4560"/>
                <a:ext cx="3970" cy="1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3" name="Picture 12" descr="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61" y="6410"/>
                <a:ext cx="4059" cy="18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039" name="Text Box 9"/>
            <p:cNvSpPr txBox="1">
              <a:spLocks noChangeArrowheads="1"/>
            </p:cNvSpPr>
            <p:nvPr/>
          </p:nvSpPr>
          <p:spPr bwMode="auto">
            <a:xfrm>
              <a:off x="1474" y="2205"/>
              <a:ext cx="181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4040" name="Text Box 10"/>
            <p:cNvSpPr txBox="1">
              <a:spLocks noChangeArrowheads="1"/>
            </p:cNvSpPr>
            <p:nvPr/>
          </p:nvSpPr>
          <p:spPr bwMode="auto">
            <a:xfrm>
              <a:off x="1429" y="3612"/>
              <a:ext cx="181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4036" name="Text Box 12"/>
          <p:cNvSpPr txBox="1">
            <a:spLocks noChangeArrowheads="1"/>
          </p:cNvSpPr>
          <p:nvPr/>
        </p:nvSpPr>
        <p:spPr bwMode="auto">
          <a:xfrm>
            <a:off x="3635375" y="2239963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1+½+1/3+1/4…….+1/n</a:t>
            </a:r>
          </a:p>
        </p:txBody>
      </p:sp>
      <p:sp>
        <p:nvSpPr>
          <p:cNvPr id="44037" name="Text Box 13"/>
          <p:cNvSpPr txBox="1">
            <a:spLocks noChangeArrowheads="1"/>
          </p:cNvSpPr>
          <p:nvPr/>
        </p:nvSpPr>
        <p:spPr bwMode="auto">
          <a:xfrm>
            <a:off x="3851275" y="479742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½+1/3+1/4…….+1/n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标题 4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39825"/>
          </a:xfrm>
        </p:spPr>
        <p:txBody>
          <a:bodyPr/>
          <a:lstStyle/>
          <a:p>
            <a:r>
              <a:rPr lang="zh-CN" altLang="en-US" sz="4400" smtClean="0"/>
              <a:t>例题</a:t>
            </a:r>
          </a:p>
        </p:txBody>
      </p:sp>
      <p:sp>
        <p:nvSpPr>
          <p:cNvPr id="92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AFC63A-7B4C-4097-90C1-C4DA2BE19CAE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00338" y="1609725"/>
          <a:ext cx="3167062" cy="552450"/>
        </p:xfrm>
        <a:graphic>
          <a:graphicData uri="http://schemas.openxmlformats.org/presentationml/2006/ole">
            <p:oleObj spid="_x0000_s9218" name="公式" r:id="rId4" imgW="1155600" imgH="203040" progId="Equation.3">
              <p:embed/>
            </p:oleObj>
          </a:graphicData>
        </a:graphic>
      </p:graphicFrame>
      <p:sp>
        <p:nvSpPr>
          <p:cNvPr id="9240" name="Rectangle 2"/>
          <p:cNvSpPr>
            <a:spLocks noChangeArrowheads="1"/>
          </p:cNvSpPr>
          <p:nvPr/>
        </p:nvSpPr>
        <p:spPr bwMode="auto">
          <a:xfrm>
            <a:off x="642938" y="1573213"/>
            <a:ext cx="2214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A50021"/>
                </a:solidFill>
                <a:latin typeface="宋体" charset="-122"/>
                <a:cs typeface="Times New Roman" pitchFamily="18" charset="0"/>
              </a:rPr>
              <a:t>5  </a:t>
            </a:r>
            <a:r>
              <a:rPr lang="zh-CN" altLang="en-US" sz="2800" b="1">
                <a:latin typeface="宋体" charset="-122"/>
                <a:cs typeface="Times New Roman" pitchFamily="18" charset="0"/>
              </a:rPr>
              <a:t>证明</a:t>
            </a:r>
            <a:r>
              <a:rPr lang="en-US" altLang="zh-CN" sz="2800" b="1">
                <a:latin typeface="幼圆" pitchFamily="49" charset="-122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2275" y="4941888"/>
          <a:ext cx="4068763" cy="1141412"/>
        </p:xfrm>
        <a:graphic>
          <a:graphicData uri="http://schemas.openxmlformats.org/presentationml/2006/ole">
            <p:oleObj spid="_x0000_s9219" name="公式" r:id="rId5" imgW="1752480" imgH="469800" progId="Equation.3">
              <p:embed/>
            </p:oleObj>
          </a:graphicData>
        </a:graphic>
      </p:graphicFrame>
      <p:grpSp>
        <p:nvGrpSpPr>
          <p:cNvPr id="9241" name="组合 33"/>
          <p:cNvGrpSpPr>
            <a:grpSpLocks/>
          </p:cNvGrpSpPr>
          <p:nvPr/>
        </p:nvGrpSpPr>
        <p:grpSpPr bwMode="auto">
          <a:xfrm>
            <a:off x="1714500" y="2205038"/>
            <a:ext cx="6073775" cy="2743200"/>
            <a:chOff x="1785124" y="3571876"/>
            <a:chExt cx="6073024" cy="2742919"/>
          </a:xfrm>
        </p:grpSpPr>
        <p:grpSp>
          <p:nvGrpSpPr>
            <p:cNvPr id="9243" name="组合 31"/>
            <p:cNvGrpSpPr>
              <a:grpSpLocks/>
            </p:cNvGrpSpPr>
            <p:nvPr/>
          </p:nvGrpSpPr>
          <p:grpSpPr bwMode="auto">
            <a:xfrm>
              <a:off x="1785124" y="3571876"/>
              <a:ext cx="5930148" cy="2152664"/>
              <a:chOff x="1785918" y="3990980"/>
              <a:chExt cx="5930148" cy="2152664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2608141" y="4281462"/>
                <a:ext cx="5034928" cy="1828612"/>
              </a:xfrm>
              <a:custGeom>
                <a:avLst/>
                <a:gdLst>
                  <a:gd name="connsiteX0" fmla="*/ 0 w 5036457"/>
                  <a:gd name="connsiteY0" fmla="*/ 1828800 h 1828800"/>
                  <a:gd name="connsiteX1" fmla="*/ 348343 w 5036457"/>
                  <a:gd name="connsiteY1" fmla="*/ 1378857 h 1828800"/>
                  <a:gd name="connsiteX2" fmla="*/ 638628 w 5036457"/>
                  <a:gd name="connsiteY2" fmla="*/ 1146629 h 1828800"/>
                  <a:gd name="connsiteX3" fmla="*/ 1074057 w 5036457"/>
                  <a:gd name="connsiteY3" fmla="*/ 870857 h 1828800"/>
                  <a:gd name="connsiteX4" fmla="*/ 2104571 w 5036457"/>
                  <a:gd name="connsiteY4" fmla="*/ 464457 h 1828800"/>
                  <a:gd name="connsiteX5" fmla="*/ 3715657 w 5036457"/>
                  <a:gd name="connsiteY5" fmla="*/ 116115 h 1828800"/>
                  <a:gd name="connsiteX6" fmla="*/ 5036457 w 5036457"/>
                  <a:gd name="connsiteY6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457" h="1828800">
                    <a:moveTo>
                      <a:pt x="0" y="1828800"/>
                    </a:moveTo>
                    <a:cubicBezTo>
                      <a:pt x="120952" y="1660676"/>
                      <a:pt x="241905" y="1492552"/>
                      <a:pt x="348343" y="1378857"/>
                    </a:cubicBezTo>
                    <a:cubicBezTo>
                      <a:pt x="454781" y="1265162"/>
                      <a:pt x="517676" y="1231296"/>
                      <a:pt x="638628" y="1146629"/>
                    </a:cubicBezTo>
                    <a:cubicBezTo>
                      <a:pt x="759580" y="1061962"/>
                      <a:pt x="829733" y="984552"/>
                      <a:pt x="1074057" y="870857"/>
                    </a:cubicBezTo>
                    <a:cubicBezTo>
                      <a:pt x="1318381" y="757162"/>
                      <a:pt x="1664304" y="590247"/>
                      <a:pt x="2104571" y="464457"/>
                    </a:cubicBezTo>
                    <a:cubicBezTo>
                      <a:pt x="2544838" y="338667"/>
                      <a:pt x="3227009" y="193525"/>
                      <a:pt x="3715657" y="116115"/>
                    </a:cubicBezTo>
                    <a:cubicBezTo>
                      <a:pt x="4204305" y="38705"/>
                      <a:pt x="4620381" y="19352"/>
                      <a:pt x="5036457" y="0"/>
                    </a:cubicBezTo>
                  </a:path>
                </a:pathLst>
              </a:cu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9246" name="组合 30"/>
              <p:cNvGrpSpPr>
                <a:grpSpLocks/>
              </p:cNvGrpSpPr>
              <p:nvPr/>
            </p:nvGrpSpPr>
            <p:grpSpPr bwMode="auto">
              <a:xfrm>
                <a:off x="1785918" y="3990980"/>
                <a:ext cx="5930148" cy="2152664"/>
                <a:chOff x="1785918" y="4000504"/>
                <a:chExt cx="5930148" cy="2152664"/>
              </a:xfrm>
            </p:grpSpPr>
            <p:grpSp>
              <p:nvGrpSpPr>
                <p:cNvPr id="9247" name="组合 13"/>
                <p:cNvGrpSpPr>
                  <a:grpSpLocks/>
                </p:cNvGrpSpPr>
                <p:nvPr/>
              </p:nvGrpSpPr>
              <p:grpSpPr bwMode="auto">
                <a:xfrm>
                  <a:off x="1785918" y="4000504"/>
                  <a:ext cx="5930148" cy="2143934"/>
                  <a:chOff x="1856562" y="3644108"/>
                  <a:chExt cx="5930148" cy="2143934"/>
                </a:xfrm>
              </p:grpSpPr>
              <p:cxnSp>
                <p:nvCxnSpPr>
                  <p:cNvPr id="10" name="直接箭头连接符 9"/>
                  <p:cNvCxnSpPr/>
                  <p:nvPr/>
                </p:nvCxnSpPr>
                <p:spPr>
                  <a:xfrm>
                    <a:off x="1858150" y="5787013"/>
                    <a:ext cx="5928579" cy="158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none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rot="5400000" flipH="1" flipV="1">
                    <a:off x="785903" y="4714767"/>
                    <a:ext cx="2142905" cy="1588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矩形 25"/>
                <p:cNvSpPr/>
                <p:nvPr/>
              </p:nvSpPr>
              <p:spPr>
                <a:xfrm>
                  <a:off x="2500205" y="5571968"/>
                  <a:ext cx="571429" cy="571441"/>
                </a:xfrm>
                <a:prstGeom prst="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071634" y="5143387"/>
                  <a:ext cx="571429" cy="1009546"/>
                </a:xfrm>
                <a:prstGeom prst="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643063" y="4929096"/>
                  <a:ext cx="571429" cy="1214313"/>
                </a:xfrm>
                <a:prstGeom prst="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214493" y="4714806"/>
                  <a:ext cx="571429" cy="1428603"/>
                </a:xfrm>
                <a:prstGeom prst="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6643068" y="4286225"/>
                  <a:ext cx="571429" cy="1857184"/>
                </a:xfrm>
                <a:prstGeom prst="rect">
                  <a:avLst/>
                </a:prstGeom>
                <a:solidFill>
                  <a:schemeClr val="accent1">
                    <a:alpha val="46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44" name="TextBox 32"/>
            <p:cNvSpPr txBox="1">
              <a:spLocks noChangeArrowheads="1"/>
            </p:cNvSpPr>
            <p:nvPr/>
          </p:nvSpPr>
          <p:spPr bwMode="auto">
            <a:xfrm>
              <a:off x="2286712" y="5857642"/>
              <a:ext cx="5571436" cy="457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 1       2       3       4       5</a:t>
              </a:r>
              <a:r>
                <a:rPr lang="en-US" altLang="zh-CN" sz="2000"/>
                <a:t>                  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="1"/>
                <a:t>-</a:t>
              </a:r>
              <a:r>
                <a:rPr lang="en-US" altLang="zh-CN" sz="2000"/>
                <a:t>1 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/>
                <a:t>                   </a:t>
              </a:r>
              <a:endParaRPr lang="zh-CN" altLang="en-US" sz="2000"/>
            </a:p>
          </p:txBody>
        </p:sp>
      </p:grp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2493963" y="6124575"/>
          <a:ext cx="5118100" cy="473075"/>
        </p:xfrm>
        <a:graphic>
          <a:graphicData uri="http://schemas.openxmlformats.org/presentationml/2006/ole">
            <p:oleObj spid="_x0000_s9237" name="公式" r:id="rId6" imgW="2082600" imgH="203040" progId="Equation.3">
              <p:embed/>
            </p:oleObj>
          </a:graphicData>
        </a:graphic>
      </p:graphicFrame>
      <p:sp>
        <p:nvSpPr>
          <p:cNvPr id="9242" name="Text Box 22"/>
          <p:cNvSpPr txBox="1">
            <a:spLocks noChangeArrowheads="1"/>
          </p:cNvSpPr>
          <p:nvPr/>
        </p:nvSpPr>
        <p:spPr bwMode="auto">
          <a:xfrm>
            <a:off x="1979613" y="2311400"/>
            <a:ext cx="482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log2+log3+…….+logn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819775"/>
            <a:ext cx="2133600" cy="457200"/>
          </a:xfrm>
          <a:noFill/>
        </p:spPr>
        <p:txBody>
          <a:bodyPr/>
          <a:lstStyle/>
          <a:p>
            <a:fld id="{9CBD0A0B-B906-4BCE-BCF3-B3BAF99D8C42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1576388" y="5019675"/>
          <a:ext cx="5948362" cy="1146175"/>
        </p:xfrm>
        <a:graphic>
          <a:graphicData uri="http://schemas.openxmlformats.org/presentationml/2006/ole">
            <p:oleObj spid="_x0000_s10243" name="公式" r:id="rId4" imgW="2552400" imgH="469800" progId="Equation.3">
              <p:embed/>
            </p:oleObj>
          </a:graphicData>
        </a:graphic>
      </p:graphicFrame>
      <p:grpSp>
        <p:nvGrpSpPr>
          <p:cNvPr id="10247" name="组合 22"/>
          <p:cNvGrpSpPr>
            <a:grpSpLocks/>
          </p:cNvGrpSpPr>
          <p:nvPr/>
        </p:nvGrpSpPr>
        <p:grpSpPr bwMode="auto">
          <a:xfrm>
            <a:off x="1498600" y="1909763"/>
            <a:ext cx="6073775" cy="2743200"/>
            <a:chOff x="1785124" y="3571876"/>
            <a:chExt cx="6073024" cy="2742919"/>
          </a:xfrm>
        </p:grpSpPr>
        <p:sp>
          <p:nvSpPr>
            <p:cNvPr id="13" name="任意多边形 12"/>
            <p:cNvSpPr/>
            <p:nvPr/>
          </p:nvSpPr>
          <p:spPr>
            <a:xfrm>
              <a:off x="2535919" y="3857597"/>
              <a:ext cx="5036514" cy="1828613"/>
            </a:xfrm>
            <a:custGeom>
              <a:avLst/>
              <a:gdLst>
                <a:gd name="connsiteX0" fmla="*/ 0 w 5036457"/>
                <a:gd name="connsiteY0" fmla="*/ 1828800 h 1828800"/>
                <a:gd name="connsiteX1" fmla="*/ 348343 w 5036457"/>
                <a:gd name="connsiteY1" fmla="*/ 1378857 h 1828800"/>
                <a:gd name="connsiteX2" fmla="*/ 638628 w 5036457"/>
                <a:gd name="connsiteY2" fmla="*/ 1146629 h 1828800"/>
                <a:gd name="connsiteX3" fmla="*/ 1074057 w 5036457"/>
                <a:gd name="connsiteY3" fmla="*/ 870857 h 1828800"/>
                <a:gd name="connsiteX4" fmla="*/ 2104571 w 5036457"/>
                <a:gd name="connsiteY4" fmla="*/ 464457 h 1828800"/>
                <a:gd name="connsiteX5" fmla="*/ 3715657 w 5036457"/>
                <a:gd name="connsiteY5" fmla="*/ 116115 h 1828800"/>
                <a:gd name="connsiteX6" fmla="*/ 5036457 w 5036457"/>
                <a:gd name="connsiteY6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457" h="1828800">
                  <a:moveTo>
                    <a:pt x="0" y="1828800"/>
                  </a:moveTo>
                  <a:cubicBezTo>
                    <a:pt x="120952" y="1660676"/>
                    <a:pt x="241905" y="1492552"/>
                    <a:pt x="348343" y="1378857"/>
                  </a:cubicBezTo>
                  <a:cubicBezTo>
                    <a:pt x="454781" y="1265162"/>
                    <a:pt x="517676" y="1231296"/>
                    <a:pt x="638628" y="1146629"/>
                  </a:cubicBezTo>
                  <a:cubicBezTo>
                    <a:pt x="759580" y="1061962"/>
                    <a:pt x="829733" y="984552"/>
                    <a:pt x="1074057" y="870857"/>
                  </a:cubicBezTo>
                  <a:cubicBezTo>
                    <a:pt x="1318381" y="757162"/>
                    <a:pt x="1664304" y="590247"/>
                    <a:pt x="2104571" y="464457"/>
                  </a:cubicBezTo>
                  <a:cubicBezTo>
                    <a:pt x="2544838" y="338667"/>
                    <a:pt x="3227009" y="193525"/>
                    <a:pt x="3715657" y="116115"/>
                  </a:cubicBezTo>
                  <a:cubicBezTo>
                    <a:pt x="4204305" y="38705"/>
                    <a:pt x="4620381" y="19352"/>
                    <a:pt x="5036457" y="0"/>
                  </a:cubicBezTo>
                </a:path>
              </a:pathLst>
            </a:cu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250" name="组合 13"/>
            <p:cNvGrpSpPr>
              <a:grpSpLocks/>
            </p:cNvGrpSpPr>
            <p:nvPr/>
          </p:nvGrpSpPr>
          <p:grpSpPr bwMode="auto">
            <a:xfrm>
              <a:off x="1785124" y="3571876"/>
              <a:ext cx="5930148" cy="2143934"/>
              <a:chOff x="1856562" y="3644108"/>
              <a:chExt cx="5930148" cy="2143934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1858150" y="5787013"/>
                <a:ext cx="5928579" cy="15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5400000" flipH="1" flipV="1">
                <a:off x="785903" y="4714767"/>
                <a:ext cx="2142905" cy="158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3070840" y="5143340"/>
              <a:ext cx="571429" cy="580965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642269" y="4714759"/>
              <a:ext cx="571429" cy="1000023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213699" y="4500468"/>
              <a:ext cx="571429" cy="1214314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642273" y="3900454"/>
              <a:ext cx="571429" cy="1785755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55" name="TextBox 11"/>
            <p:cNvSpPr txBox="1">
              <a:spLocks noChangeArrowheads="1"/>
            </p:cNvSpPr>
            <p:nvPr/>
          </p:nvSpPr>
          <p:spPr bwMode="auto">
            <a:xfrm>
              <a:off x="2286712" y="5857642"/>
              <a:ext cx="5571436" cy="457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</a:rPr>
                <a:t> 1       2       3       4       5</a:t>
              </a:r>
              <a:r>
                <a:rPr lang="en-US" altLang="zh-CN" sz="2000"/>
                <a:t>                  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n  </a:t>
              </a:r>
              <a:r>
                <a:rPr lang="en-US" altLang="zh-CN" sz="2000"/>
                <a:t>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＋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/>
                <a:t>                   </a:t>
              </a:r>
              <a:endParaRPr lang="zh-CN" altLang="en-US" sz="2000"/>
            </a:p>
          </p:txBody>
        </p:sp>
      </p:grpSp>
      <p:sp>
        <p:nvSpPr>
          <p:cNvPr id="10248" name="标题 4"/>
          <p:cNvSpPr txBox="1">
            <a:spLocks/>
          </p:cNvSpPr>
          <p:nvPr/>
        </p:nvSpPr>
        <p:spPr bwMode="auto">
          <a:xfrm>
            <a:off x="500063" y="642938"/>
            <a:ext cx="82296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4400" b="1">
                <a:solidFill>
                  <a:srgbClr val="A50021"/>
                </a:solidFill>
                <a:latin typeface="Garamond"/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递推方程的求解</a:t>
            </a:r>
          </a:p>
        </p:txBody>
      </p:sp>
      <p:sp>
        <p:nvSpPr>
          <p:cNvPr id="52226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递推方程定义</a:t>
            </a:r>
            <a:endParaRPr lang="en-US" altLang="zh-CN" smtClean="0"/>
          </a:p>
          <a:p>
            <a:r>
              <a:rPr lang="zh-CN" altLang="en-US" smtClean="0"/>
              <a:t>求解方法</a:t>
            </a:r>
            <a:endParaRPr lang="en-US" altLang="zh-CN" smtClean="0"/>
          </a:p>
          <a:p>
            <a:pPr lvl="1"/>
            <a:r>
              <a:rPr lang="zh-CN" altLang="en-US" smtClean="0"/>
              <a:t>公式法（换元法）</a:t>
            </a:r>
          </a:p>
          <a:p>
            <a:pPr lvl="1"/>
            <a:r>
              <a:rPr lang="zh-CN" altLang="en-US" smtClean="0"/>
              <a:t>迭代归纳法（差消法化简）</a:t>
            </a:r>
          </a:p>
          <a:p>
            <a:pPr lvl="1"/>
            <a:r>
              <a:rPr lang="zh-CN" altLang="en-US" smtClean="0"/>
              <a:t>递归树</a:t>
            </a:r>
            <a:endParaRPr lang="en-US" altLang="zh-CN" smtClean="0"/>
          </a:p>
          <a:p>
            <a:pPr lvl="1"/>
            <a:r>
              <a:rPr lang="zh-CN" altLang="en-US" smtClean="0"/>
              <a:t>尝试法</a:t>
            </a:r>
            <a:endParaRPr lang="en-US" altLang="zh-CN" smtClean="0"/>
          </a:p>
          <a:p>
            <a:pPr lvl="1"/>
            <a:r>
              <a:rPr lang="en-US" altLang="zh-CN" smtClean="0">
                <a:latin typeface="Times New Roman" pitchFamily="18" charset="0"/>
              </a:rPr>
              <a:t>Master</a:t>
            </a:r>
            <a:r>
              <a:rPr lang="zh-CN" altLang="en-US" smtClean="0"/>
              <a:t>定理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45444-B205-4A55-85A2-6EC3A38211B3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917575"/>
          </a:xfrm>
        </p:spPr>
        <p:txBody>
          <a:bodyPr/>
          <a:lstStyle/>
          <a:p>
            <a:pPr>
              <a:defRPr/>
            </a:pPr>
            <a:r>
              <a:rPr lang="zh-CN" altLang="en-US" sz="4400" dirty="0" smtClean="0">
                <a:latin typeface="+mn-ea"/>
                <a:ea typeface="+mn-ea"/>
              </a:rPr>
              <a:t>递推方程的定义</a:t>
            </a:r>
          </a:p>
        </p:txBody>
      </p:sp>
      <p:sp>
        <p:nvSpPr>
          <p:cNvPr id="5427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3ED04-44F1-48AF-9855-7CC9FF1C73C8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内容占位符 5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1928812"/>
          </a:xfrm>
        </p:spPr>
        <p:txBody>
          <a:bodyPr/>
          <a:lstStyle/>
          <a:p>
            <a:pPr marL="0" indent="304800">
              <a:lnSpc>
                <a:spcPts val="33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设序列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30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30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smtClean="0">
                <a:cs typeface="Times New Roman" pitchFamily="18" charset="0"/>
              </a:rPr>
              <a:t>…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smtClean="0">
                <a:cs typeface="Times New Roman" pitchFamily="18" charset="0"/>
              </a:rPr>
              <a:t>…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简记为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}, </a:t>
            </a:r>
            <a:endParaRPr lang="en-US" altLang="zh-CN" sz="2400" b="0" smtClean="0"/>
          </a:p>
          <a:p>
            <a:pPr marL="0" indent="304800">
              <a:lnSpc>
                <a:spcPts val="33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一个把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与某些个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30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）联系起来的等式</a:t>
            </a:r>
            <a:endParaRPr lang="zh-CN" altLang="en-US" sz="2400" b="0" smtClean="0"/>
          </a:p>
          <a:p>
            <a:pPr marL="0" indent="304800">
              <a:lnSpc>
                <a:spcPts val="33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叫做关于序列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baseline="-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递推方程 </a:t>
            </a:r>
          </a:p>
          <a:p>
            <a:pPr marL="0" indent="304800">
              <a:lnSpc>
                <a:spcPts val="33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当给定递推方程和适当的初值就唯一确定了序列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altLang="zh-CN" sz="2400" b="0" smtClean="0"/>
              <a:t> </a:t>
            </a:r>
            <a:endParaRPr lang="en-US" altLang="zh-CN" sz="2400" smtClean="0"/>
          </a:p>
          <a:p>
            <a:pPr marL="0" indent="304800">
              <a:spcBef>
                <a:spcPts val="600"/>
              </a:spcBef>
              <a:buFont typeface="Wingdings" pitchFamily="2" charset="2"/>
              <a:buNone/>
            </a:pPr>
            <a:endParaRPr lang="en-US" altLang="zh-CN" sz="2400" smtClean="0"/>
          </a:p>
        </p:txBody>
      </p:sp>
      <p:sp>
        <p:nvSpPr>
          <p:cNvPr id="54276" name="矩形 6"/>
          <p:cNvSpPr>
            <a:spLocks noChangeArrowheads="1"/>
          </p:cNvSpPr>
          <p:nvPr/>
        </p:nvSpPr>
        <p:spPr bwMode="auto">
          <a:xfrm>
            <a:off x="714375" y="3357563"/>
            <a:ext cx="7358063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1.3  Hanoi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1.  if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=1  then  move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2.  else  Hanoi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1)    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3.          move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4.          Hanoi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1)    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7" name="矩形 7"/>
          <p:cNvSpPr>
            <a:spLocks noChangeArrowheads="1"/>
          </p:cNvSpPr>
          <p:nvPr/>
        </p:nvSpPr>
        <p:spPr bwMode="auto">
          <a:xfrm>
            <a:off x="785813" y="5357813"/>
            <a:ext cx="45720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递推方程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    T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/>
              <a:t>－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1)+1</a:t>
            </a:r>
          </a:p>
          <a:p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    T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(1)=1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常系数线性齐次递推方程</a:t>
            </a:r>
          </a:p>
        </p:txBody>
      </p:sp>
      <p:sp>
        <p:nvSpPr>
          <p:cNvPr id="850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781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标准形：</a:t>
            </a:r>
          </a:p>
          <a:p>
            <a:pPr>
              <a:buFont typeface="Wingdings" pitchFamily="2" charset="2"/>
              <a:buNone/>
            </a:pPr>
            <a:endParaRPr lang="zh-CN" alt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sz="240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特征方程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特征根           </a:t>
            </a:r>
            <a:r>
              <a:rPr lang="en-US" altLang="zh-CN" sz="2400" i="1" smtClean="0">
                <a:latin typeface="Times New Roman" pitchFamily="18" charset="0"/>
              </a:rPr>
              <a:t>q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, </a:t>
            </a:r>
            <a:r>
              <a:rPr lang="en-US" altLang="zh-CN" sz="2400" i="1" smtClean="0">
                <a:latin typeface="Times New Roman" pitchFamily="18" charset="0"/>
              </a:rPr>
              <a:t>q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, …, </a:t>
            </a:r>
            <a:r>
              <a:rPr lang="en-US" altLang="zh-CN" sz="2400" i="1" smtClean="0">
                <a:latin typeface="Times New Roman" pitchFamily="18" charset="0"/>
              </a:rPr>
              <a:t>q</a:t>
            </a:r>
            <a:r>
              <a:rPr lang="en-US" altLang="zh-CN" sz="2400" i="1" baseline="-25000" smtClean="0">
                <a:latin typeface="Times New Roman" pitchFamily="18" charset="0"/>
              </a:rPr>
              <a:t>k</a:t>
            </a:r>
            <a:r>
              <a:rPr lang="zh-CN" altLang="en-US" sz="2400" smtClean="0">
                <a:latin typeface="Times New Roman" pitchFamily="18" charset="0"/>
              </a:rPr>
              <a:t>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通解               </a:t>
            </a:r>
            <a:r>
              <a:rPr lang="en-US" altLang="zh-CN" sz="2400" i="1" smtClean="0">
                <a:latin typeface="Times New Roman" pitchFamily="18" charset="0"/>
              </a:rPr>
              <a:t>H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)=</a:t>
            </a:r>
            <a:r>
              <a:rPr lang="en-US" altLang="zh-CN" sz="2400" i="1" smtClean="0">
                <a:latin typeface="Times New Roman" pitchFamily="18" charset="0"/>
              </a:rPr>
              <a:t>c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i="1" smtClean="0">
                <a:latin typeface="Times New Roman" pitchFamily="18" charset="0"/>
              </a:rPr>
              <a:t>q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+</a:t>
            </a:r>
            <a:r>
              <a:rPr lang="en-US" altLang="zh-CN" sz="2400" i="1" smtClean="0">
                <a:latin typeface="Times New Roman" pitchFamily="18" charset="0"/>
              </a:rPr>
              <a:t>c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i="1" smtClean="0">
                <a:latin typeface="Times New Roman" pitchFamily="18" charset="0"/>
              </a:rPr>
              <a:t>q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+…+</a:t>
            </a:r>
            <a:r>
              <a:rPr lang="en-US" altLang="zh-CN" sz="2400" i="1" smtClean="0">
                <a:latin typeface="Times New Roman" pitchFamily="18" charset="0"/>
              </a:rPr>
              <a:t>c</a:t>
            </a:r>
            <a:r>
              <a:rPr lang="en-US" altLang="zh-CN" sz="2400" i="1" baseline="-25000" smtClean="0">
                <a:latin typeface="Times New Roman" pitchFamily="18" charset="0"/>
              </a:rPr>
              <a:t>k</a:t>
            </a:r>
            <a:r>
              <a:rPr lang="en-US" altLang="zh-CN" sz="2400" i="1" smtClean="0">
                <a:latin typeface="Times New Roman" pitchFamily="18" charset="0"/>
              </a:rPr>
              <a:t>q</a:t>
            </a:r>
            <a:r>
              <a:rPr lang="en-US" altLang="zh-CN" sz="2400" i="1" baseline="-25000" smtClean="0">
                <a:latin typeface="Times New Roman" pitchFamily="18" charset="0"/>
              </a:rPr>
              <a:t>k</a:t>
            </a:r>
            <a:r>
              <a:rPr lang="en-US" altLang="zh-CN" sz="2400" i="1" baseline="30000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如果有重根，</a:t>
            </a:r>
            <a:r>
              <a:rPr lang="en-US" altLang="zh-CN" sz="2400" i="1" smtClean="0">
                <a:latin typeface="Times New Roman" pitchFamily="18" charset="0"/>
              </a:rPr>
              <a:t>q</a:t>
            </a:r>
            <a:r>
              <a:rPr lang="zh-CN" altLang="en-US" sz="2400" smtClean="0">
                <a:latin typeface="Times New Roman" pitchFamily="18" charset="0"/>
              </a:rPr>
              <a:t>是</a:t>
            </a:r>
            <a:r>
              <a:rPr lang="en-US" altLang="zh-CN" sz="2400" i="1" smtClean="0">
                <a:latin typeface="Times New Roman" pitchFamily="18" charset="0"/>
              </a:rPr>
              <a:t>e</a:t>
            </a:r>
            <a:r>
              <a:rPr lang="zh-CN" altLang="en-US" sz="2400" smtClean="0">
                <a:latin typeface="Times New Roman" pitchFamily="18" charset="0"/>
              </a:rPr>
              <a:t>重特征根，通解对应于根 </a:t>
            </a:r>
            <a:r>
              <a:rPr lang="en-US" altLang="zh-CN" sz="2400" i="1" smtClean="0">
                <a:latin typeface="Times New Roman" pitchFamily="18" charset="0"/>
              </a:rPr>
              <a:t>q </a:t>
            </a:r>
            <a:r>
              <a:rPr lang="zh-CN" altLang="en-US" sz="2400" smtClean="0">
                <a:latin typeface="Times New Roman" pitchFamily="18" charset="0"/>
              </a:rPr>
              <a:t>的部分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整个通解为各个不等的特征根的对应部分之和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代入初值确定待定常数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692275" y="1728788"/>
          <a:ext cx="6911975" cy="979487"/>
        </p:xfrm>
        <a:graphic>
          <a:graphicData uri="http://schemas.openxmlformats.org/presentationml/2006/ole">
            <p:oleObj spid="_x0000_s84996" name="公式" r:id="rId4" imgW="2654280" imgH="36828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268538" y="2852738"/>
          <a:ext cx="3167062" cy="576262"/>
        </p:xfrm>
        <a:graphic>
          <a:graphicData uri="http://schemas.openxmlformats.org/presentationml/2006/ole">
            <p:oleObj spid="_x0000_s84998" name="公式" r:id="rId5" imgW="1257120" imgH="228600" progId="Equation.3">
              <p:embed/>
            </p:oleObj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2411413" y="4797425"/>
          <a:ext cx="3382962" cy="501650"/>
        </p:xfrm>
        <a:graphic>
          <a:graphicData uri="http://schemas.openxmlformats.org/presentationml/2006/ole">
            <p:oleObj spid="_x0000_s85000" name="公式" r:id="rId6" imgW="162540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>
                <a:latin typeface="Times New Roman" pitchFamily="18" charset="0"/>
              </a:rPr>
              <a:t>例</a:t>
            </a:r>
            <a:r>
              <a:rPr lang="en-US" altLang="zh-CN" sz="2800" smtClean="0">
                <a:latin typeface="Times New Roman" pitchFamily="18" charset="0"/>
              </a:rPr>
              <a:t>6  </a:t>
            </a:r>
            <a:r>
              <a:rPr lang="en-US" altLang="zh-CN" sz="2800" i="1" smtClean="0">
                <a:latin typeface="Times New Roman" pitchFamily="18" charset="0"/>
              </a:rPr>
              <a:t>H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n</a:t>
            </a:r>
            <a:r>
              <a:rPr lang="en-US" altLang="zh-CN" sz="2800" smtClean="0">
                <a:latin typeface="Times New Roman" pitchFamily="18" charset="0"/>
              </a:rPr>
              <a:t>)+</a:t>
            </a:r>
            <a:r>
              <a:rPr lang="en-US" altLang="zh-CN" sz="2800" i="1" smtClean="0">
                <a:latin typeface="Times New Roman" pitchFamily="18" charset="0"/>
              </a:rPr>
              <a:t>H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n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smtClean="0">
                <a:latin typeface="Times New Roman" pitchFamily="18" charset="0"/>
              </a:rPr>
              <a:t>1)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smtClean="0">
                <a:latin typeface="Times New Roman" pitchFamily="18" charset="0"/>
              </a:rPr>
              <a:t>3</a:t>
            </a:r>
            <a:r>
              <a:rPr lang="en-US" altLang="zh-CN" sz="2800" i="1" smtClean="0">
                <a:latin typeface="Times New Roman" pitchFamily="18" charset="0"/>
              </a:rPr>
              <a:t>H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n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smtClean="0">
                <a:latin typeface="Times New Roman" pitchFamily="18" charset="0"/>
              </a:rPr>
              <a:t>2)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smtClean="0">
                <a:latin typeface="Times New Roman" pitchFamily="18" charset="0"/>
              </a:rPr>
              <a:t>5</a:t>
            </a:r>
            <a:r>
              <a:rPr lang="en-US" altLang="zh-CN" sz="2800" i="1" smtClean="0">
                <a:latin typeface="Times New Roman" pitchFamily="18" charset="0"/>
              </a:rPr>
              <a:t>H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n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smtClean="0">
                <a:latin typeface="Times New Roman" pitchFamily="18" charset="0"/>
              </a:rPr>
              <a:t>3)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smtClean="0">
                <a:latin typeface="Times New Roman" pitchFamily="18" charset="0"/>
              </a:rPr>
              <a:t>2</a:t>
            </a:r>
            <a:r>
              <a:rPr lang="en-US" altLang="zh-CN" sz="2800" i="1" smtClean="0">
                <a:latin typeface="Times New Roman" pitchFamily="18" charset="0"/>
              </a:rPr>
              <a:t>H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n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smtClean="0">
                <a:latin typeface="Times New Roman" pitchFamily="18" charset="0"/>
              </a:rPr>
              <a:t>4) = 0</a:t>
            </a:r>
            <a:r>
              <a:rPr lang="en-US" altLang="zh-CN" sz="2800" i="1" smtClean="0">
                <a:latin typeface="Times New Roman" pitchFamily="18" charset="0"/>
              </a:rPr>
              <a:t/>
            </a:r>
            <a:br>
              <a:rPr lang="en-US" altLang="zh-CN" sz="2800" i="1" smtClean="0">
                <a:latin typeface="Times New Roman" pitchFamily="18" charset="0"/>
              </a:rPr>
            </a:br>
            <a:r>
              <a:rPr lang="en-US" altLang="zh-CN" sz="2800" i="1" smtClean="0">
                <a:latin typeface="Times New Roman" pitchFamily="18" charset="0"/>
              </a:rPr>
              <a:t>        H</a:t>
            </a:r>
            <a:r>
              <a:rPr lang="en-US" altLang="zh-CN" sz="2800" smtClean="0">
                <a:latin typeface="Times New Roman" pitchFamily="18" charset="0"/>
              </a:rPr>
              <a:t>(0) = 1, </a:t>
            </a:r>
            <a:r>
              <a:rPr lang="en-US" altLang="zh-CN" sz="2800" i="1" smtClean="0">
                <a:latin typeface="Times New Roman" pitchFamily="18" charset="0"/>
              </a:rPr>
              <a:t>H</a:t>
            </a:r>
            <a:r>
              <a:rPr lang="en-US" altLang="zh-CN" sz="2800" smtClean="0">
                <a:latin typeface="Times New Roman" pitchFamily="18" charset="0"/>
              </a:rPr>
              <a:t>(1) = 0, </a:t>
            </a:r>
            <a:r>
              <a:rPr lang="en-US" altLang="zh-CN" sz="2800" i="1" smtClean="0">
                <a:latin typeface="Times New Roman" pitchFamily="18" charset="0"/>
              </a:rPr>
              <a:t>H</a:t>
            </a:r>
            <a:r>
              <a:rPr lang="en-US" altLang="zh-CN" sz="2800" smtClean="0">
                <a:latin typeface="Times New Roman" pitchFamily="18" charset="0"/>
              </a:rPr>
              <a:t>(2) = 1, </a:t>
            </a:r>
            <a:r>
              <a:rPr lang="en-US" altLang="zh-CN" sz="2800" i="1" smtClean="0">
                <a:latin typeface="Times New Roman" pitchFamily="18" charset="0"/>
              </a:rPr>
              <a:t>H</a:t>
            </a:r>
            <a:r>
              <a:rPr lang="en-US" altLang="zh-CN" sz="2800" smtClean="0">
                <a:latin typeface="Times New Roman" pitchFamily="18" charset="0"/>
              </a:rPr>
              <a:t>(3) = 2</a:t>
            </a:r>
            <a:endParaRPr lang="zh-CN" altLang="en-US" sz="2800" smtClean="0">
              <a:latin typeface="Times New Roman" pitchFamily="18" charset="0"/>
            </a:endParaRPr>
          </a:p>
        </p:txBody>
      </p:sp>
      <p:sp>
        <p:nvSpPr>
          <p:cNvPr id="88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6563"/>
            <a:ext cx="8229600" cy="4891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特征方程   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baseline="30000" smtClean="0">
                <a:latin typeface="Times New Roman" pitchFamily="18" charset="0"/>
              </a:rPr>
              <a:t>4</a:t>
            </a:r>
            <a:r>
              <a:rPr lang="en-US" altLang="zh-CN" smtClean="0">
                <a:latin typeface="Times New Roman" pitchFamily="18" charset="0"/>
              </a:rPr>
              <a:t> + 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baseline="30000" smtClean="0">
                <a:latin typeface="Times New Roman" pitchFamily="18" charset="0"/>
              </a:rPr>
              <a:t>3</a:t>
            </a:r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mtClean="0">
                <a:latin typeface="Times New Roman" pitchFamily="18" charset="0"/>
              </a:rPr>
              <a:t> 3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baseline="30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mtClean="0">
                <a:latin typeface="Times New Roman" pitchFamily="18" charset="0"/>
              </a:rPr>
              <a:t> 5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mtClean="0">
                <a:latin typeface="Times New Roman" pitchFamily="18" charset="0"/>
              </a:rPr>
              <a:t>2 = 0 ,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特征根       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mtClean="0">
                <a:latin typeface="Times New Roman" pitchFamily="18" charset="0"/>
              </a:rPr>
              <a:t>1,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mtClean="0">
                <a:latin typeface="Times New Roman" pitchFamily="18" charset="0"/>
              </a:rPr>
              <a:t>1,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mtClean="0">
                <a:latin typeface="Times New Roman" pitchFamily="18" charset="0"/>
              </a:rPr>
              <a:t>1, 2,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通解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代初值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解得   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解为 </a:t>
            </a:r>
          </a:p>
        </p:txBody>
      </p:sp>
      <p:sp>
        <p:nvSpPr>
          <p:cNvPr id="88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051050" y="2708275"/>
          <a:ext cx="5040313" cy="557213"/>
        </p:xfrm>
        <a:graphic>
          <a:graphicData uri="http://schemas.openxmlformats.org/presentationml/2006/ole">
            <p:oleObj spid="_x0000_s88068" name="公式" r:id="rId4" imgW="2209800" imgH="241300" progId="Equation.3">
              <p:embed/>
            </p:oleObj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2124075" y="3284538"/>
          <a:ext cx="3384550" cy="1800225"/>
        </p:xfrm>
        <a:graphic>
          <a:graphicData uri="http://schemas.openxmlformats.org/presentationml/2006/ole">
            <p:oleObj spid="_x0000_s88070" name="公式" r:id="rId5" imgW="1600200" imgH="889000" progId="Equation.3">
              <p:embed/>
            </p:oleObj>
          </a:graphicData>
        </a:graphic>
      </p:graphicFrame>
      <p:sp>
        <p:nvSpPr>
          <p:cNvPr id="88078" name="Rectangle 9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2195513" y="5013325"/>
          <a:ext cx="3816350" cy="771525"/>
        </p:xfrm>
        <a:graphic>
          <a:graphicData uri="http://schemas.openxmlformats.org/presentationml/2006/ole">
            <p:oleObj spid="_x0000_s88072" name="公式" r:id="rId6" imgW="1803400" imgH="368300" progId="Equation.3">
              <p:embed/>
            </p:oleObj>
          </a:graphicData>
        </a:graphic>
      </p:graphicFrame>
      <p:sp>
        <p:nvSpPr>
          <p:cNvPr id="88079" name="Rectangle 11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2195513" y="5734050"/>
          <a:ext cx="4176712" cy="777875"/>
        </p:xfrm>
        <a:graphic>
          <a:graphicData uri="http://schemas.openxmlformats.org/presentationml/2006/ole">
            <p:oleObj spid="_x0000_s88074" name="公式" r:id="rId7" imgW="1955800" imgH="368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常系数线性非齐次递推方程</a:t>
            </a:r>
          </a:p>
        </p:txBody>
      </p:sp>
      <p:sp>
        <p:nvSpPr>
          <p:cNvPr id="8909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标准型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通解为对应的</a:t>
            </a:r>
            <a:r>
              <a:rPr lang="zh-CN" altLang="en-US" smtClean="0">
                <a:solidFill>
                  <a:srgbClr val="0066FF"/>
                </a:solidFill>
              </a:rPr>
              <a:t>齐次通解加上特解</a:t>
            </a:r>
            <a:endParaRPr lang="zh-CN" altLang="en-US" b="0" smtClean="0">
              <a:solidFill>
                <a:srgbClr val="0066FF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Times New Roman" pitchFamily="18" charset="0"/>
              </a:rPr>
              <a:t>特解的函数形式依赖于</a:t>
            </a:r>
            <a:r>
              <a:rPr lang="en-US" altLang="zh-CN" i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altLang="zh-CN" b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Times New Roman" pitchFamily="18" charset="0"/>
              </a:rPr>
              <a:t>求解的关键是用待定系数法确定一个特解</a:t>
            </a:r>
            <a:r>
              <a:rPr lang="en-US" altLang="zh-CN" i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*(</a:t>
            </a:r>
            <a:r>
              <a:rPr lang="en-US" altLang="zh-CN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zh-CN" altLang="en-US" b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Times New Roman" pitchFamily="18" charset="0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971550" y="2060575"/>
          <a:ext cx="7848600" cy="1038225"/>
        </p:xfrm>
        <a:graphic>
          <a:graphicData uri="http://schemas.openxmlformats.org/presentationml/2006/ole">
            <p:oleObj spid="_x0000_s89092" name="公式" r:id="rId4" imgW="2781000" imgH="368280" progId="Equation.3">
              <p:embed/>
            </p:oleObj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763713" y="3716338"/>
          <a:ext cx="3816350" cy="701675"/>
        </p:xfrm>
        <a:graphic>
          <a:graphicData uri="http://schemas.openxmlformats.org/presentationml/2006/ole">
            <p:oleObj spid="_x0000_s89094" name="公式" r:id="rId5" imgW="12446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7  </a:t>
            </a:r>
            <a:r>
              <a:rPr lang="en-US" altLang="zh-CN" smtClean="0">
                <a:latin typeface="Times New Roman" pitchFamily="18" charset="0"/>
              </a:rPr>
              <a:t>Hanoi</a:t>
            </a:r>
            <a:r>
              <a:rPr lang="zh-CN" altLang="en-US" smtClean="0">
                <a:latin typeface="Times New Roman" pitchFamily="18" charset="0"/>
              </a:rPr>
              <a:t>塔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                      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n</a:t>
            </a:r>
            <a:r>
              <a:rPr lang="en-US" altLang="zh-CN" smtClean="0">
                <a:latin typeface="Times New Roman" pitchFamily="18" charset="0"/>
              </a:rPr>
              <a:t>) = 2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n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mtClean="0">
                <a:latin typeface="Times New Roman" pitchFamily="18" charset="0"/>
              </a:rPr>
              <a:t>1)+1, 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(1)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特解为常数 </a:t>
            </a:r>
            <a:r>
              <a:rPr lang="en-US" altLang="zh-CN" i="1" smtClean="0">
                <a:latin typeface="Times New Roman" pitchFamily="18" charset="0"/>
              </a:rPr>
              <a:t>P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                          </a:t>
            </a:r>
            <a:r>
              <a:rPr lang="en-US" altLang="zh-CN" i="1" smtClean="0">
                <a:latin typeface="Times New Roman" pitchFamily="18" charset="0"/>
              </a:rPr>
              <a:t>P </a:t>
            </a:r>
            <a:r>
              <a:rPr lang="en-US" altLang="zh-CN" smtClean="0">
                <a:latin typeface="Times New Roman" pitchFamily="18" charset="0"/>
              </a:rPr>
              <a:t>= 2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</a:rPr>
              <a:t>+1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= 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特征方程   </a:t>
            </a:r>
            <a:r>
              <a:rPr lang="zh-CN" altLang="en-US" i="1" smtClean="0">
                <a:latin typeface="Times New Roman" pitchFamily="18" charset="0"/>
              </a:rPr>
              <a:t>                   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mtClean="0">
                <a:latin typeface="Times New Roman" pitchFamily="18" charset="0"/>
              </a:rPr>
              <a:t>2 = 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特征根   </a:t>
            </a:r>
            <a:r>
              <a:rPr lang="en-US" altLang="zh-CN" smtClean="0">
                <a:latin typeface="Times New Roman" pitchFamily="18" charset="0"/>
              </a:rPr>
              <a:t>2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通解                      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n</a:t>
            </a:r>
            <a:r>
              <a:rPr lang="en-US" altLang="zh-CN" smtClean="0">
                <a:latin typeface="Times New Roman" pitchFamily="18" charset="0"/>
              </a:rPr>
              <a:t>) = </a:t>
            </a:r>
            <a:r>
              <a:rPr lang="en-US" altLang="zh-CN" i="1" smtClean="0">
                <a:solidFill>
                  <a:srgbClr val="FF3300"/>
                </a:solidFill>
                <a:latin typeface="Times New Roman" pitchFamily="18" charset="0"/>
              </a:rPr>
              <a:t>C </a:t>
            </a:r>
            <a:r>
              <a:rPr lang="en-US" altLang="zh-CN" smtClean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altLang="zh-CN" i="1" baseline="30000" smtClean="0">
                <a:solidFill>
                  <a:srgbClr val="FF3300"/>
                </a:solidFill>
                <a:latin typeface="Times New Roman" pitchFamily="18" charset="0"/>
              </a:rPr>
              <a:t>n</a:t>
            </a:r>
            <a:r>
              <a:rPr lang="en-US" altLang="zh-CN" i="1" baseline="30000" smtClean="0">
                <a:latin typeface="Times New Roman" pitchFamily="18" charset="0"/>
              </a:rPr>
              <a:t> </a:t>
            </a:r>
            <a:r>
              <a:rPr lang="en-US" altLang="zh-CN" smtClean="0">
                <a:solidFill>
                  <a:srgbClr val="00FF99"/>
                </a:solidFill>
                <a:latin typeface="Times New Roman" pitchFamily="18" charset="0"/>
                <a:sym typeface="Symbol" pitchFamily="18" charset="2"/>
              </a:rPr>
              <a:t>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代入初值得                  </a:t>
            </a:r>
            <a:r>
              <a:rPr lang="en-US" altLang="zh-CN" i="1" smtClean="0">
                <a:latin typeface="Times New Roman" pitchFamily="18" charset="0"/>
              </a:rPr>
              <a:t>C </a:t>
            </a:r>
            <a:r>
              <a:rPr lang="en-US" altLang="zh-CN" smtClean="0">
                <a:latin typeface="Times New Roman" pitchFamily="18" charset="0"/>
              </a:rPr>
              <a:t>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解                             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n</a:t>
            </a:r>
            <a:r>
              <a:rPr lang="en-US" altLang="zh-CN" smtClean="0">
                <a:latin typeface="Times New Roman" pitchFamily="18" charset="0"/>
              </a:rPr>
              <a:t>) = 2</a:t>
            </a:r>
            <a:r>
              <a:rPr lang="en-US" altLang="zh-CN" i="1" baseline="30000" smtClean="0">
                <a:latin typeface="Times New Roman" pitchFamily="18" charset="0"/>
              </a:rPr>
              <a:t>n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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4211638" y="40767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齐次</a:t>
            </a:r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5003800" y="407670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99"/>
                </a:solidFill>
              </a:rPr>
              <a:t>特解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实例：插入排序</a:t>
            </a:r>
          </a:p>
        </p:txBody>
      </p:sp>
      <p:sp>
        <p:nvSpPr>
          <p:cNvPr id="100360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3686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1.4   InsertSort(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A,n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  //*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个数的数组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1. for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2  to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2.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3.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              //*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到行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[1..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之中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4.  while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&gt;0  and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5.    do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i+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6.         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7. 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+1]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61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83DD4E0-EC36-4482-AB7E-873B4C99C927}" type="slidenum">
              <a:rPr lang="en-US" altLang="zh-CN" sz="1000"/>
              <a:pPr algn="r"/>
              <a:t>19</a:t>
            </a:fld>
            <a:endParaRPr lang="en-US" altLang="zh-CN" sz="1000"/>
          </a:p>
        </p:txBody>
      </p:sp>
      <p:sp>
        <p:nvSpPr>
          <p:cNvPr id="100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0358" name="Object 1"/>
          <p:cNvGraphicFramePr>
            <a:graphicFrameLocks noChangeAspect="1"/>
          </p:cNvGraphicFramePr>
          <p:nvPr/>
        </p:nvGraphicFramePr>
        <p:xfrm>
          <a:off x="684213" y="5611813"/>
          <a:ext cx="6697662" cy="1057275"/>
        </p:xfrm>
        <a:graphic>
          <a:graphicData uri="http://schemas.openxmlformats.org/presentationml/2006/ole">
            <p:oleObj spid="_x0000_s100358" name="公式" r:id="rId4" imgW="2869920" imgH="457200" progId="Equation.3">
              <p:embed/>
            </p:oleObj>
          </a:graphicData>
        </a:graphic>
      </p:graphicFrame>
      <p:sp>
        <p:nvSpPr>
          <p:cNvPr id="100363" name="Text Box 7"/>
          <p:cNvSpPr txBox="1">
            <a:spLocks noChangeArrowheads="1"/>
          </p:cNvSpPr>
          <p:nvPr/>
        </p:nvSpPr>
        <p:spPr bwMode="auto">
          <a:xfrm>
            <a:off x="827088" y="5192713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66FF"/>
                </a:solidFill>
              </a:rPr>
              <a:t>最坏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9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39825"/>
          </a:xfrm>
        </p:spPr>
        <p:txBody>
          <a:bodyPr/>
          <a:lstStyle/>
          <a:p>
            <a:r>
              <a:rPr lang="zh-CN" altLang="en-US" sz="4400" smtClean="0">
                <a:latin typeface="Times New Roman" pitchFamily="18" charset="0"/>
                <a:cs typeface="Times New Roman" pitchFamily="18" charset="0"/>
              </a:rPr>
              <a:t>符号说明</a:t>
            </a:r>
            <a:endParaRPr lang="zh-CN" altLang="en-US" sz="4400" smtClean="0"/>
          </a:p>
        </p:txBody>
      </p:sp>
      <p:sp>
        <p:nvSpPr>
          <p:cNvPr id="10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6D51C-6CEB-44E8-A0DD-062691AEAE3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00188" y="4000500"/>
          <a:ext cx="4752975" cy="2447925"/>
        </p:xfrm>
        <a:graphic>
          <a:graphicData uri="http://schemas.openxmlformats.org/presentationml/2006/ole">
            <p:oleObj spid="_x0000_s1026" name="公式" r:id="rId4" imgW="1701720" imgH="11556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00063" y="1512888"/>
            <a:ext cx="8215312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57188" eaLnBrk="0" hangingPunct="0">
              <a:spcBef>
                <a:spcPts val="12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取整函数</a:t>
            </a:r>
            <a:endParaRPr lang="zh-CN" altLang="en-US" sz="2400"/>
          </a:p>
          <a:p>
            <a:pPr indent="357188" eaLnBrk="0" hangingPunct="0">
              <a:spcBef>
                <a:spcPts val="120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：小于等于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的最大整数</a:t>
            </a:r>
            <a:endParaRPr lang="zh-CN" altLang="en-US" sz="2400">
              <a:sym typeface="Symbol" pitchFamily="18" charset="2"/>
            </a:endParaRPr>
          </a:p>
          <a:p>
            <a:pPr indent="357188" eaLnBrk="0" hangingPunct="0">
              <a:spcBef>
                <a:spcPts val="12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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：大于等于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的最小整数</a:t>
            </a:r>
            <a:endParaRPr lang="zh-CN" altLang="en-US" sz="2400">
              <a:sym typeface="Symbol" pitchFamily="18" charset="2"/>
            </a:endParaRPr>
          </a:p>
          <a:p>
            <a:pPr indent="357188" eaLnBrk="0" hangingPunct="0">
              <a:spcBef>
                <a:spcPts val="12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性质</a:t>
            </a:r>
            <a:endParaRPr lang="zh-CN" altLang="en-US" sz="2400">
              <a:sym typeface="Symbol" pitchFamily="18" charset="2"/>
            </a:endParaRPr>
          </a:p>
          <a:p>
            <a:pPr indent="357188" eaLnBrk="0" hangingPunct="0">
              <a:spcBef>
                <a:spcPts val="12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 &lt; 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 smtClean="0"/>
              <a:t>实例：归并排序</a:t>
            </a:r>
          </a:p>
        </p:txBody>
      </p:sp>
      <p:sp>
        <p:nvSpPr>
          <p:cNvPr id="94216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828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1.5  MergeSort(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  //* 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归并排序数组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1. if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2.  then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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p+r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)/2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3.          MergeSort(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A,p,q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4.          MergeSort(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A,q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+1,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 5.          Merge(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A,p,q,r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mtClean="0"/>
          </a:p>
        </p:txBody>
      </p:sp>
      <p:sp>
        <p:nvSpPr>
          <p:cNvPr id="9421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EFD5E7-B3A0-48C8-A4C9-925E97130154}" type="slidenum">
              <a:rPr lang="en-US" altLang="zh-CN" sz="1000"/>
              <a:pPr algn="r"/>
              <a:t>20</a:t>
            </a:fld>
            <a:endParaRPr lang="en-US" altLang="zh-CN" sz="1000"/>
          </a:p>
        </p:txBody>
      </p:sp>
      <p:sp>
        <p:nvSpPr>
          <p:cNvPr id="94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4" name="Object 1"/>
          <p:cNvGraphicFramePr>
            <a:graphicFrameLocks noChangeAspect="1"/>
          </p:cNvGraphicFramePr>
          <p:nvPr/>
        </p:nvGraphicFramePr>
        <p:xfrm>
          <a:off x="642938" y="4714875"/>
          <a:ext cx="3611562" cy="1038225"/>
        </p:xfrm>
        <a:graphic>
          <a:graphicData uri="http://schemas.openxmlformats.org/presentationml/2006/ole">
            <p:oleObj spid="_x0000_s94214" name="公式" r:id="rId4" imgW="1625400" imgH="469800" progId="Equation.3">
              <p:embed/>
            </p:oleObj>
          </a:graphicData>
        </a:graphic>
      </p:graphicFrame>
      <p:sp>
        <p:nvSpPr>
          <p:cNvPr id="94219" name="Rectangle 3"/>
          <p:cNvSpPr>
            <a:spLocks noChangeArrowheads="1"/>
          </p:cNvSpPr>
          <p:nvPr/>
        </p:nvSpPr>
        <p:spPr bwMode="auto">
          <a:xfrm>
            <a:off x="0" y="298450"/>
            <a:ext cx="2651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/>
              <a:t> </a:t>
            </a:r>
            <a:endParaRPr lang="en-US" altLang="zh-CN"/>
          </a:p>
        </p:txBody>
      </p:sp>
      <p:sp>
        <p:nvSpPr>
          <p:cNvPr id="94220" name="Text Box 8"/>
          <p:cNvSpPr txBox="1">
            <a:spLocks noChangeArrowheads="1"/>
          </p:cNvSpPr>
          <p:nvPr/>
        </p:nvSpPr>
        <p:spPr bwMode="auto">
          <a:xfrm>
            <a:off x="4500563" y="4887913"/>
            <a:ext cx="3455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</a:rPr>
              <a:t>n-1</a:t>
            </a:r>
            <a:r>
              <a:rPr lang="zh-CN" altLang="en-US" sz="2000">
                <a:solidFill>
                  <a:srgbClr val="0066FF"/>
                </a:solidFill>
              </a:rPr>
              <a:t>为两组分别排序完成的组合并的操作次数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换元法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57338"/>
            <a:ext cx="7859712" cy="4967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mtClean="0">
                <a:solidFill>
                  <a:srgbClr val="A50021"/>
                </a:solidFill>
                <a:latin typeface="Times New Roman" pitchFamily="18" charset="0"/>
              </a:rPr>
              <a:t>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令                            </a:t>
            </a:r>
            <a:r>
              <a:rPr lang="en-US" altLang="zh-CN" sz="2400" i="1" smtClean="0">
                <a:latin typeface="Times New Roman" pitchFamily="18" charset="0"/>
              </a:rPr>
              <a:t>H</a:t>
            </a:r>
            <a:r>
              <a:rPr lang="en-US" altLang="zh-CN" sz="2400" smtClean="0">
                <a:latin typeface="Times New Roman" pitchFamily="18" charset="0"/>
              </a:rPr>
              <a:t>*(</a:t>
            </a:r>
            <a:r>
              <a:rPr lang="en-US" altLang="zh-CN" sz="2400" i="1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P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i="1" smtClean="0">
                <a:latin typeface="Times New Roman" pitchFamily="18" charset="0"/>
              </a:rPr>
              <a:t>k</a:t>
            </a:r>
            <a:r>
              <a:rPr lang="en-US" altLang="zh-CN" sz="1400" i="1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 +</a:t>
            </a:r>
            <a:r>
              <a:rPr lang="en-US" altLang="zh-CN" sz="2400" i="1" smtClean="0">
                <a:latin typeface="Times New Roman" pitchFamily="18" charset="0"/>
              </a:rPr>
              <a:t>P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 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解得                    </a:t>
            </a:r>
            <a:r>
              <a:rPr lang="en-US" altLang="zh-CN" sz="2400" i="1" smtClean="0">
                <a:latin typeface="Times New Roman" pitchFamily="18" charset="0"/>
              </a:rPr>
              <a:t>P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=</a:t>
            </a:r>
            <a:r>
              <a:rPr lang="en-US" altLang="zh-CN" sz="2400" i="1" smtClean="0">
                <a:latin typeface="Times New Roman" pitchFamily="18" charset="0"/>
              </a:rPr>
              <a:t>P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=1,  </a:t>
            </a:r>
            <a:r>
              <a:rPr lang="en-US" altLang="zh-CN" sz="2400" i="1" smtClean="0">
                <a:latin typeface="Times New Roman" pitchFamily="18" charset="0"/>
              </a:rPr>
              <a:t>H</a:t>
            </a:r>
            <a:r>
              <a:rPr lang="en-US" altLang="zh-CN" sz="2400" smtClean="0">
                <a:latin typeface="Times New Roman" pitchFamily="18" charset="0"/>
              </a:rPr>
              <a:t>*(</a:t>
            </a:r>
            <a:r>
              <a:rPr lang="en-US" altLang="zh-CN" sz="2400" i="1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 +1</a:t>
            </a:r>
            <a:r>
              <a:rPr lang="en-US" altLang="zh-CN" sz="2400" smtClean="0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 sz="2400" smtClean="0">
                <a:solidFill>
                  <a:srgbClr val="0066FF"/>
                </a:solidFill>
                <a:latin typeface="Times New Roman" pitchFamily="18" charset="0"/>
              </a:rPr>
              <a:t>非齐次特解</a:t>
            </a:r>
            <a:r>
              <a:rPr lang="en-US" altLang="zh-CN" sz="2400" smtClean="0">
                <a:solidFill>
                  <a:srgbClr val="0066FF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通解                       </a:t>
            </a:r>
            <a:r>
              <a:rPr lang="en-US" altLang="zh-CN" sz="2400" i="1" smtClean="0">
                <a:latin typeface="Times New Roman" pitchFamily="18" charset="0"/>
              </a:rPr>
              <a:t>H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)=</a:t>
            </a:r>
            <a:r>
              <a:rPr lang="en-US" altLang="zh-CN" sz="2400" i="1" smtClean="0">
                <a:latin typeface="Times New Roman" pitchFamily="18" charset="0"/>
              </a:rPr>
              <a:t>C</a:t>
            </a:r>
            <a:r>
              <a:rPr lang="en-US" altLang="zh-CN" sz="2400" smtClean="0">
                <a:latin typeface="Times New Roman" pitchFamily="18" charset="0"/>
              </a:rPr>
              <a:t> 2</a:t>
            </a:r>
            <a:r>
              <a:rPr lang="en-US" altLang="zh-CN" sz="2400" i="1" baseline="30000" smtClean="0">
                <a:latin typeface="Times New Roman" pitchFamily="18" charset="0"/>
              </a:rPr>
              <a:t>k</a:t>
            </a:r>
            <a:r>
              <a:rPr lang="en-US" altLang="zh-CN" sz="2400" baseline="30000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</a:rPr>
              <a:t>+ </a:t>
            </a:r>
            <a:r>
              <a:rPr lang="en-US" altLang="zh-CN" sz="2400" i="1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k</a:t>
            </a:r>
            <a:r>
              <a:rPr lang="en-US" altLang="zh-CN" sz="2400" baseline="30000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</a:rPr>
              <a:t>+1,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代入初值，得                </a:t>
            </a:r>
            <a:r>
              <a:rPr lang="en-US" altLang="zh-CN" sz="2400" i="1" smtClean="0">
                <a:latin typeface="Times New Roman" pitchFamily="18" charset="0"/>
              </a:rPr>
              <a:t>C</a:t>
            </a:r>
            <a:r>
              <a:rPr lang="en-US" altLang="zh-CN" sz="2400" smtClean="0">
                <a:latin typeface="Times New Roman" pitchFamily="18" charset="0"/>
              </a:rPr>
              <a:t>=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smtClean="0">
                <a:latin typeface="Times New Roman" pitchFamily="18" charset="0"/>
              </a:rPr>
              <a:t>1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                 </a:t>
            </a:r>
            <a:r>
              <a:rPr lang="en-US" altLang="zh-CN" sz="2400" i="1" smtClean="0">
                <a:latin typeface="Times New Roman" pitchFamily="18" charset="0"/>
              </a:rPr>
              <a:t>H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 + </a:t>
            </a:r>
            <a:r>
              <a:rPr lang="en-US" altLang="zh-CN" sz="2400" i="1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2</a:t>
            </a:r>
            <a:r>
              <a:rPr lang="en-US" altLang="zh-CN" sz="2400" i="1" baseline="30000" smtClean="0">
                <a:latin typeface="Times New Roman" pitchFamily="18" charset="0"/>
              </a:rPr>
              <a:t>k</a:t>
            </a:r>
            <a:r>
              <a:rPr lang="en-US" altLang="zh-CN" sz="2400" baseline="30000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</a:rPr>
              <a:t>+1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                               </a:t>
            </a:r>
            <a:r>
              <a:rPr lang="en-US" altLang="zh-CN" sz="2400" i="1" smtClean="0">
                <a:latin typeface="Times New Roman" pitchFamily="18" charset="0"/>
              </a:rPr>
              <a:t>W</a:t>
            </a:r>
            <a:r>
              <a:rPr lang="en-US" altLang="zh-CN" sz="2400" smtClean="0">
                <a:latin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) = 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 log 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en-US" altLang="zh-CN" sz="24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smtClean="0">
                <a:latin typeface="Times New Roman" pitchFamily="18" charset="0"/>
              </a:rPr>
              <a:t> </a:t>
            </a:r>
            <a:r>
              <a:rPr lang="en-US" altLang="zh-CN" sz="2400" i="1" smtClean="0">
                <a:latin typeface="Times New Roman" pitchFamily="18" charset="0"/>
              </a:rPr>
              <a:t>n</a:t>
            </a:r>
            <a:r>
              <a:rPr lang="en-US" altLang="zh-CN" sz="2400" smtClean="0">
                <a:latin typeface="Times New Roman" pitchFamily="18" charset="0"/>
              </a:rPr>
              <a:t> +1 </a:t>
            </a:r>
            <a:endParaRPr lang="zh-CN" altLang="en-US" sz="2400" smtClean="0">
              <a:latin typeface="Times New Roman" pitchFamily="18" charset="0"/>
            </a:endParaRPr>
          </a:p>
        </p:txBody>
      </p:sp>
      <p:graphicFrame>
        <p:nvGraphicFramePr>
          <p:cNvPr id="102404" name="Object 1"/>
          <p:cNvGraphicFramePr>
            <a:graphicFrameLocks noChangeAspect="1"/>
          </p:cNvGraphicFramePr>
          <p:nvPr>
            <p:ph sz="half" idx="2"/>
          </p:nvPr>
        </p:nvGraphicFramePr>
        <p:xfrm>
          <a:off x="1763713" y="1484313"/>
          <a:ext cx="5113337" cy="2227262"/>
        </p:xfrm>
        <a:graphic>
          <a:graphicData uri="http://schemas.openxmlformats.org/presentationml/2006/ole">
            <p:oleObj spid="_x0000_s102404" name="公式" r:id="rId4" imgW="2273040" imgH="99036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迭代归纳法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4B917C-0B11-4B40-8AE3-1A9CD87CE3AE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ph idx="1"/>
          </p:nvPr>
        </p:nvGraphicFramePr>
        <p:xfrm>
          <a:off x="1476375" y="2133600"/>
          <a:ext cx="3340100" cy="957263"/>
        </p:xfrm>
        <a:graphic>
          <a:graphicData uri="http://schemas.openxmlformats.org/presentationml/2006/ole">
            <p:oleObj spid="_x0000_s13314" name="公式" r:id="rId4" imgW="1638000" imgH="469800" progId="Equation.3">
              <p:embed/>
            </p:oleObj>
          </a:graphicData>
        </a:graphic>
      </p:graphicFrame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642938" y="1573213"/>
            <a:ext cx="650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    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用迭代归纳法求解以下递推方程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:</a:t>
            </a:r>
            <a:endParaRPr lang="en-US" altLang="zh-CN" sz="2400" b="1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971550" y="3213100"/>
            <a:ext cx="76438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 eaLnBrk="0" hangingPunct="0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  W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1)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400" b="1">
              <a:sym typeface="Symbol" pitchFamily="18" charset="2"/>
            </a:endParaRPr>
          </a:p>
          <a:p>
            <a:pPr indent="304800"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[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2)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2]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2) +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2) +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endParaRPr lang="en-US" altLang="zh-CN" sz="24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indent="304800"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…</a:t>
            </a:r>
            <a:endParaRPr lang="en-US" altLang="zh-CN" sz="2400" b="1">
              <a:sym typeface="Symbol" pitchFamily="18" charset="2"/>
            </a:endParaRPr>
          </a:p>
          <a:p>
            <a:pPr indent="304800"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 + 1 + 2 + … +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2) +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endParaRPr lang="en-US" altLang="zh-CN" sz="2400" b="1">
              <a:sym typeface="Symbol" pitchFamily="18" charset="2"/>
            </a:endParaRPr>
          </a:p>
          <a:p>
            <a:pPr indent="304800"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1 + 2 + … +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2) +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(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代入初值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(1)=0)  </a:t>
            </a:r>
            <a:endParaRPr lang="en-US" altLang="zh-CN" sz="2400" b="1">
              <a:sym typeface="Symbol" pitchFamily="18" charset="2"/>
            </a:endParaRPr>
          </a:p>
          <a:p>
            <a:pPr indent="304800"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1)/2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971550" y="5805488"/>
            <a:ext cx="350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用归纳法验证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dirty="0" smtClean="0">
                <a:latin typeface="+mn-ea"/>
                <a:ea typeface="+mn-ea"/>
                <a:cs typeface="Times New Roman" pitchFamily="18" charset="0"/>
              </a:rPr>
              <a:t>差消法：化简递推方程</a:t>
            </a:r>
            <a:endParaRPr lang="zh-CN" altLang="en-US" sz="44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43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F556EE-1C19-4CC5-8C43-E2982DE4036F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357313" y="2071688"/>
          <a:ext cx="3830637" cy="1403350"/>
        </p:xfrm>
        <a:graphic>
          <a:graphicData uri="http://schemas.openxmlformats.org/presentationml/2006/ole">
            <p:oleObj spid="_x0000_s14338" name="公式" r:id="rId4" imgW="1688760" imgH="622080" progId="Equation.3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379538" y="3429000"/>
          <a:ext cx="6264275" cy="2030413"/>
        </p:xfrm>
        <a:graphic>
          <a:graphicData uri="http://schemas.openxmlformats.org/presentationml/2006/ole">
            <p:oleObj spid="_x0000_s14339" name="公式" r:id="rId5" imgW="2184120" imgH="799920" progId="Equation.3">
              <p:embed/>
            </p:oleObj>
          </a:graphicData>
        </a:graphic>
      </p:graphicFrame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1071563" y="5214938"/>
            <a:ext cx="23272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04800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相减并化简得</a:t>
            </a:r>
            <a:endParaRPr lang="zh-CN" altLang="en-US" sz="2400" b="1">
              <a:cs typeface="Times New Roman" pitchFamily="18" charset="0"/>
            </a:endParaRPr>
          </a:p>
          <a:p>
            <a:pPr indent="304800" eaLnBrk="0" hangingPunct="0"/>
            <a:r>
              <a:rPr lang="zh-CN" altLang="en-US" sz="12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</a:t>
            </a:r>
            <a:endParaRPr lang="zh-CN" altLang="en-US"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28750" y="5929313"/>
          <a:ext cx="4464050" cy="471487"/>
        </p:xfrm>
        <a:graphic>
          <a:graphicData uri="http://schemas.openxmlformats.org/presentationml/2006/ole">
            <p:oleObj spid="_x0000_s14340" name="公式" r:id="rId6" imgW="1549080" imgH="164880" progId="Equation.3">
              <p:embed/>
            </p:oleObj>
          </a:graphicData>
        </a:graphic>
      </p:graphicFrame>
      <p:sp>
        <p:nvSpPr>
          <p:cNvPr id="14344" name="矩形 11"/>
          <p:cNvSpPr>
            <a:spLocks noChangeArrowheads="1"/>
          </p:cNvSpPr>
          <p:nvPr/>
        </p:nvSpPr>
        <p:spPr bwMode="auto">
          <a:xfrm>
            <a:off x="3289300" y="3275013"/>
            <a:ext cx="94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758825" eaLnBrk="0" hangingPunct="0"/>
            <a:endParaRPr lang="zh-CN" altLang="en-US" b="1">
              <a:latin typeface="宋体" charset="-122"/>
              <a:cs typeface="Times New Roman" pitchFamily="18" charset="0"/>
            </a:endParaRPr>
          </a:p>
        </p:txBody>
      </p:sp>
      <p:sp>
        <p:nvSpPr>
          <p:cNvPr id="14345" name="TextBox 12"/>
          <p:cNvSpPr txBox="1">
            <a:spLocks noChangeArrowheads="1"/>
          </p:cNvSpPr>
          <p:nvPr/>
        </p:nvSpPr>
        <p:spPr bwMode="auto">
          <a:xfrm>
            <a:off x="571500" y="1643063"/>
            <a:ext cx="286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</a:rPr>
              <a:t>10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 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求解递推方程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59E0E-79D2-432A-97B3-105B95E4B919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642938" y="2786063"/>
            <a:ext cx="171608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06388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由叠代得</a:t>
            </a:r>
            <a:endParaRPr lang="zh-CN" altLang="en-US" sz="2400" b="1">
              <a:cs typeface="Times New Roman" pitchFamily="18" charset="0"/>
            </a:endParaRPr>
          </a:p>
          <a:p>
            <a:pPr indent="306388" eaLnBrk="0" hangingPunct="0"/>
            <a:r>
              <a:rPr lang="zh-CN" altLang="en-US" sz="120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</a:t>
            </a:r>
            <a:endParaRPr lang="zh-CN" altLang="en-US"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763713" y="3429000"/>
          <a:ext cx="6167437" cy="1724025"/>
        </p:xfrm>
        <a:graphic>
          <a:graphicData uri="http://schemas.openxmlformats.org/presentationml/2006/ole">
            <p:oleObj spid="_x0000_s15362" name="公式" r:id="rId4" imgW="2895480" imgH="812520" progId="Equation.3">
              <p:embed/>
            </p:oleObj>
          </a:graphicData>
        </a:graphic>
      </p:graphicFrame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900113" y="5429250"/>
            <a:ext cx="27559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06388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)=</a:t>
            </a: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log </a:t>
            </a: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)</a:t>
            </a:r>
            <a:endParaRPr lang="en-US" altLang="zh-CN" sz="2400" b="1">
              <a:latin typeface="Times New Roman" pitchFamily="18" charset="0"/>
              <a:ea typeface="幼圆" pitchFamily="49" charset="-122"/>
            </a:endParaRPr>
          </a:p>
          <a:p>
            <a:pPr indent="306388"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>
              <a:latin typeface="Times New Roman" pitchFamily="18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619250" y="1714500"/>
          <a:ext cx="4392613" cy="857250"/>
        </p:xfrm>
        <a:graphic>
          <a:graphicData uri="http://schemas.openxmlformats.org/presentationml/2006/ole">
            <p:oleObj spid="_x0000_s15363" name="公式" r:id="rId5" imgW="1688760" imgH="330120" progId="Equation.3">
              <p:embed/>
            </p:oleObj>
          </a:graphicData>
        </a:graphic>
      </p:graphicFrame>
      <p:sp>
        <p:nvSpPr>
          <p:cNvPr id="15367" name="标题 1"/>
          <p:cNvSpPr txBox="1">
            <a:spLocks/>
          </p:cNvSpPr>
          <p:nvPr/>
        </p:nvSpPr>
        <p:spPr bwMode="auto">
          <a:xfrm>
            <a:off x="457200" y="566738"/>
            <a:ext cx="82296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4400" b="1">
                <a:solidFill>
                  <a:srgbClr val="A50021"/>
                </a:solidFill>
                <a:latin typeface="Garamond"/>
              </a:rPr>
              <a:t>迭代归纳法求解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86EEDC-4D6A-48BC-B2BA-5659B97B96A7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6388" name="Picture 2" descr="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1557338"/>
            <a:ext cx="5329237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835150" y="4437063"/>
          <a:ext cx="5688013" cy="2111375"/>
        </p:xfrm>
        <a:graphic>
          <a:graphicData uri="http://schemas.openxmlformats.org/presentationml/2006/ole">
            <p:oleObj spid="_x0000_s16386" name="公式" r:id="rId5" imgW="2006280" imgH="749160" progId="Equation.3">
              <p:embed/>
            </p:oleObj>
          </a:graphicData>
        </a:graphic>
      </p:graphicFrame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571500" y="579438"/>
            <a:ext cx="3570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+mn-ea"/>
                <a:ea typeface="+mn-ea"/>
              </a:rPr>
              <a:t>估计和式的阶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dirty="0" smtClean="0">
                <a:solidFill>
                  <a:srgbClr val="C00000"/>
                </a:solidFill>
                <a:latin typeface="+mj-ea"/>
                <a:cs typeface="Times New Roman" pitchFamily="18" charset="0"/>
              </a:rPr>
              <a:t>递归树法：迭代的树形表示</a:t>
            </a:r>
            <a:endParaRPr lang="zh-CN" altLang="en-US" sz="4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1843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648E3-A891-4D71-9B68-10298306699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428875" y="1428750"/>
          <a:ext cx="3324225" cy="973138"/>
        </p:xfrm>
        <a:graphic>
          <a:graphicData uri="http://schemas.openxmlformats.org/presentationml/2006/ole">
            <p:oleObj spid="_x0000_s18434" name="公式" r:id="rId4" imgW="1015920" imgH="342720" progId="Equation.3">
              <p:embed/>
            </p:oleObj>
          </a:graphicData>
        </a:graphic>
      </p:graphicFrame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990850" y="2759075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627188" y="2560638"/>
          <a:ext cx="6249987" cy="2940050"/>
        </p:xfrm>
        <a:graphic>
          <a:graphicData uri="http://schemas.openxmlformats.org/presentationml/2006/ole">
            <p:oleObj spid="_x0000_s18435" name="公式" r:id="rId5" imgW="2679480" imgH="1257120" progId="Equation.3">
              <p:embed/>
            </p:oleObj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916238" y="5748338"/>
            <a:ext cx="5616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76225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altLang="zh-CN" sz="1100"/>
          </a:p>
          <a:p>
            <a:pPr indent="276225" eaLnBrk="0" hangingPunct="0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层                                </a:t>
            </a:r>
            <a:r>
              <a:rPr lang="zh-CN" alt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8440" name="矩形 8"/>
          <p:cNvSpPr>
            <a:spLocks noChangeArrowheads="1"/>
          </p:cNvSpPr>
          <p:nvPr/>
        </p:nvSpPr>
        <p:spPr bwMode="auto">
          <a:xfrm>
            <a:off x="539750" y="1628775"/>
            <a:ext cx="300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latin typeface="宋体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宋体" charset="-122"/>
                <a:cs typeface="Times New Roman" pitchFamily="18" charset="0"/>
              </a:rPr>
              <a:t>求解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 </a:t>
            </a:r>
            <a:r>
              <a:rPr lang="zh-CN" altLang="en-US" sz="2400" b="1">
                <a:latin typeface="宋体" charset="-122"/>
                <a:ea typeface="黑体" pitchFamily="2" charset="-122"/>
              </a:rPr>
              <a:t>  </a:t>
            </a:r>
            <a:endParaRPr lang="zh-CN" altLang="en-US" sz="2400">
              <a:ea typeface="黑体" pitchFamily="2" charset="-122"/>
            </a:endParaRP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5580063" y="1844675"/>
            <a:ext cx="341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</a:rPr>
              <a:t>1+1/2</a:t>
            </a:r>
            <a:r>
              <a:rPr lang="zh-CN" altLang="en-US" sz="2000">
                <a:solidFill>
                  <a:srgbClr val="0066FF"/>
                </a:solidFill>
              </a:rPr>
              <a:t>。。。收敛为常数</a:t>
            </a:r>
            <a:endParaRPr lang="en-US" altLang="zh-CN" sz="200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203E99-4D73-45D4-B188-6317E7DBF4B0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785813" y="1714500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12</a:t>
            </a:r>
            <a:endParaRPr lang="en-US" altLang="zh-CN" sz="2000" b="1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3125" y="1571625"/>
          <a:ext cx="3522663" cy="873125"/>
        </p:xfrm>
        <a:graphic>
          <a:graphicData uri="http://schemas.openxmlformats.org/presentationml/2006/ole">
            <p:oleObj spid="_x0000_s19458" name="公式" r:id="rId4" imgW="1473120" imgH="368280" progId="Equation.3">
              <p:embed/>
            </p:oleObj>
          </a:graphicData>
        </a:graphic>
      </p:graphicFrame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336925" y="2535238"/>
            <a:ext cx="68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76225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/>
          </a:p>
          <a:p>
            <a:pPr indent="276225" eaLnBrk="0" hangingPunct="0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zh-CN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252538" y="2786063"/>
          <a:ext cx="5819775" cy="2959100"/>
        </p:xfrm>
        <a:graphic>
          <a:graphicData uri="http://schemas.openxmlformats.org/presentationml/2006/ole">
            <p:oleObj spid="_x0000_s19459" name="公式" r:id="rId5" imgW="2234880" imgH="1447560" progId="Equation.3">
              <p:embed/>
            </p:oleObj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979613" y="5673725"/>
            <a:ext cx="604996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00050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US" altLang="zh-CN" sz="1100"/>
          </a:p>
          <a:p>
            <a:pPr indent="400050" eaLnBrk="0" hangingPunct="0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zh-CN" sz="2400" b="1" baseline="-30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层                     </a:t>
            </a:r>
            <a:r>
              <a:rPr lang="zh-CN" altLang="en-US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1">
              <a:sym typeface="Symbol" pitchFamily="18" charset="2"/>
            </a:endParaRPr>
          </a:p>
          <a:p>
            <a:pPr indent="400050" eaLnBrk="0" hangingPunct="0"/>
            <a:endParaRPr lang="en-US" altLang="zh-CN" sz="24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标题 7"/>
          <p:cNvSpPr txBox="1">
            <a:spLocks/>
          </p:cNvSpPr>
          <p:nvPr/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b="1" kern="0" dirty="0">
                <a:solidFill>
                  <a:srgbClr val="C00000"/>
                </a:solidFill>
                <a:latin typeface="+mj-ea"/>
                <a:ea typeface="+mj-ea"/>
                <a:cs typeface="Times New Roman" pitchFamily="18" charset="0"/>
              </a:rPr>
              <a:t>递归树求解实例</a:t>
            </a:r>
            <a:endParaRPr lang="zh-CN" altLang="en-US" sz="4400" b="1" kern="0" dirty="0">
              <a:solidFill>
                <a:srgbClr val="C000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2339975" y="6200775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66FF"/>
                </a:solidFill>
              </a:rPr>
              <a:t>左右层数不一样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A1BA4-F40A-4B6B-868A-5A38B73B2D6D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571500" y="539750"/>
            <a:ext cx="3927475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Master</a:t>
            </a:r>
            <a:r>
              <a:rPr lang="zh-CN" altLang="en-US" sz="4400" b="1" dirty="0">
                <a:solidFill>
                  <a:srgbClr val="C00000"/>
                </a:solidFill>
                <a:latin typeface="+mj-ea"/>
                <a:ea typeface="+mj-ea"/>
                <a:cs typeface="Times New Roman" pitchFamily="18" charset="0"/>
              </a:rPr>
              <a:t>定理</a:t>
            </a:r>
          </a:p>
          <a:p>
            <a:pPr eaLnBrk="0" hangingPunct="0">
              <a:defRPr/>
            </a:pPr>
            <a:r>
              <a:rPr lang="zh-CN" altLang="en-US" sz="12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</a:t>
            </a:r>
            <a:endParaRPr lang="zh-CN" altLang="en-US" dirty="0"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0825" y="1628775"/>
          <a:ext cx="8412163" cy="4251325"/>
        </p:xfrm>
        <a:graphic>
          <a:graphicData uri="http://schemas.openxmlformats.org/presentationml/2006/ole">
            <p:oleObj spid="_x0000_s20482" name="公式" r:id="rId4" imgW="3771720" imgH="1904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E7A2B-6A35-434E-9C6F-650AB9E69915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</a:rPr>
              <a:t>证明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ph idx="1"/>
          </p:nvPr>
        </p:nvGraphicFramePr>
        <p:xfrm>
          <a:off x="1285875" y="1628775"/>
          <a:ext cx="6403975" cy="4551363"/>
        </p:xfrm>
        <a:graphic>
          <a:graphicData uri="http://schemas.openxmlformats.org/presentationml/2006/ole">
            <p:oleObj spid="_x0000_s21506" name="公式" r:id="rId4" imgW="3073320" imgH="2184120" progId="Equation.3">
              <p:embed/>
            </p:oleObj>
          </a:graphicData>
        </a:graphic>
      </p:graphicFrame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859338" y="4471988"/>
            <a:ext cx="309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</a:rPr>
              <a:t>k=log</a:t>
            </a:r>
            <a:r>
              <a:rPr lang="en-US" altLang="zh-CN" sz="2000" baseline="-25000">
                <a:solidFill>
                  <a:srgbClr val="0066FF"/>
                </a:solidFill>
              </a:rPr>
              <a:t>b</a:t>
            </a:r>
            <a:r>
              <a:rPr lang="en-US" altLang="zh-CN" sz="2000">
                <a:solidFill>
                  <a:srgbClr val="0066FF"/>
                </a:solidFill>
              </a:rPr>
              <a:t>n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690688" y="5589588"/>
            <a:ext cx="1152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FF3300"/>
                </a:solidFill>
              </a:rPr>
              <a:t>换底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18FE4-65DE-4B4A-9318-67D06EFB9B03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28688" y="1785938"/>
          <a:ext cx="6038850" cy="4283075"/>
        </p:xfrm>
        <a:graphic>
          <a:graphicData uri="http://schemas.openxmlformats.org/presentationml/2006/ole">
            <p:oleObj spid="_x0000_s2050" name="公式" r:id="rId4" imgW="2209680" imgH="1650960" progId="Equation.3">
              <p:embed/>
            </p:oleObj>
          </a:graphicData>
        </a:graphic>
      </p:graphicFrame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42938" y="500063"/>
            <a:ext cx="24479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+mn-ea"/>
                <a:ea typeface="+mn-ea"/>
              </a:rPr>
              <a:t>对数函数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3995738" y="4941888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66FF"/>
                </a:solidFill>
              </a:rPr>
              <a:t>换底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648CD2-D746-497F-9AF4-0F02DDCBC447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1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ph idx="1"/>
          </p:nvPr>
        </p:nvGraphicFramePr>
        <p:xfrm>
          <a:off x="2124075" y="1643063"/>
          <a:ext cx="4570413" cy="4476750"/>
        </p:xfrm>
        <a:graphic>
          <a:graphicData uri="http://schemas.openxmlformats.org/presentationml/2006/ole">
            <p:oleObj spid="_x0000_s22530" name="公式" r:id="rId4" imgW="1917360" imgH="209520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555875" y="642938"/>
          <a:ext cx="3384550" cy="698500"/>
        </p:xfrm>
        <a:graphic>
          <a:graphicData uri="http://schemas.openxmlformats.org/presentationml/2006/ole">
            <p:oleObj spid="_x0000_s22534" name="公式" r:id="rId5" imgW="1168200" imgH="241200" progId="Equation.3">
              <p:embed/>
            </p:oleObj>
          </a:graphicData>
        </a:graphic>
      </p:graphicFrame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6732588" y="4995863"/>
            <a:ext cx="2160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</a:rPr>
              <a:t>分母常数扔掉，换底公式</a:t>
            </a:r>
            <a:endParaRPr lang="en-US" altLang="zh-CN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BD068-92D6-44E3-91CE-B190250AFF18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2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ph idx="1"/>
          </p:nvPr>
        </p:nvGraphicFramePr>
        <p:xfrm>
          <a:off x="1619250" y="1728788"/>
          <a:ext cx="4413250" cy="4132262"/>
        </p:xfrm>
        <a:graphic>
          <a:graphicData uri="http://schemas.openxmlformats.org/presentationml/2006/ole">
            <p:oleObj spid="_x0000_s23554" name="公式" r:id="rId4" imgW="1790640" imgH="167616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700338" y="620713"/>
          <a:ext cx="3168650" cy="715962"/>
        </p:xfrm>
        <a:graphic>
          <a:graphicData uri="http://schemas.openxmlformats.org/presentationml/2006/ole">
            <p:oleObj spid="_x0000_s23558" name="公式" r:id="rId5" imgW="10666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F7A46-3670-475E-8F5A-84438B6DDDBE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3 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ph idx="1"/>
          </p:nvPr>
        </p:nvGraphicFramePr>
        <p:xfrm>
          <a:off x="904875" y="1700213"/>
          <a:ext cx="7550150" cy="4348162"/>
        </p:xfrm>
        <a:graphic>
          <a:graphicData uri="http://schemas.openxmlformats.org/presentationml/2006/ole">
            <p:oleObj spid="_x0000_s24578" name="公式" r:id="rId4" imgW="3263760" imgH="187956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411413" y="476250"/>
          <a:ext cx="5545137" cy="1050925"/>
        </p:xfrm>
        <a:graphic>
          <a:graphicData uri="http://schemas.openxmlformats.org/presentationml/2006/ole">
            <p:oleObj spid="_x0000_s24582" name="公式" r:id="rId5" imgW="2234880" imgH="406080" progId="Equation.3">
              <p:embed/>
            </p:oleObj>
          </a:graphicData>
        </a:graphic>
      </p:graphicFrame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4211638" y="4214813"/>
            <a:ext cx="2881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66FF"/>
                </a:solidFill>
              </a:rPr>
              <a:t>C</a:t>
            </a:r>
            <a:r>
              <a:rPr lang="zh-CN" altLang="en-US" sz="1800">
                <a:solidFill>
                  <a:srgbClr val="0066FF"/>
                </a:solidFill>
              </a:rPr>
              <a:t>小于一则合式收敛为常数</a:t>
            </a: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1258888" y="5942013"/>
            <a:ext cx="2881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66FF"/>
                </a:solidFill>
              </a:rPr>
              <a:t>后者阶高于前者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B2635A-7E08-47B8-B5F9-A283F77DF0CD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539750" y="2708275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13</a:t>
            </a:r>
            <a:r>
              <a:rPr lang="en-US" altLang="zh-CN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685925" y="2779713"/>
          <a:ext cx="3671888" cy="604837"/>
        </p:xfrm>
        <a:graphic>
          <a:graphicData uri="http://schemas.openxmlformats.org/presentationml/2006/ole">
            <p:oleObj spid="_x0000_s25602" name="公式" r:id="rId4" imgW="1066680" imgH="17748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03350" y="3427413"/>
          <a:ext cx="5711825" cy="1270000"/>
        </p:xfrm>
        <a:graphic>
          <a:graphicData uri="http://schemas.openxmlformats.org/presentationml/2006/ole">
            <p:oleObj spid="_x0000_s25603" name="公式" r:id="rId5" imgW="2019240" imgH="4572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52450" y="1773238"/>
          <a:ext cx="7102475" cy="636587"/>
        </p:xfrm>
        <a:graphic>
          <a:graphicData uri="http://schemas.openxmlformats.org/presentationml/2006/ole">
            <p:oleObj spid="_x0000_s25604" name="公式" r:id="rId6" imgW="3022560" imgH="241200" progId="Equation.3">
              <p:embed/>
            </p:oleObj>
          </a:graphicData>
        </a:graphic>
      </p:graphicFrame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357188" y="571500"/>
            <a:ext cx="69961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zh-CN" altLang="en-US" sz="4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定理的应用： </a:t>
            </a:r>
            <a:r>
              <a:rPr lang="en-US" altLang="zh-CN" sz="4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  1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714A8C-0E74-4E6B-9A63-34F04631ED7F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</a:t>
            </a:r>
            <a:r>
              <a:rPr lang="zh-CN" altLang="en-US" smtClean="0"/>
              <a:t>定理应用：</a:t>
            </a:r>
            <a:r>
              <a:rPr lang="en-US" altLang="zh-CN" smtClean="0"/>
              <a:t>Case  2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1214438" y="3857625"/>
          <a:ext cx="7272337" cy="1228725"/>
        </p:xfrm>
        <a:graphic>
          <a:graphicData uri="http://schemas.openxmlformats.org/presentationml/2006/ole">
            <p:oleObj spid="_x0000_s26626" name="公式" r:id="rId4" imgW="2857320" imgH="48240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979613" y="2852738"/>
          <a:ext cx="3527425" cy="595312"/>
        </p:xfrm>
        <a:graphic>
          <a:graphicData uri="http://schemas.openxmlformats.org/presentationml/2006/ole">
            <p:oleObj spid="_x0000_s26627" name="公式" r:id="rId5" imgW="1054080" imgH="177480" progId="Equation.3">
              <p:embed/>
            </p:oleObj>
          </a:graphicData>
        </a:graphic>
      </p:graphicFrame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755650" y="2752725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14</a:t>
            </a:r>
            <a:r>
              <a:rPr lang="en-US" altLang="zh-CN" sz="240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</a:t>
            </a:r>
            <a:endParaRPr lang="en-US" altLang="zh-CN" sz="2400">
              <a:solidFill>
                <a:srgbClr val="C00000"/>
              </a:solidFill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1000125" y="1844675"/>
          <a:ext cx="7051675" cy="603250"/>
        </p:xfrm>
        <a:graphic>
          <a:graphicData uri="http://schemas.openxmlformats.org/presentationml/2006/ole">
            <p:oleObj spid="_x0000_s26628" name="公式" r:id="rId6" imgW="2819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FE4CF-62CC-491B-9492-D089E10B140D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黑体" pitchFamily="2" charset="-122"/>
              </a:rPr>
              <a:t>Master</a:t>
            </a:r>
            <a:r>
              <a:rPr lang="zh-CN" altLang="en-US" sz="4400" dirty="0" smtClean="0">
                <a:latin typeface="+mj-ea"/>
              </a:rPr>
              <a:t>定理应用：</a:t>
            </a:r>
            <a:r>
              <a:rPr lang="en-US" altLang="zh-CN" dirty="0" smtClean="0">
                <a:ea typeface="黑体" pitchFamily="2" charset="-122"/>
              </a:rPr>
              <a:t>Case 3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928688" y="3733800"/>
          <a:ext cx="7500937" cy="2574925"/>
        </p:xfrm>
        <a:graphic>
          <a:graphicData uri="http://schemas.openxmlformats.org/presentationml/2006/ole">
            <p:oleObj spid="_x0000_s27650" name="公式" r:id="rId4" imgW="2895480" imgH="109188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858838" y="1557338"/>
          <a:ext cx="7313612" cy="976312"/>
        </p:xfrm>
        <a:graphic>
          <a:graphicData uri="http://schemas.openxmlformats.org/presentationml/2006/ole">
            <p:oleObj spid="_x0000_s27651" name="公式" r:id="rId5" imgW="3517560" imgH="46980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1763713" y="3041650"/>
          <a:ext cx="4032250" cy="552450"/>
        </p:xfrm>
        <a:graphic>
          <a:graphicData uri="http://schemas.openxmlformats.org/presentationml/2006/ole">
            <p:oleObj spid="_x0000_s27652" name="公式" r:id="rId6" imgW="1206360" imgH="164880" progId="Equation.3">
              <p:embed/>
            </p:oleObj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785813" y="2997200"/>
            <a:ext cx="87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15</a:t>
            </a:r>
            <a:r>
              <a:rPr lang="en-US" altLang="zh-CN" sz="2400">
                <a:solidFill>
                  <a:srgbClr val="C0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endParaRPr lang="en-US" altLang="zh-CN" sz="2400">
              <a:solidFill>
                <a:srgbClr val="C00000"/>
              </a:solidFill>
              <a:ea typeface="幼圆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cs typeface="Times New Roman" pitchFamily="18" charset="0"/>
              </a:rPr>
              <a:t>递推方程中 </a:t>
            </a:r>
            <a:r>
              <a:rPr lang="zh-CN" altLang="en-US" sz="3600" smtClean="0">
                <a:latin typeface="宋体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4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600" smtClean="0">
                <a:latin typeface="宋体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lang="en-US" altLang="zh-CN" sz="1600" smtClean="0">
                <a:latin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4400" smtClean="0">
                <a:latin typeface="宋体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zh-CN" altLang="en-US" sz="2000" smtClean="0">
                <a:latin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3600" smtClean="0">
                <a:latin typeface="宋体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sz="4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600" smtClean="0">
                <a:latin typeface="宋体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sz="3600" smtClean="0">
                <a:latin typeface="宋体" charset="-122"/>
                <a:cs typeface="Times New Roman" pitchFamily="18" charset="0"/>
              </a:rPr>
              <a:t> </a:t>
            </a:r>
            <a:r>
              <a:rPr lang="zh-CN" altLang="en-US" sz="4400" smtClean="0">
                <a:latin typeface="宋体" charset="-122"/>
                <a:cs typeface="Times New Roman" pitchFamily="18" charset="0"/>
                <a:sym typeface="Symbol" pitchFamily="18" charset="2"/>
              </a:rPr>
              <a:t>的处理</a:t>
            </a:r>
            <a:endParaRPr lang="zh-CN" altLang="en-US" sz="4400" smtClean="0">
              <a:latin typeface="宋体" charset="-122"/>
            </a:endParaRPr>
          </a:p>
        </p:txBody>
      </p:sp>
      <p:sp>
        <p:nvSpPr>
          <p:cNvPr id="2867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8CF6A-A558-422A-90A1-FF83780FF744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714375" y="1576388"/>
            <a:ext cx="770413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>
                <a:latin typeface="宋体" charset="-122"/>
                <a:cs typeface="Times New Roman" pitchFamily="18" charset="0"/>
                <a:sym typeface="Symbol" pitchFamily="18" charset="2"/>
              </a:rPr>
              <a:t>先猜想解，然后用数学归纳法证明</a:t>
            </a:r>
          </a:p>
          <a:p>
            <a:pPr eaLnBrk="0" hangingPunct="0">
              <a:lnSpc>
                <a:spcPct val="130000"/>
              </a:lnSpc>
              <a:tabLst>
                <a:tab pos="952500" algn="l"/>
              </a:tabLst>
            </a:pPr>
            <a:r>
              <a:rPr lang="zh-CN" altLang="en-US" sz="2400" b="1">
                <a:solidFill>
                  <a:srgbClr val="C00000"/>
                </a:solidFill>
                <a:latin typeface="宋体" charset="-122"/>
                <a:cs typeface="Times New Roman" pitchFamily="18" charset="0"/>
                <a:sym typeface="Symbol" pitchFamily="18" charset="2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  <a:sym typeface="Symbol" pitchFamily="18" charset="2"/>
              </a:rPr>
              <a:t>16   </a:t>
            </a:r>
            <a:r>
              <a:rPr lang="zh-CN" altLang="en-US" sz="2400" b="1">
                <a:latin typeface="宋体" charset="-122"/>
                <a:cs typeface="Times New Roman" pitchFamily="18" charset="0"/>
                <a:sym typeface="Symbol" pitchFamily="18" charset="2"/>
              </a:rPr>
              <a:t>估计以下递推关系的阶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143125" y="2643188"/>
          <a:ext cx="2592388" cy="1136650"/>
        </p:xfrm>
        <a:graphic>
          <a:graphicData uri="http://schemas.openxmlformats.org/presentationml/2006/ole">
            <p:oleObj spid="_x0000_s28674" name="公式" r:id="rId4" imgW="952200" imgH="419040" progId="Equation.3">
              <p:embed/>
            </p:oleObj>
          </a:graphicData>
        </a:graphic>
      </p:graphicFrame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500063" y="3786188"/>
            <a:ext cx="12509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860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/>
          </a:p>
          <a:p>
            <a:pPr indent="228600"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根据 </a:t>
            </a:r>
            <a:endParaRPr lang="zh-CN" altLang="en-US" sz="2400" b="1">
              <a:latin typeface="宋体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714500" y="3714750"/>
          <a:ext cx="2492375" cy="866775"/>
        </p:xfrm>
        <a:graphic>
          <a:graphicData uri="http://schemas.openxmlformats.org/presentationml/2006/ole">
            <p:oleObj spid="_x0000_s28675" name="公式" r:id="rId5" imgW="876240" imgH="304560" progId="Equation.3">
              <p:embed/>
            </p:oleObj>
          </a:graphicData>
        </a:graphic>
      </p:graphicFrame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857250" y="4572000"/>
            <a:ext cx="51657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i="1">
                <a:latin typeface="Times New Roman" pitchFamily="18" charset="0"/>
              </a:rPr>
              <a:t>           T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 = </a:t>
            </a:r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 log 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itchFamily="18" charset="0"/>
              </a:rPr>
              <a:t>猜想原递推方程的解的阶是</a:t>
            </a:r>
            <a:r>
              <a:rPr lang="en-US" altLang="zh-CN" sz="2400" b="1" i="1">
                <a:latin typeface="Times New Roman" pitchFamily="18" charset="0"/>
              </a:rPr>
              <a:t>O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 log 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itchFamily="18" charset="0"/>
              </a:rPr>
              <a:t>证明：</a:t>
            </a:r>
            <a:r>
              <a:rPr lang="zh-CN" altLang="en-US" sz="2400" b="1">
                <a:sym typeface="Symbol" pitchFamily="18" charset="2"/>
              </a:rPr>
              <a:t>用数学归纳法</a:t>
            </a:r>
            <a:r>
              <a:rPr lang="en-US" altLang="zh-CN" sz="2400" b="1" i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cn</a:t>
            </a:r>
            <a:r>
              <a:rPr lang="en-US" altLang="zh-CN" sz="2400" b="1">
                <a:latin typeface="Times New Roman" pitchFamily="18" charset="0"/>
              </a:rPr>
              <a:t> log </a:t>
            </a:r>
            <a:r>
              <a:rPr lang="en-US" altLang="zh-CN" sz="2400" b="1" i="1">
                <a:latin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</a:rPr>
              <a:t>,</a:t>
            </a:r>
            <a:endParaRPr lang="zh-CN" altLang="en-US" sz="2400" b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ChangeArrowheads="1"/>
          </p:cNvSpPr>
          <p:nvPr/>
        </p:nvSpPr>
        <p:spPr bwMode="auto">
          <a:xfrm>
            <a:off x="2435225" y="1822450"/>
            <a:ext cx="298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1800">
              <a:latin typeface="Arial" charset="0"/>
            </a:endParaRP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1028700" y="4121150"/>
          <a:ext cx="6056313" cy="2451100"/>
        </p:xfrm>
        <a:graphic>
          <a:graphicData uri="http://schemas.openxmlformats.org/presentationml/2006/ole">
            <p:oleObj spid="_x0000_s109571" name="Equation" r:id="rId3" imgW="2666880" imgH="1079280" progId="">
              <p:embed/>
            </p:oleObj>
          </a:graphicData>
        </a:graphic>
      </p:graphicFrame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34925" y="1573213"/>
            <a:ext cx="84978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00050">
              <a:lnSpc>
                <a:spcPct val="120000"/>
              </a:lnSpc>
            </a:pP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归纳基础</a:t>
            </a:r>
            <a:endParaRPr lang="zh-CN" altLang="en-US" sz="2400" b="1">
              <a:latin typeface="宋体" charset="-122"/>
            </a:endParaRPr>
          </a:p>
          <a:p>
            <a:pPr indent="400050" eaLnBrk="0" hangingPunct="0">
              <a:lnSpc>
                <a:spcPct val="120000"/>
              </a:lnSpc>
            </a:pPr>
            <a:r>
              <a:rPr lang="zh-CN" altLang="en-US" sz="2400" b="1">
                <a:latin typeface="宋体" charset="-122"/>
              </a:rPr>
              <a:t>   </a:t>
            </a:r>
            <a:r>
              <a:rPr lang="zh-CN" altLang="en-US" sz="2400" b="1">
                <a:latin typeface="Times New Roman" pitchFamily="18" charset="0"/>
              </a:rPr>
              <a:t>对于</a:t>
            </a:r>
            <a:r>
              <a:rPr lang="en-US" altLang="zh-CN" sz="2400" b="1" i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(1)=1</a:t>
            </a:r>
            <a:r>
              <a:rPr lang="zh-CN" altLang="en-US" sz="2400" b="1">
                <a:latin typeface="Times New Roman" pitchFamily="18" charset="0"/>
              </a:rPr>
              <a:t>，显然没有</a:t>
            </a:r>
            <a:r>
              <a:rPr lang="en-US" altLang="zh-CN" sz="2400" b="1" i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(1)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</a:rPr>
              <a:t>c </a:t>
            </a:r>
            <a:r>
              <a:rPr lang="en-US" altLang="zh-CN" sz="2400" b="1">
                <a:latin typeface="Times New Roman" pitchFamily="18" charset="0"/>
              </a:rPr>
              <a:t>1 log1=0. </a:t>
            </a:r>
          </a:p>
          <a:p>
            <a:pPr indent="400050" eaLnBrk="0" hangingPunct="0"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考虑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(2)</a:t>
            </a:r>
          </a:p>
          <a:p>
            <a:pPr indent="400050" eaLnBrk="0" hangingPunct="0"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 T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(2) = 2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(1</a:t>
            </a:r>
            <a:r>
              <a:rPr lang="en-US" altLang="zh-CN" sz="2400" b="1">
                <a:latin typeface="Times New Roman" pitchFamily="18" charset="0"/>
              </a:rPr>
              <a:t>)+2 = 4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>
                <a:latin typeface="Times New Roman" pitchFamily="18" charset="0"/>
              </a:rPr>
              <a:t> 2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>
                <a:latin typeface="Times New Roman" pitchFamily="18" charset="0"/>
              </a:rPr>
              <a:t>2 log2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</a:rPr>
              <a:t>=2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  <a:p>
            <a:pPr indent="400050" eaLnBrk="0" hangingPunct="0"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归纳步骤</a:t>
            </a:r>
          </a:p>
          <a:p>
            <a:pPr indent="400050"/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    假设对于小于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的正整数命题为真，那么</a:t>
            </a:r>
          </a:p>
        </p:txBody>
      </p:sp>
      <p:sp>
        <p:nvSpPr>
          <p:cNvPr id="1095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D6CF4-403D-44F1-AAAC-A74E32EC6B9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571500" y="569913"/>
            <a:ext cx="77866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阶乘</a:t>
            </a:r>
          </a:p>
          <a:p>
            <a:pPr indent="266700" eaLnBrk="0" hangingPunct="0">
              <a:defRPr/>
            </a:pPr>
            <a:r>
              <a:rPr lang="zh-CN" altLang="en-US" sz="1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</a:t>
            </a:r>
            <a:endParaRPr lang="zh-CN" altLang="en-US" dirty="0"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42988" y="1808163"/>
          <a:ext cx="4249737" cy="1052512"/>
        </p:xfrm>
        <a:graphic>
          <a:graphicData uri="http://schemas.openxmlformats.org/presentationml/2006/ole">
            <p:oleObj spid="_x0000_s3074" name="公式" r:id="rId4" imgW="1600200" imgH="406080" progId="Equation.3">
              <p:embed/>
            </p:oleObj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428625" y="2786063"/>
            <a:ext cx="5111750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76250">
              <a:lnSpc>
                <a:spcPct val="140000"/>
              </a:lnSpc>
            </a:pPr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! =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b="1"/>
          </a:p>
          <a:p>
            <a:pPr indent="476250" eaLnBrk="0" hangingPunct="0">
              <a:lnSpc>
                <a:spcPct val="140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800" b="1" i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!),  </a:t>
            </a:r>
          </a:p>
          <a:p>
            <a:pPr indent="476250" eaLnBrk="0" hangingPunct="0">
              <a:lnSpc>
                <a:spcPct val="140000"/>
              </a:lnSpc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log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! =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5480050" y="2071688"/>
            <a:ext cx="204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Stirling</a:t>
            </a:r>
            <a:r>
              <a:rPr lang="zh-CN" altLang="en-US" sz="2800" b="1"/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4055F-8CE3-4277-93F4-C4A950011D4E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357188" y="574675"/>
            <a:ext cx="80724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00050">
              <a:defRPr/>
            </a:pPr>
            <a:r>
              <a:rPr lang="zh-CN" altLang="en-US" sz="4400" b="1" dirty="0">
                <a:solidFill>
                  <a:srgbClr val="A50021"/>
                </a:solidFill>
                <a:latin typeface="+mn-ea"/>
                <a:ea typeface="+mn-ea"/>
                <a:cs typeface="Times New Roman" pitchFamily="18" charset="0"/>
              </a:rPr>
              <a:t>求和</a:t>
            </a:r>
            <a:endParaRPr lang="en-US" altLang="zh-CN" sz="4800" b="1" dirty="0"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28813" y="1571625"/>
          <a:ext cx="2905125" cy="1928813"/>
        </p:xfrm>
        <a:graphic>
          <a:graphicData uri="http://schemas.openxmlformats.org/presentationml/2006/ole">
            <p:oleObj spid="_x0000_s4098" name="公式" r:id="rId4" imgW="1079280" imgH="838080" progId="Equation.3">
              <p:embed/>
            </p:oleObj>
          </a:graphicData>
        </a:graphic>
      </p:graphicFrame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000125" y="383063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A50021"/>
                </a:solidFill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 sz="2400" b="1">
                <a:solidFill>
                  <a:srgbClr val="A50021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>
                <a:solidFill>
                  <a:srgbClr val="A5002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endParaRPr lang="en-US" altLang="zh-CN" sz="2000">
              <a:solidFill>
                <a:srgbClr val="A50021"/>
              </a:solidFill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28813" y="3643313"/>
          <a:ext cx="4464050" cy="2754312"/>
        </p:xfrm>
        <a:graphic>
          <a:graphicData uri="http://schemas.openxmlformats.org/presentationml/2006/ole">
            <p:oleObj spid="_x0000_s4099" name="公式" r:id="rId5" imgW="1434960" imgH="1180800" progId="Equation.3">
              <p:embed/>
            </p:oleObj>
          </a:graphicData>
        </a:graphic>
      </p:graphicFrame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928688" y="1787525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A50021"/>
                </a:solidFill>
                <a:latin typeface="宋体" charset="-122"/>
                <a:cs typeface="Times New Roman" pitchFamily="18" charset="0"/>
              </a:rPr>
              <a:t>公式</a:t>
            </a:r>
            <a:r>
              <a:rPr lang="en-US" altLang="zh-CN" sz="2000" b="1">
                <a:solidFill>
                  <a:srgbClr val="A5002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endParaRPr lang="en-US" altLang="zh-CN" sz="2000" b="1">
              <a:solidFill>
                <a:srgbClr val="A50021"/>
              </a:solidFill>
              <a:ea typeface="幼圆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例题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6FCB3-490C-441E-A6FA-0243B4523B58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500188" y="1785938"/>
          <a:ext cx="6929437" cy="3741737"/>
        </p:xfrm>
        <a:graphic>
          <a:graphicData uri="http://schemas.openxmlformats.org/presentationml/2006/ole">
            <p:oleObj spid="_x0000_s5122" name="公式" r:id="rId4" imgW="2501640" imgH="1587240" progId="Equation.3">
              <p:embed/>
            </p:oleObj>
          </a:graphicData>
        </a:graphic>
      </p:graphicFrame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558800" y="1976438"/>
            <a:ext cx="917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宋体" charset="-122"/>
              </a:rPr>
              <a:t>例</a:t>
            </a:r>
            <a:r>
              <a:rPr lang="en-US" altLang="zh-CN" sz="2800" b="1">
                <a:solidFill>
                  <a:srgbClr val="A50021"/>
                </a:solidFill>
                <a:latin typeface="宋体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cs typeface="Times New Roman" pitchFamily="18" charset="0"/>
              </a:rPr>
              <a:t>估计和式的上界</a:t>
            </a:r>
            <a:endParaRPr lang="zh-CN" altLang="en-US" sz="440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EB733-1873-4B3B-824C-C3B823FB3E7A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143000" y="2357438"/>
          <a:ext cx="6865938" cy="3286125"/>
        </p:xfrm>
        <a:graphic>
          <a:graphicData uri="http://schemas.openxmlformats.org/presentationml/2006/ole">
            <p:oleObj spid="_x0000_s6146" name="公式" r:id="rId4" imgW="2705040" imgH="1295280" progId="Equation.3">
              <p:embed/>
            </p:oleObj>
          </a:graphicData>
        </a:graphic>
      </p:graphicFrame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571500" y="1643063"/>
            <a:ext cx="4287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6225" eaLnBrk="0" hangingPunct="0"/>
            <a:r>
              <a:rPr lang="zh-CN" altLang="en-US" sz="2800" b="1">
                <a:solidFill>
                  <a:srgbClr val="A50021"/>
                </a:solidFill>
                <a:latin typeface="宋体" charset="-122"/>
                <a:ea typeface="黑体" pitchFamily="2" charset="-122"/>
                <a:cs typeface="Times New Roman" pitchFamily="18" charset="0"/>
              </a:rPr>
              <a:t>方法一：放大法</a:t>
            </a:r>
            <a:r>
              <a:rPr lang="zh-CN" altLang="en-US" sz="2800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例题</a:t>
            </a:r>
          </a:p>
        </p:txBody>
      </p:sp>
      <p:sp>
        <p:nvSpPr>
          <p:cNvPr id="71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7A6AD1-F2F7-4B76-9DAE-A02253D06B81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785813" y="1643063"/>
            <a:ext cx="5761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A50021"/>
                </a:solidFill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A50021"/>
                </a:solidFill>
                <a:latin typeface="宋体" charset="-122"/>
                <a:cs typeface="Times New Roman" pitchFamily="18" charset="0"/>
              </a:rPr>
              <a:t>3  </a:t>
            </a:r>
            <a:r>
              <a:rPr lang="zh-CN" altLang="en-US" sz="2800" b="1">
                <a:latin typeface="宋体" charset="-122"/>
                <a:cs typeface="Times New Roman" pitchFamily="18" charset="0"/>
              </a:rPr>
              <a:t>估计以下和式的上界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786063" y="2214563"/>
          <a:ext cx="1338262" cy="857250"/>
        </p:xfrm>
        <a:graphic>
          <a:graphicData uri="http://schemas.openxmlformats.org/presentationml/2006/ole">
            <p:oleObj spid="_x0000_s7170" name="公式" r:id="rId4" imgW="406080" imgH="406080" progId="Equation.3">
              <p:embed/>
            </p:oleObj>
          </a:graphicData>
        </a:graphic>
      </p:graphicFrame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2124075" y="2674938"/>
            <a:ext cx="523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76225"/>
            <a:endParaRPr lang="en-US" altLang="zh-CN" sz="2400">
              <a:ea typeface="幼圆" pitchFamily="49" charset="-122"/>
            </a:endParaRPr>
          </a:p>
          <a:p>
            <a:pPr indent="276225" eaLnBrk="0" hangingPunct="0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571625" y="3357563"/>
          <a:ext cx="5880100" cy="912812"/>
        </p:xfrm>
        <a:graphic>
          <a:graphicData uri="http://schemas.openxmlformats.org/presentationml/2006/ole">
            <p:oleObj spid="_x0000_s7171" name="公式" r:id="rId5" imgW="2641320" imgH="406080" progId="Equation.3">
              <p:embed/>
            </p:oleObj>
          </a:graphicData>
        </a:graphic>
      </p:graphicFrame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3214688" y="3648075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611313" y="4286250"/>
          <a:ext cx="3889375" cy="2178050"/>
        </p:xfrm>
        <a:graphic>
          <a:graphicData uri="http://schemas.openxmlformats.org/presentationml/2006/ole">
            <p:oleObj spid="_x0000_s7172" name="公式" r:id="rId6" imgW="1612800" imgH="1130040" progId="Equation.3">
              <p:embed/>
            </p:oleObj>
          </a:graphicData>
        </a:graphic>
      </p:graphicFrame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3214688" y="4502150"/>
            <a:ext cx="247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/>
          </a:p>
        </p:txBody>
      </p:sp>
      <p:sp>
        <p:nvSpPr>
          <p:cNvPr id="7179" name="TextBox 10"/>
          <p:cNvSpPr txBox="1">
            <a:spLocks noChangeArrowheads="1"/>
          </p:cNvSpPr>
          <p:nvPr/>
        </p:nvSpPr>
        <p:spPr bwMode="auto">
          <a:xfrm>
            <a:off x="857250" y="3500438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估计和式的界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B34225-7EE8-4E25-9D71-A0AD5B9836BC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71500" y="1649413"/>
            <a:ext cx="70723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76225"/>
            <a:r>
              <a:rPr lang="en-US" altLang="zh-CN" sz="1000" b="1">
                <a:latin typeface="宋体" charset="-122"/>
                <a:cs typeface="Times New Roman" pitchFamily="18" charset="0"/>
              </a:rPr>
              <a:t>  </a:t>
            </a:r>
            <a:r>
              <a:rPr lang="zh-CN" altLang="en-US" sz="2800" b="1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方法二：利用积分</a:t>
            </a:r>
            <a:endParaRPr lang="zh-CN" altLang="en-US" sz="2800" b="1">
              <a:solidFill>
                <a:srgbClr val="A50021"/>
              </a:solidFill>
              <a:latin typeface="黑体" pitchFamily="2" charset="-122"/>
              <a:ea typeface="黑体" pitchFamily="2" charset="-122"/>
            </a:endParaRPr>
          </a:p>
          <a:p>
            <a:pPr indent="276225" eaLnBrk="0" hangingPunct="0"/>
            <a:r>
              <a:rPr lang="zh-CN" altLang="en-US" sz="2800">
                <a:solidFill>
                  <a:srgbClr val="A50021"/>
                </a:solidFill>
                <a:latin typeface="宋体" charset="-122"/>
                <a:cs typeface="Times New Roman" pitchFamily="18" charset="0"/>
              </a:rPr>
              <a:t>  </a:t>
            </a:r>
          </a:p>
          <a:p>
            <a:pPr indent="276225" eaLnBrk="0" hangingPunct="0"/>
            <a:r>
              <a:rPr lang="zh-CN" altLang="en-US" sz="2400" b="1">
                <a:latin typeface="宋体" charset="-122"/>
              </a:rPr>
              <a:t> </a:t>
            </a:r>
            <a:r>
              <a:rPr lang="zh-CN" altLang="en-US" sz="2400" b="1">
                <a:solidFill>
                  <a:srgbClr val="A50021"/>
                </a:solidFill>
                <a:latin typeface="宋体" charset="-122"/>
              </a:rPr>
              <a:t>例</a:t>
            </a:r>
            <a:r>
              <a:rPr lang="en-US" altLang="zh-CN" sz="2400" b="1">
                <a:solidFill>
                  <a:srgbClr val="A50021"/>
                </a:solidFill>
                <a:latin typeface="宋体" charset="-122"/>
              </a:rPr>
              <a:t>4</a:t>
            </a:r>
            <a:r>
              <a:rPr lang="en-US" altLang="zh-CN" sz="2400">
                <a:latin typeface="宋体" charset="-122"/>
              </a:rPr>
              <a:t>  </a:t>
            </a:r>
            <a:r>
              <a:rPr lang="zh-CN" altLang="en-US" sz="2400" b="1">
                <a:latin typeface="宋体" charset="-122"/>
              </a:rPr>
              <a:t>调和级数求和</a:t>
            </a:r>
            <a:endParaRPr lang="en-US" altLang="zh-CN" sz="2400" b="1">
              <a:latin typeface="宋体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339850" y="3135313"/>
          <a:ext cx="5989638" cy="1865312"/>
        </p:xfrm>
        <a:graphic>
          <a:graphicData uri="http://schemas.openxmlformats.org/presentationml/2006/ole">
            <p:oleObj spid="_x0000_s8194" name="公式" r:id="rId4" imgW="2184120" imgH="888840" progId="Equation.3">
              <p:embed/>
            </p:oleObj>
          </a:graphicData>
        </a:graphic>
      </p:graphicFrame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3057525"/>
            <a:ext cx="27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424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5E5C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5E5C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4677</TotalTime>
  <Words>1138</Words>
  <Application>Microsoft Office PowerPoint</Application>
  <PresentationFormat>全屏显示(4:3)</PresentationFormat>
  <Paragraphs>242</Paragraphs>
  <Slides>37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Verdana</vt:lpstr>
      <vt:lpstr>宋体</vt:lpstr>
      <vt:lpstr>Arial</vt:lpstr>
      <vt:lpstr>Garamond</vt:lpstr>
      <vt:lpstr>Wingdings</vt:lpstr>
      <vt:lpstr>Times New Roman</vt:lpstr>
      <vt:lpstr>Symbol</vt:lpstr>
      <vt:lpstr>幼圆</vt:lpstr>
      <vt:lpstr>黑体</vt:lpstr>
      <vt:lpstr>Calibri</vt:lpstr>
      <vt:lpstr>Level</vt:lpstr>
      <vt:lpstr>Level</vt:lpstr>
      <vt:lpstr>Level</vt:lpstr>
      <vt:lpstr>公式</vt:lpstr>
      <vt:lpstr>Equation</vt:lpstr>
      <vt:lpstr>数学基础</vt:lpstr>
      <vt:lpstr>符号说明</vt:lpstr>
      <vt:lpstr>幻灯片 3</vt:lpstr>
      <vt:lpstr>幻灯片 4</vt:lpstr>
      <vt:lpstr>幻灯片 5</vt:lpstr>
      <vt:lpstr>例题</vt:lpstr>
      <vt:lpstr>估计和式的上界</vt:lpstr>
      <vt:lpstr>例题</vt:lpstr>
      <vt:lpstr>估计和式的界</vt:lpstr>
      <vt:lpstr>积分作为上、下界</vt:lpstr>
      <vt:lpstr>例题</vt:lpstr>
      <vt:lpstr>幻灯片 12</vt:lpstr>
      <vt:lpstr>递推方程的求解</vt:lpstr>
      <vt:lpstr>递推方程的定义</vt:lpstr>
      <vt:lpstr>常系数线性齐次递推方程</vt:lpstr>
      <vt:lpstr>例6  H(n)+H(n1) 3H(n2) 5H(n3) 2H(n4) = 0         H(0) = 1, H(1) = 0, H(2) = 1, H(3) = 2</vt:lpstr>
      <vt:lpstr>常系数线性非齐次递推方程</vt:lpstr>
      <vt:lpstr>实例</vt:lpstr>
      <vt:lpstr>实例：插入排序</vt:lpstr>
      <vt:lpstr>实例：归并排序</vt:lpstr>
      <vt:lpstr>换元法</vt:lpstr>
      <vt:lpstr>迭代归纳法</vt:lpstr>
      <vt:lpstr>差消法：化简递推方程</vt:lpstr>
      <vt:lpstr>幻灯片 24</vt:lpstr>
      <vt:lpstr>幻灯片 25</vt:lpstr>
      <vt:lpstr>递归树法：迭代的树形表示</vt:lpstr>
      <vt:lpstr>幻灯片 27</vt:lpstr>
      <vt:lpstr>幻灯片 28</vt:lpstr>
      <vt:lpstr>证明</vt:lpstr>
      <vt:lpstr>Case 1</vt:lpstr>
      <vt:lpstr>Case 2</vt:lpstr>
      <vt:lpstr>Case 3 </vt:lpstr>
      <vt:lpstr>幻灯片 33</vt:lpstr>
      <vt:lpstr>Master定理应用：Case  2</vt:lpstr>
      <vt:lpstr>Master定理应用：Case 3</vt:lpstr>
      <vt:lpstr>递推方程中 x 和 x 的处理</vt:lpstr>
      <vt:lpstr>证明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User</dc:creator>
  <cp:lastModifiedBy>雨林木风</cp:lastModifiedBy>
  <cp:revision>220</cp:revision>
  <dcterms:created xsi:type="dcterms:W3CDTF">2006-08-12T02:20:25Z</dcterms:created>
  <dcterms:modified xsi:type="dcterms:W3CDTF">2015-09-20T12:17:48Z</dcterms:modified>
</cp:coreProperties>
</file>