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68" r:id="rId5"/>
    <p:sldId id="269" r:id="rId6"/>
    <p:sldId id="270" r:id="rId7"/>
    <p:sldId id="258" r:id="rId8"/>
    <p:sldId id="260" r:id="rId9"/>
    <p:sldId id="261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6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109" d="100"/>
          <a:sy n="109" d="100"/>
        </p:scale>
        <p:origin x="672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RootKit</a:t>
            </a:r>
            <a:r>
              <a:rPr lang="en-US" dirty="0"/>
              <a:t> and windows Internal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Service Dispatch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C3811-A451-46CD-BA99-CA18EC293420}"/>
              </a:ext>
            </a:extLst>
          </p:cNvPr>
          <p:cNvSpPr/>
          <p:nvPr/>
        </p:nvSpPr>
        <p:spPr>
          <a:xfrm>
            <a:off x="2057226" y="3437533"/>
            <a:ext cx="8074373" cy="408515"/>
          </a:xfrm>
          <a:prstGeom prst="rect">
            <a:avLst/>
          </a:prstGeom>
          <a:solidFill>
            <a:srgbClr val="0474EF"/>
          </a:solidFill>
          <a:ln>
            <a:solidFill>
              <a:srgbClr val="047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Call (Interrupts)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8E00A0-F0A4-43D1-8E35-8EC6E3C79A8E}"/>
              </a:ext>
            </a:extLst>
          </p:cNvPr>
          <p:cNvCxnSpPr>
            <a:cxnSpLocks/>
          </p:cNvCxnSpPr>
          <p:nvPr/>
        </p:nvCxnSpPr>
        <p:spPr>
          <a:xfrm flipV="1">
            <a:off x="5235874" y="3707946"/>
            <a:ext cx="1184740" cy="3562"/>
          </a:xfrm>
          <a:prstGeom prst="line">
            <a:avLst/>
          </a:prstGeom>
          <a:ln>
            <a:solidFill>
              <a:srgbClr val="047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34C7B8-A752-45B2-B7B6-A0177198DBEF}"/>
              </a:ext>
            </a:extLst>
          </p:cNvPr>
          <p:cNvSpPr txBox="1"/>
          <p:nvPr/>
        </p:nvSpPr>
        <p:spPr>
          <a:xfrm>
            <a:off x="1522414" y="3140294"/>
            <a:ext cx="2274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9A706-2C4A-4DEA-84BF-F4782F550FA6}"/>
              </a:ext>
            </a:extLst>
          </p:cNvPr>
          <p:cNvSpPr txBox="1"/>
          <p:nvPr/>
        </p:nvSpPr>
        <p:spPr>
          <a:xfrm>
            <a:off x="1524818" y="3829029"/>
            <a:ext cx="2696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Kernel space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702E56-D108-4EB0-8E83-F09B2F7A2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17372"/>
              </p:ext>
            </p:extLst>
          </p:nvPr>
        </p:nvGraphicFramePr>
        <p:xfrm>
          <a:off x="5134850" y="4116461"/>
          <a:ext cx="597228" cy="2693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228">
                  <a:extLst>
                    <a:ext uri="{9D8B030D-6E8A-4147-A177-3AD203B41FA5}">
                      <a16:colId xmlns:a16="http://schemas.microsoft.com/office/drawing/2014/main" val="3272712522"/>
                    </a:ext>
                  </a:extLst>
                </a:gridCol>
              </a:tblGrid>
              <a:tr h="4488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22182"/>
                  </a:ext>
                </a:extLst>
              </a:tr>
              <a:tr h="4488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85499"/>
                  </a:ext>
                </a:extLst>
              </a:tr>
              <a:tr h="4488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68775"/>
                  </a:ext>
                </a:extLst>
              </a:tr>
              <a:tr h="4488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1405"/>
                  </a:ext>
                </a:extLst>
              </a:tr>
              <a:tr h="4488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93186"/>
                  </a:ext>
                </a:extLst>
              </a:tr>
              <a:tr h="4488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1131"/>
                  </a:ext>
                </a:extLst>
              </a:tr>
            </a:tbl>
          </a:graphicData>
        </a:graphic>
      </p:graphicFrame>
      <p:sp>
        <p:nvSpPr>
          <p:cNvPr id="8" name="Curved Right Arrow 13">
            <a:extLst>
              <a:ext uri="{FF2B5EF4-FFF2-40B4-BE49-F238E27FC236}">
                <a16:creationId xmlns:a16="http://schemas.microsoft.com/office/drawing/2014/main" id="{7B79CC05-FE9F-44E5-9AA9-497A80B7E0F4}"/>
              </a:ext>
            </a:extLst>
          </p:cNvPr>
          <p:cNvSpPr/>
          <p:nvPr/>
        </p:nvSpPr>
        <p:spPr>
          <a:xfrm>
            <a:off x="2865684" y="2549241"/>
            <a:ext cx="700198" cy="846193"/>
          </a:xfrm>
          <a:prstGeom prst="curvedRightArrow">
            <a:avLst/>
          </a:prstGeom>
          <a:solidFill>
            <a:srgbClr val="0474EF"/>
          </a:solidFill>
          <a:ln>
            <a:solidFill>
              <a:srgbClr val="047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14">
            <a:extLst>
              <a:ext uri="{FF2B5EF4-FFF2-40B4-BE49-F238E27FC236}">
                <a16:creationId xmlns:a16="http://schemas.microsoft.com/office/drawing/2014/main" id="{C15DC303-88AD-43AE-B798-6C1E4D913A4A}"/>
              </a:ext>
            </a:extLst>
          </p:cNvPr>
          <p:cNvSpPr/>
          <p:nvPr/>
        </p:nvSpPr>
        <p:spPr>
          <a:xfrm>
            <a:off x="8065844" y="2490766"/>
            <a:ext cx="563260" cy="961078"/>
          </a:xfrm>
          <a:prstGeom prst="curvedLeftArrow">
            <a:avLst/>
          </a:prstGeom>
          <a:solidFill>
            <a:srgbClr val="0474EF"/>
          </a:solidFill>
          <a:ln>
            <a:solidFill>
              <a:srgbClr val="047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Elbow Connector 15">
            <a:extLst>
              <a:ext uri="{FF2B5EF4-FFF2-40B4-BE49-F238E27FC236}">
                <a16:creationId xmlns:a16="http://schemas.microsoft.com/office/drawing/2014/main" id="{CDD2B04E-1677-48D3-A67D-28CA4339EA67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H="1">
            <a:off x="3618275" y="3941011"/>
            <a:ext cx="1515919" cy="1351577"/>
          </a:xfrm>
          <a:prstGeom prst="bentConnector4">
            <a:avLst>
              <a:gd name="adj1" fmla="val 99009"/>
              <a:gd name="adj2" fmla="val 11691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5FCE33-5CFA-46B6-AD13-0C91B11BC52D}"/>
              </a:ext>
            </a:extLst>
          </p:cNvPr>
          <p:cNvCxnSpPr/>
          <p:nvPr/>
        </p:nvCxnSpPr>
        <p:spPr>
          <a:xfrm>
            <a:off x="5732078" y="5457809"/>
            <a:ext cx="2350008" cy="0"/>
          </a:xfrm>
          <a:prstGeom prst="straightConnector1">
            <a:avLst/>
          </a:prstGeom>
          <a:ln>
            <a:solidFill>
              <a:srgbClr val="0474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38D633-FCAE-4FA2-93E2-90BC295046D3}"/>
              </a:ext>
            </a:extLst>
          </p:cNvPr>
          <p:cNvSpPr txBox="1"/>
          <p:nvPr/>
        </p:nvSpPr>
        <p:spPr>
          <a:xfrm>
            <a:off x="8059983" y="5200658"/>
            <a:ext cx="357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Ntoskrnl!NtCreateFile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7B0E5-B425-420E-ADEE-0F1FA0A84D3E}"/>
              </a:ext>
            </a:extLst>
          </p:cNvPr>
          <p:cNvSpPr txBox="1"/>
          <p:nvPr/>
        </p:nvSpPr>
        <p:spPr>
          <a:xfrm>
            <a:off x="2184285" y="5190094"/>
            <a:ext cx="286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KiServiceTable</a:t>
            </a:r>
            <a:r>
              <a:rPr lang="en-US" dirty="0"/>
              <a:t> 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BF9A0-E091-4D84-A7CD-1A95B4451113}"/>
              </a:ext>
            </a:extLst>
          </p:cNvPr>
          <p:cNvCxnSpPr>
            <a:cxnSpLocks/>
          </p:cNvCxnSpPr>
          <p:nvPr/>
        </p:nvCxnSpPr>
        <p:spPr>
          <a:xfrm flipV="1">
            <a:off x="9610356" y="3665163"/>
            <a:ext cx="659338" cy="3564"/>
          </a:xfrm>
          <a:prstGeom prst="line">
            <a:avLst/>
          </a:prstGeom>
          <a:ln>
            <a:solidFill>
              <a:srgbClr val="047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AE12057-C6AF-4AC8-844D-51156AF99827}"/>
              </a:ext>
            </a:extLst>
          </p:cNvPr>
          <p:cNvSpPr/>
          <p:nvPr/>
        </p:nvSpPr>
        <p:spPr>
          <a:xfrm>
            <a:off x="3697827" y="2204139"/>
            <a:ext cx="4260834" cy="703022"/>
          </a:xfrm>
          <a:prstGeom prst="rect">
            <a:avLst/>
          </a:prstGeom>
          <a:solidFill>
            <a:srgbClr val="0474EF"/>
          </a:solidFill>
          <a:ln>
            <a:solidFill>
              <a:srgbClr val="0474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7958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5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callback mechanism provides a general way to request and provide notification when certain events occurred.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callback object has a name and a set of attributes, defined when the object is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System-Defined callback: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Register access/create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 functions provided by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level callback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addresses of callback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4195623"/>
            <a:ext cx="9144000" cy="19765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Notes!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exported by ntoskrnl.exe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Indirect way to catch them in memory.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These addresses point to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_EX_CALLBACK_ROUTINE_BLOCK </a:t>
            </a:r>
            <a:r>
              <a:rPr lang="en-US" dirty="0">
                <a:sym typeface="Wingdings" panose="05000000000000000000" pitchFamily="2" charset="2"/>
              </a:rPr>
              <a:t>(undocumented </a:t>
            </a:r>
            <a:r>
              <a:rPr lang="en-US" dirty="0" smtClean="0">
                <a:sym typeface="Wingdings" panose="05000000000000000000" pitchFamily="2" charset="2"/>
              </a:rPr>
              <a:t>structure, </a:t>
            </a:r>
            <a:r>
              <a:rPr lang="en-US" dirty="0">
                <a:sym typeface="Wingdings" panose="05000000000000000000" pitchFamily="2" charset="2"/>
              </a:rPr>
              <a:t>thanks to </a:t>
            </a:r>
            <a:r>
              <a:rPr lang="en-US" dirty="0" err="1">
                <a:sym typeface="Wingdings" panose="05000000000000000000" pitchFamily="2" charset="2"/>
              </a:rPr>
              <a:t>ReactOS</a:t>
            </a:r>
            <a:r>
              <a:rPr lang="en-US" dirty="0">
                <a:sym typeface="Wingdings" panose="05000000000000000000" pitchFamily="2" charset="2"/>
              </a:rPr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AC8358A9-22F8-4491-B22D-BFBA6DD9405D}"/>
              </a:ext>
            </a:extLst>
          </p:cNvPr>
          <p:cNvSpPr>
            <a:spLocks noChangeAspect="1"/>
          </p:cNvSpPr>
          <p:nvPr/>
        </p:nvSpPr>
        <p:spPr>
          <a:xfrm>
            <a:off x="2907060" y="2360542"/>
            <a:ext cx="652609" cy="652609"/>
          </a:xfrm>
          <a:prstGeom prst="ellipse">
            <a:avLst/>
          </a:prstGeom>
          <a:solidFill>
            <a:srgbClr val="004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5AB50-533F-4A2B-B3D7-424CCB4B94C6}"/>
              </a:ext>
            </a:extLst>
          </p:cNvPr>
          <p:cNvSpPr txBox="1"/>
          <p:nvPr/>
        </p:nvSpPr>
        <p:spPr>
          <a:xfrm>
            <a:off x="1670975" y="2963842"/>
            <a:ext cx="3289628" cy="1341656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Univers Next Arabic Light" charset="0"/>
                <a:ea typeface="Univers Next Arabic Light" charset="0"/>
                <a:cs typeface="Univers Next Arabic Light" charset="0"/>
              </a:rPr>
              <a:t>nt!PspCreateProcessNotifyRoutine</a:t>
            </a:r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 array of create/</a:t>
            </a:r>
            <a:r>
              <a:rPr lang="en-US" sz="1400" dirty="0" err="1">
                <a:latin typeface="Univers Next Arabic Light" charset="0"/>
                <a:ea typeface="Univers Next Arabic Light" charset="0"/>
                <a:cs typeface="Univers Next Arabic Light" charset="0"/>
              </a:rPr>
              <a:t>terminiated</a:t>
            </a:r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 process callback.</a:t>
            </a:r>
          </a:p>
        </p:txBody>
      </p:sp>
      <p:pic>
        <p:nvPicPr>
          <p:cNvPr id="6" name="Graphic 26">
            <a:extLst>
              <a:ext uri="{FF2B5EF4-FFF2-40B4-BE49-F238E27FC236}">
                <a16:creationId xmlns:a16="http://schemas.microsoft.com/office/drawing/2014/main" id="{80DDFB5B-19F2-423D-B53A-4D5885EFA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0471" y="2395987"/>
            <a:ext cx="605786" cy="587806"/>
          </a:xfrm>
          <a:prstGeom prst="rect">
            <a:avLst/>
          </a:prstGeom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C9A3ECDD-B2A5-4CC9-9915-5A4A7F87E8CF}"/>
              </a:ext>
            </a:extLst>
          </p:cNvPr>
          <p:cNvSpPr>
            <a:spLocks noChangeAspect="1"/>
          </p:cNvSpPr>
          <p:nvPr/>
        </p:nvSpPr>
        <p:spPr>
          <a:xfrm>
            <a:off x="5886776" y="2387832"/>
            <a:ext cx="652609" cy="652609"/>
          </a:xfrm>
          <a:prstGeom prst="ellipse">
            <a:avLst/>
          </a:prstGeom>
          <a:solidFill>
            <a:srgbClr val="004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EFE04-F574-461F-B982-5865764849E8}"/>
              </a:ext>
            </a:extLst>
          </p:cNvPr>
          <p:cNvSpPr txBox="1"/>
          <p:nvPr/>
        </p:nvSpPr>
        <p:spPr>
          <a:xfrm>
            <a:off x="4646612" y="3007013"/>
            <a:ext cx="3289628" cy="1341656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Univers Next Arabic Light" charset="0"/>
                <a:ea typeface="Univers Next Arabic Light" charset="0"/>
                <a:cs typeface="Univers Next Arabic Light" charset="0"/>
              </a:rPr>
              <a:t>nt!PspCreateThreadNotifyRoutine</a:t>
            </a:r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 array of create/</a:t>
            </a:r>
            <a:r>
              <a:rPr lang="en-US" sz="1400" dirty="0" err="1">
                <a:latin typeface="Univers Next Arabic Light" charset="0"/>
                <a:ea typeface="Univers Next Arabic Light" charset="0"/>
                <a:cs typeface="Univers Next Arabic Light" charset="0"/>
              </a:rPr>
              <a:t>terminiated</a:t>
            </a:r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 Thread callback.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46A78D6-728E-4BC8-AAB6-9DA443498695}"/>
              </a:ext>
            </a:extLst>
          </p:cNvPr>
          <p:cNvSpPr>
            <a:spLocks noChangeAspect="1"/>
          </p:cNvSpPr>
          <p:nvPr/>
        </p:nvSpPr>
        <p:spPr>
          <a:xfrm>
            <a:off x="8803948" y="2393166"/>
            <a:ext cx="652609" cy="652609"/>
          </a:xfrm>
          <a:prstGeom prst="ellipse">
            <a:avLst/>
          </a:prstGeom>
          <a:solidFill>
            <a:srgbClr val="004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617A7-CF96-4594-A5D9-1D296A342F14}"/>
              </a:ext>
            </a:extLst>
          </p:cNvPr>
          <p:cNvSpPr txBox="1"/>
          <p:nvPr/>
        </p:nvSpPr>
        <p:spPr>
          <a:xfrm>
            <a:off x="7508850" y="3085037"/>
            <a:ext cx="3289628" cy="1038701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Univers Next Arabic Light" charset="0"/>
                <a:ea typeface="Univers Next Arabic Light" charset="0"/>
                <a:cs typeface="Univers Next Arabic Light" charset="0"/>
              </a:rPr>
              <a:t>nt!PspLoadImageNotifyRoutine</a:t>
            </a:r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 array of image load callbacks.</a:t>
            </a:r>
          </a:p>
        </p:txBody>
      </p:sp>
      <p:pic>
        <p:nvPicPr>
          <p:cNvPr id="11" name="Graphic 33">
            <a:extLst>
              <a:ext uri="{FF2B5EF4-FFF2-40B4-BE49-F238E27FC236}">
                <a16:creationId xmlns:a16="http://schemas.microsoft.com/office/drawing/2014/main" id="{EE60ADED-050A-4073-BFF5-8EA84B10F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0187" y="2419207"/>
            <a:ext cx="605786" cy="587806"/>
          </a:xfrm>
          <a:prstGeom prst="rect">
            <a:avLst/>
          </a:prstGeom>
        </p:spPr>
      </p:pic>
      <p:pic>
        <p:nvPicPr>
          <p:cNvPr id="12" name="Graphic 34">
            <a:extLst>
              <a:ext uri="{FF2B5EF4-FFF2-40B4-BE49-F238E27FC236}">
                <a16:creationId xmlns:a16="http://schemas.microsoft.com/office/drawing/2014/main" id="{F5AB89D3-A8A8-47D1-B202-834A43FC0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7359" y="2419207"/>
            <a:ext cx="605786" cy="5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4038600"/>
            <a:ext cx="91440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Our target.. 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Windows </a:t>
            </a:r>
            <a:r>
              <a:rPr lang="en-US" dirty="0">
                <a:sym typeface="Wingdings" panose="05000000000000000000" pitchFamily="2" charset="2"/>
              </a:rPr>
              <a:t>kernel in memory (ntoskrnl.exe), So play with it!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ntoskrnl.exe with DONT_RESOLVE_DLL_REFERENCES 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Get any function address </a:t>
            </a:r>
            <a:r>
              <a:rPr lang="en-US" dirty="0" err="1"/>
              <a:t>GetProcAddress</a:t>
            </a:r>
            <a:r>
              <a:rPr lang="en-US" dirty="0"/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Add_func</a:t>
            </a:r>
            <a:r>
              <a:rPr lang="en-US" dirty="0">
                <a:sym typeface="Wingdings" panose="05000000000000000000" pitchFamily="2" charset="2"/>
              </a:rPr>
              <a:t> – loaded </a:t>
            </a:r>
            <a:r>
              <a:rPr lang="en-US" dirty="0" err="1">
                <a:sym typeface="Wingdings" panose="05000000000000000000" pitchFamily="2" charset="2"/>
              </a:rPr>
              <a:t>kernl</a:t>
            </a:r>
            <a:r>
              <a:rPr lang="en-US" dirty="0">
                <a:sym typeface="Wingdings" panose="05000000000000000000" pitchFamily="2" charset="2"/>
              </a:rPr>
              <a:t> base address = </a:t>
            </a:r>
            <a:r>
              <a:rPr lang="en-US" dirty="0" err="1">
                <a:sym typeface="Wingdings" panose="05000000000000000000" pitchFamily="2" charset="2"/>
              </a:rPr>
              <a:t>func_offset</a:t>
            </a:r>
            <a:endParaRPr lang="en-US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the base address of </a:t>
            </a:r>
            <a:r>
              <a:rPr lang="en-US" dirty="0" err="1"/>
              <a:t>ntoskrnl</a:t>
            </a:r>
            <a:r>
              <a:rPr lang="en-US" dirty="0"/>
              <a:t> (</a:t>
            </a:r>
            <a:r>
              <a:rPr lang="en-US" dirty="0" err="1"/>
              <a:t>GetDeviceDriverBaseNameA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Func_offset</a:t>
            </a:r>
            <a:r>
              <a:rPr lang="en-US" dirty="0"/>
              <a:t> + base </a:t>
            </a:r>
            <a:r>
              <a:rPr lang="en-US" dirty="0" err="1"/>
              <a:t>addres</a:t>
            </a:r>
            <a:r>
              <a:rPr lang="en-US" dirty="0"/>
              <a:t> of </a:t>
            </a:r>
            <a:r>
              <a:rPr lang="en-US" dirty="0" err="1"/>
              <a:t>ntoskrnl</a:t>
            </a:r>
            <a:r>
              <a:rPr lang="en-US" dirty="0"/>
              <a:t> in memory = function address in memory.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AC8358A9-22F8-4491-B22D-BFBA6DD9405D}"/>
              </a:ext>
            </a:extLst>
          </p:cNvPr>
          <p:cNvSpPr>
            <a:spLocks noChangeAspect="1"/>
          </p:cNvSpPr>
          <p:nvPr/>
        </p:nvSpPr>
        <p:spPr>
          <a:xfrm>
            <a:off x="1550948" y="1868123"/>
            <a:ext cx="652609" cy="652609"/>
          </a:xfrm>
          <a:prstGeom prst="ellipse">
            <a:avLst/>
          </a:prstGeom>
          <a:solidFill>
            <a:srgbClr val="004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5AB50-533F-4A2B-B3D7-424CCB4B94C6}"/>
              </a:ext>
            </a:extLst>
          </p:cNvPr>
          <p:cNvSpPr txBox="1"/>
          <p:nvPr/>
        </p:nvSpPr>
        <p:spPr>
          <a:xfrm>
            <a:off x="160550" y="2979423"/>
            <a:ext cx="3289628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 Next Arabic Light" charset="0"/>
                <a:ea typeface="Univers Next Arabic Light" charset="0"/>
                <a:cs typeface="Univers Next Arabic Light" charset="0"/>
              </a:rPr>
              <a:t>Address of the first byte of image when loaded into memory.</a:t>
            </a:r>
          </a:p>
        </p:txBody>
      </p:sp>
      <p:pic>
        <p:nvPicPr>
          <p:cNvPr id="6" name="Graphic 26">
            <a:extLst>
              <a:ext uri="{FF2B5EF4-FFF2-40B4-BE49-F238E27FC236}">
                <a16:creationId xmlns:a16="http://schemas.microsoft.com/office/drawing/2014/main" id="{80DDFB5B-19F2-423D-B53A-4D5885EFA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359" y="1903568"/>
            <a:ext cx="605786" cy="587806"/>
          </a:xfrm>
          <a:prstGeom prst="rect">
            <a:avLst/>
          </a:prstGeom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C9A3ECDD-B2A5-4CC9-9915-5A4A7F87E8CF}"/>
              </a:ext>
            </a:extLst>
          </p:cNvPr>
          <p:cNvSpPr>
            <a:spLocks noChangeAspect="1"/>
          </p:cNvSpPr>
          <p:nvPr/>
        </p:nvSpPr>
        <p:spPr>
          <a:xfrm>
            <a:off x="4253508" y="1868123"/>
            <a:ext cx="652609" cy="652609"/>
          </a:xfrm>
          <a:prstGeom prst="ellipse">
            <a:avLst/>
          </a:prstGeom>
          <a:solidFill>
            <a:srgbClr val="004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EFE04-F574-461F-B982-5865764849E8}"/>
              </a:ext>
            </a:extLst>
          </p:cNvPr>
          <p:cNvSpPr txBox="1"/>
          <p:nvPr/>
        </p:nvSpPr>
        <p:spPr>
          <a:xfrm>
            <a:off x="2863110" y="2979423"/>
            <a:ext cx="3289628" cy="908864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 Next Arabic Light" charset="0"/>
                <a:ea typeface="Univers Next Arabic Light" charset="0"/>
                <a:cs typeface="Univers Next Arabic Light" charset="0"/>
              </a:rPr>
              <a:t>Randomly arranges the address space of objects (not applicable for some objects).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46A78D6-728E-4BC8-AAB6-9DA443498695}"/>
              </a:ext>
            </a:extLst>
          </p:cNvPr>
          <p:cNvSpPr>
            <a:spLocks noChangeAspect="1"/>
          </p:cNvSpPr>
          <p:nvPr/>
        </p:nvSpPr>
        <p:spPr>
          <a:xfrm>
            <a:off x="7077089" y="1873457"/>
            <a:ext cx="652609" cy="652609"/>
          </a:xfrm>
          <a:prstGeom prst="ellipse">
            <a:avLst/>
          </a:prstGeom>
          <a:solidFill>
            <a:srgbClr val="004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617A7-CF96-4594-A5D9-1D296A342F14}"/>
              </a:ext>
            </a:extLst>
          </p:cNvPr>
          <p:cNvSpPr txBox="1"/>
          <p:nvPr/>
        </p:nvSpPr>
        <p:spPr>
          <a:xfrm>
            <a:off x="5686691" y="2984757"/>
            <a:ext cx="3289628" cy="908864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 Next Arabic Light" charset="0"/>
                <a:ea typeface="Univers Next Arabic Light" charset="0"/>
                <a:cs typeface="Univers Next Arabic Light" charset="0"/>
              </a:rPr>
              <a:t>The offset between functions are fix, </a:t>
            </a:r>
            <a:r>
              <a:rPr lang="en-US" sz="1200" dirty="0" err="1">
                <a:latin typeface="Univers Next Arabic Light" charset="0"/>
                <a:ea typeface="Univers Next Arabic Light" charset="0"/>
                <a:cs typeface="Univers Next Arabic Light" charset="0"/>
              </a:rPr>
              <a:t>add_func</a:t>
            </a:r>
            <a:r>
              <a:rPr lang="en-US" sz="1200" dirty="0">
                <a:latin typeface="Univers Next Arabic Light" charset="0"/>
                <a:ea typeface="Univers Next Arabic Light" charset="0"/>
                <a:cs typeface="Univers Next Arabic Light" charset="0"/>
              </a:rPr>
              <a:t> – base address = offset.</a:t>
            </a:r>
          </a:p>
        </p:txBody>
      </p:sp>
      <p:pic>
        <p:nvPicPr>
          <p:cNvPr id="11" name="Graphic 33">
            <a:extLst>
              <a:ext uri="{FF2B5EF4-FFF2-40B4-BE49-F238E27FC236}">
                <a16:creationId xmlns:a16="http://schemas.microsoft.com/office/drawing/2014/main" id="{EE60ADED-050A-4073-BFF5-8EA84B10F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6919" y="1899498"/>
            <a:ext cx="605786" cy="587806"/>
          </a:xfrm>
          <a:prstGeom prst="rect">
            <a:avLst/>
          </a:prstGeom>
        </p:spPr>
      </p:pic>
      <p:pic>
        <p:nvPicPr>
          <p:cNvPr id="12" name="Graphic 34">
            <a:extLst>
              <a:ext uri="{FF2B5EF4-FFF2-40B4-BE49-F238E27FC236}">
                <a16:creationId xmlns:a16="http://schemas.microsoft.com/office/drawing/2014/main" id="{F5AB89D3-A8A8-47D1-B202-834A43FC0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0500" y="1899498"/>
            <a:ext cx="605786" cy="587806"/>
          </a:xfrm>
          <a:prstGeom prst="rect">
            <a:avLst/>
          </a:prstGeom>
        </p:spPr>
      </p:pic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E09A30B7-2866-4ECF-95A0-5227A13FAA8A}"/>
              </a:ext>
            </a:extLst>
          </p:cNvPr>
          <p:cNvSpPr>
            <a:spLocks noChangeAspect="1"/>
          </p:cNvSpPr>
          <p:nvPr/>
        </p:nvSpPr>
        <p:spPr>
          <a:xfrm>
            <a:off x="9593087" y="1860242"/>
            <a:ext cx="652609" cy="652609"/>
          </a:xfrm>
          <a:prstGeom prst="ellipse">
            <a:avLst/>
          </a:prstGeom>
          <a:solidFill>
            <a:srgbClr val="004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A9DE0-E5C3-49AE-9D73-FB88E1F8C0FE}"/>
              </a:ext>
            </a:extLst>
          </p:cNvPr>
          <p:cNvSpPr txBox="1"/>
          <p:nvPr/>
        </p:nvSpPr>
        <p:spPr>
          <a:xfrm>
            <a:off x="8202688" y="2971542"/>
            <a:ext cx="3828761" cy="908864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 Next Arabic Light" charset="0"/>
                <a:ea typeface="Univers Next Arabic Light" charset="0"/>
                <a:cs typeface="Univers Next Arabic Light" charset="0"/>
              </a:rPr>
              <a:t>By calculate the offset we can get the address of the functions. </a:t>
            </a:r>
          </a:p>
          <a:p>
            <a:r>
              <a:rPr lang="en-US" sz="1200" dirty="0" err="1"/>
              <a:t>Func</a:t>
            </a:r>
            <a:r>
              <a:rPr lang="en-US" sz="1200" dirty="0"/>
              <a:t>_ </a:t>
            </a:r>
            <a:r>
              <a:rPr lang="en-US" sz="1200" dirty="0">
                <a:latin typeface="Univers Next Arabic Light" charset="0"/>
                <a:ea typeface="Univers Next Arabic Light" charset="0"/>
                <a:cs typeface="Univers Next Arabic Light" charset="0"/>
              </a:rPr>
              <a:t>add</a:t>
            </a:r>
            <a:r>
              <a:rPr lang="en-US" sz="1200" dirty="0"/>
              <a:t> = </a:t>
            </a:r>
            <a:r>
              <a:rPr lang="en-US" sz="1200" dirty="0" err="1"/>
              <a:t>func_offset</a:t>
            </a:r>
            <a:r>
              <a:rPr lang="en-US" sz="1200" dirty="0"/>
              <a:t> + base </a:t>
            </a:r>
            <a:r>
              <a:rPr lang="en-US" sz="1200" dirty="0">
                <a:latin typeface="Univers Next Arabic Light" charset="0"/>
                <a:ea typeface="Univers Next Arabic Light" charset="0"/>
                <a:cs typeface="Univers Next Arabic Light" charset="0"/>
              </a:rPr>
              <a:t>address 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B4D226E2-546C-46A4-BB02-60A5ED59D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6498" y="1886283"/>
            <a:ext cx="605786" cy="5878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FE76AA-6E03-416C-8B7A-5B7C2D6AA646}"/>
              </a:ext>
            </a:extLst>
          </p:cNvPr>
          <p:cNvSpPr txBox="1"/>
          <p:nvPr/>
        </p:nvSpPr>
        <p:spPr>
          <a:xfrm>
            <a:off x="6172574" y="2617845"/>
            <a:ext cx="24616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300" dirty="0">
                <a:solidFill>
                  <a:srgbClr val="A19472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Offset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1CCF0-CF20-4461-9C2E-90C5E5B61F27}"/>
              </a:ext>
            </a:extLst>
          </p:cNvPr>
          <p:cNvSpPr txBox="1"/>
          <p:nvPr/>
        </p:nvSpPr>
        <p:spPr>
          <a:xfrm>
            <a:off x="3348993" y="2617845"/>
            <a:ext cx="24616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300" dirty="0">
                <a:solidFill>
                  <a:srgbClr val="A19472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ASLR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14A27B-A7D7-4BBA-81F1-F574B252701D}"/>
              </a:ext>
            </a:extLst>
          </p:cNvPr>
          <p:cNvSpPr txBox="1"/>
          <p:nvPr/>
        </p:nvSpPr>
        <p:spPr>
          <a:xfrm>
            <a:off x="706384" y="2617844"/>
            <a:ext cx="24616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300" dirty="0">
                <a:solidFill>
                  <a:srgbClr val="A19472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Base Address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F610C-D89A-47D3-8047-0C3EB4AEBEAE}"/>
              </a:ext>
            </a:extLst>
          </p:cNvPr>
          <p:cNvSpPr txBox="1"/>
          <p:nvPr/>
        </p:nvSpPr>
        <p:spPr>
          <a:xfrm>
            <a:off x="8690622" y="2617845"/>
            <a:ext cx="24616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300" dirty="0">
                <a:solidFill>
                  <a:srgbClr val="A19472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Address of function </a:t>
            </a:r>
          </a:p>
        </p:txBody>
      </p:sp>
    </p:spTree>
    <p:extLst>
      <p:ext uri="{BB962C8B-B14F-4D97-AF65-F5344CB8AC3E}">
        <p14:creationId xmlns:p14="http://schemas.microsoft.com/office/powerpoint/2010/main" val="63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driver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AC8358A9-22F8-4491-B22D-BFBA6DD9405D}"/>
              </a:ext>
            </a:extLst>
          </p:cNvPr>
          <p:cNvSpPr>
            <a:spLocks noChangeAspect="1"/>
          </p:cNvSpPr>
          <p:nvPr/>
        </p:nvSpPr>
        <p:spPr>
          <a:xfrm>
            <a:off x="1922727" y="2552295"/>
            <a:ext cx="652609" cy="652609"/>
          </a:xfrm>
          <a:prstGeom prst="ellipse">
            <a:avLst/>
          </a:prstGeom>
          <a:solidFill>
            <a:srgbClr val="004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5AB50-533F-4A2B-B3D7-424CCB4B94C6}"/>
              </a:ext>
            </a:extLst>
          </p:cNvPr>
          <p:cNvSpPr txBox="1"/>
          <p:nvPr/>
        </p:nvSpPr>
        <p:spPr>
          <a:xfrm>
            <a:off x="568736" y="3417254"/>
            <a:ext cx="3289628" cy="1817727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 Next Arabic Light" charset="0"/>
              </a:rPr>
              <a:t>A bus driver drives an individual I/O bus device and provides per-slot functionality that is device-independent. Bus drivers also detect and report child devices that are connected to the bus</a:t>
            </a:r>
            <a:r>
              <a:rPr lang="en-US" dirty="0"/>
              <a:t>.</a:t>
            </a:r>
          </a:p>
        </p:txBody>
      </p:sp>
      <p:pic>
        <p:nvPicPr>
          <p:cNvPr id="6" name="Graphic 26">
            <a:extLst>
              <a:ext uri="{FF2B5EF4-FFF2-40B4-BE49-F238E27FC236}">
                <a16:creationId xmlns:a16="http://schemas.microsoft.com/office/drawing/2014/main" id="{80DDFB5B-19F2-423D-B53A-4D5885EFA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138" y="2587740"/>
            <a:ext cx="605786" cy="587806"/>
          </a:xfrm>
          <a:prstGeom prst="rect">
            <a:avLst/>
          </a:prstGeom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C9A3ECDD-B2A5-4CC9-9915-5A4A7F87E8CF}"/>
              </a:ext>
            </a:extLst>
          </p:cNvPr>
          <p:cNvSpPr>
            <a:spLocks noChangeAspect="1"/>
          </p:cNvSpPr>
          <p:nvPr/>
        </p:nvSpPr>
        <p:spPr>
          <a:xfrm>
            <a:off x="4625287" y="2552295"/>
            <a:ext cx="652609" cy="652609"/>
          </a:xfrm>
          <a:prstGeom prst="ellipse">
            <a:avLst/>
          </a:prstGeom>
          <a:solidFill>
            <a:srgbClr val="004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EFE04-F574-461F-B982-5865764849E8}"/>
              </a:ext>
            </a:extLst>
          </p:cNvPr>
          <p:cNvSpPr txBox="1"/>
          <p:nvPr/>
        </p:nvSpPr>
        <p:spPr>
          <a:xfrm>
            <a:off x="3288919" y="3561807"/>
            <a:ext cx="3289628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 Next Arabic Light" charset="0"/>
                <a:ea typeface="Univers Next Arabic Light" charset="0"/>
                <a:cs typeface="Univers Next Arabic Light" charset="0"/>
              </a:rPr>
              <a:t>A function driver drives an individual device.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346A78D6-728E-4BC8-AAB6-9DA443498695}"/>
              </a:ext>
            </a:extLst>
          </p:cNvPr>
          <p:cNvSpPr>
            <a:spLocks noChangeAspect="1"/>
          </p:cNvSpPr>
          <p:nvPr/>
        </p:nvSpPr>
        <p:spPr>
          <a:xfrm>
            <a:off x="7075928" y="2557629"/>
            <a:ext cx="652609" cy="652609"/>
          </a:xfrm>
          <a:prstGeom prst="ellipse">
            <a:avLst/>
          </a:prstGeom>
          <a:solidFill>
            <a:srgbClr val="004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617A7-CF96-4594-A5D9-1D296A342F14}"/>
              </a:ext>
            </a:extLst>
          </p:cNvPr>
          <p:cNvSpPr txBox="1"/>
          <p:nvPr/>
        </p:nvSpPr>
        <p:spPr>
          <a:xfrm>
            <a:off x="6018212" y="3545871"/>
            <a:ext cx="3289628" cy="908864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Univers Next Arabic Light" charset="0"/>
                <a:ea typeface="Univers Next Arabic Light" charset="0"/>
                <a:cs typeface="Univers Next Arabic Light" charset="0"/>
              </a:rPr>
              <a:t>A filter driver filters I/O requests for a device, a class of devices, or a bus.</a:t>
            </a:r>
          </a:p>
        </p:txBody>
      </p:sp>
      <p:pic>
        <p:nvPicPr>
          <p:cNvPr id="11" name="Graphic 33">
            <a:extLst>
              <a:ext uri="{FF2B5EF4-FFF2-40B4-BE49-F238E27FC236}">
                <a16:creationId xmlns:a16="http://schemas.microsoft.com/office/drawing/2014/main" id="{EE60ADED-050A-4073-BFF5-8EA84B10F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698" y="2583670"/>
            <a:ext cx="605786" cy="587806"/>
          </a:xfrm>
          <a:prstGeom prst="rect">
            <a:avLst/>
          </a:prstGeom>
        </p:spPr>
      </p:pic>
      <p:pic>
        <p:nvPicPr>
          <p:cNvPr id="12" name="Graphic 34">
            <a:extLst>
              <a:ext uri="{FF2B5EF4-FFF2-40B4-BE49-F238E27FC236}">
                <a16:creationId xmlns:a16="http://schemas.microsoft.com/office/drawing/2014/main" id="{F5AB89D3-A8A8-47D1-B202-834A43FC0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9339" y="2583670"/>
            <a:ext cx="605786" cy="5878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FE76AA-6E03-416C-8B7A-5B7C2D6AA646}"/>
              </a:ext>
            </a:extLst>
          </p:cNvPr>
          <p:cNvSpPr txBox="1"/>
          <p:nvPr/>
        </p:nvSpPr>
        <p:spPr>
          <a:xfrm>
            <a:off x="6171413" y="3302017"/>
            <a:ext cx="24616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300" dirty="0">
                <a:solidFill>
                  <a:srgbClr val="A19472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Filter driver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1CCF0-CF20-4461-9C2E-90C5E5B61F27}"/>
              </a:ext>
            </a:extLst>
          </p:cNvPr>
          <p:cNvSpPr txBox="1"/>
          <p:nvPr/>
        </p:nvSpPr>
        <p:spPr>
          <a:xfrm>
            <a:off x="3720772" y="3302017"/>
            <a:ext cx="24616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300" dirty="0">
                <a:solidFill>
                  <a:srgbClr val="A19472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Function driver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4A27B-A7D7-4BBA-81F1-F574B252701D}"/>
              </a:ext>
            </a:extLst>
          </p:cNvPr>
          <p:cNvSpPr txBox="1"/>
          <p:nvPr/>
        </p:nvSpPr>
        <p:spPr>
          <a:xfrm>
            <a:off x="1018212" y="3296457"/>
            <a:ext cx="24616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300" dirty="0">
                <a:solidFill>
                  <a:srgbClr val="A19472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Bus driver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32212-173D-49AC-9942-FC3646694CB9}"/>
              </a:ext>
            </a:extLst>
          </p:cNvPr>
          <p:cNvSpPr txBox="1"/>
          <p:nvPr/>
        </p:nvSpPr>
        <p:spPr>
          <a:xfrm>
            <a:off x="1141412" y="1600200"/>
            <a:ext cx="611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Types of WDM (Windows Driver Model) drivers: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E0D072E-A601-48A7-9C13-D78675775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402" y="1752600"/>
            <a:ext cx="3095677" cy="47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Drivers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2BFE-61FC-4447-8FDB-75CD044B65B4}"/>
              </a:ext>
            </a:extLst>
          </p:cNvPr>
          <p:cNvSpPr txBox="1"/>
          <p:nvPr/>
        </p:nvSpPr>
        <p:spPr>
          <a:xfrm>
            <a:off x="849695" y="2544488"/>
            <a:ext cx="3341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sequence of device objects along with their associated drivers is called a </a:t>
            </a:r>
            <a:r>
              <a:rPr lang="en-US" sz="1600" b="1" dirty="0"/>
              <a:t>device stack</a:t>
            </a:r>
            <a:r>
              <a:rPr lang="en-US" sz="1600" dirty="0"/>
              <a:t>. Each device node has its own device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device stack must have one (</a:t>
            </a:r>
            <a:r>
              <a:rPr lang="en-US" sz="1600" u="sng" dirty="0"/>
              <a:t>and only one</a:t>
            </a:r>
            <a:r>
              <a:rPr lang="en-US" sz="1600" dirty="0"/>
              <a:t>) function driver and can optionally have one or more filter drivers.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C3946-3EFB-4137-8BA7-DF854F06B592}"/>
              </a:ext>
            </a:extLst>
          </p:cNvPr>
          <p:cNvSpPr txBox="1"/>
          <p:nvPr/>
        </p:nvSpPr>
        <p:spPr>
          <a:xfrm>
            <a:off x="779510" y="1868312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74EF"/>
                </a:solidFill>
              </a:rPr>
              <a:t>Driver stacks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E8B7FB3-826F-48A1-B32D-E3379673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1676400"/>
            <a:ext cx="2292394" cy="470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iagram of the device tree, showing device nodes">
            <a:extLst>
              <a:ext uri="{FF2B5EF4-FFF2-40B4-BE49-F238E27FC236}">
                <a16:creationId xmlns:a16="http://schemas.microsoft.com/office/drawing/2014/main" id="{412D35F2-619A-4D34-B7AC-BD95D3A0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2042013"/>
            <a:ext cx="4729212" cy="371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2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Drivers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92FD8E-13B0-3A46-858A-548B71E708E5}"/>
              </a:ext>
            </a:extLst>
          </p:cNvPr>
          <p:cNvSpPr txBox="1">
            <a:spLocks/>
          </p:cNvSpPr>
          <p:nvPr/>
        </p:nvSpPr>
        <p:spPr>
          <a:xfrm>
            <a:off x="1217613" y="1816042"/>
            <a:ext cx="9753600" cy="4699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Filter driver (kernel filter or mini-filter)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3827F-5198-4A16-B205-55BE8697B768}"/>
              </a:ext>
            </a:extLst>
          </p:cNvPr>
          <p:cNvSpPr txBox="1"/>
          <p:nvPr/>
        </p:nvSpPr>
        <p:spPr>
          <a:xfrm>
            <a:off x="1500830" y="2250281"/>
            <a:ext cx="86607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Minifilter</a:t>
            </a:r>
            <a:r>
              <a:rPr lang="en-US" dirty="0"/>
              <a:t> drivers attach in a particular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Altitude ensure the instance of the </a:t>
            </a:r>
            <a:r>
              <a:rPr lang="en-US" dirty="0" err="1"/>
              <a:t>minifilter</a:t>
            </a:r>
            <a:r>
              <a:rPr lang="en-US" dirty="0"/>
              <a:t> driver is always loaded at the appropriate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mini-filter intercepts requests before reaches its intended drivers, which can extend or replace functionality provided by original drivers.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Anti-virus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Encryption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FltRegisterFilter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FltStartFiltering</a:t>
            </a:r>
            <a:r>
              <a:rPr lang="en-US" dirty="0"/>
              <a:t> for File System mini-filter.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NdisFRegisterFilterDriver</a:t>
            </a:r>
            <a:r>
              <a:rPr lang="en-US" dirty="0"/>
              <a:t> for network mini-filter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4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 Internal.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 User space to Kernel space.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SSDT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Demo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Kernel Callback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 </a:t>
            </a:r>
            <a:r>
              <a:rPr lang="en-US" dirty="0" smtClean="0"/>
              <a:t>driver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Demo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!!!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0" b="62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Internal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4083E1-8661-874F-8244-0024C1CBC438}"/>
              </a:ext>
            </a:extLst>
          </p:cNvPr>
          <p:cNvGrpSpPr/>
          <p:nvPr/>
        </p:nvGrpSpPr>
        <p:grpSpPr>
          <a:xfrm>
            <a:off x="6415073" y="1656183"/>
            <a:ext cx="5256584" cy="4149848"/>
            <a:chOff x="514877" y="1439392"/>
            <a:chExt cx="4717732" cy="38190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4E3F71-8E3E-B94F-A6CD-2365A2ACF0EC}"/>
                </a:ext>
              </a:extLst>
            </p:cNvPr>
            <p:cNvSpPr/>
            <p:nvPr/>
          </p:nvSpPr>
          <p:spPr bwMode="auto">
            <a:xfrm>
              <a:off x="514877" y="1439392"/>
              <a:ext cx="4717732" cy="45086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spc="300" dirty="0">
                  <a:solidFill>
                    <a:schemeClr val="bg1"/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Kernel Space (ring 0)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1C0AD3-B15A-6A4E-8A70-13B50B96D0F3}"/>
                </a:ext>
              </a:extLst>
            </p:cNvPr>
            <p:cNvSpPr/>
            <p:nvPr/>
          </p:nvSpPr>
          <p:spPr bwMode="auto">
            <a:xfrm>
              <a:off x="514877" y="1887063"/>
              <a:ext cx="4717732" cy="337139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3FC95F-84D2-AE42-A91A-2854BF1F710B}"/>
              </a:ext>
            </a:extLst>
          </p:cNvPr>
          <p:cNvGrpSpPr/>
          <p:nvPr/>
        </p:nvGrpSpPr>
        <p:grpSpPr>
          <a:xfrm>
            <a:off x="6661266" y="2348880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2862FC7-0540-F64A-9878-6EF30F64F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20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FB53597-2AF8-EF41-8DE6-6F5A6026D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80E183-C85D-F94B-8DC3-92D14737BC8E}"/>
              </a:ext>
            </a:extLst>
          </p:cNvPr>
          <p:cNvGrpSpPr/>
          <p:nvPr/>
        </p:nvGrpSpPr>
        <p:grpSpPr>
          <a:xfrm>
            <a:off x="6661266" y="3234106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35C128E-342E-5443-8150-0C674035D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20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E8AA26F-78F5-5E46-8D97-B77DC1DC5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2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C607CE-A2DD-754E-9AC9-A5D086155EB4}"/>
              </a:ext>
            </a:extLst>
          </p:cNvPr>
          <p:cNvGrpSpPr/>
          <p:nvPr/>
        </p:nvGrpSpPr>
        <p:grpSpPr>
          <a:xfrm>
            <a:off x="6661266" y="4119332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3EBE5A-DA71-A44B-B304-F65EE093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20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9CFBF043-0047-1542-B4D4-131CBA8A8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2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33E7CB9-5B54-6F49-AD65-DF34461F5F7B}"/>
              </a:ext>
            </a:extLst>
          </p:cNvPr>
          <p:cNvSpPr txBox="1"/>
          <p:nvPr/>
        </p:nvSpPr>
        <p:spPr>
          <a:xfrm>
            <a:off x="7039359" y="2327432"/>
            <a:ext cx="440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Univers Next Arabic Light" charset="0"/>
                <a:ea typeface="Univers Next Arabic Light" charset="0"/>
                <a:cs typeface="Univers Next Arabic Light" charset="0"/>
              </a:rPr>
              <a:t>A block of virtual address that stored the kernel code (core of the operating system).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AEAF82-37B2-E547-BC29-5FB6DF5258DC}"/>
              </a:ext>
            </a:extLst>
          </p:cNvPr>
          <p:cNvSpPr txBox="1"/>
          <p:nvPr/>
        </p:nvSpPr>
        <p:spPr>
          <a:xfrm>
            <a:off x="6981910" y="3264758"/>
            <a:ext cx="440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The kernel code have access to user space as well.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BF7B9-A54E-9048-8895-3FCBB72B098D}"/>
              </a:ext>
            </a:extLst>
          </p:cNvPr>
          <p:cNvSpPr txBox="1"/>
          <p:nvPr/>
        </p:nvSpPr>
        <p:spPr>
          <a:xfrm>
            <a:off x="6942757" y="4116821"/>
            <a:ext cx="440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The kernel code deal with memory management, hardware and IO….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6CAF07-6DA5-481A-B436-1B8E7FF9C433}"/>
              </a:ext>
            </a:extLst>
          </p:cNvPr>
          <p:cNvGrpSpPr/>
          <p:nvPr/>
        </p:nvGrpSpPr>
        <p:grpSpPr>
          <a:xfrm>
            <a:off x="839416" y="1631864"/>
            <a:ext cx="5256584" cy="4149848"/>
            <a:chOff x="514877" y="1439392"/>
            <a:chExt cx="4717732" cy="38190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65F37-ED29-441E-BC3D-B311BCC47DA1}"/>
                </a:ext>
              </a:extLst>
            </p:cNvPr>
            <p:cNvSpPr/>
            <p:nvPr/>
          </p:nvSpPr>
          <p:spPr bwMode="auto">
            <a:xfrm>
              <a:off x="514877" y="1439392"/>
              <a:ext cx="4717732" cy="45086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spc="300" dirty="0">
                  <a:solidFill>
                    <a:schemeClr val="bg1"/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User space (ring 3)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07F244-3052-43CD-A1BA-4AAB1D0790E5}"/>
                </a:ext>
              </a:extLst>
            </p:cNvPr>
            <p:cNvSpPr/>
            <p:nvPr/>
          </p:nvSpPr>
          <p:spPr bwMode="auto">
            <a:xfrm>
              <a:off x="514877" y="1887063"/>
              <a:ext cx="4717732" cy="3371390"/>
            </a:xfrm>
            <a:prstGeom prst="rect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algn="ctr" defTabSz="914400" rtl="1" eaLnBrk="1" latinLnBrk="0" hangingPunct="1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819D56-0EC8-4C11-AE9E-14D3D53ACC6C}"/>
              </a:ext>
            </a:extLst>
          </p:cNvPr>
          <p:cNvGrpSpPr/>
          <p:nvPr/>
        </p:nvGrpSpPr>
        <p:grpSpPr>
          <a:xfrm>
            <a:off x="1085609" y="2324561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9FBA61C-2EB0-4268-BD6D-30692C538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340CA34E-C46B-4CE9-BE0B-176E185642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FBA89A8-DA21-4538-B6AE-0DAC1EDF1F83}"/>
              </a:ext>
            </a:extLst>
          </p:cNvPr>
          <p:cNvGrpSpPr/>
          <p:nvPr/>
        </p:nvGrpSpPr>
        <p:grpSpPr>
          <a:xfrm>
            <a:off x="1085609" y="3209787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BD96D6C6-C868-45DC-8D2C-67F3B4E63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200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949196B9-C08F-4BB5-87D4-C54047AE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2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57552-9EFC-4E78-9B6A-5B4228983A52}"/>
              </a:ext>
            </a:extLst>
          </p:cNvPr>
          <p:cNvGrpSpPr/>
          <p:nvPr/>
        </p:nvGrpSpPr>
        <p:grpSpPr>
          <a:xfrm>
            <a:off x="1085609" y="4095013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D39FEAB-0DB2-4CCE-A18B-0530B5B6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20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C76A447D-2C47-42DF-BB0F-A1CFA645E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32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D27D60-95ED-46D5-8B53-C0BFB321BA64}"/>
              </a:ext>
            </a:extLst>
          </p:cNvPr>
          <p:cNvGrpSpPr/>
          <p:nvPr/>
        </p:nvGrpSpPr>
        <p:grpSpPr>
          <a:xfrm>
            <a:off x="1104648" y="4980239"/>
            <a:ext cx="320644" cy="320282"/>
            <a:chOff x="3867150" y="1868488"/>
            <a:chExt cx="1406525" cy="1404938"/>
          </a:xfrm>
          <a:solidFill>
            <a:schemeClr val="accent1"/>
          </a:solidFill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1AAE5DE-2791-4D83-AB9E-0A1A945D7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925" y="2312988"/>
              <a:ext cx="715963" cy="539750"/>
            </a:xfrm>
            <a:custGeom>
              <a:avLst/>
              <a:gdLst>
                <a:gd name="T0" fmla="*/ 1534 w 1806"/>
                <a:gd name="T1" fmla="*/ 0 h 1359"/>
                <a:gd name="T2" fmla="*/ 1806 w 1806"/>
                <a:gd name="T3" fmla="*/ 280 h 1359"/>
                <a:gd name="T4" fmla="*/ 693 w 1806"/>
                <a:gd name="T5" fmla="*/ 1359 h 1359"/>
                <a:gd name="T6" fmla="*/ 0 w 1806"/>
                <a:gd name="T7" fmla="*/ 668 h 1359"/>
                <a:gd name="T8" fmla="*/ 236 w 1806"/>
                <a:gd name="T9" fmla="*/ 432 h 1359"/>
                <a:gd name="T10" fmla="*/ 676 w 1806"/>
                <a:gd name="T11" fmla="*/ 873 h 1359"/>
                <a:gd name="T12" fmla="*/ 1534 w 1806"/>
                <a:gd name="T13" fmla="*/ 0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6" h="1359">
                  <a:moveTo>
                    <a:pt x="1534" y="0"/>
                  </a:moveTo>
                  <a:lnTo>
                    <a:pt x="1806" y="280"/>
                  </a:lnTo>
                  <a:lnTo>
                    <a:pt x="693" y="1359"/>
                  </a:lnTo>
                  <a:lnTo>
                    <a:pt x="0" y="668"/>
                  </a:lnTo>
                  <a:lnTo>
                    <a:pt x="236" y="432"/>
                  </a:lnTo>
                  <a:lnTo>
                    <a:pt x="676" y="873"/>
                  </a:lnTo>
                  <a:lnTo>
                    <a:pt x="15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9E6D316-BEBC-4F5F-9806-C837DC527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50" y="1868488"/>
              <a:ext cx="1406525" cy="1404938"/>
            </a:xfrm>
            <a:custGeom>
              <a:avLst/>
              <a:gdLst>
                <a:gd name="T0" fmla="*/ 1480 w 3546"/>
                <a:gd name="T1" fmla="*/ 351 h 3543"/>
                <a:gd name="T2" fmla="*/ 1122 w 3546"/>
                <a:gd name="T3" fmla="*/ 475 h 3543"/>
                <a:gd name="T4" fmla="*/ 814 w 3546"/>
                <a:gd name="T5" fmla="*/ 683 h 3543"/>
                <a:gd name="T6" fmla="*/ 569 w 3546"/>
                <a:gd name="T7" fmla="*/ 962 h 3543"/>
                <a:gd name="T8" fmla="*/ 401 w 3546"/>
                <a:gd name="T9" fmla="*/ 1296 h 3543"/>
                <a:gd name="T10" fmla="*/ 324 w 3546"/>
                <a:gd name="T11" fmla="*/ 1673 h 3543"/>
                <a:gd name="T12" fmla="*/ 350 w 3546"/>
                <a:gd name="T13" fmla="*/ 2064 h 3543"/>
                <a:gd name="T14" fmla="*/ 474 w 3546"/>
                <a:gd name="T15" fmla="*/ 2422 h 3543"/>
                <a:gd name="T16" fmla="*/ 682 w 3546"/>
                <a:gd name="T17" fmla="*/ 2731 h 3543"/>
                <a:gd name="T18" fmla="*/ 961 w 3546"/>
                <a:gd name="T19" fmla="*/ 2976 h 3543"/>
                <a:gd name="T20" fmla="*/ 1296 w 3546"/>
                <a:gd name="T21" fmla="*/ 3143 h 3543"/>
                <a:gd name="T22" fmla="*/ 1673 w 3546"/>
                <a:gd name="T23" fmla="*/ 3220 h 3543"/>
                <a:gd name="T24" fmla="*/ 2065 w 3546"/>
                <a:gd name="T25" fmla="*/ 3194 h 3543"/>
                <a:gd name="T26" fmla="*/ 2423 w 3546"/>
                <a:gd name="T27" fmla="*/ 3070 h 3543"/>
                <a:gd name="T28" fmla="*/ 2731 w 3546"/>
                <a:gd name="T29" fmla="*/ 2861 h 3543"/>
                <a:gd name="T30" fmla="*/ 2977 w 3546"/>
                <a:gd name="T31" fmla="*/ 2583 h 3543"/>
                <a:gd name="T32" fmla="*/ 3144 w 3546"/>
                <a:gd name="T33" fmla="*/ 2249 h 3543"/>
                <a:gd name="T34" fmla="*/ 3221 w 3546"/>
                <a:gd name="T35" fmla="*/ 1871 h 3543"/>
                <a:gd name="T36" fmla="*/ 3195 w 3546"/>
                <a:gd name="T37" fmla="*/ 1481 h 3543"/>
                <a:gd name="T38" fmla="*/ 3070 w 3546"/>
                <a:gd name="T39" fmla="*/ 1122 h 3543"/>
                <a:gd name="T40" fmla="*/ 2862 w 3546"/>
                <a:gd name="T41" fmla="*/ 815 h 3543"/>
                <a:gd name="T42" fmla="*/ 2584 w 3546"/>
                <a:gd name="T43" fmla="*/ 570 h 3543"/>
                <a:gd name="T44" fmla="*/ 2249 w 3546"/>
                <a:gd name="T45" fmla="*/ 402 h 3543"/>
                <a:gd name="T46" fmla="*/ 1872 w 3546"/>
                <a:gd name="T47" fmla="*/ 325 h 3543"/>
                <a:gd name="T48" fmla="*/ 1987 w 3546"/>
                <a:gd name="T49" fmla="*/ 13 h 3543"/>
                <a:gd name="T50" fmla="*/ 2391 w 3546"/>
                <a:gd name="T51" fmla="*/ 112 h 3543"/>
                <a:gd name="T52" fmla="*/ 2753 w 3546"/>
                <a:gd name="T53" fmla="*/ 296 h 3543"/>
                <a:gd name="T54" fmla="*/ 3061 w 3546"/>
                <a:gd name="T55" fmla="*/ 556 h 3543"/>
                <a:gd name="T56" fmla="*/ 3304 w 3546"/>
                <a:gd name="T57" fmla="*/ 879 h 3543"/>
                <a:gd name="T58" fmla="*/ 3468 w 3546"/>
                <a:gd name="T59" fmla="*/ 1252 h 3543"/>
                <a:gd name="T60" fmla="*/ 3542 w 3546"/>
                <a:gd name="T61" fmla="*/ 1664 h 3543"/>
                <a:gd name="T62" fmla="*/ 3516 w 3546"/>
                <a:gd name="T63" fmla="*/ 2091 h 3543"/>
                <a:gd name="T64" fmla="*/ 3395 w 3546"/>
                <a:gd name="T65" fmla="*/ 2485 h 3543"/>
                <a:gd name="T66" fmla="*/ 3191 w 3546"/>
                <a:gd name="T67" fmla="*/ 2834 h 3543"/>
                <a:gd name="T68" fmla="*/ 2915 w 3546"/>
                <a:gd name="T69" fmla="*/ 3127 h 3543"/>
                <a:gd name="T70" fmla="*/ 2578 w 3546"/>
                <a:gd name="T71" fmla="*/ 3350 h 3543"/>
                <a:gd name="T72" fmla="*/ 2194 w 3546"/>
                <a:gd name="T73" fmla="*/ 3494 h 3543"/>
                <a:gd name="T74" fmla="*/ 1773 w 3546"/>
                <a:gd name="T75" fmla="*/ 3543 h 3543"/>
                <a:gd name="T76" fmla="*/ 1352 w 3546"/>
                <a:gd name="T77" fmla="*/ 3494 h 3543"/>
                <a:gd name="T78" fmla="*/ 967 w 3546"/>
                <a:gd name="T79" fmla="*/ 3350 h 3543"/>
                <a:gd name="T80" fmla="*/ 631 w 3546"/>
                <a:gd name="T81" fmla="*/ 3127 h 3543"/>
                <a:gd name="T82" fmla="*/ 354 w 3546"/>
                <a:gd name="T83" fmla="*/ 2834 h 3543"/>
                <a:gd name="T84" fmla="*/ 149 w 3546"/>
                <a:gd name="T85" fmla="*/ 2485 h 3543"/>
                <a:gd name="T86" fmla="*/ 28 w 3546"/>
                <a:gd name="T87" fmla="*/ 2091 h 3543"/>
                <a:gd name="T88" fmla="*/ 3 w 3546"/>
                <a:gd name="T89" fmla="*/ 1664 h 3543"/>
                <a:gd name="T90" fmla="*/ 78 w 3546"/>
                <a:gd name="T91" fmla="*/ 1252 h 3543"/>
                <a:gd name="T92" fmla="*/ 242 w 3546"/>
                <a:gd name="T93" fmla="*/ 879 h 3543"/>
                <a:gd name="T94" fmla="*/ 484 w 3546"/>
                <a:gd name="T95" fmla="*/ 556 h 3543"/>
                <a:gd name="T96" fmla="*/ 791 w 3546"/>
                <a:gd name="T97" fmla="*/ 296 h 3543"/>
                <a:gd name="T98" fmla="*/ 1154 w 3546"/>
                <a:gd name="T99" fmla="*/ 112 h 3543"/>
                <a:gd name="T100" fmla="*/ 1558 w 3546"/>
                <a:gd name="T101" fmla="*/ 1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3543">
                  <a:moveTo>
                    <a:pt x="1773" y="322"/>
                  </a:moveTo>
                  <a:lnTo>
                    <a:pt x="1673" y="325"/>
                  </a:lnTo>
                  <a:lnTo>
                    <a:pt x="1575" y="335"/>
                  </a:lnTo>
                  <a:lnTo>
                    <a:pt x="1480" y="351"/>
                  </a:lnTo>
                  <a:lnTo>
                    <a:pt x="1386" y="374"/>
                  </a:lnTo>
                  <a:lnTo>
                    <a:pt x="1296" y="402"/>
                  </a:lnTo>
                  <a:lnTo>
                    <a:pt x="1207" y="435"/>
                  </a:lnTo>
                  <a:lnTo>
                    <a:pt x="1122" y="475"/>
                  </a:lnTo>
                  <a:lnTo>
                    <a:pt x="1040" y="519"/>
                  </a:lnTo>
                  <a:lnTo>
                    <a:pt x="961" y="569"/>
                  </a:lnTo>
                  <a:lnTo>
                    <a:pt x="885" y="624"/>
                  </a:lnTo>
                  <a:lnTo>
                    <a:pt x="814" y="683"/>
                  </a:lnTo>
                  <a:lnTo>
                    <a:pt x="746" y="746"/>
                  </a:lnTo>
                  <a:lnTo>
                    <a:pt x="682" y="814"/>
                  </a:lnTo>
                  <a:lnTo>
                    <a:pt x="623" y="886"/>
                  </a:lnTo>
                  <a:lnTo>
                    <a:pt x="569" y="962"/>
                  </a:lnTo>
                  <a:lnTo>
                    <a:pt x="519" y="1040"/>
                  </a:lnTo>
                  <a:lnTo>
                    <a:pt x="474" y="1122"/>
                  </a:lnTo>
                  <a:lnTo>
                    <a:pt x="435" y="1208"/>
                  </a:lnTo>
                  <a:lnTo>
                    <a:pt x="401" y="1296"/>
                  </a:lnTo>
                  <a:lnTo>
                    <a:pt x="372" y="1387"/>
                  </a:lnTo>
                  <a:lnTo>
                    <a:pt x="350" y="1479"/>
                  </a:lnTo>
                  <a:lnTo>
                    <a:pt x="334" y="1576"/>
                  </a:lnTo>
                  <a:lnTo>
                    <a:pt x="324" y="1673"/>
                  </a:lnTo>
                  <a:lnTo>
                    <a:pt x="321" y="1772"/>
                  </a:lnTo>
                  <a:lnTo>
                    <a:pt x="324" y="1871"/>
                  </a:lnTo>
                  <a:lnTo>
                    <a:pt x="334" y="1969"/>
                  </a:lnTo>
                  <a:lnTo>
                    <a:pt x="350" y="2064"/>
                  </a:lnTo>
                  <a:lnTo>
                    <a:pt x="372" y="2158"/>
                  </a:lnTo>
                  <a:lnTo>
                    <a:pt x="401" y="2249"/>
                  </a:lnTo>
                  <a:lnTo>
                    <a:pt x="435" y="2337"/>
                  </a:lnTo>
                  <a:lnTo>
                    <a:pt x="474" y="2422"/>
                  </a:lnTo>
                  <a:lnTo>
                    <a:pt x="519" y="2504"/>
                  </a:lnTo>
                  <a:lnTo>
                    <a:pt x="569" y="2583"/>
                  </a:lnTo>
                  <a:lnTo>
                    <a:pt x="623" y="2659"/>
                  </a:lnTo>
                  <a:lnTo>
                    <a:pt x="682" y="2731"/>
                  </a:lnTo>
                  <a:lnTo>
                    <a:pt x="746" y="2798"/>
                  </a:lnTo>
                  <a:lnTo>
                    <a:pt x="814" y="2861"/>
                  </a:lnTo>
                  <a:lnTo>
                    <a:pt x="885" y="2921"/>
                  </a:lnTo>
                  <a:lnTo>
                    <a:pt x="961" y="2976"/>
                  </a:lnTo>
                  <a:lnTo>
                    <a:pt x="1040" y="3025"/>
                  </a:lnTo>
                  <a:lnTo>
                    <a:pt x="1122" y="3070"/>
                  </a:lnTo>
                  <a:lnTo>
                    <a:pt x="1207" y="3108"/>
                  </a:lnTo>
                  <a:lnTo>
                    <a:pt x="1296" y="3143"/>
                  </a:lnTo>
                  <a:lnTo>
                    <a:pt x="1386" y="3171"/>
                  </a:lnTo>
                  <a:lnTo>
                    <a:pt x="1480" y="3194"/>
                  </a:lnTo>
                  <a:lnTo>
                    <a:pt x="1575" y="3210"/>
                  </a:lnTo>
                  <a:lnTo>
                    <a:pt x="1673" y="3220"/>
                  </a:lnTo>
                  <a:lnTo>
                    <a:pt x="1773" y="3223"/>
                  </a:lnTo>
                  <a:lnTo>
                    <a:pt x="1872" y="3220"/>
                  </a:lnTo>
                  <a:lnTo>
                    <a:pt x="1969" y="3210"/>
                  </a:lnTo>
                  <a:lnTo>
                    <a:pt x="2065" y="3194"/>
                  </a:lnTo>
                  <a:lnTo>
                    <a:pt x="2158" y="3171"/>
                  </a:lnTo>
                  <a:lnTo>
                    <a:pt x="2250" y="3143"/>
                  </a:lnTo>
                  <a:lnTo>
                    <a:pt x="2337" y="3108"/>
                  </a:lnTo>
                  <a:lnTo>
                    <a:pt x="2423" y="3070"/>
                  </a:lnTo>
                  <a:lnTo>
                    <a:pt x="2506" y="3025"/>
                  </a:lnTo>
                  <a:lnTo>
                    <a:pt x="2585" y="2976"/>
                  </a:lnTo>
                  <a:lnTo>
                    <a:pt x="2660" y="2921"/>
                  </a:lnTo>
                  <a:lnTo>
                    <a:pt x="2731" y="2861"/>
                  </a:lnTo>
                  <a:lnTo>
                    <a:pt x="2799" y="2798"/>
                  </a:lnTo>
                  <a:lnTo>
                    <a:pt x="2863" y="2731"/>
                  </a:lnTo>
                  <a:lnTo>
                    <a:pt x="2921" y="2659"/>
                  </a:lnTo>
                  <a:lnTo>
                    <a:pt x="2977" y="2583"/>
                  </a:lnTo>
                  <a:lnTo>
                    <a:pt x="3026" y="2504"/>
                  </a:lnTo>
                  <a:lnTo>
                    <a:pt x="3070" y="2422"/>
                  </a:lnTo>
                  <a:lnTo>
                    <a:pt x="3110" y="2337"/>
                  </a:lnTo>
                  <a:lnTo>
                    <a:pt x="3144" y="2249"/>
                  </a:lnTo>
                  <a:lnTo>
                    <a:pt x="3173" y="2158"/>
                  </a:lnTo>
                  <a:lnTo>
                    <a:pt x="3195" y="2064"/>
                  </a:lnTo>
                  <a:lnTo>
                    <a:pt x="3211" y="1969"/>
                  </a:lnTo>
                  <a:lnTo>
                    <a:pt x="3221" y="1871"/>
                  </a:lnTo>
                  <a:lnTo>
                    <a:pt x="3225" y="1772"/>
                  </a:lnTo>
                  <a:lnTo>
                    <a:pt x="3221" y="1673"/>
                  </a:lnTo>
                  <a:lnTo>
                    <a:pt x="3211" y="1576"/>
                  </a:lnTo>
                  <a:lnTo>
                    <a:pt x="3195" y="1481"/>
                  </a:lnTo>
                  <a:lnTo>
                    <a:pt x="3172" y="1387"/>
                  </a:lnTo>
                  <a:lnTo>
                    <a:pt x="3144" y="1296"/>
                  </a:lnTo>
                  <a:lnTo>
                    <a:pt x="3109" y="1208"/>
                  </a:lnTo>
                  <a:lnTo>
                    <a:pt x="3070" y="1122"/>
                  </a:lnTo>
                  <a:lnTo>
                    <a:pt x="3025" y="1040"/>
                  </a:lnTo>
                  <a:lnTo>
                    <a:pt x="2975" y="962"/>
                  </a:lnTo>
                  <a:lnTo>
                    <a:pt x="2921" y="886"/>
                  </a:lnTo>
                  <a:lnTo>
                    <a:pt x="2862" y="815"/>
                  </a:lnTo>
                  <a:lnTo>
                    <a:pt x="2798" y="747"/>
                  </a:lnTo>
                  <a:lnTo>
                    <a:pt x="2730" y="683"/>
                  </a:lnTo>
                  <a:lnTo>
                    <a:pt x="2659" y="624"/>
                  </a:lnTo>
                  <a:lnTo>
                    <a:pt x="2584" y="570"/>
                  </a:lnTo>
                  <a:lnTo>
                    <a:pt x="2505" y="520"/>
                  </a:lnTo>
                  <a:lnTo>
                    <a:pt x="2423" y="475"/>
                  </a:lnTo>
                  <a:lnTo>
                    <a:pt x="2337" y="436"/>
                  </a:lnTo>
                  <a:lnTo>
                    <a:pt x="2249" y="402"/>
                  </a:lnTo>
                  <a:lnTo>
                    <a:pt x="2158" y="374"/>
                  </a:lnTo>
                  <a:lnTo>
                    <a:pt x="2065" y="351"/>
                  </a:lnTo>
                  <a:lnTo>
                    <a:pt x="1969" y="335"/>
                  </a:lnTo>
                  <a:lnTo>
                    <a:pt x="1872" y="325"/>
                  </a:lnTo>
                  <a:lnTo>
                    <a:pt x="1773" y="322"/>
                  </a:lnTo>
                  <a:close/>
                  <a:moveTo>
                    <a:pt x="1773" y="0"/>
                  </a:moveTo>
                  <a:lnTo>
                    <a:pt x="1881" y="4"/>
                  </a:lnTo>
                  <a:lnTo>
                    <a:pt x="1987" y="13"/>
                  </a:lnTo>
                  <a:lnTo>
                    <a:pt x="2091" y="30"/>
                  </a:lnTo>
                  <a:lnTo>
                    <a:pt x="2194" y="51"/>
                  </a:lnTo>
                  <a:lnTo>
                    <a:pt x="2293" y="78"/>
                  </a:lnTo>
                  <a:lnTo>
                    <a:pt x="2391" y="112"/>
                  </a:lnTo>
                  <a:lnTo>
                    <a:pt x="2486" y="150"/>
                  </a:lnTo>
                  <a:lnTo>
                    <a:pt x="2578" y="194"/>
                  </a:lnTo>
                  <a:lnTo>
                    <a:pt x="2668" y="243"/>
                  </a:lnTo>
                  <a:lnTo>
                    <a:pt x="2753" y="296"/>
                  </a:lnTo>
                  <a:lnTo>
                    <a:pt x="2836" y="354"/>
                  </a:lnTo>
                  <a:lnTo>
                    <a:pt x="2915" y="418"/>
                  </a:lnTo>
                  <a:lnTo>
                    <a:pt x="2990" y="485"/>
                  </a:lnTo>
                  <a:lnTo>
                    <a:pt x="3061" y="556"/>
                  </a:lnTo>
                  <a:lnTo>
                    <a:pt x="3129" y="630"/>
                  </a:lnTo>
                  <a:lnTo>
                    <a:pt x="3191" y="710"/>
                  </a:lnTo>
                  <a:lnTo>
                    <a:pt x="3250" y="792"/>
                  </a:lnTo>
                  <a:lnTo>
                    <a:pt x="3304" y="879"/>
                  </a:lnTo>
                  <a:lnTo>
                    <a:pt x="3352" y="967"/>
                  </a:lnTo>
                  <a:lnTo>
                    <a:pt x="3395" y="1060"/>
                  </a:lnTo>
                  <a:lnTo>
                    <a:pt x="3434" y="1154"/>
                  </a:lnTo>
                  <a:lnTo>
                    <a:pt x="3468" y="1252"/>
                  </a:lnTo>
                  <a:lnTo>
                    <a:pt x="3495" y="1352"/>
                  </a:lnTo>
                  <a:lnTo>
                    <a:pt x="3516" y="1454"/>
                  </a:lnTo>
                  <a:lnTo>
                    <a:pt x="3533" y="1558"/>
                  </a:lnTo>
                  <a:lnTo>
                    <a:pt x="3542" y="1664"/>
                  </a:lnTo>
                  <a:lnTo>
                    <a:pt x="3546" y="1772"/>
                  </a:lnTo>
                  <a:lnTo>
                    <a:pt x="3542" y="1880"/>
                  </a:lnTo>
                  <a:lnTo>
                    <a:pt x="3533" y="1987"/>
                  </a:lnTo>
                  <a:lnTo>
                    <a:pt x="3516" y="2091"/>
                  </a:lnTo>
                  <a:lnTo>
                    <a:pt x="3495" y="2193"/>
                  </a:lnTo>
                  <a:lnTo>
                    <a:pt x="3468" y="2293"/>
                  </a:lnTo>
                  <a:lnTo>
                    <a:pt x="3434" y="2390"/>
                  </a:lnTo>
                  <a:lnTo>
                    <a:pt x="3395" y="2485"/>
                  </a:lnTo>
                  <a:lnTo>
                    <a:pt x="3352" y="2578"/>
                  </a:lnTo>
                  <a:lnTo>
                    <a:pt x="3304" y="2666"/>
                  </a:lnTo>
                  <a:lnTo>
                    <a:pt x="3250" y="2752"/>
                  </a:lnTo>
                  <a:lnTo>
                    <a:pt x="3191" y="2834"/>
                  </a:lnTo>
                  <a:lnTo>
                    <a:pt x="3129" y="2913"/>
                  </a:lnTo>
                  <a:lnTo>
                    <a:pt x="3061" y="2989"/>
                  </a:lnTo>
                  <a:lnTo>
                    <a:pt x="2990" y="3060"/>
                  </a:lnTo>
                  <a:lnTo>
                    <a:pt x="2915" y="3127"/>
                  </a:lnTo>
                  <a:lnTo>
                    <a:pt x="2836" y="3189"/>
                  </a:lnTo>
                  <a:lnTo>
                    <a:pt x="2753" y="3248"/>
                  </a:lnTo>
                  <a:lnTo>
                    <a:pt x="2668" y="3302"/>
                  </a:lnTo>
                  <a:lnTo>
                    <a:pt x="2578" y="3350"/>
                  </a:lnTo>
                  <a:lnTo>
                    <a:pt x="2486" y="3394"/>
                  </a:lnTo>
                  <a:lnTo>
                    <a:pt x="2391" y="3433"/>
                  </a:lnTo>
                  <a:lnTo>
                    <a:pt x="2293" y="3466"/>
                  </a:lnTo>
                  <a:lnTo>
                    <a:pt x="2194" y="3494"/>
                  </a:lnTo>
                  <a:lnTo>
                    <a:pt x="2091" y="3515"/>
                  </a:lnTo>
                  <a:lnTo>
                    <a:pt x="1987" y="3530"/>
                  </a:lnTo>
                  <a:lnTo>
                    <a:pt x="1881" y="3540"/>
                  </a:lnTo>
                  <a:lnTo>
                    <a:pt x="1773" y="3543"/>
                  </a:lnTo>
                  <a:lnTo>
                    <a:pt x="1665" y="3540"/>
                  </a:lnTo>
                  <a:lnTo>
                    <a:pt x="1558" y="3530"/>
                  </a:lnTo>
                  <a:lnTo>
                    <a:pt x="1454" y="3515"/>
                  </a:lnTo>
                  <a:lnTo>
                    <a:pt x="1352" y="3494"/>
                  </a:lnTo>
                  <a:lnTo>
                    <a:pt x="1251" y="3466"/>
                  </a:lnTo>
                  <a:lnTo>
                    <a:pt x="1154" y="3433"/>
                  </a:lnTo>
                  <a:lnTo>
                    <a:pt x="1059" y="3394"/>
                  </a:lnTo>
                  <a:lnTo>
                    <a:pt x="967" y="3350"/>
                  </a:lnTo>
                  <a:lnTo>
                    <a:pt x="878" y="3302"/>
                  </a:lnTo>
                  <a:lnTo>
                    <a:pt x="791" y="3248"/>
                  </a:lnTo>
                  <a:lnTo>
                    <a:pt x="709" y="3189"/>
                  </a:lnTo>
                  <a:lnTo>
                    <a:pt x="631" y="3127"/>
                  </a:lnTo>
                  <a:lnTo>
                    <a:pt x="555" y="3060"/>
                  </a:lnTo>
                  <a:lnTo>
                    <a:pt x="484" y="2989"/>
                  </a:lnTo>
                  <a:lnTo>
                    <a:pt x="417" y="2913"/>
                  </a:lnTo>
                  <a:lnTo>
                    <a:pt x="354" y="2834"/>
                  </a:lnTo>
                  <a:lnTo>
                    <a:pt x="296" y="2752"/>
                  </a:lnTo>
                  <a:lnTo>
                    <a:pt x="242" y="2666"/>
                  </a:lnTo>
                  <a:lnTo>
                    <a:pt x="193" y="2578"/>
                  </a:lnTo>
                  <a:lnTo>
                    <a:pt x="149" y="2485"/>
                  </a:lnTo>
                  <a:lnTo>
                    <a:pt x="111" y="2390"/>
                  </a:lnTo>
                  <a:lnTo>
                    <a:pt x="78" y="2293"/>
                  </a:lnTo>
                  <a:lnTo>
                    <a:pt x="50" y="2193"/>
                  </a:lnTo>
                  <a:lnTo>
                    <a:pt x="28" y="2091"/>
                  </a:lnTo>
                  <a:lnTo>
                    <a:pt x="13" y="1987"/>
                  </a:lnTo>
                  <a:lnTo>
                    <a:pt x="3" y="1880"/>
                  </a:lnTo>
                  <a:lnTo>
                    <a:pt x="0" y="1772"/>
                  </a:lnTo>
                  <a:lnTo>
                    <a:pt x="3" y="1664"/>
                  </a:lnTo>
                  <a:lnTo>
                    <a:pt x="13" y="1558"/>
                  </a:lnTo>
                  <a:lnTo>
                    <a:pt x="28" y="1454"/>
                  </a:lnTo>
                  <a:lnTo>
                    <a:pt x="50" y="1352"/>
                  </a:lnTo>
                  <a:lnTo>
                    <a:pt x="78" y="1252"/>
                  </a:lnTo>
                  <a:lnTo>
                    <a:pt x="111" y="1154"/>
                  </a:lnTo>
                  <a:lnTo>
                    <a:pt x="149" y="1060"/>
                  </a:lnTo>
                  <a:lnTo>
                    <a:pt x="193" y="967"/>
                  </a:lnTo>
                  <a:lnTo>
                    <a:pt x="242" y="879"/>
                  </a:lnTo>
                  <a:lnTo>
                    <a:pt x="296" y="792"/>
                  </a:lnTo>
                  <a:lnTo>
                    <a:pt x="354" y="710"/>
                  </a:lnTo>
                  <a:lnTo>
                    <a:pt x="417" y="630"/>
                  </a:lnTo>
                  <a:lnTo>
                    <a:pt x="484" y="556"/>
                  </a:lnTo>
                  <a:lnTo>
                    <a:pt x="555" y="485"/>
                  </a:lnTo>
                  <a:lnTo>
                    <a:pt x="631" y="418"/>
                  </a:lnTo>
                  <a:lnTo>
                    <a:pt x="709" y="354"/>
                  </a:lnTo>
                  <a:lnTo>
                    <a:pt x="791" y="296"/>
                  </a:lnTo>
                  <a:lnTo>
                    <a:pt x="878" y="243"/>
                  </a:lnTo>
                  <a:lnTo>
                    <a:pt x="967" y="194"/>
                  </a:lnTo>
                  <a:lnTo>
                    <a:pt x="1059" y="150"/>
                  </a:lnTo>
                  <a:lnTo>
                    <a:pt x="1154" y="112"/>
                  </a:lnTo>
                  <a:lnTo>
                    <a:pt x="1251" y="78"/>
                  </a:lnTo>
                  <a:lnTo>
                    <a:pt x="1352" y="51"/>
                  </a:lnTo>
                  <a:lnTo>
                    <a:pt x="1454" y="30"/>
                  </a:lnTo>
                  <a:lnTo>
                    <a:pt x="1558" y="13"/>
                  </a:lnTo>
                  <a:lnTo>
                    <a:pt x="1665" y="4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B5A7548-4833-48EB-A316-714D796EDBE9}"/>
              </a:ext>
            </a:extLst>
          </p:cNvPr>
          <p:cNvSpPr txBox="1"/>
          <p:nvPr/>
        </p:nvSpPr>
        <p:spPr>
          <a:xfrm>
            <a:off x="1425292" y="2249267"/>
            <a:ext cx="440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Windows build </a:t>
            </a:r>
            <a:r>
              <a:rPr lang="en-US" sz="1400" dirty="0" smtClean="0">
                <a:latin typeface="Univers Next Arabic Light" charset="0"/>
                <a:ea typeface="Univers Next Arabic Light" charset="0"/>
                <a:cs typeface="Univers Next Arabic Light" charset="0"/>
              </a:rPr>
              <a:t>a block </a:t>
            </a:r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of virtual address for user applications.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971578-0A57-4B87-82EC-065B9AFD164B}"/>
              </a:ext>
            </a:extLst>
          </p:cNvPr>
          <p:cNvSpPr txBox="1"/>
          <p:nvPr/>
        </p:nvSpPr>
        <p:spPr>
          <a:xfrm>
            <a:off x="1406253" y="3221032"/>
            <a:ext cx="440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Processes have access only to this block.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0AF1D1-0CC4-4F7C-8867-CD1FAD4B2504}"/>
              </a:ext>
            </a:extLst>
          </p:cNvPr>
          <p:cNvSpPr txBox="1"/>
          <p:nvPr/>
        </p:nvSpPr>
        <p:spPr>
          <a:xfrm>
            <a:off x="1425292" y="4009099"/>
            <a:ext cx="4409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Processes does not have to worry about Memory management or paging, nor about putting hardware in an invalid state for another process.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8D1F20-BDF1-4F26-A860-474AC1AA5619}"/>
              </a:ext>
            </a:extLst>
          </p:cNvPr>
          <p:cNvSpPr txBox="1"/>
          <p:nvPr/>
        </p:nvSpPr>
        <p:spPr>
          <a:xfrm>
            <a:off x="1425292" y="5007369"/>
            <a:ext cx="440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Univers Next Arabic Light" charset="0"/>
                <a:ea typeface="Univers Next Arabic Light" charset="0"/>
                <a:cs typeface="Univers Next Arabic Light" charset="0"/>
              </a:rPr>
              <a:t>Processes crashing usually will not crash the system.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65212" y="1600200"/>
            <a:ext cx="106680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Layered design that consists of two main components, user mode and kernel mode</a:t>
            </a:r>
          </a:p>
        </p:txBody>
      </p:sp>
      <p:pic>
        <p:nvPicPr>
          <p:cNvPr id="6" name="Picture 4" descr="Windows Architecture and User/Kernel Mode - Infosec Resources">
            <a:extLst>
              <a:ext uri="{FF2B5EF4-FFF2-40B4-BE49-F238E27FC236}">
                <a16:creationId xmlns:a16="http://schemas.microsoft.com/office/drawing/2014/main" id="{D0A96E69-7335-4A07-8E19-386C8AF12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2057400"/>
            <a:ext cx="9680088" cy="46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Object </a:t>
            </a:r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Manager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2414" y="1905000"/>
            <a:ext cx="4419598" cy="4267200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 Manager is the centralized resource broker in the Windows NT line of operating systems, which keeps track of the resources allocated to processes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object has a </a:t>
            </a:r>
            <a:r>
              <a:rPr lang="en-US" i="1" dirty="0"/>
              <a:t>header</a:t>
            </a:r>
            <a:r>
              <a:rPr lang="en-US" dirty="0"/>
              <a:t> (containing information about the object such as its name, type, and location), and a </a:t>
            </a:r>
            <a:r>
              <a:rPr lang="en-US" i="1" dirty="0"/>
              <a:t>body</a:t>
            </a:r>
            <a:r>
              <a:rPr lang="en-US" dirty="0"/>
              <a:t> (containing data in a format determined by each type of object</a:t>
            </a:r>
            <a:r>
              <a:rPr lang="en-US" dirty="0" smtClean="0"/>
              <a:t>).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 Ex: Process, Thread, Job, File, Access token, Pipe, Symbolic link, Driver, Device, or file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1875692"/>
            <a:ext cx="4695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Object permission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1012" y="1752600"/>
            <a:ext cx="9372600" cy="165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Object have a </a:t>
            </a:r>
            <a:r>
              <a:rPr lang="en-US" sz="2000" dirty="0">
                <a:solidFill>
                  <a:srgbClr val="FF0000"/>
                </a:solidFill>
              </a:rPr>
              <a:t>Security Descriptors structure </a:t>
            </a:r>
            <a:r>
              <a:rPr lang="en-US" sz="2000" dirty="0"/>
              <a:t>which defined their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Security descriptors contain discretionary access control lists (DACLs) that contain access control entries (ACEs) that grant and deny access to trustees such as users or groups.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5A865-9857-4B1F-83E3-98F8B50C2E30}"/>
              </a:ext>
            </a:extLst>
          </p:cNvPr>
          <p:cNvSpPr txBox="1"/>
          <p:nvPr/>
        </p:nvSpPr>
        <p:spPr>
          <a:xfrm>
            <a:off x="3275012" y="3200400"/>
            <a:ext cx="5939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typedef struct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_SECURITY_DESCRIPTOR </a:t>
            </a:r>
            <a:r>
              <a:rPr lang="en-US" dirty="0"/>
              <a:t>{</a:t>
            </a:r>
          </a:p>
          <a:p>
            <a:r>
              <a:rPr lang="en-US" dirty="0"/>
              <a:t>  BYTE                        Revision;</a:t>
            </a:r>
          </a:p>
          <a:p>
            <a:r>
              <a:rPr lang="en-US" dirty="0"/>
              <a:t>  BYTE                        Sbz1;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SECURITY_DESCRIPTOR_CONTROL </a:t>
            </a:r>
            <a:r>
              <a:rPr lang="en-US" dirty="0"/>
              <a:t>Control;</a:t>
            </a:r>
          </a:p>
          <a:p>
            <a:r>
              <a:rPr lang="en-US" dirty="0"/>
              <a:t>  PSID                        Owner;</a:t>
            </a:r>
          </a:p>
          <a:p>
            <a:r>
              <a:rPr lang="en-US" dirty="0"/>
              <a:t>  PSID                        Group;</a:t>
            </a:r>
          </a:p>
          <a:p>
            <a:r>
              <a:rPr lang="en-US" dirty="0"/>
              <a:t>  PACL                        </a:t>
            </a:r>
            <a:r>
              <a:rPr lang="en-US" dirty="0" err="1"/>
              <a:t>Sacl</a:t>
            </a:r>
            <a:r>
              <a:rPr lang="en-US" dirty="0"/>
              <a:t>;</a:t>
            </a:r>
          </a:p>
          <a:p>
            <a:r>
              <a:rPr lang="en-US" dirty="0"/>
              <a:t>  PACL                        </a:t>
            </a:r>
            <a:r>
              <a:rPr lang="en-US" dirty="0" err="1"/>
              <a:t>Dacl</a:t>
            </a:r>
            <a:r>
              <a:rPr lang="en-US" dirty="0"/>
              <a:t>;</a:t>
            </a:r>
          </a:p>
          <a:p>
            <a:r>
              <a:rPr lang="en-US" dirty="0"/>
              <a:t>} SECURITY_DESCRIPTOR, *PISECURITY_DESCRIPTOR;</a:t>
            </a:r>
          </a:p>
        </p:txBody>
      </p:sp>
    </p:spTree>
    <p:extLst>
      <p:ext uri="{BB962C8B-B14F-4D97-AF65-F5344CB8AC3E}">
        <p14:creationId xmlns:p14="http://schemas.microsoft.com/office/powerpoint/2010/main" val="42740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space to kernel space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API layers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1B462A8-C262-460C-8827-7A4BEC0A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2057400"/>
            <a:ext cx="5682640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Calls (interrupts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System Service Dispatch </a:t>
            </a:r>
            <a:r>
              <a:rPr lang="en-US" sz="2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Table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414" y="1752600"/>
            <a:ext cx="914399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474EF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System calls in Windows</a:t>
            </a:r>
            <a:r>
              <a:rPr lang="en-US" dirty="0"/>
              <a:t> are used for file </a:t>
            </a:r>
            <a:r>
              <a:rPr lang="en-US" b="1" dirty="0"/>
              <a:t>system</a:t>
            </a:r>
            <a:r>
              <a:rPr lang="en-US" dirty="0"/>
              <a:t> control, process control, </a:t>
            </a:r>
            <a:r>
              <a:rPr lang="en-US" dirty="0" err="1"/>
              <a:t>interprocess</a:t>
            </a:r>
            <a:r>
              <a:rPr lang="en-US" dirty="0"/>
              <a:t> communication, main memory management, I/O device handling, security etc.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Switch </a:t>
            </a:r>
            <a:r>
              <a:rPr lang="en-US" sz="2000" dirty="0"/>
              <a:t>the execution flow from user to kernel space.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Hardware interrupt to get OS immediately support.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Exceptions: page faults, illegal instructions, </a:t>
            </a:r>
            <a:r>
              <a:rPr lang="en-US" sz="2000" dirty="0" err="1"/>
              <a:t>IOException</a:t>
            </a:r>
            <a:r>
              <a:rPr lang="en-US" sz="2000" dirty="0"/>
              <a:t> 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KiSystemService</a:t>
            </a:r>
            <a:r>
              <a:rPr lang="en-US" sz="2000" dirty="0"/>
              <a:t> contain the address of the system function addresses 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System </a:t>
            </a:r>
            <a:r>
              <a:rPr lang="en-US" sz="2000" dirty="0"/>
              <a:t>call will raise the interrupt 0x2E that executes the SSD.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35</TotalTime>
  <Words>803</Words>
  <Application>Microsoft Office PowerPoint</Application>
  <PresentationFormat>Custom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Consolas</vt:lpstr>
      <vt:lpstr>Corbel</vt:lpstr>
      <vt:lpstr>Univers Next Arabic</vt:lpstr>
      <vt:lpstr>Univers Next Arabic Light</vt:lpstr>
      <vt:lpstr>Wingdings</vt:lpstr>
      <vt:lpstr>Chalkboard 16x9</vt:lpstr>
      <vt:lpstr>RootKit and windows Internal</vt:lpstr>
      <vt:lpstr>Topics</vt:lpstr>
      <vt:lpstr>Windows Internal</vt:lpstr>
      <vt:lpstr>Windows Architecture</vt:lpstr>
      <vt:lpstr>Windows Architecture Object Manager</vt:lpstr>
      <vt:lpstr>Windows Architecture Object permission </vt:lpstr>
      <vt:lpstr>User space to kernel space</vt:lpstr>
      <vt:lpstr>Windows API layers</vt:lpstr>
      <vt:lpstr>System Calls (interrupts) System Service Dispatch Table</vt:lpstr>
      <vt:lpstr>System Service Dispatch Table</vt:lpstr>
      <vt:lpstr>Demo</vt:lpstr>
      <vt:lpstr>Callback function</vt:lpstr>
      <vt:lpstr>kernel addresses of callback functions</vt:lpstr>
      <vt:lpstr>Windows Memory</vt:lpstr>
      <vt:lpstr>Demo</vt:lpstr>
      <vt:lpstr>Windows driver</vt:lpstr>
      <vt:lpstr>Windows Drivers </vt:lpstr>
      <vt:lpstr>Windows Drivers</vt:lpstr>
      <vt:lpstr>Demo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RootKit and windows Internal</dc:title>
  <dc:creator>_Lab1</dc:creator>
  <cp:lastModifiedBy>_Lab1</cp:lastModifiedBy>
  <cp:revision>11</cp:revision>
  <dcterms:created xsi:type="dcterms:W3CDTF">2021-03-06T18:02:03Z</dcterms:created>
  <dcterms:modified xsi:type="dcterms:W3CDTF">2021-03-06T18:59:50Z</dcterms:modified>
</cp:coreProperties>
</file>