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62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43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1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3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490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660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1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06000" algn="r" defTabSz="457200" rtl="1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1660918"/>
            <a:ext cx="3485072" cy="646331"/>
          </a:xfrm>
        </p:spPr>
        <p:txBody>
          <a:bodyPr>
            <a:normAutofit/>
          </a:bodyPr>
          <a:lstStyle/>
          <a:p>
            <a:r>
              <a:rPr lang="en-US" sz="2800" dirty="0"/>
              <a:t>Software Engineering</a:t>
            </a:r>
            <a:endParaRPr lang="en-US" sz="3600" dirty="0"/>
          </a:p>
          <a:p>
            <a:endParaRPr lang="fa-IR" sz="2800" dirty="0"/>
          </a:p>
          <a:p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562E5-0F77-2A5E-0ABC-FAB87C51853D}"/>
              </a:ext>
            </a:extLst>
          </p:cNvPr>
          <p:cNvSpPr txBox="1"/>
          <p:nvPr/>
        </p:nvSpPr>
        <p:spPr>
          <a:xfrm>
            <a:off x="7209692" y="4827750"/>
            <a:ext cx="318670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Author: Mohammad </a:t>
            </a:r>
            <a:r>
              <a:rPr lang="en-US" dirty="0" err="1"/>
              <a:t>Hadi</a:t>
            </a:r>
            <a:r>
              <a:rPr lang="en-US" dirty="0"/>
              <a:t> </a:t>
            </a:r>
            <a:r>
              <a:rPr lang="en-US" dirty="0" err="1"/>
              <a:t>Jedavi</a:t>
            </a:r>
            <a:endParaRPr lang="fa-I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9DC37-293E-C2C8-00AE-012028FDA104}"/>
              </a:ext>
            </a:extLst>
          </p:cNvPr>
          <p:cNvSpPr txBox="1"/>
          <p:nvPr/>
        </p:nvSpPr>
        <p:spPr>
          <a:xfrm>
            <a:off x="7209692" y="2477786"/>
            <a:ext cx="293172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Software Engineering Course Exercises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285566"/>
            <a:ext cx="4538124" cy="970450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Configuration Script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/>
          </a:bodyPr>
          <a:lstStyle/>
          <a:p>
            <a:r>
              <a:rPr lang="fa-IR" sz="2000" b="0" i="0" dirty="0">
                <a:solidFill>
                  <a:srgbClr val="D2D0CE"/>
                </a:solidFill>
                <a:effectLst/>
                <a:latin typeface="-apple-system"/>
              </a:rPr>
              <a:t>اسکریپت‌های پیکربندی می‌توانند در زبان‌های مختلفی نوشته شوند، از جمله </a:t>
            </a:r>
            <a:r>
              <a:rPr lang="en-US" sz="2000" b="0" i="0" dirty="0">
                <a:solidFill>
                  <a:srgbClr val="D2D0CE"/>
                </a:solidFill>
                <a:effectLst/>
                <a:latin typeface="-apple-system"/>
              </a:rPr>
              <a:t>Bash </a:t>
            </a:r>
            <a:r>
              <a:rPr lang="en-US" sz="2400" b="0" i="0" dirty="0">
                <a:solidFill>
                  <a:srgbClr val="D2D0CE"/>
                </a:solidFill>
                <a:effectLst/>
                <a:latin typeface="-apple-system"/>
              </a:rPr>
              <a:t>JavaScript</a:t>
            </a:r>
            <a:r>
              <a:rPr lang="fa-IR" sz="2400" b="0" i="0" dirty="0">
                <a:solidFill>
                  <a:srgbClr val="D2D0CE"/>
                </a:solidFill>
                <a:effectLst/>
                <a:latin typeface="-apple-system"/>
              </a:rPr>
              <a:t> وغیره </a:t>
            </a:r>
          </a:p>
          <a:p>
            <a:r>
              <a:rPr lang="en-US" sz="2000" b="1" i="0" dirty="0">
                <a:solidFill>
                  <a:srgbClr val="D2D0CE"/>
                </a:solidFill>
                <a:effectLst/>
                <a:latin typeface="-apple-system"/>
              </a:rPr>
              <a:t>Bash</a:t>
            </a:r>
            <a:endParaRPr lang="fa-IR" sz="20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 algn="r">
              <a:buNone/>
            </a:pP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یک زبان اسکریپت‌نویسی است که برای خودکارسازی وظایف در یک زبان اسکریپت‌نویسی است که برای خودکارسازی وظایف در</a:t>
            </a:r>
            <a:r>
              <a:rPr lang="fa-IR" sz="1600" dirty="0">
                <a:effectLst/>
                <a:latin typeface="-apple-system"/>
              </a:rPr>
              <a:t> با استفاده از</a:t>
            </a:r>
            <a:r>
              <a:rPr lang="en-US" sz="1600" dirty="0">
                <a:effectLst/>
                <a:latin typeface="-apple-system"/>
              </a:rPr>
              <a:t>bash </a:t>
            </a:r>
            <a:r>
              <a:rPr lang="fa-IR" sz="1600" dirty="0">
                <a:effectLst/>
                <a:latin typeface="-apple-system"/>
              </a:rPr>
              <a:t> میتوان فرایند های </a:t>
            </a:r>
            <a:r>
              <a:rPr lang="fa-IR" sz="1600" dirty="0">
                <a:solidFill>
                  <a:srgbClr val="D2D0CE"/>
                </a:solidFill>
                <a:effectLst/>
                <a:latin typeface="-apple-system"/>
              </a:rPr>
              <a:t>مختلفی را خودکار کنید، مانند مدیریت فایل‌ها، اجرای دستورات شرطی، و ایجاد حلقه‌ها</a:t>
            </a:r>
          </a:p>
          <a:p>
            <a:r>
              <a:rPr lang="en-US" sz="1800" b="1" i="0" dirty="0">
                <a:solidFill>
                  <a:srgbClr val="D2D0CE"/>
                </a:solidFill>
                <a:effectLst/>
                <a:latin typeface="-apple-system"/>
              </a:rPr>
              <a:t>JavaScript</a:t>
            </a:r>
          </a:p>
          <a:p>
            <a:pPr marL="36900" indent="0">
              <a:buNone/>
            </a:pP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یک زبان برنامه‌نویسی سطح بالا و داینامیک است که بیشتر برای توسعه وب استفاده می‌شود </a:t>
            </a:r>
            <a:r>
              <a:rPr lang="fa-IR" sz="1600" dirty="0">
                <a:effectLst/>
                <a:latin typeface="-apple-system"/>
              </a:rPr>
              <a:t>این زبان می‌تواند برای برنامه‌نویسی سمت سرور </a:t>
            </a:r>
            <a:r>
              <a:rPr lang="fa-IR" sz="1600" dirty="0">
                <a:solidFill>
                  <a:srgbClr val="D2D0CE"/>
                </a:solidFill>
                <a:effectLst/>
                <a:latin typeface="-apple-system"/>
              </a:rPr>
              <a:t>پلیکیشن‌های موبایل، و حتی بازی‌ها نیز استفاده شود</a:t>
            </a:r>
            <a:endParaRPr lang="en-US" sz="20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endParaRPr lang="fa-IR" sz="1600" baseline="3000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97643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Test Automation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1256015"/>
            <a:ext cx="4403596" cy="5004108"/>
          </a:xfrm>
        </p:spPr>
        <p:txBody>
          <a:bodyPr anchor="t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fa-IR" sz="1900" dirty="0">
                <a:effectLst/>
                <a:latin typeface="-apple-system"/>
              </a:rPr>
              <a:t>فرآیندی است که در آن از ابزارهای خودکار برای نگهداری داده‌های تست، اجرای تست‌ها و تحلیل نتایج تست استفاده می‌شود تا کیفیت نرم‌افزار بهبود یابد</a:t>
            </a:r>
          </a:p>
          <a:p>
            <a:r>
              <a:rPr lang="fa-IR" sz="1800" b="1" i="0" dirty="0">
                <a:solidFill>
                  <a:srgbClr val="D2D0CE"/>
                </a:solidFill>
                <a:effectLst/>
                <a:latin typeface="-apple-system"/>
              </a:rPr>
              <a:t>انواع تست خودکار</a:t>
            </a:r>
          </a:p>
          <a:p>
            <a:pPr marL="36900" indent="0">
              <a:buNone/>
            </a:pPr>
            <a:r>
              <a:rPr lang="fa-IR" sz="1800" dirty="0">
                <a:effectLst/>
                <a:latin typeface="-apple-system"/>
              </a:rPr>
              <a:t>تست واحد به بررسی یک واحد مجزا از نرم‌افزار می‌پردازد تا اطمینان حاصل شود که هر بخش به درستی کار می‌کند</a:t>
            </a:r>
          </a:p>
          <a:p>
            <a:r>
              <a:rPr lang="fa-IR" sz="1600" b="1" dirty="0">
                <a:effectLst/>
                <a:latin typeface="-apple-system"/>
              </a:rPr>
              <a:t>تست یکپارچه‌سازی</a:t>
            </a:r>
          </a:p>
          <a:p>
            <a:pPr marL="36900" indent="0">
              <a:buNone/>
            </a:pPr>
            <a:r>
              <a:rPr lang="fa-IR" sz="1800" dirty="0">
                <a:effectLst/>
                <a:latin typeface="-apple-system"/>
              </a:rPr>
              <a:t> این نوع تست به بررسی نحوه تعامل واحدهای مختلف نرم‌افزار با یکدیگر می‌پردازد</a:t>
            </a:r>
          </a:p>
          <a:p>
            <a:r>
              <a:rPr lang="fa-IR" sz="1600" b="1" dirty="0">
                <a:effectLst/>
                <a:latin typeface="-apple-system"/>
              </a:rPr>
              <a:t>تست دود</a:t>
            </a:r>
            <a:endParaRPr lang="fa-IR" sz="160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>
              <a:buNone/>
            </a:pPr>
            <a:r>
              <a:rPr lang="fa-IR" sz="1800" dirty="0">
                <a:effectLst/>
                <a:latin typeface="-apple-system"/>
              </a:rPr>
              <a:t>تست دود برای بررسی اولیه و سریع عملکردهای اصلی نرم‌افزار استفاده می‌شود تا اطمینان حاصل شود که سیستم به طور کلی پایدار است</a:t>
            </a:r>
          </a:p>
          <a:p>
            <a:r>
              <a:rPr lang="fa-IR" sz="1800" b="1" i="0" dirty="0">
                <a:solidFill>
                  <a:srgbClr val="D2D0CE"/>
                </a:solidFill>
                <a:effectLst/>
                <a:latin typeface="-apple-system"/>
              </a:rPr>
              <a:t>مزایای تست خودکار</a:t>
            </a:r>
          </a:p>
          <a:p>
            <a:pPr marL="36900" indent="0">
              <a:buNone/>
            </a:pPr>
            <a:r>
              <a:rPr lang="fa-IR" sz="1800" b="1" dirty="0">
                <a:effectLst/>
                <a:latin typeface="-apple-system"/>
              </a:rPr>
              <a:t>افزایش کارایی</a:t>
            </a:r>
            <a:r>
              <a:rPr lang="fa-IR" sz="1800" dirty="0">
                <a:effectLst/>
                <a:latin typeface="-apple-system"/>
              </a:rPr>
              <a:t>: </a:t>
            </a:r>
            <a:r>
              <a:rPr lang="fa-IR" sz="1600" dirty="0">
                <a:effectLst/>
                <a:latin typeface="-apple-system"/>
              </a:rPr>
              <a:t>تست</a:t>
            </a:r>
            <a:r>
              <a:rPr lang="fa-IR" sz="1800" dirty="0">
                <a:effectLst/>
                <a:latin typeface="-apple-system"/>
              </a:rPr>
              <a:t>‌های خودکار می‌توانند به سرعت و به صورت مکرر اجرا شوند، که باعث صرفه‌جویی در زمان و هزینه می‌شود</a:t>
            </a:r>
          </a:p>
          <a:p>
            <a:pPr marL="36900" indent="0">
              <a:buNone/>
            </a:pPr>
            <a:r>
              <a:rPr lang="fa-IR" sz="2000" b="1" dirty="0">
                <a:effectLst/>
                <a:latin typeface="-apple-system"/>
              </a:rPr>
              <a:t>هبود دقت</a:t>
            </a:r>
            <a:r>
              <a:rPr lang="fa-IR" sz="2000" dirty="0">
                <a:effectLst/>
                <a:latin typeface="-apple-system"/>
              </a:rPr>
              <a:t>: </a:t>
            </a:r>
            <a:r>
              <a:rPr lang="fa-IR" sz="1800" dirty="0">
                <a:effectLst/>
                <a:latin typeface="-apple-system"/>
              </a:rPr>
              <a:t>با استفاده از ابزارهای خودکار، احتمال خطاهای انسانی کاهش می‌یابد و نتایج تست‌ها دقیق‌تر می‌شوند</a:t>
            </a:r>
            <a:endParaRPr lang="fa-IR" sz="21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>
              <a:buNone/>
            </a:pPr>
            <a:endParaRPr lang="fa-IR" sz="2000" b="1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0495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97643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Build Automation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1256015"/>
            <a:ext cx="4403596" cy="4511739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lnSpc>
                <a:spcPct val="160000"/>
              </a:lnSpc>
              <a:buNone/>
            </a:pP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فرآیندی است که در آن از ابزارهای خودکار برای کامپایل، تست و استقرار نرم‌افزار استفاده می‌شود. </a:t>
            </a:r>
            <a:r>
              <a:rPr lang="fa-IR" sz="1600" dirty="0">
                <a:effectLst/>
                <a:latin typeface="-apple-system"/>
              </a:rPr>
              <a:t>این فرآیند نیاز به مداخله دستی را به حداقل می‌رساند و اطمینان حاصل می‌کند که فرآیند ساخت به صورت مداوم و قابل تکرار انجام می‌شود</a:t>
            </a:r>
          </a:p>
          <a:p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جنبه‌های کلیدی اتوماتیک‌سازی ساخت</a:t>
            </a:r>
          </a:p>
          <a:p>
            <a:pPr>
              <a:buFont typeface="+mj-lt"/>
              <a:buAutoNum type="arabicPeriod"/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کامپایل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 کامپایل خودکار کد منبع به برنامه‌های اجرایی.</a:t>
            </a:r>
          </a:p>
          <a:p>
            <a:pPr>
              <a:buFont typeface="+mj-lt"/>
              <a:buAutoNum type="arabicPeriod"/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تست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 اجرای تست‌های خودکار برای بررسی صحت و عملکرد کد</a:t>
            </a:r>
          </a:p>
          <a:p>
            <a:pPr marL="379800" indent="-342900">
              <a:buFont typeface="+mj-lt"/>
              <a:buAutoNum type="arabicPeriod"/>
            </a:pPr>
            <a:r>
              <a:rPr lang="fa-IR" sz="1600" b="1" dirty="0">
                <a:solidFill>
                  <a:srgbClr val="D2D0CE"/>
                </a:solidFill>
                <a:effectLst/>
                <a:latin typeface="-apple-system"/>
              </a:rPr>
              <a:t>استقرار</a:t>
            </a:r>
            <a:r>
              <a:rPr lang="fa-IR" sz="1600" dirty="0">
                <a:solidFill>
                  <a:srgbClr val="D2D0CE"/>
                </a:solidFill>
                <a:effectLst/>
                <a:latin typeface="-apple-system"/>
              </a:rPr>
              <a:t>: استقرار نرم‌افزار به محیط‌های مختلف مانند توسعه، تست و تولید</a:t>
            </a:r>
          </a:p>
          <a:p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مزایای اتوماتیک‌سازی ساخت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400" b="1" i="0" dirty="0">
                <a:solidFill>
                  <a:srgbClr val="D2D0CE"/>
                </a:solidFill>
                <a:effectLst/>
                <a:latin typeface="-apple-system"/>
              </a:rPr>
              <a:t>افزایش کارایی</a:t>
            </a:r>
            <a:r>
              <a:rPr lang="fa-IR" sz="1400" b="0" i="0" dirty="0">
                <a:solidFill>
                  <a:srgbClr val="D2D0CE"/>
                </a:solidFill>
                <a:effectLst/>
                <a:latin typeface="-apple-system"/>
              </a:rPr>
              <a:t>: سرعت بخشیدن به فرآیند ساخت و کاهش خطاهای دستی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400" b="1" i="0" dirty="0">
                <a:solidFill>
                  <a:srgbClr val="D2D0CE"/>
                </a:solidFill>
                <a:effectLst/>
                <a:latin typeface="-apple-system"/>
              </a:rPr>
              <a:t>ثبات</a:t>
            </a:r>
            <a:r>
              <a:rPr lang="fa-IR" sz="1400" b="0" i="0" dirty="0">
                <a:solidFill>
                  <a:srgbClr val="D2D0CE"/>
                </a:solidFill>
                <a:effectLst/>
                <a:latin typeface="-apple-system"/>
              </a:rPr>
              <a:t>: اطمینان از اینکه ساخت‌ها به صورت مداوم و یکسان انجام می‌شوند</a:t>
            </a:r>
            <a:endParaRPr lang="fa-IR" sz="1800" b="1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5914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97643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Release Automation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1256015"/>
            <a:ext cx="4403596" cy="4942562"/>
          </a:xfrm>
        </p:spPr>
        <p:txBody>
          <a:bodyPr anchor="t">
            <a:normAutofit fontScale="92500" lnSpcReduction="10000"/>
          </a:bodyPr>
          <a:lstStyle/>
          <a:p>
            <a:pPr marL="36900" indent="0">
              <a:lnSpc>
                <a:spcPct val="160000"/>
              </a:lnSpc>
              <a:buNone/>
            </a:pPr>
            <a:r>
              <a:rPr lang="fa-IR" sz="1600" dirty="0">
                <a:effectLst/>
                <a:latin typeface="-apple-system"/>
              </a:rPr>
              <a:t>فرآیندی است که در آن از ابزارهای خودکار برای استقرار و انتشار نرم‌افزار در مراحل مختلف چرخه عمر آن، از توسعه تا تولید، استفاده می‌شود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 </a:t>
            </a:r>
            <a:r>
              <a:rPr lang="fa-IR" sz="1600" dirty="0">
                <a:effectLst/>
                <a:latin typeface="-apple-system"/>
              </a:rPr>
              <a:t>این فرآیند به کاهش خطاها، صرفه‌جویی در زمان و اطمینان از انتشار پایدار و مداوم نرم‌افزار کمک می‌کند</a:t>
            </a:r>
          </a:p>
          <a:p>
            <a:pPr>
              <a:lnSpc>
                <a:spcPct val="160000"/>
              </a:lnSpc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جنبه‌های کلیدی اتوماتیک‌سازی انتشار</a:t>
            </a:r>
          </a:p>
          <a:p>
            <a:pPr>
              <a:buFont typeface="+mj-lt"/>
              <a:buAutoNum type="arabicPeriod"/>
            </a:pPr>
            <a:r>
              <a:rPr lang="fa-IR" sz="1500" b="1" i="0" dirty="0">
                <a:solidFill>
                  <a:srgbClr val="D2D0CE"/>
                </a:solidFill>
                <a:effectLst/>
                <a:latin typeface="-apple-system"/>
              </a:rPr>
              <a:t>مدیریت محیط‌ها</a:t>
            </a:r>
            <a:r>
              <a:rPr lang="fa-IR" sz="1500" b="0" i="0" dirty="0">
                <a:solidFill>
                  <a:srgbClr val="D2D0CE"/>
                </a:solidFill>
                <a:effectLst/>
                <a:latin typeface="-apple-system"/>
              </a:rPr>
              <a:t>: ایجاد و مدیریت محیط‌های مختلف برای توسعه، تست و تولید.</a:t>
            </a:r>
          </a:p>
          <a:p>
            <a:pPr>
              <a:buFont typeface="+mj-lt"/>
              <a:buAutoNum type="arabicPeriod"/>
            </a:pPr>
            <a:r>
              <a:rPr lang="fa-IR" sz="1500" b="1" i="0" dirty="0">
                <a:solidFill>
                  <a:srgbClr val="D2D0CE"/>
                </a:solidFill>
                <a:effectLst/>
                <a:latin typeface="-apple-system"/>
              </a:rPr>
              <a:t>هماهنگی انتشار</a:t>
            </a:r>
            <a:r>
              <a:rPr lang="fa-IR" sz="1500" b="0" i="0" dirty="0">
                <a:solidFill>
                  <a:srgbClr val="D2D0CE"/>
                </a:solidFill>
                <a:effectLst/>
                <a:latin typeface="-apple-system"/>
              </a:rPr>
              <a:t>: هماهنگی بین تیم‌های مختلف برای اطمینان از اینکه همه مراحل انتشار به درستی انجام می‌شوند.</a:t>
            </a:r>
          </a:p>
          <a:p>
            <a:pPr>
              <a:buFont typeface="+mj-lt"/>
              <a:buAutoNum type="arabicPeriod"/>
            </a:pPr>
            <a:r>
              <a:rPr lang="fa-IR" sz="1500" b="1" dirty="0">
                <a:solidFill>
                  <a:srgbClr val="D2D0CE"/>
                </a:solidFill>
                <a:effectLst/>
                <a:latin typeface="-apple-system"/>
              </a:rPr>
              <a:t>مدل‌سازی محیط</a:t>
            </a:r>
            <a:r>
              <a:rPr lang="fa-IR" sz="1500" dirty="0">
                <a:solidFill>
                  <a:srgbClr val="D2D0CE"/>
                </a:solidFill>
                <a:effectLst/>
                <a:latin typeface="-apple-system"/>
              </a:rPr>
              <a:t>: مدل‌سازی محیط‌های مختلف برای اطمینان از سازگاری و عملکرد صحیح نرم‌افزار در هر محیط</a:t>
            </a:r>
          </a:p>
          <a:p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مزایای اتوماتیک‌سازی انتشار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500" b="1" i="0" dirty="0">
                <a:solidFill>
                  <a:srgbClr val="D2D0CE"/>
                </a:solidFill>
                <a:effectLst/>
                <a:latin typeface="-apple-system"/>
              </a:rPr>
              <a:t>کاهش خطاها</a:t>
            </a:r>
            <a:r>
              <a:rPr lang="fa-IR" sz="1500" b="0" i="0" dirty="0">
                <a:solidFill>
                  <a:srgbClr val="D2D0CE"/>
                </a:solidFill>
                <a:effectLst/>
                <a:latin typeface="-apple-system"/>
              </a:rPr>
              <a:t>: با خودکارسازی فرآیندها، احتمال خطاهای انسانی کاهش می‌یابد.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500" b="1" i="0" dirty="0">
                <a:solidFill>
                  <a:srgbClr val="D2D0CE"/>
                </a:solidFill>
                <a:effectLst/>
                <a:latin typeface="-apple-system"/>
              </a:rPr>
              <a:t>افزایش سرعت</a:t>
            </a:r>
            <a:r>
              <a:rPr lang="fa-IR" sz="1500" b="0" i="0" dirty="0">
                <a:solidFill>
                  <a:srgbClr val="D2D0CE"/>
                </a:solidFill>
                <a:effectLst/>
                <a:latin typeface="-apple-system"/>
              </a:rPr>
              <a:t>: فرآیندهای انتشار سریع‌تر و کارآمدتر انجام می‌شوند</a:t>
            </a:r>
            <a:endParaRPr lang="fa-IR" sz="19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endParaRPr lang="fa-IR" sz="1400" b="0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8491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97643"/>
            <a:ext cx="4538124" cy="970450"/>
          </a:xfrm>
        </p:spPr>
        <p:txBody>
          <a:bodyPr anchor="b">
            <a:normAutofit/>
          </a:bodyPr>
          <a:lstStyle/>
          <a:p>
            <a:r>
              <a:rPr lang="en-US" sz="4000" dirty="0"/>
              <a:t>Real-Time Software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1256015"/>
            <a:ext cx="4403596" cy="4942562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تست اتوماسیون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 استفاده از ابزارهای اتوماسیون برای نگهداری داده‌های تست، اجرای تست‌ها و تحلیل نتایج به منظور بهبود کیفیت نرم‌افزار است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انواع تست‌ها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 شامل تست واحد، تست یکپارچه‌سازی، تست دود، و تست رگرسیون که می‌توانند به صورت خودکار انجام شوند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نقش‌ها در تست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 شامل تسترهای کسب‌وکار، توسعه‌دهندگان نرم‌افزار در تست، و توسعه‌دهندگان نرم‌افزار که هر کدام نقش‌های متفاوتی در فرآیند تست دارند</a:t>
            </a:r>
          </a:p>
          <a:p>
            <a:pPr>
              <a:lnSpc>
                <a:spcPct val="150000"/>
              </a:lnSpc>
            </a:pPr>
            <a:r>
              <a:rPr lang="fa-IR" sz="1600" b="1" i="0" dirty="0">
                <a:solidFill>
                  <a:srgbClr val="D2D0CE"/>
                </a:solidFill>
                <a:effectLst/>
                <a:latin typeface="-apple-system"/>
              </a:rPr>
              <a:t>ابزارهای اتوماسیون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ابزارهایی مانند </a:t>
            </a:r>
            <a:r>
              <a:rPr lang="en-US" sz="1600" b="0" i="0" dirty="0">
                <a:solidFill>
                  <a:srgbClr val="D2D0CE"/>
                </a:solidFill>
                <a:effectLst/>
                <a:latin typeface="-apple-system"/>
              </a:rPr>
              <a:t> Selenium 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و</a:t>
            </a:r>
            <a:r>
              <a:rPr lang="en-US" sz="1600" b="0" i="0" dirty="0">
                <a:solidFill>
                  <a:srgbClr val="D2D0CE"/>
                </a:solidFill>
                <a:effectLst/>
                <a:latin typeface="-apple-system"/>
              </a:rPr>
              <a:t>Appium 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 که برای ایجاد اسکریپت‌های تست اتوماسیون استفاده می‌شوند</a:t>
            </a:r>
            <a:endParaRPr lang="fa-IR" sz="2000" b="0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01681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23093"/>
            <a:ext cx="4538124" cy="59659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-Embedded Software-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842778"/>
            <a:ext cx="4403596" cy="5892129"/>
          </a:xfrm>
        </p:spPr>
        <p:txBody>
          <a:bodyPr anchor="t"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fa-IR" sz="1100" b="0" i="0" dirty="0">
                <a:solidFill>
                  <a:srgbClr val="D2D0CE"/>
                </a:solidFill>
                <a:effectLst/>
                <a:latin typeface="-apple-system"/>
              </a:rPr>
              <a:t>نرم‌افزارهای تعبیه‌شده به برنامه‌هایی اطلاق می‌شود که این نرم‌افزارها معمولاً</a:t>
            </a:r>
            <a:r>
              <a:rPr lang="fa-IR" sz="1100" dirty="0">
                <a:solidFill>
                  <a:srgbClr val="D2D0CE"/>
                </a:solidFill>
                <a:effectLst/>
                <a:latin typeface="-apple-system"/>
              </a:rPr>
              <a:t> </a:t>
            </a:r>
            <a:r>
              <a:rPr lang="fa-IR" sz="1100" b="0" i="0" dirty="0">
                <a:solidFill>
                  <a:srgbClr val="D2D0CE"/>
                </a:solidFill>
                <a:effectLst/>
                <a:latin typeface="-apple-system"/>
              </a:rPr>
              <a:t>برای کنترل دستگاه‌ها و سیستم‌های خاص طراحی شده‌اند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 مانند </a:t>
            </a:r>
            <a:r>
              <a:rPr lang="en-US" sz="1600" b="0" i="0" dirty="0">
                <a:solidFill>
                  <a:srgbClr val="D2D0CE"/>
                </a:solidFill>
                <a:effectLst/>
                <a:latin typeface="-apple-system"/>
              </a:rPr>
              <a:t>ROM 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 یا </a:t>
            </a:r>
            <a:r>
              <a:rPr lang="en-US" sz="1600" b="0" i="0" dirty="0">
                <a:solidFill>
                  <a:srgbClr val="D2D0CE"/>
                </a:solidFill>
                <a:effectLst/>
                <a:latin typeface="-apple-system"/>
              </a:rPr>
              <a:t>Flash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 </a:t>
            </a:r>
            <a:r>
              <a:rPr lang="fa-IR" sz="1100" b="0" i="0" dirty="0">
                <a:solidFill>
                  <a:srgbClr val="D2D0CE"/>
                </a:solidFill>
                <a:effectLst/>
                <a:latin typeface="-apple-system"/>
              </a:rPr>
              <a:t>و به صورت مستقیم با سخت‌افزار تعامل دارند در حافظه‌های غیر فرار ذخیره می‌شوند</a:t>
            </a:r>
          </a:p>
          <a:p>
            <a:pPr>
              <a:lnSpc>
                <a:spcPct val="150000"/>
              </a:lnSpc>
            </a:pPr>
            <a:r>
              <a:rPr lang="en-US" sz="1800" b="1" i="0" dirty="0">
                <a:solidFill>
                  <a:srgbClr val="D2D0CE"/>
                </a:solidFill>
                <a:effectLst/>
                <a:latin typeface="-apple-system"/>
              </a:rPr>
              <a:t>BIOS</a:t>
            </a:r>
            <a:r>
              <a:rPr lang="en-US" sz="1100" b="0" i="0" dirty="0">
                <a:solidFill>
                  <a:srgbClr val="D2D0CE"/>
                </a:solidFill>
                <a:effectLst/>
                <a:latin typeface="-apple-system"/>
              </a:rPr>
              <a:t> (Basic Input/Output System)</a:t>
            </a:r>
            <a:endParaRPr lang="fa-IR" sz="11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یک نوع نرم‌افزار تعبیه‌شده است که وظیفه راه‌اندازی اولیه سیستم و مدیریت ارتباطات بین سیستم‌عامل و سخت‌افزار را بر عهده دارد.</a:t>
            </a: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D2D0CE"/>
                </a:solidFill>
                <a:effectLst/>
                <a:latin typeface="-apple-system"/>
              </a:rPr>
              <a:t>C</a:t>
            </a:r>
            <a:endParaRPr lang="en-US" sz="16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یکی از پرکاربردترین زبان‌ها برای توسعه نرم‌افزارهای تعبیه‌شده است. </a:t>
            </a:r>
            <a:r>
              <a:rPr lang="fa-IR" sz="1200" dirty="0">
                <a:solidFill>
                  <a:srgbClr val="D2D0CE"/>
                </a:solidFill>
                <a:effectLst/>
                <a:latin typeface="-apple-system"/>
              </a:rPr>
              <a:t>این </a:t>
            </a: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زبان به دلیل کنترل دقیق بر منابع سخت‌افزاری و کارایی بالا، انتخاب اول بسیاری از</a:t>
            </a:r>
            <a:r>
              <a:rPr lang="fa-IR" sz="1200" dirty="0">
                <a:effectLst/>
                <a:latin typeface="-apple-system"/>
              </a:rPr>
              <a:t>توسعه‌دهندگان اجازه می‌دهد تا به صورت مستقیم با سخت‌افزار تعامل داشته باشند و از کتابخانه‌ها و ابزارهای گسترده‌ای بهره‌مند شوند</a:t>
            </a:r>
            <a:endParaRPr lang="fa-IR" sz="1200" baseline="30000" dirty="0"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sz="1400" b="1" i="0" dirty="0">
                <a:solidFill>
                  <a:srgbClr val="D2D0CE"/>
                </a:solidFill>
                <a:effectLst/>
                <a:latin typeface="-apple-system"/>
              </a:rPr>
              <a:t>Rust</a:t>
            </a:r>
            <a:endParaRPr lang="fa-IR" sz="14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fa-IR" sz="1400" b="0" i="0" dirty="0">
                <a:solidFill>
                  <a:srgbClr val="D2D0CE"/>
                </a:solidFill>
                <a:effectLst/>
                <a:latin typeface="-apple-system"/>
              </a:rPr>
              <a:t>بک زبان برنامه‌نویسی نسبتاً جدید است که به دلیل ویژگی‌های ایمنی</a:t>
            </a:r>
            <a:r>
              <a:rPr lang="fa-IR" sz="1600" b="0" i="0" dirty="0">
                <a:solidFill>
                  <a:srgbClr val="D2D0CE"/>
                </a:solidFill>
                <a:effectLst/>
                <a:latin typeface="-apple-system"/>
              </a:rPr>
              <a:t> </a:t>
            </a:r>
            <a:r>
              <a:rPr lang="fa-IR" sz="1100" b="0" i="0" dirty="0">
                <a:solidFill>
                  <a:srgbClr val="D2D0CE"/>
                </a:solidFill>
                <a:effectLst/>
                <a:latin typeface="-apple-system"/>
              </a:rPr>
              <a:t>حافظه </a:t>
            </a: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و همزمانی، توجه زیادی را به خود جلب کرده است. </a:t>
            </a:r>
            <a:r>
              <a:rPr lang="en-US" sz="1100" dirty="0">
                <a:solidFill>
                  <a:srgbClr val="D2D0CE"/>
                </a:solidFill>
                <a:effectLst/>
                <a:latin typeface="-apple-system"/>
              </a:rPr>
              <a:t>C</a:t>
            </a:r>
            <a:r>
              <a:rPr lang="fa-IR" sz="1200" dirty="0">
                <a:solidFill>
                  <a:srgbClr val="D2D0CE"/>
                </a:solidFill>
                <a:effectLst/>
                <a:latin typeface="-apple-system"/>
              </a:rPr>
              <a:t> عنوان جایگز نی </a:t>
            </a:r>
            <a:r>
              <a:rPr lang="fa-IR" sz="1100" dirty="0">
                <a:solidFill>
                  <a:srgbClr val="D2D0CE"/>
                </a:solidFill>
                <a:effectLst/>
                <a:latin typeface="-apple-system"/>
              </a:rPr>
              <a:t>ا</a:t>
            </a:r>
            <a:r>
              <a:rPr lang="fa-IR" sz="1800" dirty="0">
                <a:effectLst/>
                <a:latin typeface="-apple-system"/>
              </a:rPr>
              <a:t>ین </a:t>
            </a:r>
            <a:r>
              <a:rPr lang="fa-IR" sz="1400" dirty="0">
                <a:effectLst/>
                <a:latin typeface="-apple-system"/>
              </a:rPr>
              <a:t>زبان با ارائه </a:t>
            </a:r>
            <a:r>
              <a:rPr lang="fa-IR" sz="1200" dirty="0">
                <a:effectLst/>
                <a:latin typeface="-apple-system"/>
              </a:rPr>
              <a:t>ایمنی حافظه در زمان کامپایل</a:t>
            </a:r>
            <a:r>
              <a:rPr lang="fa-IR" sz="1400" dirty="0">
                <a:effectLst/>
                <a:latin typeface="-apple-system"/>
              </a:rPr>
              <a:t>، از بروز بسیاری از خطاهای رایج در نرم افزار های </a:t>
            </a:r>
            <a:r>
              <a:rPr lang="fa-IR" sz="1200" dirty="0">
                <a:effectLst/>
                <a:latin typeface="-apple-system"/>
              </a:rPr>
              <a:t>تعبیه‌شده است و نیاز به یادگیری و تطبیق با ابزارهای جدید دارد</a:t>
            </a:r>
            <a:endParaRPr lang="en-US" sz="20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en-US" sz="14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fa-IR" sz="1600" b="0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53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23093"/>
            <a:ext cx="4538124" cy="596593"/>
          </a:xfrm>
        </p:spPr>
        <p:txBody>
          <a:bodyPr anchor="b">
            <a:normAutofit fontScale="90000"/>
          </a:bodyPr>
          <a:lstStyle/>
          <a:p>
            <a:r>
              <a:rPr lang="en-US" sz="4000" dirty="0"/>
              <a:t>Software Product Line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7757" y="719686"/>
            <a:ext cx="4403596" cy="5918507"/>
          </a:xfrm>
        </p:spPr>
        <p:txBody>
          <a:bodyPr anchor="t">
            <a:normAutofit lnSpcReduction="10000"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fa-IR" sz="1400" b="0" i="0" dirty="0">
                <a:solidFill>
                  <a:srgbClr val="D2D0CE"/>
                </a:solidFill>
                <a:effectLst/>
                <a:latin typeface="-apple-system"/>
              </a:rPr>
              <a:t>مجموعه‌ای از سیستم‌های خط تولید نرم‌افزار اشاره دارد که ویژگی‌های مشترکی دارند و برای برآورده کردن نیازهای خاص یک بخش بازار یا مأموریت خاص طراحی شده‌اند.</a:t>
            </a:r>
          </a:p>
          <a:p>
            <a:pPr>
              <a:lnSpc>
                <a:spcPct val="150000"/>
              </a:lnSpc>
            </a:pPr>
            <a:r>
              <a:rPr lang="fa-IR" sz="1400" b="1" i="0" dirty="0">
                <a:solidFill>
                  <a:srgbClr val="D2D0CE"/>
                </a:solidFill>
                <a:effectLst/>
                <a:latin typeface="-apple-system"/>
              </a:rPr>
              <a:t>ویژگی‌های کلیدی خط تولید نرم‌افزار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a-IR" sz="1400" b="1" i="0" dirty="0">
                <a:solidFill>
                  <a:srgbClr val="D2D0CE"/>
                </a:solidFill>
                <a:effectLst/>
                <a:latin typeface="-apple-system"/>
              </a:rPr>
              <a:t>دارایی‌های مشترک</a:t>
            </a:r>
            <a:r>
              <a:rPr lang="fa-IR" sz="1400" b="0" i="0" dirty="0">
                <a:solidFill>
                  <a:srgbClr val="D2D0CE"/>
                </a:solidFill>
                <a:effectLst/>
                <a:latin typeface="-apple-system"/>
              </a:rPr>
              <a:t>: استفاده از اجزای نرم‌افزاری مشترک که در چندین محصول استفاده می‌شوند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a-IR" sz="1400" b="1" dirty="0">
                <a:solidFill>
                  <a:srgbClr val="D2D0CE"/>
                </a:solidFill>
                <a:effectLst/>
                <a:latin typeface="-apple-system"/>
              </a:rPr>
              <a:t>تولید پیش‌بینی‌شده</a:t>
            </a:r>
            <a:r>
              <a:rPr lang="fa-IR" sz="1400" dirty="0">
                <a:solidFill>
                  <a:srgbClr val="D2D0CE"/>
                </a:solidFill>
                <a:effectLst/>
                <a:latin typeface="-apple-system"/>
              </a:rPr>
              <a:t>: ایجاد اجزای نرم‌افزاری تنها زمانی که پیش‌بینی می‌شود در یک یا چند محصول از خط تولید استفاده شوند</a:t>
            </a:r>
            <a:endParaRPr lang="fa-IR" sz="1400" b="0" i="0" dirty="0">
              <a:solidFill>
                <a:srgbClr val="D2D0CE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fa-IR" sz="1400" b="1" dirty="0">
                <a:solidFill>
                  <a:srgbClr val="D2D0CE"/>
                </a:solidFill>
                <a:effectLst/>
                <a:latin typeface="-apple-system"/>
              </a:rPr>
              <a:t>بهبود قابلیت‌های مهندسی نرم‌افزار</a:t>
            </a:r>
            <a:r>
              <a:rPr lang="fa-IR" sz="1400" dirty="0">
                <a:solidFill>
                  <a:srgbClr val="D2D0CE"/>
                </a:solidFill>
                <a:effectLst/>
                <a:latin typeface="-apple-system"/>
              </a:rPr>
              <a:t>: استفاده از روش‌های خط تولید نرم‌افزار می‌تواند بهبود قابل توجهی در قابلیت‌های مهندسی نرم‌افزار ایجاد کند</a:t>
            </a:r>
          </a:p>
          <a:p>
            <a:pPr>
              <a:lnSpc>
                <a:spcPct val="150000"/>
              </a:lnSpc>
            </a:pPr>
            <a:r>
              <a:rPr lang="fa-IR" sz="1400" b="1" i="0" dirty="0">
                <a:solidFill>
                  <a:srgbClr val="D2D0CE"/>
                </a:solidFill>
                <a:effectLst/>
                <a:latin typeface="-apple-system"/>
              </a:rPr>
              <a:t>مزایای خط تولید نرم‌افزار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200" b="1" i="0" dirty="0">
                <a:solidFill>
                  <a:srgbClr val="D2D0CE"/>
                </a:solidFill>
                <a:effectLst/>
                <a:latin typeface="-apple-system"/>
              </a:rPr>
              <a:t>کاهش هزینه‌ها</a:t>
            </a: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: استفاده مجدد از اجزای نرم‌افزاری مشترک می‌تواند هزینه‌های توسعه را کاهش دهد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200" b="1" i="0" dirty="0">
                <a:solidFill>
                  <a:srgbClr val="D2D0CE"/>
                </a:solidFill>
                <a:effectLst/>
                <a:latin typeface="-apple-system"/>
              </a:rPr>
              <a:t>افزایش کارایی</a:t>
            </a:r>
            <a:r>
              <a:rPr lang="fa-IR" sz="1200" b="0" i="0" dirty="0">
                <a:solidFill>
                  <a:srgbClr val="D2D0CE"/>
                </a:solidFill>
                <a:effectLst/>
                <a:latin typeface="-apple-system"/>
              </a:rPr>
              <a:t>: فرآیندهای تولید مشترک می‌توانند کارایی توسعه را افزایش دهند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a-IR" sz="1200" b="1" dirty="0">
                <a:solidFill>
                  <a:srgbClr val="D2D0CE"/>
                </a:solidFill>
                <a:effectLst/>
                <a:latin typeface="-apple-system"/>
              </a:rPr>
              <a:t>بهبود کیفیت</a:t>
            </a:r>
            <a:r>
              <a:rPr lang="fa-IR" sz="1200" dirty="0">
                <a:solidFill>
                  <a:srgbClr val="D2D0CE"/>
                </a:solidFill>
                <a:effectLst/>
                <a:latin typeface="-apple-system"/>
              </a:rPr>
              <a:t>: استفاده از اجزای نرم‌افزاری تست‌شده و مشترک می‌تواند کیفیت محصولات نهایی را بهبود بخشد</a:t>
            </a:r>
            <a:endParaRPr lang="fa-IR" sz="1600" b="1" i="0" dirty="0">
              <a:solidFill>
                <a:srgbClr val="D2D0CE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endParaRPr lang="fa-IR" sz="1400" b="0" i="0" dirty="0">
              <a:solidFill>
                <a:srgbClr val="D2D0C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395753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{D5B0D437-6243-475B-AA8A-217E8FEDE8D7}tf55705232_win32</Template>
  <TotalTime>116</TotalTime>
  <Words>892</Words>
  <Application>Microsoft Office PowerPoint</Application>
  <PresentationFormat>Widescreen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Goudy Old Style</vt:lpstr>
      <vt:lpstr>Wingdings 2</vt:lpstr>
      <vt:lpstr>SlateVTI</vt:lpstr>
      <vt:lpstr>PowerPoint Presentation</vt:lpstr>
      <vt:lpstr>Configuration Script </vt:lpstr>
      <vt:lpstr>Test Automation</vt:lpstr>
      <vt:lpstr>Build Automation</vt:lpstr>
      <vt:lpstr>Release Automation</vt:lpstr>
      <vt:lpstr>Real-Time Software</vt:lpstr>
      <vt:lpstr>-Embedded Software-</vt:lpstr>
      <vt:lpstr>Software Product 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hadicoco4@outlook.com</dc:creator>
  <cp:lastModifiedBy>hadicoco4@outlook.com</cp:lastModifiedBy>
  <cp:revision>1</cp:revision>
  <dcterms:created xsi:type="dcterms:W3CDTF">2024-11-05T11:55:20Z</dcterms:created>
  <dcterms:modified xsi:type="dcterms:W3CDTF">2024-11-05T13:51:37Z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