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8"/>
  </p:notesMasterIdLst>
  <p:sldIdLst>
    <p:sldId id="256" r:id="rId2"/>
    <p:sldId id="259" r:id="rId3"/>
    <p:sldId id="265" r:id="rId4"/>
    <p:sldId id="261" r:id="rId5"/>
    <p:sldId id="260" r:id="rId6"/>
    <p:sldId id="306" r:id="rId7"/>
    <p:sldId id="278" r:id="rId8"/>
    <p:sldId id="266" r:id="rId9"/>
    <p:sldId id="285"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257" r:id="rId36"/>
    <p:sldId id="271" r:id="rId37"/>
  </p:sldIdLst>
  <p:sldSz cx="9144000" cy="5143500" type="screen16x9"/>
  <p:notesSz cx="6858000" cy="9144000"/>
  <p:embeddedFontLst>
    <p:embeddedFont>
      <p:font typeface="Barlow Semi Condensed" panose="00000506000000000000" pitchFamily="2" charset="0"/>
      <p:regular r:id="rId39"/>
      <p:bold r:id="rId40"/>
      <p:italic r:id="rId41"/>
      <p:boldItalic r:id="rId42"/>
    </p:embeddedFont>
    <p:embeddedFont>
      <p:font typeface="Barlow Semi Condensed Medium" panose="00000606000000000000" pitchFamily="2" charset="0"/>
      <p:regular r:id="rId43"/>
      <p:bold r:id="rId44"/>
      <p:italic r:id="rId45"/>
      <p:boldItalic r:id="rId46"/>
    </p:embeddedFont>
    <p:embeddedFont>
      <p:font typeface="Fjalla One" panose="02000506040000020004" pitchFamily="2" charset="0"/>
      <p:regular r:id="rId47"/>
    </p:embeddedFont>
    <p:embeddedFont>
      <p:font typeface="Roboto Condensed Light" panose="02000000000000000000" pitchFamily="2" charset="0"/>
      <p:regular r:id="rId48"/>
      <p: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F8615B-077D-4F1A-8EB8-00FFF8C3C025}">
  <a:tblStyle styleId="{D4F8615B-077D-4F1A-8EB8-00FFF8C3C0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8295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1539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6558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831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19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300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7577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038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9863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201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255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616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175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591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735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2426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7863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2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3314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654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29650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8832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862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290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47480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122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8" r:id="rId8"/>
    <p:sldLayoutId id="2147483660" r:id="rId9"/>
    <p:sldLayoutId id="2147483664" r:id="rId10"/>
    <p:sldLayoutId id="2147483669"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6.webp"/><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webp"/><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hyperlink" Target="https://youtu.be/9DHa_Dc_pdU" TargetMode="External"/><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259755" y="1588041"/>
            <a:ext cx="3662150" cy="179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400" b="1" dirty="0" err="1">
                <a:solidFill>
                  <a:schemeClr val="dk2"/>
                </a:solidFill>
              </a:rPr>
              <a:t>Overview</a:t>
            </a:r>
            <a:r>
              <a:rPr lang="fr-FR" sz="4400" b="1" dirty="0">
                <a:solidFill>
                  <a:schemeClr val="dk2"/>
                </a:solidFill>
              </a:rPr>
              <a:t> of SSO </a:t>
            </a:r>
            <a:r>
              <a:rPr lang="fr-FR" sz="4400" b="1" dirty="0" err="1">
                <a:solidFill>
                  <a:schemeClr val="dk2"/>
                </a:solidFill>
              </a:rPr>
              <a:t>Protocols</a:t>
            </a:r>
            <a:endParaRPr lang="fr-FR" sz="4400" b="1" dirty="0">
              <a:solidFill>
                <a:schemeClr val="dk2"/>
              </a:solidFill>
            </a:endParaRPr>
          </a:p>
        </p:txBody>
      </p:sp>
      <p:sp>
        <p:nvSpPr>
          <p:cNvPr id="1885" name="Google Shape;1885;p35"/>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2300" dirty="0">
                <a:solidFill>
                  <a:schemeClr val="accent1"/>
                </a:solidFill>
              </a:rPr>
              <a:t>Hamza Ghariani</a:t>
            </a:r>
          </a:p>
          <a:p>
            <a:pPr marL="0" lvl="0" indent="0" algn="ctr" rtl="0">
              <a:spcBef>
                <a:spcPts val="0"/>
              </a:spcBef>
              <a:spcAft>
                <a:spcPts val="0"/>
              </a:spcAft>
              <a:buClr>
                <a:schemeClr val="dk1"/>
              </a:buClr>
              <a:buSzPts val="1100"/>
              <a:buFont typeface="Arial"/>
              <a:buNone/>
            </a:pPr>
            <a:r>
              <a:rPr lang="en-US" sz="2300" dirty="0"/>
              <a:t>4/28/2023</a:t>
            </a:r>
            <a:endParaRPr sz="23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TACACS+</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157" name="Google Shape;2157;p38"/>
          <p:cNvSpPr txBox="1">
            <a:spLocks noGrp="1"/>
          </p:cNvSpPr>
          <p:nvPr>
            <p:ph type="subTitle" idx="1"/>
          </p:nvPr>
        </p:nvSpPr>
        <p:spPr>
          <a:xfrm>
            <a:off x="2151804" y="2996520"/>
            <a:ext cx="4840392"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a:t>
            </a:r>
            <a:r>
              <a:rPr lang="en-US" sz="1400" b="1" dirty="0"/>
              <a:t>TACACS+</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TACACS+ </a:t>
            </a:r>
            <a:r>
              <a:rPr lang="en-US" sz="1400" dirty="0"/>
              <a:t>separates authentication, authorization, and accounting functions</a:t>
            </a:r>
          </a:p>
          <a:p>
            <a:pPr marL="342900" lvl="0" indent="-342900" algn="l" rtl="0">
              <a:spcBef>
                <a:spcPts val="0"/>
              </a:spcBef>
              <a:spcAft>
                <a:spcPts val="0"/>
              </a:spcAft>
              <a:buFont typeface="Wingdings" panose="05000000000000000000" pitchFamily="2" charset="2"/>
              <a:buChar char="ü"/>
            </a:pPr>
            <a:r>
              <a:rPr lang="en-US" sz="1400" b="1" dirty="0"/>
              <a:t>Example</a:t>
            </a:r>
            <a:r>
              <a:rPr lang="en-US" sz="1400" dirty="0"/>
              <a:t> </a:t>
            </a:r>
            <a:r>
              <a:rPr lang="en-US" sz="1400" b="1" dirty="0"/>
              <a:t>use cases</a:t>
            </a:r>
            <a:r>
              <a:rPr lang="en-US" sz="1400" dirty="0"/>
              <a:t> for TACACS+ in network devices management</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779598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TACACS+</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latin typeface="Barlow Semi Condensed"/>
                <a:ea typeface="Barlow Semi Condensed"/>
                <a:cs typeface="Barlow Semi Condensed"/>
                <a:sym typeface="Barlow Semi Condensed"/>
              </a:rPr>
              <a:t>Terminal Access Controller Access-Control System Plus </a:t>
            </a:r>
            <a:r>
              <a:rPr lang="en-US" sz="1800" dirty="0">
                <a:latin typeface="Barlow Semi Condensed"/>
                <a:ea typeface="Barlow Semi Condensed"/>
                <a:cs typeface="Barlow Semi Condensed"/>
                <a:sym typeface="Barlow Semi Condensed"/>
              </a:rPr>
              <a:t>is a </a:t>
            </a:r>
            <a:r>
              <a:rPr lang="en-US" sz="1800" b="1" dirty="0">
                <a:latin typeface="Barlow Semi Condensed"/>
                <a:ea typeface="Barlow Semi Condensed"/>
                <a:cs typeface="Barlow Semi Condensed"/>
                <a:sym typeface="Barlow Semi Condensed"/>
              </a:rPr>
              <a:t>protocol</a:t>
            </a:r>
            <a:r>
              <a:rPr lang="en-US" sz="1800" dirty="0">
                <a:latin typeface="Barlow Semi Condensed"/>
                <a:ea typeface="Barlow Semi Condensed"/>
                <a:cs typeface="Barlow Semi Condensed"/>
                <a:sym typeface="Barlow Semi Condensed"/>
              </a:rPr>
              <a:t> used to </a:t>
            </a:r>
            <a:r>
              <a:rPr lang="en-US" sz="1800" b="1" dirty="0">
                <a:latin typeface="Barlow Semi Condensed"/>
                <a:ea typeface="Barlow Semi Condensed"/>
                <a:cs typeface="Barlow Semi Condensed"/>
                <a:sym typeface="Barlow Semi Condensed"/>
              </a:rPr>
              <a:t>authenticate</a:t>
            </a:r>
            <a:r>
              <a:rPr lang="en-US" sz="1800" dirty="0">
                <a:latin typeface="Barlow Semi Condensed"/>
                <a:ea typeface="Barlow Semi Condensed"/>
                <a:cs typeface="Barlow Semi Condensed"/>
                <a:sym typeface="Barlow Semi Condensed"/>
              </a:rPr>
              <a:t> and </a:t>
            </a:r>
            <a:r>
              <a:rPr lang="en-US" sz="1800" b="1" dirty="0">
                <a:latin typeface="Barlow Semi Condensed"/>
                <a:ea typeface="Barlow Semi Condensed"/>
                <a:cs typeface="Barlow Semi Condensed"/>
                <a:sym typeface="Barlow Semi Condensed"/>
              </a:rPr>
              <a:t>authorize</a:t>
            </a:r>
            <a:r>
              <a:rPr lang="en-US" sz="1800" dirty="0">
                <a:latin typeface="Barlow Semi Condensed"/>
                <a:ea typeface="Barlow Semi Condensed"/>
                <a:cs typeface="Barlow Semi Condensed"/>
                <a:sym typeface="Barlow Semi Condensed"/>
              </a:rPr>
              <a:t> </a:t>
            </a:r>
            <a:r>
              <a:rPr lang="en-US" sz="1800" b="1" dirty="0">
                <a:latin typeface="Barlow Semi Condensed"/>
                <a:ea typeface="Barlow Semi Condensed"/>
                <a:cs typeface="Barlow Semi Condensed"/>
                <a:sym typeface="Barlow Semi Condensed"/>
              </a:rPr>
              <a:t>network devices management</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l="133" r="133"/>
          <a:stretch/>
        </p:blipFill>
        <p:spPr>
          <a:xfrm>
            <a:off x="443752" y="1013682"/>
            <a:ext cx="3826088" cy="3703487"/>
          </a:xfrm>
          <a:prstGeom prst="ellipse">
            <a:avLst/>
          </a:prstGeom>
          <a:noFill/>
          <a:ln>
            <a:noFill/>
          </a:ln>
        </p:spPr>
      </p:pic>
    </p:spTree>
    <p:extLst>
      <p:ext uri="{BB962C8B-B14F-4D97-AF65-F5344CB8AC3E}">
        <p14:creationId xmlns:p14="http://schemas.microsoft.com/office/powerpoint/2010/main" val="811638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rcRect/>
          <a:stretch/>
        </p:blipFill>
        <p:spPr>
          <a:xfrm>
            <a:off x="289112" y="1390402"/>
            <a:ext cx="4572000" cy="2139123"/>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4966539" y="1674158"/>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tx1"/>
                </a:solidFill>
                <a:latin typeface="Barlow Semi Condensed"/>
                <a:ea typeface="Barlow Semi Condensed"/>
                <a:cs typeface="Barlow Semi Condensed"/>
                <a:sym typeface="Barlow Semi Condensed"/>
              </a:rPr>
              <a:t>TACACS+ </a:t>
            </a:r>
            <a:r>
              <a:rPr lang="en-US" sz="1800" dirty="0">
                <a:solidFill>
                  <a:schemeClr val="tx1"/>
                </a:solidFill>
                <a:latin typeface="Barlow Semi Condensed"/>
                <a:ea typeface="Barlow Semi Condensed"/>
                <a:cs typeface="Barlow Semi Condensed"/>
                <a:sym typeface="Barlow Semi Condensed"/>
              </a:rPr>
              <a:t>separates the </a:t>
            </a:r>
            <a:r>
              <a:rPr lang="en-US" sz="1800" b="1" dirty="0">
                <a:solidFill>
                  <a:schemeClr val="tx1"/>
                </a:solidFill>
                <a:latin typeface="Barlow Semi Condensed"/>
                <a:ea typeface="Barlow Semi Condensed"/>
                <a:cs typeface="Barlow Semi Condensed"/>
                <a:sym typeface="Barlow Semi Condensed"/>
              </a:rPr>
              <a:t>three functions</a:t>
            </a:r>
            <a:r>
              <a:rPr lang="en-US" sz="1800" dirty="0">
                <a:solidFill>
                  <a:schemeClr val="tx1"/>
                </a:solidFill>
                <a:latin typeface="Barlow Semi Condensed"/>
                <a:ea typeface="Barlow Semi Condensed"/>
                <a:cs typeface="Barlow Semi Condensed"/>
                <a:sym typeface="Barlow Semi Condensed"/>
              </a:rPr>
              <a:t>, allowing for </a:t>
            </a:r>
            <a:r>
              <a:rPr lang="en-US" sz="1800" b="1" dirty="0">
                <a:solidFill>
                  <a:schemeClr val="tx1"/>
                </a:solidFill>
                <a:latin typeface="Barlow Semi Condensed"/>
                <a:ea typeface="Barlow Semi Condensed"/>
                <a:cs typeface="Barlow Semi Condensed"/>
                <a:sym typeface="Barlow Semi Condensed"/>
              </a:rPr>
              <a:t>granular control</a:t>
            </a:r>
            <a:r>
              <a:rPr lang="en-US" sz="1800" dirty="0">
                <a:solidFill>
                  <a:schemeClr val="tx1"/>
                </a:solidFill>
                <a:latin typeface="Barlow Semi Condensed"/>
                <a:ea typeface="Barlow Semi Condensed"/>
                <a:cs typeface="Barlow Semi Condensed"/>
                <a:sym typeface="Barlow Semi Condensed"/>
              </a:rPr>
              <a:t> over </a:t>
            </a:r>
            <a:r>
              <a:rPr lang="en-US" sz="1800" b="1" dirty="0">
                <a:solidFill>
                  <a:schemeClr val="tx1"/>
                </a:solidFill>
                <a:latin typeface="Barlow Semi Condensed"/>
                <a:ea typeface="Barlow Semi Condensed"/>
                <a:cs typeface="Barlow Semi Condensed"/>
                <a:sym typeface="Barlow Semi Condensed"/>
              </a:rPr>
              <a:t>who can access </a:t>
            </a:r>
            <a:r>
              <a:rPr lang="en-US" sz="1800" dirty="0">
                <a:solidFill>
                  <a:schemeClr val="tx1"/>
                </a:solidFill>
                <a:latin typeface="Barlow Semi Condensed"/>
                <a:ea typeface="Barlow Semi Condensed"/>
                <a:cs typeface="Barlow Semi Condensed"/>
                <a:sym typeface="Barlow Semi Condensed"/>
              </a:rPr>
              <a:t>what </a:t>
            </a:r>
            <a:r>
              <a:rPr lang="en-US" sz="1800" b="1" dirty="0">
                <a:solidFill>
                  <a:schemeClr val="tx1"/>
                </a:solidFill>
                <a:latin typeface="Barlow Semi Condensed"/>
                <a:ea typeface="Barlow Semi Condensed"/>
                <a:cs typeface="Barlow Semi Condensed"/>
                <a:sym typeface="Barlow Semi Condensed"/>
              </a:rPr>
              <a:t>resources</a:t>
            </a:r>
            <a:r>
              <a:rPr lang="en-US" sz="1800" dirty="0">
                <a:solidFill>
                  <a:schemeClr val="tx1"/>
                </a:solidFill>
                <a:latin typeface="Barlow Semi Condensed"/>
                <a:ea typeface="Barlow Semi Condensed"/>
                <a:cs typeface="Barlow Semi Condensed"/>
                <a:sym typeface="Barlow Semi Condensed"/>
              </a:rPr>
              <a:t> and what </a:t>
            </a:r>
            <a:r>
              <a:rPr lang="en-US" sz="1800" b="1" dirty="0">
                <a:solidFill>
                  <a:schemeClr val="tx1"/>
                </a:solidFill>
                <a:latin typeface="Barlow Semi Condensed"/>
                <a:ea typeface="Barlow Semi Condensed"/>
                <a:cs typeface="Barlow Semi Condensed"/>
                <a:sym typeface="Barlow Semi Condensed"/>
              </a:rPr>
              <a:t>actions</a:t>
            </a:r>
            <a:r>
              <a:rPr lang="en-US" sz="1800" dirty="0">
                <a:solidFill>
                  <a:schemeClr val="tx1"/>
                </a:solidFill>
                <a:latin typeface="Barlow Semi Condensed"/>
                <a:ea typeface="Barlow Semi Condensed"/>
                <a:cs typeface="Barlow Semi Condensed"/>
                <a:sym typeface="Barlow Semi Condensed"/>
              </a:rPr>
              <a:t> they can perform.</a:t>
            </a:r>
          </a:p>
        </p:txBody>
      </p:sp>
    </p:spTree>
    <p:extLst>
      <p:ext uri="{BB962C8B-B14F-4D97-AF65-F5344CB8AC3E}">
        <p14:creationId xmlns:p14="http://schemas.microsoft.com/office/powerpoint/2010/main" val="239140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TACACS+</a:t>
            </a:r>
            <a:endParaRPr dirty="0"/>
          </a:p>
        </p:txBody>
      </p:sp>
      <p:pic>
        <p:nvPicPr>
          <p:cNvPr id="6" name="Image 5">
            <a:extLst>
              <a:ext uri="{FF2B5EF4-FFF2-40B4-BE49-F238E27FC236}">
                <a16:creationId xmlns:a16="http://schemas.microsoft.com/office/drawing/2014/main" id="{19B1B988-00AF-D25D-F464-B2586B867561}"/>
              </a:ext>
            </a:extLst>
          </p:cNvPr>
          <p:cNvPicPr>
            <a:picLocks noChangeAspect="1"/>
          </p:cNvPicPr>
          <p:nvPr/>
        </p:nvPicPr>
        <p:blipFill>
          <a:blip r:embed="rId3"/>
          <a:stretch>
            <a:fillRect/>
          </a:stretch>
        </p:blipFill>
        <p:spPr>
          <a:xfrm>
            <a:off x="1479176" y="2306650"/>
            <a:ext cx="6067985" cy="1213597"/>
          </a:xfrm>
          <a:prstGeom prst="rect">
            <a:avLst/>
          </a:prstGeom>
        </p:spPr>
      </p:pic>
    </p:spTree>
    <p:extLst>
      <p:ext uri="{BB962C8B-B14F-4D97-AF65-F5344CB8AC3E}">
        <p14:creationId xmlns:p14="http://schemas.microsoft.com/office/powerpoint/2010/main" val="3362267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KERBEROS</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157" name="Google Shape;2157;p38"/>
          <p:cNvSpPr txBox="1">
            <a:spLocks noGrp="1"/>
          </p:cNvSpPr>
          <p:nvPr>
            <p:ph type="subTitle" idx="1"/>
          </p:nvPr>
        </p:nvSpPr>
        <p:spPr>
          <a:xfrm>
            <a:off x="1949961" y="3035736"/>
            <a:ext cx="5244078"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a:t>
            </a:r>
            <a:r>
              <a:rPr lang="en-US" sz="1400" b="1" dirty="0"/>
              <a:t>Kerberos</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Kerberos </a:t>
            </a:r>
            <a:r>
              <a:rPr lang="en-US" sz="1400" dirty="0"/>
              <a:t>uses </a:t>
            </a:r>
            <a:r>
              <a:rPr lang="en-US" sz="1400" b="1" dirty="0"/>
              <a:t>symmetric key cryptography </a:t>
            </a:r>
            <a:r>
              <a:rPr lang="en-US" sz="1400" dirty="0"/>
              <a:t>to provide </a:t>
            </a:r>
            <a:r>
              <a:rPr lang="en-US" sz="1400" b="1" dirty="0"/>
              <a:t>secure authentication </a:t>
            </a:r>
            <a:r>
              <a:rPr lang="en-US" sz="1400" dirty="0"/>
              <a:t>over a non-secure network</a:t>
            </a:r>
          </a:p>
          <a:p>
            <a:pPr marL="342900" lvl="0" indent="-342900" algn="l" rtl="0">
              <a:spcBef>
                <a:spcPts val="0"/>
              </a:spcBef>
              <a:spcAft>
                <a:spcPts val="0"/>
              </a:spcAft>
              <a:buFont typeface="Wingdings" panose="05000000000000000000" pitchFamily="2" charset="2"/>
              <a:buChar char="ü"/>
            </a:pPr>
            <a:r>
              <a:rPr lang="en-US" sz="1400" b="1" dirty="0"/>
              <a:t>Example use cases </a:t>
            </a:r>
            <a:r>
              <a:rPr lang="en-US" sz="1400" dirty="0"/>
              <a:t>for Kerberos in enterprise environments</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3407074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Kerberos</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latin typeface="Barlow Semi Condensed"/>
                <a:ea typeface="Barlow Semi Condensed"/>
                <a:cs typeface="Barlow Semi Condensed"/>
                <a:sym typeface="Barlow Semi Condensed"/>
              </a:rPr>
              <a:t>Kerberos</a:t>
            </a:r>
            <a:r>
              <a:rPr lang="en-US" sz="1800" dirty="0">
                <a:latin typeface="Barlow Semi Condensed"/>
                <a:ea typeface="Barlow Semi Condensed"/>
                <a:cs typeface="Barlow Semi Condensed"/>
                <a:sym typeface="Barlow Semi Condensed"/>
              </a:rPr>
              <a:t> is a </a:t>
            </a:r>
            <a:r>
              <a:rPr lang="en-US" sz="1800" b="1" dirty="0">
                <a:latin typeface="Barlow Semi Condensed"/>
                <a:ea typeface="Barlow Semi Condensed"/>
                <a:cs typeface="Barlow Semi Condensed"/>
                <a:sym typeface="Barlow Semi Condensed"/>
              </a:rPr>
              <a:t>network authentication protocol</a:t>
            </a:r>
            <a:r>
              <a:rPr lang="en-US" sz="1800" dirty="0">
                <a:latin typeface="Barlow Semi Condensed"/>
                <a:ea typeface="Barlow Semi Condensed"/>
                <a:cs typeface="Barlow Semi Condensed"/>
                <a:sym typeface="Barlow Semi Condensed"/>
              </a:rPr>
              <a:t> that</a:t>
            </a:r>
            <a:r>
              <a:rPr lang="en-US" sz="1800" b="1" dirty="0">
                <a:latin typeface="Barlow Semi Condensed"/>
                <a:ea typeface="Barlow Semi Condensed"/>
                <a:cs typeface="Barlow Semi Condensed"/>
                <a:sym typeface="Barlow Semi Condensed"/>
              </a:rPr>
              <a:t> uses symmetric key cryptography </a:t>
            </a:r>
            <a:r>
              <a:rPr lang="en-US" sz="1800" dirty="0">
                <a:latin typeface="Barlow Semi Condensed"/>
                <a:ea typeface="Barlow Semi Condensed"/>
                <a:cs typeface="Barlow Semi Condensed"/>
                <a:sym typeface="Barlow Semi Condensed"/>
              </a:rPr>
              <a:t>to provide </a:t>
            </a:r>
            <a:r>
              <a:rPr lang="en-US" sz="1800" b="1" dirty="0">
                <a:latin typeface="Barlow Semi Condensed"/>
                <a:ea typeface="Barlow Semi Condensed"/>
                <a:cs typeface="Barlow Semi Condensed"/>
                <a:sym typeface="Barlow Semi Condensed"/>
              </a:rPr>
              <a:t>secure authentication </a:t>
            </a:r>
            <a:r>
              <a:rPr lang="en-US" sz="1800" dirty="0">
                <a:latin typeface="Barlow Semi Condensed"/>
                <a:ea typeface="Barlow Semi Condensed"/>
                <a:cs typeface="Barlow Semi Condensed"/>
                <a:sym typeface="Barlow Semi Condensed"/>
              </a:rPr>
              <a:t>over a non-secure network</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l="9346" r="9346"/>
          <a:stretch/>
        </p:blipFill>
        <p:spPr>
          <a:xfrm>
            <a:off x="878818" y="1311088"/>
            <a:ext cx="3061170" cy="3130838"/>
          </a:xfrm>
          <a:prstGeom prst="ellipse">
            <a:avLst/>
          </a:prstGeom>
          <a:noFill/>
          <a:ln>
            <a:noFill/>
          </a:ln>
        </p:spPr>
      </p:pic>
    </p:spTree>
    <p:extLst>
      <p:ext uri="{BB962C8B-B14F-4D97-AF65-F5344CB8AC3E}">
        <p14:creationId xmlns:p14="http://schemas.microsoft.com/office/powerpoint/2010/main" val="265321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rcRect/>
          <a:stretch/>
        </p:blipFill>
        <p:spPr>
          <a:xfrm>
            <a:off x="103624" y="1314450"/>
            <a:ext cx="4364751" cy="2277580"/>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4966539" y="1674158"/>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tx1"/>
                </a:solidFill>
                <a:latin typeface="Barlow Semi Condensed"/>
                <a:ea typeface="Barlow Semi Condensed"/>
                <a:cs typeface="Barlow Semi Condensed"/>
                <a:sym typeface="Barlow Semi Condensed"/>
              </a:rPr>
              <a:t>Kerberos</a:t>
            </a:r>
            <a:r>
              <a:rPr lang="en-US" sz="1800" dirty="0">
                <a:solidFill>
                  <a:schemeClr val="tx1"/>
                </a:solidFill>
                <a:latin typeface="Barlow Semi Condensed"/>
                <a:ea typeface="Barlow Semi Condensed"/>
                <a:cs typeface="Barlow Semi Condensed"/>
                <a:sym typeface="Barlow Semi Condensed"/>
              </a:rPr>
              <a:t> uses a </a:t>
            </a:r>
            <a:r>
              <a:rPr lang="en-US" sz="1800" b="1" dirty="0">
                <a:solidFill>
                  <a:schemeClr val="tx1"/>
                </a:solidFill>
                <a:latin typeface="Barlow Semi Condensed"/>
                <a:ea typeface="Barlow Semi Condensed"/>
                <a:cs typeface="Barlow Semi Condensed"/>
                <a:sym typeface="Barlow Semi Condensed"/>
              </a:rPr>
              <a:t>trusted third party</a:t>
            </a:r>
            <a:r>
              <a:rPr lang="en-US" sz="1800" dirty="0">
                <a:solidFill>
                  <a:schemeClr val="tx1"/>
                </a:solidFill>
                <a:latin typeface="Barlow Semi Condensed"/>
                <a:ea typeface="Barlow Semi Condensed"/>
                <a:cs typeface="Barlow Semi Condensed"/>
                <a:sym typeface="Barlow Semi Condensed"/>
              </a:rPr>
              <a:t>, the </a:t>
            </a:r>
            <a:r>
              <a:rPr lang="en-US" sz="1800" b="1" dirty="0">
                <a:solidFill>
                  <a:schemeClr val="tx1"/>
                </a:solidFill>
                <a:latin typeface="Barlow Semi Condensed"/>
                <a:ea typeface="Barlow Semi Condensed"/>
                <a:cs typeface="Barlow Semi Condensed"/>
                <a:sym typeface="Barlow Semi Condensed"/>
              </a:rPr>
              <a:t>Key Distribution Center</a:t>
            </a:r>
            <a:r>
              <a:rPr lang="en-US" sz="1800" dirty="0">
                <a:solidFill>
                  <a:schemeClr val="tx1"/>
                </a:solidFill>
                <a:latin typeface="Barlow Semi Condensed"/>
                <a:ea typeface="Barlow Semi Condensed"/>
                <a:cs typeface="Barlow Semi Condensed"/>
                <a:sym typeface="Barlow Semi Condensed"/>
              </a:rPr>
              <a:t>, to </a:t>
            </a:r>
            <a:r>
              <a:rPr lang="en-US" sz="1800" b="1" dirty="0">
                <a:solidFill>
                  <a:schemeClr val="tx1"/>
                </a:solidFill>
                <a:latin typeface="Barlow Semi Condensed"/>
                <a:ea typeface="Barlow Semi Condensed"/>
                <a:cs typeface="Barlow Semi Condensed"/>
                <a:sym typeface="Barlow Semi Condensed"/>
              </a:rPr>
              <a:t>generate and distribute session keys to the client and server.</a:t>
            </a:r>
          </a:p>
        </p:txBody>
      </p:sp>
    </p:spTree>
    <p:extLst>
      <p:ext uri="{BB962C8B-B14F-4D97-AF65-F5344CB8AC3E}">
        <p14:creationId xmlns:p14="http://schemas.microsoft.com/office/powerpoint/2010/main" val="336469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Kerberos</a:t>
            </a:r>
            <a:endParaRPr dirty="0"/>
          </a:p>
        </p:txBody>
      </p:sp>
      <p:pic>
        <p:nvPicPr>
          <p:cNvPr id="6" name="Image 5">
            <a:extLst>
              <a:ext uri="{FF2B5EF4-FFF2-40B4-BE49-F238E27FC236}">
                <a16:creationId xmlns:a16="http://schemas.microsoft.com/office/drawing/2014/main" id="{FC77E9CD-DE33-F447-C52D-39A42B91DA3D}"/>
              </a:ext>
            </a:extLst>
          </p:cNvPr>
          <p:cNvPicPr>
            <a:picLocks noChangeAspect="1"/>
          </p:cNvPicPr>
          <p:nvPr/>
        </p:nvPicPr>
        <p:blipFill>
          <a:blip r:embed="rId3"/>
          <a:stretch>
            <a:fillRect/>
          </a:stretch>
        </p:blipFill>
        <p:spPr>
          <a:xfrm>
            <a:off x="1333649" y="1485900"/>
            <a:ext cx="6476702" cy="2496390"/>
          </a:xfrm>
          <a:prstGeom prst="rect">
            <a:avLst/>
          </a:prstGeom>
        </p:spPr>
      </p:pic>
    </p:spTree>
    <p:extLst>
      <p:ext uri="{BB962C8B-B14F-4D97-AF65-F5344CB8AC3E}">
        <p14:creationId xmlns:p14="http://schemas.microsoft.com/office/powerpoint/2010/main" val="78600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WS-TRUST</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157" name="Google Shape;2157;p38"/>
          <p:cNvSpPr txBox="1">
            <a:spLocks noGrp="1"/>
          </p:cNvSpPr>
          <p:nvPr>
            <p:ph type="subTitle" idx="1"/>
          </p:nvPr>
        </p:nvSpPr>
        <p:spPr>
          <a:xfrm>
            <a:off x="1949961" y="3035736"/>
            <a:ext cx="5244078"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a:t>
            </a:r>
            <a:r>
              <a:rPr lang="en-US" sz="1400" b="1" dirty="0"/>
              <a:t>WS-Trust</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WS-Trust </a:t>
            </a:r>
            <a:r>
              <a:rPr lang="en-US" sz="1400" dirty="0"/>
              <a:t>allows different STS to exchange security tokens</a:t>
            </a:r>
          </a:p>
          <a:p>
            <a:pPr marL="342900" lvl="0" indent="-342900" algn="l" rtl="0">
              <a:spcBef>
                <a:spcPts val="0"/>
              </a:spcBef>
              <a:spcAft>
                <a:spcPts val="0"/>
              </a:spcAft>
              <a:buFont typeface="Wingdings" panose="05000000000000000000" pitchFamily="2" charset="2"/>
              <a:buChar char="ü"/>
            </a:pPr>
            <a:r>
              <a:rPr lang="en-US" sz="1400" b="1" dirty="0"/>
              <a:t>Example use cases </a:t>
            </a:r>
            <a:r>
              <a:rPr lang="en-US" sz="1400" dirty="0"/>
              <a:t>for WS-Trust in SSO across multiple applications and services</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6489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WS-Trust</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latin typeface="Barlow Semi Condensed"/>
                <a:ea typeface="Barlow Semi Condensed"/>
                <a:cs typeface="Barlow Semi Condensed"/>
                <a:sym typeface="Barlow Semi Condensed"/>
              </a:rPr>
              <a:t>Web Services Trust Protocol </a:t>
            </a:r>
            <a:r>
              <a:rPr lang="en-US" sz="1800" dirty="0">
                <a:latin typeface="Barlow Semi Condensed"/>
                <a:ea typeface="Barlow Semi Condensed"/>
                <a:cs typeface="Barlow Semi Condensed"/>
                <a:sym typeface="Barlow Semi Condensed"/>
              </a:rPr>
              <a:t>is a </a:t>
            </a:r>
            <a:r>
              <a:rPr lang="en-US" sz="1800" b="1" dirty="0">
                <a:latin typeface="Barlow Semi Condensed"/>
                <a:ea typeface="Barlow Semi Condensed"/>
                <a:cs typeface="Barlow Semi Condensed"/>
                <a:sym typeface="Barlow Semi Condensed"/>
              </a:rPr>
              <a:t>protocol</a:t>
            </a:r>
            <a:r>
              <a:rPr lang="en-US" sz="1800" dirty="0">
                <a:latin typeface="Barlow Semi Condensed"/>
                <a:ea typeface="Barlow Semi Condensed"/>
                <a:cs typeface="Barlow Semi Condensed"/>
                <a:sym typeface="Barlow Semi Condensed"/>
              </a:rPr>
              <a:t> that </a:t>
            </a:r>
            <a:r>
              <a:rPr lang="en-US" sz="1800" b="1" dirty="0">
                <a:latin typeface="Barlow Semi Condensed"/>
                <a:ea typeface="Barlow Semi Condensed"/>
                <a:cs typeface="Barlow Semi Condensed"/>
                <a:sym typeface="Barlow Semi Condensed"/>
              </a:rPr>
              <a:t>allows</a:t>
            </a:r>
            <a:r>
              <a:rPr lang="en-US" sz="1800" dirty="0">
                <a:latin typeface="Barlow Semi Condensed"/>
                <a:ea typeface="Barlow Semi Condensed"/>
                <a:cs typeface="Barlow Semi Condensed"/>
                <a:sym typeface="Barlow Semi Condensed"/>
              </a:rPr>
              <a:t> different </a:t>
            </a:r>
            <a:r>
              <a:rPr lang="en-US" sz="1800" b="1" dirty="0">
                <a:latin typeface="Barlow Semi Condensed"/>
                <a:ea typeface="Barlow Semi Condensed"/>
                <a:cs typeface="Barlow Semi Condensed"/>
                <a:sym typeface="Barlow Semi Condensed"/>
              </a:rPr>
              <a:t>Security Token Services </a:t>
            </a:r>
            <a:r>
              <a:rPr lang="en-US" sz="1800" dirty="0">
                <a:latin typeface="Barlow Semi Condensed"/>
                <a:ea typeface="Barlow Semi Condensed"/>
                <a:cs typeface="Barlow Semi Condensed"/>
                <a:sym typeface="Barlow Semi Condensed"/>
              </a:rPr>
              <a:t>(STS) to </a:t>
            </a:r>
            <a:r>
              <a:rPr lang="en-US" sz="1800" b="1" dirty="0">
                <a:latin typeface="Barlow Semi Condensed"/>
                <a:ea typeface="Barlow Semi Condensed"/>
                <a:cs typeface="Barlow Semi Condensed"/>
                <a:sym typeface="Barlow Semi Condensed"/>
              </a:rPr>
              <a:t>exchange</a:t>
            </a:r>
            <a:r>
              <a:rPr lang="en-US" sz="1800" dirty="0">
                <a:latin typeface="Barlow Semi Condensed"/>
                <a:ea typeface="Barlow Semi Condensed"/>
                <a:cs typeface="Barlow Semi Condensed"/>
                <a:sym typeface="Barlow Semi Condensed"/>
              </a:rPr>
              <a:t> security tokens</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l="20668" r="20668"/>
          <a:stretch/>
        </p:blipFill>
        <p:spPr>
          <a:xfrm>
            <a:off x="878818" y="1311088"/>
            <a:ext cx="3061170" cy="3130838"/>
          </a:xfrm>
          <a:prstGeom prst="ellipse">
            <a:avLst/>
          </a:prstGeom>
          <a:noFill/>
          <a:ln>
            <a:noFill/>
          </a:ln>
        </p:spPr>
      </p:pic>
    </p:spTree>
    <p:extLst>
      <p:ext uri="{BB962C8B-B14F-4D97-AF65-F5344CB8AC3E}">
        <p14:creationId xmlns:p14="http://schemas.microsoft.com/office/powerpoint/2010/main" val="908275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Introduction to SSO</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157" name="Google Shape;2157;p38"/>
          <p:cNvSpPr txBox="1">
            <a:spLocks noGrp="1"/>
          </p:cNvSpPr>
          <p:nvPr>
            <p:ph type="subTitle" idx="1"/>
          </p:nvPr>
        </p:nvSpPr>
        <p:spPr>
          <a:xfrm>
            <a:off x="2656343" y="2912413"/>
            <a:ext cx="3598513" cy="6858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dirty="0"/>
              <a:t>Brief </a:t>
            </a:r>
            <a:r>
              <a:rPr lang="en-US" sz="1400" b="1" dirty="0"/>
              <a:t>overview</a:t>
            </a:r>
            <a:r>
              <a:rPr lang="en-US" sz="1400" dirty="0"/>
              <a:t> of </a:t>
            </a:r>
            <a:r>
              <a:rPr lang="en-US" sz="1400" b="1" dirty="0"/>
              <a:t>SSO</a:t>
            </a:r>
            <a:r>
              <a:rPr lang="en-US" sz="1400" dirty="0"/>
              <a:t> and its benefits</a:t>
            </a:r>
          </a:p>
          <a:p>
            <a:pPr marL="342900" lvl="0" indent="-342900" algn="l" rtl="0">
              <a:spcBef>
                <a:spcPts val="0"/>
              </a:spcBef>
              <a:spcAft>
                <a:spcPts val="0"/>
              </a:spcAft>
              <a:buFont typeface="Wingdings" panose="05000000000000000000" pitchFamily="2" charset="2"/>
              <a:buChar char="ü"/>
            </a:pPr>
            <a:r>
              <a:rPr lang="en-US" sz="1400" b="1" dirty="0"/>
              <a:t>Importance</a:t>
            </a:r>
            <a:r>
              <a:rPr lang="en-US" sz="1400" dirty="0"/>
              <a:t> of </a:t>
            </a:r>
            <a:r>
              <a:rPr lang="en-US" sz="1400" b="1" dirty="0"/>
              <a:t>SSO</a:t>
            </a:r>
            <a:r>
              <a:rPr lang="en-US" sz="1400" dirty="0"/>
              <a:t> in modern-day security</a:t>
            </a:r>
            <a:endParaRPr sz="1400" dirty="0">
              <a:latin typeface="Barlow Semi Condensed"/>
              <a:ea typeface="Barlow Semi Condensed"/>
              <a:cs typeface="Barlow Semi Condensed"/>
              <a:sym typeface="Barlow Semi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rcRect/>
          <a:stretch/>
        </p:blipFill>
        <p:spPr>
          <a:xfrm>
            <a:off x="694321" y="1060503"/>
            <a:ext cx="2672598" cy="3022493"/>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3998533" y="1680881"/>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tx1"/>
                </a:solidFill>
                <a:latin typeface="Barlow Semi Condensed"/>
                <a:ea typeface="Barlow Semi Condensed"/>
                <a:cs typeface="Barlow Semi Condensed"/>
                <a:sym typeface="Barlow Semi Condensed"/>
              </a:rPr>
              <a:t>WS-Trust </a:t>
            </a:r>
            <a:r>
              <a:rPr lang="en-US" sz="1800" dirty="0">
                <a:solidFill>
                  <a:schemeClr val="tx1"/>
                </a:solidFill>
                <a:latin typeface="Barlow Semi Condensed"/>
                <a:ea typeface="Barlow Semi Condensed"/>
                <a:cs typeface="Barlow Semi Condensed"/>
                <a:sym typeface="Barlow Semi Condensed"/>
              </a:rPr>
              <a:t>provides a </a:t>
            </a:r>
            <a:r>
              <a:rPr lang="en-US" sz="1800" b="1" dirty="0">
                <a:solidFill>
                  <a:schemeClr val="tx1"/>
                </a:solidFill>
                <a:latin typeface="Barlow Semi Condensed"/>
                <a:ea typeface="Barlow Semi Condensed"/>
                <a:cs typeface="Barlow Semi Condensed"/>
                <a:sym typeface="Barlow Semi Condensed"/>
              </a:rPr>
              <a:t>framework</a:t>
            </a:r>
            <a:r>
              <a:rPr lang="en-US" sz="1800" dirty="0">
                <a:solidFill>
                  <a:schemeClr val="tx1"/>
                </a:solidFill>
                <a:latin typeface="Barlow Semi Condensed"/>
                <a:ea typeface="Barlow Semi Condensed"/>
                <a:cs typeface="Barlow Semi Condensed"/>
                <a:sym typeface="Barlow Semi Condensed"/>
              </a:rPr>
              <a:t> for </a:t>
            </a:r>
            <a:r>
              <a:rPr lang="en-US" sz="1800" b="1" dirty="0">
                <a:solidFill>
                  <a:schemeClr val="tx1"/>
                </a:solidFill>
                <a:latin typeface="Barlow Semi Condensed"/>
                <a:ea typeface="Barlow Semi Condensed"/>
                <a:cs typeface="Barlow Semi Condensed"/>
                <a:sym typeface="Barlow Semi Condensed"/>
              </a:rPr>
              <a:t>requesting, issuing, and validating </a:t>
            </a:r>
            <a:r>
              <a:rPr lang="en-US" sz="1800" dirty="0">
                <a:solidFill>
                  <a:schemeClr val="tx1"/>
                </a:solidFill>
                <a:latin typeface="Barlow Semi Condensed"/>
                <a:ea typeface="Barlow Semi Condensed"/>
                <a:cs typeface="Barlow Semi Condensed"/>
                <a:sym typeface="Barlow Semi Condensed"/>
              </a:rPr>
              <a:t>security </a:t>
            </a:r>
            <a:r>
              <a:rPr lang="en-US" sz="1800" b="1" dirty="0">
                <a:solidFill>
                  <a:schemeClr val="tx1"/>
                </a:solidFill>
                <a:latin typeface="Barlow Semi Condensed"/>
                <a:ea typeface="Barlow Semi Condensed"/>
                <a:cs typeface="Barlow Semi Condensed"/>
                <a:sym typeface="Barlow Semi Condensed"/>
              </a:rPr>
              <a:t>tokens</a:t>
            </a:r>
            <a:r>
              <a:rPr lang="en-US" sz="1800" dirty="0">
                <a:solidFill>
                  <a:schemeClr val="tx1"/>
                </a:solidFill>
                <a:latin typeface="Barlow Semi Condensed"/>
                <a:ea typeface="Barlow Semi Condensed"/>
                <a:cs typeface="Barlow Semi Condensed"/>
                <a:sym typeface="Barlow Semi Condensed"/>
              </a:rPr>
              <a:t> for </a:t>
            </a:r>
            <a:r>
              <a:rPr lang="en-US" sz="1800" b="1" dirty="0">
                <a:solidFill>
                  <a:schemeClr val="tx1"/>
                </a:solidFill>
                <a:latin typeface="Barlow Semi Condensed"/>
                <a:ea typeface="Barlow Semi Condensed"/>
                <a:cs typeface="Barlow Semi Condensed"/>
                <a:sym typeface="Barlow Semi Condensed"/>
              </a:rPr>
              <a:t>web services</a:t>
            </a:r>
            <a:r>
              <a:rPr lang="en-US" sz="1800" dirty="0">
                <a:solidFill>
                  <a:schemeClr val="tx1"/>
                </a:solidFill>
                <a:latin typeface="Barlow Semi Condensed"/>
                <a:ea typeface="Barlow Semi Condensed"/>
                <a:cs typeface="Barlow Semi Condensed"/>
                <a:sym typeface="Barlow Semi Condensed"/>
              </a:rPr>
              <a:t>.</a:t>
            </a:r>
          </a:p>
        </p:txBody>
      </p:sp>
    </p:spTree>
    <p:extLst>
      <p:ext uri="{BB962C8B-B14F-4D97-AF65-F5344CB8AC3E}">
        <p14:creationId xmlns:p14="http://schemas.microsoft.com/office/powerpoint/2010/main" val="37102693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WS-TRUST</a:t>
            </a:r>
            <a:endParaRPr dirty="0"/>
          </a:p>
        </p:txBody>
      </p:sp>
      <p:pic>
        <p:nvPicPr>
          <p:cNvPr id="6" name="Image 5">
            <a:extLst>
              <a:ext uri="{FF2B5EF4-FFF2-40B4-BE49-F238E27FC236}">
                <a16:creationId xmlns:a16="http://schemas.microsoft.com/office/drawing/2014/main" id="{FC77E9CD-DE33-F447-C52D-39A42B91DA3D}"/>
              </a:ext>
            </a:extLst>
          </p:cNvPr>
          <p:cNvPicPr>
            <a:picLocks noChangeAspect="1"/>
          </p:cNvPicPr>
          <p:nvPr/>
        </p:nvPicPr>
        <p:blipFill>
          <a:blip r:embed="rId3"/>
          <a:srcRect/>
          <a:stretch/>
        </p:blipFill>
        <p:spPr>
          <a:xfrm>
            <a:off x="1619094" y="1485900"/>
            <a:ext cx="5905811" cy="2496390"/>
          </a:xfrm>
          <a:prstGeom prst="rect">
            <a:avLst/>
          </a:prstGeom>
        </p:spPr>
      </p:pic>
    </p:spTree>
    <p:extLst>
      <p:ext uri="{BB962C8B-B14F-4D97-AF65-F5344CB8AC3E}">
        <p14:creationId xmlns:p14="http://schemas.microsoft.com/office/powerpoint/2010/main" val="2999670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OPENID</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157" name="Google Shape;2157;p38"/>
          <p:cNvSpPr txBox="1">
            <a:spLocks noGrp="1"/>
          </p:cNvSpPr>
          <p:nvPr>
            <p:ph type="subTitle" idx="1"/>
          </p:nvPr>
        </p:nvSpPr>
        <p:spPr>
          <a:xfrm>
            <a:off x="1949961" y="3035736"/>
            <a:ext cx="5244078"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a:t>
            </a:r>
            <a:r>
              <a:rPr lang="en-US" sz="1400" b="1" dirty="0"/>
              <a:t>OpenID Connect</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OpenID </a:t>
            </a:r>
            <a:r>
              <a:rPr lang="en-US" sz="1400" dirty="0"/>
              <a:t>Connect provides SSO for web-based applications and its relation to OAuth 2.0</a:t>
            </a:r>
          </a:p>
          <a:p>
            <a:pPr marL="342900" lvl="0" indent="-342900" algn="l" rtl="0">
              <a:spcBef>
                <a:spcPts val="0"/>
              </a:spcBef>
              <a:spcAft>
                <a:spcPts val="0"/>
              </a:spcAft>
              <a:buFont typeface="Wingdings" panose="05000000000000000000" pitchFamily="2" charset="2"/>
              <a:buChar char="ü"/>
            </a:pPr>
            <a:r>
              <a:rPr lang="en-US" sz="1400" b="1" dirty="0"/>
              <a:t>Example use cases </a:t>
            </a:r>
            <a:r>
              <a:rPr lang="en-US" sz="1400" dirty="0"/>
              <a:t>for OpenID Connect in web-based applications</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815542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OPENID</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latin typeface="Barlow Semi Condensed"/>
                <a:ea typeface="Barlow Semi Condensed"/>
                <a:cs typeface="Barlow Semi Condensed"/>
                <a:sym typeface="Barlow Semi Condensed"/>
              </a:rPr>
              <a:t>OpenID Connect </a:t>
            </a:r>
            <a:r>
              <a:rPr lang="en-US" sz="1800" dirty="0">
                <a:latin typeface="Barlow Semi Condensed"/>
                <a:ea typeface="Barlow Semi Condensed"/>
                <a:cs typeface="Barlow Semi Condensed"/>
                <a:sym typeface="Barlow Semi Condensed"/>
              </a:rPr>
              <a:t>is a </a:t>
            </a:r>
            <a:r>
              <a:rPr lang="en-US" sz="1800" b="1" dirty="0">
                <a:latin typeface="Barlow Semi Condensed"/>
                <a:ea typeface="Barlow Semi Condensed"/>
                <a:cs typeface="Barlow Semi Condensed"/>
                <a:sym typeface="Barlow Semi Condensed"/>
              </a:rPr>
              <a:t>simple identity layer on top of the OAuth 2.0 protocol </a:t>
            </a:r>
            <a:r>
              <a:rPr lang="en-US" sz="1800" dirty="0">
                <a:latin typeface="Barlow Semi Condensed"/>
                <a:ea typeface="Barlow Semi Condensed"/>
                <a:cs typeface="Barlow Semi Condensed"/>
                <a:sym typeface="Barlow Semi Condensed"/>
              </a:rPr>
              <a:t>used </a:t>
            </a:r>
            <a:r>
              <a:rPr lang="en-US" sz="1800" b="1" dirty="0">
                <a:latin typeface="Barlow Semi Condensed"/>
                <a:ea typeface="Barlow Semi Condensed"/>
                <a:cs typeface="Barlow Semi Condensed"/>
                <a:sym typeface="Barlow Semi Condensed"/>
              </a:rPr>
              <a:t>for SSO </a:t>
            </a:r>
            <a:r>
              <a:rPr lang="en-US" sz="1800" dirty="0">
                <a:latin typeface="Barlow Semi Condensed"/>
                <a:ea typeface="Barlow Semi Condensed"/>
                <a:cs typeface="Barlow Semi Condensed"/>
                <a:sym typeface="Barlow Semi Condensed"/>
              </a:rPr>
              <a:t>in </a:t>
            </a:r>
            <a:r>
              <a:rPr lang="en-US" sz="1800" b="1" dirty="0">
                <a:latin typeface="Barlow Semi Condensed"/>
                <a:ea typeface="Barlow Semi Condensed"/>
                <a:cs typeface="Barlow Semi Condensed"/>
                <a:sym typeface="Barlow Semi Condensed"/>
              </a:rPr>
              <a:t>web-based applications</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l="1113" r="1113"/>
          <a:stretch/>
        </p:blipFill>
        <p:spPr>
          <a:xfrm>
            <a:off x="878818" y="1311088"/>
            <a:ext cx="3061170" cy="3130838"/>
          </a:xfrm>
          <a:prstGeom prst="ellipse">
            <a:avLst/>
          </a:prstGeom>
          <a:noFill/>
          <a:ln>
            <a:noFill/>
          </a:ln>
        </p:spPr>
      </p:pic>
    </p:spTree>
    <p:extLst>
      <p:ext uri="{BB962C8B-B14F-4D97-AF65-F5344CB8AC3E}">
        <p14:creationId xmlns:p14="http://schemas.microsoft.com/office/powerpoint/2010/main" val="1977078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rcRect/>
          <a:stretch/>
        </p:blipFill>
        <p:spPr>
          <a:xfrm>
            <a:off x="574511" y="1083744"/>
            <a:ext cx="3154115" cy="2802541"/>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3998533" y="1680881"/>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tx1"/>
                </a:solidFill>
                <a:latin typeface="Barlow Semi Condensed"/>
                <a:ea typeface="Barlow Semi Condensed"/>
                <a:cs typeface="Barlow Semi Condensed"/>
                <a:sym typeface="Barlow Semi Condensed"/>
              </a:rPr>
              <a:t>OpenID Connect </a:t>
            </a:r>
            <a:r>
              <a:rPr lang="en-US" sz="1800" dirty="0">
                <a:solidFill>
                  <a:schemeClr val="tx1"/>
                </a:solidFill>
                <a:latin typeface="Barlow Semi Condensed"/>
                <a:ea typeface="Barlow Semi Condensed"/>
                <a:cs typeface="Barlow Semi Condensed"/>
                <a:sym typeface="Barlow Semi Condensed"/>
              </a:rPr>
              <a:t>extends </a:t>
            </a:r>
            <a:r>
              <a:rPr lang="en-US" sz="1800" b="1" dirty="0">
                <a:solidFill>
                  <a:schemeClr val="tx1"/>
                </a:solidFill>
                <a:latin typeface="Barlow Semi Condensed"/>
                <a:ea typeface="Barlow Semi Condensed"/>
                <a:cs typeface="Barlow Semi Condensed"/>
                <a:sym typeface="Barlow Semi Condensed"/>
              </a:rPr>
              <a:t>OAuth 2.0 </a:t>
            </a:r>
            <a:r>
              <a:rPr lang="en-US" sz="1800" dirty="0">
                <a:solidFill>
                  <a:schemeClr val="tx1"/>
                </a:solidFill>
                <a:latin typeface="Barlow Semi Condensed"/>
                <a:ea typeface="Barlow Semi Condensed"/>
                <a:cs typeface="Barlow Semi Condensed"/>
                <a:sym typeface="Barlow Semi Condensed"/>
              </a:rPr>
              <a:t>to add </a:t>
            </a:r>
            <a:r>
              <a:rPr lang="en-US" sz="1800" b="1" dirty="0">
                <a:solidFill>
                  <a:schemeClr val="tx1"/>
                </a:solidFill>
                <a:latin typeface="Barlow Semi Condensed"/>
                <a:ea typeface="Barlow Semi Condensed"/>
                <a:cs typeface="Barlow Semi Condensed"/>
                <a:sym typeface="Barlow Semi Condensed"/>
              </a:rPr>
              <a:t>authentication</a:t>
            </a:r>
            <a:r>
              <a:rPr lang="en-US" sz="1800" dirty="0">
                <a:solidFill>
                  <a:schemeClr val="tx1"/>
                </a:solidFill>
                <a:latin typeface="Barlow Semi Condensed"/>
                <a:ea typeface="Barlow Semi Condensed"/>
                <a:cs typeface="Barlow Semi Condensed"/>
                <a:sym typeface="Barlow Semi Condensed"/>
              </a:rPr>
              <a:t> capabilities, allowing users </a:t>
            </a:r>
            <a:r>
              <a:rPr lang="en-US" sz="1800" b="1" dirty="0">
                <a:solidFill>
                  <a:schemeClr val="tx1"/>
                </a:solidFill>
                <a:latin typeface="Barlow Semi Condensed"/>
                <a:ea typeface="Barlow Semi Condensed"/>
                <a:cs typeface="Barlow Semi Condensed"/>
                <a:sym typeface="Barlow Semi Condensed"/>
              </a:rPr>
              <a:t>to log in to multiple applications</a:t>
            </a:r>
            <a:r>
              <a:rPr lang="en-US" sz="1800" dirty="0">
                <a:solidFill>
                  <a:schemeClr val="tx1"/>
                </a:solidFill>
                <a:latin typeface="Barlow Semi Condensed"/>
                <a:ea typeface="Barlow Semi Condensed"/>
                <a:cs typeface="Barlow Semi Condensed"/>
                <a:sym typeface="Barlow Semi Condensed"/>
              </a:rPr>
              <a:t> using a </a:t>
            </a:r>
            <a:r>
              <a:rPr lang="en-US" sz="1800" b="1" dirty="0">
                <a:solidFill>
                  <a:schemeClr val="tx1"/>
                </a:solidFill>
                <a:latin typeface="Barlow Semi Condensed"/>
                <a:ea typeface="Barlow Semi Condensed"/>
                <a:cs typeface="Barlow Semi Condensed"/>
                <a:sym typeface="Barlow Semi Condensed"/>
              </a:rPr>
              <a:t>single set of credentials.</a:t>
            </a:r>
          </a:p>
        </p:txBody>
      </p:sp>
    </p:spTree>
    <p:extLst>
      <p:ext uri="{BB962C8B-B14F-4D97-AF65-F5344CB8AC3E}">
        <p14:creationId xmlns:p14="http://schemas.microsoft.com/office/powerpoint/2010/main" val="2180202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OPENID</a:t>
            </a:r>
            <a:endParaRPr dirty="0"/>
          </a:p>
        </p:txBody>
      </p:sp>
      <p:pic>
        <p:nvPicPr>
          <p:cNvPr id="6" name="Image 5">
            <a:extLst>
              <a:ext uri="{FF2B5EF4-FFF2-40B4-BE49-F238E27FC236}">
                <a16:creationId xmlns:a16="http://schemas.microsoft.com/office/drawing/2014/main" id="{FC77E9CD-DE33-F447-C52D-39A42B91DA3D}"/>
              </a:ext>
            </a:extLst>
          </p:cNvPr>
          <p:cNvPicPr>
            <a:picLocks noChangeAspect="1"/>
          </p:cNvPicPr>
          <p:nvPr/>
        </p:nvPicPr>
        <p:blipFill>
          <a:blip r:embed="rId3"/>
          <a:srcRect/>
          <a:stretch/>
        </p:blipFill>
        <p:spPr>
          <a:xfrm>
            <a:off x="2415291" y="1485900"/>
            <a:ext cx="4313416" cy="2496390"/>
          </a:xfrm>
          <a:prstGeom prst="rect">
            <a:avLst/>
          </a:prstGeom>
        </p:spPr>
      </p:pic>
    </p:spTree>
    <p:extLst>
      <p:ext uri="{BB962C8B-B14F-4D97-AF65-F5344CB8AC3E}">
        <p14:creationId xmlns:p14="http://schemas.microsoft.com/office/powerpoint/2010/main" val="1629569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OAUTH</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2157" name="Google Shape;2157;p38"/>
          <p:cNvSpPr txBox="1">
            <a:spLocks noGrp="1"/>
          </p:cNvSpPr>
          <p:nvPr>
            <p:ph type="subTitle" idx="1"/>
          </p:nvPr>
        </p:nvSpPr>
        <p:spPr>
          <a:xfrm>
            <a:off x="1949961" y="3035736"/>
            <a:ext cx="5244078"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OAuth</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OAuth </a:t>
            </a:r>
            <a:r>
              <a:rPr lang="en-US" sz="1400" dirty="0"/>
              <a:t>provides delegated authorization for web-based applications</a:t>
            </a:r>
          </a:p>
          <a:p>
            <a:pPr marL="342900" lvl="0" indent="-342900" algn="l" rtl="0">
              <a:spcBef>
                <a:spcPts val="0"/>
              </a:spcBef>
              <a:spcAft>
                <a:spcPts val="0"/>
              </a:spcAft>
              <a:buFont typeface="Wingdings" panose="05000000000000000000" pitchFamily="2" charset="2"/>
              <a:buChar char="ü"/>
            </a:pPr>
            <a:r>
              <a:rPr lang="en-US" sz="1400" b="1" dirty="0"/>
              <a:t>Example use cases </a:t>
            </a:r>
            <a:r>
              <a:rPr lang="en-US" sz="1400" dirty="0"/>
              <a:t>for OAuth in granting access to user resources to third-party applications</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304234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OAUTH</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dirty="0">
                <a:latin typeface="Barlow Semi Condensed"/>
                <a:ea typeface="Barlow Semi Condensed"/>
                <a:cs typeface="Barlow Semi Condensed"/>
                <a:sym typeface="Barlow Semi Condensed"/>
              </a:rPr>
              <a:t> </a:t>
            </a:r>
            <a:r>
              <a:rPr lang="en-US" sz="1800" b="1" dirty="0">
                <a:latin typeface="Barlow Semi Condensed"/>
                <a:ea typeface="Barlow Semi Condensed"/>
                <a:cs typeface="Barlow Semi Condensed"/>
                <a:sym typeface="Barlow Semi Condensed"/>
              </a:rPr>
              <a:t>OAuth</a:t>
            </a:r>
            <a:r>
              <a:rPr lang="en-US" sz="1800" dirty="0">
                <a:latin typeface="Barlow Semi Condensed"/>
                <a:ea typeface="Barlow Semi Condensed"/>
                <a:cs typeface="Barlow Semi Condensed"/>
                <a:sym typeface="Barlow Semi Condensed"/>
              </a:rPr>
              <a:t> is an </a:t>
            </a:r>
            <a:r>
              <a:rPr lang="en-US" sz="1800" b="1" dirty="0">
                <a:latin typeface="Barlow Semi Condensed"/>
                <a:ea typeface="Barlow Semi Condensed"/>
                <a:cs typeface="Barlow Semi Condensed"/>
                <a:sym typeface="Barlow Semi Condensed"/>
              </a:rPr>
              <a:t>authorization protocol </a:t>
            </a:r>
            <a:r>
              <a:rPr lang="en-US" sz="1800" dirty="0">
                <a:latin typeface="Barlow Semi Condensed"/>
                <a:ea typeface="Barlow Semi Condensed"/>
                <a:cs typeface="Barlow Semi Condensed"/>
                <a:sym typeface="Barlow Semi Condensed"/>
              </a:rPr>
              <a:t>used to </a:t>
            </a:r>
            <a:r>
              <a:rPr lang="en-US" sz="1800" b="1" dirty="0">
                <a:latin typeface="Barlow Semi Condensed"/>
                <a:ea typeface="Barlow Semi Condensed"/>
                <a:cs typeface="Barlow Semi Condensed"/>
                <a:sym typeface="Barlow Semi Condensed"/>
              </a:rPr>
              <a:t>grant access </a:t>
            </a:r>
            <a:r>
              <a:rPr lang="en-US" sz="1800" dirty="0">
                <a:latin typeface="Barlow Semi Condensed"/>
                <a:ea typeface="Barlow Semi Condensed"/>
                <a:cs typeface="Barlow Semi Condensed"/>
                <a:sym typeface="Barlow Semi Condensed"/>
              </a:rPr>
              <a:t>to user </a:t>
            </a:r>
            <a:r>
              <a:rPr lang="en-US" sz="1800" b="1" dirty="0">
                <a:latin typeface="Barlow Semi Condensed"/>
                <a:ea typeface="Barlow Semi Condensed"/>
                <a:cs typeface="Barlow Semi Condensed"/>
                <a:sym typeface="Barlow Semi Condensed"/>
              </a:rPr>
              <a:t>resources</a:t>
            </a:r>
            <a:r>
              <a:rPr lang="en-US" sz="1800" dirty="0">
                <a:latin typeface="Barlow Semi Condensed"/>
                <a:ea typeface="Barlow Semi Condensed"/>
                <a:cs typeface="Barlow Semi Condensed"/>
                <a:sym typeface="Barlow Semi Condensed"/>
              </a:rPr>
              <a:t> to </a:t>
            </a:r>
            <a:r>
              <a:rPr lang="en-US" sz="1800" b="1" dirty="0">
                <a:latin typeface="Barlow Semi Condensed"/>
                <a:ea typeface="Barlow Semi Condensed"/>
                <a:cs typeface="Barlow Semi Condensed"/>
                <a:sym typeface="Barlow Semi Condensed"/>
              </a:rPr>
              <a:t>third-party applications without sharing credentials</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l="12" r="12"/>
          <a:stretch/>
        </p:blipFill>
        <p:spPr>
          <a:xfrm>
            <a:off x="878818" y="1311088"/>
            <a:ext cx="3061170" cy="3130838"/>
          </a:xfrm>
          <a:prstGeom prst="ellipse">
            <a:avLst/>
          </a:prstGeom>
          <a:noFill/>
          <a:ln>
            <a:noFill/>
          </a:ln>
        </p:spPr>
      </p:pic>
    </p:spTree>
    <p:extLst>
      <p:ext uri="{BB962C8B-B14F-4D97-AF65-F5344CB8AC3E}">
        <p14:creationId xmlns:p14="http://schemas.microsoft.com/office/powerpoint/2010/main" val="2332831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rcRect/>
          <a:stretch/>
        </p:blipFill>
        <p:spPr>
          <a:xfrm>
            <a:off x="574511" y="1626763"/>
            <a:ext cx="3154115" cy="1716502"/>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3998533" y="1680881"/>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tx1"/>
                </a:solidFill>
                <a:latin typeface="Barlow Semi Condensed"/>
                <a:ea typeface="Barlow Semi Condensed"/>
                <a:cs typeface="Barlow Semi Condensed"/>
                <a:sym typeface="Barlow Semi Condensed"/>
              </a:rPr>
              <a:t>OAuth</a:t>
            </a:r>
            <a:r>
              <a:rPr lang="en-US" sz="1800" dirty="0">
                <a:solidFill>
                  <a:schemeClr val="tx1"/>
                </a:solidFill>
                <a:latin typeface="Barlow Semi Condensed"/>
                <a:ea typeface="Barlow Semi Condensed"/>
                <a:cs typeface="Barlow Semi Condensed"/>
                <a:sym typeface="Barlow Semi Condensed"/>
              </a:rPr>
              <a:t> allows users </a:t>
            </a:r>
            <a:r>
              <a:rPr lang="en-US" sz="1800" b="1" dirty="0">
                <a:solidFill>
                  <a:schemeClr val="tx1"/>
                </a:solidFill>
                <a:latin typeface="Barlow Semi Condensed"/>
                <a:ea typeface="Barlow Semi Condensed"/>
                <a:cs typeface="Barlow Semi Condensed"/>
                <a:sym typeface="Barlow Semi Condensed"/>
              </a:rPr>
              <a:t>to grant access </a:t>
            </a:r>
            <a:r>
              <a:rPr lang="en-US" sz="1800" dirty="0">
                <a:solidFill>
                  <a:schemeClr val="tx1"/>
                </a:solidFill>
                <a:latin typeface="Barlow Semi Condensed"/>
                <a:ea typeface="Barlow Semi Condensed"/>
                <a:cs typeface="Barlow Semi Condensed"/>
                <a:sym typeface="Barlow Semi Condensed"/>
              </a:rPr>
              <a:t>to </a:t>
            </a:r>
            <a:r>
              <a:rPr lang="en-US" sz="1800" b="1" dirty="0">
                <a:solidFill>
                  <a:schemeClr val="tx1"/>
                </a:solidFill>
                <a:latin typeface="Barlow Semi Condensed"/>
                <a:ea typeface="Barlow Semi Condensed"/>
                <a:cs typeface="Barlow Semi Condensed"/>
                <a:sym typeface="Barlow Semi Condensed"/>
              </a:rPr>
              <a:t>their resources to third-party applications </a:t>
            </a:r>
            <a:r>
              <a:rPr lang="en-US" sz="1800" dirty="0">
                <a:solidFill>
                  <a:schemeClr val="tx1"/>
                </a:solidFill>
                <a:latin typeface="Barlow Semi Condensed"/>
                <a:ea typeface="Barlow Semi Condensed"/>
                <a:cs typeface="Barlow Semi Condensed"/>
                <a:sym typeface="Barlow Semi Condensed"/>
              </a:rPr>
              <a:t>without </a:t>
            </a:r>
            <a:r>
              <a:rPr lang="en-US" sz="1800" b="1" dirty="0">
                <a:solidFill>
                  <a:schemeClr val="tx1"/>
                </a:solidFill>
                <a:latin typeface="Barlow Semi Condensed"/>
                <a:ea typeface="Barlow Semi Condensed"/>
                <a:cs typeface="Barlow Semi Condensed"/>
                <a:sym typeface="Barlow Semi Condensed"/>
              </a:rPr>
              <a:t>sharing their credentials</a:t>
            </a:r>
            <a:r>
              <a:rPr lang="en-US" sz="1800" dirty="0">
                <a:solidFill>
                  <a:schemeClr val="tx1"/>
                </a:solidFill>
                <a:latin typeface="Barlow Semi Condensed"/>
                <a:ea typeface="Barlow Semi Condensed"/>
                <a:cs typeface="Barlow Semi Condensed"/>
                <a:sym typeface="Barlow Semi Condensed"/>
              </a:rPr>
              <a:t>, providing a secure and convenient way to share data.</a:t>
            </a:r>
          </a:p>
        </p:txBody>
      </p:sp>
    </p:spTree>
    <p:extLst>
      <p:ext uri="{BB962C8B-B14F-4D97-AF65-F5344CB8AC3E}">
        <p14:creationId xmlns:p14="http://schemas.microsoft.com/office/powerpoint/2010/main" val="2467871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OPENID</a:t>
            </a:r>
            <a:endParaRPr dirty="0"/>
          </a:p>
        </p:txBody>
      </p:sp>
      <p:pic>
        <p:nvPicPr>
          <p:cNvPr id="6" name="Image 5">
            <a:extLst>
              <a:ext uri="{FF2B5EF4-FFF2-40B4-BE49-F238E27FC236}">
                <a16:creationId xmlns:a16="http://schemas.microsoft.com/office/drawing/2014/main" id="{FC77E9CD-DE33-F447-C52D-39A42B91DA3D}"/>
              </a:ext>
            </a:extLst>
          </p:cNvPr>
          <p:cNvPicPr>
            <a:picLocks noChangeAspect="1"/>
          </p:cNvPicPr>
          <p:nvPr/>
        </p:nvPicPr>
        <p:blipFill>
          <a:blip r:embed="rId3"/>
          <a:srcRect/>
          <a:stretch/>
        </p:blipFill>
        <p:spPr>
          <a:xfrm>
            <a:off x="2877229" y="1084664"/>
            <a:ext cx="3389542" cy="3720508"/>
          </a:xfrm>
          <a:prstGeom prst="rect">
            <a:avLst/>
          </a:prstGeom>
        </p:spPr>
      </p:pic>
    </p:spTree>
    <p:extLst>
      <p:ext uri="{BB962C8B-B14F-4D97-AF65-F5344CB8AC3E}">
        <p14:creationId xmlns:p14="http://schemas.microsoft.com/office/powerpoint/2010/main" val="279262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b="1" dirty="0">
                <a:latin typeface="Barlow Semi Condensed Medium"/>
                <a:ea typeface="Barlow Semi Condensed Medium"/>
                <a:cs typeface="Barlow Semi Condensed Medium"/>
                <a:sym typeface="Barlow Semi Condensed Medium"/>
              </a:rPr>
              <a:t>—DEFINITION</a:t>
            </a:r>
            <a:endParaRPr b="1" dirty="0">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Barlow Semi Condensed"/>
                <a:ea typeface="Barlow Semi Condensed"/>
                <a:cs typeface="Barlow Semi Condensed"/>
                <a:sym typeface="Barlow Semi Condensed"/>
              </a:rPr>
              <a:t>Single Sign-On </a:t>
            </a:r>
            <a:r>
              <a:rPr lang="en-US" dirty="0">
                <a:latin typeface="Barlow Semi Condensed"/>
                <a:ea typeface="Barlow Semi Condensed"/>
                <a:cs typeface="Barlow Semi Condensed"/>
                <a:sym typeface="Barlow Semi Condensed"/>
              </a:rPr>
              <a:t>allows users to </a:t>
            </a:r>
            <a:r>
              <a:rPr lang="en-US" b="1" dirty="0">
                <a:latin typeface="Barlow Semi Condensed"/>
                <a:ea typeface="Barlow Semi Condensed"/>
                <a:cs typeface="Barlow Semi Condensed"/>
                <a:sym typeface="Barlow Semi Condensed"/>
              </a:rPr>
              <a:t>authenticate</a:t>
            </a:r>
            <a:r>
              <a:rPr lang="en-US" dirty="0">
                <a:latin typeface="Barlow Semi Condensed"/>
                <a:ea typeface="Barlow Semi Condensed"/>
                <a:cs typeface="Barlow Semi Condensed"/>
                <a:sym typeface="Barlow Semi Condensed"/>
              </a:rPr>
              <a:t> once and </a:t>
            </a:r>
            <a:r>
              <a:rPr lang="en-US" b="1" dirty="0">
                <a:latin typeface="Barlow Semi Condensed"/>
                <a:ea typeface="Barlow Semi Condensed"/>
                <a:cs typeface="Barlow Semi Condensed"/>
                <a:sym typeface="Barlow Semi Condensed"/>
              </a:rPr>
              <a:t>access</a:t>
            </a:r>
            <a:r>
              <a:rPr lang="en-US" dirty="0">
                <a:latin typeface="Barlow Semi Condensed"/>
                <a:ea typeface="Barlow Semi Condensed"/>
                <a:cs typeface="Barlow Semi Condensed"/>
                <a:sym typeface="Barlow Semi Condensed"/>
              </a:rPr>
              <a:t> </a:t>
            </a:r>
            <a:r>
              <a:rPr lang="en-US" b="1" dirty="0">
                <a:latin typeface="Barlow Semi Condensed"/>
                <a:ea typeface="Barlow Semi Condensed"/>
                <a:cs typeface="Barlow Semi Condensed"/>
                <a:sym typeface="Barlow Semi Condensed"/>
              </a:rPr>
              <a:t>multiple applications </a:t>
            </a:r>
            <a:r>
              <a:rPr lang="en-US" dirty="0">
                <a:latin typeface="Barlow Semi Condensed"/>
                <a:ea typeface="Barlow Semi Condensed"/>
                <a:cs typeface="Barlow Semi Condensed"/>
                <a:sym typeface="Barlow Semi Condensed"/>
              </a:rPr>
              <a:t>without having to </a:t>
            </a:r>
            <a:r>
              <a:rPr lang="en-US" b="1" dirty="0">
                <a:latin typeface="Barlow Semi Condensed"/>
                <a:ea typeface="Barlow Semi Condensed"/>
                <a:cs typeface="Barlow Semi Condensed"/>
                <a:sym typeface="Barlow Semi Condensed"/>
              </a:rPr>
              <a:t>re-enter credentials</a:t>
            </a:r>
          </a:p>
        </p:txBody>
      </p:sp>
      <p:pic>
        <p:nvPicPr>
          <p:cNvPr id="2331" name="Google Shape;2331;p44"/>
          <p:cNvPicPr preferRelativeResize="0"/>
          <p:nvPr/>
        </p:nvPicPr>
        <p:blipFill>
          <a:blip r:embed="rId3"/>
          <a:srcRect l="20080" r="20080"/>
          <a:stretch/>
        </p:blipFill>
        <p:spPr>
          <a:xfrm>
            <a:off x="4718153" y="995200"/>
            <a:ext cx="3144600" cy="3153000"/>
          </a:xfrm>
          <a:prstGeom prst="ellipse">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SAML</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2157" name="Google Shape;2157;p38"/>
          <p:cNvSpPr txBox="1">
            <a:spLocks noGrp="1"/>
          </p:cNvSpPr>
          <p:nvPr>
            <p:ph type="subTitle" idx="1"/>
          </p:nvPr>
        </p:nvSpPr>
        <p:spPr>
          <a:xfrm>
            <a:off x="1949961" y="3035736"/>
            <a:ext cx="5244078"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a:t>
            </a:r>
            <a:r>
              <a:rPr lang="en-US" sz="1400" b="1" dirty="0"/>
              <a:t>SAML</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SAML</a:t>
            </a:r>
            <a:r>
              <a:rPr lang="en-US" sz="1400" dirty="0"/>
              <a:t> provides SSO for web-based applications through the exchange of authentication and authorization data</a:t>
            </a:r>
          </a:p>
          <a:p>
            <a:pPr marL="342900" lvl="0" indent="-342900" algn="l" rtl="0">
              <a:spcBef>
                <a:spcPts val="0"/>
              </a:spcBef>
              <a:spcAft>
                <a:spcPts val="0"/>
              </a:spcAft>
              <a:buFont typeface="Wingdings" panose="05000000000000000000" pitchFamily="2" charset="2"/>
              <a:buChar char="ü"/>
            </a:pPr>
            <a:r>
              <a:rPr lang="en-US" sz="1400" b="1" dirty="0"/>
              <a:t>Example use cases </a:t>
            </a:r>
            <a:r>
              <a:rPr lang="en-US" sz="1400" dirty="0"/>
              <a:t>for SAML in web-based applications</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1237696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SAML</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latin typeface="Barlow Semi Condensed"/>
                <a:ea typeface="Barlow Semi Condensed"/>
                <a:cs typeface="Barlow Semi Condensed"/>
                <a:sym typeface="Barlow Semi Condensed"/>
              </a:rPr>
              <a:t>Security Assertion Markup Language </a:t>
            </a:r>
            <a:r>
              <a:rPr lang="en-US" sz="1800" dirty="0">
                <a:latin typeface="Barlow Semi Condensed"/>
                <a:ea typeface="Barlow Semi Condensed"/>
                <a:cs typeface="Barlow Semi Condensed"/>
                <a:sym typeface="Barlow Semi Condensed"/>
              </a:rPr>
              <a:t>is an </a:t>
            </a:r>
            <a:r>
              <a:rPr lang="en-US" sz="1800" b="1" dirty="0">
                <a:latin typeface="Barlow Semi Condensed"/>
                <a:ea typeface="Barlow Semi Condensed"/>
                <a:cs typeface="Barlow Semi Condensed"/>
                <a:sym typeface="Barlow Semi Condensed"/>
              </a:rPr>
              <a:t>XML-based protocol </a:t>
            </a:r>
            <a:r>
              <a:rPr lang="en-US" sz="1800" dirty="0">
                <a:latin typeface="Barlow Semi Condensed"/>
                <a:ea typeface="Barlow Semi Condensed"/>
                <a:cs typeface="Barlow Semi Condensed"/>
                <a:sym typeface="Barlow Semi Condensed"/>
              </a:rPr>
              <a:t>used for </a:t>
            </a:r>
            <a:r>
              <a:rPr lang="en-US" sz="1800" b="1" dirty="0">
                <a:latin typeface="Barlow Semi Condensed"/>
                <a:ea typeface="Barlow Semi Condensed"/>
                <a:cs typeface="Barlow Semi Condensed"/>
                <a:sym typeface="Barlow Semi Condensed"/>
              </a:rPr>
              <a:t>exchanging authentication and authorization data between parties</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t="3511" b="3511"/>
          <a:stretch/>
        </p:blipFill>
        <p:spPr>
          <a:xfrm>
            <a:off x="878818" y="1311088"/>
            <a:ext cx="3061170" cy="3130838"/>
          </a:xfrm>
          <a:prstGeom prst="ellipse">
            <a:avLst/>
          </a:prstGeom>
          <a:noFill/>
          <a:ln>
            <a:noFill/>
          </a:ln>
        </p:spPr>
      </p:pic>
    </p:spTree>
    <p:extLst>
      <p:ext uri="{BB962C8B-B14F-4D97-AF65-F5344CB8AC3E}">
        <p14:creationId xmlns:p14="http://schemas.microsoft.com/office/powerpoint/2010/main" val="4147771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rcRect/>
          <a:stretch/>
        </p:blipFill>
        <p:spPr>
          <a:xfrm>
            <a:off x="220317" y="1233386"/>
            <a:ext cx="3778216" cy="2401971"/>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4271550" y="1613646"/>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b="1" dirty="0">
                <a:solidFill>
                  <a:schemeClr val="tx1"/>
                </a:solidFill>
                <a:latin typeface="Barlow Semi Condensed"/>
                <a:ea typeface="Barlow Semi Condensed"/>
                <a:cs typeface="Barlow Semi Condensed"/>
                <a:sym typeface="Barlow Semi Condensed"/>
              </a:rPr>
              <a:t>SAML</a:t>
            </a:r>
            <a:r>
              <a:rPr lang="en-US" sz="1800" dirty="0">
                <a:solidFill>
                  <a:schemeClr val="tx1"/>
                </a:solidFill>
                <a:latin typeface="Barlow Semi Condensed"/>
                <a:ea typeface="Barlow Semi Condensed"/>
                <a:cs typeface="Barlow Semi Condensed"/>
                <a:sym typeface="Barlow Semi Condensed"/>
              </a:rPr>
              <a:t> </a:t>
            </a:r>
            <a:r>
              <a:rPr lang="en-US" sz="1800" b="1" dirty="0">
                <a:solidFill>
                  <a:schemeClr val="tx1"/>
                </a:solidFill>
                <a:latin typeface="Barlow Semi Condensed"/>
                <a:ea typeface="Barlow Semi Condensed"/>
                <a:cs typeface="Barlow Semi Condensed"/>
                <a:sym typeface="Barlow Semi Condensed"/>
              </a:rPr>
              <a:t>allows</a:t>
            </a:r>
            <a:r>
              <a:rPr lang="en-US" sz="1800" dirty="0">
                <a:solidFill>
                  <a:schemeClr val="tx1"/>
                </a:solidFill>
                <a:latin typeface="Barlow Semi Condensed"/>
                <a:ea typeface="Barlow Semi Condensed"/>
                <a:cs typeface="Barlow Semi Condensed"/>
                <a:sym typeface="Barlow Semi Condensed"/>
              </a:rPr>
              <a:t> users to </a:t>
            </a:r>
            <a:r>
              <a:rPr lang="en-US" sz="1800" b="1" dirty="0">
                <a:solidFill>
                  <a:schemeClr val="tx1"/>
                </a:solidFill>
                <a:latin typeface="Barlow Semi Condensed"/>
                <a:ea typeface="Barlow Semi Condensed"/>
                <a:cs typeface="Barlow Semi Condensed"/>
                <a:sym typeface="Barlow Semi Condensed"/>
              </a:rPr>
              <a:t>authenticate</a:t>
            </a:r>
            <a:r>
              <a:rPr lang="en-US" sz="1800" dirty="0">
                <a:solidFill>
                  <a:schemeClr val="tx1"/>
                </a:solidFill>
                <a:latin typeface="Barlow Semi Condensed"/>
                <a:ea typeface="Barlow Semi Condensed"/>
                <a:cs typeface="Barlow Semi Condensed"/>
                <a:sym typeface="Barlow Semi Condensed"/>
              </a:rPr>
              <a:t> </a:t>
            </a:r>
            <a:r>
              <a:rPr lang="en-US" sz="1800" b="1" dirty="0">
                <a:solidFill>
                  <a:schemeClr val="tx1"/>
                </a:solidFill>
                <a:latin typeface="Barlow Semi Condensed"/>
                <a:ea typeface="Barlow Semi Condensed"/>
                <a:cs typeface="Barlow Semi Condensed"/>
                <a:sym typeface="Barlow Semi Condensed"/>
              </a:rPr>
              <a:t>once</a:t>
            </a:r>
            <a:r>
              <a:rPr lang="en-US" sz="1800" dirty="0">
                <a:solidFill>
                  <a:schemeClr val="tx1"/>
                </a:solidFill>
                <a:latin typeface="Barlow Semi Condensed"/>
                <a:ea typeface="Barlow Semi Condensed"/>
                <a:cs typeface="Barlow Semi Condensed"/>
                <a:sym typeface="Barlow Semi Condensed"/>
              </a:rPr>
              <a:t> and </a:t>
            </a:r>
            <a:r>
              <a:rPr lang="en-US" sz="1800" b="1" dirty="0">
                <a:solidFill>
                  <a:schemeClr val="tx1"/>
                </a:solidFill>
                <a:latin typeface="Barlow Semi Condensed"/>
                <a:ea typeface="Barlow Semi Condensed"/>
                <a:cs typeface="Barlow Semi Condensed"/>
                <a:sym typeface="Barlow Semi Condensed"/>
              </a:rPr>
              <a:t>access multiple applications in different domains</a:t>
            </a:r>
            <a:r>
              <a:rPr lang="en-US" sz="1800" dirty="0">
                <a:solidFill>
                  <a:schemeClr val="tx1"/>
                </a:solidFill>
                <a:latin typeface="Barlow Semi Condensed"/>
                <a:ea typeface="Barlow Semi Condensed"/>
                <a:cs typeface="Barlow Semi Condensed"/>
                <a:sym typeface="Barlow Semi Condensed"/>
              </a:rPr>
              <a:t>, providing a seamless user experience.</a:t>
            </a:r>
          </a:p>
        </p:txBody>
      </p:sp>
    </p:spTree>
    <p:extLst>
      <p:ext uri="{BB962C8B-B14F-4D97-AF65-F5344CB8AC3E}">
        <p14:creationId xmlns:p14="http://schemas.microsoft.com/office/powerpoint/2010/main" val="2797902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SAML</a:t>
            </a:r>
            <a:endParaRPr dirty="0"/>
          </a:p>
        </p:txBody>
      </p:sp>
      <p:pic>
        <p:nvPicPr>
          <p:cNvPr id="6" name="Image 5">
            <a:extLst>
              <a:ext uri="{FF2B5EF4-FFF2-40B4-BE49-F238E27FC236}">
                <a16:creationId xmlns:a16="http://schemas.microsoft.com/office/drawing/2014/main" id="{FC77E9CD-DE33-F447-C52D-39A42B91DA3D}"/>
              </a:ext>
            </a:extLst>
          </p:cNvPr>
          <p:cNvPicPr>
            <a:picLocks noChangeAspect="1"/>
          </p:cNvPicPr>
          <p:nvPr/>
        </p:nvPicPr>
        <p:blipFill>
          <a:blip r:embed="rId3"/>
          <a:srcRect/>
          <a:stretch/>
        </p:blipFill>
        <p:spPr>
          <a:xfrm>
            <a:off x="3093261" y="1084664"/>
            <a:ext cx="2957478" cy="3720508"/>
          </a:xfrm>
          <a:prstGeom prst="rect">
            <a:avLst/>
          </a:prstGeom>
        </p:spPr>
      </p:pic>
    </p:spTree>
    <p:extLst>
      <p:ext uri="{BB962C8B-B14F-4D97-AF65-F5344CB8AC3E}">
        <p14:creationId xmlns:p14="http://schemas.microsoft.com/office/powerpoint/2010/main" val="4134211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6" name="Google Shape;2156;p38"/>
          <p:cNvSpPr txBox="1">
            <a:spLocks noGrp="1"/>
          </p:cNvSpPr>
          <p:nvPr>
            <p:ph type="title" idx="2"/>
          </p:nvPr>
        </p:nvSpPr>
        <p:spPr>
          <a:xfrm>
            <a:off x="2507877" y="1800023"/>
            <a:ext cx="3879476"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dirty="0"/>
              <a:t>SUMMARY</a:t>
            </a:r>
            <a:endParaRPr sz="6600" dirty="0"/>
          </a:p>
        </p:txBody>
      </p:sp>
    </p:spTree>
    <p:extLst>
      <p:ext uri="{BB962C8B-B14F-4D97-AF65-F5344CB8AC3E}">
        <p14:creationId xmlns:p14="http://schemas.microsoft.com/office/powerpoint/2010/main" val="1799394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1" name="Google Shape;1891;p36"/>
          <p:cNvSpPr txBox="1">
            <a:spLocks noGrp="1"/>
          </p:cNvSpPr>
          <p:nvPr>
            <p:ph type="body" idx="1"/>
          </p:nvPr>
        </p:nvSpPr>
        <p:spPr>
          <a:xfrm>
            <a:off x="723757" y="544605"/>
            <a:ext cx="7696485" cy="365295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2400" dirty="0">
                <a:latin typeface="Barlow Semi Condensed"/>
                <a:ea typeface="Barlow Semi Condensed"/>
                <a:cs typeface="Barlow Semi Condensed"/>
                <a:sym typeface="Barlow Semi Condensed"/>
              </a:rPr>
              <a:t>In summary, these SSO protocols provide various ways for organizations to authenticate and authorize users, grant access to resources, and ensure secure and seamless access across multiple applications and services. Depending on the organization's needs, they can choose the appropriate protocol or combination of protocols to implement their SSO solution.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752075" y="1492583"/>
            <a:ext cx="39045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2733" name="Google Shape;2733;p50"/>
          <p:cNvSpPr txBox="1">
            <a:spLocks noGrp="1"/>
          </p:cNvSpPr>
          <p:nvPr>
            <p:ph type="subTitle" idx="1"/>
          </p:nvPr>
        </p:nvSpPr>
        <p:spPr>
          <a:xfrm>
            <a:off x="2933525" y="2699917"/>
            <a:ext cx="3276900" cy="86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hlinkClick r:id="rId3"/>
              </a:rPr>
              <a:t>Link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Benefits of SSO</a:t>
            </a:r>
            <a:endParaRPr dirty="0"/>
          </a:p>
        </p:txBody>
      </p:sp>
      <p:sp>
        <p:nvSpPr>
          <p:cNvPr id="2196" name="Google Shape;2196;p40"/>
          <p:cNvSpPr txBox="1">
            <a:spLocks noGrp="1"/>
          </p:cNvSpPr>
          <p:nvPr>
            <p:ph type="subTitle" idx="1"/>
          </p:nvPr>
        </p:nvSpPr>
        <p:spPr>
          <a:xfrm>
            <a:off x="3397698" y="2973189"/>
            <a:ext cx="2220647"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dirty="0">
                <a:solidFill>
                  <a:schemeClr val="accent1"/>
                </a:solidFill>
              </a:rPr>
              <a:t>USER EXPERIENCE</a:t>
            </a:r>
            <a:endParaRPr b="1" dirty="0"/>
          </a:p>
        </p:txBody>
      </p:sp>
      <p:sp>
        <p:nvSpPr>
          <p:cNvPr id="2197" name="Google Shape;2197;p40"/>
          <p:cNvSpPr txBox="1">
            <a:spLocks noGrp="1"/>
          </p:cNvSpPr>
          <p:nvPr>
            <p:ph type="subTitle" idx="2"/>
          </p:nvPr>
        </p:nvSpPr>
        <p:spPr>
          <a:xfrm>
            <a:off x="580169" y="2973189"/>
            <a:ext cx="2652817"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b="1" dirty="0">
                <a:solidFill>
                  <a:schemeClr val="accent1"/>
                </a:solidFill>
              </a:rPr>
              <a:t>IMPROVED SECURITY</a:t>
            </a:r>
            <a:endParaRPr b="1" dirty="0"/>
          </a:p>
        </p:txBody>
      </p:sp>
      <p:sp>
        <p:nvSpPr>
          <p:cNvPr id="2198" name="Google Shape;2198;p40"/>
          <p:cNvSpPr txBox="1">
            <a:spLocks noGrp="1"/>
          </p:cNvSpPr>
          <p:nvPr>
            <p:ph type="subTitle" idx="3"/>
          </p:nvPr>
        </p:nvSpPr>
        <p:spPr>
          <a:xfrm>
            <a:off x="6348356" y="2973189"/>
            <a:ext cx="1764900" cy="3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PRODUCTIVITY</a:t>
            </a:r>
            <a:endParaRPr b="1" dirty="0"/>
          </a:p>
        </p:txBody>
      </p:sp>
      <p:grpSp>
        <p:nvGrpSpPr>
          <p:cNvPr id="2206" name="Google Shape;2206;p40"/>
          <p:cNvGrpSpPr/>
          <p:nvPr/>
        </p:nvGrpSpPr>
        <p:grpSpPr>
          <a:xfrm>
            <a:off x="1249199" y="1700528"/>
            <a:ext cx="1314758" cy="1250604"/>
            <a:chOff x="-3137650" y="2408950"/>
            <a:chExt cx="291450" cy="292125"/>
          </a:xfrm>
        </p:grpSpPr>
        <p:sp>
          <p:nvSpPr>
            <p:cNvPr id="2207" name="Google Shape;2207;p40"/>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8" name="Google Shape;2208;p40"/>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09" name="Google Shape;2209;p40"/>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0" name="Google Shape;2210;p40"/>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sp>
          <p:nvSpPr>
            <p:cNvPr id="2211" name="Google Shape;2211;p40"/>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94949"/>
                </a:solidFill>
              </a:endParaRPr>
            </a:p>
          </p:txBody>
        </p:sp>
      </p:grpSp>
      <p:grpSp>
        <p:nvGrpSpPr>
          <p:cNvPr id="8" name="Google Shape;15201;p81">
            <a:extLst>
              <a:ext uri="{FF2B5EF4-FFF2-40B4-BE49-F238E27FC236}">
                <a16:creationId xmlns:a16="http://schemas.microsoft.com/office/drawing/2014/main" id="{68EAAF05-BCEB-FD66-054B-06048B5416E5}"/>
              </a:ext>
            </a:extLst>
          </p:cNvPr>
          <p:cNvGrpSpPr/>
          <p:nvPr/>
        </p:nvGrpSpPr>
        <p:grpSpPr>
          <a:xfrm>
            <a:off x="6511280" y="1700528"/>
            <a:ext cx="1234317" cy="1176106"/>
            <a:chOff x="-1333200" y="2770450"/>
            <a:chExt cx="291450" cy="292225"/>
          </a:xfrm>
        </p:grpSpPr>
        <p:sp>
          <p:nvSpPr>
            <p:cNvPr id="9" name="Google Shape;15202;p81">
              <a:extLst>
                <a:ext uri="{FF2B5EF4-FFF2-40B4-BE49-F238E27FC236}">
                  <a16:creationId xmlns:a16="http://schemas.microsoft.com/office/drawing/2014/main" id="{96D01E9D-B7D3-5263-8366-EF2FAF6763A4}"/>
                </a:ext>
              </a:extLst>
            </p:cNvPr>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203;p81">
              <a:extLst>
                <a:ext uri="{FF2B5EF4-FFF2-40B4-BE49-F238E27FC236}">
                  <a16:creationId xmlns:a16="http://schemas.microsoft.com/office/drawing/2014/main" id="{45401389-2B31-650C-1470-78A4F299DF71}"/>
                </a:ext>
              </a:extLst>
            </p:cNvPr>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5215;p81">
            <a:extLst>
              <a:ext uri="{FF2B5EF4-FFF2-40B4-BE49-F238E27FC236}">
                <a16:creationId xmlns:a16="http://schemas.microsoft.com/office/drawing/2014/main" id="{C1AAA83E-DF41-DF6B-2FF3-A6FFAF6EFA44}"/>
              </a:ext>
            </a:extLst>
          </p:cNvPr>
          <p:cNvGrpSpPr/>
          <p:nvPr/>
        </p:nvGrpSpPr>
        <p:grpSpPr>
          <a:xfrm>
            <a:off x="4010933" y="1700528"/>
            <a:ext cx="1053371" cy="1102148"/>
            <a:chOff x="-3854375" y="2046625"/>
            <a:chExt cx="293025" cy="291450"/>
          </a:xfrm>
        </p:grpSpPr>
        <p:sp>
          <p:nvSpPr>
            <p:cNvPr id="12" name="Google Shape;15216;p81">
              <a:extLst>
                <a:ext uri="{FF2B5EF4-FFF2-40B4-BE49-F238E27FC236}">
                  <a16:creationId xmlns:a16="http://schemas.microsoft.com/office/drawing/2014/main" id="{19862618-1A54-531A-3D85-44F000C19FE3}"/>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217;p81">
              <a:extLst>
                <a:ext uri="{FF2B5EF4-FFF2-40B4-BE49-F238E27FC236}">
                  <a16:creationId xmlns:a16="http://schemas.microsoft.com/office/drawing/2014/main" id="{69155531-EECA-C27A-D2CE-F28FDFA882C3}"/>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grpSp>
        <p:nvGrpSpPr>
          <p:cNvPr id="2162" name="Google Shape;2162;p39"/>
          <p:cNvGrpSpPr/>
          <p:nvPr/>
        </p:nvGrpSpPr>
        <p:grpSpPr>
          <a:xfrm>
            <a:off x="3732436" y="526916"/>
            <a:ext cx="1679127" cy="1679127"/>
            <a:chOff x="3614228" y="234880"/>
            <a:chExt cx="1915500" cy="1915500"/>
          </a:xfrm>
        </p:grpSpPr>
        <p:sp>
          <p:nvSpPr>
            <p:cNvPr id="2163" name="Google Shape;2163;p39"/>
            <p:cNvSpPr/>
            <p:nvPr/>
          </p:nvSpPr>
          <p:spPr>
            <a:xfrm>
              <a:off x="3614228" y="234880"/>
              <a:ext cx="1915500" cy="19155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9"/>
            <p:cNvSpPr/>
            <p:nvPr/>
          </p:nvSpPr>
          <p:spPr>
            <a:xfrm>
              <a:off x="3869711" y="490401"/>
              <a:ext cx="1404000" cy="140400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7" name="Google Shape;2177;p39"/>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IMPORTANCE</a:t>
            </a:r>
            <a:endParaRPr dirty="0"/>
          </a:p>
        </p:txBody>
      </p:sp>
      <p:sp>
        <p:nvSpPr>
          <p:cNvPr id="2178" name="Google Shape;2178;p39"/>
          <p:cNvSpPr txBox="1">
            <a:spLocks noGrp="1"/>
          </p:cNvSpPr>
          <p:nvPr>
            <p:ph type="subTitle" idx="1"/>
          </p:nvPr>
        </p:nvSpPr>
        <p:spPr>
          <a:xfrm>
            <a:off x="2167128" y="3054096"/>
            <a:ext cx="4809600" cy="113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600" dirty="0">
                <a:solidFill>
                  <a:schemeClr val="dk2"/>
                </a:solidFill>
                <a:latin typeface="Barlow Semi Condensed"/>
                <a:ea typeface="Barlow Semi Condensed"/>
                <a:cs typeface="Barlow Semi Condensed"/>
                <a:sym typeface="Barlow Semi Condensed"/>
              </a:rPr>
              <a:t>As </a:t>
            </a:r>
            <a:r>
              <a:rPr lang="en-US" sz="1600" b="1" dirty="0">
                <a:solidFill>
                  <a:schemeClr val="dk2"/>
                </a:solidFill>
                <a:latin typeface="Barlow Semi Condensed"/>
                <a:ea typeface="Barlow Semi Condensed"/>
                <a:cs typeface="Barlow Semi Condensed"/>
                <a:sym typeface="Barlow Semi Condensed"/>
              </a:rPr>
              <a:t>cyber attacks </a:t>
            </a:r>
            <a:r>
              <a:rPr lang="en-US" sz="1600" dirty="0">
                <a:solidFill>
                  <a:schemeClr val="dk2"/>
                </a:solidFill>
                <a:latin typeface="Barlow Semi Condensed"/>
                <a:ea typeface="Barlow Semi Condensed"/>
                <a:cs typeface="Barlow Semi Condensed"/>
                <a:sym typeface="Barlow Semi Condensed"/>
              </a:rPr>
              <a:t>become </a:t>
            </a:r>
            <a:r>
              <a:rPr lang="en-US" sz="1600" b="1" dirty="0">
                <a:solidFill>
                  <a:schemeClr val="dk2"/>
                </a:solidFill>
                <a:latin typeface="Barlow Semi Condensed"/>
                <a:ea typeface="Barlow Semi Condensed"/>
                <a:cs typeface="Barlow Semi Condensed"/>
                <a:sym typeface="Barlow Semi Condensed"/>
              </a:rPr>
              <a:t>more sophisticated</a:t>
            </a:r>
            <a:r>
              <a:rPr lang="en-US" sz="1600" dirty="0">
                <a:solidFill>
                  <a:schemeClr val="dk2"/>
                </a:solidFill>
                <a:latin typeface="Barlow Semi Condensed"/>
                <a:ea typeface="Barlow Semi Condensed"/>
                <a:cs typeface="Barlow Semi Condensed"/>
                <a:sym typeface="Barlow Semi Condensed"/>
              </a:rPr>
              <a:t>, </a:t>
            </a:r>
            <a:r>
              <a:rPr lang="en-US" sz="1600" b="1" dirty="0">
                <a:solidFill>
                  <a:schemeClr val="dk2"/>
                </a:solidFill>
                <a:latin typeface="Barlow Semi Condensed"/>
                <a:ea typeface="Barlow Semi Condensed"/>
                <a:cs typeface="Barlow Semi Condensed"/>
                <a:sym typeface="Barlow Semi Condensed"/>
              </a:rPr>
              <a:t>SSO helps organizations </a:t>
            </a:r>
            <a:r>
              <a:rPr lang="en-US" sz="1600" dirty="0">
                <a:solidFill>
                  <a:schemeClr val="dk2"/>
                </a:solidFill>
                <a:latin typeface="Barlow Semi Condensed"/>
                <a:ea typeface="Barlow Semi Condensed"/>
                <a:cs typeface="Barlow Semi Condensed"/>
                <a:sym typeface="Barlow Semi Condensed"/>
              </a:rPr>
              <a:t>protect against </a:t>
            </a:r>
            <a:r>
              <a:rPr lang="en-US" sz="1600" b="1" dirty="0">
                <a:solidFill>
                  <a:schemeClr val="dk2"/>
                </a:solidFill>
                <a:latin typeface="Barlow Semi Condensed"/>
                <a:ea typeface="Barlow Semi Condensed"/>
                <a:cs typeface="Barlow Semi Condensed"/>
                <a:sym typeface="Barlow Semi Condensed"/>
              </a:rPr>
              <a:t>unauthorized</a:t>
            </a:r>
            <a:r>
              <a:rPr lang="en-US" sz="1600" dirty="0">
                <a:solidFill>
                  <a:schemeClr val="dk2"/>
                </a:solidFill>
                <a:latin typeface="Barlow Semi Condensed"/>
                <a:ea typeface="Barlow Semi Condensed"/>
                <a:cs typeface="Barlow Semi Condensed"/>
                <a:sym typeface="Barlow Semi Condensed"/>
              </a:rPr>
              <a:t> </a:t>
            </a:r>
            <a:r>
              <a:rPr lang="en-US" sz="1600" b="1" dirty="0">
                <a:solidFill>
                  <a:schemeClr val="dk2"/>
                </a:solidFill>
                <a:latin typeface="Barlow Semi Condensed"/>
                <a:ea typeface="Barlow Semi Condensed"/>
                <a:cs typeface="Barlow Semi Condensed"/>
                <a:sym typeface="Barlow Semi Condensed"/>
              </a:rPr>
              <a:t>access</a:t>
            </a:r>
            <a:r>
              <a:rPr lang="en-US" sz="1600" dirty="0">
                <a:solidFill>
                  <a:schemeClr val="dk2"/>
                </a:solidFill>
                <a:latin typeface="Barlow Semi Condensed"/>
                <a:ea typeface="Barlow Semi Condensed"/>
                <a:cs typeface="Barlow Semi Condensed"/>
                <a:sym typeface="Barlow Semi Condensed"/>
              </a:rPr>
              <a:t> to their </a:t>
            </a:r>
            <a:r>
              <a:rPr lang="en-US" sz="1600" b="1" dirty="0">
                <a:solidFill>
                  <a:schemeClr val="dk2"/>
                </a:solidFill>
                <a:latin typeface="Barlow Semi Condensed"/>
                <a:ea typeface="Barlow Semi Condensed"/>
                <a:cs typeface="Barlow Semi Condensed"/>
                <a:sym typeface="Barlow Semi Condensed"/>
              </a:rPr>
              <a:t>systems</a:t>
            </a:r>
            <a:r>
              <a:rPr lang="en-US" sz="1600" dirty="0">
                <a:solidFill>
                  <a:schemeClr val="dk2"/>
                </a:solidFill>
                <a:latin typeface="Barlow Semi Condensed"/>
                <a:ea typeface="Barlow Semi Condensed"/>
                <a:cs typeface="Barlow Semi Condensed"/>
                <a:sym typeface="Barlow Semi Condensed"/>
              </a:rPr>
              <a:t>.</a:t>
            </a:r>
            <a:endParaRPr dirty="0">
              <a:latin typeface="Barlow Semi Condensed"/>
              <a:ea typeface="Barlow Semi Condensed"/>
              <a:cs typeface="Barlow Semi Condensed"/>
              <a:sym typeface="Barlow Semi Condensed"/>
            </a:endParaRPr>
          </a:p>
        </p:txBody>
      </p:sp>
      <p:pic>
        <p:nvPicPr>
          <p:cNvPr id="2" name="Google Shape;2331;p44">
            <a:extLst>
              <a:ext uri="{FF2B5EF4-FFF2-40B4-BE49-F238E27FC236}">
                <a16:creationId xmlns:a16="http://schemas.microsoft.com/office/drawing/2014/main" id="{744644EB-C107-EF38-C32B-873AA0475AFE}"/>
              </a:ext>
            </a:extLst>
          </p:cNvPr>
          <p:cNvPicPr preferRelativeResize="0"/>
          <p:nvPr/>
        </p:nvPicPr>
        <p:blipFill>
          <a:blip r:embed="rId3"/>
          <a:srcRect l="14982" r="14982"/>
          <a:stretch/>
        </p:blipFill>
        <p:spPr>
          <a:xfrm>
            <a:off x="3732436" y="526845"/>
            <a:ext cx="1679127" cy="1679126"/>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sz="2800" dirty="0"/>
              <a:t>RADIUS</a:t>
            </a:r>
            <a:endParaRPr sz="2800" dirty="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157" name="Google Shape;2157;p38"/>
          <p:cNvSpPr txBox="1">
            <a:spLocks noGrp="1"/>
          </p:cNvSpPr>
          <p:nvPr>
            <p:ph type="subTitle" idx="1"/>
          </p:nvPr>
        </p:nvSpPr>
        <p:spPr>
          <a:xfrm>
            <a:off x="2151804" y="2996520"/>
            <a:ext cx="4840392" cy="1242728"/>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ü"/>
            </a:pPr>
            <a:r>
              <a:rPr lang="en-US" sz="1400" b="1" dirty="0"/>
              <a:t>Definition</a:t>
            </a:r>
            <a:r>
              <a:rPr lang="en-US" sz="1400" dirty="0"/>
              <a:t> of </a:t>
            </a:r>
            <a:r>
              <a:rPr lang="en-US" sz="1400" b="1" dirty="0"/>
              <a:t>RADIUS</a:t>
            </a:r>
          </a:p>
          <a:p>
            <a:pPr marL="342900" lvl="0" indent="-342900" algn="l" rtl="0">
              <a:spcBef>
                <a:spcPts val="0"/>
              </a:spcBef>
              <a:spcAft>
                <a:spcPts val="0"/>
              </a:spcAft>
              <a:buFont typeface="Wingdings" panose="05000000000000000000" pitchFamily="2" charset="2"/>
              <a:buChar char="ü"/>
            </a:pPr>
            <a:r>
              <a:rPr lang="en-US" sz="1400" b="1" dirty="0"/>
              <a:t>Explanation</a:t>
            </a:r>
            <a:r>
              <a:rPr lang="en-US" sz="1400" dirty="0"/>
              <a:t> of </a:t>
            </a:r>
            <a:r>
              <a:rPr lang="en-US" sz="1400" b="1" dirty="0"/>
              <a:t>how RADIUS works </a:t>
            </a:r>
            <a:r>
              <a:rPr lang="en-US" sz="1400" dirty="0"/>
              <a:t>with a </a:t>
            </a:r>
            <a:r>
              <a:rPr lang="en-US" sz="1400" b="1" dirty="0"/>
              <a:t>client-server model</a:t>
            </a:r>
          </a:p>
          <a:p>
            <a:pPr marL="342900" lvl="0" indent="-342900" algn="l" rtl="0">
              <a:spcBef>
                <a:spcPts val="0"/>
              </a:spcBef>
              <a:spcAft>
                <a:spcPts val="0"/>
              </a:spcAft>
              <a:buFont typeface="Wingdings" panose="05000000000000000000" pitchFamily="2" charset="2"/>
              <a:buChar char="ü"/>
            </a:pPr>
            <a:r>
              <a:rPr lang="en-US" sz="1400" b="1" dirty="0"/>
              <a:t>Example use cases </a:t>
            </a:r>
            <a:r>
              <a:rPr lang="en-US" sz="1400" dirty="0"/>
              <a:t>for RADIUS in enterprise environments</a:t>
            </a:r>
            <a:endParaRPr lang="en-US" sz="1400" dirty="0">
              <a:latin typeface="Barlow Semi Condensed"/>
              <a:ea typeface="Barlow Semi Condensed"/>
              <a:cs typeface="Barlow Semi Condensed"/>
              <a:sym typeface="Barlow Semi Condensed"/>
            </a:endParaRPr>
          </a:p>
        </p:txBody>
      </p:sp>
    </p:spTree>
    <p:extLst>
      <p:ext uri="{BB962C8B-B14F-4D97-AF65-F5344CB8AC3E}">
        <p14:creationId xmlns:p14="http://schemas.microsoft.com/office/powerpoint/2010/main" val="59228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 name="Google Shape;2327;p44">
            <a:extLst>
              <a:ext uri="{FF2B5EF4-FFF2-40B4-BE49-F238E27FC236}">
                <a16:creationId xmlns:a16="http://schemas.microsoft.com/office/drawing/2014/main" id="{8D9D8990-3DF9-1FEF-27E7-802ABB530D73}"/>
              </a:ext>
            </a:extLst>
          </p:cNvPr>
          <p:cNvSpPr/>
          <p:nvPr/>
        </p:nvSpPr>
        <p:spPr>
          <a:xfrm>
            <a:off x="511375" y="925683"/>
            <a:ext cx="3879489" cy="3879489"/>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328;p44">
            <a:extLst>
              <a:ext uri="{FF2B5EF4-FFF2-40B4-BE49-F238E27FC236}">
                <a16:creationId xmlns:a16="http://schemas.microsoft.com/office/drawing/2014/main" id="{408006EE-9BE1-8883-D454-D818CA1CC48A}"/>
              </a:ext>
            </a:extLst>
          </p:cNvPr>
          <p:cNvSpPr/>
          <p:nvPr/>
        </p:nvSpPr>
        <p:spPr>
          <a:xfrm>
            <a:off x="687375" y="1101683"/>
            <a:ext cx="3527487" cy="3527487"/>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7"/>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err="1"/>
              <a:t>Definition</a:t>
            </a:r>
            <a:r>
              <a:rPr lang="fr-FR" dirty="0"/>
              <a:t> of RADIUS</a:t>
            </a:r>
            <a:endParaRPr dirty="0"/>
          </a:p>
        </p:txBody>
      </p:sp>
      <p:sp>
        <p:nvSpPr>
          <p:cNvPr id="3214" name="Google Shape;3214;p57"/>
          <p:cNvSpPr txBox="1">
            <a:spLocks noGrp="1"/>
          </p:cNvSpPr>
          <p:nvPr>
            <p:ph type="subTitle" idx="1"/>
          </p:nvPr>
        </p:nvSpPr>
        <p:spPr>
          <a:xfrm>
            <a:off x="4690875" y="2003611"/>
            <a:ext cx="3557100" cy="21439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latin typeface="Barlow Semi Condensed"/>
                <a:ea typeface="Barlow Semi Condensed"/>
                <a:cs typeface="Barlow Semi Condensed"/>
                <a:sym typeface="Barlow Semi Condensed"/>
              </a:rPr>
              <a:t>Remote Authentication Dial-In User Service</a:t>
            </a:r>
            <a:r>
              <a:rPr lang="en-US" sz="1800" dirty="0">
                <a:latin typeface="Barlow Semi Condensed"/>
                <a:ea typeface="Barlow Semi Condensed"/>
                <a:cs typeface="Barlow Semi Condensed"/>
                <a:sym typeface="Barlow Semi Condensed"/>
              </a:rPr>
              <a:t> is a </a:t>
            </a:r>
            <a:r>
              <a:rPr lang="en-US" sz="1800" b="1" dirty="0">
                <a:latin typeface="Barlow Semi Condensed"/>
                <a:ea typeface="Barlow Semi Condensed"/>
                <a:cs typeface="Barlow Semi Condensed"/>
                <a:sym typeface="Barlow Semi Condensed"/>
              </a:rPr>
              <a:t>client-server protocol </a:t>
            </a:r>
            <a:r>
              <a:rPr lang="en-US" sz="1800" dirty="0">
                <a:latin typeface="Barlow Semi Condensed"/>
                <a:ea typeface="Barlow Semi Condensed"/>
                <a:cs typeface="Barlow Semi Condensed"/>
                <a:sym typeface="Barlow Semi Condensed"/>
              </a:rPr>
              <a:t>used to </a:t>
            </a:r>
            <a:r>
              <a:rPr lang="en-US" sz="1800" b="1" dirty="0">
                <a:latin typeface="Barlow Semi Condensed"/>
                <a:ea typeface="Barlow Semi Condensed"/>
                <a:cs typeface="Barlow Semi Condensed"/>
                <a:sym typeface="Barlow Semi Condensed"/>
              </a:rPr>
              <a:t>authenticate</a:t>
            </a:r>
            <a:r>
              <a:rPr lang="en-US" sz="1800" dirty="0">
                <a:latin typeface="Barlow Semi Condensed"/>
                <a:ea typeface="Barlow Semi Condensed"/>
                <a:cs typeface="Barlow Semi Condensed"/>
                <a:sym typeface="Barlow Semi Condensed"/>
              </a:rPr>
              <a:t> and </a:t>
            </a:r>
            <a:r>
              <a:rPr lang="en-US" sz="1800" b="1" dirty="0">
                <a:latin typeface="Barlow Semi Condensed"/>
                <a:ea typeface="Barlow Semi Condensed"/>
                <a:cs typeface="Barlow Semi Condensed"/>
                <a:sym typeface="Barlow Semi Condensed"/>
              </a:rPr>
              <a:t>authorize</a:t>
            </a:r>
            <a:r>
              <a:rPr lang="en-US" sz="1800" dirty="0">
                <a:latin typeface="Barlow Semi Condensed"/>
                <a:ea typeface="Barlow Semi Condensed"/>
                <a:cs typeface="Barlow Semi Condensed"/>
                <a:sym typeface="Barlow Semi Condensed"/>
              </a:rPr>
              <a:t> remote users</a:t>
            </a:r>
          </a:p>
        </p:txBody>
      </p:sp>
      <p:pic>
        <p:nvPicPr>
          <p:cNvPr id="2" name="Google Shape;2331;p44">
            <a:extLst>
              <a:ext uri="{FF2B5EF4-FFF2-40B4-BE49-F238E27FC236}">
                <a16:creationId xmlns:a16="http://schemas.microsoft.com/office/drawing/2014/main" id="{67A14D2C-41A2-3B0F-F521-E9AAF4EBDA53}"/>
              </a:ext>
            </a:extLst>
          </p:cNvPr>
          <p:cNvPicPr preferRelativeResize="0"/>
          <p:nvPr/>
        </p:nvPicPr>
        <p:blipFill>
          <a:blip r:embed="rId3"/>
          <a:srcRect l="133" r="133"/>
          <a:stretch/>
        </p:blipFill>
        <p:spPr>
          <a:xfrm>
            <a:off x="878818" y="1288926"/>
            <a:ext cx="3144600" cy="31530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3093899" y="282389"/>
            <a:ext cx="2956201" cy="9509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HOW IT WORKS</a:t>
            </a:r>
            <a:endParaRPr sz="3200" dirty="0"/>
          </a:p>
        </p:txBody>
      </p:sp>
      <p:pic>
        <p:nvPicPr>
          <p:cNvPr id="3" name="Image 2">
            <a:extLst>
              <a:ext uri="{FF2B5EF4-FFF2-40B4-BE49-F238E27FC236}">
                <a16:creationId xmlns:a16="http://schemas.microsoft.com/office/drawing/2014/main" id="{2B7ACA61-C63A-D122-513A-0FB5FA307431}"/>
              </a:ext>
            </a:extLst>
          </p:cNvPr>
          <p:cNvPicPr>
            <a:picLocks noChangeAspect="1"/>
          </p:cNvPicPr>
          <p:nvPr/>
        </p:nvPicPr>
        <p:blipFill>
          <a:blip r:embed="rId3"/>
          <a:stretch>
            <a:fillRect/>
          </a:stretch>
        </p:blipFill>
        <p:spPr>
          <a:xfrm>
            <a:off x="0" y="1314450"/>
            <a:ext cx="4572000" cy="2277580"/>
          </a:xfrm>
          <a:prstGeom prst="rect">
            <a:avLst/>
          </a:prstGeom>
        </p:spPr>
      </p:pic>
      <p:sp>
        <p:nvSpPr>
          <p:cNvPr id="4" name="Google Shape;3214;p57">
            <a:extLst>
              <a:ext uri="{FF2B5EF4-FFF2-40B4-BE49-F238E27FC236}">
                <a16:creationId xmlns:a16="http://schemas.microsoft.com/office/drawing/2014/main" id="{8D7211E3-E1C2-4934-F824-FEE0927BC312}"/>
              </a:ext>
            </a:extLst>
          </p:cNvPr>
          <p:cNvSpPr txBox="1">
            <a:spLocks/>
          </p:cNvSpPr>
          <p:nvPr/>
        </p:nvSpPr>
        <p:spPr>
          <a:xfrm>
            <a:off x="4966539" y="1674158"/>
            <a:ext cx="3557100" cy="214393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1800" dirty="0">
                <a:latin typeface="Barlow Semi Condensed"/>
                <a:ea typeface="Barlow Semi Condensed"/>
                <a:cs typeface="Barlow Semi Condensed"/>
                <a:sym typeface="Barlow Semi Condensed"/>
              </a:rPr>
              <a:t>A user </a:t>
            </a:r>
            <a:r>
              <a:rPr lang="en-US" sz="1800" b="1" dirty="0">
                <a:solidFill>
                  <a:schemeClr val="tx1"/>
                </a:solidFill>
                <a:latin typeface="Barlow Semi Condensed"/>
                <a:ea typeface="Barlow Semi Condensed"/>
                <a:cs typeface="Barlow Semi Condensed"/>
                <a:sym typeface="Barlow Semi Condensed"/>
              </a:rPr>
              <a:t>requests access to a network</a:t>
            </a:r>
            <a:r>
              <a:rPr lang="en-US" sz="1800" dirty="0">
                <a:latin typeface="Barlow Semi Condensed"/>
                <a:ea typeface="Barlow Semi Condensed"/>
                <a:cs typeface="Barlow Semi Condensed"/>
                <a:sym typeface="Barlow Semi Condensed"/>
              </a:rPr>
              <a:t>, and the RADIUS client </a:t>
            </a:r>
            <a:r>
              <a:rPr lang="en-US" sz="1800" b="1" dirty="0">
                <a:solidFill>
                  <a:schemeClr val="tx1"/>
                </a:solidFill>
                <a:latin typeface="Barlow Semi Condensed"/>
                <a:ea typeface="Barlow Semi Condensed"/>
                <a:cs typeface="Barlow Semi Condensed"/>
                <a:sym typeface="Barlow Semi Condensed"/>
              </a:rPr>
              <a:t>sends</a:t>
            </a:r>
            <a:r>
              <a:rPr lang="en-US" sz="1800" b="1" dirty="0">
                <a:latin typeface="Barlow Semi Condensed"/>
                <a:ea typeface="Barlow Semi Condensed"/>
                <a:cs typeface="Barlow Semi Condensed"/>
                <a:sym typeface="Barlow Semi Condensed"/>
              </a:rPr>
              <a:t> </a:t>
            </a:r>
            <a:r>
              <a:rPr lang="en-US" sz="1800" b="1" dirty="0">
                <a:solidFill>
                  <a:schemeClr val="tx1"/>
                </a:solidFill>
                <a:latin typeface="Barlow Semi Condensed"/>
                <a:ea typeface="Barlow Semi Condensed"/>
                <a:cs typeface="Barlow Semi Condensed"/>
                <a:sym typeface="Barlow Semi Condensed"/>
              </a:rPr>
              <a:t>a request to the RADIUS server</a:t>
            </a:r>
            <a:r>
              <a:rPr lang="en-US" sz="1800" dirty="0">
                <a:latin typeface="Barlow Semi Condensed"/>
                <a:ea typeface="Barlow Semi Condensed"/>
                <a:cs typeface="Barlow Semi Condensed"/>
                <a:sym typeface="Barlow Semi Condensed"/>
              </a:rPr>
              <a:t>, which </a:t>
            </a:r>
            <a:r>
              <a:rPr lang="en-US" sz="1800" dirty="0">
                <a:solidFill>
                  <a:schemeClr val="tx1"/>
                </a:solidFill>
                <a:latin typeface="Barlow Semi Condensed"/>
                <a:ea typeface="Barlow Semi Condensed"/>
                <a:cs typeface="Barlow Semi Condensed"/>
                <a:sym typeface="Barlow Semi Condensed"/>
              </a:rPr>
              <a:t>a</a:t>
            </a:r>
            <a:r>
              <a:rPr lang="en-US" sz="1800" b="1" dirty="0">
                <a:solidFill>
                  <a:schemeClr val="tx1"/>
                </a:solidFill>
                <a:latin typeface="Barlow Semi Condensed"/>
                <a:ea typeface="Barlow Semi Condensed"/>
                <a:cs typeface="Barlow Semi Condensed"/>
                <a:sym typeface="Barlow Semi Condensed"/>
              </a:rPr>
              <a:t>uthenticates</a:t>
            </a:r>
            <a:r>
              <a:rPr lang="en-US" sz="1800" b="1" dirty="0">
                <a:latin typeface="Barlow Semi Condensed"/>
                <a:ea typeface="Barlow Semi Condensed"/>
                <a:cs typeface="Barlow Semi Condensed"/>
                <a:sym typeface="Barlow Semi Condensed"/>
              </a:rPr>
              <a:t> </a:t>
            </a:r>
            <a:r>
              <a:rPr lang="en-US" sz="1800" dirty="0">
                <a:latin typeface="Barlow Semi Condensed"/>
                <a:ea typeface="Barlow Semi Condensed"/>
                <a:cs typeface="Barlow Semi Condensed"/>
                <a:sym typeface="Barlow Semi Condensed"/>
              </a:rPr>
              <a:t>the user and </a:t>
            </a:r>
            <a:r>
              <a:rPr lang="en-US" sz="1800" b="1" dirty="0">
                <a:solidFill>
                  <a:schemeClr val="tx1"/>
                </a:solidFill>
                <a:latin typeface="Barlow Semi Condensed"/>
                <a:ea typeface="Barlow Semi Condensed"/>
                <a:cs typeface="Barlow Semi Condensed"/>
                <a:sym typeface="Barlow Semi Condensed"/>
              </a:rPr>
              <a:t>sends an accept or reject </a:t>
            </a:r>
            <a:r>
              <a:rPr lang="en-US" sz="1800" dirty="0">
                <a:latin typeface="Barlow Semi Condensed"/>
                <a:ea typeface="Barlow Semi Condensed"/>
                <a:cs typeface="Barlow Semi Condensed"/>
                <a:sym typeface="Barlow Semi Condensed"/>
              </a:rPr>
              <a:t>message to the client.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use case for </a:t>
            </a:r>
            <a:r>
              <a:rPr lang="en" dirty="0"/>
              <a:t>RADIUS</a:t>
            </a:r>
            <a:endParaRPr dirty="0"/>
          </a:p>
        </p:txBody>
      </p:sp>
      <p:pic>
        <p:nvPicPr>
          <p:cNvPr id="6" name="Image 5">
            <a:extLst>
              <a:ext uri="{FF2B5EF4-FFF2-40B4-BE49-F238E27FC236}">
                <a16:creationId xmlns:a16="http://schemas.microsoft.com/office/drawing/2014/main" id="{C659F264-1B0D-1C4A-0E1F-A8FE5FC0D73A}"/>
              </a:ext>
            </a:extLst>
          </p:cNvPr>
          <p:cNvPicPr>
            <a:picLocks noChangeAspect="1"/>
          </p:cNvPicPr>
          <p:nvPr/>
        </p:nvPicPr>
        <p:blipFill>
          <a:blip r:embed="rId3"/>
          <a:stretch>
            <a:fillRect/>
          </a:stretch>
        </p:blipFill>
        <p:spPr>
          <a:xfrm>
            <a:off x="2131355" y="1160271"/>
            <a:ext cx="4686303" cy="3644901"/>
          </a:xfrm>
          <a:prstGeom prst="rect">
            <a:avLst/>
          </a:prstGeom>
        </p:spPr>
      </p:pic>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707</Words>
  <Application>Microsoft Office PowerPoint</Application>
  <PresentationFormat>Affichage à l'écran (16:9)</PresentationFormat>
  <Paragraphs>89</Paragraphs>
  <Slides>36</Slides>
  <Notes>36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Wingdings</vt:lpstr>
      <vt:lpstr>Arial</vt:lpstr>
      <vt:lpstr>Barlow Semi Condensed Medium</vt:lpstr>
      <vt:lpstr>Fjalla One</vt:lpstr>
      <vt:lpstr>Roboto Condensed Light</vt:lpstr>
      <vt:lpstr>Barlow Semi Condensed</vt:lpstr>
      <vt:lpstr>Technology Consulting by Slidesgo</vt:lpstr>
      <vt:lpstr>Overview of SSO Protocols</vt:lpstr>
      <vt:lpstr>Introduction to SSO</vt:lpstr>
      <vt:lpstr>—DEFINITION</vt:lpstr>
      <vt:lpstr>Benefits of SSO</vt:lpstr>
      <vt:lpstr>IMPORTANCE</vt:lpstr>
      <vt:lpstr>RADIUS</vt:lpstr>
      <vt:lpstr>Definition of RADIUS</vt:lpstr>
      <vt:lpstr>HOW IT WORKS</vt:lpstr>
      <vt:lpstr>Example use case for RADIUS</vt:lpstr>
      <vt:lpstr>TACACS+</vt:lpstr>
      <vt:lpstr>Definition of TACACS+</vt:lpstr>
      <vt:lpstr>HOW IT WORKS</vt:lpstr>
      <vt:lpstr>Example use case for TACACS+</vt:lpstr>
      <vt:lpstr>KERBEROS</vt:lpstr>
      <vt:lpstr>Definition of Kerberos</vt:lpstr>
      <vt:lpstr>HOW IT WORKS</vt:lpstr>
      <vt:lpstr>Example use case for Kerberos</vt:lpstr>
      <vt:lpstr>WS-TRUST</vt:lpstr>
      <vt:lpstr>Definition of WS-Trust</vt:lpstr>
      <vt:lpstr>HOW IT WORKS</vt:lpstr>
      <vt:lpstr>Example use case for WS-TRUST</vt:lpstr>
      <vt:lpstr>OPENID</vt:lpstr>
      <vt:lpstr>Definition of OPENID</vt:lpstr>
      <vt:lpstr>HOW IT WORKS</vt:lpstr>
      <vt:lpstr>Example use case for OPENID</vt:lpstr>
      <vt:lpstr>OAUTH</vt:lpstr>
      <vt:lpstr>Definition of OAUTH</vt:lpstr>
      <vt:lpstr>HOW IT WORKS</vt:lpstr>
      <vt:lpstr>Example use case for OPENID</vt:lpstr>
      <vt:lpstr>SAML</vt:lpstr>
      <vt:lpstr>Definition of SAML</vt:lpstr>
      <vt:lpstr>HOW IT WORKS</vt:lpstr>
      <vt:lpstr>Example use case for SAML</vt:lpstr>
      <vt:lpstr>SUMMARY</vt:lpstr>
      <vt:lpstr>Présentation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SSO Protocols</dc:title>
  <dc:creator>MSI</dc:creator>
  <cp:lastModifiedBy>Hamza Ghariani</cp:lastModifiedBy>
  <cp:revision>6</cp:revision>
  <dcterms:modified xsi:type="dcterms:W3CDTF">2023-04-28T21:45:26Z</dcterms:modified>
</cp:coreProperties>
</file>