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440" r:id="rId3"/>
    <p:sldId id="258" r:id="rId4"/>
    <p:sldId id="411" r:id="rId5"/>
    <p:sldId id="422" r:id="rId6"/>
    <p:sldId id="423" r:id="rId7"/>
    <p:sldId id="414" r:id="rId8"/>
    <p:sldId id="424" r:id="rId9"/>
    <p:sldId id="427" r:id="rId10"/>
    <p:sldId id="425" r:id="rId11"/>
    <p:sldId id="428" r:id="rId12"/>
    <p:sldId id="429" r:id="rId13"/>
    <p:sldId id="433" r:id="rId14"/>
    <p:sldId id="430" r:id="rId15"/>
    <p:sldId id="444" r:id="rId16"/>
    <p:sldId id="442" r:id="rId17"/>
    <p:sldId id="431" r:id="rId18"/>
    <p:sldId id="443" r:id="rId19"/>
    <p:sldId id="441" r:id="rId20"/>
    <p:sldId id="280" r:id="rId21"/>
  </p:sldIdLst>
  <p:sldSz cx="12190413"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9AAB"/>
    <a:srgbClr val="E7E7E7"/>
    <a:srgbClr val="C7DA3E"/>
    <a:srgbClr val="5E6672"/>
    <a:srgbClr val="5AC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73864" autoAdjust="0"/>
  </p:normalViewPr>
  <p:slideViewPr>
    <p:cSldViewPr>
      <p:cViewPr varScale="1">
        <p:scale>
          <a:sx n="55" d="100"/>
          <a:sy n="55" d="100"/>
        </p:scale>
        <p:origin x="340" y="4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7:45.147"/>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29:06.990"/>
    </inkml:context>
    <inkml:brush xml:id="br0">
      <inkml:brushProperty name="width" value="0.2" units="cm"/>
      <inkml:brushProperty name="height" value="0.2" units="cm"/>
      <inkml:brushProperty name="color" value="#00A0D7"/>
    </inkml:brush>
  </inkml:definitions>
  <inkml:trace contextRef="#ctx0" brushRef="#br0">0 1154 24575,'0'-26'0,"1"1"0,1-1 0,5-25 0,4-1 0,5-56 0,-7 19 0,-4 37 0,-4-80 0,-2 66 0,1-183 0,0 240 0,1 0 0,0 0 0,1 0 0,-1 0 0,2 0 0,4-13 0,28-48 0,-15 31 0,-15 29 0,0 1 0,0-1 0,1 1 0,14-15 0,-18 21 0,1 0 0,0 1 0,-1-1 0,1 1 0,0 0 0,1 0 0,-1 0 0,0 0 0,1 0 0,-1 1 0,1-1 0,-1 1 0,1 0 0,-1 0 0,1 1 0,0-1 0,6 0 0,-7 1 0,-1 1 0,0-1 0,1 1 0,-1-1 0,0 1 0,0 0 0,0-1 0,1 1 0,-1 0 0,0 0 0,0 1 0,0-1 0,0 0 0,0 1 0,-1-1 0,1 1 0,0 0 0,-1 0 0,1-1 0,-1 1 0,0 0 0,1 0 0,0 3 0,1 1 0,0 1 0,-1 0 0,1 0 0,-1 0 0,-1 0 0,2 9 0,1 11 0,-1-8 0,1 24 0,-4-34 0,1 0 0,0 0 0,1-1 0,0 1 0,4 10 0,19 41 0,-15-38 0,8 23 0,-12-22 0,0 1 0,5 45 0,-10-59 0,1-1 0,0 0 0,5 12 0,4 14 0,-6-11 0,2 2 0,-2 1 0,-1 0 0,2 43 0,-6-54 0,6 28 0,-1 8 0,-4 103 0,-2-73 0,3-60 0,0 1 0,2-1 0,10 37 0,-7-30 0,20 86 0,-23-102 0,0 0 0,1 0 0,0 0 0,1-1 0,8 14 0,-9-19 0,0 0 0,0 0 0,1 0 0,0-1 0,0 0 0,0 0 0,1 0 0,0-1 0,9 6 0,7 1 0,0 0 0,1-1 0,0-2 0,1 0 0,42 8 0,-40-14 0,0-1 0,48-3 0,-25 0 0,339 1 0,-370-1 0,40-6 0,21-10 0,-46 9 0,22-5 0,32-7 0,-65 16 0,-1 1 0,25 0 0,247 4 0,-266-2 0,54-10 0,-51 5 0,34-1 0,118 6 0,-132 1 0,-32 0 0,27-6 0,-27 3 0,24 0 0,288 4-1365,-301-1-5461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2:05.504"/>
    </inkml:context>
    <inkml:brush xml:id="br0">
      <inkml:brushProperty name="width" value="0.2" units="cm"/>
      <inkml:brushProperty name="height" value="0.2" units="cm"/>
      <inkml:brushProperty name="color" value="#FFC114"/>
      <inkml:brushProperty name="ignorePressure" value="1"/>
    </inkml:brush>
  </inkml:definitions>
  <inkml:trace contextRef="#ctx0" brushRef="#br0">1 0,'1979'0,"-1956"0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2:10.562"/>
    </inkml:context>
    <inkml:brush xml:id="br0">
      <inkml:brushProperty name="width" value="0.2" units="cm"/>
      <inkml:brushProperty name="height" value="0.2" units="cm"/>
      <inkml:brushProperty name="color" value="#FFC114"/>
      <inkml:brushProperty name="ignorePressure" value="1"/>
    </inkml:brush>
  </inkml:definitions>
  <inkml:trace contextRef="#ctx0" brushRef="#br0">0 0,'462'0,"-458"0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2:12.108"/>
    </inkml:context>
    <inkml:brush xml:id="br0">
      <inkml:brushProperty name="width" value="0.2" units="cm"/>
      <inkml:brushProperty name="height" value="0.2" units="cm"/>
      <inkml:brushProperty name="color" value="#FFC114"/>
    </inkml:brush>
  </inkml:definitions>
  <inkml:trace contextRef="#ctx0" brushRef="#br0">1 1 24575,'4'4'0,"7"7"0,1 6 0,3 8 0,4 5 0,3 7 0,2 1 0,2-1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2:13.311"/>
    </inkml:context>
    <inkml:brush xml:id="br0">
      <inkml:brushProperty name="width" value="0.2" units="cm"/>
      <inkml:brushProperty name="height" value="0.2" units="cm"/>
      <inkml:brushProperty name="color" value="#FFC114"/>
    </inkml:brush>
  </inkml:definitions>
  <inkml:trace contextRef="#ctx0" brushRef="#br0">0 458 24575,'7'-1'0,"0"1"0,0-1 0,0 0 0,0 0 0,0-1 0,-1 0 0,1 0 0,-1-1 0,0 0 0,1 0 0,-1 0 0,0-1 0,-1 0 0,1 0 0,-1 0 0,0-1 0,5-5 0,7-10 0,-1 0 0,-2 0 0,18-33 0,14-19 0,-2 17 0,29-43 0,-27 32-1365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2:15.582"/>
    </inkml:context>
    <inkml:brush xml:id="br0">
      <inkml:brushProperty name="width" value="0.2" units="cm"/>
      <inkml:brushProperty name="height" value="0.2" units="cm"/>
      <inkml:brushProperty name="color" value="#FFC114"/>
      <inkml:brushProperty name="ignorePressure" value="1"/>
    </inkml:brush>
  </inkml:definitions>
  <inkml:trace contextRef="#ctx0" brushRef="#br0">1 0,'2060'0,"-2038"0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3:55.694"/>
    </inkml:context>
    <inkml:brush xml:id="br0">
      <inkml:brushProperty name="width" value="0.35" units="cm"/>
      <inkml:brushProperty name="height" value="0.35" units="cm"/>
      <inkml:brushProperty name="color" value="#E71224"/>
      <inkml:brushProperty name="ignorePressure" value="1"/>
    </inkml:brush>
  </inkml:definitions>
  <inkml:trace contextRef="#ctx0" brushRef="#br0">0 0,'5134'0,"-5109"0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4:02.096"/>
    </inkml:context>
    <inkml:brush xml:id="br0">
      <inkml:brushProperty name="width" value="0.35" units="cm"/>
      <inkml:brushProperty name="height" value="0.35" units="cm"/>
      <inkml:brushProperty name="color" value="#E71224"/>
      <inkml:brushProperty name="ignorePressure" value="1"/>
    </inkml:brush>
  </inkml:definitions>
  <inkml:trace contextRef="#ctx0" brushRef="#br0">1 0,'4868'0,"-4846"0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4:08.523"/>
    </inkml:context>
    <inkml:brush xml:id="br0">
      <inkml:brushProperty name="width" value="0.35" units="cm"/>
      <inkml:brushProperty name="height" value="0.35" units="cm"/>
      <inkml:brushProperty name="color" value="#E71224"/>
      <inkml:brushProperty name="ignorePressure" value="1"/>
    </inkml:brush>
  </inkml:definitions>
  <inkml:trace contextRef="#ctx0" brushRef="#br0">1 1,'4815'0,"-4793"0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4:37.359"/>
    </inkml:context>
    <inkml:brush xml:id="br0">
      <inkml:brushProperty name="width" value="0.35" units="cm"/>
      <inkml:brushProperty name="height" value="0.35" units="cm"/>
      <inkml:brushProperty name="color" value="#00A0D7"/>
      <inkml:brushProperty name="ignorePressure" value="1"/>
    </inkml:brush>
  </inkml:definitions>
  <inkml:trace contextRef="#ctx0" brushRef="#br0">0 0,'4895'0,"-4872"0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8:24.840"/>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1,'9933'0,"-9912"0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4:45.745"/>
    </inkml:context>
    <inkml:brush xml:id="br0">
      <inkml:brushProperty name="width" value="0.35" units="cm"/>
      <inkml:brushProperty name="height" value="0.35" units="cm"/>
      <inkml:brushProperty name="color" value="#00A0D7"/>
      <inkml:brushProperty name="ignorePressure" value="1"/>
    </inkml:brush>
  </inkml:definitions>
  <inkml:trace contextRef="#ctx0" brushRef="#br0">0 1,'4949'0,"-4926"0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00.195"/>
    </inkml:context>
    <inkml:brush xml:id="br0">
      <inkml:brushProperty name="width" value="0.35" units="cm"/>
      <inkml:brushProperty name="height" value="0.35" units="cm"/>
      <inkml:brushProperty name="color" value="#00A0D7"/>
      <inkml:brushProperty name="ignorePressure" value="1"/>
    </inkml:brush>
  </inkml:definitions>
  <inkml:trace contextRef="#ctx0" brushRef="#br0">1 0,'0'3619,"0"-3586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13.003"/>
    </inkml:context>
    <inkml:brush xml:id="br0">
      <inkml:brushProperty name="width" value="0.35" units="cm"/>
      <inkml:brushProperty name="height" value="0.35" units="cm"/>
      <inkml:brushProperty name="color" value="#00A0D7"/>
      <inkml:brushProperty name="ignorePressure" value="1"/>
    </inkml:brush>
  </inkml:definitions>
  <inkml:trace contextRef="#ctx0" brushRef="#br0">0 1,'4547'0,"-4524"0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37.429"/>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0 2432,'0'-2432,"0"4998,0-2543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42.382"/>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1 1828,'0'-1828,"0"3261,0-1405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48.294"/>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1 2778,'0'-2746,"0"2715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5:55.277"/>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1 2645,'0'-2622,"0"2600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4:48.292"/>
    </inkml:context>
    <inkml:brush xml:id="br0">
      <inkml:brushProperty name="width" value="0.2" units="cm"/>
      <inkml:brushProperty name="height" value="0.2" units="cm"/>
      <inkml:brushProperty name="color" value="#00A0D7"/>
      <inkml:brushProperty name="ignorePressure" value="1"/>
    </inkml:brush>
  </inkml:definitions>
  <inkml:trace contextRef="#ctx0" brushRef="#br0">0 0,'1369'0,"-1362"0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4:48.293"/>
    </inkml:context>
    <inkml:brush xml:id="br0">
      <inkml:brushProperty name="width" value="0.2" units="cm"/>
      <inkml:brushProperty name="height" value="0.2" units="cm"/>
      <inkml:brushProperty name="color" value="#00A0D7"/>
    </inkml:brush>
  </inkml:definitions>
  <inkml:trace contextRef="#ctx0" brushRef="#br0">0 97 24575,'1'1'0,"-1"1"0,0-1 0,1 1 0,-1-1 0,1 0 0,0 1 0,-1-1 0,1 0 0,0 1 0,2 1 0,1 4 0,13 27 0,3 7 0,5 8 0,-24-47 0,0 0 0,0-1 0,1 1 0,-1 0 0,1-1 0,-1 1 0,1 0 0,0-1 0,0 0 0,0 1 0,2 0 0,3 2 0,0-1 0,8 2 0,-1 0 0,-6-2 0,0 0 0,0-1 0,1 0 0,-1 0 0,15 0 0,4 1 0,21 1 0,-43-4 0,-1 0 0,1 0 0,0-1 0,-1 0 0,1 1 0,-1-2 0,9-2 0,-10 3 0,0 0 0,-1-1 0,1 1 0,0-1 0,-1 0 0,1 0 0,-1 0 0,1 0 0,-1 0 0,0-1 0,3-3 0,-3 2 0,0 1 0,0-1 0,0 1 0,-1-1 0,0 0 0,1 1 0,0-8 0,-1 2 0,-1 0 0,0-11 0,0 15 0,0 0 0,1 0 0,0 0 0,0 0 0,1 0 0,-1 0 0,1 1 0,3-6 0,2-6 0,15-49 0,2 0-1365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4:48.294"/>
    </inkml:context>
    <inkml:brush xml:id="br0">
      <inkml:brushProperty name="width" value="0.2" units="cm"/>
      <inkml:brushProperty name="height" value="0.2" units="cm"/>
      <inkml:brushProperty name="color" value="#00A0D7"/>
      <inkml:brushProperty name="ignorePressure" value="1"/>
    </inkml:brush>
  </inkml:definitions>
  <inkml:trace contextRef="#ctx0" brushRef="#br0">0 0,'2092'0,"-2252"0,151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8:45.198"/>
    </inkml:context>
    <inkml:brush xml:id="br0">
      <inkml:brushProperty name="width" value="0.2" units="cm"/>
      <inkml:brushProperty name="height" value="0.2" units="cm"/>
      <inkml:brushProperty name="color" value="#00A0D7"/>
      <inkml:brushProperty name="ignorePressure" value="1"/>
    </inkml:brush>
  </inkml:definitions>
  <inkml:trace contextRef="#ctx0" brushRef="#br0">0 0,'2264'0,"-2252"0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4:48.290"/>
    </inkml:context>
    <inkml:brush xml:id="br0">
      <inkml:brushProperty name="width" value="0.2" units="cm"/>
      <inkml:brushProperty name="height" value="0.2" units="cm"/>
      <inkml:brushProperty name="color" value="#FFC114"/>
      <inkml:brushProperty name="ignorePressure" value="1"/>
    </inkml:brush>
  </inkml:definitions>
  <inkml:trace contextRef="#ctx0" brushRef="#br0">0 0,'1193'0,"-1177"0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4:48.291"/>
    </inkml:context>
    <inkml:brush xml:id="br0">
      <inkml:brushProperty name="width" value="0.2" units="cm"/>
      <inkml:brushProperty name="height" value="0.2" units="cm"/>
      <inkml:brushProperty name="color" value="#FFC114"/>
    </inkml:brush>
  </inkml:definitions>
  <inkml:trace contextRef="#ctx0" brushRef="#br0">0 203 24575,'11'10'0,"-1"1"0,0 0 0,9 14 0,-11-14 0,0 0 0,1 0 0,13 10 0,-19-18 0,1-1 0,0 1 0,0-1 0,0 0 0,0 0 0,0 0 0,1 0 0,-1-1 0,0 1 0,1-1 0,0 0 0,-1 0 0,8 0 0,5-1 0,0 0 0,24-3 0,-28 2 0,4-1 0,0-1 0,-1 0 0,22-8 0,46-20 0,-69 24 0,-1 1 0,0-2 0,0 0 0,-1 0 0,22-19 0,-27 20 0,-1 0 0,-1 0 0,1-1 0,-1 0 0,-1 0 0,0 0 0,0 0 0,-1-1 0,0 0 0,3-10 0,4-22 302,-8 24-1136,11-26 1,-5 21-5993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4:48.289"/>
    </inkml:context>
    <inkml:brush xml:id="br0">
      <inkml:brushProperty name="width" value="0.2" units="cm"/>
      <inkml:brushProperty name="height" value="0.2" units="cm"/>
      <inkml:brushProperty name="color" value="#FFC114"/>
      <inkml:brushProperty name="ignorePressure" value="1"/>
    </inkml:brush>
  </inkml:definitions>
  <inkml:trace contextRef="#ctx0" brushRef="#br0">1 0,'1971'0,"-1957"0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5:18.730"/>
    </inkml:context>
    <inkml:brush xml:id="br0">
      <inkml:brushProperty name="width" value="0.2" units="cm"/>
      <inkml:brushProperty name="height" value="0.2" units="cm"/>
      <inkml:brushProperty name="color" value="#00A0D7"/>
      <inkml:brushProperty name="ignorePressure" value="1"/>
    </inkml:brush>
  </inkml:definitions>
  <inkml:trace contextRef="#ctx0" brushRef="#br0">0 0,'1323'0,"-1315"0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5:18.731"/>
    </inkml:context>
    <inkml:brush xml:id="br0">
      <inkml:brushProperty name="width" value="0.2" units="cm"/>
      <inkml:brushProperty name="height" value="0.2" units="cm"/>
      <inkml:brushProperty name="color" value="#00A0D7"/>
    </inkml:brush>
  </inkml:definitions>
  <inkml:trace contextRef="#ctx0" brushRef="#br0">0 672 24575,'0'-15'0,"1"0"0,0 0 0,4-14 0,3-2 0,3-32 0,-5 12 0,-3 20 0,-3-45 0,0 37 0,0-106 0,0 140 0,1-1 0,-1 1 0,1 0 0,1 0 0,-1 0 0,5-8 0,17-28 0,-9 18 0,-11 18 0,1-1 0,0 1 0,0-1 0,9-8 0,-11 12 0,-1 1 0,1-1 0,0 1 0,0-1 0,0 1 0,1 0 0,-1 0 0,0 0 0,0 0 0,1 0 0,-1 0 0,1 0 0,-1 1 0,1-1 0,-1 1 0,1 0 0,4-1 0,-6 1 0,1 0 0,0 1 0,-1-1 0,1 0 0,-1 1 0,1-1 0,-1 1 0,1-1 0,-1 1 0,1-1 0,-1 1 0,0 0 0,1 0 0,-1 0 0,0-1 0,0 1 0,0 0 0,1 0 0,-1 0 0,-1 1 0,1-1 0,0 0 0,1 1 0,0 2 0,0 0 0,0 0 0,-1 0 0,0 0 0,1 1 0,-1 4 0,2 7 0,-1-6 0,1 16 0,-3-21 0,1 0 0,0 0 0,0 0 0,0 0 0,3 6 0,14 24 0,-12-22 0,6 13 0,-7-12 0,-1 0 0,3 26 0,-6-34 0,1-1 0,-1 0 0,4 8 0,2 7 0,-3-6 0,0 1 0,0 0 0,-1 1 0,1 25 0,-4-32 0,4 17 0,0 5 0,-4 59 0,-1-43 0,2-34 0,1 1 0,1-1 0,6 21 0,-4-17 0,14 49 0,-17-58 0,1 0 0,0-1 0,1 1 0,0-1 0,6 8 0,-7-11 0,0 0 0,1 0 0,0 0 0,0 0 0,0 0 0,1-1 0,-1 0 0,1 0 0,6 4 0,5 0 0,0 0 0,0-1 0,1-1 0,-1 0 0,31 6 0,-29-10 0,1 0 0,32-1 0,-17-1 0,233 1 0,-254 0 0,28-5 0,13-4 0,-31 4 0,16-3 0,22-3 0,-46 8 0,1 2 0,15-1 0,171 3 0,-183-2 0,38-6 0,-36 4 0,24-1 0,80 3 0,-90 2 0,-22-2 0,18-2 0,-18 1 0,17 0 0,197 3-1365,-207-1-5461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5:18.720"/>
    </inkml:context>
    <inkml:brush xml:id="br0">
      <inkml:brushProperty name="width" value="0.2" units="cm"/>
      <inkml:brushProperty name="height" value="0.2" units="cm"/>
      <inkml:brushProperty name="color" value="#FFC114"/>
      <inkml:brushProperty name="ignorePressure" value="1"/>
    </inkml:brush>
  </inkml:definitions>
  <inkml:trace contextRef="#ctx0" brushRef="#br0">1 0,'1357'0,"-1342"0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5:18.721"/>
    </inkml:context>
    <inkml:brush xml:id="br0">
      <inkml:brushProperty name="width" value="0.2" units="cm"/>
      <inkml:brushProperty name="height" value="0.2" units="cm"/>
      <inkml:brushProperty name="color" value="#FFC114"/>
      <inkml:brushProperty name="ignorePressure" value="1"/>
    </inkml:brush>
  </inkml:definitions>
  <inkml:trace contextRef="#ctx0" brushRef="#br0">0 0,'317'0,"-314"0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5:18.722"/>
    </inkml:context>
    <inkml:brush xml:id="br0">
      <inkml:brushProperty name="width" value="0.2" units="cm"/>
      <inkml:brushProperty name="height" value="0.2" units="cm"/>
      <inkml:brushProperty name="color" value="#FFC114"/>
    </inkml:brush>
  </inkml:definitions>
  <inkml:trace contextRef="#ctx0" brushRef="#br0">0 0 24575,'4'3'0,"3"3"0,1 4 0,3 5 0,1 2 0,3 5 0,2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5:18.723"/>
    </inkml:context>
    <inkml:brush xml:id="br0">
      <inkml:brushProperty name="width" value="0.2" units="cm"/>
      <inkml:brushProperty name="height" value="0.2" units="cm"/>
      <inkml:brushProperty name="color" value="#FFC114"/>
    </inkml:brush>
  </inkml:definitions>
  <inkml:trace contextRef="#ctx0" brushRef="#br0">0 267 24575,'5'-1'0,"0"1"0,0 0 0,-1-1 0,1 0 0,-1 0 0,1 0 0,0 0 0,-1-1 0,0 1 0,0-1 0,1 0 0,-1 0 0,0-1 0,-1 1 0,1-1 0,0 1 0,3-4 0,4-6 0,0 1 0,-1-1 0,11-19 0,11-11 0,-2 10 0,20-25 0,-19 18-1365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5:18.724"/>
    </inkml:context>
    <inkml:brush xml:id="br0">
      <inkml:brushProperty name="width" value="0.2" units="cm"/>
      <inkml:brushProperty name="height" value="0.2" units="cm"/>
      <inkml:brushProperty name="color" value="#FFC114"/>
      <inkml:brushProperty name="ignorePressure" value="1"/>
    </inkml:brush>
  </inkml:definitions>
  <inkml:trace contextRef="#ctx0" brushRef="#br0">1 0,'1412'0,"-1396"0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28:53.266"/>
    </inkml:context>
    <inkml:brush xml:id="br0">
      <inkml:brushProperty name="width" value="0.2" units="cm"/>
      <inkml:brushProperty name="height" value="0.2" units="cm"/>
      <inkml:brushProperty name="color" value="#00A0D7"/>
    </inkml:brush>
  </inkml:definitions>
  <inkml:trace contextRef="#ctx0" brushRef="#br0">0 176 24575,'1'3'0,"-1"-1"0,1 1 0,0 0 0,0-1 0,0 1 0,0-1 0,0 1 0,1-1 0,-1 1 0,3 2 0,4 8 0,19 49 0,6 13 0,8 14 0,-39-86 0,0 0 0,1 1 0,-1-1 0,0 0 0,1 0 0,0 0 0,-1-1 0,1 1 0,0-1 0,1 1 0,3 1 0,5 3 0,0-2 0,12 5 0,-2-1 0,-8-3 0,-1-2 0,1 0 0,0 0 0,0-1 0,24 2 0,7 0 0,34 2 0,-71-7 0,-1 0 0,1 0 0,0-1 0,-1-1 0,1 1 0,-1-1 0,14-5 0,-16 4 0,0 1 0,-1-1 0,1 0 0,-1 0 0,1-1 0,-1 1 0,0-1 0,-1 0 0,1 0 0,0 0 0,4-9 0,-4 7 0,-1 0 0,0 0 0,0-1 0,-1 1 0,0-1 0,0 0 0,2-12 0,-3 2 0,0 0 0,-2-19 0,2 27 0,-1 0 0,2 0 0,-1 0 0,1 0 0,1 0 0,-1 1 0,2-1 0,3-8 0,5-13 0,24-87 0,4-2-1365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8:57.596"/>
    </inkml:context>
    <inkml:brush xml:id="br0">
      <inkml:brushProperty name="width" value="0.2" units="cm"/>
      <inkml:brushProperty name="height" value="0.2" units="cm"/>
      <inkml:brushProperty name="color" value="#00A0D7"/>
      <inkml:brushProperty name="ignorePressure" value="1"/>
    </inkml:brush>
  </inkml:definitions>
  <inkml:trace contextRef="#ctx0" brushRef="#br0">0 0,'3461'0,"-3726"0,251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1:50.605"/>
    </inkml:context>
    <inkml:brush xml:id="br0">
      <inkml:brushProperty name="width" value="0.2" units="cm"/>
      <inkml:brushProperty name="height" value="0.2" units="cm"/>
      <inkml:brushProperty name="color" value="#FFC114"/>
      <inkml:brushProperty name="ignorePressure" value="1"/>
    </inkml:brush>
  </inkml:definitions>
  <inkml:trace contextRef="#ctx0" brushRef="#br0">1 1,'1973'0,"-1947"0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7:31:53.400"/>
    </inkml:context>
    <inkml:brush xml:id="br0">
      <inkml:brushProperty name="width" value="0.2" units="cm"/>
      <inkml:brushProperty name="height" value="0.2" units="cm"/>
      <inkml:brushProperty name="color" value="#FFC114"/>
    </inkml:brush>
  </inkml:definitions>
  <inkml:trace contextRef="#ctx0" brushRef="#br0">1 369 24575,'17'18'0,"0"2"0,-1 0 0,15 25 0,-18-24 0,2-1 0,0-1 0,20 20 0,-29-34 0,0 0 0,0 0 0,1-1 0,0 0 0,-1 0 0,1-1 0,1 0 0,-1 0 0,0-1 0,1 0 0,-1 0 0,1-1 0,12 1 0,8-1 0,0-1 0,39-5 0,-45 2 0,6 0 0,0-3 0,0 0 0,33-13 0,79-38 0,-116 46 0,0-2 0,-1 0 0,0-2 0,-1 0 0,36-34 0,-46 36 0,0 1 0,-1-2 0,-1 1 0,0-2 0,-1 1 0,0-1 0,-1 0 0,-1-1 0,-1 0 0,6-20 0,5-38 302,-11 44-1136,17-49 1,-8 39-5993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31:58.017"/>
    </inkml:context>
    <inkml:brush xml:id="br0">
      <inkml:brushProperty name="width" value="0.2" units="cm"/>
      <inkml:brushProperty name="height" value="0.2" units="cm"/>
      <inkml:brushProperty name="color" value="#FFC114"/>
      <inkml:brushProperty name="ignorePressure" value="1"/>
    </inkml:brush>
  </inkml:definitions>
  <inkml:trace contextRef="#ctx0" brushRef="#br0">1 0,'3262'0,"-3239"0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07:29:01.230"/>
    </inkml:context>
    <inkml:brush xml:id="br0">
      <inkml:brushProperty name="width" value="0.2" units="cm"/>
      <inkml:brushProperty name="height" value="0.2" units="cm"/>
      <inkml:brushProperty name="color" value="#00A0D7"/>
      <inkml:brushProperty name="ignorePressure" value="1"/>
    </inkml:brush>
  </inkml:definitions>
  <inkml:trace contextRef="#ctx0" brushRef="#br0">0 0,'1930'0,"-1919"0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BE1F6-EFF3-4B67-B8C7-C4082D75F0FC}" type="datetimeFigureOut">
              <a:rPr lang="zh-CN" altLang="en-US" smtClean="0"/>
              <a:t>2024/5/31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994CC-5A59-4663-8AE6-55EC9E5BAF39}" type="slidenum">
              <a:rPr lang="zh-CN" altLang="en-US" smtClean="0"/>
              <a:t>‹#›</a:t>
            </a:fld>
            <a:endParaRPr lang="zh-CN" altLang="en-US"/>
          </a:p>
        </p:txBody>
      </p:sp>
    </p:spTree>
    <p:extLst>
      <p:ext uri="{BB962C8B-B14F-4D97-AF65-F5344CB8AC3E}">
        <p14:creationId xmlns:p14="http://schemas.microsoft.com/office/powerpoint/2010/main" val="58112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尊敬的各位老师，我是电气</a:t>
            </a:r>
            <a:r>
              <a:rPr lang="en-US" altLang="zh-CN" b="0" dirty="0"/>
              <a:t>201</a:t>
            </a:r>
            <a:r>
              <a:rPr lang="zh-CN" altLang="en-US" b="0" dirty="0"/>
              <a:t>班徐浩洋，我的本科毕业设计是基于</a:t>
            </a:r>
            <a:r>
              <a:rPr lang="en-US" altLang="zh-CN" b="0" dirty="0"/>
              <a:t>EMS</a:t>
            </a:r>
            <a:r>
              <a:rPr lang="zh-CN" altLang="en-US" b="0" dirty="0"/>
              <a:t>的</a:t>
            </a:r>
            <a:r>
              <a:rPr lang="en-US" altLang="zh-CN" b="0" dirty="0"/>
              <a:t>FDIA</a:t>
            </a:r>
            <a:r>
              <a:rPr lang="zh-CN" altLang="en-US" b="0" dirty="0"/>
              <a:t>电力</a:t>
            </a:r>
            <a:r>
              <a:rPr lang="en-US" altLang="zh-CN" b="0" dirty="0"/>
              <a:t>CPS</a:t>
            </a:r>
            <a:r>
              <a:rPr lang="zh-CN" altLang="en-US" b="0"/>
              <a:t>检测系统设计</a:t>
            </a:r>
            <a:r>
              <a:rPr lang="zh-CN" altLang="en-US" b="0" dirty="0"/>
              <a:t>，指导老师为高新成教授</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1</a:t>
            </a:fld>
            <a:endParaRPr lang="zh-CN" altLang="en-US"/>
          </a:p>
        </p:txBody>
      </p:sp>
    </p:spTree>
    <p:extLst>
      <p:ext uri="{BB962C8B-B14F-4D97-AF65-F5344CB8AC3E}">
        <p14:creationId xmlns:p14="http://schemas.microsoft.com/office/powerpoint/2010/main" val="259680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那么防御检测算法的逻辑是什么呢？</a:t>
            </a:r>
            <a:endParaRPr lang="en-US" altLang="zh-CN" b="1" dirty="0"/>
          </a:p>
          <a:p>
            <a:pPr algn="l" fontAlgn="base">
              <a:buFont typeface="+mj-lt"/>
              <a:buAutoNum type="arabicPeriod"/>
            </a:pPr>
            <a:r>
              <a:rPr lang="zh-CN" altLang="en-US" b="1" i="0" dirty="0">
                <a:solidFill>
                  <a:srgbClr val="1F2328"/>
                </a:solidFill>
                <a:effectLst/>
                <a:latin typeface="-apple-system"/>
              </a:rPr>
              <a:t>状态估计</a:t>
            </a:r>
            <a:r>
              <a:rPr lang="zh-CN" altLang="en-US" b="0" i="0" dirty="0">
                <a:solidFill>
                  <a:srgbClr val="1F2328"/>
                </a:solidFill>
                <a:effectLst/>
                <a:latin typeface="-apple-system"/>
              </a:rPr>
              <a:t>：用卡尔曼滤波器来估计电力系统的状态</a:t>
            </a:r>
            <a:endParaRPr lang="en-US" altLang="zh-CN" b="0" i="0" dirty="0">
              <a:solidFill>
                <a:srgbClr val="1F2328"/>
              </a:solidFill>
              <a:effectLst/>
              <a:latin typeface="-apple-system"/>
            </a:endParaRPr>
          </a:p>
          <a:p>
            <a:pPr algn="l" fontAlgn="base">
              <a:buFont typeface="+mj-lt"/>
              <a:buAutoNum type="arabicPeriod"/>
            </a:pPr>
            <a:r>
              <a:rPr lang="zh-CN" altLang="en-US" b="1" i="0" dirty="0">
                <a:solidFill>
                  <a:srgbClr val="1F2328"/>
                </a:solidFill>
                <a:effectLst/>
                <a:latin typeface="-apple-system"/>
              </a:rPr>
              <a:t>预测与更新</a:t>
            </a:r>
            <a:r>
              <a:rPr lang="zh-CN" altLang="en-US" b="0" i="0" dirty="0">
                <a:solidFill>
                  <a:srgbClr val="1F2328"/>
                </a:solidFill>
                <a:effectLst/>
                <a:latin typeface="-apple-system"/>
              </a:rPr>
              <a:t>：用卡尔曼滤波器通过预测和更新状态估计以获得当前状态的最优估计。</a:t>
            </a:r>
          </a:p>
          <a:p>
            <a:pPr algn="l" fontAlgn="base">
              <a:buFont typeface="+mj-lt"/>
              <a:buAutoNum type="arabicPeriod"/>
            </a:pPr>
            <a:r>
              <a:rPr lang="zh-CN" altLang="en-US" b="1" i="0" dirty="0">
                <a:solidFill>
                  <a:srgbClr val="1F2328"/>
                </a:solidFill>
                <a:effectLst/>
                <a:latin typeface="-apple-system"/>
              </a:rPr>
              <a:t>异常比较</a:t>
            </a:r>
            <a:r>
              <a:rPr lang="zh-CN" altLang="en-US" b="0" i="0" dirty="0">
                <a:solidFill>
                  <a:srgbClr val="1F2328"/>
                </a:solidFill>
                <a:effectLst/>
                <a:latin typeface="-apple-system"/>
              </a:rPr>
              <a:t>：计算真实状态的预测状态估计值之间的残差。</a:t>
            </a:r>
          </a:p>
          <a:p>
            <a:pPr algn="l" fontAlgn="base">
              <a:buFont typeface="+mj-lt"/>
              <a:buAutoNum type="arabicPeriod"/>
            </a:pPr>
            <a:r>
              <a:rPr lang="zh-CN" altLang="en-US" b="1" i="0" dirty="0">
                <a:solidFill>
                  <a:srgbClr val="1F2328"/>
                </a:solidFill>
                <a:effectLst/>
                <a:latin typeface="-apple-system"/>
              </a:rPr>
              <a:t>卡方统计量计算</a:t>
            </a:r>
            <a:r>
              <a:rPr lang="zh-CN" altLang="en-US" b="0" i="0" dirty="0">
                <a:solidFill>
                  <a:srgbClr val="1F2328"/>
                </a:solidFill>
                <a:effectLst/>
                <a:latin typeface="-apple-system"/>
              </a:rPr>
              <a:t>：残差的平方除以预测测量值的方差，可以得到卡方统计量。</a:t>
            </a:r>
          </a:p>
          <a:p>
            <a:pPr algn="l" fontAlgn="base">
              <a:buFont typeface="+mj-lt"/>
              <a:buAutoNum type="arabicPeriod"/>
            </a:pPr>
            <a:r>
              <a:rPr lang="zh-CN" altLang="en-US" b="1" i="0" dirty="0">
                <a:solidFill>
                  <a:srgbClr val="1F2328"/>
                </a:solidFill>
                <a:effectLst/>
                <a:latin typeface="-apple-system"/>
              </a:rPr>
              <a:t>阈值比较</a:t>
            </a:r>
            <a:r>
              <a:rPr lang="zh-CN" altLang="en-US" b="0" i="0" dirty="0">
                <a:solidFill>
                  <a:srgbClr val="1F2328"/>
                </a:solidFill>
                <a:effectLst/>
                <a:latin typeface="-apple-system"/>
              </a:rPr>
              <a:t>：将计算出的卡方统计量与预设的阈值进行比较。如果卡方统计量超过给顶阿尔法阈值，可能存在</a:t>
            </a:r>
            <a:r>
              <a:rPr lang="en-US" altLang="zh-CN" b="0" i="0" dirty="0">
                <a:solidFill>
                  <a:srgbClr val="1F2328"/>
                </a:solidFill>
                <a:effectLst/>
                <a:latin typeface="-apple-system"/>
              </a:rPr>
              <a:t>FDI</a:t>
            </a:r>
            <a:r>
              <a:rPr lang="zh-CN" altLang="en-US" b="0" i="0" dirty="0">
                <a:solidFill>
                  <a:srgbClr val="1F2328"/>
                </a:solidFill>
                <a:effectLst/>
                <a:latin typeface="-apple-system"/>
              </a:rPr>
              <a:t>攻击。</a:t>
            </a:r>
          </a:p>
          <a:p>
            <a:pPr algn="l" fontAlgn="base">
              <a:buFont typeface="+mj-lt"/>
              <a:buAutoNum type="arabicPeriod"/>
            </a:pPr>
            <a:r>
              <a:rPr lang="zh-CN" altLang="en-US" b="1" i="0" dirty="0">
                <a:solidFill>
                  <a:srgbClr val="1F2328"/>
                </a:solidFill>
                <a:effectLst/>
                <a:latin typeface="-apple-system"/>
              </a:rPr>
              <a:t>报警与响应</a:t>
            </a:r>
            <a:r>
              <a:rPr lang="zh-CN" altLang="en-US" b="0" i="0" dirty="0">
                <a:solidFill>
                  <a:srgbClr val="1F2328"/>
                </a:solidFill>
                <a:effectLst/>
                <a:latin typeface="-apple-system"/>
              </a:rPr>
              <a:t>：如果检测到异常，系统发出告警。随后，可以采取措施来调查异常并采取必要的防御措施，如隔离受攻击的设备或停止攻击数据的传输。</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10</a:t>
            </a:fld>
            <a:endParaRPr lang="zh-CN" altLang="en-US"/>
          </a:p>
        </p:txBody>
      </p:sp>
    </p:spTree>
    <p:extLst>
      <p:ext uri="{BB962C8B-B14F-4D97-AF65-F5344CB8AC3E}">
        <p14:creationId xmlns:p14="http://schemas.microsoft.com/office/powerpoint/2010/main" val="861155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那么可以看到左侧控制状态与传感器状态，同时在卡方检测的阿尔法值从</a:t>
            </a:r>
            <a:r>
              <a:rPr lang="en-US" altLang="zh-CN" dirty="0"/>
              <a:t>1-0</a:t>
            </a:r>
            <a:r>
              <a:rPr lang="zh-CN" altLang="en-US" dirty="0"/>
              <a:t>的检测状态。红色线为卡方检测阈值，下面为告警状态。</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11</a:t>
            </a:fld>
            <a:endParaRPr lang="zh-CN" altLang="en-US"/>
          </a:p>
        </p:txBody>
      </p:sp>
    </p:spTree>
    <p:extLst>
      <p:ext uri="{BB962C8B-B14F-4D97-AF65-F5344CB8AC3E}">
        <p14:creationId xmlns:p14="http://schemas.microsoft.com/office/powerpoint/2010/main" val="398257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在落实系统的系统开发当中我们选择了</a:t>
            </a:r>
            <a:r>
              <a:rPr lang="en-US" altLang="zh-CN" dirty="0"/>
              <a:t>Flask</a:t>
            </a:r>
            <a:r>
              <a:rPr lang="zh-CN" altLang="en-US" dirty="0"/>
              <a:t>框架开发，集成以</a:t>
            </a:r>
            <a:r>
              <a:rPr lang="en-US" altLang="zh-CN" dirty="0"/>
              <a:t>Chatglm3</a:t>
            </a:r>
            <a:r>
              <a:rPr lang="zh-CN" altLang="en-US" dirty="0"/>
              <a:t>语义大模型的本地知识库机器人，</a:t>
            </a:r>
            <a:r>
              <a:rPr lang="en-US" altLang="zh-CN" dirty="0"/>
              <a:t>PowerBI</a:t>
            </a:r>
            <a:r>
              <a:rPr lang="zh-CN" altLang="en-US" dirty="0"/>
              <a:t>商业大数据分析工具，以及</a:t>
            </a:r>
            <a:r>
              <a:rPr lang="en-US" altLang="zh-CN" dirty="0"/>
              <a:t>Mysql</a:t>
            </a:r>
            <a:r>
              <a:rPr lang="zh-CN" altLang="en-US" dirty="0"/>
              <a:t>数据库，展示表为主要数据表。</a:t>
            </a:r>
            <a:br>
              <a:rPr lang="en-US" altLang="zh-CN" dirty="0"/>
            </a:br>
            <a:br>
              <a:rPr lang="en-US" altLang="zh-CN" dirty="0"/>
            </a:br>
            <a:r>
              <a:rPr lang="zh-CN" altLang="en-US" dirty="0"/>
              <a:t>下面展示核心功能</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12</a:t>
            </a:fld>
            <a:endParaRPr lang="zh-CN" altLang="en-US"/>
          </a:p>
        </p:txBody>
      </p:sp>
    </p:spTree>
    <p:extLst>
      <p:ext uri="{BB962C8B-B14F-4D97-AF65-F5344CB8AC3E}">
        <p14:creationId xmlns:p14="http://schemas.microsoft.com/office/powerpoint/2010/main" val="327548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此图为依据卡方检测算法所搭建的检测</a:t>
            </a:r>
            <a:r>
              <a:rPr lang="en-US" altLang="zh-CN" dirty="0"/>
              <a:t>FDIA</a:t>
            </a:r>
            <a:r>
              <a:rPr lang="zh-CN" altLang="en-US" dirty="0"/>
              <a:t>探针，异常数据标记为橙色，同时告警，并可标记为误报，同时拥有阈值调整机制。</a:t>
            </a:r>
            <a:endParaRPr lang="en-US" altLang="zh-CN" dirty="0"/>
          </a:p>
          <a:p>
            <a:r>
              <a:rPr lang="zh-CN" altLang="en-US" dirty="0"/>
              <a:t>数据来源为德克萨斯 </a:t>
            </a:r>
            <a:r>
              <a:rPr lang="en-US" altLang="zh-CN" dirty="0"/>
              <a:t>A&amp;M </a:t>
            </a:r>
            <a:r>
              <a:rPr lang="zh-CN" altLang="en-US" dirty="0"/>
              <a:t>大学公开数据集。</a:t>
            </a:r>
            <a:endParaRPr lang="en-US" altLang="zh-CN"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13</a:t>
            </a:fld>
            <a:endParaRPr lang="zh-CN" altLang="en-US"/>
          </a:p>
        </p:txBody>
      </p:sp>
    </p:spTree>
    <p:extLst>
      <p:ext uri="{BB962C8B-B14F-4D97-AF65-F5344CB8AC3E}">
        <p14:creationId xmlns:p14="http://schemas.microsoft.com/office/powerpoint/2010/main" val="2529009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次图为登录页面，</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14</a:t>
            </a:fld>
            <a:endParaRPr lang="zh-CN" altLang="en-US"/>
          </a:p>
        </p:txBody>
      </p:sp>
    </p:spTree>
    <p:extLst>
      <p:ext uri="{BB962C8B-B14F-4D97-AF65-F5344CB8AC3E}">
        <p14:creationId xmlns:p14="http://schemas.microsoft.com/office/powerpoint/2010/main" val="113629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右图为依靠</a:t>
            </a:r>
            <a:r>
              <a:rPr lang="en-US" altLang="zh-CN" dirty="0"/>
              <a:t>ChatGLM3</a:t>
            </a:r>
            <a:r>
              <a:rPr lang="zh-CN" altLang="en-US" dirty="0"/>
              <a:t>语义大模型的电力系统助手本地知识库机器人，可以帮助电力系统运维维护人员面对电力系统问题时可以获取一定的知识帮助。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15</a:t>
            </a:fld>
            <a:endParaRPr lang="zh-CN" altLang="en-US"/>
          </a:p>
        </p:txBody>
      </p:sp>
    </p:spTree>
    <p:extLst>
      <p:ext uri="{BB962C8B-B14F-4D97-AF65-F5344CB8AC3E}">
        <p14:creationId xmlns:p14="http://schemas.microsoft.com/office/powerpoint/2010/main" val="414973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此图为依靠大数据技术实现的高度可视化可交互的电力系统参数监控，并进行多参数动态联动，当前参数有相角，频率，电压，消耗功率，地区，时间，同时支持历史数据全部查询，一秒处理上限为</a:t>
            </a:r>
            <a:r>
              <a:rPr lang="en-US" altLang="zh-CN" b="0" i="0" dirty="0">
                <a:solidFill>
                  <a:srgbClr val="121212"/>
                </a:solidFill>
                <a:effectLst/>
                <a:highlight>
                  <a:srgbClr val="FFFFFF"/>
                </a:highlight>
                <a:latin typeface="-apple-system"/>
              </a:rPr>
              <a:t>10000</a:t>
            </a:r>
            <a:r>
              <a:rPr lang="zh-CN" altLang="en-US" b="0" i="0" dirty="0">
                <a:solidFill>
                  <a:srgbClr val="121212"/>
                </a:solidFill>
                <a:effectLst/>
                <a:highlight>
                  <a:srgbClr val="FFFFFF"/>
                </a:highlight>
                <a:latin typeface="-apple-system"/>
              </a:rPr>
              <a:t>亿条数据</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16</a:t>
            </a:fld>
            <a:endParaRPr lang="zh-CN" altLang="en-US"/>
          </a:p>
        </p:txBody>
      </p:sp>
    </p:spTree>
    <p:extLst>
      <p:ext uri="{BB962C8B-B14F-4D97-AF65-F5344CB8AC3E}">
        <p14:creationId xmlns:p14="http://schemas.microsoft.com/office/powerpoint/2010/main" val="1364679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跨部门协作功能，根据</a:t>
            </a:r>
            <a:r>
              <a:rPr lang="en-US" altLang="zh-CN" dirty="0"/>
              <a:t>FDIA</a:t>
            </a:r>
            <a:r>
              <a:rPr lang="zh-CN" altLang="en-US" dirty="0"/>
              <a:t>影响电力部门之广，可以出现问题时进行查询相关部门主要负责人提高工作效率。</a:t>
            </a:r>
            <a:endParaRPr lang="en-US" altLang="zh-CN"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17</a:t>
            </a:fld>
            <a:endParaRPr lang="zh-CN" altLang="en-US"/>
          </a:p>
        </p:txBody>
      </p:sp>
    </p:spTree>
    <p:extLst>
      <p:ext uri="{BB962C8B-B14F-4D97-AF65-F5344CB8AC3E}">
        <p14:creationId xmlns:p14="http://schemas.microsoft.com/office/powerpoint/2010/main" val="112030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此功能拥有基于</a:t>
            </a:r>
            <a:r>
              <a:rPr lang="en-US" altLang="zh-CN" dirty="0"/>
              <a:t>MODBUS</a:t>
            </a:r>
            <a:r>
              <a:rPr lang="zh-CN" altLang="en-US" dirty="0"/>
              <a:t>协议的远程控制功能可以对存在问题的电网组件进行状态重置，开机与关机，同时为了集成</a:t>
            </a:r>
            <a:r>
              <a:rPr lang="en-US" altLang="zh-CN" dirty="0"/>
              <a:t>EMS</a:t>
            </a:r>
            <a:r>
              <a:rPr lang="zh-CN" altLang="en-US" dirty="0"/>
              <a:t>预留相关接口与调试页面。</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18</a:t>
            </a:fld>
            <a:endParaRPr lang="zh-CN" altLang="en-US"/>
          </a:p>
        </p:txBody>
      </p:sp>
    </p:spTree>
    <p:extLst>
      <p:ext uri="{BB962C8B-B14F-4D97-AF65-F5344CB8AC3E}">
        <p14:creationId xmlns:p14="http://schemas.microsoft.com/office/powerpoint/2010/main" val="79780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在完成毕业设计期间，我学到很多东西，</a:t>
            </a:r>
            <a:endParaRPr lang="en-US" altLang="zh-CN" dirty="0"/>
          </a:p>
          <a:p>
            <a:r>
              <a:rPr lang="zh-CN" altLang="en-US" dirty="0"/>
              <a:t>系统完成了对异常数据的判断，全参数监控与数据联动，跨部门协作，远程电气设备控制，预留集成</a:t>
            </a:r>
            <a:r>
              <a:rPr lang="en-US" altLang="zh-CN" dirty="0"/>
              <a:t>EMS</a:t>
            </a:r>
            <a:r>
              <a:rPr lang="zh-CN" altLang="en-US" dirty="0"/>
              <a:t>接口等主要功能，但告警阈值仍需运维人员判断，控制远程电气设备与</a:t>
            </a:r>
            <a:r>
              <a:rPr lang="en-US" altLang="zh-CN" dirty="0"/>
              <a:t>FDIA</a:t>
            </a:r>
            <a:r>
              <a:rPr lang="zh-CN" altLang="en-US" dirty="0"/>
              <a:t>检测的联动操作仍依靠人工，未来希望机器学习可以完善这一问题。</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19</a:t>
            </a:fld>
            <a:endParaRPr lang="zh-CN" altLang="en-US"/>
          </a:p>
        </p:txBody>
      </p:sp>
    </p:spTree>
    <p:extLst>
      <p:ext uri="{BB962C8B-B14F-4D97-AF65-F5344CB8AC3E}">
        <p14:creationId xmlns:p14="http://schemas.microsoft.com/office/powerpoint/2010/main" val="265871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本次汇报分为课题介绍，模型的设计实现与分析，系统结果演示，论文总结与展望四个话题展开</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2</a:t>
            </a:fld>
            <a:endParaRPr lang="zh-CN" altLang="en-US"/>
          </a:p>
        </p:txBody>
      </p:sp>
    </p:spTree>
    <p:extLst>
      <p:ext uri="{BB962C8B-B14F-4D97-AF65-F5344CB8AC3E}">
        <p14:creationId xmlns:p14="http://schemas.microsoft.com/office/powerpoint/2010/main" val="145493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我的汇报结束，感谢各位老师的批评与指正！</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20</a:t>
            </a:fld>
            <a:endParaRPr lang="zh-CN" altLang="en-US"/>
          </a:p>
        </p:txBody>
      </p:sp>
    </p:spTree>
    <p:extLst>
      <p:ext uri="{BB962C8B-B14F-4D97-AF65-F5344CB8AC3E}">
        <p14:creationId xmlns:p14="http://schemas.microsoft.com/office/powerpoint/2010/main" val="292908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r>
              <a:rPr lang="zh-CN" altLang="en-US" b="0" i="0" dirty="0">
                <a:solidFill>
                  <a:srgbClr val="1F2328"/>
                </a:solidFill>
                <a:effectLst/>
                <a:highlight>
                  <a:srgbClr val="FFFFFF"/>
                </a:highlight>
                <a:latin typeface="-apple-system"/>
              </a:rPr>
              <a:t>当前在工业</a:t>
            </a:r>
            <a:r>
              <a:rPr lang="en-US" altLang="zh-CN" b="0" i="0" dirty="0">
                <a:solidFill>
                  <a:srgbClr val="1F2328"/>
                </a:solidFill>
                <a:effectLst/>
                <a:highlight>
                  <a:srgbClr val="FFFFFF"/>
                </a:highlight>
                <a:latin typeface="-apple-system"/>
              </a:rPr>
              <a:t>4.0</a:t>
            </a:r>
            <a:r>
              <a:rPr lang="zh-CN" altLang="en-US" b="0" i="0" dirty="0">
                <a:solidFill>
                  <a:srgbClr val="1F2328"/>
                </a:solidFill>
                <a:effectLst/>
                <a:highlight>
                  <a:srgbClr val="FFFFFF"/>
                </a:highlight>
                <a:latin typeface="-apple-system"/>
              </a:rPr>
              <a:t>与数字化转型的时代当中，电网逐渐变成以围绕</a:t>
            </a:r>
            <a:r>
              <a:rPr lang="en-US" altLang="zh-CN" b="0" i="0" dirty="0">
                <a:solidFill>
                  <a:srgbClr val="1F2328"/>
                </a:solidFill>
                <a:effectLst/>
                <a:highlight>
                  <a:srgbClr val="FFFFFF"/>
                </a:highlight>
                <a:latin typeface="-apple-system"/>
              </a:rPr>
              <a:t>CPS</a:t>
            </a:r>
            <a:r>
              <a:rPr lang="zh-CN" altLang="en-US" b="0" i="0" dirty="0">
                <a:solidFill>
                  <a:srgbClr val="1F2328"/>
                </a:solidFill>
                <a:effectLst/>
                <a:highlight>
                  <a:srgbClr val="FFFFFF"/>
                </a:highlight>
                <a:latin typeface="-apple-system"/>
              </a:rPr>
              <a:t>为核心的电力系统，因此网络漏洞可能会导致严重的物理后果。</a:t>
            </a:r>
            <a:endParaRPr lang="en-US" altLang="zh-CN" b="0" i="0" dirty="0">
              <a:solidFill>
                <a:srgbClr val="1F2328"/>
              </a:solidFill>
              <a:effectLst/>
              <a:highlight>
                <a:srgbClr val="FFFFFF"/>
              </a:highlight>
              <a:latin typeface="-apple-system"/>
            </a:endParaRPr>
          </a:p>
          <a:p>
            <a:pPr algn="l" fontAlgn="base"/>
            <a:r>
              <a:rPr lang="zh-CN" altLang="en-US" b="0" i="0" dirty="0">
                <a:solidFill>
                  <a:srgbClr val="1F2328"/>
                </a:solidFill>
                <a:effectLst/>
                <a:highlight>
                  <a:srgbClr val="FFFFFF"/>
                </a:highlight>
                <a:latin typeface="-apple-system"/>
              </a:rPr>
              <a:t>因此：</a:t>
            </a:r>
            <a:r>
              <a:rPr lang="en-US" altLang="zh-CN" b="0" dirty="0">
                <a:solidFill>
                  <a:srgbClr val="FF0000"/>
                </a:solidFill>
              </a:rPr>
              <a:t>FDIA</a:t>
            </a:r>
            <a:r>
              <a:rPr lang="zh-CN" altLang="en-US" b="0" dirty="0">
                <a:solidFill>
                  <a:srgbClr val="FF0000"/>
                </a:solidFill>
              </a:rPr>
              <a:t>（虚假数据注入攻击）成为影响电网</a:t>
            </a:r>
            <a:r>
              <a:rPr lang="en-US" altLang="zh-CN" b="0" dirty="0">
                <a:solidFill>
                  <a:srgbClr val="FF0000"/>
                </a:solidFill>
              </a:rPr>
              <a:t>CPS</a:t>
            </a:r>
            <a:r>
              <a:rPr lang="zh-CN" altLang="en-US" b="0" dirty="0">
                <a:solidFill>
                  <a:srgbClr val="FF0000"/>
                </a:solidFill>
              </a:rPr>
              <a:t>的关键</a:t>
            </a:r>
          </a:p>
          <a:p>
            <a:endParaRPr lang="zh-CN" altLang="en-US" b="0"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3</a:t>
            </a:fld>
            <a:endParaRPr lang="zh-CN" altLang="en-US"/>
          </a:p>
        </p:txBody>
      </p:sp>
    </p:spTree>
    <p:extLst>
      <p:ext uri="{BB962C8B-B14F-4D97-AF65-F5344CB8AC3E}">
        <p14:creationId xmlns:p14="http://schemas.microsoft.com/office/powerpoint/2010/main" val="272415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FDIA</a:t>
            </a:r>
            <a:r>
              <a:rPr lang="zh-CN" altLang="en-US" b="0" dirty="0"/>
              <a:t>这个术语起源于</a:t>
            </a:r>
            <a:r>
              <a:rPr lang="en-US" altLang="zh-CN" b="0" dirty="0"/>
              <a:t>2009</a:t>
            </a:r>
            <a:r>
              <a:rPr lang="zh-CN" altLang="en-US" b="0" dirty="0"/>
              <a:t>年可追溯到电力系统保护领域当中，结合原理图与数学模型可以知道</a:t>
            </a:r>
            <a:r>
              <a:rPr lang="en-US" altLang="zh-CN" b="0" dirty="0"/>
              <a:t>FDIA</a:t>
            </a:r>
            <a:r>
              <a:rPr lang="zh-CN" altLang="en-US" b="0" dirty="0"/>
              <a:t>在电网中的运行方式，主要目的通过虚假数据误导决策者与影响电力系统正常运行。</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4</a:t>
            </a:fld>
            <a:endParaRPr lang="zh-CN" altLang="en-US"/>
          </a:p>
        </p:txBody>
      </p:sp>
    </p:spTree>
    <p:extLst>
      <p:ext uri="{BB962C8B-B14F-4D97-AF65-F5344CB8AC3E}">
        <p14:creationId xmlns:p14="http://schemas.microsoft.com/office/powerpoint/2010/main" val="223449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研究办法为模拟</a:t>
            </a:r>
            <a:r>
              <a:rPr lang="en-US" altLang="zh-CN" b="0" dirty="0"/>
              <a:t>FDIA</a:t>
            </a:r>
            <a:r>
              <a:rPr lang="zh-CN" altLang="en-US" b="0" dirty="0"/>
              <a:t>在电网中的影响，然后加入检测算法检测是否有效检测，最后落实为系统。</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5</a:t>
            </a:fld>
            <a:endParaRPr lang="zh-CN" altLang="en-US"/>
          </a:p>
        </p:txBody>
      </p:sp>
    </p:spTree>
    <p:extLst>
      <p:ext uri="{BB962C8B-B14F-4D97-AF65-F5344CB8AC3E}">
        <p14:creationId xmlns:p14="http://schemas.microsoft.com/office/powerpoint/2010/main" val="123923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该</a:t>
            </a:r>
            <a:r>
              <a:rPr lang="zh-CN" alt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检测防御</a:t>
            </a: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系统包含</a:t>
            </a:r>
            <a:r>
              <a:rPr lang="en-US"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个大的模块与</a:t>
            </a:r>
            <a:r>
              <a:rPr lang="en-US"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个小的功能模块，</a:t>
            </a:r>
            <a:r>
              <a:rPr lang="zh-CN" alt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且包含四个数据库表的设计</a:t>
            </a:r>
            <a:endParaRPr lang="zh-CN" altLang="en-US" b="0"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6</a:t>
            </a:fld>
            <a:endParaRPr lang="zh-CN" altLang="en-US"/>
          </a:p>
        </p:txBody>
      </p:sp>
    </p:spTree>
    <p:extLst>
      <p:ext uri="{BB962C8B-B14F-4D97-AF65-F5344CB8AC3E}">
        <p14:creationId xmlns:p14="http://schemas.microsoft.com/office/powerpoint/2010/main" val="275074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在本仿真当中，首先展示的是对电网面临</a:t>
            </a:r>
            <a:r>
              <a:rPr lang="en-US" altLang="zh-CN" b="0" dirty="0"/>
              <a:t>FDIA</a:t>
            </a:r>
            <a:r>
              <a:rPr lang="zh-CN" altLang="en-US" b="0" dirty="0"/>
              <a:t>传感器或执行器时对电网稳定性的影响</a:t>
            </a:r>
            <a:endParaRPr lang="en-US" altLang="zh-CN" b="0" dirty="0"/>
          </a:p>
          <a:p>
            <a:r>
              <a:rPr lang="zh-CN" altLang="en-US" b="0" dirty="0"/>
              <a:t>分为五个模块。</a:t>
            </a:r>
            <a:endParaRPr lang="en-US" altLang="zh-CN" b="0" dirty="0"/>
          </a:p>
          <a:p>
            <a:r>
              <a:rPr lang="en-US" altLang="zh-CN" b="0" dirty="0"/>
              <a:t>1</a:t>
            </a:r>
            <a:r>
              <a:rPr lang="zh-CN" altLang="en-US" b="0" dirty="0"/>
              <a:t>是状态观测器模块的设计，目的是结合高斯噪声与外部输入参数，输出</a:t>
            </a:r>
            <a:r>
              <a:rPr lang="zh-CN" altLang="zh-CN" sz="1200" b="0" kern="100" dirty="0">
                <a:effectLst/>
                <a:latin typeface="Times New Roman" panose="02020603050405020304" pitchFamily="18" charset="0"/>
                <a:ea typeface="宋体" panose="02010600030101010101" pitchFamily="2" charset="-122"/>
                <a:cs typeface="Times New Roman" panose="02020603050405020304" pitchFamily="18" charset="0"/>
              </a:rPr>
              <a:t>描述状态变量随时间</a:t>
            </a:r>
            <a:r>
              <a:rPr lang="zh-CN" altLang="en-US" sz="1200" b="0" kern="100" dirty="0">
                <a:effectLst/>
                <a:latin typeface="Times New Roman" panose="02020603050405020304" pitchFamily="18" charset="0"/>
                <a:ea typeface="宋体" panose="02010600030101010101" pitchFamily="2" charset="-122"/>
                <a:cs typeface="Times New Roman" panose="02020603050405020304" pitchFamily="18" charset="0"/>
              </a:rPr>
              <a:t>变化。</a:t>
            </a:r>
            <a:endParaRPr lang="en-US" alt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200" b="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200" b="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b="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200" b="0" kern="100" dirty="0">
                <a:effectLst/>
                <a:latin typeface="Times New Roman" panose="02020603050405020304" pitchFamily="18" charset="0"/>
                <a:ea typeface="宋体" panose="02010600030101010101" pitchFamily="2" charset="-122"/>
                <a:cs typeface="Times New Roman" panose="02020603050405020304" pitchFamily="18" charset="0"/>
              </a:rPr>
              <a:t>是输入一个二维向量的</a:t>
            </a:r>
            <a:r>
              <a:rPr lang="zh-CN" alt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时变信号</a:t>
            </a:r>
            <a:r>
              <a:rPr lang="zh-CN" altLang="en-US" sz="12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b="0" dirty="0"/>
              <a:t>4</a:t>
            </a:r>
            <a:r>
              <a:rPr lang="zh-CN" altLang="en-US" b="0" dirty="0"/>
              <a:t>为保证稳定的闭环控制。</a:t>
            </a:r>
          </a:p>
        </p:txBody>
      </p:sp>
      <p:sp>
        <p:nvSpPr>
          <p:cNvPr id="4" name="灯片编号占位符 3"/>
          <p:cNvSpPr>
            <a:spLocks noGrp="1"/>
          </p:cNvSpPr>
          <p:nvPr>
            <p:ph type="sldNum" sz="quarter" idx="5"/>
          </p:nvPr>
        </p:nvSpPr>
        <p:spPr/>
        <p:txBody>
          <a:bodyPr/>
          <a:lstStyle/>
          <a:p>
            <a:fld id="{826994CC-5A59-4663-8AE6-55EC9E5BAF39}" type="slidenum">
              <a:rPr lang="zh-CN" altLang="en-US" smtClean="0"/>
              <a:t>7</a:t>
            </a:fld>
            <a:endParaRPr lang="zh-CN" altLang="en-US"/>
          </a:p>
        </p:txBody>
      </p:sp>
    </p:spTree>
    <p:extLst>
      <p:ext uri="{BB962C8B-B14F-4D97-AF65-F5344CB8AC3E}">
        <p14:creationId xmlns:p14="http://schemas.microsoft.com/office/powerpoint/2010/main" val="125091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我们可以得到控制状态传感器状态与为空的检测结果</a:t>
            </a:r>
            <a:br>
              <a:rPr lang="en-US"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b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结合上述由此可以的出结论，在攻击下</a:t>
            </a:r>
            <a:r>
              <a:rPr lang="zh-CN" alt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电网不稳定</a:t>
            </a:r>
            <a:r>
              <a:rPr lang="zh-CN"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。且在攻击结束后，电网恢复了期望的平衡状态。</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b="0"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8</a:t>
            </a:fld>
            <a:endParaRPr lang="zh-CN" altLang="en-US"/>
          </a:p>
        </p:txBody>
      </p:sp>
    </p:spTree>
    <p:extLst>
      <p:ext uri="{BB962C8B-B14F-4D97-AF65-F5344CB8AC3E}">
        <p14:creationId xmlns:p14="http://schemas.microsoft.com/office/powerpoint/2010/main" val="387397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再集成检测算法集成在一起此时搭建拥有检测系统的模型，进而观察各个电气器件的状态。</a:t>
            </a:r>
            <a:endParaRPr lang="en-US" altLang="zh-CN" b="0" dirty="0"/>
          </a:p>
          <a:p>
            <a:endParaRPr lang="en-US" altLang="zh-CN" b="0" dirty="0"/>
          </a:p>
        </p:txBody>
      </p:sp>
      <p:sp>
        <p:nvSpPr>
          <p:cNvPr id="4" name="灯片编号占位符 3"/>
          <p:cNvSpPr>
            <a:spLocks noGrp="1"/>
          </p:cNvSpPr>
          <p:nvPr>
            <p:ph type="sldNum" sz="quarter" idx="5"/>
          </p:nvPr>
        </p:nvSpPr>
        <p:spPr/>
        <p:txBody>
          <a:bodyPr/>
          <a:lstStyle/>
          <a:p>
            <a:fld id="{826994CC-5A59-4663-8AE6-55EC9E5BAF39}" type="slidenum">
              <a:rPr lang="zh-CN" altLang="en-US" smtClean="0"/>
              <a:t>9</a:t>
            </a:fld>
            <a:endParaRPr lang="zh-CN" altLang="en-US"/>
          </a:p>
        </p:txBody>
      </p:sp>
    </p:spTree>
    <p:extLst>
      <p:ext uri="{BB962C8B-B14F-4D97-AF65-F5344CB8AC3E}">
        <p14:creationId xmlns:p14="http://schemas.microsoft.com/office/powerpoint/2010/main" val="83141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矩形 10"/>
          <p:cNvSpPr/>
          <p:nvPr userDrawn="1"/>
        </p:nvSpPr>
        <p:spPr>
          <a:xfrm>
            <a:off x="9352518" y="638132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3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2024/5/31</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customXml" Target="../ink/ink16.xml"/><Relationship Id="rId18" Type="http://schemas.openxmlformats.org/officeDocument/2006/relationships/image" Target="../media/image50.png"/><Relationship Id="rId26" Type="http://schemas.openxmlformats.org/officeDocument/2006/relationships/image" Target="../media/image54.png"/><Relationship Id="rId39" Type="http://schemas.openxmlformats.org/officeDocument/2006/relationships/customXml" Target="../ink/ink29.xml"/><Relationship Id="rId21" Type="http://schemas.openxmlformats.org/officeDocument/2006/relationships/customXml" Target="../ink/ink20.xml"/><Relationship Id="rId34" Type="http://schemas.openxmlformats.org/officeDocument/2006/relationships/image" Target="../media/image58.png"/><Relationship Id="rId42" Type="http://schemas.openxmlformats.org/officeDocument/2006/relationships/image" Target="../media/image62.png"/><Relationship Id="rId47" Type="http://schemas.openxmlformats.org/officeDocument/2006/relationships/customXml" Target="../ink/ink33.xml"/><Relationship Id="rId50" Type="http://schemas.openxmlformats.org/officeDocument/2006/relationships/image" Target="../media/image66.png"/><Relationship Id="rId55" Type="http://schemas.openxmlformats.org/officeDocument/2006/relationships/customXml" Target="../ink/ink37.xml"/><Relationship Id="rId7" Type="http://schemas.openxmlformats.org/officeDocument/2006/relationships/image" Target="../media/image42.png"/><Relationship Id="rId2" Type="http://schemas.openxmlformats.org/officeDocument/2006/relationships/notesSlide" Target="../notesSlides/notesSlide11.xml"/><Relationship Id="rId16" Type="http://schemas.openxmlformats.org/officeDocument/2006/relationships/image" Target="../media/image49.png"/><Relationship Id="rId29" Type="http://schemas.openxmlformats.org/officeDocument/2006/relationships/customXml" Target="../ink/ink24.xml"/><Relationship Id="rId11" Type="http://schemas.openxmlformats.org/officeDocument/2006/relationships/image" Target="../media/image46.png"/><Relationship Id="rId24" Type="http://schemas.openxmlformats.org/officeDocument/2006/relationships/image" Target="../media/image53.png"/><Relationship Id="rId32" Type="http://schemas.openxmlformats.org/officeDocument/2006/relationships/image" Target="../media/image57.png"/><Relationship Id="rId37" Type="http://schemas.openxmlformats.org/officeDocument/2006/relationships/customXml" Target="../ink/ink28.xml"/><Relationship Id="rId40" Type="http://schemas.openxmlformats.org/officeDocument/2006/relationships/image" Target="../media/image61.png"/><Relationship Id="rId45" Type="http://schemas.openxmlformats.org/officeDocument/2006/relationships/customXml" Target="../ink/ink32.xml"/><Relationship Id="rId53" Type="http://schemas.openxmlformats.org/officeDocument/2006/relationships/customXml" Target="../ink/ink36.xml"/><Relationship Id="rId58" Type="http://schemas.openxmlformats.org/officeDocument/2006/relationships/image" Target="../media/image70.png"/><Relationship Id="rId5" Type="http://schemas.openxmlformats.org/officeDocument/2006/relationships/image" Target="../media/image40.png"/><Relationship Id="rId19" Type="http://schemas.openxmlformats.org/officeDocument/2006/relationships/customXml" Target="../ink/ink19.xml"/><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8.png"/><Relationship Id="rId22" Type="http://schemas.openxmlformats.org/officeDocument/2006/relationships/image" Target="../media/image52.png"/><Relationship Id="rId27" Type="http://schemas.openxmlformats.org/officeDocument/2006/relationships/customXml" Target="../ink/ink23.xml"/><Relationship Id="rId30" Type="http://schemas.openxmlformats.org/officeDocument/2006/relationships/image" Target="../media/image56.png"/><Relationship Id="rId35" Type="http://schemas.openxmlformats.org/officeDocument/2006/relationships/customXml" Target="../ink/ink27.xml"/><Relationship Id="rId43" Type="http://schemas.openxmlformats.org/officeDocument/2006/relationships/customXml" Target="../ink/ink31.xml"/><Relationship Id="rId48" Type="http://schemas.openxmlformats.org/officeDocument/2006/relationships/image" Target="../media/image65.png"/><Relationship Id="rId56" Type="http://schemas.openxmlformats.org/officeDocument/2006/relationships/image" Target="../media/image69.png"/><Relationship Id="rId8" Type="http://schemas.openxmlformats.org/officeDocument/2006/relationships/image" Target="../media/image43.png"/><Relationship Id="rId51" Type="http://schemas.openxmlformats.org/officeDocument/2006/relationships/customXml" Target="../ink/ink35.xml"/><Relationship Id="rId3" Type="http://schemas.openxmlformats.org/officeDocument/2006/relationships/image" Target="../media/image38.png"/><Relationship Id="rId12" Type="http://schemas.openxmlformats.org/officeDocument/2006/relationships/image" Target="../media/image47.png"/><Relationship Id="rId17" Type="http://schemas.openxmlformats.org/officeDocument/2006/relationships/customXml" Target="../ink/ink18.xml"/><Relationship Id="rId25" Type="http://schemas.openxmlformats.org/officeDocument/2006/relationships/customXml" Target="../ink/ink22.xml"/><Relationship Id="rId33" Type="http://schemas.openxmlformats.org/officeDocument/2006/relationships/customXml" Target="../ink/ink26.xml"/><Relationship Id="rId38" Type="http://schemas.openxmlformats.org/officeDocument/2006/relationships/image" Target="../media/image60.png"/><Relationship Id="rId46" Type="http://schemas.openxmlformats.org/officeDocument/2006/relationships/image" Target="../media/image64.png"/><Relationship Id="rId59" Type="http://schemas.openxmlformats.org/officeDocument/2006/relationships/customXml" Target="../ink/ink39.xml"/><Relationship Id="rId20" Type="http://schemas.openxmlformats.org/officeDocument/2006/relationships/image" Target="../media/image51.png"/><Relationship Id="rId41" Type="http://schemas.openxmlformats.org/officeDocument/2006/relationships/customXml" Target="../ink/ink30.xml"/><Relationship Id="rId54"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41.png"/><Relationship Id="rId15" Type="http://schemas.openxmlformats.org/officeDocument/2006/relationships/customXml" Target="../ink/ink17.xml"/><Relationship Id="rId23" Type="http://schemas.openxmlformats.org/officeDocument/2006/relationships/customXml" Target="../ink/ink21.xml"/><Relationship Id="rId28" Type="http://schemas.openxmlformats.org/officeDocument/2006/relationships/image" Target="../media/image55.png"/><Relationship Id="rId36" Type="http://schemas.openxmlformats.org/officeDocument/2006/relationships/image" Target="../media/image59.png"/><Relationship Id="rId49" Type="http://schemas.openxmlformats.org/officeDocument/2006/relationships/customXml" Target="../ink/ink34.xml"/><Relationship Id="rId57" Type="http://schemas.openxmlformats.org/officeDocument/2006/relationships/customXml" Target="../ink/ink38.xml"/><Relationship Id="rId10" Type="http://schemas.openxmlformats.org/officeDocument/2006/relationships/image" Target="../media/image45.png"/><Relationship Id="rId31" Type="http://schemas.openxmlformats.org/officeDocument/2006/relationships/customXml" Target="../ink/ink25.xml"/><Relationship Id="rId44" Type="http://schemas.openxmlformats.org/officeDocument/2006/relationships/image" Target="../media/image63.png"/><Relationship Id="rId52" Type="http://schemas.openxmlformats.org/officeDocument/2006/relationships/image" Target="../media/image67.png"/><Relationship Id="rId60"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4.jpeg"/><Relationship Id="rId4" Type="http://schemas.openxmlformats.org/officeDocument/2006/relationships/image" Target="../media/image73.png"/></Relationships>
</file>

<file path=ppt/slides/_rels/slide1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7.png"/><Relationship Id="rId21" Type="http://schemas.openxmlformats.org/officeDocument/2006/relationships/image" Target="../media/image27.png"/><Relationship Id="rId34" Type="http://schemas.openxmlformats.org/officeDocument/2006/relationships/customXml" Target="../ink/ink15.xml"/><Relationship Id="rId7" Type="http://schemas.openxmlformats.org/officeDocument/2006/relationships/image" Target="../media/image20.png"/><Relationship Id="rId12" Type="http://schemas.openxmlformats.org/officeDocument/2006/relationships/customXml" Target="../ink/ink4.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notesSlide" Target="../notesSlides/notesSlide8.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22.png"/><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21.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30.png"/><Relationship Id="rId30" Type="http://schemas.openxmlformats.org/officeDocument/2006/relationships/customXml" Target="../ink/ink13.xml"/><Relationship Id="rId35" Type="http://schemas.openxmlformats.org/officeDocument/2006/relationships/image" Target="../media/image34.png"/><Relationship Id="rId8"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1">
            <a:extLst>
              <a:ext uri="{FF2B5EF4-FFF2-40B4-BE49-F238E27FC236}">
                <a16:creationId xmlns:a16="http://schemas.microsoft.com/office/drawing/2014/main" id="{B1FDE33C-0C7C-4426-9C7E-AD19E0284793}"/>
              </a:ext>
            </a:extLst>
          </p:cNvPr>
          <p:cNvSpPr/>
          <p:nvPr/>
        </p:nvSpPr>
        <p:spPr>
          <a:xfrm flipH="1">
            <a:off x="2921" y="548680"/>
            <a:ext cx="262558" cy="5539559"/>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049AA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pic>
        <p:nvPicPr>
          <p:cNvPr id="3" name="图片 2">
            <a:extLst>
              <a:ext uri="{FF2B5EF4-FFF2-40B4-BE49-F238E27FC236}">
                <a16:creationId xmlns:a16="http://schemas.microsoft.com/office/drawing/2014/main" id="{EE3BF940-B2F6-49C0-B308-5FA072AC2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614" y="1698572"/>
            <a:ext cx="1944261" cy="1944261"/>
          </a:xfrm>
          <a:prstGeom prst="rect">
            <a:avLst/>
          </a:prstGeom>
        </p:spPr>
      </p:pic>
      <p:grpSp>
        <p:nvGrpSpPr>
          <p:cNvPr id="4" name="组合 3">
            <a:extLst>
              <a:ext uri="{FF2B5EF4-FFF2-40B4-BE49-F238E27FC236}">
                <a16:creationId xmlns:a16="http://schemas.microsoft.com/office/drawing/2014/main" id="{3A66D91F-3F99-6ADD-28DA-621092C02987}"/>
              </a:ext>
            </a:extLst>
          </p:cNvPr>
          <p:cNvGrpSpPr/>
          <p:nvPr/>
        </p:nvGrpSpPr>
        <p:grpSpPr>
          <a:xfrm>
            <a:off x="622598" y="1268760"/>
            <a:ext cx="8912112" cy="3910444"/>
            <a:chOff x="3015742" y="1263658"/>
            <a:chExt cx="8912112" cy="3910444"/>
          </a:xfrm>
        </p:grpSpPr>
        <p:grpSp>
          <p:nvGrpSpPr>
            <p:cNvPr id="2" name="组合 1">
              <a:extLst>
                <a:ext uri="{FF2B5EF4-FFF2-40B4-BE49-F238E27FC236}">
                  <a16:creationId xmlns:a16="http://schemas.microsoft.com/office/drawing/2014/main" id="{CAD77AAB-036A-0E82-BAC0-C26581E1417D}"/>
                </a:ext>
              </a:extLst>
            </p:cNvPr>
            <p:cNvGrpSpPr/>
            <p:nvPr/>
          </p:nvGrpSpPr>
          <p:grpSpPr>
            <a:xfrm>
              <a:off x="3303774" y="4005064"/>
              <a:ext cx="6621251" cy="1169038"/>
              <a:chOff x="397328" y="4149080"/>
              <a:chExt cx="6621251" cy="1169038"/>
            </a:xfrm>
          </p:grpSpPr>
          <p:sp>
            <p:nvSpPr>
              <p:cNvPr id="6" name="矩形 5">
                <a:extLst>
                  <a:ext uri="{FF2B5EF4-FFF2-40B4-BE49-F238E27FC236}">
                    <a16:creationId xmlns:a16="http://schemas.microsoft.com/office/drawing/2014/main" id="{31CB5C97-7FF5-8942-9BBB-76B3A3404D09}"/>
                  </a:ext>
                </a:extLst>
              </p:cNvPr>
              <p:cNvSpPr/>
              <p:nvPr/>
            </p:nvSpPr>
            <p:spPr>
              <a:xfrm>
                <a:off x="397328" y="4149080"/>
                <a:ext cx="3375328" cy="1169038"/>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学院：</a:t>
                </a:r>
                <a:r>
                  <a:rPr lang="zh-CN" altLang="en-US" sz="2000" kern="0" dirty="0">
                    <a:solidFill>
                      <a:srgbClr val="000000">
                        <a:lumMod val="75000"/>
                        <a:lumOff val="25000"/>
                      </a:srgbClr>
                    </a:solidFill>
                    <a:cs typeface="+mn-ea"/>
                    <a:sym typeface="+mn-lt"/>
                  </a:rPr>
                  <a:t>电气信息工程学院 </a:t>
                </a:r>
                <a:endParaRPr lang="en-US" altLang="zh-CN" sz="2000" kern="0" dirty="0">
                  <a:solidFill>
                    <a:srgbClr val="000000">
                      <a:lumMod val="75000"/>
                      <a:lumOff val="25000"/>
                    </a:srgbClr>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专业：</a:t>
                </a:r>
                <a:r>
                  <a:rPr lang="zh-CN" altLang="en-US" sz="2000" kern="0" dirty="0">
                    <a:solidFill>
                      <a:srgbClr val="000000">
                        <a:lumMod val="75000"/>
                        <a:lumOff val="25000"/>
                      </a:srgbClr>
                    </a:solidFill>
                    <a:cs typeface="+mn-ea"/>
                    <a:sym typeface="+mn-lt"/>
                  </a:rPr>
                  <a:t>电气工程及其自动化 </a:t>
                </a:r>
                <a:endParaRPr lang="en-US" altLang="zh-CN" sz="2000" kern="0" dirty="0">
                  <a:solidFill>
                    <a:srgbClr val="000000">
                      <a:lumMod val="75000"/>
                      <a:lumOff val="25000"/>
                    </a:srgbClr>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班级：</a:t>
                </a:r>
                <a:r>
                  <a:rPr lang="zh-CN" altLang="en-US" sz="2000" kern="0" dirty="0">
                    <a:solidFill>
                      <a:srgbClr val="000000">
                        <a:lumMod val="75000"/>
                        <a:lumOff val="25000"/>
                      </a:srgbClr>
                    </a:solidFill>
                    <a:cs typeface="+mn-ea"/>
                    <a:sym typeface="+mn-lt"/>
                  </a:rPr>
                  <a:t>电气</a:t>
                </a:r>
                <a:r>
                  <a:rPr lang="en-US" altLang="zh-CN" sz="2000" kern="0" dirty="0">
                    <a:solidFill>
                      <a:srgbClr val="000000">
                        <a:lumMod val="75000"/>
                        <a:lumOff val="25000"/>
                      </a:srgbClr>
                    </a:solidFill>
                    <a:cs typeface="+mn-ea"/>
                    <a:sym typeface="+mn-lt"/>
                  </a:rPr>
                  <a:t>2020-1</a:t>
                </a:r>
                <a:r>
                  <a:rPr lang="zh-CN" altLang="en-US" sz="2000" kern="0" dirty="0">
                    <a:solidFill>
                      <a:srgbClr val="000000">
                        <a:lumMod val="75000"/>
                        <a:lumOff val="25000"/>
                      </a:srgbClr>
                    </a:solidFill>
                    <a:cs typeface="+mn-ea"/>
                    <a:sym typeface="+mn-lt"/>
                  </a:rPr>
                  <a:t>班 </a:t>
                </a:r>
                <a:r>
                  <a:rPr kumimoji="0" lang="en-US" altLang="zh-CN" sz="2000" b="0" i="0" u="none" strike="noStrike" kern="0" cap="none" spc="0" normalizeH="0" baseline="0" noProof="0" dirty="0">
                    <a:ln>
                      <a:noFill/>
                    </a:ln>
                    <a:solidFill>
                      <a:srgbClr val="000000">
                        <a:lumMod val="75000"/>
                        <a:lumOff val="25000"/>
                      </a:srgbClr>
                    </a:solidFill>
                    <a:effectLst/>
                    <a:uLnTx/>
                    <a:uFillTx/>
                    <a:cs typeface="+mn-ea"/>
                    <a:sym typeface="+mn-lt"/>
                  </a:rPr>
                  <a:t>       </a:t>
                </a:r>
                <a:r>
                  <a:rPr kumimoji="0" lang="en-US" altLang="zh-CN" sz="2000" b="0" i="0" u="none" strike="noStrike" kern="0" cap="none" spc="0" normalizeH="0" noProof="0" dirty="0">
                    <a:ln>
                      <a:noFill/>
                    </a:ln>
                    <a:solidFill>
                      <a:srgbClr val="000000">
                        <a:lumMod val="75000"/>
                        <a:lumOff val="25000"/>
                      </a:srgbClr>
                    </a:solidFill>
                    <a:effectLst/>
                    <a:uLnTx/>
                    <a:uFillTx/>
                    <a:cs typeface="+mn-ea"/>
                    <a:sym typeface="+mn-lt"/>
                  </a:rPr>
                  <a:t>      </a:t>
                </a:r>
                <a:endParaRPr kumimoji="0" lang="zh-CN" altLang="en-US" sz="16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8" name="矩形 7">
                <a:extLst>
                  <a:ext uri="{FF2B5EF4-FFF2-40B4-BE49-F238E27FC236}">
                    <a16:creationId xmlns:a16="http://schemas.microsoft.com/office/drawing/2014/main" id="{6AB4E03B-78C6-B54D-8377-08D409A1D5AD}"/>
                  </a:ext>
                </a:extLst>
              </p:cNvPr>
              <p:cNvSpPr/>
              <p:nvPr/>
            </p:nvSpPr>
            <p:spPr>
              <a:xfrm>
                <a:off x="4150990" y="4149080"/>
                <a:ext cx="2867589" cy="1169038"/>
              </a:xfrm>
              <a:prstGeom prst="rect">
                <a:avLst/>
              </a:prstGeom>
            </p:spPr>
            <p:txBody>
              <a:bodyPr wrap="square">
                <a:spAutoFit/>
                <a:scene3d>
                  <a:camera prst="orthographicFront"/>
                  <a:lightRig rig="threePt" dir="t"/>
                </a:scene3d>
                <a:sp3d contourW="12700"/>
              </a:bodyPr>
              <a:lstStyle/>
              <a:p>
                <a:pPr marR="0" indent="0" fontAlgn="auto">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汇报人：</a:t>
                </a:r>
                <a:r>
                  <a:rPr lang="zh-CN" altLang="en-US" sz="2000" kern="0" dirty="0">
                    <a:solidFill>
                      <a:srgbClr val="000000">
                        <a:lumMod val="75000"/>
                        <a:lumOff val="25000"/>
                      </a:srgbClr>
                    </a:solidFill>
                    <a:cs typeface="+mn-ea"/>
                    <a:sym typeface="+mn-lt"/>
                  </a:rPr>
                  <a:t>徐浩洋 </a:t>
                </a:r>
                <a:endParaRPr lang="en-US" altLang="zh-CN" sz="2000" kern="0" dirty="0">
                  <a:solidFill>
                    <a:srgbClr val="000000">
                      <a:lumMod val="75000"/>
                      <a:lumOff val="25000"/>
                    </a:srgbClr>
                  </a:solidFill>
                  <a:cs typeface="+mn-ea"/>
                  <a:sym typeface="+mn-lt"/>
                </a:endParaRPr>
              </a:p>
              <a:p>
                <a:pPr marR="0" indent="0" fontAlgn="auto">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指导教师：</a:t>
                </a:r>
                <a:r>
                  <a:rPr lang="zh-CN" altLang="en-US" sz="2000" kern="0" dirty="0">
                    <a:solidFill>
                      <a:srgbClr val="000000">
                        <a:lumMod val="75000"/>
                        <a:lumOff val="25000"/>
                      </a:srgbClr>
                    </a:solidFill>
                    <a:cs typeface="+mn-ea"/>
                    <a:sym typeface="+mn-lt"/>
                  </a:rPr>
                  <a:t>高新成 教授  </a:t>
                </a:r>
                <a:endParaRPr lang="en-US" altLang="zh-CN" sz="2000" kern="0" dirty="0">
                  <a:solidFill>
                    <a:srgbClr val="000000">
                      <a:lumMod val="75000"/>
                      <a:lumOff val="25000"/>
                    </a:srgbClr>
                  </a:solidFill>
                  <a:cs typeface="+mn-ea"/>
                  <a:sym typeface="+mn-lt"/>
                </a:endParaRPr>
              </a:p>
              <a:p>
                <a:pPr marR="0" indent="0" fontAlgn="auto">
                  <a:lnSpc>
                    <a:spcPct val="120000"/>
                  </a:lnSpc>
                  <a:spcBef>
                    <a:spcPts val="0"/>
                  </a:spcBef>
                  <a:spcAft>
                    <a:spcPts val="0"/>
                  </a:spcAft>
                  <a:buClrTx/>
                  <a:buSzTx/>
                  <a:buFontTx/>
                  <a:buNone/>
                  <a:tabLst/>
                  <a:defRPr/>
                </a:pPr>
                <a:r>
                  <a:rPr lang="zh-CN" altLang="en-US" sz="2000" b="1" kern="0" dirty="0">
                    <a:solidFill>
                      <a:srgbClr val="000000">
                        <a:lumMod val="75000"/>
                        <a:lumOff val="25000"/>
                      </a:srgbClr>
                    </a:solidFill>
                    <a:cs typeface="+mn-ea"/>
                    <a:sym typeface="+mn-lt"/>
                  </a:rPr>
                  <a:t>汇报时间：</a:t>
                </a:r>
                <a:r>
                  <a:rPr lang="en-US" altLang="zh-CN" sz="2000" kern="0" dirty="0">
                    <a:solidFill>
                      <a:srgbClr val="000000">
                        <a:lumMod val="75000"/>
                        <a:lumOff val="25000"/>
                      </a:srgbClr>
                    </a:solidFill>
                    <a:cs typeface="+mn-ea"/>
                    <a:sym typeface="+mn-lt"/>
                  </a:rPr>
                  <a:t>2024</a:t>
                </a:r>
                <a:r>
                  <a:rPr lang="zh-CN" altLang="en-US" sz="2000" kern="0" dirty="0">
                    <a:solidFill>
                      <a:srgbClr val="000000">
                        <a:lumMod val="75000"/>
                        <a:lumOff val="25000"/>
                      </a:srgbClr>
                    </a:solidFill>
                    <a:cs typeface="+mn-ea"/>
                    <a:sym typeface="+mn-lt"/>
                  </a:rPr>
                  <a:t>年</a:t>
                </a:r>
                <a:r>
                  <a:rPr lang="en-US" altLang="zh-CN" sz="2000" kern="0" dirty="0">
                    <a:solidFill>
                      <a:srgbClr val="000000">
                        <a:lumMod val="75000"/>
                        <a:lumOff val="25000"/>
                      </a:srgbClr>
                    </a:solidFill>
                    <a:cs typeface="+mn-ea"/>
                    <a:sym typeface="+mn-lt"/>
                  </a:rPr>
                  <a:t>6</a:t>
                </a:r>
                <a:r>
                  <a:rPr lang="zh-CN" altLang="en-US" sz="2000" kern="0" dirty="0">
                    <a:solidFill>
                      <a:srgbClr val="000000">
                        <a:lumMod val="75000"/>
                        <a:lumOff val="25000"/>
                      </a:srgbClr>
                    </a:solidFill>
                    <a:cs typeface="+mn-ea"/>
                    <a:sym typeface="+mn-lt"/>
                  </a:rPr>
                  <a:t>月</a:t>
                </a:r>
              </a:p>
            </p:txBody>
          </p:sp>
        </p:grpSp>
        <p:sp>
          <p:nvSpPr>
            <p:cNvPr id="5" name="文本框 4">
              <a:extLst>
                <a:ext uri="{FF2B5EF4-FFF2-40B4-BE49-F238E27FC236}">
                  <a16:creationId xmlns:a16="http://schemas.microsoft.com/office/drawing/2014/main" id="{3E08DCB0-62C0-01BC-38E2-ECA8F9BA8072}"/>
                </a:ext>
              </a:extLst>
            </p:cNvPr>
            <p:cNvSpPr txBox="1"/>
            <p:nvPr/>
          </p:nvSpPr>
          <p:spPr>
            <a:xfrm>
              <a:off x="3015742" y="1263658"/>
              <a:ext cx="8912112" cy="2426626"/>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基于</a:t>
              </a:r>
              <a:r>
                <a:rPr kumimoji="0" lang="en-US" altLang="zh-CN"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EMS</a:t>
              </a:r>
              <a:r>
                <a:rPr kumimoji="0" lang="zh-CN" altLang="en-US"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的</a:t>
              </a:r>
              <a:r>
                <a:rPr kumimoji="0" lang="en-US" altLang="zh-CN"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FDIA</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电力</a:t>
              </a:r>
              <a:r>
                <a:rPr kumimoji="0" lang="en-US" altLang="zh-CN"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CPS</a:t>
              </a:r>
              <a:r>
                <a:rPr lang="zh-CN" altLang="en-US" sz="6600" b="1" dirty="0">
                  <a:solidFill>
                    <a:srgbClr val="049AAB"/>
                  </a:solidFill>
                  <a:latin typeface="方正细谭黑简体" panose="02000000000000000000" pitchFamily="2" charset="-122"/>
                  <a:ea typeface="方正细谭黑简体" panose="02000000000000000000" pitchFamily="2" charset="-122"/>
                  <a:cs typeface="+mn-ea"/>
                  <a:sym typeface="+mn-lt"/>
                </a:rPr>
                <a:t>检测</a:t>
              </a:r>
              <a:r>
                <a:rPr kumimoji="0" lang="zh-CN" altLang="en-US" sz="6600" b="1" i="0" u="none" strike="noStrike" kern="1200" cap="none" spc="0" normalizeH="0" baseline="0" noProof="0" dirty="0">
                  <a:ln>
                    <a:noFill/>
                  </a:ln>
                  <a:solidFill>
                    <a:srgbClr val="049AAB"/>
                  </a:solidFill>
                  <a:effectLst/>
                  <a:uLnTx/>
                  <a:uFillTx/>
                  <a:latin typeface="方正细谭黑简体" panose="02000000000000000000" pitchFamily="2" charset="-122"/>
                  <a:ea typeface="方正细谭黑简体" panose="02000000000000000000" pitchFamily="2" charset="-122"/>
                  <a:cs typeface="+mn-ea"/>
                  <a:sym typeface="+mn-lt"/>
                </a:rPr>
                <a:t>系统设计</a:t>
              </a:r>
            </a:p>
          </p:txBody>
        </p:sp>
      </p:grpSp>
    </p:spTree>
    <p:extLst>
      <p:ext uri="{BB962C8B-B14F-4D97-AF65-F5344CB8AC3E}">
        <p14:creationId xmlns:p14="http://schemas.microsoft.com/office/powerpoint/2010/main" val="395932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2.3 </a:t>
            </a:r>
            <a:r>
              <a:rPr lang="zh-CN" altLang="en-US" sz="2800" dirty="0">
                <a:solidFill>
                  <a:srgbClr val="000000"/>
                </a:solidFill>
                <a:cs typeface="+mn-ea"/>
                <a:sym typeface="+mn-lt"/>
              </a:rPr>
              <a:t>防御算法</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7" name="组合 6">
            <a:extLst>
              <a:ext uri="{FF2B5EF4-FFF2-40B4-BE49-F238E27FC236}">
                <a16:creationId xmlns:a16="http://schemas.microsoft.com/office/drawing/2014/main" id="{FC7B5C6E-272C-D913-CFA2-0AFF7CB21500}"/>
              </a:ext>
            </a:extLst>
          </p:cNvPr>
          <p:cNvGrpSpPr/>
          <p:nvPr/>
        </p:nvGrpSpPr>
        <p:grpSpPr>
          <a:xfrm>
            <a:off x="5231110" y="1535697"/>
            <a:ext cx="6735874" cy="4508631"/>
            <a:chOff x="5292536" y="2125147"/>
            <a:chExt cx="9347779" cy="5694043"/>
          </a:xfrm>
        </p:grpSpPr>
        <p:sp>
          <p:nvSpPr>
            <p:cNvPr id="8" name="矩形: 圆角 7">
              <a:extLst>
                <a:ext uri="{FF2B5EF4-FFF2-40B4-BE49-F238E27FC236}">
                  <a16:creationId xmlns:a16="http://schemas.microsoft.com/office/drawing/2014/main" id="{CF147DC5-5DEA-E9A9-D2F9-E4653C97566A}"/>
                </a:ext>
              </a:extLst>
            </p:cNvPr>
            <p:cNvSpPr/>
            <p:nvPr/>
          </p:nvSpPr>
          <p:spPr>
            <a:xfrm>
              <a:off x="5292536" y="2125147"/>
              <a:ext cx="8878024" cy="5694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1C022D9F-DFEE-94E6-0352-A66DBC9FEE4C}"/>
                </a:ext>
              </a:extLst>
            </p:cNvPr>
            <p:cNvGrpSpPr/>
            <p:nvPr/>
          </p:nvGrpSpPr>
          <p:grpSpPr>
            <a:xfrm>
              <a:off x="5309607" y="2420888"/>
              <a:ext cx="9330708" cy="4646707"/>
              <a:chOff x="3632931" y="2131361"/>
              <a:chExt cx="9330708" cy="4646707"/>
            </a:xfrm>
          </p:grpSpPr>
          <p:sp>
            <p:nvSpPr>
              <p:cNvPr id="10" name="文本框 9">
                <a:extLst>
                  <a:ext uri="{FF2B5EF4-FFF2-40B4-BE49-F238E27FC236}">
                    <a16:creationId xmlns:a16="http://schemas.microsoft.com/office/drawing/2014/main" id="{49FA7633-3D93-86CD-048F-0C9F5B042124}"/>
                  </a:ext>
                </a:extLst>
              </p:cNvPr>
              <p:cNvSpPr txBox="1"/>
              <p:nvPr/>
            </p:nvSpPr>
            <p:spPr>
              <a:xfrm>
                <a:off x="3632931" y="2913201"/>
                <a:ext cx="8366481" cy="3864867"/>
              </a:xfrm>
              <a:prstGeom prst="rect">
                <a:avLst/>
              </a:prstGeom>
              <a:noFill/>
            </p:spPr>
            <p:txBody>
              <a:bodyPr wrap="square">
                <a:spAutoFit/>
              </a:bodyPr>
              <a:lstStyle/>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核心思想是检验观察数据与预期数据之间的差异是否显著。在结合卡尔曼滤波器与卡方检测的方法中，卡尔曼滤波器用于估计电网状态并计算残差，而卡方检测则用于分析这些残差的分布是否符合预期的高斯分布。通过计算卡方统计量并与其阈值进行比较，可以判断电网中是否存在</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FDIA</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攻击或其他异常情况。这种方法能够提高电网状态估计的鲁棒性，并增强对</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FDIA</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攻击的检测能力。</a:t>
                </a:r>
                <a:endParaRPr lang="en-US" altLang="zh-CN" b="1" i="0" dirty="0">
                  <a:solidFill>
                    <a:srgbClr val="FF0000"/>
                  </a:solidFill>
                  <a:effectLst/>
                  <a:latin typeface="-apple-system"/>
                </a:endParaRPr>
              </a:p>
              <a:p>
                <a:pPr indent="266700" algn="ctr">
                  <a:lnSpc>
                    <a:spcPct val="120000"/>
                  </a:lnSpc>
                </a:pPr>
                <a:r>
                  <a:rPr lang="zh-CN" altLang="en-US" b="1" i="0" dirty="0">
                    <a:solidFill>
                      <a:srgbClr val="FF0000"/>
                    </a:solidFill>
                    <a:effectLst/>
                    <a:latin typeface="-apple-system"/>
                  </a:rPr>
                  <a:t>状态估计</a:t>
                </a:r>
                <a:r>
                  <a:rPr lang="en-US" altLang="zh-CN" dirty="0">
                    <a:solidFill>
                      <a:srgbClr val="FF0000"/>
                    </a:solidFill>
                    <a:latin typeface="-apple-system"/>
                  </a:rPr>
                  <a:t>——</a:t>
                </a:r>
                <a:r>
                  <a:rPr lang="zh-CN" altLang="en-US" b="1" i="0" dirty="0">
                    <a:solidFill>
                      <a:srgbClr val="FF0000"/>
                    </a:solidFill>
                    <a:effectLst/>
                    <a:latin typeface="-apple-system"/>
                  </a:rPr>
                  <a:t>预测与更新</a:t>
                </a:r>
                <a:r>
                  <a:rPr lang="en-US" altLang="zh-CN" b="1" i="0" dirty="0">
                    <a:solidFill>
                      <a:srgbClr val="FF0000"/>
                    </a:solidFill>
                    <a:effectLst/>
                    <a:latin typeface="-apple-system"/>
                  </a:rPr>
                  <a:t>——</a:t>
                </a:r>
                <a:r>
                  <a:rPr lang="zh-CN" altLang="en-US" b="1" i="0" dirty="0">
                    <a:solidFill>
                      <a:srgbClr val="FF0000"/>
                    </a:solidFill>
                    <a:effectLst/>
                    <a:latin typeface="-apple-system"/>
                  </a:rPr>
                  <a:t>异常比较</a:t>
                </a:r>
                <a:r>
                  <a:rPr lang="en-US" altLang="zh-CN" b="1" i="0" dirty="0">
                    <a:solidFill>
                      <a:srgbClr val="FF0000"/>
                    </a:solidFill>
                    <a:effectLst/>
                    <a:latin typeface="-apple-system"/>
                  </a:rPr>
                  <a:t>——</a:t>
                </a:r>
                <a:r>
                  <a:rPr lang="zh-CN" altLang="en-US" b="1" i="0" dirty="0">
                    <a:solidFill>
                      <a:srgbClr val="FF0000"/>
                    </a:solidFill>
                    <a:effectLst/>
                    <a:latin typeface="-apple-system"/>
                  </a:rPr>
                  <a:t>卡方统计量计算</a:t>
                </a:r>
                <a:r>
                  <a:rPr lang="en-US" altLang="zh-CN" b="1" i="0" dirty="0">
                    <a:solidFill>
                      <a:srgbClr val="FF0000"/>
                    </a:solidFill>
                    <a:effectLst/>
                    <a:latin typeface="-apple-system"/>
                  </a:rPr>
                  <a:t>——</a:t>
                </a:r>
                <a:r>
                  <a:rPr lang="zh-CN" altLang="en-US" b="1" i="0" dirty="0">
                    <a:solidFill>
                      <a:srgbClr val="FF0000"/>
                    </a:solidFill>
                    <a:effectLst/>
                    <a:latin typeface="-apple-system"/>
                  </a:rPr>
                  <a:t>阈值比较</a:t>
                </a:r>
                <a:endParaRPr lang="zh-CN" altLang="en-US"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7AF86FD-18CC-7954-D00D-E2004C2F309D}"/>
                  </a:ext>
                </a:extLst>
              </p:cNvPr>
              <p:cNvSpPr txBox="1"/>
              <p:nvPr/>
            </p:nvSpPr>
            <p:spPr>
              <a:xfrm>
                <a:off x="3857472" y="5322627"/>
                <a:ext cx="5256173" cy="396583"/>
              </a:xfrm>
              <a:prstGeom prst="rect">
                <a:avLst/>
              </a:prstGeom>
              <a:noFill/>
            </p:spPr>
            <p:txBody>
              <a:bodyPr wrap="square">
                <a:spAutoFit/>
              </a:bodyPr>
              <a:lstStyle/>
              <a:p>
                <a:pPr algn="r">
                  <a:lnSpc>
                    <a:spcPct val="120000"/>
                  </a:lnSpc>
                </a:pPr>
                <a:endParaRPr lang="zh-CN" altLang="en-US" b="1" dirty="0"/>
              </a:p>
            </p:txBody>
          </p:sp>
          <p:sp>
            <p:nvSpPr>
              <p:cNvPr id="12" name="文本框 13">
                <a:extLst>
                  <a:ext uri="{FF2B5EF4-FFF2-40B4-BE49-F238E27FC236}">
                    <a16:creationId xmlns:a16="http://schemas.microsoft.com/office/drawing/2014/main" id="{EEEB7DDA-93D3-4ABF-6476-81C8EC697A9A}"/>
                  </a:ext>
                </a:extLst>
              </p:cNvPr>
              <p:cNvSpPr txBox="1"/>
              <p:nvPr/>
            </p:nvSpPr>
            <p:spPr>
              <a:xfrm>
                <a:off x="3896365" y="2131361"/>
                <a:ext cx="9067274" cy="660785"/>
              </a:xfrm>
              <a:prstGeom prst="rect">
                <a:avLst/>
              </a:prstGeom>
              <a:noFill/>
            </p:spPr>
            <p:txBody>
              <a:bodyPr wrap="square" rtlCol="0">
                <a:spAutoFit/>
              </a:bodyPr>
              <a:lstStyle/>
              <a:p>
                <a:r>
                  <a:rPr lang="zh-CN" altLang="en-US" sz="2800" b="1" dirty="0">
                    <a:solidFill>
                      <a:srgbClr val="002060"/>
                    </a:solidFill>
                    <a:sym typeface="+mn-lt"/>
                  </a:rPr>
                  <a:t>核心思想</a:t>
                </a:r>
              </a:p>
            </p:txBody>
          </p:sp>
        </p:grpSp>
      </p:grpSp>
      <p:pic>
        <p:nvPicPr>
          <p:cNvPr id="2050" name="Picture 2">
            <a:extLst>
              <a:ext uri="{FF2B5EF4-FFF2-40B4-BE49-F238E27FC236}">
                <a16:creationId xmlns:a16="http://schemas.microsoft.com/office/drawing/2014/main" id="{C76F67C9-0F84-8D18-7A18-3647DC1D6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96" y="988529"/>
            <a:ext cx="3786748" cy="56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58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2.4 </a:t>
            </a:r>
            <a:r>
              <a:rPr lang="zh-CN" altLang="en-US" sz="2800" dirty="0">
                <a:solidFill>
                  <a:srgbClr val="000000"/>
                </a:solidFill>
                <a:cs typeface="+mn-ea"/>
                <a:sym typeface="+mn-lt"/>
              </a:rPr>
              <a:t>波形分析</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26" name="组合 25">
            <a:extLst>
              <a:ext uri="{FF2B5EF4-FFF2-40B4-BE49-F238E27FC236}">
                <a16:creationId xmlns:a16="http://schemas.microsoft.com/office/drawing/2014/main" id="{7E3EE472-2287-2D72-62F4-EF4D0B9E41ED}"/>
              </a:ext>
            </a:extLst>
          </p:cNvPr>
          <p:cNvGrpSpPr/>
          <p:nvPr/>
        </p:nvGrpSpPr>
        <p:grpSpPr>
          <a:xfrm>
            <a:off x="733496" y="1494888"/>
            <a:ext cx="1830593" cy="4808609"/>
            <a:chOff x="733496" y="1494888"/>
            <a:chExt cx="1830593" cy="4808609"/>
          </a:xfrm>
        </p:grpSpPr>
        <p:grpSp>
          <p:nvGrpSpPr>
            <p:cNvPr id="13" name="组合 12">
              <a:extLst>
                <a:ext uri="{FF2B5EF4-FFF2-40B4-BE49-F238E27FC236}">
                  <a16:creationId xmlns:a16="http://schemas.microsoft.com/office/drawing/2014/main" id="{0256C843-79CF-38B1-A292-56591BA88B53}"/>
                </a:ext>
              </a:extLst>
            </p:cNvPr>
            <p:cNvGrpSpPr/>
            <p:nvPr/>
          </p:nvGrpSpPr>
          <p:grpSpPr>
            <a:xfrm>
              <a:off x="733496" y="1494888"/>
              <a:ext cx="1830593" cy="2303444"/>
              <a:chOff x="733496" y="1494888"/>
              <a:chExt cx="1830593" cy="2303444"/>
            </a:xfrm>
          </p:grpSpPr>
          <p:pic>
            <p:nvPicPr>
              <p:cNvPr id="3" name="图片 2">
                <a:extLst>
                  <a:ext uri="{FF2B5EF4-FFF2-40B4-BE49-F238E27FC236}">
                    <a16:creationId xmlns:a16="http://schemas.microsoft.com/office/drawing/2014/main" id="{935DA329-78BD-AD52-0C9A-5280098CA98F}"/>
                  </a:ext>
                </a:extLst>
              </p:cNvPr>
              <p:cNvPicPr preferRelativeResize="0">
                <a:picLocks/>
              </p:cNvPicPr>
              <p:nvPr/>
            </p:nvPicPr>
            <p:blipFill>
              <a:blip r:embed="rId3"/>
              <a:stretch>
                <a:fillRect/>
              </a:stretch>
            </p:blipFill>
            <p:spPr>
              <a:xfrm>
                <a:off x="733496" y="1494888"/>
                <a:ext cx="1800000" cy="1800000"/>
              </a:xfrm>
              <a:prstGeom prst="rect">
                <a:avLst/>
              </a:prstGeom>
              <a:noFill/>
              <a:ln>
                <a:noFill/>
              </a:ln>
              <a:effectLst>
                <a:outerShdw blurRad="50800" dist="38100" dir="2700000" algn="tl" rotWithShape="0">
                  <a:prstClr val="black">
                    <a:alpha val="40000"/>
                  </a:prstClr>
                </a:outerShdw>
              </a:effectLst>
            </p:spPr>
          </p:pic>
          <p:sp>
            <p:nvSpPr>
              <p:cNvPr id="12" name="文本框 11">
                <a:extLst>
                  <a:ext uri="{FF2B5EF4-FFF2-40B4-BE49-F238E27FC236}">
                    <a16:creationId xmlns:a16="http://schemas.microsoft.com/office/drawing/2014/main" id="{8211C315-8024-B390-8240-656ABB426499}"/>
                  </a:ext>
                </a:extLst>
              </p:cNvPr>
              <p:cNvSpPr txBox="1"/>
              <p:nvPr/>
            </p:nvSpPr>
            <p:spPr>
              <a:xfrm>
                <a:off x="764089" y="3429000"/>
                <a:ext cx="1800000" cy="369332"/>
              </a:xfrm>
              <a:prstGeom prst="rect">
                <a:avLst/>
              </a:prstGeom>
              <a:noFill/>
            </p:spPr>
            <p:txBody>
              <a:bodyPr wrap="square">
                <a:spAutoFit/>
              </a:bodyPr>
              <a:lstStyle/>
              <a:p>
                <a:pPr algn="ctr"/>
                <a:r>
                  <a:rPr lang="zh-CN" altLang="zh-CN" b="1" dirty="0">
                    <a:solidFill>
                      <a:srgbClr val="002060"/>
                    </a:solidFill>
                  </a:rPr>
                  <a:t>传感器状态</a:t>
                </a:r>
                <a:endParaRPr lang="zh-CN" altLang="en-US" b="1" dirty="0">
                  <a:solidFill>
                    <a:srgbClr val="002060"/>
                  </a:solidFill>
                </a:endParaRPr>
              </a:p>
            </p:txBody>
          </p:sp>
        </p:grpSp>
        <p:grpSp>
          <p:nvGrpSpPr>
            <p:cNvPr id="16" name="组合 15">
              <a:extLst>
                <a:ext uri="{FF2B5EF4-FFF2-40B4-BE49-F238E27FC236}">
                  <a16:creationId xmlns:a16="http://schemas.microsoft.com/office/drawing/2014/main" id="{57146A60-7347-189C-8A11-53B8374B698B}"/>
                </a:ext>
              </a:extLst>
            </p:cNvPr>
            <p:cNvGrpSpPr/>
            <p:nvPr/>
          </p:nvGrpSpPr>
          <p:grpSpPr>
            <a:xfrm>
              <a:off x="733496" y="4028951"/>
              <a:ext cx="1800000" cy="2274546"/>
              <a:chOff x="733496" y="4028951"/>
              <a:chExt cx="1800000" cy="2274546"/>
            </a:xfrm>
          </p:grpSpPr>
          <p:pic>
            <p:nvPicPr>
              <p:cNvPr id="2" name="图片 1">
                <a:extLst>
                  <a:ext uri="{FF2B5EF4-FFF2-40B4-BE49-F238E27FC236}">
                    <a16:creationId xmlns:a16="http://schemas.microsoft.com/office/drawing/2014/main" id="{7019B451-2D18-C93F-E34F-9590CBCE7295}"/>
                  </a:ext>
                </a:extLst>
              </p:cNvPr>
              <p:cNvPicPr preferRelativeResize="0">
                <a:picLocks/>
              </p:cNvPicPr>
              <p:nvPr/>
            </p:nvPicPr>
            <p:blipFill>
              <a:blip r:embed="rId4"/>
              <a:stretch>
                <a:fillRect/>
              </a:stretch>
            </p:blipFill>
            <p:spPr>
              <a:xfrm>
                <a:off x="733496" y="4028951"/>
                <a:ext cx="1800000" cy="1800000"/>
              </a:xfrm>
              <a:prstGeom prst="rect">
                <a:avLst/>
              </a:prstGeom>
              <a:noFill/>
              <a:ln>
                <a:noFill/>
              </a:ln>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D16F642B-9902-8EA6-1DC4-79CFC338BA37}"/>
                  </a:ext>
                </a:extLst>
              </p:cNvPr>
              <p:cNvSpPr txBox="1"/>
              <p:nvPr/>
            </p:nvSpPr>
            <p:spPr>
              <a:xfrm>
                <a:off x="1082422" y="5934165"/>
                <a:ext cx="1102148" cy="369332"/>
              </a:xfrm>
              <a:prstGeom prst="rect">
                <a:avLst/>
              </a:prstGeom>
              <a:noFill/>
            </p:spPr>
            <p:txBody>
              <a:bodyPr wrap="square">
                <a:spAutoFit/>
              </a:bodyPr>
              <a:lstStyle/>
              <a:p>
                <a:r>
                  <a:rPr lang="zh-CN" altLang="zh-CN" b="1" dirty="0">
                    <a:solidFill>
                      <a:srgbClr val="002060"/>
                    </a:solidFill>
                  </a:rPr>
                  <a:t>控制状态</a:t>
                </a:r>
                <a:endParaRPr lang="zh-CN" altLang="en-US" b="1" dirty="0">
                  <a:solidFill>
                    <a:srgbClr val="002060"/>
                  </a:solidFill>
                </a:endParaRPr>
              </a:p>
            </p:txBody>
          </p:sp>
        </p:grpSp>
      </p:grpSp>
      <p:grpSp>
        <p:nvGrpSpPr>
          <p:cNvPr id="25" name="组合 24">
            <a:extLst>
              <a:ext uri="{FF2B5EF4-FFF2-40B4-BE49-F238E27FC236}">
                <a16:creationId xmlns:a16="http://schemas.microsoft.com/office/drawing/2014/main" id="{7E89E608-78BB-C300-1E32-A9F68088CE93}"/>
              </a:ext>
            </a:extLst>
          </p:cNvPr>
          <p:cNvGrpSpPr/>
          <p:nvPr/>
        </p:nvGrpSpPr>
        <p:grpSpPr>
          <a:xfrm>
            <a:off x="3454167" y="1494888"/>
            <a:ext cx="7680623" cy="4381797"/>
            <a:chOff x="3454167" y="1494888"/>
            <a:chExt cx="7680623" cy="4381797"/>
          </a:xfrm>
        </p:grpSpPr>
        <p:pic>
          <p:nvPicPr>
            <p:cNvPr id="4" name="图片 3">
              <a:extLst>
                <a:ext uri="{FF2B5EF4-FFF2-40B4-BE49-F238E27FC236}">
                  <a16:creationId xmlns:a16="http://schemas.microsoft.com/office/drawing/2014/main" id="{6461714C-6F96-1DB8-45D8-BA01B18A8874}"/>
                </a:ext>
              </a:extLst>
            </p:cNvPr>
            <p:cNvPicPr preferRelativeResize="0">
              <a:picLocks/>
            </p:cNvPicPr>
            <p:nvPr/>
          </p:nvPicPr>
          <p:blipFill>
            <a:blip r:embed="rId5"/>
            <a:stretch>
              <a:fillRect/>
            </a:stretch>
          </p:blipFill>
          <p:spPr>
            <a:xfrm>
              <a:off x="7323350" y="1494888"/>
              <a:ext cx="1800000" cy="1800000"/>
            </a:xfrm>
            <a:prstGeom prst="rect">
              <a:avLst/>
            </a:prstGeom>
            <a:noFill/>
            <a:ln>
              <a:noFill/>
            </a:ln>
            <a:effectLst>
              <a:outerShdw blurRad="50800" dist="38100" dir="2700000" algn="tl" rotWithShape="0">
                <a:prstClr val="black">
                  <a:alpha val="40000"/>
                </a:prstClr>
              </a:outerShdw>
            </a:effectLst>
          </p:spPr>
        </p:pic>
        <p:pic>
          <p:nvPicPr>
            <p:cNvPr id="5" name="图片 4">
              <a:extLst>
                <a:ext uri="{FF2B5EF4-FFF2-40B4-BE49-F238E27FC236}">
                  <a16:creationId xmlns:a16="http://schemas.microsoft.com/office/drawing/2014/main" id="{7735B497-604A-C980-6BC6-AA99B1F63780}"/>
                </a:ext>
              </a:extLst>
            </p:cNvPr>
            <p:cNvPicPr preferRelativeResize="0">
              <a:picLocks/>
            </p:cNvPicPr>
            <p:nvPr/>
          </p:nvPicPr>
          <p:blipFill>
            <a:blip r:embed="rId6"/>
            <a:stretch>
              <a:fillRect/>
            </a:stretch>
          </p:blipFill>
          <p:spPr>
            <a:xfrm>
              <a:off x="5430549" y="1494888"/>
              <a:ext cx="1800000" cy="1800000"/>
            </a:xfrm>
            <a:prstGeom prst="rect">
              <a:avLst/>
            </a:prstGeom>
            <a:noFill/>
            <a:ln>
              <a:noFill/>
            </a:ln>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4CB0B57D-0FF6-448B-DADE-CC901BB46E87}"/>
                </a:ext>
              </a:extLst>
            </p:cNvPr>
            <p:cNvPicPr preferRelativeResize="0">
              <a:picLocks/>
            </p:cNvPicPr>
            <p:nvPr/>
          </p:nvPicPr>
          <p:blipFill>
            <a:blip r:embed="rId7"/>
            <a:stretch>
              <a:fillRect/>
            </a:stretch>
          </p:blipFill>
          <p:spPr>
            <a:xfrm>
              <a:off x="3499180" y="1494888"/>
              <a:ext cx="1800000" cy="1800000"/>
            </a:xfrm>
            <a:prstGeom prst="rect">
              <a:avLst/>
            </a:prstGeom>
            <a:noFill/>
            <a:ln>
              <a:noFill/>
            </a:ln>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5FFE6B4D-6D2E-B876-3FDE-FEC86560FC3C}"/>
                </a:ext>
              </a:extLst>
            </p:cNvPr>
            <p:cNvPicPr preferRelativeResize="0">
              <a:picLocks/>
            </p:cNvPicPr>
            <p:nvPr/>
          </p:nvPicPr>
          <p:blipFill>
            <a:blip r:embed="rId8"/>
            <a:stretch>
              <a:fillRect/>
            </a:stretch>
          </p:blipFill>
          <p:spPr>
            <a:xfrm>
              <a:off x="9216151" y="1494888"/>
              <a:ext cx="1800000" cy="1800000"/>
            </a:xfrm>
            <a:prstGeom prst="rect">
              <a:avLst/>
            </a:prstGeom>
            <a:noFill/>
            <a:ln>
              <a:noFill/>
            </a:ln>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CF4A249D-A35F-AABD-5895-FD03D87BA21F}"/>
                </a:ext>
              </a:extLst>
            </p:cNvPr>
            <p:cNvPicPr preferRelativeResize="0">
              <a:picLocks/>
            </p:cNvPicPr>
            <p:nvPr/>
          </p:nvPicPr>
          <p:blipFill>
            <a:blip r:embed="rId9"/>
            <a:stretch>
              <a:fillRect/>
            </a:stretch>
          </p:blipFill>
          <p:spPr>
            <a:xfrm>
              <a:off x="7323350" y="4076685"/>
              <a:ext cx="1800000" cy="1800000"/>
            </a:xfrm>
            <a:prstGeom prst="rect">
              <a:avLst/>
            </a:prstGeom>
            <a:noFill/>
            <a:ln>
              <a:noFill/>
            </a:ln>
            <a:effectLst>
              <a:outerShdw blurRad="50800" dist="38100" dir="2700000" algn="tl" rotWithShape="0">
                <a:prstClr val="black">
                  <a:alpha val="40000"/>
                </a:prstClr>
              </a:outerShdw>
            </a:effectLst>
          </p:spPr>
        </p:pic>
        <p:pic>
          <p:nvPicPr>
            <p:cNvPr id="9" name="图片 8">
              <a:extLst>
                <a:ext uri="{FF2B5EF4-FFF2-40B4-BE49-F238E27FC236}">
                  <a16:creationId xmlns:a16="http://schemas.microsoft.com/office/drawing/2014/main" id="{2C0C384C-1A1D-8208-EFB4-D5AEE642F0AB}"/>
                </a:ext>
              </a:extLst>
            </p:cNvPr>
            <p:cNvPicPr preferRelativeResize="0">
              <a:picLocks/>
            </p:cNvPicPr>
            <p:nvPr/>
          </p:nvPicPr>
          <p:blipFill>
            <a:blip r:embed="rId10"/>
            <a:stretch>
              <a:fillRect/>
            </a:stretch>
          </p:blipFill>
          <p:spPr>
            <a:xfrm>
              <a:off x="5430549" y="4076685"/>
              <a:ext cx="1800000" cy="1800000"/>
            </a:xfrm>
            <a:prstGeom prst="rect">
              <a:avLst/>
            </a:prstGeom>
            <a:noFill/>
            <a:ln>
              <a:noFill/>
            </a:ln>
            <a:effectLst>
              <a:outerShdw blurRad="50800" dist="38100" dir="2700000" algn="tl" rotWithShape="0">
                <a:prstClr val="black">
                  <a:alpha val="40000"/>
                </a:prstClr>
              </a:outerShdw>
            </a:effectLst>
          </p:spPr>
        </p:pic>
        <p:pic>
          <p:nvPicPr>
            <p:cNvPr id="10" name="图片 9">
              <a:extLst>
                <a:ext uri="{FF2B5EF4-FFF2-40B4-BE49-F238E27FC236}">
                  <a16:creationId xmlns:a16="http://schemas.microsoft.com/office/drawing/2014/main" id="{D9CD8E26-041E-7EC3-9D80-35FBFAF0C7E3}"/>
                </a:ext>
              </a:extLst>
            </p:cNvPr>
            <p:cNvPicPr preferRelativeResize="0">
              <a:picLocks/>
            </p:cNvPicPr>
            <p:nvPr/>
          </p:nvPicPr>
          <p:blipFill>
            <a:blip r:embed="rId11"/>
            <a:stretch>
              <a:fillRect/>
            </a:stretch>
          </p:blipFill>
          <p:spPr>
            <a:xfrm>
              <a:off x="3454167" y="4076685"/>
              <a:ext cx="1800000" cy="1800000"/>
            </a:xfrm>
            <a:prstGeom prst="rect">
              <a:avLst/>
            </a:prstGeom>
            <a:noFill/>
            <a:ln>
              <a:noFill/>
            </a:ln>
            <a:effectLst>
              <a:outerShdw blurRad="50800" dist="38100" dir="2700000" algn="tl" rotWithShape="0">
                <a:prstClr val="black">
                  <a:alpha val="40000"/>
                </a:prstClr>
              </a:outerShdw>
            </a:effectLst>
          </p:spPr>
        </p:pic>
        <p:pic>
          <p:nvPicPr>
            <p:cNvPr id="11" name="图片 10">
              <a:extLst>
                <a:ext uri="{FF2B5EF4-FFF2-40B4-BE49-F238E27FC236}">
                  <a16:creationId xmlns:a16="http://schemas.microsoft.com/office/drawing/2014/main" id="{709AA5C0-2687-5B42-70D2-E95AA5474513}"/>
                </a:ext>
              </a:extLst>
            </p:cNvPr>
            <p:cNvPicPr preferRelativeResize="0">
              <a:picLocks/>
            </p:cNvPicPr>
            <p:nvPr/>
          </p:nvPicPr>
          <p:blipFill>
            <a:blip r:embed="rId12"/>
            <a:stretch>
              <a:fillRect/>
            </a:stretch>
          </p:blipFill>
          <p:spPr>
            <a:xfrm>
              <a:off x="9216151" y="4076685"/>
              <a:ext cx="1800000" cy="1800000"/>
            </a:xfrm>
            <a:prstGeom prst="rect">
              <a:avLst/>
            </a:prstGeom>
            <a:noFill/>
            <a:ln>
              <a:noFill/>
            </a:ln>
            <a:effectLst>
              <a:outerShdw blurRad="50800" dist="38100" dir="2700000" algn="tl" rotWithShape="0">
                <a:prstClr val="black">
                  <a:alpha val="40000"/>
                </a:prstClr>
              </a:outerShdw>
            </a:effectLst>
          </p:spPr>
        </p:pic>
        <p:sp>
          <p:nvSpPr>
            <p:cNvPr id="18" name="文本框 17">
              <a:extLst>
                <a:ext uri="{FF2B5EF4-FFF2-40B4-BE49-F238E27FC236}">
                  <a16:creationId xmlns:a16="http://schemas.microsoft.com/office/drawing/2014/main" id="{9B7A3E3C-1C21-DBEA-8F0B-650F5E2C8A74}"/>
                </a:ext>
              </a:extLst>
            </p:cNvPr>
            <p:cNvSpPr txBox="1"/>
            <p:nvPr/>
          </p:nvSpPr>
          <p:spPr>
            <a:xfrm>
              <a:off x="9851101" y="3537995"/>
              <a:ext cx="1283689" cy="369332"/>
            </a:xfrm>
            <a:prstGeom prst="rect">
              <a:avLst/>
            </a:prstGeom>
            <a:noFill/>
          </p:spPr>
          <p:txBody>
            <a:bodyPr wrap="square">
              <a:spAutoFit/>
            </a:bodyPr>
            <a:lstStyle/>
            <a:p>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α</a:t>
              </a:r>
              <a:r>
                <a:rPr lang="en-US" altLang="zh-CN" sz="1800" kern="100" dirty="0">
                  <a:effectLst/>
                  <a:latin typeface="黑体" panose="02010609060101010101" pitchFamily="49" charset="-122"/>
                  <a:cs typeface="Times New Roman" panose="02020603050405020304" pitchFamily="18" charset="0"/>
                </a:rPr>
                <a:t>=0</a:t>
              </a:r>
              <a:endParaRPr lang="zh-CN" altLang="en-US" dirty="0"/>
            </a:p>
          </p:txBody>
        </p:sp>
        <p:sp>
          <p:nvSpPr>
            <p:cNvPr id="20" name="文本框 19">
              <a:extLst>
                <a:ext uri="{FF2B5EF4-FFF2-40B4-BE49-F238E27FC236}">
                  <a16:creationId xmlns:a16="http://schemas.microsoft.com/office/drawing/2014/main" id="{FB75AD20-D1B0-B135-ED76-166189A78439}"/>
                </a:ext>
              </a:extLst>
            </p:cNvPr>
            <p:cNvSpPr txBox="1"/>
            <p:nvPr/>
          </p:nvSpPr>
          <p:spPr>
            <a:xfrm>
              <a:off x="4078982" y="3537995"/>
              <a:ext cx="774137" cy="369332"/>
            </a:xfrm>
            <a:prstGeom prst="rect">
              <a:avLst/>
            </a:prstGeom>
            <a:noFill/>
          </p:spPr>
          <p:txBody>
            <a:bodyPr wrap="square">
              <a:spAutoFit/>
            </a:bodyPr>
            <a:lstStyle/>
            <a:p>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α</a:t>
              </a:r>
              <a:r>
                <a:rPr lang="en-US" altLang="zh-CN" sz="1800" kern="100" dirty="0">
                  <a:effectLst/>
                  <a:latin typeface="黑体" panose="02010609060101010101" pitchFamily="49" charset="-122"/>
                  <a:cs typeface="Times New Roman" panose="02020603050405020304" pitchFamily="18" charset="0"/>
                </a:rPr>
                <a:t>=1</a:t>
              </a:r>
              <a:endParaRPr lang="zh-CN" altLang="en-US" dirty="0"/>
            </a:p>
          </p:txBody>
        </p:sp>
        <p:sp>
          <p:nvSpPr>
            <p:cNvPr id="22" name="文本框 21">
              <a:extLst>
                <a:ext uri="{FF2B5EF4-FFF2-40B4-BE49-F238E27FC236}">
                  <a16:creationId xmlns:a16="http://schemas.microsoft.com/office/drawing/2014/main" id="{1ED81476-A6D7-DDF0-D31A-23EAFD2AB8F0}"/>
                </a:ext>
              </a:extLst>
            </p:cNvPr>
            <p:cNvSpPr txBox="1"/>
            <p:nvPr/>
          </p:nvSpPr>
          <p:spPr>
            <a:xfrm>
              <a:off x="5951190" y="3537995"/>
              <a:ext cx="774137" cy="369332"/>
            </a:xfrm>
            <a:prstGeom prst="rect">
              <a:avLst/>
            </a:prstGeom>
            <a:noFill/>
          </p:spPr>
          <p:txBody>
            <a:bodyPr wrap="square">
              <a:spAutoFit/>
            </a:bodyPr>
            <a:lstStyle/>
            <a:p>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α</a:t>
              </a:r>
              <a:r>
                <a:rPr lang="en-US" altLang="zh-CN" sz="1800" kern="100" dirty="0">
                  <a:effectLst/>
                  <a:latin typeface="黑体" panose="02010609060101010101" pitchFamily="49" charset="-122"/>
                  <a:cs typeface="Times New Roman" panose="02020603050405020304" pitchFamily="18" charset="0"/>
                </a:rPr>
                <a:t>=0.1</a:t>
              </a:r>
              <a:endParaRPr lang="zh-CN" altLang="en-US" dirty="0"/>
            </a:p>
          </p:txBody>
        </p:sp>
        <p:sp>
          <p:nvSpPr>
            <p:cNvPr id="24" name="文本框 23">
              <a:extLst>
                <a:ext uri="{FF2B5EF4-FFF2-40B4-BE49-F238E27FC236}">
                  <a16:creationId xmlns:a16="http://schemas.microsoft.com/office/drawing/2014/main" id="{E0F7E5BF-07BD-AB9C-1A94-6F195E7234B2}"/>
                </a:ext>
              </a:extLst>
            </p:cNvPr>
            <p:cNvSpPr txBox="1"/>
            <p:nvPr/>
          </p:nvSpPr>
          <p:spPr>
            <a:xfrm>
              <a:off x="7786255" y="3553293"/>
              <a:ext cx="1283690" cy="369332"/>
            </a:xfrm>
            <a:prstGeom prst="rect">
              <a:avLst/>
            </a:prstGeom>
            <a:noFill/>
          </p:spPr>
          <p:txBody>
            <a:bodyPr wrap="square">
              <a:spAutoFit/>
            </a:bodyPr>
            <a:lstStyle/>
            <a:p>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α</a:t>
              </a:r>
              <a:r>
                <a:rPr lang="en-US" altLang="zh-CN" sz="1800" kern="100" dirty="0">
                  <a:effectLst/>
                  <a:latin typeface="黑体" panose="02010609060101010101" pitchFamily="49" charset="-122"/>
                  <a:cs typeface="Times New Roman" panose="02020603050405020304" pitchFamily="18" charset="0"/>
                </a:rPr>
                <a:t>=0.00001</a:t>
              </a:r>
              <a:endParaRPr lang="zh-CN" altLang="en-US" dirty="0"/>
            </a:p>
          </p:txBody>
        </p:sp>
      </p:grpSp>
      <p:sp>
        <p:nvSpPr>
          <p:cNvPr id="17" name="文本框 16">
            <a:extLst>
              <a:ext uri="{FF2B5EF4-FFF2-40B4-BE49-F238E27FC236}">
                <a16:creationId xmlns:a16="http://schemas.microsoft.com/office/drawing/2014/main" id="{AC01D3ED-6EF9-C473-5669-9CA7EB395C13}"/>
              </a:ext>
            </a:extLst>
          </p:cNvPr>
          <p:cNvSpPr txBox="1"/>
          <p:nvPr/>
        </p:nvSpPr>
        <p:spPr>
          <a:xfrm>
            <a:off x="1990750" y="894937"/>
            <a:ext cx="7747911" cy="369332"/>
          </a:xfrm>
          <a:prstGeom prst="rect">
            <a:avLst/>
          </a:prstGeom>
          <a:noFill/>
        </p:spPr>
        <p:txBody>
          <a:bodyPr wrap="square">
            <a:spAutoFit/>
          </a:bodyPr>
          <a:lstStyle/>
          <a:p>
            <a:r>
              <a:rPr lang="en-US" altLang="zh-CN" sz="1800" b="1" dirty="0">
                <a:solidFill>
                  <a:srgbClr val="FF0000"/>
                </a:solidFill>
              </a:rPr>
              <a:t>PPT</a:t>
            </a:r>
            <a:r>
              <a:rPr lang="zh-CN" altLang="en-US" sz="1800" b="1" dirty="0">
                <a:solidFill>
                  <a:srgbClr val="FF0000"/>
                </a:solidFill>
              </a:rPr>
              <a:t>内注：防止图看不清，故用画笔勾勒</a:t>
            </a:r>
            <a:endParaRPr lang="en-US" altLang="zh-CN" sz="1800" b="1" dirty="0">
              <a:solidFill>
                <a:srgbClr val="FF0000"/>
              </a:solidFill>
            </a:endParaRPr>
          </a:p>
        </p:txBody>
      </p:sp>
      <mc:AlternateContent xmlns:mc="http://schemas.openxmlformats.org/markup-compatibility/2006" xmlns:p14="http://schemas.microsoft.com/office/powerpoint/2010/main">
        <mc:Choice Requires="p14">
          <p:contentPart p14:bwMode="auto" r:id="rId13">
            <p14:nvContentPartPr>
              <p14:cNvPr id="21" name="墨迹 20">
                <a:extLst>
                  <a:ext uri="{FF2B5EF4-FFF2-40B4-BE49-F238E27FC236}">
                    <a16:creationId xmlns:a16="http://schemas.microsoft.com/office/drawing/2014/main" id="{0A1E14B1-4EAA-FF02-C2EA-BC1AF69709F7}"/>
                  </a:ext>
                </a:extLst>
              </p14:cNvPr>
              <p14:cNvContentPartPr/>
              <p14:nvPr/>
            </p14:nvContentPartPr>
            <p14:xfrm>
              <a:off x="3436086" y="3036107"/>
              <a:ext cx="1857600" cy="360"/>
            </p14:xfrm>
          </p:contentPart>
        </mc:Choice>
        <mc:Fallback xmlns="">
          <p:pic>
            <p:nvPicPr>
              <p:cNvPr id="21" name="墨迹 20">
                <a:extLst>
                  <a:ext uri="{FF2B5EF4-FFF2-40B4-BE49-F238E27FC236}">
                    <a16:creationId xmlns:a16="http://schemas.microsoft.com/office/drawing/2014/main" id="{0A1E14B1-4EAA-FF02-C2EA-BC1AF69709F7}"/>
                  </a:ext>
                </a:extLst>
              </p:cNvPr>
              <p:cNvPicPr/>
              <p:nvPr/>
            </p:nvPicPr>
            <p:blipFill>
              <a:blip r:embed="rId14"/>
              <a:stretch>
                <a:fillRect/>
              </a:stretch>
            </p:blipFill>
            <p:spPr>
              <a:xfrm>
                <a:off x="3373086" y="2973107"/>
                <a:ext cx="1983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墨迹 22">
                <a:extLst>
                  <a:ext uri="{FF2B5EF4-FFF2-40B4-BE49-F238E27FC236}">
                    <a16:creationId xmlns:a16="http://schemas.microsoft.com/office/drawing/2014/main" id="{57E83853-7827-2188-538C-B446405D396E}"/>
                  </a:ext>
                </a:extLst>
              </p14:cNvPr>
              <p14:cNvContentPartPr/>
              <p14:nvPr/>
            </p14:nvContentPartPr>
            <p14:xfrm>
              <a:off x="5447406" y="2853227"/>
              <a:ext cx="1761120" cy="360"/>
            </p14:xfrm>
          </p:contentPart>
        </mc:Choice>
        <mc:Fallback xmlns="">
          <p:pic>
            <p:nvPicPr>
              <p:cNvPr id="23" name="墨迹 22">
                <a:extLst>
                  <a:ext uri="{FF2B5EF4-FFF2-40B4-BE49-F238E27FC236}">
                    <a16:creationId xmlns:a16="http://schemas.microsoft.com/office/drawing/2014/main" id="{57E83853-7827-2188-538C-B446405D396E}"/>
                  </a:ext>
                </a:extLst>
              </p:cNvPr>
              <p:cNvPicPr/>
              <p:nvPr/>
            </p:nvPicPr>
            <p:blipFill>
              <a:blip r:embed="rId16"/>
              <a:stretch>
                <a:fillRect/>
              </a:stretch>
            </p:blipFill>
            <p:spPr>
              <a:xfrm>
                <a:off x="5384766" y="2790227"/>
                <a:ext cx="1886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墨迹 26">
                <a:extLst>
                  <a:ext uri="{FF2B5EF4-FFF2-40B4-BE49-F238E27FC236}">
                    <a16:creationId xmlns:a16="http://schemas.microsoft.com/office/drawing/2014/main" id="{039EE34B-A0AF-D5C9-E1E6-1D5512A11534}"/>
                  </a:ext>
                </a:extLst>
              </p14:cNvPr>
              <p14:cNvContentPartPr/>
              <p14:nvPr/>
            </p14:nvContentPartPr>
            <p14:xfrm>
              <a:off x="7363326" y="2313947"/>
              <a:ext cx="1742040" cy="360"/>
            </p14:xfrm>
          </p:contentPart>
        </mc:Choice>
        <mc:Fallback xmlns="">
          <p:pic>
            <p:nvPicPr>
              <p:cNvPr id="27" name="墨迹 26">
                <a:extLst>
                  <a:ext uri="{FF2B5EF4-FFF2-40B4-BE49-F238E27FC236}">
                    <a16:creationId xmlns:a16="http://schemas.microsoft.com/office/drawing/2014/main" id="{039EE34B-A0AF-D5C9-E1E6-1D5512A11534}"/>
                  </a:ext>
                </a:extLst>
              </p:cNvPr>
              <p:cNvPicPr/>
              <p:nvPr/>
            </p:nvPicPr>
            <p:blipFill>
              <a:blip r:embed="rId18"/>
              <a:stretch>
                <a:fillRect/>
              </a:stretch>
            </p:blipFill>
            <p:spPr>
              <a:xfrm>
                <a:off x="7300686" y="2251307"/>
                <a:ext cx="18676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墨迹 27">
                <a:extLst>
                  <a:ext uri="{FF2B5EF4-FFF2-40B4-BE49-F238E27FC236}">
                    <a16:creationId xmlns:a16="http://schemas.microsoft.com/office/drawing/2014/main" id="{8DF12FAB-292A-2514-11F1-75A5702AA6E4}"/>
                  </a:ext>
                </a:extLst>
              </p14:cNvPr>
              <p14:cNvContentPartPr/>
              <p14:nvPr/>
            </p14:nvContentPartPr>
            <p14:xfrm>
              <a:off x="3474246" y="4239227"/>
              <a:ext cx="1770480" cy="360"/>
            </p14:xfrm>
          </p:contentPart>
        </mc:Choice>
        <mc:Fallback xmlns="">
          <p:pic>
            <p:nvPicPr>
              <p:cNvPr id="28" name="墨迹 27">
                <a:extLst>
                  <a:ext uri="{FF2B5EF4-FFF2-40B4-BE49-F238E27FC236}">
                    <a16:creationId xmlns:a16="http://schemas.microsoft.com/office/drawing/2014/main" id="{8DF12FAB-292A-2514-11F1-75A5702AA6E4}"/>
                  </a:ext>
                </a:extLst>
              </p:cNvPr>
              <p:cNvPicPr/>
              <p:nvPr/>
            </p:nvPicPr>
            <p:blipFill>
              <a:blip r:embed="rId20"/>
              <a:stretch>
                <a:fillRect/>
              </a:stretch>
            </p:blipFill>
            <p:spPr>
              <a:xfrm>
                <a:off x="3411246" y="4176227"/>
                <a:ext cx="18961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墨迹 28">
                <a:extLst>
                  <a:ext uri="{FF2B5EF4-FFF2-40B4-BE49-F238E27FC236}">
                    <a16:creationId xmlns:a16="http://schemas.microsoft.com/office/drawing/2014/main" id="{728E3467-E1B8-B329-A7A0-1BC33BD89211}"/>
                  </a:ext>
                </a:extLst>
              </p14:cNvPr>
              <p14:cNvContentPartPr/>
              <p14:nvPr/>
            </p14:nvContentPartPr>
            <p14:xfrm>
              <a:off x="7343886" y="5693267"/>
              <a:ext cx="1790280" cy="360"/>
            </p14:xfrm>
          </p:contentPart>
        </mc:Choice>
        <mc:Fallback xmlns="">
          <p:pic>
            <p:nvPicPr>
              <p:cNvPr id="29" name="墨迹 28">
                <a:extLst>
                  <a:ext uri="{FF2B5EF4-FFF2-40B4-BE49-F238E27FC236}">
                    <a16:creationId xmlns:a16="http://schemas.microsoft.com/office/drawing/2014/main" id="{728E3467-E1B8-B329-A7A0-1BC33BD89211}"/>
                  </a:ext>
                </a:extLst>
              </p:cNvPr>
              <p:cNvPicPr/>
              <p:nvPr/>
            </p:nvPicPr>
            <p:blipFill>
              <a:blip r:embed="rId22"/>
              <a:stretch>
                <a:fillRect/>
              </a:stretch>
            </p:blipFill>
            <p:spPr>
              <a:xfrm>
                <a:off x="7280886" y="5630627"/>
                <a:ext cx="1915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墨迹 29">
                <a:extLst>
                  <a:ext uri="{FF2B5EF4-FFF2-40B4-BE49-F238E27FC236}">
                    <a16:creationId xmlns:a16="http://schemas.microsoft.com/office/drawing/2014/main" id="{BF07F2A6-1FD9-F24A-6DBE-7B05AACBA82B}"/>
                  </a:ext>
                </a:extLst>
              </p14:cNvPr>
              <p14:cNvContentPartPr/>
              <p14:nvPr/>
            </p14:nvContentPartPr>
            <p14:xfrm>
              <a:off x="7573566" y="4311587"/>
              <a:ext cx="360" cy="1315080"/>
            </p14:xfrm>
          </p:contentPart>
        </mc:Choice>
        <mc:Fallback xmlns="">
          <p:pic>
            <p:nvPicPr>
              <p:cNvPr id="30" name="墨迹 29">
                <a:extLst>
                  <a:ext uri="{FF2B5EF4-FFF2-40B4-BE49-F238E27FC236}">
                    <a16:creationId xmlns:a16="http://schemas.microsoft.com/office/drawing/2014/main" id="{BF07F2A6-1FD9-F24A-6DBE-7B05AACBA82B}"/>
                  </a:ext>
                </a:extLst>
              </p:cNvPr>
              <p:cNvPicPr/>
              <p:nvPr/>
            </p:nvPicPr>
            <p:blipFill>
              <a:blip r:embed="rId24"/>
              <a:stretch>
                <a:fillRect/>
              </a:stretch>
            </p:blipFill>
            <p:spPr>
              <a:xfrm>
                <a:off x="7510926" y="4248587"/>
                <a:ext cx="126000" cy="144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墨迹 30">
                <a:extLst>
                  <a:ext uri="{FF2B5EF4-FFF2-40B4-BE49-F238E27FC236}">
                    <a16:creationId xmlns:a16="http://schemas.microsoft.com/office/drawing/2014/main" id="{8EEC4E44-B539-B942-4980-8C18911BEB20}"/>
                  </a:ext>
                </a:extLst>
              </p14:cNvPr>
              <p14:cNvContentPartPr/>
              <p14:nvPr/>
            </p14:nvContentPartPr>
            <p14:xfrm>
              <a:off x="9317046" y="5692187"/>
              <a:ext cx="1645560" cy="360"/>
            </p14:xfrm>
          </p:contentPart>
        </mc:Choice>
        <mc:Fallback xmlns="">
          <p:pic>
            <p:nvPicPr>
              <p:cNvPr id="31" name="墨迹 30">
                <a:extLst>
                  <a:ext uri="{FF2B5EF4-FFF2-40B4-BE49-F238E27FC236}">
                    <a16:creationId xmlns:a16="http://schemas.microsoft.com/office/drawing/2014/main" id="{8EEC4E44-B539-B942-4980-8C18911BEB20}"/>
                  </a:ext>
                </a:extLst>
              </p:cNvPr>
              <p:cNvPicPr/>
              <p:nvPr/>
            </p:nvPicPr>
            <p:blipFill>
              <a:blip r:embed="rId26"/>
              <a:stretch>
                <a:fillRect/>
              </a:stretch>
            </p:blipFill>
            <p:spPr>
              <a:xfrm>
                <a:off x="9254046" y="5629547"/>
                <a:ext cx="17712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墨迹 31">
                <a:extLst>
                  <a:ext uri="{FF2B5EF4-FFF2-40B4-BE49-F238E27FC236}">
                    <a16:creationId xmlns:a16="http://schemas.microsoft.com/office/drawing/2014/main" id="{A77693C7-5F80-8280-356D-5FFA9EC5D57F}"/>
                  </a:ext>
                </a:extLst>
              </p14:cNvPr>
              <p14:cNvContentPartPr/>
              <p14:nvPr/>
            </p14:nvContentPartPr>
            <p14:xfrm>
              <a:off x="3742446" y="2040707"/>
              <a:ext cx="360" cy="932400"/>
            </p14:xfrm>
          </p:contentPart>
        </mc:Choice>
        <mc:Fallback xmlns="">
          <p:pic>
            <p:nvPicPr>
              <p:cNvPr id="32" name="墨迹 31">
                <a:extLst>
                  <a:ext uri="{FF2B5EF4-FFF2-40B4-BE49-F238E27FC236}">
                    <a16:creationId xmlns:a16="http://schemas.microsoft.com/office/drawing/2014/main" id="{A77693C7-5F80-8280-356D-5FFA9EC5D57F}"/>
                  </a:ext>
                </a:extLst>
              </p:cNvPr>
              <p:cNvPicPr/>
              <p:nvPr/>
            </p:nvPicPr>
            <p:blipFill>
              <a:blip r:embed="rId28"/>
              <a:stretch>
                <a:fillRect/>
              </a:stretch>
            </p:blipFill>
            <p:spPr>
              <a:xfrm>
                <a:off x="3738126" y="2036387"/>
                <a:ext cx="9000" cy="94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墨迹 32">
                <a:extLst>
                  <a:ext uri="{FF2B5EF4-FFF2-40B4-BE49-F238E27FC236}">
                    <a16:creationId xmlns:a16="http://schemas.microsoft.com/office/drawing/2014/main" id="{CF4F2F50-9E70-DA9F-F1CD-1BCED6855A00}"/>
                  </a:ext>
                </a:extLst>
              </p14:cNvPr>
              <p14:cNvContentPartPr/>
              <p14:nvPr/>
            </p14:nvContentPartPr>
            <p14:xfrm>
              <a:off x="5638566" y="2104427"/>
              <a:ext cx="360" cy="658080"/>
            </p14:xfrm>
          </p:contentPart>
        </mc:Choice>
        <mc:Fallback xmlns="">
          <p:pic>
            <p:nvPicPr>
              <p:cNvPr id="33" name="墨迹 32">
                <a:extLst>
                  <a:ext uri="{FF2B5EF4-FFF2-40B4-BE49-F238E27FC236}">
                    <a16:creationId xmlns:a16="http://schemas.microsoft.com/office/drawing/2014/main" id="{CF4F2F50-9E70-DA9F-F1CD-1BCED6855A00}"/>
                  </a:ext>
                </a:extLst>
              </p:cNvPr>
              <p:cNvPicPr/>
              <p:nvPr/>
            </p:nvPicPr>
            <p:blipFill>
              <a:blip r:embed="rId30"/>
              <a:stretch>
                <a:fillRect/>
              </a:stretch>
            </p:blipFill>
            <p:spPr>
              <a:xfrm>
                <a:off x="5634246" y="2100107"/>
                <a:ext cx="9000" cy="666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墨迹 33">
                <a:extLst>
                  <a:ext uri="{FF2B5EF4-FFF2-40B4-BE49-F238E27FC236}">
                    <a16:creationId xmlns:a16="http://schemas.microsoft.com/office/drawing/2014/main" id="{B4E0BF3A-B9E5-FDB2-695F-389337C13E50}"/>
                  </a:ext>
                </a:extLst>
              </p14:cNvPr>
              <p14:cNvContentPartPr/>
              <p14:nvPr/>
            </p14:nvContentPartPr>
            <p14:xfrm>
              <a:off x="7524966" y="2031347"/>
              <a:ext cx="360" cy="1000080"/>
            </p14:xfrm>
          </p:contentPart>
        </mc:Choice>
        <mc:Fallback xmlns="">
          <p:pic>
            <p:nvPicPr>
              <p:cNvPr id="34" name="墨迹 33">
                <a:extLst>
                  <a:ext uri="{FF2B5EF4-FFF2-40B4-BE49-F238E27FC236}">
                    <a16:creationId xmlns:a16="http://schemas.microsoft.com/office/drawing/2014/main" id="{B4E0BF3A-B9E5-FDB2-695F-389337C13E50}"/>
                  </a:ext>
                </a:extLst>
              </p:cNvPr>
              <p:cNvPicPr/>
              <p:nvPr/>
            </p:nvPicPr>
            <p:blipFill>
              <a:blip r:embed="rId32"/>
              <a:stretch>
                <a:fillRect/>
              </a:stretch>
            </p:blipFill>
            <p:spPr>
              <a:xfrm>
                <a:off x="7520646" y="2027027"/>
                <a:ext cx="900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 name="墨迹 34">
                <a:extLst>
                  <a:ext uri="{FF2B5EF4-FFF2-40B4-BE49-F238E27FC236}">
                    <a16:creationId xmlns:a16="http://schemas.microsoft.com/office/drawing/2014/main" id="{52160765-465E-A75C-3128-0D76F29C0E31}"/>
                  </a:ext>
                </a:extLst>
              </p14:cNvPr>
              <p14:cNvContentPartPr/>
              <p14:nvPr/>
            </p14:nvContentPartPr>
            <p14:xfrm>
              <a:off x="9430806" y="2118107"/>
              <a:ext cx="360" cy="952200"/>
            </p14:xfrm>
          </p:contentPart>
        </mc:Choice>
        <mc:Fallback xmlns="">
          <p:pic>
            <p:nvPicPr>
              <p:cNvPr id="35" name="墨迹 34">
                <a:extLst>
                  <a:ext uri="{FF2B5EF4-FFF2-40B4-BE49-F238E27FC236}">
                    <a16:creationId xmlns:a16="http://schemas.microsoft.com/office/drawing/2014/main" id="{52160765-465E-A75C-3128-0D76F29C0E31}"/>
                  </a:ext>
                </a:extLst>
              </p:cNvPr>
              <p:cNvPicPr/>
              <p:nvPr/>
            </p:nvPicPr>
            <p:blipFill>
              <a:blip r:embed="rId34"/>
              <a:stretch>
                <a:fillRect/>
              </a:stretch>
            </p:blipFill>
            <p:spPr>
              <a:xfrm>
                <a:off x="9426486" y="2113787"/>
                <a:ext cx="9000" cy="960840"/>
              </a:xfrm>
              <a:prstGeom prst="rect">
                <a:avLst/>
              </a:prstGeom>
            </p:spPr>
          </p:pic>
        </mc:Fallback>
      </mc:AlternateContent>
      <p:grpSp>
        <p:nvGrpSpPr>
          <p:cNvPr id="36" name="组合 35">
            <a:extLst>
              <a:ext uri="{FF2B5EF4-FFF2-40B4-BE49-F238E27FC236}">
                <a16:creationId xmlns:a16="http://schemas.microsoft.com/office/drawing/2014/main" id="{0C0BB438-FE8F-4240-AF0C-340A460989ED}"/>
              </a:ext>
            </a:extLst>
          </p:cNvPr>
          <p:cNvGrpSpPr/>
          <p:nvPr/>
        </p:nvGrpSpPr>
        <p:grpSpPr>
          <a:xfrm>
            <a:off x="1451086" y="4928951"/>
            <a:ext cx="1586552" cy="724688"/>
            <a:chOff x="3739229" y="2224751"/>
            <a:chExt cx="2625039" cy="1318336"/>
          </a:xfrm>
        </p:grpSpPr>
        <p:grpSp>
          <p:nvGrpSpPr>
            <p:cNvPr id="37" name="组合 36">
              <a:extLst>
                <a:ext uri="{FF2B5EF4-FFF2-40B4-BE49-F238E27FC236}">
                  <a16:creationId xmlns:a16="http://schemas.microsoft.com/office/drawing/2014/main" id="{7B7BFE08-3BDA-DFF3-7724-FDA2A56202A9}"/>
                </a:ext>
              </a:extLst>
            </p:cNvPr>
            <p:cNvGrpSpPr/>
            <p:nvPr/>
          </p:nvGrpSpPr>
          <p:grpSpPr>
            <a:xfrm>
              <a:off x="3869166" y="2604613"/>
              <a:ext cx="2361294" cy="517004"/>
              <a:chOff x="3869166" y="2604613"/>
              <a:chExt cx="2361294" cy="517004"/>
            </a:xfrm>
          </p:grpSpPr>
          <p:grpSp>
            <p:nvGrpSpPr>
              <p:cNvPr id="39" name="组合 38">
                <a:extLst>
                  <a:ext uri="{FF2B5EF4-FFF2-40B4-BE49-F238E27FC236}">
                    <a16:creationId xmlns:a16="http://schemas.microsoft.com/office/drawing/2014/main" id="{D9BA5658-EC91-5E69-B8AA-E0F706CBCE53}"/>
                  </a:ext>
                </a:extLst>
              </p:cNvPr>
              <p:cNvGrpSpPr/>
              <p:nvPr/>
            </p:nvGrpSpPr>
            <p:grpSpPr>
              <a:xfrm>
                <a:off x="3874194" y="2737980"/>
                <a:ext cx="2356266" cy="231157"/>
                <a:chOff x="1193286" y="2048438"/>
                <a:chExt cx="4535640" cy="444960"/>
              </a:xfrm>
            </p:grpSpPr>
            <mc:AlternateContent xmlns:mc="http://schemas.openxmlformats.org/markup-compatibility/2006" xmlns:p14="http://schemas.microsoft.com/office/powerpoint/2010/main">
              <mc:Choice Requires="p14">
                <p:contentPart p14:bwMode="auto" r:id="rId35">
                  <p14:nvContentPartPr>
                    <p14:cNvPr id="44" name="墨迹 43">
                      <a:extLst>
                        <a:ext uri="{FF2B5EF4-FFF2-40B4-BE49-F238E27FC236}">
                          <a16:creationId xmlns:a16="http://schemas.microsoft.com/office/drawing/2014/main" id="{67D415DD-C060-3A0C-6E04-0C458613379D}"/>
                        </a:ext>
                      </a:extLst>
                    </p14:cNvPr>
                    <p14:cNvContentPartPr/>
                    <p14:nvPr/>
                  </p14:nvContentPartPr>
                  <p14:xfrm>
                    <a:off x="1193286" y="2197478"/>
                    <a:ext cx="1577520" cy="360"/>
                  </p14:xfrm>
                </p:contentPart>
              </mc:Choice>
              <mc:Fallback xmlns="">
                <p:pic>
                  <p:nvPicPr>
                    <p:cNvPr id="44" name="墨迹 43">
                      <a:extLst>
                        <a:ext uri="{FF2B5EF4-FFF2-40B4-BE49-F238E27FC236}">
                          <a16:creationId xmlns:a16="http://schemas.microsoft.com/office/drawing/2014/main" id="{67D415DD-C060-3A0C-6E04-0C458613379D}"/>
                        </a:ext>
                      </a:extLst>
                    </p:cNvPr>
                    <p:cNvPicPr/>
                    <p:nvPr/>
                  </p:nvPicPr>
                  <p:blipFill>
                    <a:blip r:embed="rId36"/>
                    <a:stretch>
                      <a:fillRect/>
                    </a:stretch>
                  </p:blipFill>
                  <p:spPr>
                    <a:xfrm>
                      <a:off x="1078724" y="2161478"/>
                      <a:ext cx="1805499"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墨迹 47">
                      <a:extLst>
                        <a:ext uri="{FF2B5EF4-FFF2-40B4-BE49-F238E27FC236}">
                          <a16:creationId xmlns:a16="http://schemas.microsoft.com/office/drawing/2014/main" id="{C2F11460-A216-2816-E3C2-DCFE197BAEDC}"/>
                        </a:ext>
                      </a:extLst>
                    </p14:cNvPr>
                    <p14:cNvContentPartPr/>
                    <p14:nvPr/>
                  </p14:nvContentPartPr>
                  <p14:xfrm>
                    <a:off x="2819766" y="2111078"/>
                    <a:ext cx="501480" cy="382320"/>
                  </p14:xfrm>
                </p:contentPart>
              </mc:Choice>
              <mc:Fallback xmlns="">
                <p:pic>
                  <p:nvPicPr>
                    <p:cNvPr id="48" name="墨迹 47">
                      <a:extLst>
                        <a:ext uri="{FF2B5EF4-FFF2-40B4-BE49-F238E27FC236}">
                          <a16:creationId xmlns:a16="http://schemas.microsoft.com/office/drawing/2014/main" id="{C2F11460-A216-2816-E3C2-DCFE197BAEDC}"/>
                        </a:ext>
                      </a:extLst>
                    </p:cNvPr>
                    <p:cNvPicPr/>
                    <p:nvPr/>
                  </p:nvPicPr>
                  <p:blipFill>
                    <a:blip r:embed="rId38"/>
                    <a:stretch>
                      <a:fillRect/>
                    </a:stretch>
                  </p:blipFill>
                  <p:spPr>
                    <a:xfrm>
                      <a:off x="2705273" y="1985315"/>
                      <a:ext cx="729321" cy="63258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墨迹 48">
                      <a:extLst>
                        <a:ext uri="{FF2B5EF4-FFF2-40B4-BE49-F238E27FC236}">
                          <a16:creationId xmlns:a16="http://schemas.microsoft.com/office/drawing/2014/main" id="{37210902-010A-3BCC-5739-2CF365834A19}"/>
                        </a:ext>
                      </a:extLst>
                    </p14:cNvPr>
                    <p14:cNvContentPartPr/>
                    <p14:nvPr/>
                  </p14:nvContentPartPr>
                  <p14:xfrm>
                    <a:off x="3330246" y="2048438"/>
                    <a:ext cx="2398680" cy="360"/>
                  </p14:xfrm>
                </p:contentPart>
              </mc:Choice>
              <mc:Fallback xmlns="">
                <p:pic>
                  <p:nvPicPr>
                    <p:cNvPr id="49" name="墨迹 48">
                      <a:extLst>
                        <a:ext uri="{FF2B5EF4-FFF2-40B4-BE49-F238E27FC236}">
                          <a16:creationId xmlns:a16="http://schemas.microsoft.com/office/drawing/2014/main" id="{37210902-010A-3BCC-5739-2CF365834A19}"/>
                        </a:ext>
                      </a:extLst>
                    </p:cNvPr>
                    <p:cNvPicPr/>
                    <p:nvPr/>
                  </p:nvPicPr>
                  <p:blipFill>
                    <a:blip r:embed="rId40"/>
                    <a:stretch>
                      <a:fillRect/>
                    </a:stretch>
                  </p:blipFill>
                  <p:spPr>
                    <a:xfrm>
                      <a:off x="3215641" y="2012438"/>
                      <a:ext cx="2626744" cy="72000"/>
                    </a:xfrm>
                    <a:prstGeom prst="rect">
                      <a:avLst/>
                    </a:prstGeom>
                  </p:spPr>
                </p:pic>
              </mc:Fallback>
            </mc:AlternateContent>
          </p:grpSp>
          <p:grpSp>
            <p:nvGrpSpPr>
              <p:cNvPr id="40" name="组合 39">
                <a:extLst>
                  <a:ext uri="{FF2B5EF4-FFF2-40B4-BE49-F238E27FC236}">
                    <a16:creationId xmlns:a16="http://schemas.microsoft.com/office/drawing/2014/main" id="{7C959886-2D4E-CECB-8112-E20E550DC73C}"/>
                  </a:ext>
                </a:extLst>
              </p:cNvPr>
              <p:cNvGrpSpPr/>
              <p:nvPr/>
            </p:nvGrpSpPr>
            <p:grpSpPr>
              <a:xfrm>
                <a:off x="3869166" y="2899137"/>
                <a:ext cx="1182960" cy="222480"/>
                <a:chOff x="3869166" y="2899137"/>
                <a:chExt cx="1182960" cy="222480"/>
              </a:xfrm>
            </p:grpSpPr>
            <mc:AlternateContent xmlns:mc="http://schemas.openxmlformats.org/markup-compatibility/2006" xmlns:p14="http://schemas.microsoft.com/office/powerpoint/2010/main">
              <mc:Choice Requires="p14">
                <p:contentPart p14:bwMode="auto" r:id="rId41">
                  <p14:nvContentPartPr>
                    <p14:cNvPr id="42" name="墨迹 41">
                      <a:extLst>
                        <a:ext uri="{FF2B5EF4-FFF2-40B4-BE49-F238E27FC236}">
                          <a16:creationId xmlns:a16="http://schemas.microsoft.com/office/drawing/2014/main" id="{FC3FAAEC-ED19-E869-27AC-4241C4D62231}"/>
                        </a:ext>
                      </a:extLst>
                    </p14:cNvPr>
                    <p14:cNvContentPartPr/>
                    <p14:nvPr/>
                  </p14:nvContentPartPr>
                  <p14:xfrm>
                    <a:off x="3869166" y="2935497"/>
                    <a:ext cx="720000" cy="360"/>
                  </p14:xfrm>
                </p:contentPart>
              </mc:Choice>
              <mc:Fallback xmlns="">
                <p:pic>
                  <p:nvPicPr>
                    <p:cNvPr id="42" name="墨迹 41">
                      <a:extLst>
                        <a:ext uri="{FF2B5EF4-FFF2-40B4-BE49-F238E27FC236}">
                          <a16:creationId xmlns:a16="http://schemas.microsoft.com/office/drawing/2014/main" id="{FC3FAAEC-ED19-E869-27AC-4241C4D62231}"/>
                        </a:ext>
                      </a:extLst>
                    </p:cNvPr>
                    <p:cNvPicPr/>
                    <p:nvPr/>
                  </p:nvPicPr>
                  <p:blipFill>
                    <a:blip r:embed="rId42"/>
                    <a:stretch>
                      <a:fillRect/>
                    </a:stretch>
                  </p:blipFill>
                  <p:spPr>
                    <a:xfrm>
                      <a:off x="3809613" y="2899497"/>
                      <a:ext cx="838511"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 name="墨迹 42">
                      <a:extLst>
                        <a:ext uri="{FF2B5EF4-FFF2-40B4-BE49-F238E27FC236}">
                          <a16:creationId xmlns:a16="http://schemas.microsoft.com/office/drawing/2014/main" id="{3A674552-9685-865C-C427-EBDF657C94E9}"/>
                        </a:ext>
                      </a:extLst>
                    </p14:cNvPr>
                    <p14:cNvContentPartPr/>
                    <p14:nvPr/>
                  </p14:nvContentPartPr>
                  <p14:xfrm>
                    <a:off x="4677366" y="2899137"/>
                    <a:ext cx="374760" cy="222480"/>
                  </p14:xfrm>
                </p:contentPart>
              </mc:Choice>
              <mc:Fallback xmlns="">
                <p:pic>
                  <p:nvPicPr>
                    <p:cNvPr id="43" name="墨迹 42">
                      <a:extLst>
                        <a:ext uri="{FF2B5EF4-FFF2-40B4-BE49-F238E27FC236}">
                          <a16:creationId xmlns:a16="http://schemas.microsoft.com/office/drawing/2014/main" id="{3A674552-9685-865C-C427-EBDF657C94E9}"/>
                        </a:ext>
                      </a:extLst>
                    </p:cNvPr>
                    <p:cNvPicPr/>
                    <p:nvPr/>
                  </p:nvPicPr>
                  <p:blipFill>
                    <a:blip r:embed="rId44"/>
                    <a:stretch>
                      <a:fillRect/>
                    </a:stretch>
                  </p:blipFill>
                  <p:spPr>
                    <a:xfrm>
                      <a:off x="4617880" y="2833702"/>
                      <a:ext cx="493137" cy="3526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41" name="墨迹 40">
                    <a:extLst>
                      <a:ext uri="{FF2B5EF4-FFF2-40B4-BE49-F238E27FC236}">
                        <a16:creationId xmlns:a16="http://schemas.microsoft.com/office/drawing/2014/main" id="{BB52BB0B-9D44-306D-D3F2-82A011987CDF}"/>
                      </a:ext>
                    </a:extLst>
                  </p14:cNvPr>
                  <p14:cNvContentPartPr/>
                  <p14:nvPr/>
                </p14:nvContentPartPr>
                <p14:xfrm>
                  <a:off x="4979670" y="2604613"/>
                  <a:ext cx="1182960" cy="360"/>
                </p14:xfrm>
              </p:contentPart>
            </mc:Choice>
            <mc:Fallback xmlns="">
              <p:pic>
                <p:nvPicPr>
                  <p:cNvPr id="41" name="墨迹 40">
                    <a:extLst>
                      <a:ext uri="{FF2B5EF4-FFF2-40B4-BE49-F238E27FC236}">
                        <a16:creationId xmlns:a16="http://schemas.microsoft.com/office/drawing/2014/main" id="{BB52BB0B-9D44-306D-D3F2-82A011987CDF}"/>
                      </a:ext>
                    </a:extLst>
                  </p:cNvPr>
                  <p:cNvPicPr/>
                  <p:nvPr/>
                </p:nvPicPr>
                <p:blipFill>
                  <a:blip r:embed="rId46"/>
                  <a:stretch>
                    <a:fillRect/>
                  </a:stretch>
                </p:blipFill>
                <p:spPr>
                  <a:xfrm>
                    <a:off x="4920730" y="2568613"/>
                    <a:ext cx="1301435" cy="72000"/>
                  </a:xfrm>
                  <a:prstGeom prst="rect">
                    <a:avLst/>
                  </a:prstGeom>
                </p:spPr>
              </p:pic>
            </mc:Fallback>
          </mc:AlternateContent>
        </p:grpSp>
        <p:sp>
          <p:nvSpPr>
            <p:cNvPr id="38" name="矩形 37">
              <a:extLst>
                <a:ext uri="{FF2B5EF4-FFF2-40B4-BE49-F238E27FC236}">
                  <a16:creationId xmlns:a16="http://schemas.microsoft.com/office/drawing/2014/main" id="{53ACB3CF-F96A-C554-C7C1-2F528D568717}"/>
                </a:ext>
              </a:extLst>
            </p:cNvPr>
            <p:cNvSpPr/>
            <p:nvPr/>
          </p:nvSpPr>
          <p:spPr>
            <a:xfrm>
              <a:off x="3739229" y="2224751"/>
              <a:ext cx="2625039" cy="1318336"/>
            </a:xfrm>
            <a:prstGeom prst="rect">
              <a:avLst/>
            </a:prstGeom>
            <a:noFill/>
            <a:ln w="762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0" name="组合 49">
            <a:extLst>
              <a:ext uri="{FF2B5EF4-FFF2-40B4-BE49-F238E27FC236}">
                <a16:creationId xmlns:a16="http://schemas.microsoft.com/office/drawing/2014/main" id="{798E944E-5C52-781B-06B5-1E719998F7B6}"/>
              </a:ext>
            </a:extLst>
          </p:cNvPr>
          <p:cNvGrpSpPr/>
          <p:nvPr/>
        </p:nvGrpSpPr>
        <p:grpSpPr>
          <a:xfrm>
            <a:off x="1267971" y="1432801"/>
            <a:ext cx="1800001" cy="767868"/>
            <a:chOff x="9598442" y="945252"/>
            <a:chExt cx="2625039" cy="1318336"/>
          </a:xfrm>
        </p:grpSpPr>
        <p:grpSp>
          <p:nvGrpSpPr>
            <p:cNvPr id="51" name="组合 50">
              <a:extLst>
                <a:ext uri="{FF2B5EF4-FFF2-40B4-BE49-F238E27FC236}">
                  <a16:creationId xmlns:a16="http://schemas.microsoft.com/office/drawing/2014/main" id="{1B43149E-F687-8D68-54B4-448CA85B5900}"/>
                </a:ext>
              </a:extLst>
            </p:cNvPr>
            <p:cNvGrpSpPr/>
            <p:nvPr/>
          </p:nvGrpSpPr>
          <p:grpSpPr>
            <a:xfrm>
              <a:off x="9911630" y="1317472"/>
              <a:ext cx="1868536" cy="636665"/>
              <a:chOff x="9911630" y="1317472"/>
              <a:chExt cx="1868536" cy="636665"/>
            </a:xfrm>
          </p:grpSpPr>
          <p:grpSp>
            <p:nvGrpSpPr>
              <p:cNvPr id="53" name="组合 52">
                <a:extLst>
                  <a:ext uri="{FF2B5EF4-FFF2-40B4-BE49-F238E27FC236}">
                    <a16:creationId xmlns:a16="http://schemas.microsoft.com/office/drawing/2014/main" id="{D687F445-9E3B-5BE3-2153-85939CE01838}"/>
                  </a:ext>
                </a:extLst>
              </p:cNvPr>
              <p:cNvGrpSpPr/>
              <p:nvPr/>
            </p:nvGrpSpPr>
            <p:grpSpPr>
              <a:xfrm>
                <a:off x="9911630" y="1317472"/>
                <a:ext cx="1839368" cy="573896"/>
                <a:chOff x="6698766" y="1730918"/>
                <a:chExt cx="3927600" cy="1225440"/>
              </a:xfrm>
            </p:grpSpPr>
            <mc:AlternateContent xmlns:mc="http://schemas.openxmlformats.org/markup-compatibility/2006" xmlns:p14="http://schemas.microsoft.com/office/powerpoint/2010/main">
              <mc:Choice Requires="p14">
                <p:contentPart p14:bwMode="auto" r:id="rId47">
                  <p14:nvContentPartPr>
                    <p14:cNvPr id="60" name="墨迹 59">
                      <a:extLst>
                        <a:ext uri="{FF2B5EF4-FFF2-40B4-BE49-F238E27FC236}">
                          <a16:creationId xmlns:a16="http://schemas.microsoft.com/office/drawing/2014/main" id="{C3A15EBD-C9EE-38E7-88AD-9886E9AC3D7D}"/>
                        </a:ext>
                      </a:extLst>
                    </p14:cNvPr>
                    <p14:cNvContentPartPr/>
                    <p14:nvPr/>
                  </p14:nvContentPartPr>
                  <p14:xfrm>
                    <a:off x="6698766" y="2606798"/>
                    <a:ext cx="1491840" cy="360"/>
                  </p14:xfrm>
                </p:contentPart>
              </mc:Choice>
              <mc:Fallback xmlns="">
                <p:pic>
                  <p:nvPicPr>
                    <p:cNvPr id="60" name="墨迹 59">
                      <a:extLst>
                        <a:ext uri="{FF2B5EF4-FFF2-40B4-BE49-F238E27FC236}">
                          <a16:creationId xmlns:a16="http://schemas.microsoft.com/office/drawing/2014/main" id="{C3A15EBD-C9EE-38E7-88AD-9886E9AC3D7D}"/>
                        </a:ext>
                      </a:extLst>
                    </p:cNvPr>
                    <p:cNvPicPr/>
                    <p:nvPr/>
                  </p:nvPicPr>
                  <p:blipFill>
                    <a:blip r:embed="rId48"/>
                    <a:stretch>
                      <a:fillRect/>
                    </a:stretch>
                  </p:blipFill>
                  <p:spPr>
                    <a:xfrm>
                      <a:off x="6586766" y="2570798"/>
                      <a:ext cx="1714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1" name="墨迹 60">
                      <a:extLst>
                        <a:ext uri="{FF2B5EF4-FFF2-40B4-BE49-F238E27FC236}">
                          <a16:creationId xmlns:a16="http://schemas.microsoft.com/office/drawing/2014/main" id="{E6EC9619-CEEB-2DE7-33E1-45FFF9203C15}"/>
                        </a:ext>
                      </a:extLst>
                    </p14:cNvPr>
                    <p14:cNvContentPartPr/>
                    <p14:nvPr/>
                  </p14:nvContentPartPr>
                  <p14:xfrm>
                    <a:off x="8306166" y="1730918"/>
                    <a:ext cx="2320200" cy="1225440"/>
                  </p14:xfrm>
                </p:contentPart>
              </mc:Choice>
              <mc:Fallback xmlns="">
                <p:pic>
                  <p:nvPicPr>
                    <p:cNvPr id="61" name="墨迹 60">
                      <a:extLst>
                        <a:ext uri="{FF2B5EF4-FFF2-40B4-BE49-F238E27FC236}">
                          <a16:creationId xmlns:a16="http://schemas.microsoft.com/office/drawing/2014/main" id="{E6EC9619-CEEB-2DE7-33E1-45FFF9203C15}"/>
                        </a:ext>
                      </a:extLst>
                    </p:cNvPr>
                    <p:cNvPicPr/>
                    <p:nvPr/>
                  </p:nvPicPr>
                  <p:blipFill>
                    <a:blip r:embed="rId50"/>
                    <a:stretch>
                      <a:fillRect/>
                    </a:stretch>
                  </p:blipFill>
                  <p:spPr>
                    <a:xfrm>
                      <a:off x="8194079" y="1599008"/>
                      <a:ext cx="2543253" cy="14879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54" name="墨迹 53">
                    <a:extLst>
                      <a:ext uri="{FF2B5EF4-FFF2-40B4-BE49-F238E27FC236}">
                        <a16:creationId xmlns:a16="http://schemas.microsoft.com/office/drawing/2014/main" id="{65066032-F875-7262-9321-2745C5D4F067}"/>
                      </a:ext>
                    </a:extLst>
                  </p14:cNvPr>
                  <p14:cNvContentPartPr/>
                  <p14:nvPr/>
                </p14:nvContentPartPr>
                <p14:xfrm>
                  <a:off x="9923646" y="1847937"/>
                  <a:ext cx="721080" cy="360"/>
                </p14:xfrm>
              </p:contentPart>
            </mc:Choice>
            <mc:Fallback xmlns="">
              <p:pic>
                <p:nvPicPr>
                  <p:cNvPr id="54" name="墨迹 53">
                    <a:extLst>
                      <a:ext uri="{FF2B5EF4-FFF2-40B4-BE49-F238E27FC236}">
                        <a16:creationId xmlns:a16="http://schemas.microsoft.com/office/drawing/2014/main" id="{65066032-F875-7262-9321-2745C5D4F067}"/>
                      </a:ext>
                    </a:extLst>
                  </p:cNvPr>
                  <p:cNvPicPr/>
                  <p:nvPr/>
                </p:nvPicPr>
                <p:blipFill>
                  <a:blip r:embed="rId52"/>
                  <a:stretch>
                    <a:fillRect/>
                  </a:stretch>
                </p:blipFill>
                <p:spPr>
                  <a:xfrm>
                    <a:off x="9871690" y="1811937"/>
                    <a:ext cx="825516" cy="72000"/>
                  </a:xfrm>
                  <a:prstGeom prst="rect">
                    <a:avLst/>
                  </a:prstGeom>
                </p:spPr>
              </p:pic>
            </mc:Fallback>
          </mc:AlternateContent>
          <p:grpSp>
            <p:nvGrpSpPr>
              <p:cNvPr id="55" name="组合 54">
                <a:extLst>
                  <a:ext uri="{FF2B5EF4-FFF2-40B4-BE49-F238E27FC236}">
                    <a16:creationId xmlns:a16="http://schemas.microsoft.com/office/drawing/2014/main" id="{5879B1E4-0B55-8FEA-80A4-1869AAD56210}"/>
                  </a:ext>
                </a:extLst>
              </p:cNvPr>
              <p:cNvGrpSpPr/>
              <p:nvPr/>
            </p:nvGrpSpPr>
            <p:grpSpPr>
              <a:xfrm>
                <a:off x="10645086" y="1751817"/>
                <a:ext cx="1135080" cy="202320"/>
                <a:chOff x="10645086" y="1751817"/>
                <a:chExt cx="1135080" cy="202320"/>
              </a:xfrm>
            </p:grpSpPr>
            <mc:AlternateContent xmlns:mc="http://schemas.openxmlformats.org/markup-compatibility/2006" xmlns:p14="http://schemas.microsoft.com/office/powerpoint/2010/main">
              <mc:Choice Requires="p14">
                <p:contentPart p14:bwMode="auto" r:id="rId53">
                  <p14:nvContentPartPr>
                    <p14:cNvPr id="56" name="墨迹 55">
                      <a:extLst>
                        <a:ext uri="{FF2B5EF4-FFF2-40B4-BE49-F238E27FC236}">
                          <a16:creationId xmlns:a16="http://schemas.microsoft.com/office/drawing/2014/main" id="{34B1EF61-D4BF-52CC-9DF4-DEAC7E5B05E9}"/>
                        </a:ext>
                      </a:extLst>
                    </p14:cNvPr>
                    <p14:cNvContentPartPr/>
                    <p14:nvPr/>
                  </p14:nvContentPartPr>
                  <p14:xfrm>
                    <a:off x="10664886" y="1953777"/>
                    <a:ext cx="168120" cy="360"/>
                  </p14:xfrm>
                </p:contentPart>
              </mc:Choice>
              <mc:Fallback xmlns="">
                <p:pic>
                  <p:nvPicPr>
                    <p:cNvPr id="56" name="墨迹 55">
                      <a:extLst>
                        <a:ext uri="{FF2B5EF4-FFF2-40B4-BE49-F238E27FC236}">
                          <a16:creationId xmlns:a16="http://schemas.microsoft.com/office/drawing/2014/main" id="{34B1EF61-D4BF-52CC-9DF4-DEAC7E5B05E9}"/>
                        </a:ext>
                      </a:extLst>
                    </p:cNvPr>
                    <p:cNvPicPr/>
                    <p:nvPr/>
                  </p:nvPicPr>
                  <p:blipFill>
                    <a:blip r:embed="rId54"/>
                    <a:stretch>
                      <a:fillRect/>
                    </a:stretch>
                  </p:blipFill>
                  <p:spPr>
                    <a:xfrm>
                      <a:off x="10612512" y="1917777"/>
                      <a:ext cx="272344"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墨迹 56">
                      <a:extLst>
                        <a:ext uri="{FF2B5EF4-FFF2-40B4-BE49-F238E27FC236}">
                          <a16:creationId xmlns:a16="http://schemas.microsoft.com/office/drawing/2014/main" id="{49E1327D-FB67-1B32-FAC0-EEEF9339596F}"/>
                        </a:ext>
                      </a:extLst>
                    </p14:cNvPr>
                    <p14:cNvContentPartPr/>
                    <p14:nvPr/>
                  </p14:nvContentPartPr>
                  <p14:xfrm>
                    <a:off x="10645086" y="1866657"/>
                    <a:ext cx="48240" cy="72000"/>
                  </p14:xfrm>
                </p:contentPart>
              </mc:Choice>
              <mc:Fallback xmlns="">
                <p:pic>
                  <p:nvPicPr>
                    <p:cNvPr id="57" name="墨迹 56">
                      <a:extLst>
                        <a:ext uri="{FF2B5EF4-FFF2-40B4-BE49-F238E27FC236}">
                          <a16:creationId xmlns:a16="http://schemas.microsoft.com/office/drawing/2014/main" id="{49E1327D-FB67-1B32-FAC0-EEEF9339596F}"/>
                        </a:ext>
                      </a:extLst>
                    </p:cNvPr>
                    <p:cNvPicPr/>
                    <p:nvPr/>
                  </p:nvPicPr>
                  <p:blipFill>
                    <a:blip r:embed="rId56"/>
                    <a:stretch>
                      <a:fillRect/>
                    </a:stretch>
                  </p:blipFill>
                  <p:spPr>
                    <a:xfrm>
                      <a:off x="10592651" y="1805119"/>
                      <a:ext cx="152585" cy="19446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墨迹 57">
                      <a:extLst>
                        <a:ext uri="{FF2B5EF4-FFF2-40B4-BE49-F238E27FC236}">
                          <a16:creationId xmlns:a16="http://schemas.microsoft.com/office/drawing/2014/main" id="{79D9AA73-220C-F1CD-AEED-F49E9EC63D95}"/>
                        </a:ext>
                      </a:extLst>
                    </p14:cNvPr>
                    <p14:cNvContentPartPr/>
                    <p14:nvPr/>
                  </p14:nvContentPartPr>
                  <p14:xfrm>
                    <a:off x="10876566" y="1769817"/>
                    <a:ext cx="145800" cy="164880"/>
                  </p14:xfrm>
                </p:contentPart>
              </mc:Choice>
              <mc:Fallback xmlns="">
                <p:pic>
                  <p:nvPicPr>
                    <p:cNvPr id="58" name="墨迹 57">
                      <a:extLst>
                        <a:ext uri="{FF2B5EF4-FFF2-40B4-BE49-F238E27FC236}">
                          <a16:creationId xmlns:a16="http://schemas.microsoft.com/office/drawing/2014/main" id="{79D9AA73-220C-F1CD-AEED-F49E9EC63D95}"/>
                        </a:ext>
                      </a:extLst>
                    </p:cNvPr>
                    <p:cNvPicPr/>
                    <p:nvPr/>
                  </p:nvPicPr>
                  <p:blipFill>
                    <a:blip r:embed="rId58"/>
                    <a:stretch>
                      <a:fillRect/>
                    </a:stretch>
                  </p:blipFill>
                  <p:spPr>
                    <a:xfrm>
                      <a:off x="10824120" y="1708064"/>
                      <a:ext cx="250168" cy="287768"/>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9" name="墨迹 58">
                      <a:extLst>
                        <a:ext uri="{FF2B5EF4-FFF2-40B4-BE49-F238E27FC236}">
                          <a16:creationId xmlns:a16="http://schemas.microsoft.com/office/drawing/2014/main" id="{C49FABCA-5556-33B4-4851-3C21B8B6B0E2}"/>
                        </a:ext>
                      </a:extLst>
                    </p14:cNvPr>
                    <p14:cNvContentPartPr/>
                    <p14:nvPr/>
                  </p14:nvContentPartPr>
                  <p14:xfrm>
                    <a:off x="11030286" y="1751817"/>
                    <a:ext cx="749880" cy="360"/>
                  </p14:xfrm>
                </p:contentPart>
              </mc:Choice>
              <mc:Fallback xmlns="">
                <p:pic>
                  <p:nvPicPr>
                    <p:cNvPr id="59" name="墨迹 58">
                      <a:extLst>
                        <a:ext uri="{FF2B5EF4-FFF2-40B4-BE49-F238E27FC236}">
                          <a16:creationId xmlns:a16="http://schemas.microsoft.com/office/drawing/2014/main" id="{C49FABCA-5556-33B4-4851-3C21B8B6B0E2}"/>
                        </a:ext>
                      </a:extLst>
                    </p:cNvPr>
                    <p:cNvPicPr/>
                    <p:nvPr/>
                  </p:nvPicPr>
                  <p:blipFill>
                    <a:blip r:embed="rId60"/>
                    <a:stretch>
                      <a:fillRect/>
                    </a:stretch>
                  </p:blipFill>
                  <p:spPr>
                    <a:xfrm>
                      <a:off x="10978335" y="1715817"/>
                      <a:ext cx="854307" cy="72000"/>
                    </a:xfrm>
                    <a:prstGeom prst="rect">
                      <a:avLst/>
                    </a:prstGeom>
                  </p:spPr>
                </p:pic>
              </mc:Fallback>
            </mc:AlternateContent>
          </p:grpSp>
        </p:grpSp>
        <p:sp>
          <p:nvSpPr>
            <p:cNvPr id="52" name="矩形 51">
              <a:extLst>
                <a:ext uri="{FF2B5EF4-FFF2-40B4-BE49-F238E27FC236}">
                  <a16:creationId xmlns:a16="http://schemas.microsoft.com/office/drawing/2014/main" id="{0F2F9AE2-A682-6D34-10DC-B4C7C012523E}"/>
                </a:ext>
              </a:extLst>
            </p:cNvPr>
            <p:cNvSpPr/>
            <p:nvPr/>
          </p:nvSpPr>
          <p:spPr>
            <a:xfrm>
              <a:off x="9598442" y="945252"/>
              <a:ext cx="2625039" cy="1318336"/>
            </a:xfrm>
            <a:prstGeom prst="rect">
              <a:avLst/>
            </a:prstGeom>
            <a:noFill/>
            <a:ln w="762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6379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2.5 </a:t>
            </a:r>
            <a:r>
              <a:rPr lang="zh-CN" altLang="en-US" sz="2800" dirty="0">
                <a:solidFill>
                  <a:srgbClr val="000000"/>
                </a:solidFill>
                <a:cs typeface="+mn-ea"/>
                <a:sym typeface="+mn-lt"/>
              </a:rPr>
              <a:t>系统技术方案</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11" name="组合 10">
            <a:extLst>
              <a:ext uri="{FF2B5EF4-FFF2-40B4-BE49-F238E27FC236}">
                <a16:creationId xmlns:a16="http://schemas.microsoft.com/office/drawing/2014/main" id="{B0ECECEB-C35C-D957-F420-17A685BEB3C9}"/>
              </a:ext>
            </a:extLst>
          </p:cNvPr>
          <p:cNvGrpSpPr/>
          <p:nvPr/>
        </p:nvGrpSpPr>
        <p:grpSpPr>
          <a:xfrm>
            <a:off x="1174272" y="1124744"/>
            <a:ext cx="9841868" cy="2230698"/>
            <a:chOff x="1174272" y="1124744"/>
            <a:chExt cx="9841868" cy="2230698"/>
          </a:xfrm>
        </p:grpSpPr>
        <p:pic>
          <p:nvPicPr>
            <p:cNvPr id="2" name="图片 1">
              <a:extLst>
                <a:ext uri="{FF2B5EF4-FFF2-40B4-BE49-F238E27FC236}">
                  <a16:creationId xmlns:a16="http://schemas.microsoft.com/office/drawing/2014/main" id="{FE2013EA-225B-7748-50B4-7A99E55ADF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272" y="1124744"/>
              <a:ext cx="9841868" cy="1711011"/>
            </a:xfrm>
            <a:prstGeom prst="rect">
              <a:avLst/>
            </a:prstGeom>
            <a:noFill/>
            <a:ln>
              <a:noFill/>
            </a:ln>
            <a:effectLst>
              <a:outerShdw blurRad="50800" dist="38100" dir="2700000" algn="tl" rotWithShape="0">
                <a:prstClr val="black">
                  <a:alpha val="40000"/>
                </a:prstClr>
              </a:outerShdw>
            </a:effectLst>
          </p:spPr>
        </p:pic>
        <p:sp>
          <p:nvSpPr>
            <p:cNvPr id="7" name="文本框 6">
              <a:extLst>
                <a:ext uri="{FF2B5EF4-FFF2-40B4-BE49-F238E27FC236}">
                  <a16:creationId xmlns:a16="http://schemas.microsoft.com/office/drawing/2014/main" id="{79CB4211-74A0-9B42-0572-13708D19705F}"/>
                </a:ext>
              </a:extLst>
            </p:cNvPr>
            <p:cNvSpPr txBox="1"/>
            <p:nvPr/>
          </p:nvSpPr>
          <p:spPr>
            <a:xfrm>
              <a:off x="5087094" y="2986110"/>
              <a:ext cx="2016224" cy="369332"/>
            </a:xfrm>
            <a:prstGeom prst="rect">
              <a:avLst/>
            </a:prstGeom>
            <a:noFill/>
          </p:spPr>
          <p:txBody>
            <a:bodyPr wrap="square">
              <a:spAutoFit/>
            </a:bodyPr>
            <a:lstStyle/>
            <a:p>
              <a:pPr algn="ctr"/>
              <a:r>
                <a:rPr lang="en-US" altLang="zh-CN" b="1" dirty="0">
                  <a:solidFill>
                    <a:srgbClr val="002060"/>
                  </a:solidFill>
                </a:rPr>
                <a:t>Flask</a:t>
              </a:r>
              <a:r>
                <a:rPr lang="zh-CN" altLang="en-US" b="1" dirty="0">
                  <a:solidFill>
                    <a:srgbClr val="002060"/>
                  </a:solidFill>
                </a:rPr>
                <a:t>框架开发</a:t>
              </a:r>
              <a:endParaRPr lang="zh-CN" altLang="en-US" dirty="0"/>
            </a:p>
          </p:txBody>
        </p:sp>
      </p:grpSp>
      <p:grpSp>
        <p:nvGrpSpPr>
          <p:cNvPr id="12" name="组合 11">
            <a:extLst>
              <a:ext uri="{FF2B5EF4-FFF2-40B4-BE49-F238E27FC236}">
                <a16:creationId xmlns:a16="http://schemas.microsoft.com/office/drawing/2014/main" id="{0A943952-7264-D0EA-A8C7-DAFAEE77E83C}"/>
              </a:ext>
            </a:extLst>
          </p:cNvPr>
          <p:cNvGrpSpPr/>
          <p:nvPr/>
        </p:nvGrpSpPr>
        <p:grpSpPr>
          <a:xfrm>
            <a:off x="775375" y="4022246"/>
            <a:ext cx="3290997" cy="1238537"/>
            <a:chOff x="478582" y="3523505"/>
            <a:chExt cx="3290997" cy="1238537"/>
          </a:xfrm>
        </p:grpSpPr>
        <p:pic>
          <p:nvPicPr>
            <p:cNvPr id="1026" name="Picture 2">
              <a:extLst>
                <a:ext uri="{FF2B5EF4-FFF2-40B4-BE49-F238E27FC236}">
                  <a16:creationId xmlns:a16="http://schemas.microsoft.com/office/drawing/2014/main" id="{0E5924F5-7E99-417A-79EB-EE6842864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2" y="3523505"/>
              <a:ext cx="3200400" cy="8572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6D702EB-E514-0B64-68EA-8E323DA17A29}"/>
                </a:ext>
              </a:extLst>
            </p:cNvPr>
            <p:cNvSpPr txBox="1"/>
            <p:nvPr/>
          </p:nvSpPr>
          <p:spPr>
            <a:xfrm>
              <a:off x="1275058" y="4392710"/>
              <a:ext cx="2494521" cy="369332"/>
            </a:xfrm>
            <a:prstGeom prst="rect">
              <a:avLst/>
            </a:prstGeom>
            <a:noFill/>
          </p:spPr>
          <p:txBody>
            <a:bodyPr wrap="square">
              <a:spAutoFit/>
            </a:bodyPr>
            <a:lstStyle/>
            <a:p>
              <a:pPr algn="ctr"/>
              <a:r>
                <a:rPr lang="en-US" altLang="zh-CN" b="1" dirty="0">
                  <a:solidFill>
                    <a:srgbClr val="002060"/>
                  </a:solidFill>
                </a:rPr>
                <a:t>ChatGLM3</a:t>
              </a:r>
              <a:r>
                <a:rPr lang="zh-CN" altLang="en-US" b="1" dirty="0">
                  <a:solidFill>
                    <a:srgbClr val="002060"/>
                  </a:solidFill>
                </a:rPr>
                <a:t>大模型</a:t>
              </a:r>
              <a:endParaRPr lang="zh-CN" altLang="en-US" dirty="0"/>
            </a:p>
          </p:txBody>
        </p:sp>
      </p:grpSp>
      <p:graphicFrame>
        <p:nvGraphicFramePr>
          <p:cNvPr id="9" name="表格 8">
            <a:extLst>
              <a:ext uri="{FF2B5EF4-FFF2-40B4-BE49-F238E27FC236}">
                <a16:creationId xmlns:a16="http://schemas.microsoft.com/office/drawing/2014/main" id="{0985C7B8-8081-D5E9-64B4-69520310E229}"/>
              </a:ext>
            </a:extLst>
          </p:cNvPr>
          <p:cNvGraphicFramePr>
            <a:graphicFrameLocks noGrp="1"/>
          </p:cNvGraphicFramePr>
          <p:nvPr>
            <p:extLst>
              <p:ext uri="{D42A27DB-BD31-4B8C-83A1-F6EECF244321}">
                <p14:modId xmlns:p14="http://schemas.microsoft.com/office/powerpoint/2010/main" val="491278056"/>
              </p:ext>
            </p:extLst>
          </p:nvPr>
        </p:nvGraphicFramePr>
        <p:xfrm>
          <a:off x="5276551" y="3997425"/>
          <a:ext cx="6029797" cy="2317965"/>
        </p:xfrm>
        <a:graphic>
          <a:graphicData uri="http://schemas.openxmlformats.org/drawingml/2006/table">
            <a:tbl>
              <a:tblPr firstRow="1" firstCol="1" bandRow="1">
                <a:tableStyleId>{5C22544A-7EE6-4342-B048-85BDC9FD1C3A}</a:tableStyleId>
              </a:tblPr>
              <a:tblGrid>
                <a:gridCol w="1771657">
                  <a:extLst>
                    <a:ext uri="{9D8B030D-6E8A-4147-A177-3AD203B41FA5}">
                      <a16:colId xmlns:a16="http://schemas.microsoft.com/office/drawing/2014/main" val="5192252"/>
                    </a:ext>
                  </a:extLst>
                </a:gridCol>
                <a:gridCol w="1172376">
                  <a:extLst>
                    <a:ext uri="{9D8B030D-6E8A-4147-A177-3AD203B41FA5}">
                      <a16:colId xmlns:a16="http://schemas.microsoft.com/office/drawing/2014/main" val="4196251560"/>
                    </a:ext>
                  </a:extLst>
                </a:gridCol>
                <a:gridCol w="719446">
                  <a:extLst>
                    <a:ext uri="{9D8B030D-6E8A-4147-A177-3AD203B41FA5}">
                      <a16:colId xmlns:a16="http://schemas.microsoft.com/office/drawing/2014/main" val="127483839"/>
                    </a:ext>
                  </a:extLst>
                </a:gridCol>
                <a:gridCol w="2366318">
                  <a:extLst>
                    <a:ext uri="{9D8B030D-6E8A-4147-A177-3AD203B41FA5}">
                      <a16:colId xmlns:a16="http://schemas.microsoft.com/office/drawing/2014/main" val="3309065940"/>
                    </a:ext>
                  </a:extLst>
                </a:gridCol>
              </a:tblGrid>
              <a:tr h="432048">
                <a:tc>
                  <a:txBody>
                    <a:bodyPr/>
                    <a:lstStyle/>
                    <a:p>
                      <a:pPr algn="ctr"/>
                      <a:r>
                        <a:rPr lang="zh-CN" sz="1200" kern="100" dirty="0">
                          <a:effectLst/>
                        </a:rPr>
                        <a:t>列名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数据类型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dirty="0">
                          <a:effectLst/>
                        </a:rPr>
                        <a:t>长度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1627835"/>
                  </a:ext>
                </a:extLst>
              </a:tr>
              <a:tr h="216024">
                <a:tc>
                  <a:txBody>
                    <a:bodyPr/>
                    <a:lstStyle/>
                    <a:p>
                      <a:pPr algn="ctr"/>
                      <a:r>
                        <a:rPr lang="en-US" sz="1200" kern="100" dirty="0">
                          <a:effectLst/>
                        </a:rPr>
                        <a:t>Time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datetime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数据采集的时间，格式为年月日时分秒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4239592"/>
                  </a:ext>
                </a:extLst>
              </a:tr>
              <a:tr h="210304">
                <a:tc>
                  <a:txBody>
                    <a:bodyPr/>
                    <a:lstStyle/>
                    <a:p>
                      <a:pPr algn="ctr"/>
                      <a:r>
                        <a:rPr lang="en-US" sz="1200" kern="100" dirty="0">
                          <a:effectLst/>
                        </a:rPr>
                        <a:t>Locate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varchar(255)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255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数据采集的地点，默认值为大庆地区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9576695"/>
                  </a:ext>
                </a:extLst>
              </a:tr>
              <a:tr h="43408">
                <a:tc>
                  <a:txBody>
                    <a:bodyPr/>
                    <a:lstStyle/>
                    <a:p>
                      <a:pPr algn="ctr"/>
                      <a:r>
                        <a:rPr lang="en-US" sz="1200" kern="100" dirty="0">
                          <a:effectLst/>
                        </a:rPr>
                        <a:t>PowerConsumption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float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数据采集点的消耗功率，单位为</a:t>
                      </a:r>
                      <a:r>
                        <a:rPr lang="en-US" sz="1200" kern="100" dirty="0">
                          <a:effectLst/>
                        </a:rPr>
                        <a:t>kW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1587129"/>
                  </a:ext>
                </a:extLst>
              </a:tr>
              <a:tr h="262879">
                <a:tc>
                  <a:txBody>
                    <a:bodyPr/>
                    <a:lstStyle/>
                    <a:p>
                      <a:pPr algn="ctr"/>
                      <a:r>
                        <a:rPr lang="en-US" sz="1200" kern="100" dirty="0">
                          <a:effectLst/>
                        </a:rPr>
                        <a:t>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float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电压值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6918075"/>
                  </a:ext>
                </a:extLst>
              </a:tr>
              <a:tr h="262879">
                <a:tc>
                  <a:txBody>
                    <a:bodyPr/>
                    <a:lstStyle/>
                    <a:p>
                      <a:pPr algn="ctr"/>
                      <a:r>
                        <a:rPr lang="en-US" sz="1200" kern="100" dirty="0">
                          <a:effectLst/>
                        </a:rPr>
                        <a:t>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float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频率值，单位为</a:t>
                      </a:r>
                      <a:r>
                        <a:rPr lang="en-US" sz="1200" kern="100" dirty="0">
                          <a:effectLst/>
                        </a:rPr>
                        <a:t>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3976430"/>
                  </a:ext>
                </a:extLst>
              </a:tr>
              <a:tr h="262879">
                <a:tc>
                  <a:txBody>
                    <a:bodyPr/>
                    <a:lstStyle/>
                    <a:p>
                      <a:pPr algn="ctr"/>
                      <a:r>
                        <a:rPr lang="en-US" sz="1200" kern="100" dirty="0">
                          <a:effectLst/>
                        </a:rPr>
                        <a:t>degree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float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dirty="0">
                          <a:effectLst/>
                        </a:rPr>
                        <a:t>相角值，单位为度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2558528"/>
                  </a:ext>
                </a:extLst>
              </a:tr>
            </a:tbl>
          </a:graphicData>
        </a:graphic>
      </p:graphicFrame>
      <p:sp>
        <p:nvSpPr>
          <p:cNvPr id="10" name="文本框 9">
            <a:extLst>
              <a:ext uri="{FF2B5EF4-FFF2-40B4-BE49-F238E27FC236}">
                <a16:creationId xmlns:a16="http://schemas.microsoft.com/office/drawing/2014/main" id="{23FEDE3C-CDF7-C55D-46A4-D1BCF3613ABA}"/>
              </a:ext>
            </a:extLst>
          </p:cNvPr>
          <p:cNvSpPr txBox="1"/>
          <p:nvPr/>
        </p:nvSpPr>
        <p:spPr>
          <a:xfrm>
            <a:off x="6671270" y="6397040"/>
            <a:ext cx="4176464" cy="369332"/>
          </a:xfrm>
          <a:prstGeom prst="rect">
            <a:avLst/>
          </a:prstGeom>
          <a:noFill/>
        </p:spPr>
        <p:txBody>
          <a:bodyPr wrap="square">
            <a:spAutoFit/>
          </a:bodyPr>
          <a:lstStyle/>
          <a:p>
            <a:pPr algn="ctr"/>
            <a:r>
              <a:rPr lang="en-US" altLang="zh-CN" b="1" dirty="0">
                <a:solidFill>
                  <a:srgbClr val="002060"/>
                </a:solidFill>
              </a:rPr>
              <a:t>Mysql</a:t>
            </a:r>
            <a:r>
              <a:rPr lang="zh-CN" altLang="en-US" b="1" dirty="0">
                <a:solidFill>
                  <a:srgbClr val="002060"/>
                </a:solidFill>
              </a:rPr>
              <a:t>数据库开发（主要数据表展示）</a:t>
            </a:r>
            <a:endParaRPr lang="zh-CN" altLang="en-US" dirty="0"/>
          </a:p>
        </p:txBody>
      </p:sp>
      <p:grpSp>
        <p:nvGrpSpPr>
          <p:cNvPr id="14" name="组合 13">
            <a:extLst>
              <a:ext uri="{FF2B5EF4-FFF2-40B4-BE49-F238E27FC236}">
                <a16:creationId xmlns:a16="http://schemas.microsoft.com/office/drawing/2014/main" id="{4450C712-3298-0748-5141-8A7D2B19E68B}"/>
              </a:ext>
            </a:extLst>
          </p:cNvPr>
          <p:cNvGrpSpPr/>
          <p:nvPr/>
        </p:nvGrpSpPr>
        <p:grpSpPr>
          <a:xfrm>
            <a:off x="678972" y="5449616"/>
            <a:ext cx="2607922" cy="990600"/>
            <a:chOff x="678972" y="5449616"/>
            <a:chExt cx="2607922" cy="990600"/>
          </a:xfrm>
        </p:grpSpPr>
        <p:pic>
          <p:nvPicPr>
            <p:cNvPr id="1028" name="Picture 4">
              <a:extLst>
                <a:ext uri="{FF2B5EF4-FFF2-40B4-BE49-F238E27FC236}">
                  <a16:creationId xmlns:a16="http://schemas.microsoft.com/office/drawing/2014/main" id="{68E7587B-415E-CF81-E9D9-34C1309D73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72" y="5449616"/>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FA1A9344-4CFC-4693-6B18-F3F4136D7C61}"/>
                </a:ext>
              </a:extLst>
            </p:cNvPr>
            <p:cNvSpPr txBox="1"/>
            <p:nvPr/>
          </p:nvSpPr>
          <p:spPr>
            <a:xfrm>
              <a:off x="1454108" y="5621750"/>
              <a:ext cx="1832786" cy="646331"/>
            </a:xfrm>
            <a:prstGeom prst="rect">
              <a:avLst/>
            </a:prstGeom>
            <a:noFill/>
          </p:spPr>
          <p:txBody>
            <a:bodyPr wrap="square">
              <a:spAutoFit/>
            </a:bodyPr>
            <a:lstStyle/>
            <a:p>
              <a:pPr algn="ctr"/>
              <a:r>
                <a:rPr lang="en-US" altLang="zh-CN" b="1" dirty="0">
                  <a:solidFill>
                    <a:srgbClr val="002060"/>
                  </a:solidFill>
                </a:rPr>
                <a:t>PowerBI</a:t>
              </a:r>
              <a:r>
                <a:rPr lang="zh-CN" altLang="en-US" b="1" dirty="0">
                  <a:solidFill>
                    <a:srgbClr val="002060"/>
                  </a:solidFill>
                </a:rPr>
                <a:t>商业大数据分析工具</a:t>
              </a:r>
              <a:endParaRPr lang="zh-CN" altLang="en-US" dirty="0"/>
            </a:p>
          </p:txBody>
        </p:sp>
      </p:grpSp>
    </p:spTree>
    <p:extLst>
      <p:ext uri="{BB962C8B-B14F-4D97-AF65-F5344CB8AC3E}">
        <p14:creationId xmlns:p14="http://schemas.microsoft.com/office/powerpoint/2010/main" val="17250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FA98E8F3-B6D8-F9C8-DA55-5646733240D5}"/>
              </a:ext>
            </a:extLst>
          </p:cNvPr>
          <p:cNvGrpSpPr/>
          <p:nvPr/>
        </p:nvGrpSpPr>
        <p:grpSpPr>
          <a:xfrm>
            <a:off x="-178722" y="750583"/>
            <a:ext cx="13820148" cy="471914"/>
            <a:chOff x="-405590" y="754993"/>
            <a:chExt cx="13820148" cy="471914"/>
          </a:xfrm>
        </p:grpSpPr>
        <p:sp>
          <p:nvSpPr>
            <p:cNvPr id="32" name="矩形: 圆角 9">
              <a:extLst>
                <a:ext uri="{FF2B5EF4-FFF2-40B4-BE49-F238E27FC236}">
                  <a16:creationId xmlns:a16="http://schemas.microsoft.com/office/drawing/2014/main" id="{6134DD99-84F7-C3CC-5040-A179032520B9}"/>
                </a:ext>
              </a:extLst>
            </p:cNvPr>
            <p:cNvSpPr/>
            <p:nvPr/>
          </p:nvSpPr>
          <p:spPr>
            <a:xfrm>
              <a:off x="-405590" y="754993"/>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3" name="矩形: 圆角 16">
              <a:extLst>
                <a:ext uri="{FF2B5EF4-FFF2-40B4-BE49-F238E27FC236}">
                  <a16:creationId xmlns:a16="http://schemas.microsoft.com/office/drawing/2014/main" id="{0AADC855-B25F-5082-D34F-8164091537C8}"/>
                </a:ext>
              </a:extLst>
            </p:cNvPr>
            <p:cNvSpPr/>
            <p:nvPr/>
          </p:nvSpPr>
          <p:spPr>
            <a:xfrm>
              <a:off x="5144539" y="843584"/>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grpSp>
        <p:nvGrpSpPr>
          <p:cNvPr id="2" name="组合 20">
            <a:extLst>
              <a:ext uri="{FF2B5EF4-FFF2-40B4-BE49-F238E27FC236}">
                <a16:creationId xmlns:a16="http://schemas.microsoft.com/office/drawing/2014/main" id="{2A651DDD-4E79-79DB-AFAF-F4313E41E5A8}"/>
              </a:ext>
            </a:extLst>
          </p:cNvPr>
          <p:cNvGrpSpPr>
            <a:grpSpLocks/>
          </p:cNvGrpSpPr>
          <p:nvPr/>
        </p:nvGrpSpPr>
        <p:grpSpPr bwMode="auto">
          <a:xfrm>
            <a:off x="938483" y="263612"/>
            <a:ext cx="4635500" cy="1296987"/>
            <a:chOff x="4935026" y="554038"/>
            <a:chExt cx="4635841" cy="1297174"/>
          </a:xfrm>
        </p:grpSpPr>
        <p:sp>
          <p:nvSpPr>
            <p:cNvPr id="3" name="文本框 14">
              <a:extLst>
                <a:ext uri="{FF2B5EF4-FFF2-40B4-BE49-F238E27FC236}">
                  <a16:creationId xmlns:a16="http://schemas.microsoft.com/office/drawing/2014/main" id="{4490FA75-CD7F-5D20-7861-617AFBFAF126}"/>
                </a:ext>
              </a:extLst>
            </p:cNvPr>
            <p:cNvSpPr txBox="1"/>
            <p:nvPr/>
          </p:nvSpPr>
          <p:spPr>
            <a:xfrm>
              <a:off x="4935026" y="1205006"/>
              <a:ext cx="4635841" cy="646206"/>
            </a:xfrm>
            <a:prstGeom prst="rect">
              <a:avLst/>
            </a:prstGeom>
            <a:noFill/>
            <a:effectLst/>
          </p:spPr>
          <p:txBody>
            <a:bodyPr>
              <a:spAutoFit/>
            </a:bodyPr>
            <a:lstStyle/>
            <a:p>
              <a:pPr algn="ctr" eaLnBrk="1" fontAlgn="auto" hangingPunct="1">
                <a:spcBef>
                  <a:spcPts val="0"/>
                </a:spcBef>
                <a:spcAft>
                  <a:spcPts val="0"/>
                </a:spcAft>
                <a:defRPr/>
              </a:pPr>
              <a:r>
                <a:rPr lang="en-US" altLang="zh-CN" sz="3600" b="1" dirty="0">
                  <a:solidFill>
                    <a:srgbClr val="000000"/>
                  </a:solidFill>
                  <a:latin typeface="+mn-lt"/>
                  <a:ea typeface="+mn-ea"/>
                  <a:cs typeface="+mn-ea"/>
                  <a:sym typeface="+mn-lt"/>
                </a:rPr>
                <a:t>PART THREE</a:t>
              </a:r>
              <a:endParaRPr lang="zh-CN" altLang="en-US" sz="3600" b="1" dirty="0">
                <a:solidFill>
                  <a:srgbClr val="000000"/>
                </a:solidFill>
                <a:latin typeface="+mn-lt"/>
                <a:ea typeface="+mn-ea"/>
                <a:cs typeface="+mn-ea"/>
                <a:sym typeface="+mn-lt"/>
              </a:endParaRPr>
            </a:p>
          </p:txBody>
        </p:sp>
        <p:sp>
          <p:nvSpPr>
            <p:cNvPr id="4" name="文本框 15">
              <a:extLst>
                <a:ext uri="{FF2B5EF4-FFF2-40B4-BE49-F238E27FC236}">
                  <a16:creationId xmlns:a16="http://schemas.microsoft.com/office/drawing/2014/main" id="{FCD96685-4A1F-14FD-1F6F-1329F9EB077B}"/>
                </a:ext>
              </a:extLst>
            </p:cNvPr>
            <p:cNvSpPr txBox="1"/>
            <p:nvPr/>
          </p:nvSpPr>
          <p:spPr>
            <a:xfrm>
              <a:off x="5335105" y="554038"/>
              <a:ext cx="3835682" cy="707988"/>
            </a:xfrm>
            <a:prstGeom prst="rect">
              <a:avLst/>
            </a:prstGeom>
            <a:noFill/>
          </p:spPr>
          <p:txBody>
            <a:bodyPr>
              <a:spAutoFit/>
            </a:bodyPr>
            <a:lstStyle/>
            <a:p>
              <a:pPr algn="ctr" eaLnBrk="1" fontAlgn="auto" hangingPunct="1">
                <a:spcBef>
                  <a:spcPts val="0"/>
                </a:spcBef>
                <a:spcAft>
                  <a:spcPts val="0"/>
                </a:spcAft>
                <a:defRPr/>
              </a:pPr>
              <a:r>
                <a:rPr lang="zh-CN" altLang="en-US" sz="4000" dirty="0">
                  <a:solidFill>
                    <a:srgbClr val="000000"/>
                  </a:solidFill>
                  <a:latin typeface="+mn-lt"/>
                  <a:ea typeface="+mn-ea"/>
                  <a:cs typeface="+mn-ea"/>
                  <a:sym typeface="+mn-lt"/>
                </a:rPr>
                <a:t>系统</a:t>
              </a:r>
              <a:r>
                <a:rPr lang="zh-CN" altLang="en-US" sz="4000" dirty="0">
                  <a:solidFill>
                    <a:srgbClr val="000000"/>
                  </a:solidFill>
                  <a:cs typeface="+mn-ea"/>
                  <a:sym typeface="+mn-lt"/>
                </a:rPr>
                <a:t>结果</a:t>
              </a:r>
              <a:r>
                <a:rPr lang="zh-CN" altLang="en-US" sz="4000" dirty="0">
                  <a:solidFill>
                    <a:srgbClr val="000000"/>
                  </a:solidFill>
                  <a:latin typeface="+mn-lt"/>
                  <a:ea typeface="+mn-ea"/>
                  <a:cs typeface="+mn-ea"/>
                  <a:sym typeface="+mn-lt"/>
                </a:rPr>
                <a:t>展示</a:t>
              </a:r>
            </a:p>
          </p:txBody>
        </p:sp>
      </p:grpSp>
      <p:pic>
        <p:nvPicPr>
          <p:cNvPr id="15" name="图片 14" descr="图形用户界面, 应用程序, Word&#10;&#10;描述已自动生成">
            <a:extLst>
              <a:ext uri="{FF2B5EF4-FFF2-40B4-BE49-F238E27FC236}">
                <a16:creationId xmlns:a16="http://schemas.microsoft.com/office/drawing/2014/main" id="{840F4093-4B9B-FBCA-4746-6D69BDFFA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 y="1551656"/>
            <a:ext cx="10487695" cy="5691760"/>
          </a:xfrm>
          <a:prstGeom prst="rect">
            <a:avLst/>
          </a:prstGeom>
        </p:spPr>
      </p:pic>
      <p:sp>
        <p:nvSpPr>
          <p:cNvPr id="17" name="文本框 16">
            <a:extLst>
              <a:ext uri="{FF2B5EF4-FFF2-40B4-BE49-F238E27FC236}">
                <a16:creationId xmlns:a16="http://schemas.microsoft.com/office/drawing/2014/main" id="{3444D30F-4A01-2379-1558-3A8E3FE7F1B8}"/>
              </a:ext>
            </a:extLst>
          </p:cNvPr>
          <p:cNvSpPr txBox="1"/>
          <p:nvPr/>
        </p:nvSpPr>
        <p:spPr>
          <a:xfrm>
            <a:off x="7823398" y="4380955"/>
            <a:ext cx="4464496" cy="1384995"/>
          </a:xfrm>
          <a:prstGeom prst="rect">
            <a:avLst/>
          </a:prstGeom>
          <a:noFill/>
        </p:spPr>
        <p:txBody>
          <a:bodyPr wrap="square">
            <a:spAutoFit/>
          </a:bodyPr>
          <a:lstStyle/>
          <a:p>
            <a:r>
              <a:rPr lang="en-US" altLang="zh-CN" sz="2800" b="1" dirty="0">
                <a:solidFill>
                  <a:srgbClr val="FF0000"/>
                </a:solidFill>
              </a:rPr>
              <a:t>PPT</a:t>
            </a:r>
            <a:r>
              <a:rPr lang="zh-CN" altLang="en-US" sz="2800" b="1" dirty="0">
                <a:solidFill>
                  <a:srgbClr val="FF0000"/>
                </a:solidFill>
              </a:rPr>
              <a:t>内注：数据来源为德克萨斯 </a:t>
            </a:r>
            <a:r>
              <a:rPr lang="en-US" altLang="zh-CN" sz="2800" b="1" dirty="0">
                <a:solidFill>
                  <a:srgbClr val="FF0000"/>
                </a:solidFill>
              </a:rPr>
              <a:t>A&amp;M </a:t>
            </a:r>
            <a:r>
              <a:rPr lang="zh-CN" altLang="en-US" sz="2800" b="1" dirty="0">
                <a:solidFill>
                  <a:srgbClr val="FF0000"/>
                </a:solidFill>
              </a:rPr>
              <a:t>大学公开数据集。（参考文献</a:t>
            </a:r>
            <a:r>
              <a:rPr lang="en-US" altLang="zh-CN" sz="2800" b="1" dirty="0">
                <a:solidFill>
                  <a:srgbClr val="FF0000"/>
                </a:solidFill>
              </a:rPr>
              <a:t>28</a:t>
            </a:r>
            <a:r>
              <a:rPr lang="zh-CN" altLang="en-US" sz="2800" b="1" dirty="0">
                <a:solidFill>
                  <a:srgbClr val="FF0000"/>
                </a:solidFill>
              </a:rPr>
              <a:t>）</a:t>
            </a:r>
            <a:endParaRPr lang="en-US" altLang="zh-CN" sz="2800" b="1" dirty="0">
              <a:solidFill>
                <a:srgbClr val="FF0000"/>
              </a:solidFill>
            </a:endParaRPr>
          </a:p>
        </p:txBody>
      </p:sp>
    </p:spTree>
    <p:extLst>
      <p:ext uri="{BB962C8B-B14F-4D97-AF65-F5344CB8AC3E}">
        <p14:creationId xmlns:p14="http://schemas.microsoft.com/office/powerpoint/2010/main" val="194954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3.1 </a:t>
            </a:r>
            <a:r>
              <a:rPr lang="zh-CN" altLang="en-US" sz="2800" dirty="0">
                <a:solidFill>
                  <a:srgbClr val="000000"/>
                </a:solidFill>
                <a:cs typeface="+mn-ea"/>
                <a:sym typeface="+mn-lt"/>
              </a:rPr>
              <a:t>系统结果展示</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4" name="图片 3">
            <a:extLst>
              <a:ext uri="{FF2B5EF4-FFF2-40B4-BE49-F238E27FC236}">
                <a16:creationId xmlns:a16="http://schemas.microsoft.com/office/drawing/2014/main" id="{0213B323-76C8-CAEE-892A-B117EDB48E42}"/>
              </a:ext>
            </a:extLst>
          </p:cNvPr>
          <p:cNvPicPr>
            <a:picLocks noChangeAspect="1"/>
          </p:cNvPicPr>
          <p:nvPr/>
        </p:nvPicPr>
        <p:blipFill>
          <a:blip r:embed="rId3"/>
          <a:stretch>
            <a:fillRect/>
          </a:stretch>
        </p:blipFill>
        <p:spPr>
          <a:xfrm>
            <a:off x="2854846" y="941666"/>
            <a:ext cx="7056784" cy="5631915"/>
          </a:xfrm>
          <a:prstGeom prst="rect">
            <a:avLst/>
          </a:prstGeom>
        </p:spPr>
      </p:pic>
    </p:spTree>
    <p:extLst>
      <p:ext uri="{BB962C8B-B14F-4D97-AF65-F5344CB8AC3E}">
        <p14:creationId xmlns:p14="http://schemas.microsoft.com/office/powerpoint/2010/main" val="157176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3.1 </a:t>
            </a:r>
            <a:r>
              <a:rPr lang="zh-CN" altLang="en-US" sz="2800" dirty="0">
                <a:solidFill>
                  <a:srgbClr val="000000"/>
                </a:solidFill>
                <a:cs typeface="+mn-ea"/>
                <a:sym typeface="+mn-lt"/>
              </a:rPr>
              <a:t>系统结果展示</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16" name="图片 15">
            <a:extLst>
              <a:ext uri="{FF2B5EF4-FFF2-40B4-BE49-F238E27FC236}">
                <a16:creationId xmlns:a16="http://schemas.microsoft.com/office/drawing/2014/main" id="{2F470038-B199-60A4-E2E1-E7D008CEA986}"/>
              </a:ext>
            </a:extLst>
          </p:cNvPr>
          <p:cNvPicPr>
            <a:picLocks noChangeAspect="1"/>
          </p:cNvPicPr>
          <p:nvPr/>
        </p:nvPicPr>
        <p:blipFill>
          <a:blip r:embed="rId3"/>
          <a:stretch>
            <a:fillRect/>
          </a:stretch>
        </p:blipFill>
        <p:spPr>
          <a:xfrm>
            <a:off x="1918742" y="704307"/>
            <a:ext cx="7848872" cy="6107483"/>
          </a:xfrm>
          <a:prstGeom prst="rect">
            <a:avLst/>
          </a:prstGeom>
        </p:spPr>
      </p:pic>
    </p:spTree>
    <p:extLst>
      <p:ext uri="{BB962C8B-B14F-4D97-AF65-F5344CB8AC3E}">
        <p14:creationId xmlns:p14="http://schemas.microsoft.com/office/powerpoint/2010/main" val="282409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3.1 </a:t>
            </a:r>
            <a:r>
              <a:rPr lang="zh-CN" altLang="en-US" sz="2800" dirty="0">
                <a:solidFill>
                  <a:srgbClr val="000000"/>
                </a:solidFill>
                <a:cs typeface="+mn-ea"/>
                <a:sym typeface="+mn-lt"/>
              </a:rPr>
              <a:t>系统结果展示</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3" name="图片 2">
            <a:extLst>
              <a:ext uri="{FF2B5EF4-FFF2-40B4-BE49-F238E27FC236}">
                <a16:creationId xmlns:a16="http://schemas.microsoft.com/office/drawing/2014/main" id="{641A9D31-B500-9CF7-338D-DAAE1F868129}"/>
              </a:ext>
            </a:extLst>
          </p:cNvPr>
          <p:cNvPicPr>
            <a:picLocks noChangeAspect="1"/>
          </p:cNvPicPr>
          <p:nvPr/>
        </p:nvPicPr>
        <p:blipFill>
          <a:blip r:embed="rId3"/>
          <a:stretch>
            <a:fillRect/>
          </a:stretch>
        </p:blipFill>
        <p:spPr>
          <a:xfrm>
            <a:off x="-280133" y="760279"/>
            <a:ext cx="12971949" cy="6097721"/>
          </a:xfrm>
          <a:prstGeom prst="rect">
            <a:avLst/>
          </a:prstGeom>
          <a:noFill/>
          <a:ln w="12700">
            <a:noFill/>
          </a:ln>
        </p:spPr>
      </p:pic>
    </p:spTree>
    <p:extLst>
      <p:ext uri="{BB962C8B-B14F-4D97-AF65-F5344CB8AC3E}">
        <p14:creationId xmlns:p14="http://schemas.microsoft.com/office/powerpoint/2010/main" val="388443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3.1 </a:t>
            </a:r>
            <a:r>
              <a:rPr lang="zh-CN" altLang="en-US" sz="2800" dirty="0">
                <a:solidFill>
                  <a:srgbClr val="000000"/>
                </a:solidFill>
                <a:cs typeface="+mn-ea"/>
                <a:sym typeface="+mn-lt"/>
              </a:rPr>
              <a:t>仿真模型建立</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6" name="组合 5">
            <a:extLst>
              <a:ext uri="{FF2B5EF4-FFF2-40B4-BE49-F238E27FC236}">
                <a16:creationId xmlns:a16="http://schemas.microsoft.com/office/drawing/2014/main" id="{656BF86F-A4F0-E24B-C63A-102FCD6FA085}"/>
              </a:ext>
            </a:extLst>
          </p:cNvPr>
          <p:cNvGrpSpPr/>
          <p:nvPr/>
        </p:nvGrpSpPr>
        <p:grpSpPr>
          <a:xfrm>
            <a:off x="659824" y="859672"/>
            <a:ext cx="10403934" cy="5731826"/>
            <a:chOff x="659824" y="1495568"/>
            <a:chExt cx="4211247" cy="4438757"/>
          </a:xfrm>
        </p:grpSpPr>
        <p:pic>
          <p:nvPicPr>
            <p:cNvPr id="2" name="图片 1">
              <a:extLst>
                <a:ext uri="{FF2B5EF4-FFF2-40B4-BE49-F238E27FC236}">
                  <a16:creationId xmlns:a16="http://schemas.microsoft.com/office/drawing/2014/main" id="{5CAAF138-B928-13EF-3AF8-17B2617292D7}"/>
                </a:ext>
              </a:extLst>
            </p:cNvPr>
            <p:cNvPicPr>
              <a:picLocks noChangeAspect="1"/>
            </p:cNvPicPr>
            <p:nvPr/>
          </p:nvPicPr>
          <p:blipFill>
            <a:blip r:embed="rId3"/>
            <a:stretch>
              <a:fillRect/>
            </a:stretch>
          </p:blipFill>
          <p:spPr>
            <a:xfrm>
              <a:off x="664677" y="1495568"/>
              <a:ext cx="4181888" cy="2432111"/>
            </a:xfrm>
            <a:prstGeom prst="rect">
              <a:avLst/>
            </a:prstGeom>
            <a:noFill/>
            <a:ln>
              <a:noFill/>
            </a:ln>
            <a:effectLst>
              <a:outerShdw blurRad="50800" dist="38100" dir="2700000" algn="tl" rotWithShape="0">
                <a:prstClr val="black">
                  <a:alpha val="40000"/>
                </a:prstClr>
              </a:outerShdw>
            </a:effectLst>
          </p:spPr>
        </p:pic>
        <p:pic>
          <p:nvPicPr>
            <p:cNvPr id="3" name="图片 2">
              <a:extLst>
                <a:ext uri="{FF2B5EF4-FFF2-40B4-BE49-F238E27FC236}">
                  <a16:creationId xmlns:a16="http://schemas.microsoft.com/office/drawing/2014/main" id="{AA6C52F3-411F-CAF0-1901-B692DB6DCD7E}"/>
                </a:ext>
              </a:extLst>
            </p:cNvPr>
            <p:cNvPicPr>
              <a:picLocks noChangeAspect="1"/>
            </p:cNvPicPr>
            <p:nvPr/>
          </p:nvPicPr>
          <p:blipFill>
            <a:blip r:embed="rId4"/>
            <a:stretch>
              <a:fillRect/>
            </a:stretch>
          </p:blipFill>
          <p:spPr>
            <a:xfrm>
              <a:off x="659824" y="4065912"/>
              <a:ext cx="4211247" cy="1868413"/>
            </a:xfrm>
            <a:prstGeom prst="rect">
              <a:avLst/>
            </a:prstGeom>
            <a:noFill/>
            <a:ln>
              <a:no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22005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3.1 </a:t>
            </a:r>
            <a:r>
              <a:rPr lang="zh-CN" altLang="en-US" sz="2800" dirty="0">
                <a:solidFill>
                  <a:srgbClr val="000000"/>
                </a:solidFill>
                <a:cs typeface="+mn-ea"/>
                <a:sym typeface="+mn-lt"/>
              </a:rPr>
              <a:t>仿真模型建立</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9" name="组合 8">
            <a:extLst>
              <a:ext uri="{FF2B5EF4-FFF2-40B4-BE49-F238E27FC236}">
                <a16:creationId xmlns:a16="http://schemas.microsoft.com/office/drawing/2014/main" id="{F91AFD1D-3B03-74F7-FA90-37BFFE3A7595}"/>
              </a:ext>
            </a:extLst>
          </p:cNvPr>
          <p:cNvGrpSpPr/>
          <p:nvPr/>
        </p:nvGrpSpPr>
        <p:grpSpPr>
          <a:xfrm>
            <a:off x="406575" y="980728"/>
            <a:ext cx="11119162" cy="5877272"/>
            <a:chOff x="5195598" y="2065317"/>
            <a:chExt cx="5264663" cy="4051300"/>
          </a:xfrm>
        </p:grpSpPr>
        <p:pic>
          <p:nvPicPr>
            <p:cNvPr id="10" name="图片 9">
              <a:extLst>
                <a:ext uri="{FF2B5EF4-FFF2-40B4-BE49-F238E27FC236}">
                  <a16:creationId xmlns:a16="http://schemas.microsoft.com/office/drawing/2014/main" id="{86802623-4B74-9FE1-D38E-7C2858DD8E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5598" y="4090967"/>
              <a:ext cx="4283534" cy="2025650"/>
            </a:xfrm>
            <a:prstGeom prst="rect">
              <a:avLst/>
            </a:prstGeom>
            <a:noFill/>
            <a:ln>
              <a:noFill/>
            </a:ln>
            <a:effectLst>
              <a:outerShdw blurRad="50800" dist="38100" dir="2700000" algn="tl" rotWithShape="0">
                <a:prstClr val="black">
                  <a:alpha val="40000"/>
                </a:prstClr>
              </a:outerShdw>
            </a:effectLst>
          </p:spPr>
        </p:pic>
        <p:pic>
          <p:nvPicPr>
            <p:cNvPr id="11" name="图片 10">
              <a:extLst>
                <a:ext uri="{FF2B5EF4-FFF2-40B4-BE49-F238E27FC236}">
                  <a16:creationId xmlns:a16="http://schemas.microsoft.com/office/drawing/2014/main" id="{3FA83DC2-4E0A-E14D-9007-CF765F5A0C3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5598" y="2065317"/>
              <a:ext cx="3351530" cy="2025650"/>
            </a:xfrm>
            <a:prstGeom prst="rect">
              <a:avLst/>
            </a:prstGeom>
            <a:noFill/>
            <a:ln>
              <a:noFill/>
            </a:ln>
            <a:effectLst>
              <a:outerShdw blurRad="50800" dist="38100" dir="2700000" algn="tl" rotWithShape="0">
                <a:prstClr val="black">
                  <a:alpha val="40000"/>
                </a:prstClr>
              </a:outerShdw>
            </a:effectLst>
          </p:spPr>
        </p:pic>
        <p:pic>
          <p:nvPicPr>
            <p:cNvPr id="12" name="图片 11">
              <a:extLst>
                <a:ext uri="{FF2B5EF4-FFF2-40B4-BE49-F238E27FC236}">
                  <a16:creationId xmlns:a16="http://schemas.microsoft.com/office/drawing/2014/main" id="{D586A1DE-9A8B-C448-EE48-CBF2E8ADFDE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95901" y="2329039"/>
              <a:ext cx="1864360" cy="1623695"/>
            </a:xfrm>
            <a:prstGeom prst="rect">
              <a:avLst/>
            </a:prstGeom>
            <a:noFill/>
            <a:ln>
              <a:no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76881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2FECFA23-6953-AE48-FA02-320169A85947}"/>
              </a:ext>
            </a:extLst>
          </p:cNvPr>
          <p:cNvGrpSpPr/>
          <p:nvPr/>
        </p:nvGrpSpPr>
        <p:grpSpPr>
          <a:xfrm>
            <a:off x="-405590" y="96516"/>
            <a:ext cx="14307411" cy="1351845"/>
            <a:chOff x="-405590" y="96516"/>
            <a:chExt cx="14307411" cy="1351845"/>
          </a:xfrm>
        </p:grpSpPr>
        <p:grpSp>
          <p:nvGrpSpPr>
            <p:cNvPr id="21" name="组合 20">
              <a:extLst>
                <a:ext uri="{FF2B5EF4-FFF2-40B4-BE49-F238E27FC236}">
                  <a16:creationId xmlns:a16="http://schemas.microsoft.com/office/drawing/2014/main" id="{303641A2-7C17-48FF-AFA1-2B0E3E104571}"/>
                </a:ext>
              </a:extLst>
            </p:cNvPr>
            <p:cNvGrpSpPr/>
            <p:nvPr/>
          </p:nvGrpSpPr>
          <p:grpSpPr>
            <a:xfrm>
              <a:off x="684950" y="96516"/>
              <a:ext cx="5122224" cy="1351845"/>
              <a:chOff x="4925370" y="502866"/>
              <a:chExt cx="5122224" cy="1351845"/>
            </a:xfrm>
          </p:grpSpPr>
          <p:sp>
            <p:nvSpPr>
              <p:cNvPr id="22" name="文本框 14">
                <a:extLst>
                  <a:ext uri="{FF2B5EF4-FFF2-40B4-BE49-F238E27FC236}">
                    <a16:creationId xmlns:a16="http://schemas.microsoft.com/office/drawing/2014/main" id="{B15074F0-1B2D-4493-B0CE-C1145ED778FF}"/>
                  </a:ext>
                </a:extLst>
              </p:cNvPr>
              <p:cNvSpPr txBox="1"/>
              <p:nvPr/>
            </p:nvSpPr>
            <p:spPr>
              <a:xfrm>
                <a:off x="4935026" y="1208380"/>
                <a:ext cx="4635841" cy="646331"/>
              </a:xfrm>
              <a:prstGeom prst="rect">
                <a:avLst/>
              </a:prstGeom>
              <a:noFill/>
              <a:effectLst/>
            </p:spPr>
            <p:txBody>
              <a:bodyPr wrap="square" rtlCol="0">
                <a:spAutoFit/>
              </a:bodyPr>
              <a:lstStyle/>
              <a:p>
                <a:pPr algn="ctr"/>
                <a:r>
                  <a:rPr lang="en-US" altLang="zh-CN" sz="3600" b="1" dirty="0">
                    <a:solidFill>
                      <a:srgbClr val="000000"/>
                    </a:solidFill>
                    <a:cs typeface="+mn-ea"/>
                    <a:sym typeface="+mn-lt"/>
                  </a:rPr>
                  <a:t>PART FOUR</a:t>
                </a:r>
                <a:endParaRPr lang="zh-CN" altLang="en-US" sz="3600" b="1" dirty="0">
                  <a:solidFill>
                    <a:srgbClr val="000000"/>
                  </a:solidFill>
                  <a:cs typeface="+mn-ea"/>
                  <a:sym typeface="+mn-lt"/>
                </a:endParaRPr>
              </a:p>
            </p:txBody>
          </p:sp>
          <p:sp>
            <p:nvSpPr>
              <p:cNvPr id="23" name="文本框 15">
                <a:extLst>
                  <a:ext uri="{FF2B5EF4-FFF2-40B4-BE49-F238E27FC236}">
                    <a16:creationId xmlns:a16="http://schemas.microsoft.com/office/drawing/2014/main" id="{3AC0B482-36D8-4B1C-AD31-A90B21C3BA4A}"/>
                  </a:ext>
                </a:extLst>
              </p:cNvPr>
              <p:cNvSpPr txBox="1"/>
              <p:nvPr/>
            </p:nvSpPr>
            <p:spPr>
              <a:xfrm>
                <a:off x="4925370" y="502866"/>
                <a:ext cx="5122224" cy="830997"/>
              </a:xfrm>
              <a:prstGeom prst="rect">
                <a:avLst/>
              </a:prstGeom>
              <a:noFill/>
            </p:spPr>
            <p:txBody>
              <a:bodyPr wrap="square" rtlCol="0">
                <a:spAutoFit/>
              </a:bodyPr>
              <a:lstStyle/>
              <a:p>
                <a:pPr algn="ctr"/>
                <a:r>
                  <a:rPr lang="zh-CN" altLang="en-US" sz="4800" dirty="0">
                    <a:solidFill>
                      <a:schemeClr val="tx1">
                        <a:lumMod val="75000"/>
                        <a:lumOff val="25000"/>
                      </a:schemeClr>
                    </a:solidFill>
                    <a:cs typeface="+mn-ea"/>
                    <a:sym typeface="+mn-lt"/>
                  </a:rPr>
                  <a:t>论文结论与展望</a:t>
                </a:r>
              </a:p>
            </p:txBody>
          </p:sp>
        </p:grpSp>
        <p:sp>
          <p:nvSpPr>
            <p:cNvPr id="13" name="矩形: 圆角 9">
              <a:extLst>
                <a:ext uri="{FF2B5EF4-FFF2-40B4-BE49-F238E27FC236}">
                  <a16:creationId xmlns:a16="http://schemas.microsoft.com/office/drawing/2014/main" id="{47FD7DD7-D85A-A425-3EAE-22B84FF4108B}"/>
                </a:ext>
              </a:extLst>
            </p:cNvPr>
            <p:cNvSpPr/>
            <p:nvPr/>
          </p:nvSpPr>
          <p:spPr>
            <a:xfrm>
              <a:off x="-405590" y="754993"/>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15" name="矩形: 圆角 16">
              <a:extLst>
                <a:ext uri="{FF2B5EF4-FFF2-40B4-BE49-F238E27FC236}">
                  <a16:creationId xmlns:a16="http://schemas.microsoft.com/office/drawing/2014/main" id="{B9D86044-6BF0-274A-89F6-C6E0C3E7AEAF}"/>
                </a:ext>
              </a:extLst>
            </p:cNvPr>
            <p:cNvSpPr/>
            <p:nvPr/>
          </p:nvSpPr>
          <p:spPr>
            <a:xfrm>
              <a:off x="5631802" y="802030"/>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grpSp>
        <p:nvGrpSpPr>
          <p:cNvPr id="42" name="组合 41">
            <a:extLst>
              <a:ext uri="{FF2B5EF4-FFF2-40B4-BE49-F238E27FC236}">
                <a16:creationId xmlns:a16="http://schemas.microsoft.com/office/drawing/2014/main" id="{8E307C0C-9A97-7C49-4091-9F4620B737A5}"/>
              </a:ext>
            </a:extLst>
          </p:cNvPr>
          <p:cNvGrpSpPr/>
          <p:nvPr/>
        </p:nvGrpSpPr>
        <p:grpSpPr>
          <a:xfrm>
            <a:off x="684951" y="1662795"/>
            <a:ext cx="4946851" cy="4718529"/>
            <a:chOff x="5175832" y="2060848"/>
            <a:chExt cx="6984776" cy="3849317"/>
          </a:xfrm>
        </p:grpSpPr>
        <p:sp>
          <p:nvSpPr>
            <p:cNvPr id="43" name="矩形: 圆角 42">
              <a:extLst>
                <a:ext uri="{FF2B5EF4-FFF2-40B4-BE49-F238E27FC236}">
                  <a16:creationId xmlns:a16="http://schemas.microsoft.com/office/drawing/2014/main" id="{DF11F864-510E-4EC7-ABBA-8C6998020431}"/>
                </a:ext>
              </a:extLst>
            </p:cNvPr>
            <p:cNvSpPr/>
            <p:nvPr/>
          </p:nvSpPr>
          <p:spPr>
            <a:xfrm>
              <a:off x="5175832" y="2060848"/>
              <a:ext cx="6984776" cy="38493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B68CA0AB-A7DF-6B3A-9F48-1912F8630636}"/>
                </a:ext>
              </a:extLst>
            </p:cNvPr>
            <p:cNvGrpSpPr/>
            <p:nvPr/>
          </p:nvGrpSpPr>
          <p:grpSpPr>
            <a:xfrm>
              <a:off x="5303118" y="2420888"/>
              <a:ext cx="6857490" cy="3283389"/>
              <a:chOff x="3626442" y="2131361"/>
              <a:chExt cx="6857490" cy="3283389"/>
            </a:xfrm>
          </p:grpSpPr>
          <p:sp>
            <p:nvSpPr>
              <p:cNvPr id="45" name="文本框 44">
                <a:extLst>
                  <a:ext uri="{FF2B5EF4-FFF2-40B4-BE49-F238E27FC236}">
                    <a16:creationId xmlns:a16="http://schemas.microsoft.com/office/drawing/2014/main" id="{DA569A22-30F3-76F1-D7D9-81CA24E12E54}"/>
                  </a:ext>
                </a:extLst>
              </p:cNvPr>
              <p:cNvSpPr txBox="1"/>
              <p:nvPr/>
            </p:nvSpPr>
            <p:spPr>
              <a:xfrm>
                <a:off x="3626442" y="2651402"/>
                <a:ext cx="6857490" cy="2763348"/>
              </a:xfrm>
              <a:prstGeom prst="rect">
                <a:avLst/>
              </a:prstGeom>
              <a:noFill/>
            </p:spPr>
            <p:txBody>
              <a:bodyPr wrap="square">
                <a:spAutoFit/>
              </a:bodyPr>
              <a:lstStyle/>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提升对工业</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4.0</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中数字化转型与建设的认知</a:t>
                </a: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对电力系统保护有更全面的认识</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掌握更多工业控制安全的保护</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手段</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学习各类构建数字化工业的手段与工具</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快速学习与独立学习的能力提升</a:t>
                </a: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13">
                <a:extLst>
                  <a:ext uri="{FF2B5EF4-FFF2-40B4-BE49-F238E27FC236}">
                    <a16:creationId xmlns:a16="http://schemas.microsoft.com/office/drawing/2014/main" id="{A9838597-2755-01FC-1F1D-47D7CCBB35D0}"/>
                  </a:ext>
                </a:extLst>
              </p:cNvPr>
              <p:cNvSpPr txBox="1"/>
              <p:nvPr/>
            </p:nvSpPr>
            <p:spPr>
              <a:xfrm>
                <a:off x="3896366" y="2131361"/>
                <a:ext cx="5912648" cy="458139"/>
              </a:xfrm>
              <a:prstGeom prst="rect">
                <a:avLst/>
              </a:prstGeom>
              <a:noFill/>
            </p:spPr>
            <p:txBody>
              <a:bodyPr wrap="square" rtlCol="0">
                <a:spAutoFit/>
              </a:bodyPr>
              <a:lstStyle/>
              <a:p>
                <a:r>
                  <a:rPr lang="zh-CN" altLang="en-US" sz="2800" b="1" dirty="0">
                    <a:solidFill>
                      <a:srgbClr val="002060"/>
                    </a:solidFill>
                    <a:sym typeface="+mn-lt"/>
                  </a:rPr>
                  <a:t>论文总结</a:t>
                </a:r>
              </a:p>
            </p:txBody>
          </p:sp>
        </p:grpSp>
      </p:grpSp>
      <p:grpSp>
        <p:nvGrpSpPr>
          <p:cNvPr id="3" name="组合 2">
            <a:extLst>
              <a:ext uri="{FF2B5EF4-FFF2-40B4-BE49-F238E27FC236}">
                <a16:creationId xmlns:a16="http://schemas.microsoft.com/office/drawing/2014/main" id="{CCAD0B48-DCC6-812E-D670-DCD7FE1DF9D9}"/>
              </a:ext>
            </a:extLst>
          </p:cNvPr>
          <p:cNvGrpSpPr/>
          <p:nvPr/>
        </p:nvGrpSpPr>
        <p:grpSpPr>
          <a:xfrm>
            <a:off x="5907843" y="1846422"/>
            <a:ext cx="5815716" cy="1446659"/>
            <a:chOff x="7626350" y="1597025"/>
            <a:chExt cx="4084638" cy="1590675"/>
          </a:xfrm>
        </p:grpSpPr>
        <p:sp>
          <p:nvSpPr>
            <p:cNvPr id="4" name="矩形: 圆角 3">
              <a:extLst>
                <a:ext uri="{FF2B5EF4-FFF2-40B4-BE49-F238E27FC236}">
                  <a16:creationId xmlns:a16="http://schemas.microsoft.com/office/drawing/2014/main" id="{395284FF-7653-4CFD-6CAF-334EF83AB242}"/>
                </a:ext>
              </a:extLst>
            </p:cNvPr>
            <p:cNvSpPr/>
            <p:nvPr/>
          </p:nvSpPr>
          <p:spPr>
            <a:xfrm>
              <a:off x="7626350" y="1597025"/>
              <a:ext cx="4084638" cy="1590675"/>
            </a:xfrm>
            <a:prstGeom prst="roundRect">
              <a:avLst>
                <a:gd name="adj" fmla="val 3947"/>
              </a:avLst>
            </a:prstGeom>
            <a:solidFill>
              <a:schemeClr val="accent5">
                <a:lumMod val="20000"/>
                <a:lumOff val="80000"/>
              </a:schemeClr>
            </a:solidFill>
            <a:ln w="12700" cap="flat" cmpd="sng" algn="ctr">
              <a:noFill/>
              <a:prstDash val="solid"/>
              <a:miter lim="800000"/>
            </a:ln>
            <a:effectLst>
              <a:outerShdw blurRad="266700" dist="279400" dir="5400000" sx="86000" sy="86000" algn="t" rotWithShape="0">
                <a:srgbClr val="CA865F">
                  <a:lumMod val="50000"/>
                  <a:alpha val="40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Roboto"/>
                <a:ea typeface="思源黑体 CN Regular"/>
              </a:endParaRPr>
            </a:p>
          </p:txBody>
        </p:sp>
        <p:sp>
          <p:nvSpPr>
            <p:cNvPr id="5" name="文本框 91">
              <a:extLst>
                <a:ext uri="{FF2B5EF4-FFF2-40B4-BE49-F238E27FC236}">
                  <a16:creationId xmlns:a16="http://schemas.microsoft.com/office/drawing/2014/main" id="{4F40E80B-4C20-F9C4-87C9-AC272E4496B5}"/>
                </a:ext>
              </a:extLst>
            </p:cNvPr>
            <p:cNvSpPr txBox="1">
              <a:spLocks noChangeArrowheads="1"/>
            </p:cNvSpPr>
            <p:nvPr/>
          </p:nvSpPr>
          <p:spPr bwMode="auto">
            <a:xfrm>
              <a:off x="7662863" y="16716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rgbClr val="704025"/>
                  </a:solidFill>
                  <a:latin typeface="微软雅黑" panose="020B0503020204020204" pitchFamily="34" charset="-122"/>
                  <a:ea typeface="微软雅黑" panose="020B0503020204020204" pitchFamily="34" charset="-122"/>
                </a:rPr>
                <a:t>系统效果：</a:t>
              </a:r>
            </a:p>
          </p:txBody>
        </p:sp>
        <p:sp>
          <p:nvSpPr>
            <p:cNvPr id="6" name="文本框 92">
              <a:extLst>
                <a:ext uri="{FF2B5EF4-FFF2-40B4-BE49-F238E27FC236}">
                  <a16:creationId xmlns:a16="http://schemas.microsoft.com/office/drawing/2014/main" id="{225603C3-007A-9256-E045-32D371BD9D44}"/>
                </a:ext>
              </a:extLst>
            </p:cNvPr>
            <p:cNvSpPr txBox="1">
              <a:spLocks noChangeArrowheads="1"/>
            </p:cNvSpPr>
            <p:nvPr/>
          </p:nvSpPr>
          <p:spPr bwMode="auto">
            <a:xfrm>
              <a:off x="7635875" y="2147888"/>
              <a:ext cx="3553076" cy="61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50000"/>
                </a:lnSpc>
                <a:spcBef>
                  <a:spcPct val="0"/>
                </a:spcBef>
              </a:pPr>
              <a:r>
                <a:rPr lang="zh-CN" altLang="en-US" sz="1600" dirty="0">
                  <a:solidFill>
                    <a:srgbClr val="704025"/>
                  </a:solidFill>
                  <a:latin typeface="微软雅黑" panose="020B0503020204020204" pitchFamily="34" charset="-122"/>
                  <a:ea typeface="微软雅黑" panose="020B0503020204020204" pitchFamily="34" charset="-122"/>
                </a:rPr>
                <a:t>识别异常电网参数数据</a:t>
              </a:r>
              <a:endParaRPr lang="en-US" altLang="zh-CN" sz="1600" dirty="0">
                <a:solidFill>
                  <a:srgbClr val="704025"/>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sz="1600" dirty="0">
                  <a:solidFill>
                    <a:srgbClr val="704025"/>
                  </a:solidFill>
                  <a:latin typeface="微软雅黑" panose="020B0503020204020204" pitchFamily="34" charset="-122"/>
                  <a:ea typeface="微软雅黑" panose="020B0503020204020204" pitchFamily="34" charset="-122"/>
                </a:rPr>
                <a:t>该系统提升使用者数字化建设能力</a:t>
              </a:r>
            </a:p>
          </p:txBody>
        </p:sp>
      </p:grpSp>
      <p:grpSp>
        <p:nvGrpSpPr>
          <p:cNvPr id="7" name="组合 6">
            <a:extLst>
              <a:ext uri="{FF2B5EF4-FFF2-40B4-BE49-F238E27FC236}">
                <a16:creationId xmlns:a16="http://schemas.microsoft.com/office/drawing/2014/main" id="{92966CDB-F4C9-5C8F-07D1-4C7A4CB0CFBD}"/>
              </a:ext>
            </a:extLst>
          </p:cNvPr>
          <p:cNvGrpSpPr/>
          <p:nvPr/>
        </p:nvGrpSpPr>
        <p:grpSpPr>
          <a:xfrm>
            <a:off x="5894053" y="3429000"/>
            <a:ext cx="5829506" cy="3054941"/>
            <a:chOff x="7626350" y="1597023"/>
            <a:chExt cx="4084638" cy="2041507"/>
          </a:xfrm>
        </p:grpSpPr>
        <p:sp>
          <p:nvSpPr>
            <p:cNvPr id="8" name="矩形: 圆角 7">
              <a:extLst>
                <a:ext uri="{FF2B5EF4-FFF2-40B4-BE49-F238E27FC236}">
                  <a16:creationId xmlns:a16="http://schemas.microsoft.com/office/drawing/2014/main" id="{ED8830F7-B870-D2EB-B8CF-0CE1877769CF}"/>
                </a:ext>
              </a:extLst>
            </p:cNvPr>
            <p:cNvSpPr/>
            <p:nvPr/>
          </p:nvSpPr>
          <p:spPr>
            <a:xfrm>
              <a:off x="7626350" y="1597023"/>
              <a:ext cx="4084638" cy="1972933"/>
            </a:xfrm>
            <a:prstGeom prst="roundRect">
              <a:avLst>
                <a:gd name="adj" fmla="val 3947"/>
              </a:avLst>
            </a:prstGeom>
            <a:solidFill>
              <a:schemeClr val="accent5">
                <a:lumMod val="20000"/>
                <a:lumOff val="80000"/>
              </a:schemeClr>
            </a:solidFill>
            <a:ln w="12700" cap="flat" cmpd="sng" algn="ctr">
              <a:noFill/>
              <a:prstDash val="solid"/>
              <a:miter lim="800000"/>
            </a:ln>
            <a:effectLst>
              <a:outerShdw blurRad="266700" dist="279400" dir="5400000" sx="86000" sy="86000" algn="t" rotWithShape="0">
                <a:srgbClr val="CA865F">
                  <a:lumMod val="50000"/>
                  <a:alpha val="40000"/>
                </a:srgb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Roboto"/>
                <a:ea typeface="思源黑体 CN Regular"/>
              </a:endParaRPr>
            </a:p>
          </p:txBody>
        </p:sp>
        <p:sp>
          <p:nvSpPr>
            <p:cNvPr id="9" name="文本框 91">
              <a:extLst>
                <a:ext uri="{FF2B5EF4-FFF2-40B4-BE49-F238E27FC236}">
                  <a16:creationId xmlns:a16="http://schemas.microsoft.com/office/drawing/2014/main" id="{2FE54321-5264-11BF-98BB-FD7A14926058}"/>
                </a:ext>
              </a:extLst>
            </p:cNvPr>
            <p:cNvSpPr txBox="1">
              <a:spLocks noChangeArrowheads="1"/>
            </p:cNvSpPr>
            <p:nvPr/>
          </p:nvSpPr>
          <p:spPr bwMode="auto">
            <a:xfrm>
              <a:off x="7662863" y="1671638"/>
              <a:ext cx="1421212" cy="31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rgbClr val="704025"/>
                  </a:solidFill>
                  <a:latin typeface="微软雅黑" panose="020B0503020204020204" pitchFamily="34" charset="-122"/>
                  <a:ea typeface="微软雅黑" panose="020B0503020204020204" pitchFamily="34" charset="-122"/>
                </a:rPr>
                <a:t>不足与展望：</a:t>
              </a:r>
            </a:p>
          </p:txBody>
        </p:sp>
        <p:sp>
          <p:nvSpPr>
            <p:cNvPr id="10" name="文本框 92">
              <a:extLst>
                <a:ext uri="{FF2B5EF4-FFF2-40B4-BE49-F238E27FC236}">
                  <a16:creationId xmlns:a16="http://schemas.microsoft.com/office/drawing/2014/main" id="{FEC358B3-9FBE-D29F-ADCB-382F18072BD6}"/>
                </a:ext>
              </a:extLst>
            </p:cNvPr>
            <p:cNvSpPr txBox="1">
              <a:spLocks noChangeArrowheads="1"/>
            </p:cNvSpPr>
            <p:nvPr/>
          </p:nvSpPr>
          <p:spPr bwMode="auto">
            <a:xfrm>
              <a:off x="7635874" y="2147888"/>
              <a:ext cx="3849959" cy="149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50000"/>
                </a:lnSpc>
                <a:spcBef>
                  <a:spcPct val="0"/>
                </a:spcBef>
              </a:pPr>
              <a:r>
                <a:rPr lang="zh-CN" altLang="en-US" sz="1600" dirty="0">
                  <a:solidFill>
                    <a:srgbClr val="704025"/>
                  </a:solidFill>
                  <a:latin typeface="微软雅黑" panose="020B0503020204020204" pitchFamily="34" charset="-122"/>
                  <a:ea typeface="微软雅黑" panose="020B0503020204020204" pitchFamily="34" charset="-122"/>
                </a:rPr>
                <a:t>阈值的选择依靠人工，未来发展依靠机器学习来进行自动调节，提升效率</a:t>
              </a:r>
              <a:endParaRPr lang="en-US" altLang="zh-CN" sz="1600" dirty="0">
                <a:solidFill>
                  <a:srgbClr val="704025"/>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sz="1600" dirty="0">
                  <a:solidFill>
                    <a:srgbClr val="704025"/>
                  </a:solidFill>
                  <a:latin typeface="微软雅黑" panose="020B0503020204020204" pitchFamily="34" charset="-122"/>
                  <a:ea typeface="微软雅黑" panose="020B0503020204020204" pitchFamily="34" charset="-122"/>
                </a:rPr>
                <a:t>判断出异常时物理设备需手动远程控制，未来发展需要依靠人工智能进行自动判断与控制远端电气自动化设备，达成降本增效的目的。</a:t>
              </a:r>
            </a:p>
          </p:txBody>
        </p:sp>
      </p:grpSp>
    </p:spTree>
    <p:extLst>
      <p:ext uri="{BB962C8B-B14F-4D97-AF65-F5344CB8AC3E}">
        <p14:creationId xmlns:p14="http://schemas.microsoft.com/office/powerpoint/2010/main" val="320332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FA7C645-7FFE-A7BD-9BE3-B74E2172C64F}"/>
              </a:ext>
            </a:extLst>
          </p:cNvPr>
          <p:cNvGrpSpPr/>
          <p:nvPr/>
        </p:nvGrpSpPr>
        <p:grpSpPr>
          <a:xfrm>
            <a:off x="4718258" y="0"/>
            <a:ext cx="2753895" cy="1957514"/>
            <a:chOff x="4554812" y="-27384"/>
            <a:chExt cx="2753895" cy="1957514"/>
          </a:xfrm>
        </p:grpSpPr>
        <p:grpSp>
          <p:nvGrpSpPr>
            <p:cNvPr id="17" name="更多2018年PPT下载：http://www.ppt20.com/u/739134/"/>
            <p:cNvGrpSpPr/>
            <p:nvPr/>
          </p:nvGrpSpPr>
          <p:grpSpPr>
            <a:xfrm>
              <a:off x="4554812" y="1258412"/>
              <a:ext cx="2753895" cy="671718"/>
              <a:chOff x="4719056" y="390144"/>
              <a:chExt cx="2753895" cy="671717"/>
            </a:xfrm>
          </p:grpSpPr>
          <p:sp>
            <p:nvSpPr>
              <p:cNvPr id="18" name="文本框 53"/>
              <p:cNvSpPr txBox="1"/>
              <p:nvPr/>
            </p:nvSpPr>
            <p:spPr>
              <a:xfrm>
                <a:off x="4719056" y="390144"/>
                <a:ext cx="2753895" cy="666785"/>
              </a:xfrm>
              <a:prstGeom prst="rect">
                <a:avLst/>
              </a:prstGeom>
              <a:noFill/>
            </p:spPr>
            <p:txBody>
              <a:bodyPr wrap="none" rtlCol="0">
                <a:spAutoFit/>
              </a:bodyPr>
              <a:lstStyle/>
              <a:p>
                <a:pPr algn="ctr"/>
                <a:r>
                  <a:rPr lang="en-US" altLang="zh-CN" sz="3733" dirty="0">
                    <a:solidFill>
                      <a:schemeClr val="tx1">
                        <a:lumMod val="75000"/>
                        <a:lumOff val="25000"/>
                      </a:schemeClr>
                    </a:solidFill>
                    <a:cs typeface="+mn-ea"/>
                    <a:sym typeface="+mn-lt"/>
                  </a:rPr>
                  <a:t>CONTENTS</a:t>
                </a:r>
                <a:endParaRPr lang="zh-CN" altLang="en-US" sz="3733" dirty="0">
                  <a:solidFill>
                    <a:schemeClr val="tx1">
                      <a:lumMod val="75000"/>
                      <a:lumOff val="25000"/>
                    </a:schemeClr>
                  </a:solidFill>
                  <a:cs typeface="+mn-ea"/>
                  <a:sym typeface="+mn-lt"/>
                </a:endParaRPr>
              </a:p>
            </p:txBody>
          </p:sp>
          <p:cxnSp>
            <p:nvCxnSpPr>
              <p:cNvPr id="19" name="更多2018年PPT下载：http://www.ppt20.com/u/739134/"/>
              <p:cNvCxnSpPr/>
              <p:nvPr/>
            </p:nvCxnSpPr>
            <p:spPr>
              <a:xfrm>
                <a:off x="5749407" y="1061861"/>
                <a:ext cx="72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0" name="更多2018年PPT下载：http://www.ppt20.com/u/739134/"/>
            <p:cNvSpPr/>
            <p:nvPr/>
          </p:nvSpPr>
          <p:spPr>
            <a:xfrm>
              <a:off x="5193675" y="620688"/>
              <a:ext cx="1441420" cy="748988"/>
            </a:xfrm>
            <a:prstGeom prst="rect">
              <a:avLst/>
            </a:prstGeom>
          </p:spPr>
          <p:txBody>
            <a:bodyPr wrap="none">
              <a:spAutoFit/>
            </a:bodyPr>
            <a:lstStyle/>
            <a:p>
              <a:r>
                <a:rPr lang="zh-CN" altLang="en-US" sz="4267" b="1" dirty="0">
                  <a:solidFill>
                    <a:schemeClr val="tx1">
                      <a:lumMod val="65000"/>
                      <a:lumOff val="35000"/>
                    </a:schemeClr>
                  </a:solidFill>
                  <a:cs typeface="+mn-ea"/>
                  <a:sym typeface="+mn-lt"/>
                </a:rPr>
                <a:t>目 录</a:t>
              </a:r>
              <a:endParaRPr lang="zh-CN" altLang="en-US" sz="4267" dirty="0">
                <a:solidFill>
                  <a:schemeClr val="tx1">
                    <a:lumMod val="65000"/>
                    <a:lumOff val="35000"/>
                  </a:schemeClr>
                </a:solidFill>
                <a:cs typeface="+mn-ea"/>
                <a:sym typeface="+mn-lt"/>
              </a:endParaRPr>
            </a:p>
          </p:txBody>
        </p:sp>
        <p:sp>
          <p:nvSpPr>
            <p:cNvPr id="39" name="矩形 38">
              <a:extLst>
                <a:ext uri="{FF2B5EF4-FFF2-40B4-BE49-F238E27FC236}">
                  <a16:creationId xmlns:a16="http://schemas.microsoft.com/office/drawing/2014/main" id="{E6D003DD-C1FE-4AC0-BD28-4652F04D7E09}"/>
                </a:ext>
              </a:extLst>
            </p:cNvPr>
            <p:cNvSpPr/>
            <p:nvPr/>
          </p:nvSpPr>
          <p:spPr>
            <a:xfrm rot="5400000">
              <a:off x="5691163" y="-951944"/>
              <a:ext cx="508000" cy="2357120"/>
            </a:xfrm>
            <a:prstGeom prst="rect">
              <a:avLst/>
            </a:prstGeom>
            <a:solidFill>
              <a:srgbClr val="049AA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dirty="0">
                <a:solidFill>
                  <a:schemeClr val="accent6"/>
                </a:solidFill>
                <a:cs typeface="+mn-ea"/>
                <a:sym typeface="+mn-lt"/>
              </a:endParaRPr>
            </a:p>
          </p:txBody>
        </p:sp>
      </p:grpSp>
      <p:sp>
        <p:nvSpPr>
          <p:cNvPr id="40" name="矩形 39">
            <a:extLst>
              <a:ext uri="{FF2B5EF4-FFF2-40B4-BE49-F238E27FC236}">
                <a16:creationId xmlns:a16="http://schemas.microsoft.com/office/drawing/2014/main" id="{A0260BE4-4444-407A-934D-151220D2A1D0}"/>
              </a:ext>
            </a:extLst>
          </p:cNvPr>
          <p:cNvSpPr/>
          <p:nvPr/>
        </p:nvSpPr>
        <p:spPr>
          <a:xfrm rot="5400000">
            <a:off x="5854609" y="5425440"/>
            <a:ext cx="508000" cy="2357120"/>
          </a:xfrm>
          <a:prstGeom prst="rect">
            <a:avLst/>
          </a:prstGeom>
          <a:solidFill>
            <a:srgbClr val="049AA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dirty="0">
              <a:solidFill>
                <a:schemeClr val="accent6"/>
              </a:solidFill>
              <a:cs typeface="+mn-ea"/>
              <a:sym typeface="+mn-lt"/>
            </a:endParaRPr>
          </a:p>
        </p:txBody>
      </p:sp>
      <p:grpSp>
        <p:nvGrpSpPr>
          <p:cNvPr id="62" name="组合 61">
            <a:extLst>
              <a:ext uri="{FF2B5EF4-FFF2-40B4-BE49-F238E27FC236}">
                <a16:creationId xmlns:a16="http://schemas.microsoft.com/office/drawing/2014/main" id="{61BC1951-D182-773E-8913-385160D8C896}"/>
              </a:ext>
            </a:extLst>
          </p:cNvPr>
          <p:cNvGrpSpPr/>
          <p:nvPr/>
        </p:nvGrpSpPr>
        <p:grpSpPr>
          <a:xfrm>
            <a:off x="2739637" y="2362657"/>
            <a:ext cx="6737944" cy="3209547"/>
            <a:chOff x="2480880" y="2145255"/>
            <a:chExt cx="6737944" cy="3209547"/>
          </a:xfrm>
        </p:grpSpPr>
        <p:grpSp>
          <p:nvGrpSpPr>
            <p:cNvPr id="54" name="组合 53">
              <a:extLst>
                <a:ext uri="{FF2B5EF4-FFF2-40B4-BE49-F238E27FC236}">
                  <a16:creationId xmlns:a16="http://schemas.microsoft.com/office/drawing/2014/main" id="{8AC7DBD6-E06A-C022-114C-70E9D6CB5124}"/>
                </a:ext>
              </a:extLst>
            </p:cNvPr>
            <p:cNvGrpSpPr/>
            <p:nvPr/>
          </p:nvGrpSpPr>
          <p:grpSpPr>
            <a:xfrm>
              <a:off x="7355125" y="2145255"/>
              <a:ext cx="1831581" cy="1571299"/>
              <a:chOff x="2718337" y="2552288"/>
              <a:chExt cx="1831581" cy="1571299"/>
            </a:xfrm>
          </p:grpSpPr>
          <p:pic>
            <p:nvPicPr>
              <p:cNvPr id="35" name="图形 34" descr="人工智能 轮廓">
                <a:extLst>
                  <a:ext uri="{FF2B5EF4-FFF2-40B4-BE49-F238E27FC236}">
                    <a16:creationId xmlns:a16="http://schemas.microsoft.com/office/drawing/2014/main" id="{5A9A2F6B-6257-5117-ABF7-470D2D95D4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928" y="2552288"/>
                <a:ext cx="914400" cy="914400"/>
              </a:xfrm>
              <a:prstGeom prst="rect">
                <a:avLst/>
              </a:prstGeom>
            </p:spPr>
          </p:pic>
          <p:sp>
            <p:nvSpPr>
              <p:cNvPr id="49" name="文本框 48">
                <a:extLst>
                  <a:ext uri="{FF2B5EF4-FFF2-40B4-BE49-F238E27FC236}">
                    <a16:creationId xmlns:a16="http://schemas.microsoft.com/office/drawing/2014/main" id="{5F4BD03B-341F-3AB4-C6A7-D72761400CC6}"/>
                  </a:ext>
                </a:extLst>
              </p:cNvPr>
              <p:cNvSpPr txBox="1"/>
              <p:nvPr/>
            </p:nvSpPr>
            <p:spPr>
              <a:xfrm>
                <a:off x="2718337" y="3477256"/>
                <a:ext cx="1831581" cy="646331"/>
              </a:xfrm>
              <a:prstGeom prst="rect">
                <a:avLst/>
              </a:prstGeom>
              <a:noFill/>
            </p:spPr>
            <p:txBody>
              <a:bodyPr wrap="square">
                <a:spAutoFit/>
              </a:bodyPr>
              <a:lstStyle/>
              <a:p>
                <a:pPr algn="ctr"/>
                <a:r>
                  <a:rPr lang="zh-CN" altLang="en-US" b="1" dirty="0"/>
                  <a:t>模型的设计、实现与分析</a:t>
                </a:r>
              </a:p>
            </p:txBody>
          </p:sp>
        </p:grpSp>
        <p:grpSp>
          <p:nvGrpSpPr>
            <p:cNvPr id="57" name="组合 56">
              <a:extLst>
                <a:ext uri="{FF2B5EF4-FFF2-40B4-BE49-F238E27FC236}">
                  <a16:creationId xmlns:a16="http://schemas.microsoft.com/office/drawing/2014/main" id="{DA431B84-D977-D513-9B65-9807CA11277D}"/>
                </a:ext>
              </a:extLst>
            </p:cNvPr>
            <p:cNvGrpSpPr/>
            <p:nvPr/>
          </p:nvGrpSpPr>
          <p:grpSpPr>
            <a:xfrm>
              <a:off x="2480880" y="4042723"/>
              <a:ext cx="1895818" cy="1243380"/>
              <a:chOff x="2372495" y="2882887"/>
              <a:chExt cx="1895818" cy="1243380"/>
            </a:xfrm>
          </p:grpSpPr>
          <p:pic>
            <p:nvPicPr>
              <p:cNvPr id="53" name="图形 52" descr="董事会 轮廓">
                <a:extLst>
                  <a:ext uri="{FF2B5EF4-FFF2-40B4-BE49-F238E27FC236}">
                    <a16:creationId xmlns:a16="http://schemas.microsoft.com/office/drawing/2014/main" id="{97458F29-3630-BB06-D16A-258DF54663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0431" y="2882887"/>
                <a:ext cx="914400" cy="914400"/>
              </a:xfrm>
              <a:prstGeom prst="rect">
                <a:avLst/>
              </a:prstGeom>
            </p:spPr>
          </p:pic>
          <p:sp>
            <p:nvSpPr>
              <p:cNvPr id="56" name="文本框 55">
                <a:extLst>
                  <a:ext uri="{FF2B5EF4-FFF2-40B4-BE49-F238E27FC236}">
                    <a16:creationId xmlns:a16="http://schemas.microsoft.com/office/drawing/2014/main" id="{9B926E1C-F095-2120-8058-B84E492CA13C}"/>
                  </a:ext>
                </a:extLst>
              </p:cNvPr>
              <p:cNvSpPr txBox="1"/>
              <p:nvPr/>
            </p:nvSpPr>
            <p:spPr>
              <a:xfrm>
                <a:off x="2372495" y="3756935"/>
                <a:ext cx="1895818" cy="369332"/>
              </a:xfrm>
              <a:prstGeom prst="rect">
                <a:avLst/>
              </a:prstGeom>
              <a:noFill/>
            </p:spPr>
            <p:txBody>
              <a:bodyPr wrap="square">
                <a:spAutoFit/>
              </a:bodyPr>
              <a:lstStyle/>
              <a:p>
                <a:pPr algn="ctr"/>
                <a:r>
                  <a:rPr lang="zh-CN" altLang="en-US" b="1" dirty="0"/>
                  <a:t>系统结果展示</a:t>
                </a:r>
              </a:p>
            </p:txBody>
          </p:sp>
        </p:grpSp>
        <p:grpSp>
          <p:nvGrpSpPr>
            <p:cNvPr id="59" name="组合 58">
              <a:extLst>
                <a:ext uri="{FF2B5EF4-FFF2-40B4-BE49-F238E27FC236}">
                  <a16:creationId xmlns:a16="http://schemas.microsoft.com/office/drawing/2014/main" id="{56F03EE4-8302-B2D1-345F-A347941D3EB5}"/>
                </a:ext>
              </a:extLst>
            </p:cNvPr>
            <p:cNvGrpSpPr/>
            <p:nvPr/>
          </p:nvGrpSpPr>
          <p:grpSpPr>
            <a:xfrm>
              <a:off x="7323006" y="4207213"/>
              <a:ext cx="1895818" cy="1147589"/>
              <a:chOff x="4636894" y="3027201"/>
              <a:chExt cx="1895818" cy="1147589"/>
            </a:xfrm>
          </p:grpSpPr>
          <p:pic>
            <p:nvPicPr>
              <p:cNvPr id="47" name="图形 46" descr="上升趋势条形图 轮廓">
                <a:extLst>
                  <a:ext uri="{FF2B5EF4-FFF2-40B4-BE49-F238E27FC236}">
                    <a16:creationId xmlns:a16="http://schemas.microsoft.com/office/drawing/2014/main" id="{CBE35019-6729-F2EC-A2AC-8E5D411C9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27603" y="3027201"/>
                <a:ext cx="914400" cy="914400"/>
              </a:xfrm>
              <a:prstGeom prst="rect">
                <a:avLst/>
              </a:prstGeom>
            </p:spPr>
          </p:pic>
          <p:sp>
            <p:nvSpPr>
              <p:cNvPr id="58" name="文本框 57">
                <a:extLst>
                  <a:ext uri="{FF2B5EF4-FFF2-40B4-BE49-F238E27FC236}">
                    <a16:creationId xmlns:a16="http://schemas.microsoft.com/office/drawing/2014/main" id="{3C9059C3-8BC2-1EFF-597C-D28F4AD967FD}"/>
                  </a:ext>
                </a:extLst>
              </p:cNvPr>
              <p:cNvSpPr txBox="1"/>
              <p:nvPr/>
            </p:nvSpPr>
            <p:spPr>
              <a:xfrm>
                <a:off x="4636894" y="3805458"/>
                <a:ext cx="1895818" cy="369332"/>
              </a:xfrm>
              <a:prstGeom prst="rect">
                <a:avLst/>
              </a:prstGeom>
              <a:noFill/>
            </p:spPr>
            <p:txBody>
              <a:bodyPr wrap="square">
                <a:spAutoFit/>
              </a:bodyPr>
              <a:lstStyle/>
              <a:p>
                <a:pPr algn="ctr"/>
                <a:r>
                  <a:rPr lang="zh-CN" altLang="en-US" b="1" dirty="0"/>
                  <a:t>论文总结与展望</a:t>
                </a:r>
              </a:p>
            </p:txBody>
          </p:sp>
        </p:grpSp>
        <p:grpSp>
          <p:nvGrpSpPr>
            <p:cNvPr id="61" name="组合 60">
              <a:extLst>
                <a:ext uri="{FF2B5EF4-FFF2-40B4-BE49-F238E27FC236}">
                  <a16:creationId xmlns:a16="http://schemas.microsoft.com/office/drawing/2014/main" id="{FBFB8D73-FA63-EB54-E442-BEB1C1D2124F}"/>
                </a:ext>
              </a:extLst>
            </p:cNvPr>
            <p:cNvGrpSpPr/>
            <p:nvPr/>
          </p:nvGrpSpPr>
          <p:grpSpPr>
            <a:xfrm>
              <a:off x="2503418" y="2291966"/>
              <a:ext cx="1895818" cy="1147589"/>
              <a:chOff x="8412809" y="2882887"/>
              <a:chExt cx="1895818" cy="1147589"/>
            </a:xfrm>
          </p:grpSpPr>
          <p:pic>
            <p:nvPicPr>
              <p:cNvPr id="51" name="图形 50" descr="博客 轮廓">
                <a:extLst>
                  <a:ext uri="{FF2B5EF4-FFF2-40B4-BE49-F238E27FC236}">
                    <a16:creationId xmlns:a16="http://schemas.microsoft.com/office/drawing/2014/main" id="{9025308A-BFC7-2699-04A3-E97F3E73A4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3518" y="2882887"/>
                <a:ext cx="914400" cy="914400"/>
              </a:xfrm>
              <a:prstGeom prst="rect">
                <a:avLst/>
              </a:prstGeom>
            </p:spPr>
          </p:pic>
          <p:sp>
            <p:nvSpPr>
              <p:cNvPr id="60" name="文本框 59">
                <a:extLst>
                  <a:ext uri="{FF2B5EF4-FFF2-40B4-BE49-F238E27FC236}">
                    <a16:creationId xmlns:a16="http://schemas.microsoft.com/office/drawing/2014/main" id="{54AB812B-F194-31EF-A742-9F3F50874831}"/>
                  </a:ext>
                </a:extLst>
              </p:cNvPr>
              <p:cNvSpPr txBox="1"/>
              <p:nvPr/>
            </p:nvSpPr>
            <p:spPr>
              <a:xfrm>
                <a:off x="8412809" y="3661144"/>
                <a:ext cx="1895818" cy="369332"/>
              </a:xfrm>
              <a:prstGeom prst="rect">
                <a:avLst/>
              </a:prstGeom>
              <a:noFill/>
            </p:spPr>
            <p:txBody>
              <a:bodyPr wrap="square">
                <a:spAutoFit/>
              </a:bodyPr>
              <a:lstStyle/>
              <a:p>
                <a:pPr algn="ctr"/>
                <a:r>
                  <a:rPr lang="zh-CN" altLang="en-US" b="1" dirty="0"/>
                  <a:t>课题介绍</a:t>
                </a:r>
              </a:p>
            </p:txBody>
          </p:sp>
        </p:grpSp>
      </p:grpSp>
    </p:spTree>
    <p:extLst>
      <p:ext uri="{BB962C8B-B14F-4D97-AF65-F5344CB8AC3E}">
        <p14:creationId xmlns:p14="http://schemas.microsoft.com/office/powerpoint/2010/main" val="3069398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F14A519-D123-47F7-942B-B914A747BA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9301" y="716285"/>
            <a:ext cx="1925004" cy="1925004"/>
          </a:xfrm>
          <a:prstGeom prst="rect">
            <a:avLst/>
          </a:prstGeom>
          <a:noFill/>
        </p:spPr>
      </p:pic>
      <p:sp>
        <p:nvSpPr>
          <p:cNvPr id="6" name="矩形 5">
            <a:extLst>
              <a:ext uri="{FF2B5EF4-FFF2-40B4-BE49-F238E27FC236}">
                <a16:creationId xmlns:a16="http://schemas.microsoft.com/office/drawing/2014/main" id="{284C99D3-AB9D-417E-81F7-81FF84C61487}"/>
              </a:ext>
            </a:extLst>
          </p:cNvPr>
          <p:cNvSpPr/>
          <p:nvPr/>
        </p:nvSpPr>
        <p:spPr>
          <a:xfrm>
            <a:off x="377916" y="2950899"/>
            <a:ext cx="11207774" cy="1309269"/>
          </a:xfrm>
          <a:prstGeom prst="rect">
            <a:avLst/>
          </a:prstGeom>
        </p:spPr>
        <p:txBody>
          <a:bodyPr wrap="square">
            <a:spAutoFit/>
            <a:scene3d>
              <a:camera prst="orthographicFront"/>
              <a:lightRig rig="threePt" dir="t"/>
            </a:scene3d>
            <a:sp3d contourW="12700"/>
          </a:bodyPr>
          <a:lstStyle/>
          <a:p>
            <a:pPr>
              <a:lnSpc>
                <a:spcPct val="120000"/>
              </a:lnSpc>
            </a:pPr>
            <a:r>
              <a:rPr lang="zh-CN" altLang="en-US" sz="7200" b="1" dirty="0">
                <a:solidFill>
                  <a:srgbClr val="049AAB"/>
                </a:solidFill>
                <a:latin typeface="方正细谭黑简体" panose="02000000000000000000" pitchFamily="2" charset="-122"/>
                <a:ea typeface="方正细谭黑简体" panose="02000000000000000000" pitchFamily="2" charset="-122"/>
                <a:cs typeface="+mn-ea"/>
                <a:sym typeface="+mn-lt"/>
              </a:rPr>
              <a:t>感谢各位评审老师批评指正</a:t>
            </a:r>
          </a:p>
        </p:txBody>
      </p:sp>
      <p:sp>
        <p:nvSpPr>
          <p:cNvPr id="14" name="文本框 13">
            <a:extLst>
              <a:ext uri="{FF2B5EF4-FFF2-40B4-BE49-F238E27FC236}">
                <a16:creationId xmlns:a16="http://schemas.microsoft.com/office/drawing/2014/main" id="{CACB0124-4836-25AC-6C42-FE3DEF3173C5}"/>
              </a:ext>
            </a:extLst>
          </p:cNvPr>
          <p:cNvSpPr txBox="1"/>
          <p:nvPr/>
        </p:nvSpPr>
        <p:spPr>
          <a:xfrm>
            <a:off x="5153283" y="4569778"/>
            <a:ext cx="1800200" cy="396583"/>
          </a:xfrm>
          <a:prstGeom prst="rect">
            <a:avLst/>
          </a:prstGeom>
          <a:noFill/>
        </p:spPr>
        <p:txBody>
          <a:bodyPr wrap="square">
            <a:spAutoFit/>
          </a:bodyPr>
          <a:lstStyle/>
          <a:p>
            <a:pPr marR="0" indent="0" fontAlgn="auto">
              <a:lnSpc>
                <a:spcPct val="120000"/>
              </a:lnSpc>
              <a:spcBef>
                <a:spcPts val="0"/>
              </a:spcBef>
              <a:spcAft>
                <a:spcPts val="0"/>
              </a:spcAft>
              <a:buClrTx/>
              <a:buSzTx/>
              <a:buFontTx/>
              <a:buNone/>
              <a:tabLst/>
              <a:defRPr/>
            </a:pPr>
            <a:r>
              <a:rPr lang="zh-CN" altLang="en-US" sz="1800" b="1" kern="0" dirty="0">
                <a:solidFill>
                  <a:srgbClr val="000000">
                    <a:lumMod val="75000"/>
                    <a:lumOff val="25000"/>
                  </a:srgbClr>
                </a:solidFill>
                <a:cs typeface="+mn-ea"/>
                <a:sym typeface="+mn-lt"/>
              </a:rPr>
              <a:t>汇报人：</a:t>
            </a:r>
            <a:r>
              <a:rPr lang="zh-CN" altLang="en-US" sz="1800" kern="0" dirty="0">
                <a:solidFill>
                  <a:srgbClr val="000000">
                    <a:lumMod val="75000"/>
                    <a:lumOff val="25000"/>
                  </a:srgbClr>
                </a:solidFill>
                <a:cs typeface="+mn-ea"/>
                <a:sym typeface="+mn-lt"/>
              </a:rPr>
              <a:t>徐浩洋 </a:t>
            </a:r>
            <a:endParaRPr lang="en-US" altLang="zh-CN" sz="1800" kern="0" dirty="0">
              <a:solidFill>
                <a:srgbClr val="000000">
                  <a:lumMod val="75000"/>
                  <a:lumOff val="25000"/>
                </a:srgbClr>
              </a:solidFill>
              <a:cs typeface="+mn-ea"/>
              <a:sym typeface="+mn-lt"/>
            </a:endParaRPr>
          </a:p>
        </p:txBody>
      </p:sp>
    </p:spTree>
    <p:extLst>
      <p:ext uri="{BB962C8B-B14F-4D97-AF65-F5344CB8AC3E}">
        <p14:creationId xmlns:p14="http://schemas.microsoft.com/office/powerpoint/2010/main" val="65280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2FECFA23-6953-AE48-FA02-320169A85947}"/>
              </a:ext>
            </a:extLst>
          </p:cNvPr>
          <p:cNvGrpSpPr/>
          <p:nvPr/>
        </p:nvGrpSpPr>
        <p:grpSpPr>
          <a:xfrm>
            <a:off x="-405590" y="96516"/>
            <a:ext cx="14307411" cy="1351845"/>
            <a:chOff x="-405590" y="96516"/>
            <a:chExt cx="14307411" cy="1351845"/>
          </a:xfrm>
        </p:grpSpPr>
        <p:grpSp>
          <p:nvGrpSpPr>
            <p:cNvPr id="21" name="组合 20">
              <a:extLst>
                <a:ext uri="{FF2B5EF4-FFF2-40B4-BE49-F238E27FC236}">
                  <a16:creationId xmlns:a16="http://schemas.microsoft.com/office/drawing/2014/main" id="{303641A2-7C17-48FF-AFA1-2B0E3E104571}"/>
                </a:ext>
              </a:extLst>
            </p:cNvPr>
            <p:cNvGrpSpPr/>
            <p:nvPr/>
          </p:nvGrpSpPr>
          <p:grpSpPr>
            <a:xfrm>
              <a:off x="684950" y="96516"/>
              <a:ext cx="4645497" cy="1351845"/>
              <a:chOff x="4925370" y="502866"/>
              <a:chExt cx="4645497" cy="1351845"/>
            </a:xfrm>
          </p:grpSpPr>
          <p:sp>
            <p:nvSpPr>
              <p:cNvPr id="22" name="文本框 14">
                <a:extLst>
                  <a:ext uri="{FF2B5EF4-FFF2-40B4-BE49-F238E27FC236}">
                    <a16:creationId xmlns:a16="http://schemas.microsoft.com/office/drawing/2014/main" id="{B15074F0-1B2D-4493-B0CE-C1145ED778FF}"/>
                  </a:ext>
                </a:extLst>
              </p:cNvPr>
              <p:cNvSpPr txBox="1"/>
              <p:nvPr/>
            </p:nvSpPr>
            <p:spPr>
              <a:xfrm>
                <a:off x="4935026" y="1208380"/>
                <a:ext cx="4635841" cy="646331"/>
              </a:xfrm>
              <a:prstGeom prst="rect">
                <a:avLst/>
              </a:prstGeom>
              <a:noFill/>
              <a:effectLst/>
            </p:spPr>
            <p:txBody>
              <a:bodyPr wrap="square" rtlCol="0">
                <a:spAutoFit/>
              </a:bodyPr>
              <a:lstStyle/>
              <a:p>
                <a:pPr algn="ctr"/>
                <a:r>
                  <a:rPr lang="en-US" altLang="zh-CN" sz="3600" b="1" dirty="0">
                    <a:solidFill>
                      <a:srgbClr val="000000"/>
                    </a:solidFill>
                    <a:cs typeface="+mn-ea"/>
                    <a:sym typeface="+mn-lt"/>
                  </a:rPr>
                  <a:t>PART ONE</a:t>
                </a:r>
                <a:endParaRPr lang="zh-CN" altLang="en-US" sz="3600" b="1" dirty="0">
                  <a:solidFill>
                    <a:srgbClr val="000000"/>
                  </a:solidFill>
                  <a:cs typeface="+mn-ea"/>
                  <a:sym typeface="+mn-lt"/>
                </a:endParaRPr>
              </a:p>
            </p:txBody>
          </p:sp>
          <p:sp>
            <p:nvSpPr>
              <p:cNvPr id="23" name="文本框 15">
                <a:extLst>
                  <a:ext uri="{FF2B5EF4-FFF2-40B4-BE49-F238E27FC236}">
                    <a16:creationId xmlns:a16="http://schemas.microsoft.com/office/drawing/2014/main" id="{3AC0B482-36D8-4B1C-AD31-A90B21C3BA4A}"/>
                  </a:ext>
                </a:extLst>
              </p:cNvPr>
              <p:cNvSpPr txBox="1"/>
              <p:nvPr/>
            </p:nvSpPr>
            <p:spPr>
              <a:xfrm>
                <a:off x="4925370" y="502866"/>
                <a:ext cx="4531910" cy="830997"/>
              </a:xfrm>
              <a:prstGeom prst="rect">
                <a:avLst/>
              </a:prstGeom>
              <a:noFill/>
            </p:spPr>
            <p:txBody>
              <a:bodyPr wrap="square" rtlCol="0">
                <a:spAutoFit/>
              </a:bodyPr>
              <a:lstStyle/>
              <a:p>
                <a:pPr algn="ctr"/>
                <a:r>
                  <a:rPr lang="zh-CN" altLang="en-US" sz="4800" dirty="0">
                    <a:solidFill>
                      <a:schemeClr val="tx1">
                        <a:lumMod val="75000"/>
                        <a:lumOff val="25000"/>
                      </a:schemeClr>
                    </a:solidFill>
                    <a:cs typeface="+mn-ea"/>
                    <a:sym typeface="+mn-lt"/>
                  </a:rPr>
                  <a:t>课题介绍</a:t>
                </a:r>
                <a:endParaRPr lang="zh-CN" altLang="en-US" sz="4800" dirty="0">
                  <a:solidFill>
                    <a:srgbClr val="000000"/>
                  </a:solidFill>
                  <a:cs typeface="+mn-ea"/>
                  <a:sym typeface="+mn-lt"/>
                </a:endParaRPr>
              </a:p>
            </p:txBody>
          </p:sp>
        </p:grpSp>
        <p:sp>
          <p:nvSpPr>
            <p:cNvPr id="13" name="矩形: 圆角 9">
              <a:extLst>
                <a:ext uri="{FF2B5EF4-FFF2-40B4-BE49-F238E27FC236}">
                  <a16:creationId xmlns:a16="http://schemas.microsoft.com/office/drawing/2014/main" id="{47FD7DD7-D85A-A425-3EAE-22B84FF4108B}"/>
                </a:ext>
              </a:extLst>
            </p:cNvPr>
            <p:cNvSpPr/>
            <p:nvPr/>
          </p:nvSpPr>
          <p:spPr>
            <a:xfrm>
              <a:off x="-405590" y="754993"/>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15" name="矩形: 圆角 16">
              <a:extLst>
                <a:ext uri="{FF2B5EF4-FFF2-40B4-BE49-F238E27FC236}">
                  <a16:creationId xmlns:a16="http://schemas.microsoft.com/office/drawing/2014/main" id="{B9D86044-6BF0-274A-89F6-C6E0C3E7AEAF}"/>
                </a:ext>
              </a:extLst>
            </p:cNvPr>
            <p:cNvSpPr/>
            <p:nvPr/>
          </p:nvSpPr>
          <p:spPr>
            <a:xfrm>
              <a:off x="5631802" y="802030"/>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grpSp>
        <p:nvGrpSpPr>
          <p:cNvPr id="42" name="组合 41">
            <a:extLst>
              <a:ext uri="{FF2B5EF4-FFF2-40B4-BE49-F238E27FC236}">
                <a16:creationId xmlns:a16="http://schemas.microsoft.com/office/drawing/2014/main" id="{8E307C0C-9A97-7C49-4091-9F4620B737A5}"/>
              </a:ext>
            </a:extLst>
          </p:cNvPr>
          <p:cNvGrpSpPr/>
          <p:nvPr/>
        </p:nvGrpSpPr>
        <p:grpSpPr>
          <a:xfrm>
            <a:off x="7321653" y="1662796"/>
            <a:ext cx="4185513" cy="4396134"/>
            <a:chOff x="5175832" y="2060848"/>
            <a:chExt cx="6984776" cy="3849317"/>
          </a:xfrm>
        </p:grpSpPr>
        <p:sp>
          <p:nvSpPr>
            <p:cNvPr id="43" name="矩形: 圆角 42">
              <a:extLst>
                <a:ext uri="{FF2B5EF4-FFF2-40B4-BE49-F238E27FC236}">
                  <a16:creationId xmlns:a16="http://schemas.microsoft.com/office/drawing/2014/main" id="{DF11F864-510E-4EC7-ABBA-8C6998020431}"/>
                </a:ext>
              </a:extLst>
            </p:cNvPr>
            <p:cNvSpPr/>
            <p:nvPr/>
          </p:nvSpPr>
          <p:spPr>
            <a:xfrm>
              <a:off x="5175832" y="2060848"/>
              <a:ext cx="6984776" cy="38493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B68CA0AB-A7DF-6B3A-9F48-1912F8630636}"/>
                </a:ext>
              </a:extLst>
            </p:cNvPr>
            <p:cNvGrpSpPr/>
            <p:nvPr/>
          </p:nvGrpSpPr>
          <p:grpSpPr>
            <a:xfrm>
              <a:off x="5303118" y="2420888"/>
              <a:ext cx="6857490" cy="2610412"/>
              <a:chOff x="3626442" y="2131361"/>
              <a:chExt cx="6857490" cy="2610412"/>
            </a:xfrm>
          </p:grpSpPr>
          <p:sp>
            <p:nvSpPr>
              <p:cNvPr id="45" name="文本框 44">
                <a:extLst>
                  <a:ext uri="{FF2B5EF4-FFF2-40B4-BE49-F238E27FC236}">
                    <a16:creationId xmlns:a16="http://schemas.microsoft.com/office/drawing/2014/main" id="{DA569A22-30F3-76F1-D7D9-81CA24E12E54}"/>
                  </a:ext>
                </a:extLst>
              </p:cNvPr>
              <p:cNvSpPr txBox="1"/>
              <p:nvPr/>
            </p:nvSpPr>
            <p:spPr>
              <a:xfrm>
                <a:off x="3626442" y="2651402"/>
                <a:ext cx="6857490" cy="2090371"/>
              </a:xfrm>
              <a:prstGeom prst="rect">
                <a:avLst/>
              </a:prstGeom>
              <a:noFill/>
            </p:spPr>
            <p:txBody>
              <a:bodyPr wrap="square">
                <a:spAutoFit/>
              </a:bodyPr>
              <a:lstStyle/>
              <a:p>
                <a:pPr indent="266700" algn="just">
                  <a:lnSpc>
                    <a:spcPct val="12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研究背景</a:t>
                </a:r>
              </a:p>
              <a:p>
                <a:pPr indent="266700" algn="just">
                  <a:lnSpc>
                    <a:spcPct val="12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电力系统面临虚假数据注入攻击的严重威胁，工业控制安全成为关键。</a:t>
                </a:r>
              </a:p>
              <a:p>
                <a:pPr indent="266700" algn="just">
                  <a:lnSpc>
                    <a:spcPct val="120000"/>
                  </a:lnSpc>
                </a:pPr>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研究意义</a:t>
                </a:r>
                <a:endPar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2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本项目旨在设计基于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EMS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的电力</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CPS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防御系统，提高电力系统安全性和可靠性，确保电力供应的连续性和质量</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7" name="文本框 13">
                <a:extLst>
                  <a:ext uri="{FF2B5EF4-FFF2-40B4-BE49-F238E27FC236}">
                    <a16:creationId xmlns:a16="http://schemas.microsoft.com/office/drawing/2014/main" id="{A9838597-2755-01FC-1F1D-47D7CCBB35D0}"/>
                  </a:ext>
                </a:extLst>
              </p:cNvPr>
              <p:cNvSpPr txBox="1"/>
              <p:nvPr/>
            </p:nvSpPr>
            <p:spPr>
              <a:xfrm>
                <a:off x="3896365" y="2131361"/>
                <a:ext cx="5912647" cy="590578"/>
              </a:xfrm>
              <a:prstGeom prst="rect">
                <a:avLst/>
              </a:prstGeom>
              <a:noFill/>
            </p:spPr>
            <p:txBody>
              <a:bodyPr wrap="square" rtlCol="0">
                <a:spAutoFit/>
              </a:bodyPr>
              <a:lstStyle/>
              <a:p>
                <a:r>
                  <a:rPr lang="zh-CN" altLang="en-US" sz="2800" b="1" dirty="0">
                    <a:solidFill>
                      <a:srgbClr val="002060"/>
                    </a:solidFill>
                    <a:sym typeface="+mn-lt"/>
                  </a:rPr>
                  <a:t>背景与意义</a:t>
                </a:r>
              </a:p>
            </p:txBody>
          </p:sp>
        </p:grpSp>
      </p:grpSp>
      <p:grpSp>
        <p:nvGrpSpPr>
          <p:cNvPr id="57" name="组合 56">
            <a:extLst>
              <a:ext uri="{FF2B5EF4-FFF2-40B4-BE49-F238E27FC236}">
                <a16:creationId xmlns:a16="http://schemas.microsoft.com/office/drawing/2014/main" id="{E4CE8E0A-C9CE-C9B7-F13B-14DA5ACA48AB}"/>
              </a:ext>
            </a:extLst>
          </p:cNvPr>
          <p:cNvGrpSpPr/>
          <p:nvPr/>
        </p:nvGrpSpPr>
        <p:grpSpPr>
          <a:xfrm>
            <a:off x="923336" y="5357840"/>
            <a:ext cx="5649073" cy="813665"/>
            <a:chOff x="266446" y="5265814"/>
            <a:chExt cx="5649073" cy="813665"/>
          </a:xfrm>
        </p:grpSpPr>
        <p:grpSp>
          <p:nvGrpSpPr>
            <p:cNvPr id="40" name="组合 39">
              <a:extLst>
                <a:ext uri="{FF2B5EF4-FFF2-40B4-BE49-F238E27FC236}">
                  <a16:creationId xmlns:a16="http://schemas.microsoft.com/office/drawing/2014/main" id="{50EB27C2-18CC-6532-16F3-85E938412A1E}"/>
                </a:ext>
              </a:extLst>
            </p:cNvPr>
            <p:cNvGrpSpPr/>
            <p:nvPr/>
          </p:nvGrpSpPr>
          <p:grpSpPr>
            <a:xfrm>
              <a:off x="266446" y="5265814"/>
              <a:ext cx="5649073" cy="813665"/>
              <a:chOff x="302117" y="5262299"/>
              <a:chExt cx="5620823" cy="804266"/>
            </a:xfrm>
          </p:grpSpPr>
          <p:sp>
            <p:nvSpPr>
              <p:cNvPr id="26" name="矩形: 圆角 25">
                <a:extLst>
                  <a:ext uri="{FF2B5EF4-FFF2-40B4-BE49-F238E27FC236}">
                    <a16:creationId xmlns:a16="http://schemas.microsoft.com/office/drawing/2014/main" id="{8AC5F59C-7A8A-5CC7-033F-193CF92C77C2}"/>
                  </a:ext>
                </a:extLst>
              </p:cNvPr>
              <p:cNvSpPr/>
              <p:nvPr/>
            </p:nvSpPr>
            <p:spPr>
              <a:xfrm>
                <a:off x="4187105" y="5262299"/>
                <a:ext cx="1735835" cy="804266"/>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网络漏洞可能会导致严重的物理后果</a:t>
                </a:r>
              </a:p>
            </p:txBody>
          </p:sp>
          <p:sp>
            <p:nvSpPr>
              <p:cNvPr id="27" name="矩形: 圆角 26">
                <a:extLst>
                  <a:ext uri="{FF2B5EF4-FFF2-40B4-BE49-F238E27FC236}">
                    <a16:creationId xmlns:a16="http://schemas.microsoft.com/office/drawing/2014/main" id="{B0A57943-1FAB-AA57-F40D-5B34E761935A}"/>
                  </a:ext>
                </a:extLst>
              </p:cNvPr>
              <p:cNvSpPr/>
              <p:nvPr/>
            </p:nvSpPr>
            <p:spPr>
              <a:xfrm>
                <a:off x="2244611" y="5272894"/>
                <a:ext cx="1184577" cy="793671"/>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t>电网是一个网络物理系统（CPS）</a:t>
                </a:r>
              </a:p>
            </p:txBody>
          </p:sp>
          <p:sp>
            <p:nvSpPr>
              <p:cNvPr id="33" name="矩形: 圆角 32">
                <a:extLst>
                  <a:ext uri="{FF2B5EF4-FFF2-40B4-BE49-F238E27FC236}">
                    <a16:creationId xmlns:a16="http://schemas.microsoft.com/office/drawing/2014/main" id="{DB8EE17F-D7C8-B51E-D0E5-6BE426FBD126}"/>
                  </a:ext>
                </a:extLst>
              </p:cNvPr>
              <p:cNvSpPr/>
              <p:nvPr/>
            </p:nvSpPr>
            <p:spPr>
              <a:xfrm>
                <a:off x="302117" y="5262299"/>
                <a:ext cx="1184577" cy="793671"/>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t>工业</a:t>
                </a:r>
                <a:r>
                  <a:rPr lang="en-US" altLang="zh-CN" sz="1400" dirty="0"/>
                  <a:t>4.0&amp;</a:t>
                </a:r>
                <a:r>
                  <a:rPr lang="zh-CN" altLang="en-US" sz="1400" dirty="0"/>
                  <a:t>数字化转型</a:t>
                </a:r>
              </a:p>
            </p:txBody>
          </p:sp>
          <p:sp>
            <p:nvSpPr>
              <p:cNvPr id="34" name="箭头: 右 33">
                <a:extLst>
                  <a:ext uri="{FF2B5EF4-FFF2-40B4-BE49-F238E27FC236}">
                    <a16:creationId xmlns:a16="http://schemas.microsoft.com/office/drawing/2014/main" id="{D2761E04-525D-9C69-286B-B8CCF2586EF2}"/>
                  </a:ext>
                </a:extLst>
              </p:cNvPr>
              <p:cNvSpPr/>
              <p:nvPr/>
            </p:nvSpPr>
            <p:spPr>
              <a:xfrm>
                <a:off x="1597686" y="5496790"/>
                <a:ext cx="535933" cy="3517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箭头: 右 55">
              <a:extLst>
                <a:ext uri="{FF2B5EF4-FFF2-40B4-BE49-F238E27FC236}">
                  <a16:creationId xmlns:a16="http://schemas.microsoft.com/office/drawing/2014/main" id="{DFE89C2C-FF6B-3324-971C-EB07AA85D720}"/>
                </a:ext>
              </a:extLst>
            </p:cNvPr>
            <p:cNvSpPr/>
            <p:nvPr/>
          </p:nvSpPr>
          <p:spPr>
            <a:xfrm>
              <a:off x="3513738" y="5496790"/>
              <a:ext cx="535933" cy="3517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1" name="文本框 60">
            <a:extLst>
              <a:ext uri="{FF2B5EF4-FFF2-40B4-BE49-F238E27FC236}">
                <a16:creationId xmlns:a16="http://schemas.microsoft.com/office/drawing/2014/main" id="{1E40317C-9813-2DE1-3F12-E2736F3075A2}"/>
              </a:ext>
            </a:extLst>
          </p:cNvPr>
          <p:cNvSpPr txBox="1"/>
          <p:nvPr/>
        </p:nvSpPr>
        <p:spPr>
          <a:xfrm>
            <a:off x="2764043" y="6419483"/>
            <a:ext cx="7023850" cy="369332"/>
          </a:xfrm>
          <a:prstGeom prst="rect">
            <a:avLst/>
          </a:prstGeom>
          <a:noFill/>
        </p:spPr>
        <p:txBody>
          <a:bodyPr wrap="square">
            <a:spAutoFit/>
          </a:bodyPr>
          <a:lstStyle/>
          <a:p>
            <a:pPr algn="ctr"/>
            <a:r>
              <a:rPr lang="en-US" altLang="zh-CN" b="1" dirty="0">
                <a:solidFill>
                  <a:srgbClr val="FF0000"/>
                </a:solidFill>
              </a:rPr>
              <a:t>FDIA</a:t>
            </a:r>
            <a:r>
              <a:rPr lang="zh-CN" altLang="en-US" b="1" dirty="0">
                <a:solidFill>
                  <a:srgbClr val="FF0000"/>
                </a:solidFill>
              </a:rPr>
              <a:t>（虚假数据注入攻击）成为影响电网</a:t>
            </a:r>
            <a:r>
              <a:rPr lang="en-US" altLang="zh-CN" b="1" dirty="0">
                <a:solidFill>
                  <a:srgbClr val="FF0000"/>
                </a:solidFill>
              </a:rPr>
              <a:t>CPS</a:t>
            </a:r>
            <a:r>
              <a:rPr lang="zh-CN" altLang="en-US" b="1" dirty="0">
                <a:solidFill>
                  <a:srgbClr val="FF0000"/>
                </a:solidFill>
              </a:rPr>
              <a:t>的关键</a:t>
            </a:r>
            <a:endParaRPr lang="zh-CN" altLang="en-US" dirty="0">
              <a:solidFill>
                <a:srgbClr val="FF0000"/>
              </a:solidFill>
            </a:endParaRPr>
          </a:p>
        </p:txBody>
      </p:sp>
      <p:pic>
        <p:nvPicPr>
          <p:cNvPr id="3074" name="Picture 2">
            <a:extLst>
              <a:ext uri="{FF2B5EF4-FFF2-40B4-BE49-F238E27FC236}">
                <a16:creationId xmlns:a16="http://schemas.microsoft.com/office/drawing/2014/main" id="{FAC64527-7A4A-6446-2CA8-BE453F2B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82" y="1335958"/>
            <a:ext cx="6820687" cy="407258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9BED459-5963-5A6D-00B1-B12CE2343BDE}"/>
              </a:ext>
            </a:extLst>
          </p:cNvPr>
          <p:cNvSpPr txBox="1"/>
          <p:nvPr/>
        </p:nvSpPr>
        <p:spPr>
          <a:xfrm>
            <a:off x="1218510" y="4715305"/>
            <a:ext cx="1657083" cy="369332"/>
          </a:xfrm>
          <a:prstGeom prst="rect">
            <a:avLst/>
          </a:prstGeom>
          <a:noFill/>
        </p:spPr>
        <p:txBody>
          <a:bodyPr wrap="square">
            <a:spAutoFit/>
          </a:bodyPr>
          <a:lstStyle/>
          <a:p>
            <a:r>
              <a:rPr lang="zh-CN" altLang="en-US" dirty="0"/>
              <a:t>电力系统主网</a:t>
            </a:r>
          </a:p>
        </p:txBody>
      </p:sp>
    </p:spTree>
    <p:extLst>
      <p:ext uri="{BB962C8B-B14F-4D97-AF65-F5344CB8AC3E}">
        <p14:creationId xmlns:p14="http://schemas.microsoft.com/office/powerpoint/2010/main" val="185823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5" name="文本框 4">
            <a:extLst>
              <a:ext uri="{FF2B5EF4-FFF2-40B4-BE49-F238E27FC236}">
                <a16:creationId xmlns:a16="http://schemas.microsoft.com/office/drawing/2014/main" id="{731012A6-23FD-6EB8-1B2D-5D5BB1012984}"/>
              </a:ext>
            </a:extLst>
          </p:cNvPr>
          <p:cNvSpPr txBox="1"/>
          <p:nvPr/>
        </p:nvSpPr>
        <p:spPr>
          <a:xfrm>
            <a:off x="190551" y="947835"/>
            <a:ext cx="11999862" cy="369332"/>
          </a:xfrm>
          <a:prstGeom prst="rect">
            <a:avLst/>
          </a:prstGeom>
          <a:noFill/>
        </p:spPr>
        <p:txBody>
          <a:bodyPr wrap="square">
            <a:spAutoFit/>
          </a:bodyPr>
          <a:lstStyle/>
          <a:p>
            <a:pPr algn="ctr"/>
            <a:r>
              <a:rPr lang="en-US" altLang="zh-CN" b="1" dirty="0">
                <a:solidFill>
                  <a:srgbClr val="002060"/>
                </a:solidFill>
              </a:rPr>
              <a:t>“False Data Injection Attack(FDIA)”</a:t>
            </a:r>
            <a:r>
              <a:rPr lang="zh-CN" altLang="en-US" b="1" dirty="0">
                <a:solidFill>
                  <a:srgbClr val="002060"/>
                </a:solidFill>
              </a:rPr>
              <a:t>这个术语的起源与</a:t>
            </a:r>
            <a:r>
              <a:rPr lang="en-US" altLang="zh-CN" b="1" dirty="0">
                <a:solidFill>
                  <a:srgbClr val="002060"/>
                </a:solidFill>
              </a:rPr>
              <a:t>2009</a:t>
            </a:r>
            <a:r>
              <a:rPr lang="zh-CN" altLang="en-US" b="1" dirty="0">
                <a:solidFill>
                  <a:srgbClr val="002060"/>
                </a:solidFill>
              </a:rPr>
              <a:t>年可以追溯到电力系统保护和安全的研究领域。</a:t>
            </a:r>
          </a:p>
        </p:txBody>
      </p:sp>
      <p:grpSp>
        <p:nvGrpSpPr>
          <p:cNvPr id="24" name="组合 23">
            <a:extLst>
              <a:ext uri="{FF2B5EF4-FFF2-40B4-BE49-F238E27FC236}">
                <a16:creationId xmlns:a16="http://schemas.microsoft.com/office/drawing/2014/main" id="{36025155-5D8A-8BF0-7992-F3F11FBB2003}"/>
              </a:ext>
            </a:extLst>
          </p:cNvPr>
          <p:cNvGrpSpPr/>
          <p:nvPr/>
        </p:nvGrpSpPr>
        <p:grpSpPr>
          <a:xfrm>
            <a:off x="5012013" y="2458900"/>
            <a:ext cx="6984776" cy="3947889"/>
            <a:chOff x="5175832" y="2060848"/>
            <a:chExt cx="6984776" cy="3947889"/>
          </a:xfrm>
        </p:grpSpPr>
        <p:sp>
          <p:nvSpPr>
            <p:cNvPr id="23" name="矩形: 圆角 22">
              <a:extLst>
                <a:ext uri="{FF2B5EF4-FFF2-40B4-BE49-F238E27FC236}">
                  <a16:creationId xmlns:a16="http://schemas.microsoft.com/office/drawing/2014/main" id="{596E3C68-349B-43DB-FA82-5DE440235B46}"/>
                </a:ext>
              </a:extLst>
            </p:cNvPr>
            <p:cNvSpPr/>
            <p:nvPr/>
          </p:nvSpPr>
          <p:spPr>
            <a:xfrm>
              <a:off x="5175832" y="2060848"/>
              <a:ext cx="6984776" cy="38493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CE9B206D-3289-7D53-FF3A-FA96335CC543}"/>
                </a:ext>
              </a:extLst>
            </p:cNvPr>
            <p:cNvGrpSpPr/>
            <p:nvPr/>
          </p:nvGrpSpPr>
          <p:grpSpPr>
            <a:xfrm>
              <a:off x="5303118" y="2420888"/>
              <a:ext cx="6857490" cy="3587849"/>
              <a:chOff x="3626442" y="2131361"/>
              <a:chExt cx="6857490" cy="3587849"/>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671E73A-C5D6-E225-DC99-FD1A1F8A512B}"/>
                      </a:ext>
                    </a:extLst>
                  </p:cNvPr>
                  <p:cNvSpPr txBox="1"/>
                  <p:nvPr/>
                </p:nvSpPr>
                <p:spPr>
                  <a:xfrm>
                    <a:off x="3626442" y="2651402"/>
                    <a:ext cx="6857490" cy="2390783"/>
                  </a:xfrm>
                  <a:prstGeom prst="rect">
                    <a:avLst/>
                  </a:prstGeom>
                  <a:noFill/>
                </p:spPr>
                <p:txBody>
                  <a:bodyPr wrap="square">
                    <a:spAutoFit/>
                  </a:bodyPr>
                  <a:lstStyle/>
                  <a:p>
                    <a:pPr indent="266700" algn="just">
                      <a:lnSpc>
                        <a:spcPct val="120000"/>
                      </a:lnSpc>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攻击者构造的攻击向量有效，其电力系统数学模型可以表示为：</a:t>
                    </a:r>
                    <a:endParaRPr lang="en-US" altLang="zh-CN" sz="14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ctr">
                      <a:lnSpc>
                        <a:spcPct val="120000"/>
                      </a:lnSpc>
                    </a:pPr>
                    <a14:m>
                      <m:oMathPara xmlns:m="http://schemas.openxmlformats.org/officeDocument/2006/math">
                        <m:oMathParaPr>
                          <m:jc m:val="centerGroup"/>
                        </m:oMathParaPr>
                        <m:oMath xmlns:m="http://schemas.openxmlformats.org/officeDocument/2006/math">
                          <m:sSub>
                            <m:sSubPr>
                              <m:ctrlPr>
                                <a:rPr lang="zh-CN" altLang="zh-CN"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𝒛</m:t>
                              </m:r>
                            </m:e>
                            <m:sub>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𝒂</m:t>
                              </m:r>
                            </m:sub>
                          </m:sSub>
                          <m:r>
                            <a:rPr lang="en-US" altLang="zh-CN" sz="1800" b="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𝒉</m:t>
                          </m:r>
                          <m:r>
                            <a:rPr lang="en-US" altLang="zh-CN" sz="1800" b="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𝒆</m:t>
                          </m:r>
                          <m:r>
                            <a:rPr lang="en-US" altLang="zh-CN" sz="1800" b="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𝒂</m:t>
                          </m:r>
                        </m:oMath>
                      </m:oMathPara>
                    </a14:m>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2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𝒛</m:t>
                            </m:r>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𝒂</m:t>
                            </m:r>
                          </m:sub>
                        </m:sSub>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表示被</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FDIA</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注入攻击向量后的量测向量，且</a:t>
                    </a:r>
                    <a14:m>
                      <m:oMath xmlns:m="http://schemas.openxmlformats.org/officeDocument/2006/math">
                        <m:r>
                          <a:rPr lang="en-US" altLang="zh-CN" b="1" kern="100">
                            <a:latin typeface="Cambria Math" panose="02040503050406030204" pitchFamily="18" charset="0"/>
                            <a:ea typeface="宋体" panose="02010600030101010101" pitchFamily="2" charset="-122"/>
                            <a:cs typeface="Times New Roman" panose="02020603050405020304" pitchFamily="18" charset="0"/>
                          </a:rPr>
                          <m:t>𝒂</m:t>
                        </m:r>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服从均值为</a:t>
                    </a: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𝒂</m:t>
                            </m:r>
                          </m:sub>
                        </m:sSub>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、协方差为</a:t>
                    </a: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𝜮</m:t>
                            </m:r>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𝒂</m:t>
                            </m:r>
                          </m:sub>
                        </m:sSub>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的高斯分布模型。若能量管理系统使用</a:t>
                    </a: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𝒛</m:t>
                            </m:r>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𝒂</m:t>
                            </m:r>
                          </m:sub>
                        </m:sSub>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进行状态估计得出错误状态变量</a:t>
                    </a: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𝒙</m:t>
                                </m:r>
                              </m:e>
                            </m:acc>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𝒃𝒂𝒅</m:t>
                            </m:r>
                          </m:sub>
                        </m:sSub>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，其与攻击前的状态变量</a:t>
                    </a:r>
                    <a14:m>
                      <m:oMath xmlns:m="http://schemas.openxmlformats.org/officeDocument/2006/math">
                        <m:acc>
                          <m:accPr>
                            <m:chr m:val="̂"/>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𝒙</m:t>
                            </m:r>
                          </m:e>
                        </m:acc>
                      </m:oMath>
                    </a14:m>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的关系可以表示为：</a:t>
                    </a:r>
                  </a:p>
                  <a:p>
                    <a:pPr indent="266700" algn="ctr">
                      <a:lnSpc>
                        <a:spcPct val="120000"/>
                      </a:lnSpc>
                    </a:pPr>
                    <a14:m>
                      <m:oMath xmlns:m="http://schemas.openxmlformats.org/officeDocument/2006/math">
                        <m:sSub>
                          <m:sSubPr>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𝒙</m:t>
                                </m:r>
                              </m:e>
                            </m:acc>
                          </m:e>
                          <m:sub>
                            <m:r>
                              <a:rPr lang="en-US" altLang="zh-CN" b="1" kern="100">
                                <a:latin typeface="Cambria Math" panose="02040503050406030204" pitchFamily="18" charset="0"/>
                                <a:ea typeface="宋体" panose="02010600030101010101" pitchFamily="2" charset="-122"/>
                                <a:cs typeface="Times New Roman" panose="02020603050405020304" pitchFamily="18" charset="0"/>
                              </a:rPr>
                              <m:t>𝒃𝒂𝒅</m:t>
                            </m:r>
                          </m:sub>
                        </m:sSub>
                        <m:r>
                          <a:rPr lang="en-US" altLang="zh-CN" b="1" kern="100">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b="1" i="1" kern="10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1" kern="100">
                                <a:latin typeface="Cambria Math" panose="02040503050406030204" pitchFamily="18" charset="0"/>
                                <a:ea typeface="宋体" panose="02010600030101010101" pitchFamily="2" charset="-122"/>
                                <a:cs typeface="Times New Roman" panose="02020603050405020304" pitchFamily="18" charset="0"/>
                              </a:rPr>
                              <m:t>𝒙</m:t>
                            </m:r>
                          </m:e>
                        </m:acc>
                        <m:r>
                          <a:rPr lang="en-US" altLang="zh-CN" b="1" kern="100">
                            <a:latin typeface="Cambria Math" panose="02040503050406030204" pitchFamily="18" charset="0"/>
                            <a:ea typeface="宋体" panose="02010600030101010101" pitchFamily="2" charset="-122"/>
                            <a:cs typeface="Times New Roman" panose="02020603050405020304" pitchFamily="18" charset="0"/>
                          </a:rPr>
                          <m:t>+</m:t>
                        </m:r>
                        <m:r>
                          <a:rPr lang="en-US" altLang="zh-CN" b="1" kern="100">
                            <a:latin typeface="Cambria Math" panose="02040503050406030204" pitchFamily="18" charset="0"/>
                            <a:ea typeface="宋体" panose="02010600030101010101" pitchFamily="2" charset="-122"/>
                            <a:cs typeface="Times New Roman" panose="02020603050405020304" pitchFamily="18" charset="0"/>
                          </a:rPr>
                          <m:t>𝒄</m:t>
                        </m:r>
                      </m:oMath>
                    </a14:m>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p>
                </p:txBody>
              </p:sp>
            </mc:Choice>
            <mc:Fallback xmlns="">
              <p:sp>
                <p:nvSpPr>
                  <p:cNvPr id="16" name="文本框 15">
                    <a:extLst>
                      <a:ext uri="{FF2B5EF4-FFF2-40B4-BE49-F238E27FC236}">
                        <a16:creationId xmlns:a16="http://schemas.microsoft.com/office/drawing/2014/main" id="{D671E73A-C5D6-E225-DC99-FD1A1F8A512B}"/>
                      </a:ext>
                    </a:extLst>
                  </p:cNvPr>
                  <p:cNvSpPr txBox="1">
                    <a:spLocks noRot="1" noChangeAspect="1" noMove="1" noResize="1" noEditPoints="1" noAdjustHandles="1" noChangeArrowheads="1" noChangeShapeType="1" noTextEdit="1"/>
                  </p:cNvSpPr>
                  <p:nvPr/>
                </p:nvSpPr>
                <p:spPr>
                  <a:xfrm>
                    <a:off x="3626442" y="2651402"/>
                    <a:ext cx="6857490" cy="2390783"/>
                  </a:xfrm>
                  <a:prstGeom prst="rect">
                    <a:avLst/>
                  </a:prstGeom>
                  <a:blipFill>
                    <a:blip r:embed="rId3"/>
                    <a:stretch>
                      <a:fillRect l="-800" t="-1020" r="-4089"/>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A3B677D-6661-6719-5930-44D40A0C9702}"/>
                  </a:ext>
                </a:extLst>
              </p:cNvPr>
              <p:cNvSpPr txBox="1"/>
              <p:nvPr/>
            </p:nvSpPr>
            <p:spPr>
              <a:xfrm>
                <a:off x="3857472" y="5322627"/>
                <a:ext cx="5256173" cy="396583"/>
              </a:xfrm>
              <a:prstGeom prst="rect">
                <a:avLst/>
              </a:prstGeom>
              <a:noFill/>
            </p:spPr>
            <p:txBody>
              <a:bodyPr wrap="square">
                <a:spAutoFit/>
              </a:bodyPr>
              <a:lstStyle/>
              <a:p>
                <a:pPr algn="r">
                  <a:lnSpc>
                    <a:spcPct val="120000"/>
                  </a:lnSpc>
                </a:pPr>
                <a:endParaRPr lang="zh-CN" altLang="en-US" b="1" dirty="0"/>
              </a:p>
            </p:txBody>
          </p:sp>
          <p:sp>
            <p:nvSpPr>
              <p:cNvPr id="19" name="文本框 13">
                <a:extLst>
                  <a:ext uri="{FF2B5EF4-FFF2-40B4-BE49-F238E27FC236}">
                    <a16:creationId xmlns:a16="http://schemas.microsoft.com/office/drawing/2014/main" id="{A4F47445-4DD9-8405-5D19-9BC5ED421057}"/>
                  </a:ext>
                </a:extLst>
              </p:cNvPr>
              <p:cNvSpPr txBox="1"/>
              <p:nvPr/>
            </p:nvSpPr>
            <p:spPr>
              <a:xfrm>
                <a:off x="3896366" y="2131361"/>
                <a:ext cx="3837214" cy="523220"/>
              </a:xfrm>
              <a:prstGeom prst="rect">
                <a:avLst/>
              </a:prstGeom>
              <a:noFill/>
            </p:spPr>
            <p:txBody>
              <a:bodyPr wrap="square" rtlCol="0">
                <a:spAutoFit/>
              </a:bodyPr>
              <a:lstStyle/>
              <a:p>
                <a:r>
                  <a:rPr lang="en-US" altLang="zh-CN" sz="2800" b="1" dirty="0">
                    <a:solidFill>
                      <a:srgbClr val="002060"/>
                    </a:solidFill>
                    <a:sym typeface="+mn-lt"/>
                  </a:rPr>
                  <a:t>FDIA</a:t>
                </a:r>
                <a:r>
                  <a:rPr lang="zh-CN" altLang="en-US" sz="2800" b="1" dirty="0">
                    <a:solidFill>
                      <a:srgbClr val="002060"/>
                    </a:solidFill>
                    <a:sym typeface="+mn-lt"/>
                  </a:rPr>
                  <a:t>数学模型</a:t>
                </a:r>
              </a:p>
            </p:txBody>
          </p:sp>
        </p:grpSp>
      </p:grpSp>
      <p:sp>
        <p:nvSpPr>
          <p:cNvPr id="22" name="文本框 21">
            <a:extLst>
              <a:ext uri="{FF2B5EF4-FFF2-40B4-BE49-F238E27FC236}">
                <a16:creationId xmlns:a16="http://schemas.microsoft.com/office/drawing/2014/main" id="{45940EE1-D9BC-41E3-9313-3912E45D2E28}"/>
              </a:ext>
            </a:extLst>
          </p:cNvPr>
          <p:cNvSpPr txBox="1"/>
          <p:nvPr/>
        </p:nvSpPr>
        <p:spPr>
          <a:xfrm>
            <a:off x="1896665" y="6432933"/>
            <a:ext cx="5895921" cy="369332"/>
          </a:xfrm>
          <a:prstGeom prst="rect">
            <a:avLst/>
          </a:prstGeom>
          <a:noFill/>
        </p:spPr>
        <p:txBody>
          <a:bodyPr wrap="square">
            <a:spAutoFit/>
          </a:bodyPr>
          <a:lstStyle/>
          <a:p>
            <a:r>
              <a:rPr lang="en-US" altLang="zh-CN" b="1" dirty="0">
                <a:solidFill>
                  <a:srgbClr val="002060"/>
                </a:solidFill>
              </a:rPr>
              <a:t>FDIA</a:t>
            </a:r>
            <a:r>
              <a:rPr lang="zh-CN" altLang="en-US" b="1" dirty="0">
                <a:solidFill>
                  <a:srgbClr val="002060"/>
                </a:solidFill>
              </a:rPr>
              <a:t>原理图</a:t>
            </a:r>
            <a:endParaRPr lang="zh-CN" altLang="en-US" b="1" dirty="0"/>
          </a:p>
        </p:txBody>
      </p:sp>
      <p:sp>
        <p:nvSpPr>
          <p:cNvPr id="26" name="文本框 13">
            <a:extLst>
              <a:ext uri="{FF2B5EF4-FFF2-40B4-BE49-F238E27FC236}">
                <a16:creationId xmlns:a16="http://schemas.microsoft.com/office/drawing/2014/main" id="{73DC2BEA-76E7-44B7-73B3-FD5E56D5BC55}"/>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1.1 FDIA</a:t>
            </a:r>
            <a:endParaRPr lang="zh-CN" altLang="en-US" sz="2800" dirty="0">
              <a:solidFill>
                <a:srgbClr val="000000"/>
              </a:solidFill>
              <a:cs typeface="+mn-ea"/>
              <a:sym typeface="+mn-lt"/>
            </a:endParaRPr>
          </a:p>
        </p:txBody>
      </p:sp>
      <p:pic>
        <p:nvPicPr>
          <p:cNvPr id="1025" name="Picture 1">
            <a:extLst>
              <a:ext uri="{FF2B5EF4-FFF2-40B4-BE49-F238E27FC236}">
                <a16:creationId xmlns:a16="http://schemas.microsoft.com/office/drawing/2014/main" id="{5E760483-D68A-F221-E539-322872838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301" y="1317167"/>
            <a:ext cx="4259712" cy="517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1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9">
            <a:extLst>
              <a:ext uri="{FF2B5EF4-FFF2-40B4-BE49-F238E27FC236}">
                <a16:creationId xmlns:a16="http://schemas.microsoft.com/office/drawing/2014/main" id="{FBE09E6F-6522-4569-AED3-06F1CE0060F0}"/>
              </a:ext>
            </a:extLst>
          </p:cNvPr>
          <p:cNvSpPr/>
          <p:nvPr/>
        </p:nvSpPr>
        <p:spPr>
          <a:xfrm>
            <a:off x="-565616" y="32491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71294" y="324838"/>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4" name="组合 3">
            <a:extLst>
              <a:ext uri="{FF2B5EF4-FFF2-40B4-BE49-F238E27FC236}">
                <a16:creationId xmlns:a16="http://schemas.microsoft.com/office/drawing/2014/main" id="{F1C3104A-68A6-D044-8846-94B7D94D19AE}"/>
              </a:ext>
            </a:extLst>
          </p:cNvPr>
          <p:cNvGrpSpPr/>
          <p:nvPr/>
        </p:nvGrpSpPr>
        <p:grpSpPr>
          <a:xfrm>
            <a:off x="302117" y="1340768"/>
            <a:ext cx="11586179" cy="871292"/>
            <a:chOff x="302117" y="5262298"/>
            <a:chExt cx="11586179" cy="871292"/>
          </a:xfrm>
        </p:grpSpPr>
        <p:sp>
          <p:nvSpPr>
            <p:cNvPr id="5" name="矩形: 圆角 4">
              <a:extLst>
                <a:ext uri="{FF2B5EF4-FFF2-40B4-BE49-F238E27FC236}">
                  <a16:creationId xmlns:a16="http://schemas.microsoft.com/office/drawing/2014/main" id="{3AD27849-9E07-5475-A9B5-2F4D6D739EAA}"/>
                </a:ext>
              </a:extLst>
            </p:cNvPr>
            <p:cNvSpPr/>
            <p:nvPr/>
          </p:nvSpPr>
          <p:spPr>
            <a:xfrm>
              <a:off x="8934447" y="5262299"/>
              <a:ext cx="2953849" cy="830997"/>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t>开发针对电力</a:t>
              </a:r>
              <a:r>
                <a:rPr lang="en-US" altLang="zh-CN" sz="2400" dirty="0"/>
                <a:t>FDIA</a:t>
              </a:r>
              <a:r>
                <a:rPr lang="zh-CN" altLang="en-US" sz="2400" dirty="0"/>
                <a:t>的防御系统</a:t>
              </a:r>
            </a:p>
          </p:txBody>
        </p:sp>
        <p:sp>
          <p:nvSpPr>
            <p:cNvPr id="6" name="矩形: 圆角 5">
              <a:extLst>
                <a:ext uri="{FF2B5EF4-FFF2-40B4-BE49-F238E27FC236}">
                  <a16:creationId xmlns:a16="http://schemas.microsoft.com/office/drawing/2014/main" id="{1C59ECD1-1B12-7A69-DEED-DF5DD9FDDC20}"/>
                </a:ext>
              </a:extLst>
            </p:cNvPr>
            <p:cNvSpPr/>
            <p:nvPr/>
          </p:nvSpPr>
          <p:spPr>
            <a:xfrm>
              <a:off x="4602673" y="5262299"/>
              <a:ext cx="2513077" cy="830997"/>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dirty="0"/>
                <a:t>加入检测算法检查是否有效检测</a:t>
              </a:r>
            </a:p>
          </p:txBody>
        </p:sp>
        <p:sp>
          <p:nvSpPr>
            <p:cNvPr id="7" name="箭头: 右 6">
              <a:extLst>
                <a:ext uri="{FF2B5EF4-FFF2-40B4-BE49-F238E27FC236}">
                  <a16:creationId xmlns:a16="http://schemas.microsoft.com/office/drawing/2014/main" id="{BF67161B-178C-8ED8-3F43-832D295836CC}"/>
                </a:ext>
              </a:extLst>
            </p:cNvPr>
            <p:cNvSpPr/>
            <p:nvPr/>
          </p:nvSpPr>
          <p:spPr>
            <a:xfrm>
              <a:off x="7316354" y="5302593"/>
              <a:ext cx="1484839" cy="8309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E31EA39-08F1-DF75-E43C-AB8FA1665F45}"/>
                </a:ext>
              </a:extLst>
            </p:cNvPr>
            <p:cNvSpPr/>
            <p:nvPr/>
          </p:nvSpPr>
          <p:spPr>
            <a:xfrm>
              <a:off x="302117" y="5262299"/>
              <a:ext cx="2543281" cy="830997"/>
            </a:xfrm>
            <a:prstGeom prst="round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dirty="0"/>
                <a:t>模拟</a:t>
              </a:r>
              <a:r>
                <a:rPr lang="en-US" altLang="zh-CN" sz="2400" dirty="0"/>
                <a:t>FDIA</a:t>
              </a:r>
              <a:r>
                <a:rPr lang="zh-CN" altLang="en-US" sz="2400" dirty="0"/>
                <a:t>在电网中的影响</a:t>
              </a:r>
            </a:p>
          </p:txBody>
        </p:sp>
        <p:sp>
          <p:nvSpPr>
            <p:cNvPr id="9" name="箭头: 右 8">
              <a:extLst>
                <a:ext uri="{FF2B5EF4-FFF2-40B4-BE49-F238E27FC236}">
                  <a16:creationId xmlns:a16="http://schemas.microsoft.com/office/drawing/2014/main" id="{ED37BCB5-D043-4BC3-A36F-4B352A15C0DA}"/>
                </a:ext>
              </a:extLst>
            </p:cNvPr>
            <p:cNvSpPr/>
            <p:nvPr/>
          </p:nvSpPr>
          <p:spPr>
            <a:xfrm>
              <a:off x="2950905" y="5262298"/>
              <a:ext cx="1484839" cy="8309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3836A418-412B-FD07-0844-7E84CB595278}"/>
              </a:ext>
            </a:extLst>
          </p:cNvPr>
          <p:cNvGrpSpPr/>
          <p:nvPr/>
        </p:nvGrpSpPr>
        <p:grpSpPr>
          <a:xfrm>
            <a:off x="0" y="2815394"/>
            <a:ext cx="6009113" cy="2663317"/>
            <a:chOff x="5741189" y="4342336"/>
            <a:chExt cx="4871782" cy="2081036"/>
          </a:xfrm>
        </p:grpSpPr>
        <p:pic>
          <p:nvPicPr>
            <p:cNvPr id="10" name="图片 9">
              <a:extLst>
                <a:ext uri="{FF2B5EF4-FFF2-40B4-BE49-F238E27FC236}">
                  <a16:creationId xmlns:a16="http://schemas.microsoft.com/office/drawing/2014/main" id="{11B040F6-32CD-5B27-EB9B-E7607F9AF5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741189" y="4342336"/>
              <a:ext cx="4871782" cy="2081036"/>
            </a:xfrm>
            <a:prstGeom prst="rect">
              <a:avLst/>
            </a:prstGeom>
            <a:noFill/>
            <a:ln>
              <a:noFill/>
            </a:ln>
          </p:spPr>
        </p:pic>
        <p:sp>
          <p:nvSpPr>
            <p:cNvPr id="13" name="文本框 12">
              <a:extLst>
                <a:ext uri="{FF2B5EF4-FFF2-40B4-BE49-F238E27FC236}">
                  <a16:creationId xmlns:a16="http://schemas.microsoft.com/office/drawing/2014/main" id="{475A0965-BC7F-984B-0E56-DB2F9DFA7CC4}"/>
                </a:ext>
              </a:extLst>
            </p:cNvPr>
            <p:cNvSpPr txBox="1"/>
            <p:nvPr/>
          </p:nvSpPr>
          <p:spPr>
            <a:xfrm>
              <a:off x="5859211" y="5332565"/>
              <a:ext cx="1292256" cy="369332"/>
            </a:xfrm>
            <a:prstGeom prst="rect">
              <a:avLst/>
            </a:prstGeom>
            <a:noFill/>
          </p:spPr>
          <p:txBody>
            <a:bodyPr wrap="square">
              <a:spAutoFit/>
            </a:bodyPr>
            <a:lstStyle/>
            <a:p>
              <a:r>
                <a:rPr lang="en-US" altLang="zh-CN" b="1" dirty="0">
                  <a:solidFill>
                    <a:srgbClr val="002060"/>
                  </a:solidFill>
                </a:rPr>
                <a:t>"</a:t>
              </a:r>
              <a:r>
                <a:rPr lang="zh-CN" altLang="en-US" b="1" dirty="0">
                  <a:solidFill>
                    <a:srgbClr val="002060"/>
                  </a:solidFill>
                </a:rPr>
                <a:t>模拟影响</a:t>
              </a:r>
              <a:r>
                <a:rPr lang="en-US" altLang="zh-CN" b="1" dirty="0">
                  <a:solidFill>
                    <a:srgbClr val="002060"/>
                  </a:solidFill>
                </a:rPr>
                <a:t>”</a:t>
              </a:r>
              <a:endParaRPr lang="zh-CN" altLang="en-US" dirty="0"/>
            </a:p>
          </p:txBody>
        </p:sp>
      </p:grpSp>
      <p:sp>
        <p:nvSpPr>
          <p:cNvPr id="16" name="文本框 15">
            <a:extLst>
              <a:ext uri="{FF2B5EF4-FFF2-40B4-BE49-F238E27FC236}">
                <a16:creationId xmlns:a16="http://schemas.microsoft.com/office/drawing/2014/main" id="{B09F111A-C1AA-D329-5A4C-56315C9514A1}"/>
              </a:ext>
            </a:extLst>
          </p:cNvPr>
          <p:cNvSpPr txBox="1"/>
          <p:nvPr/>
        </p:nvSpPr>
        <p:spPr>
          <a:xfrm>
            <a:off x="755124" y="233599"/>
            <a:ext cx="3837214" cy="523220"/>
          </a:xfrm>
          <a:prstGeom prst="rect">
            <a:avLst/>
          </a:prstGeom>
          <a:noFill/>
        </p:spPr>
        <p:txBody>
          <a:bodyPr wrap="square" rtlCol="0">
            <a:spAutoFit/>
          </a:bodyPr>
          <a:lstStyle/>
          <a:p>
            <a:r>
              <a:rPr lang="en-US" altLang="zh-CN" sz="2800" dirty="0">
                <a:solidFill>
                  <a:srgbClr val="000000"/>
                </a:solidFill>
                <a:cs typeface="+mn-ea"/>
                <a:sym typeface="+mn-lt"/>
              </a:rPr>
              <a:t>1.2</a:t>
            </a:r>
            <a:r>
              <a:rPr lang="zh-CN" altLang="en-US" sz="2800" dirty="0">
                <a:solidFill>
                  <a:srgbClr val="000000"/>
                </a:solidFill>
                <a:cs typeface="+mn-ea"/>
                <a:sym typeface="+mn-lt"/>
              </a:rPr>
              <a:t>研究办法与思路</a:t>
            </a:r>
          </a:p>
        </p:txBody>
      </p:sp>
      <p:grpSp>
        <p:nvGrpSpPr>
          <p:cNvPr id="21" name="组合 20">
            <a:extLst>
              <a:ext uri="{FF2B5EF4-FFF2-40B4-BE49-F238E27FC236}">
                <a16:creationId xmlns:a16="http://schemas.microsoft.com/office/drawing/2014/main" id="{E9D70AC4-7BD1-D81D-FF6A-B2D8E0B4672D}"/>
              </a:ext>
            </a:extLst>
          </p:cNvPr>
          <p:cNvGrpSpPr/>
          <p:nvPr/>
        </p:nvGrpSpPr>
        <p:grpSpPr>
          <a:xfrm>
            <a:off x="5879182" y="2939652"/>
            <a:ext cx="5349726" cy="2865612"/>
            <a:chOff x="-1203129" y="3315357"/>
            <a:chExt cx="4967110" cy="2399827"/>
          </a:xfrm>
        </p:grpSpPr>
        <p:pic>
          <p:nvPicPr>
            <p:cNvPr id="11" name="图片 10">
              <a:extLst>
                <a:ext uri="{FF2B5EF4-FFF2-40B4-BE49-F238E27FC236}">
                  <a16:creationId xmlns:a16="http://schemas.microsoft.com/office/drawing/2014/main" id="{21CB9EF3-E5B3-30BB-6EC0-39F55C440C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203129" y="3469639"/>
              <a:ext cx="4967110" cy="2245545"/>
            </a:xfrm>
            <a:prstGeom prst="rect">
              <a:avLst/>
            </a:prstGeom>
            <a:noFill/>
            <a:ln>
              <a:noFill/>
            </a:ln>
          </p:spPr>
        </p:pic>
        <p:sp>
          <p:nvSpPr>
            <p:cNvPr id="14" name="文本框 13">
              <a:extLst>
                <a:ext uri="{FF2B5EF4-FFF2-40B4-BE49-F238E27FC236}">
                  <a16:creationId xmlns:a16="http://schemas.microsoft.com/office/drawing/2014/main" id="{6B4B5096-8E92-D9F3-713C-103954EF15A5}"/>
                </a:ext>
              </a:extLst>
            </p:cNvPr>
            <p:cNvSpPr txBox="1"/>
            <p:nvPr/>
          </p:nvSpPr>
          <p:spPr>
            <a:xfrm>
              <a:off x="-1196532" y="3528792"/>
              <a:ext cx="1792922" cy="369332"/>
            </a:xfrm>
            <a:prstGeom prst="rect">
              <a:avLst/>
            </a:prstGeom>
            <a:noFill/>
          </p:spPr>
          <p:txBody>
            <a:bodyPr wrap="square">
              <a:spAutoFit/>
            </a:bodyPr>
            <a:lstStyle/>
            <a:p>
              <a:r>
                <a:rPr lang="en-US" altLang="zh-CN" b="1" dirty="0">
                  <a:solidFill>
                    <a:srgbClr val="002060"/>
                  </a:solidFill>
                </a:rPr>
                <a:t>“</a:t>
              </a:r>
              <a:r>
                <a:rPr lang="zh-CN" altLang="en-US" b="1" dirty="0">
                  <a:solidFill>
                    <a:srgbClr val="002060"/>
                  </a:solidFill>
                </a:rPr>
                <a:t>加入检测算法</a:t>
              </a:r>
              <a:r>
                <a:rPr lang="en-US" altLang="zh-CN" b="1" dirty="0">
                  <a:solidFill>
                    <a:srgbClr val="002060"/>
                  </a:solidFill>
                </a:rPr>
                <a:t>”</a:t>
              </a:r>
              <a:endParaRPr lang="zh-CN" altLang="en-US" dirty="0"/>
            </a:p>
          </p:txBody>
        </p:sp>
        <p:sp>
          <p:nvSpPr>
            <p:cNvPr id="2" name="矩形 1">
              <a:extLst>
                <a:ext uri="{FF2B5EF4-FFF2-40B4-BE49-F238E27FC236}">
                  <a16:creationId xmlns:a16="http://schemas.microsoft.com/office/drawing/2014/main" id="{7A03DAE4-F0E6-1C8C-896C-666E845D78C2}"/>
                </a:ext>
              </a:extLst>
            </p:cNvPr>
            <p:cNvSpPr/>
            <p:nvPr/>
          </p:nvSpPr>
          <p:spPr>
            <a:xfrm>
              <a:off x="1528174" y="3315357"/>
              <a:ext cx="2090847" cy="137087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BC2F657-544F-58F4-362A-D72E8F2575F7}"/>
              </a:ext>
            </a:extLst>
          </p:cNvPr>
          <p:cNvSpPr txBox="1"/>
          <p:nvPr/>
        </p:nvSpPr>
        <p:spPr>
          <a:xfrm>
            <a:off x="2422798" y="2298511"/>
            <a:ext cx="8819908" cy="369332"/>
          </a:xfrm>
          <a:prstGeom prst="rect">
            <a:avLst/>
          </a:prstGeom>
          <a:noFill/>
        </p:spPr>
        <p:txBody>
          <a:bodyPr wrap="square">
            <a:spAutoFit/>
          </a:bodyPr>
          <a:lstStyle/>
          <a:p>
            <a:r>
              <a:rPr lang="en-US" altLang="zh-CN" sz="1800" b="1" dirty="0">
                <a:solidFill>
                  <a:srgbClr val="FF0000"/>
                </a:solidFill>
              </a:rPr>
              <a:t>PPT</a:t>
            </a:r>
            <a:r>
              <a:rPr lang="zh-CN" altLang="en-US" sz="1800" b="1" dirty="0">
                <a:solidFill>
                  <a:srgbClr val="FF0000"/>
                </a:solidFill>
              </a:rPr>
              <a:t>内注：设计思路参考本论文外文文献翻译。（论文参考文献第</a:t>
            </a:r>
            <a:r>
              <a:rPr lang="en-US" altLang="zh-CN" sz="1800" b="1" dirty="0">
                <a:solidFill>
                  <a:srgbClr val="FF0000"/>
                </a:solidFill>
              </a:rPr>
              <a:t>27</a:t>
            </a:r>
            <a:r>
              <a:rPr lang="zh-CN" altLang="en-US" sz="1800" b="1" dirty="0">
                <a:solidFill>
                  <a:srgbClr val="FF0000"/>
                </a:solidFill>
              </a:rPr>
              <a:t>条）</a:t>
            </a:r>
            <a:endParaRPr lang="en-US" altLang="zh-CN" sz="1800" b="1" dirty="0">
              <a:solidFill>
                <a:srgbClr val="FF0000"/>
              </a:solidFill>
            </a:endParaRPr>
          </a:p>
        </p:txBody>
      </p:sp>
      <p:grpSp>
        <p:nvGrpSpPr>
          <p:cNvPr id="22" name="组合 21">
            <a:extLst>
              <a:ext uri="{FF2B5EF4-FFF2-40B4-BE49-F238E27FC236}">
                <a16:creationId xmlns:a16="http://schemas.microsoft.com/office/drawing/2014/main" id="{F440260A-1B8E-44A8-DEC2-ABD8841698C9}"/>
              </a:ext>
            </a:extLst>
          </p:cNvPr>
          <p:cNvGrpSpPr/>
          <p:nvPr/>
        </p:nvGrpSpPr>
        <p:grpSpPr>
          <a:xfrm>
            <a:off x="9860004" y="4635643"/>
            <a:ext cx="1834730" cy="1979460"/>
            <a:chOff x="9695606" y="2853914"/>
            <a:chExt cx="1834730" cy="1979460"/>
          </a:xfrm>
        </p:grpSpPr>
        <p:pic>
          <p:nvPicPr>
            <p:cNvPr id="12" name="图片 11">
              <a:extLst>
                <a:ext uri="{FF2B5EF4-FFF2-40B4-BE49-F238E27FC236}">
                  <a16:creationId xmlns:a16="http://schemas.microsoft.com/office/drawing/2014/main" id="{E6441B34-09D6-8EA4-8E0D-8EF11D4B4F5A}"/>
                </a:ext>
              </a:extLst>
            </p:cNvPr>
            <p:cNvPicPr>
              <a:picLocks noChangeAspect="1"/>
            </p:cNvPicPr>
            <p:nvPr/>
          </p:nvPicPr>
          <p:blipFill>
            <a:blip r:embed="rId5"/>
            <a:stretch>
              <a:fillRect/>
            </a:stretch>
          </p:blipFill>
          <p:spPr>
            <a:xfrm>
              <a:off x="9695606" y="2853914"/>
              <a:ext cx="1834730" cy="1719088"/>
            </a:xfrm>
            <a:prstGeom prst="rect">
              <a:avLst/>
            </a:prstGeom>
            <a:noFill/>
            <a:ln>
              <a:noFill/>
            </a:ln>
          </p:spPr>
        </p:pic>
        <p:sp>
          <p:nvSpPr>
            <p:cNvPr id="15" name="文本框 14">
              <a:extLst>
                <a:ext uri="{FF2B5EF4-FFF2-40B4-BE49-F238E27FC236}">
                  <a16:creationId xmlns:a16="http://schemas.microsoft.com/office/drawing/2014/main" id="{4D2B3A60-7636-CFDF-2554-5BACFE7E5A17}"/>
                </a:ext>
              </a:extLst>
            </p:cNvPr>
            <p:cNvSpPr txBox="1"/>
            <p:nvPr/>
          </p:nvSpPr>
          <p:spPr>
            <a:xfrm>
              <a:off x="9839622" y="4464042"/>
              <a:ext cx="1656184" cy="369332"/>
            </a:xfrm>
            <a:prstGeom prst="rect">
              <a:avLst/>
            </a:prstGeom>
            <a:noFill/>
          </p:spPr>
          <p:txBody>
            <a:bodyPr wrap="square">
              <a:spAutoFit/>
            </a:bodyPr>
            <a:lstStyle/>
            <a:p>
              <a:r>
                <a:rPr lang="en-US" altLang="zh-CN" b="1" dirty="0">
                  <a:solidFill>
                    <a:srgbClr val="002060"/>
                  </a:solidFill>
                </a:rPr>
                <a:t>“</a:t>
              </a:r>
              <a:r>
                <a:rPr lang="zh-CN" altLang="en-US" b="1" dirty="0">
                  <a:solidFill>
                    <a:srgbClr val="002060"/>
                  </a:solidFill>
                </a:rPr>
                <a:t>落实为系统</a:t>
              </a:r>
              <a:r>
                <a:rPr lang="en-US" altLang="zh-CN" b="1" dirty="0">
                  <a:solidFill>
                    <a:srgbClr val="002060"/>
                  </a:solidFill>
                </a:rPr>
                <a:t>”</a:t>
              </a:r>
              <a:endParaRPr lang="zh-CN" altLang="en-US" dirty="0"/>
            </a:p>
          </p:txBody>
        </p:sp>
      </p:grpSp>
    </p:spTree>
    <p:extLst>
      <p:ext uri="{BB962C8B-B14F-4D97-AF65-F5344CB8AC3E}">
        <p14:creationId xmlns:p14="http://schemas.microsoft.com/office/powerpoint/2010/main" val="278401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384376" cy="523220"/>
          </a:xfrm>
          <a:prstGeom prst="rect">
            <a:avLst/>
          </a:prstGeom>
          <a:noFill/>
        </p:spPr>
        <p:txBody>
          <a:bodyPr wrap="square" rtlCol="0">
            <a:spAutoFit/>
          </a:bodyPr>
          <a:lstStyle/>
          <a:p>
            <a:r>
              <a:rPr lang="en-US" altLang="zh-CN" sz="2800" dirty="0">
                <a:solidFill>
                  <a:srgbClr val="000000"/>
                </a:solidFill>
                <a:cs typeface="+mn-ea"/>
                <a:sym typeface="+mn-lt"/>
              </a:rPr>
              <a:t>1.3 </a:t>
            </a:r>
            <a:r>
              <a:rPr lang="zh-CN" altLang="en-US" sz="2800" dirty="0">
                <a:solidFill>
                  <a:srgbClr val="000000"/>
                </a:solidFill>
                <a:cs typeface="+mn-ea"/>
                <a:sym typeface="+mn-lt"/>
              </a:rPr>
              <a:t>其系统功能模块</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4150990"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1025" name="Picture 1">
            <a:extLst>
              <a:ext uri="{FF2B5EF4-FFF2-40B4-BE49-F238E27FC236}">
                <a16:creationId xmlns:a16="http://schemas.microsoft.com/office/drawing/2014/main" id="{5C938F62-9922-A3B5-B21D-D2A228F28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73" y="1146356"/>
            <a:ext cx="1198245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7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EB12889-5D7B-0C5B-78A6-EA4CF4C12F43}"/>
              </a:ext>
            </a:extLst>
          </p:cNvPr>
          <p:cNvGrpSpPr/>
          <p:nvPr/>
        </p:nvGrpSpPr>
        <p:grpSpPr>
          <a:xfrm>
            <a:off x="56428" y="1510299"/>
            <a:ext cx="12077555" cy="5159061"/>
            <a:chOff x="56428" y="1510299"/>
            <a:chExt cx="12077555" cy="5159061"/>
          </a:xfrm>
        </p:grpSpPr>
        <p:pic>
          <p:nvPicPr>
            <p:cNvPr id="15" name="图片 14">
              <a:extLst>
                <a:ext uri="{FF2B5EF4-FFF2-40B4-BE49-F238E27FC236}">
                  <a16:creationId xmlns:a16="http://schemas.microsoft.com/office/drawing/2014/main" id="{AE49CDFA-3813-FAE1-60E5-E0C5DFB188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6428" y="1510299"/>
              <a:ext cx="12077555" cy="5159061"/>
            </a:xfrm>
            <a:prstGeom prst="rect">
              <a:avLst/>
            </a:prstGeom>
            <a:noFill/>
            <a:ln>
              <a:noFill/>
            </a:ln>
          </p:spPr>
        </p:pic>
        <p:sp>
          <p:nvSpPr>
            <p:cNvPr id="17" name="流程图: 接点 16">
              <a:extLst>
                <a:ext uri="{FF2B5EF4-FFF2-40B4-BE49-F238E27FC236}">
                  <a16:creationId xmlns:a16="http://schemas.microsoft.com/office/drawing/2014/main" id="{CACE879A-86BD-3552-E1FC-41380B7C582F}"/>
                </a:ext>
              </a:extLst>
            </p:cNvPr>
            <p:cNvSpPr/>
            <p:nvPr/>
          </p:nvSpPr>
          <p:spPr>
            <a:xfrm>
              <a:off x="2062758" y="1844824"/>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21" name="流程图: 接点 20">
              <a:extLst>
                <a:ext uri="{FF2B5EF4-FFF2-40B4-BE49-F238E27FC236}">
                  <a16:creationId xmlns:a16="http://schemas.microsoft.com/office/drawing/2014/main" id="{6ED889B8-9EAF-8D4C-BFB3-716F4F3B32F1}"/>
                </a:ext>
              </a:extLst>
            </p:cNvPr>
            <p:cNvSpPr/>
            <p:nvPr/>
          </p:nvSpPr>
          <p:spPr>
            <a:xfrm>
              <a:off x="4655046" y="5949280"/>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26" name="流程图: 接点 25">
              <a:extLst>
                <a:ext uri="{FF2B5EF4-FFF2-40B4-BE49-F238E27FC236}">
                  <a16:creationId xmlns:a16="http://schemas.microsoft.com/office/drawing/2014/main" id="{D945715E-6ED4-B23F-DBB9-29CC44BF6729}"/>
                </a:ext>
              </a:extLst>
            </p:cNvPr>
            <p:cNvSpPr/>
            <p:nvPr/>
          </p:nvSpPr>
          <p:spPr>
            <a:xfrm>
              <a:off x="4655046" y="1628800"/>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27" name="流程图: 接点 26">
              <a:extLst>
                <a:ext uri="{FF2B5EF4-FFF2-40B4-BE49-F238E27FC236}">
                  <a16:creationId xmlns:a16="http://schemas.microsoft.com/office/drawing/2014/main" id="{DB8E511A-9EE9-67A5-14E0-F13194E85478}"/>
                </a:ext>
              </a:extLst>
            </p:cNvPr>
            <p:cNvSpPr/>
            <p:nvPr/>
          </p:nvSpPr>
          <p:spPr>
            <a:xfrm>
              <a:off x="9623598" y="2924944"/>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5</a:t>
              </a:r>
              <a:endParaRPr lang="zh-CN" altLang="en-US" sz="3200" b="1" dirty="0"/>
            </a:p>
          </p:txBody>
        </p:sp>
        <p:sp>
          <p:nvSpPr>
            <p:cNvPr id="28" name="流程图: 接点 27">
              <a:extLst>
                <a:ext uri="{FF2B5EF4-FFF2-40B4-BE49-F238E27FC236}">
                  <a16:creationId xmlns:a16="http://schemas.microsoft.com/office/drawing/2014/main" id="{B7F8DE84-13A5-34F3-E639-6AC0990AB854}"/>
                </a:ext>
              </a:extLst>
            </p:cNvPr>
            <p:cNvSpPr/>
            <p:nvPr/>
          </p:nvSpPr>
          <p:spPr>
            <a:xfrm>
              <a:off x="7031310" y="4725144"/>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29" name="文本框 28">
              <a:extLst>
                <a:ext uri="{FF2B5EF4-FFF2-40B4-BE49-F238E27FC236}">
                  <a16:creationId xmlns:a16="http://schemas.microsoft.com/office/drawing/2014/main" id="{731012A6-23FD-6EB8-1B2D-5D5BB1012984}"/>
                </a:ext>
              </a:extLst>
            </p:cNvPr>
            <p:cNvSpPr txBox="1"/>
            <p:nvPr/>
          </p:nvSpPr>
          <p:spPr>
            <a:xfrm>
              <a:off x="274573" y="3941121"/>
              <a:ext cx="2364249" cy="1754326"/>
            </a:xfrm>
            <a:prstGeom prst="rect">
              <a:avLst/>
            </a:prstGeom>
            <a:noFill/>
          </p:spPr>
          <p:txBody>
            <a:bodyPr wrap="square">
              <a:spAutoFit/>
            </a:bodyPr>
            <a:lstStyle/>
            <a:p>
              <a:r>
                <a:rPr lang="zh-CN" altLang="en-US" b="1" dirty="0">
                  <a:solidFill>
                    <a:srgbClr val="002060"/>
                  </a:solidFill>
                </a:rPr>
                <a:t>对</a:t>
              </a:r>
              <a:r>
                <a:rPr lang="en-US" altLang="zh-CN" b="1" dirty="0">
                  <a:solidFill>
                    <a:srgbClr val="002060"/>
                  </a:solidFill>
                </a:rPr>
                <a:t>FDIA</a:t>
              </a:r>
              <a:r>
                <a:rPr lang="zh-CN" altLang="en-US" b="1" dirty="0">
                  <a:solidFill>
                    <a:srgbClr val="002060"/>
                  </a:solidFill>
                </a:rPr>
                <a:t>建模</a:t>
              </a:r>
              <a:endParaRPr lang="en-US" altLang="zh-CN" b="1" dirty="0">
                <a:solidFill>
                  <a:srgbClr val="002060"/>
                </a:solidFill>
              </a:endParaRPr>
            </a:p>
            <a:p>
              <a:r>
                <a:rPr lang="en-US" altLang="zh-CN" b="1" dirty="0">
                  <a:solidFill>
                    <a:srgbClr val="002060"/>
                  </a:solidFill>
                </a:rPr>
                <a:t>1</a:t>
              </a:r>
              <a:r>
                <a:rPr lang="zh-CN" altLang="en-US" b="1" dirty="0">
                  <a:solidFill>
                    <a:srgbClr val="002060"/>
                  </a:solidFill>
                </a:rPr>
                <a:t>，状态观测器</a:t>
              </a:r>
              <a:endParaRPr lang="en-US" altLang="zh-CN" b="1" dirty="0">
                <a:solidFill>
                  <a:srgbClr val="002060"/>
                </a:solidFill>
              </a:endParaRPr>
            </a:p>
            <a:p>
              <a:r>
                <a:rPr lang="en-US" altLang="zh-CN" b="1" dirty="0">
                  <a:solidFill>
                    <a:srgbClr val="002060"/>
                  </a:solidFill>
                </a:rPr>
                <a:t>2</a:t>
              </a:r>
              <a:r>
                <a:rPr lang="zh-CN" altLang="en-US" b="1" dirty="0">
                  <a:solidFill>
                    <a:srgbClr val="002060"/>
                  </a:solidFill>
                </a:rPr>
                <a:t>，攻击传感器</a:t>
              </a:r>
              <a:endParaRPr lang="en-US" altLang="zh-CN" b="1" dirty="0">
                <a:solidFill>
                  <a:srgbClr val="002060"/>
                </a:solidFill>
              </a:endParaRPr>
            </a:p>
            <a:p>
              <a:r>
                <a:rPr lang="en-US" altLang="zh-CN" b="1" dirty="0">
                  <a:solidFill>
                    <a:srgbClr val="002060"/>
                  </a:solidFill>
                </a:rPr>
                <a:t>3</a:t>
              </a:r>
              <a:r>
                <a:rPr lang="zh-CN" altLang="en-US" b="1" dirty="0">
                  <a:solidFill>
                    <a:srgbClr val="002060"/>
                  </a:solidFill>
                </a:rPr>
                <a:t>，攻击执行器</a:t>
              </a:r>
              <a:endParaRPr lang="en-US" altLang="zh-CN" b="1" dirty="0">
                <a:solidFill>
                  <a:srgbClr val="002060"/>
                </a:solidFill>
              </a:endParaRPr>
            </a:p>
            <a:p>
              <a:r>
                <a:rPr lang="en-US" altLang="zh-CN" b="1" dirty="0">
                  <a:solidFill>
                    <a:srgbClr val="002060"/>
                  </a:solidFill>
                </a:rPr>
                <a:t>4</a:t>
              </a:r>
              <a:r>
                <a:rPr lang="zh-CN" altLang="en-US" b="1" dirty="0">
                  <a:solidFill>
                    <a:srgbClr val="002060"/>
                  </a:solidFill>
                </a:rPr>
                <a:t>，控制器增益模块</a:t>
              </a:r>
              <a:endParaRPr lang="en-US" altLang="zh-CN" b="1" dirty="0">
                <a:solidFill>
                  <a:srgbClr val="002060"/>
                </a:solidFill>
              </a:endParaRPr>
            </a:p>
            <a:p>
              <a:r>
                <a:rPr lang="en-US" altLang="zh-CN" b="1" dirty="0">
                  <a:solidFill>
                    <a:srgbClr val="002060"/>
                  </a:solidFill>
                </a:rPr>
                <a:t>5</a:t>
              </a:r>
              <a:r>
                <a:rPr lang="zh-CN" altLang="en-US" b="1" dirty="0">
                  <a:solidFill>
                    <a:srgbClr val="002060"/>
                  </a:solidFill>
                </a:rPr>
                <a:t>，检测模块</a:t>
              </a:r>
            </a:p>
          </p:txBody>
        </p:sp>
      </p:grpSp>
      <p:grpSp>
        <p:nvGrpSpPr>
          <p:cNvPr id="30" name="组合 29">
            <a:extLst>
              <a:ext uri="{FF2B5EF4-FFF2-40B4-BE49-F238E27FC236}">
                <a16:creationId xmlns:a16="http://schemas.microsoft.com/office/drawing/2014/main" id="{FA98E8F3-B6D8-F9C8-DA55-5646733240D5}"/>
              </a:ext>
            </a:extLst>
          </p:cNvPr>
          <p:cNvGrpSpPr/>
          <p:nvPr/>
        </p:nvGrpSpPr>
        <p:grpSpPr>
          <a:xfrm>
            <a:off x="-405590" y="-44196"/>
            <a:ext cx="16437900" cy="1492557"/>
            <a:chOff x="-405590" y="-44196"/>
            <a:chExt cx="16437900" cy="1492557"/>
          </a:xfrm>
        </p:grpSpPr>
        <p:grpSp>
          <p:nvGrpSpPr>
            <p:cNvPr id="31" name="组合 30">
              <a:extLst>
                <a:ext uri="{FF2B5EF4-FFF2-40B4-BE49-F238E27FC236}">
                  <a16:creationId xmlns:a16="http://schemas.microsoft.com/office/drawing/2014/main" id="{DC79C244-CC91-C12E-6CAE-EF6FC2465CE6}"/>
                </a:ext>
              </a:extLst>
            </p:cNvPr>
            <p:cNvGrpSpPr/>
            <p:nvPr/>
          </p:nvGrpSpPr>
          <p:grpSpPr>
            <a:xfrm>
              <a:off x="612942" y="-44196"/>
              <a:ext cx="7426480" cy="1492557"/>
              <a:chOff x="4853362" y="362154"/>
              <a:chExt cx="7426480" cy="1492557"/>
            </a:xfrm>
          </p:grpSpPr>
          <p:sp>
            <p:nvSpPr>
              <p:cNvPr id="34" name="文本框 14">
                <a:extLst>
                  <a:ext uri="{FF2B5EF4-FFF2-40B4-BE49-F238E27FC236}">
                    <a16:creationId xmlns:a16="http://schemas.microsoft.com/office/drawing/2014/main" id="{AE16799B-6778-3599-A461-F1454B788200}"/>
                  </a:ext>
                </a:extLst>
              </p:cNvPr>
              <p:cNvSpPr txBox="1"/>
              <p:nvPr/>
            </p:nvSpPr>
            <p:spPr>
              <a:xfrm>
                <a:off x="5987817" y="1208380"/>
                <a:ext cx="4635841" cy="646331"/>
              </a:xfrm>
              <a:prstGeom prst="rect">
                <a:avLst/>
              </a:prstGeom>
              <a:noFill/>
              <a:effectLst/>
            </p:spPr>
            <p:txBody>
              <a:bodyPr wrap="square" rtlCol="0">
                <a:spAutoFit/>
              </a:bodyPr>
              <a:lstStyle/>
              <a:p>
                <a:pPr algn="ctr"/>
                <a:r>
                  <a:rPr lang="en-US" altLang="zh-CN" sz="3600" b="1" dirty="0">
                    <a:solidFill>
                      <a:srgbClr val="000000"/>
                    </a:solidFill>
                    <a:cs typeface="+mn-ea"/>
                    <a:sym typeface="+mn-lt"/>
                  </a:rPr>
                  <a:t>PART TWO</a:t>
                </a:r>
                <a:endParaRPr lang="zh-CN" altLang="en-US" sz="3600" b="1" dirty="0">
                  <a:solidFill>
                    <a:srgbClr val="000000"/>
                  </a:solidFill>
                  <a:cs typeface="+mn-ea"/>
                  <a:sym typeface="+mn-lt"/>
                </a:endParaRPr>
              </a:p>
            </p:txBody>
          </p:sp>
          <p:sp>
            <p:nvSpPr>
              <p:cNvPr id="35" name="文本框 15">
                <a:extLst>
                  <a:ext uri="{FF2B5EF4-FFF2-40B4-BE49-F238E27FC236}">
                    <a16:creationId xmlns:a16="http://schemas.microsoft.com/office/drawing/2014/main" id="{F6F43E2B-97E8-D16B-590E-ABF86875A2ED}"/>
                  </a:ext>
                </a:extLst>
              </p:cNvPr>
              <p:cNvSpPr txBox="1"/>
              <p:nvPr/>
            </p:nvSpPr>
            <p:spPr>
              <a:xfrm>
                <a:off x="4853362" y="362154"/>
                <a:ext cx="7426480" cy="830997"/>
              </a:xfrm>
              <a:prstGeom prst="rect">
                <a:avLst/>
              </a:prstGeom>
              <a:noFill/>
            </p:spPr>
            <p:txBody>
              <a:bodyPr wrap="square" rtlCol="0">
                <a:spAutoFit/>
              </a:bodyPr>
              <a:lstStyle/>
              <a:p>
                <a:pPr algn="ctr"/>
                <a:r>
                  <a:rPr lang="zh-CN" altLang="en-US" sz="4800" b="1" dirty="0"/>
                  <a:t>模型的设计、实现与分析</a:t>
                </a:r>
              </a:p>
            </p:txBody>
          </p:sp>
        </p:grpSp>
        <p:sp>
          <p:nvSpPr>
            <p:cNvPr id="32" name="矩形: 圆角 9">
              <a:extLst>
                <a:ext uri="{FF2B5EF4-FFF2-40B4-BE49-F238E27FC236}">
                  <a16:creationId xmlns:a16="http://schemas.microsoft.com/office/drawing/2014/main" id="{6134DD99-84F7-C3CC-5040-A179032520B9}"/>
                </a:ext>
              </a:extLst>
            </p:cNvPr>
            <p:cNvSpPr/>
            <p:nvPr/>
          </p:nvSpPr>
          <p:spPr>
            <a:xfrm>
              <a:off x="-405590" y="754993"/>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3" name="矩形: 圆角 16">
              <a:extLst>
                <a:ext uri="{FF2B5EF4-FFF2-40B4-BE49-F238E27FC236}">
                  <a16:creationId xmlns:a16="http://schemas.microsoft.com/office/drawing/2014/main" id="{0AADC855-B25F-5082-D34F-8164091537C8}"/>
                </a:ext>
              </a:extLst>
            </p:cNvPr>
            <p:cNvSpPr/>
            <p:nvPr/>
          </p:nvSpPr>
          <p:spPr>
            <a:xfrm>
              <a:off x="7762291" y="802030"/>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spTree>
    <p:extLst>
      <p:ext uri="{BB962C8B-B14F-4D97-AF65-F5344CB8AC3E}">
        <p14:creationId xmlns:p14="http://schemas.microsoft.com/office/powerpoint/2010/main" val="428391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2.1 FDIA</a:t>
            </a:r>
            <a:r>
              <a:rPr lang="zh-CN" altLang="en-US" sz="2800" dirty="0">
                <a:solidFill>
                  <a:srgbClr val="000000"/>
                </a:solidFill>
                <a:cs typeface="+mn-ea"/>
                <a:sym typeface="+mn-lt"/>
              </a:rPr>
              <a:t>波形</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13" name="组合 12">
            <a:extLst>
              <a:ext uri="{FF2B5EF4-FFF2-40B4-BE49-F238E27FC236}">
                <a16:creationId xmlns:a16="http://schemas.microsoft.com/office/drawing/2014/main" id="{B01FDF5C-1A11-6632-17ED-0596A17A0702}"/>
              </a:ext>
            </a:extLst>
          </p:cNvPr>
          <p:cNvGrpSpPr/>
          <p:nvPr/>
        </p:nvGrpSpPr>
        <p:grpSpPr>
          <a:xfrm>
            <a:off x="3937283" y="3979829"/>
            <a:ext cx="3726180" cy="2304466"/>
            <a:chOff x="3937283" y="3979829"/>
            <a:chExt cx="3726180" cy="2304466"/>
          </a:xfrm>
        </p:grpSpPr>
        <p:pic>
          <p:nvPicPr>
            <p:cNvPr id="4" name="图片 3">
              <a:extLst>
                <a:ext uri="{FF2B5EF4-FFF2-40B4-BE49-F238E27FC236}">
                  <a16:creationId xmlns:a16="http://schemas.microsoft.com/office/drawing/2014/main" id="{A5FC395F-0E2A-DD06-6009-42C63FB3F5E3}"/>
                </a:ext>
              </a:extLst>
            </p:cNvPr>
            <p:cNvPicPr>
              <a:picLocks noChangeAspect="1"/>
            </p:cNvPicPr>
            <p:nvPr/>
          </p:nvPicPr>
          <p:blipFill>
            <a:blip r:embed="rId3"/>
            <a:stretch>
              <a:fillRect/>
            </a:stretch>
          </p:blipFill>
          <p:spPr>
            <a:xfrm>
              <a:off x="3937283" y="3979829"/>
              <a:ext cx="3726180" cy="1750695"/>
            </a:xfrm>
            <a:prstGeom prst="rect">
              <a:avLst/>
            </a:prstGeom>
            <a:noFill/>
            <a:ln>
              <a:noFill/>
            </a:ln>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73EDB49D-547C-562D-B960-FC1ED5410CFF}"/>
                </a:ext>
              </a:extLst>
            </p:cNvPr>
            <p:cNvSpPr txBox="1"/>
            <p:nvPr/>
          </p:nvSpPr>
          <p:spPr>
            <a:xfrm>
              <a:off x="5082244" y="5914963"/>
              <a:ext cx="1300994" cy="369332"/>
            </a:xfrm>
            <a:prstGeom prst="rect">
              <a:avLst/>
            </a:prstGeom>
            <a:noFill/>
          </p:spPr>
          <p:txBody>
            <a:bodyPr wrap="square">
              <a:spAutoFit/>
            </a:bodyPr>
            <a:lstStyle/>
            <a:p>
              <a:r>
                <a:rPr lang="zh-CN" altLang="en-US" b="1" dirty="0">
                  <a:solidFill>
                    <a:srgbClr val="002060"/>
                  </a:solidFill>
                </a:rPr>
                <a:t>检测结果</a:t>
              </a:r>
              <a:endParaRPr lang="zh-CN" altLang="en-US" dirty="0"/>
            </a:p>
          </p:txBody>
        </p:sp>
      </p:grpSp>
      <p:grpSp>
        <p:nvGrpSpPr>
          <p:cNvPr id="5" name="组合 4">
            <a:extLst>
              <a:ext uri="{FF2B5EF4-FFF2-40B4-BE49-F238E27FC236}">
                <a16:creationId xmlns:a16="http://schemas.microsoft.com/office/drawing/2014/main" id="{B482C6FD-E22F-8464-8044-7DBAA5BFD447}"/>
              </a:ext>
            </a:extLst>
          </p:cNvPr>
          <p:cNvGrpSpPr/>
          <p:nvPr/>
        </p:nvGrpSpPr>
        <p:grpSpPr>
          <a:xfrm>
            <a:off x="1198662" y="1386033"/>
            <a:ext cx="4120515" cy="2476799"/>
            <a:chOff x="871977" y="1228672"/>
            <a:chExt cx="4120515" cy="2476799"/>
          </a:xfrm>
        </p:grpSpPr>
        <p:pic>
          <p:nvPicPr>
            <p:cNvPr id="7" name="图片 6">
              <a:extLst>
                <a:ext uri="{FF2B5EF4-FFF2-40B4-BE49-F238E27FC236}">
                  <a16:creationId xmlns:a16="http://schemas.microsoft.com/office/drawing/2014/main" id="{4ACBB60C-F3DE-262C-CB80-7EC26A606B43}"/>
                </a:ext>
              </a:extLst>
            </p:cNvPr>
            <p:cNvPicPr>
              <a:picLocks noChangeAspect="1"/>
            </p:cNvPicPr>
            <p:nvPr/>
          </p:nvPicPr>
          <p:blipFill>
            <a:blip r:embed="rId4"/>
            <a:stretch>
              <a:fillRect/>
            </a:stretch>
          </p:blipFill>
          <p:spPr>
            <a:xfrm>
              <a:off x="871977" y="1228672"/>
              <a:ext cx="4120515" cy="1955165"/>
            </a:xfrm>
            <a:prstGeom prst="rect">
              <a:avLst/>
            </a:prstGeom>
            <a:noFill/>
            <a:ln>
              <a:noFill/>
            </a:ln>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72379588-5E0B-B8B6-6E8F-25B0A7BDA76B}"/>
                </a:ext>
              </a:extLst>
            </p:cNvPr>
            <p:cNvSpPr txBox="1"/>
            <p:nvPr/>
          </p:nvSpPr>
          <p:spPr>
            <a:xfrm>
              <a:off x="2062758" y="3336139"/>
              <a:ext cx="2016224" cy="369332"/>
            </a:xfrm>
            <a:prstGeom prst="rect">
              <a:avLst/>
            </a:prstGeom>
            <a:noFill/>
          </p:spPr>
          <p:txBody>
            <a:bodyPr wrap="square">
              <a:spAutoFit/>
            </a:bodyPr>
            <a:lstStyle/>
            <a:p>
              <a:pPr algn="ctr"/>
              <a:r>
                <a:rPr lang="zh-CN" altLang="en-US" b="1" dirty="0">
                  <a:solidFill>
                    <a:srgbClr val="002060"/>
                  </a:solidFill>
                </a:rPr>
                <a:t>控制状态</a:t>
              </a:r>
              <a:endParaRPr lang="zh-CN" altLang="en-US" dirty="0"/>
            </a:p>
          </p:txBody>
        </p:sp>
      </p:grpSp>
      <p:grpSp>
        <p:nvGrpSpPr>
          <p:cNvPr id="14" name="组合 13">
            <a:extLst>
              <a:ext uri="{FF2B5EF4-FFF2-40B4-BE49-F238E27FC236}">
                <a16:creationId xmlns:a16="http://schemas.microsoft.com/office/drawing/2014/main" id="{8BC2DB29-C17E-F1D7-F2AC-5A5291CC4871}"/>
              </a:ext>
            </a:extLst>
          </p:cNvPr>
          <p:cNvGrpSpPr/>
          <p:nvPr/>
        </p:nvGrpSpPr>
        <p:grpSpPr>
          <a:xfrm>
            <a:off x="6565907" y="1386033"/>
            <a:ext cx="4143416" cy="2526353"/>
            <a:chOff x="5994661" y="1251620"/>
            <a:chExt cx="4143416" cy="2526353"/>
          </a:xfrm>
        </p:grpSpPr>
        <p:pic>
          <p:nvPicPr>
            <p:cNvPr id="15" name="图片 14">
              <a:extLst>
                <a:ext uri="{FF2B5EF4-FFF2-40B4-BE49-F238E27FC236}">
                  <a16:creationId xmlns:a16="http://schemas.microsoft.com/office/drawing/2014/main" id="{9336A850-AD35-8871-E336-050149493621}"/>
                </a:ext>
              </a:extLst>
            </p:cNvPr>
            <p:cNvPicPr>
              <a:picLocks noChangeAspect="1"/>
            </p:cNvPicPr>
            <p:nvPr/>
          </p:nvPicPr>
          <p:blipFill>
            <a:blip r:embed="rId5"/>
            <a:stretch>
              <a:fillRect/>
            </a:stretch>
          </p:blipFill>
          <p:spPr>
            <a:xfrm>
              <a:off x="5994661" y="1251620"/>
              <a:ext cx="4143416" cy="1955165"/>
            </a:xfrm>
            <a:prstGeom prst="rect">
              <a:avLst/>
            </a:prstGeom>
            <a:noFill/>
            <a:ln>
              <a:noFill/>
            </a:ln>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32552D3E-7DCE-F891-E817-7A2A77334F71}"/>
                </a:ext>
              </a:extLst>
            </p:cNvPr>
            <p:cNvSpPr txBox="1"/>
            <p:nvPr/>
          </p:nvSpPr>
          <p:spPr>
            <a:xfrm>
              <a:off x="7006036" y="3408641"/>
              <a:ext cx="2210792" cy="369332"/>
            </a:xfrm>
            <a:prstGeom prst="rect">
              <a:avLst/>
            </a:prstGeom>
            <a:noFill/>
          </p:spPr>
          <p:txBody>
            <a:bodyPr wrap="square">
              <a:spAutoFit/>
            </a:bodyPr>
            <a:lstStyle/>
            <a:p>
              <a:pPr algn="ctr"/>
              <a:r>
                <a:rPr lang="zh-CN" altLang="en-US" b="1" dirty="0">
                  <a:solidFill>
                    <a:srgbClr val="002060"/>
                  </a:solidFill>
                </a:rPr>
                <a:t>传感器状态</a:t>
              </a:r>
              <a:endParaRPr lang="zh-CN" altLang="en-US" dirty="0"/>
            </a:p>
          </p:txBody>
        </p:sp>
      </p:grpSp>
      <mc:AlternateContent xmlns:mc="http://schemas.openxmlformats.org/markup-compatibility/2006" xmlns:p14="http://schemas.microsoft.com/office/powerpoint/2010/main">
        <mc:Choice Requires="p14">
          <p:contentPart p14:bwMode="auto" r:id="rId6">
            <p14:nvContentPartPr>
              <p14:cNvPr id="17" name="墨迹 16">
                <a:extLst>
                  <a:ext uri="{FF2B5EF4-FFF2-40B4-BE49-F238E27FC236}">
                    <a16:creationId xmlns:a16="http://schemas.microsoft.com/office/drawing/2014/main" id="{ECE33E58-5E1D-F513-CFE0-3E5157E4CF04}"/>
                  </a:ext>
                </a:extLst>
              </p14:cNvPr>
              <p14:cNvContentPartPr/>
              <p14:nvPr/>
            </p14:nvContentPartPr>
            <p14:xfrm>
              <a:off x="1048566" y="4022678"/>
              <a:ext cx="360" cy="360"/>
            </p14:xfrm>
          </p:contentPart>
        </mc:Choice>
        <mc:Fallback xmlns="">
          <p:pic>
            <p:nvPicPr>
              <p:cNvPr id="17" name="墨迹 16">
                <a:extLst>
                  <a:ext uri="{FF2B5EF4-FFF2-40B4-BE49-F238E27FC236}">
                    <a16:creationId xmlns:a16="http://schemas.microsoft.com/office/drawing/2014/main" id="{ECE33E58-5E1D-F513-CFE0-3E5157E4CF04}"/>
                  </a:ext>
                </a:extLst>
              </p:cNvPr>
              <p:cNvPicPr/>
              <p:nvPr/>
            </p:nvPicPr>
            <p:blipFill>
              <a:blip r:embed="rId7"/>
              <a:stretch>
                <a:fillRect/>
              </a:stretch>
            </p:blipFill>
            <p:spPr>
              <a:xfrm>
                <a:off x="1044246" y="401835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墨迹 19">
                <a:extLst>
                  <a:ext uri="{FF2B5EF4-FFF2-40B4-BE49-F238E27FC236}">
                    <a16:creationId xmlns:a16="http://schemas.microsoft.com/office/drawing/2014/main" id="{2090CDFB-0057-9616-B1A2-C665091E66B9}"/>
                  </a:ext>
                </a:extLst>
              </p14:cNvPr>
              <p14:cNvContentPartPr/>
              <p14:nvPr/>
            </p14:nvContentPartPr>
            <p14:xfrm>
              <a:off x="4004166" y="4797398"/>
              <a:ext cx="3583800" cy="360"/>
            </p14:xfrm>
          </p:contentPart>
        </mc:Choice>
        <mc:Fallback xmlns="">
          <p:pic>
            <p:nvPicPr>
              <p:cNvPr id="20" name="墨迹 19">
                <a:extLst>
                  <a:ext uri="{FF2B5EF4-FFF2-40B4-BE49-F238E27FC236}">
                    <a16:creationId xmlns:a16="http://schemas.microsoft.com/office/drawing/2014/main" id="{2090CDFB-0057-9616-B1A2-C665091E66B9}"/>
                  </a:ext>
                </a:extLst>
              </p:cNvPr>
              <p:cNvPicPr/>
              <p:nvPr/>
            </p:nvPicPr>
            <p:blipFill>
              <a:blip r:embed="rId9"/>
              <a:stretch>
                <a:fillRect/>
              </a:stretch>
            </p:blipFill>
            <p:spPr>
              <a:xfrm>
                <a:off x="3986166" y="4779758"/>
                <a:ext cx="3619440" cy="36000"/>
              </a:xfrm>
              <a:prstGeom prst="rect">
                <a:avLst/>
              </a:prstGeom>
            </p:spPr>
          </p:pic>
        </mc:Fallback>
      </mc:AlternateContent>
      <p:sp>
        <p:nvSpPr>
          <p:cNvPr id="29" name="文本框 28">
            <a:extLst>
              <a:ext uri="{FF2B5EF4-FFF2-40B4-BE49-F238E27FC236}">
                <a16:creationId xmlns:a16="http://schemas.microsoft.com/office/drawing/2014/main" id="{FB970656-DC93-DD0A-DC86-06E9409D3AF1}"/>
              </a:ext>
            </a:extLst>
          </p:cNvPr>
          <p:cNvSpPr txBox="1"/>
          <p:nvPr/>
        </p:nvSpPr>
        <p:spPr>
          <a:xfrm>
            <a:off x="4032255" y="857166"/>
            <a:ext cx="7747911" cy="369332"/>
          </a:xfrm>
          <a:prstGeom prst="rect">
            <a:avLst/>
          </a:prstGeom>
          <a:noFill/>
        </p:spPr>
        <p:txBody>
          <a:bodyPr wrap="square">
            <a:spAutoFit/>
          </a:bodyPr>
          <a:lstStyle/>
          <a:p>
            <a:r>
              <a:rPr lang="en-US" altLang="zh-CN" sz="1800" b="1" dirty="0">
                <a:solidFill>
                  <a:srgbClr val="FF0000"/>
                </a:solidFill>
              </a:rPr>
              <a:t>PPT</a:t>
            </a:r>
            <a:r>
              <a:rPr lang="zh-CN" altLang="en-US" sz="1800" b="1" dirty="0">
                <a:solidFill>
                  <a:srgbClr val="FF0000"/>
                </a:solidFill>
              </a:rPr>
              <a:t>内注：防止图看不清，故用画笔勾勒</a:t>
            </a:r>
            <a:endParaRPr lang="en-US" altLang="zh-CN" sz="1800" b="1" dirty="0">
              <a:solidFill>
                <a:srgbClr val="FF0000"/>
              </a:solidFill>
            </a:endParaRPr>
          </a:p>
        </p:txBody>
      </p:sp>
      <p:grpSp>
        <p:nvGrpSpPr>
          <p:cNvPr id="52" name="组合 51">
            <a:extLst>
              <a:ext uri="{FF2B5EF4-FFF2-40B4-BE49-F238E27FC236}">
                <a16:creationId xmlns:a16="http://schemas.microsoft.com/office/drawing/2014/main" id="{5F1158C1-47D8-53A3-15A7-AE1084903F17}"/>
              </a:ext>
            </a:extLst>
          </p:cNvPr>
          <p:cNvGrpSpPr/>
          <p:nvPr/>
        </p:nvGrpSpPr>
        <p:grpSpPr>
          <a:xfrm>
            <a:off x="3739229" y="2224751"/>
            <a:ext cx="2625039" cy="1318336"/>
            <a:chOff x="3739229" y="2224751"/>
            <a:chExt cx="2625039" cy="1318336"/>
          </a:xfrm>
        </p:grpSpPr>
        <p:grpSp>
          <p:nvGrpSpPr>
            <p:cNvPr id="43" name="组合 42">
              <a:extLst>
                <a:ext uri="{FF2B5EF4-FFF2-40B4-BE49-F238E27FC236}">
                  <a16:creationId xmlns:a16="http://schemas.microsoft.com/office/drawing/2014/main" id="{6419EF15-66D0-B465-14BA-E396F2C65A96}"/>
                </a:ext>
              </a:extLst>
            </p:cNvPr>
            <p:cNvGrpSpPr/>
            <p:nvPr/>
          </p:nvGrpSpPr>
          <p:grpSpPr>
            <a:xfrm>
              <a:off x="3869166" y="2604613"/>
              <a:ext cx="2361294" cy="517004"/>
              <a:chOff x="3869166" y="2604613"/>
              <a:chExt cx="2361294" cy="517004"/>
            </a:xfrm>
          </p:grpSpPr>
          <p:grpSp>
            <p:nvGrpSpPr>
              <p:cNvPr id="27" name="组合 26">
                <a:extLst>
                  <a:ext uri="{FF2B5EF4-FFF2-40B4-BE49-F238E27FC236}">
                    <a16:creationId xmlns:a16="http://schemas.microsoft.com/office/drawing/2014/main" id="{DFCB2152-B805-4FE7-0890-0AE917E7722E}"/>
                  </a:ext>
                </a:extLst>
              </p:cNvPr>
              <p:cNvGrpSpPr/>
              <p:nvPr/>
            </p:nvGrpSpPr>
            <p:grpSpPr>
              <a:xfrm>
                <a:off x="3874194" y="2737980"/>
                <a:ext cx="2356266" cy="231157"/>
                <a:chOff x="1193286" y="2048438"/>
                <a:chExt cx="4535640" cy="444960"/>
              </a:xfrm>
            </p:grpSpPr>
            <mc:AlternateContent xmlns:mc="http://schemas.openxmlformats.org/markup-compatibility/2006" xmlns:p14="http://schemas.microsoft.com/office/powerpoint/2010/main">
              <mc:Choice Requires="p14">
                <p:contentPart p14:bwMode="auto" r:id="rId10">
                  <p14:nvContentPartPr>
                    <p14:cNvPr id="21" name="墨迹 20">
                      <a:extLst>
                        <a:ext uri="{FF2B5EF4-FFF2-40B4-BE49-F238E27FC236}">
                          <a16:creationId xmlns:a16="http://schemas.microsoft.com/office/drawing/2014/main" id="{251EBF2F-F276-6A2A-383A-08EE77B0E108}"/>
                        </a:ext>
                      </a:extLst>
                    </p14:cNvPr>
                    <p14:cNvContentPartPr/>
                    <p14:nvPr/>
                  </p14:nvContentPartPr>
                  <p14:xfrm>
                    <a:off x="1193286" y="2197478"/>
                    <a:ext cx="1577520" cy="360"/>
                  </p14:xfrm>
                </p:contentPart>
              </mc:Choice>
              <mc:Fallback xmlns="">
                <p:pic>
                  <p:nvPicPr>
                    <p:cNvPr id="21" name="墨迹 20">
                      <a:extLst>
                        <a:ext uri="{FF2B5EF4-FFF2-40B4-BE49-F238E27FC236}">
                          <a16:creationId xmlns:a16="http://schemas.microsoft.com/office/drawing/2014/main" id="{251EBF2F-F276-6A2A-383A-08EE77B0E108}"/>
                        </a:ext>
                      </a:extLst>
                    </p:cNvPr>
                    <p:cNvPicPr/>
                    <p:nvPr/>
                  </p:nvPicPr>
                  <p:blipFill>
                    <a:blip r:embed="rId11"/>
                    <a:stretch>
                      <a:fillRect/>
                    </a:stretch>
                  </p:blipFill>
                  <p:spPr>
                    <a:xfrm>
                      <a:off x="1124005" y="2161478"/>
                      <a:ext cx="1715388"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墨迹 22">
                      <a:extLst>
                        <a:ext uri="{FF2B5EF4-FFF2-40B4-BE49-F238E27FC236}">
                          <a16:creationId xmlns:a16="http://schemas.microsoft.com/office/drawing/2014/main" id="{F0EC5F4B-8E39-E09D-5EC5-AA8BD64E8B16}"/>
                        </a:ext>
                      </a:extLst>
                    </p14:cNvPr>
                    <p14:cNvContentPartPr/>
                    <p14:nvPr/>
                  </p14:nvContentPartPr>
                  <p14:xfrm>
                    <a:off x="2819766" y="2111078"/>
                    <a:ext cx="501480" cy="382320"/>
                  </p14:xfrm>
                </p:contentPart>
              </mc:Choice>
              <mc:Fallback xmlns="">
                <p:pic>
                  <p:nvPicPr>
                    <p:cNvPr id="23" name="墨迹 22">
                      <a:extLst>
                        <a:ext uri="{FF2B5EF4-FFF2-40B4-BE49-F238E27FC236}">
                          <a16:creationId xmlns:a16="http://schemas.microsoft.com/office/drawing/2014/main" id="{F0EC5F4B-8E39-E09D-5EC5-AA8BD64E8B16}"/>
                        </a:ext>
                      </a:extLst>
                    </p:cNvPr>
                    <p:cNvPicPr/>
                    <p:nvPr/>
                  </p:nvPicPr>
                  <p:blipFill>
                    <a:blip r:embed="rId13"/>
                    <a:stretch>
                      <a:fillRect/>
                    </a:stretch>
                  </p:blipFill>
                  <p:spPr>
                    <a:xfrm>
                      <a:off x="2750501" y="2041817"/>
                      <a:ext cx="639318" cy="52014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墨迹 23">
                      <a:extLst>
                        <a:ext uri="{FF2B5EF4-FFF2-40B4-BE49-F238E27FC236}">
                          <a16:creationId xmlns:a16="http://schemas.microsoft.com/office/drawing/2014/main" id="{F6FEA9A2-E7D8-9AD9-C966-52FB93180AE4}"/>
                        </a:ext>
                      </a:extLst>
                    </p14:cNvPr>
                    <p14:cNvContentPartPr/>
                    <p14:nvPr/>
                  </p14:nvContentPartPr>
                  <p14:xfrm>
                    <a:off x="3330246" y="2048438"/>
                    <a:ext cx="2398680" cy="360"/>
                  </p14:xfrm>
                </p:contentPart>
              </mc:Choice>
              <mc:Fallback xmlns="">
                <p:pic>
                  <p:nvPicPr>
                    <p:cNvPr id="24" name="墨迹 23">
                      <a:extLst>
                        <a:ext uri="{FF2B5EF4-FFF2-40B4-BE49-F238E27FC236}">
                          <a16:creationId xmlns:a16="http://schemas.microsoft.com/office/drawing/2014/main" id="{F6FEA9A2-E7D8-9AD9-C966-52FB93180AE4}"/>
                        </a:ext>
                      </a:extLst>
                    </p:cNvPr>
                    <p:cNvPicPr/>
                    <p:nvPr/>
                  </p:nvPicPr>
                  <p:blipFill>
                    <a:blip r:embed="rId15"/>
                    <a:stretch>
                      <a:fillRect/>
                    </a:stretch>
                  </p:blipFill>
                  <p:spPr>
                    <a:xfrm>
                      <a:off x="3260960" y="2012438"/>
                      <a:ext cx="2536559" cy="72000"/>
                    </a:xfrm>
                    <a:prstGeom prst="rect">
                      <a:avLst/>
                    </a:prstGeom>
                  </p:spPr>
                </p:pic>
              </mc:Fallback>
            </mc:AlternateContent>
          </p:grpSp>
          <p:grpSp>
            <p:nvGrpSpPr>
              <p:cNvPr id="33" name="组合 32">
                <a:extLst>
                  <a:ext uri="{FF2B5EF4-FFF2-40B4-BE49-F238E27FC236}">
                    <a16:creationId xmlns:a16="http://schemas.microsoft.com/office/drawing/2014/main" id="{89FAA1BA-802A-DFBF-1462-52534EC43A6C}"/>
                  </a:ext>
                </a:extLst>
              </p:cNvPr>
              <p:cNvGrpSpPr/>
              <p:nvPr/>
            </p:nvGrpSpPr>
            <p:grpSpPr>
              <a:xfrm>
                <a:off x="3869166" y="2899137"/>
                <a:ext cx="1182960" cy="222480"/>
                <a:chOff x="3869166" y="2899137"/>
                <a:chExt cx="1182960" cy="222480"/>
              </a:xfrm>
            </p:grpSpPr>
            <mc:AlternateContent xmlns:mc="http://schemas.openxmlformats.org/markup-compatibility/2006" xmlns:p14="http://schemas.microsoft.com/office/powerpoint/2010/main">
              <mc:Choice Requires="p14">
                <p:contentPart p14:bwMode="auto" r:id="rId16">
                  <p14:nvContentPartPr>
                    <p14:cNvPr id="31" name="墨迹 30">
                      <a:extLst>
                        <a:ext uri="{FF2B5EF4-FFF2-40B4-BE49-F238E27FC236}">
                          <a16:creationId xmlns:a16="http://schemas.microsoft.com/office/drawing/2014/main" id="{2EFB01CE-8B1D-98A4-52BE-E9498C107181}"/>
                        </a:ext>
                      </a:extLst>
                    </p14:cNvPr>
                    <p14:cNvContentPartPr/>
                    <p14:nvPr/>
                  </p14:nvContentPartPr>
                  <p14:xfrm>
                    <a:off x="3869166" y="2935497"/>
                    <a:ext cx="720000" cy="360"/>
                  </p14:xfrm>
                </p:contentPart>
              </mc:Choice>
              <mc:Fallback xmlns="">
                <p:pic>
                  <p:nvPicPr>
                    <p:cNvPr id="31" name="墨迹 30">
                      <a:extLst>
                        <a:ext uri="{FF2B5EF4-FFF2-40B4-BE49-F238E27FC236}">
                          <a16:creationId xmlns:a16="http://schemas.microsoft.com/office/drawing/2014/main" id="{2EFB01CE-8B1D-98A4-52BE-E9498C107181}"/>
                        </a:ext>
                      </a:extLst>
                    </p:cNvPr>
                    <p:cNvPicPr/>
                    <p:nvPr/>
                  </p:nvPicPr>
                  <p:blipFill>
                    <a:blip r:embed="rId17"/>
                    <a:stretch>
                      <a:fillRect/>
                    </a:stretch>
                  </p:blipFill>
                  <p:spPr>
                    <a:xfrm>
                      <a:off x="3833526" y="2899857"/>
                      <a:ext cx="791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墨迹 31">
                      <a:extLst>
                        <a:ext uri="{FF2B5EF4-FFF2-40B4-BE49-F238E27FC236}">
                          <a16:creationId xmlns:a16="http://schemas.microsoft.com/office/drawing/2014/main" id="{EDE84959-09C0-89C1-47AE-B9985AD2B77C}"/>
                        </a:ext>
                      </a:extLst>
                    </p14:cNvPr>
                    <p14:cNvContentPartPr/>
                    <p14:nvPr/>
                  </p14:nvContentPartPr>
                  <p14:xfrm>
                    <a:off x="4677366" y="2899137"/>
                    <a:ext cx="374760" cy="222480"/>
                  </p14:xfrm>
                </p:contentPart>
              </mc:Choice>
              <mc:Fallback xmlns="">
                <p:pic>
                  <p:nvPicPr>
                    <p:cNvPr id="32" name="墨迹 31">
                      <a:extLst>
                        <a:ext uri="{FF2B5EF4-FFF2-40B4-BE49-F238E27FC236}">
                          <a16:creationId xmlns:a16="http://schemas.microsoft.com/office/drawing/2014/main" id="{EDE84959-09C0-89C1-47AE-B9985AD2B77C}"/>
                        </a:ext>
                      </a:extLst>
                    </p:cNvPr>
                    <p:cNvPicPr/>
                    <p:nvPr/>
                  </p:nvPicPr>
                  <p:blipFill>
                    <a:blip r:embed="rId19"/>
                    <a:stretch>
                      <a:fillRect/>
                    </a:stretch>
                  </p:blipFill>
                  <p:spPr>
                    <a:xfrm>
                      <a:off x="4641726" y="2863137"/>
                      <a:ext cx="446400" cy="29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4" name="墨迹 33">
                    <a:extLst>
                      <a:ext uri="{FF2B5EF4-FFF2-40B4-BE49-F238E27FC236}">
                        <a16:creationId xmlns:a16="http://schemas.microsoft.com/office/drawing/2014/main" id="{F5D9B643-D79F-084D-B1AD-A9275B3AA83A}"/>
                      </a:ext>
                    </a:extLst>
                  </p14:cNvPr>
                  <p14:cNvContentPartPr/>
                  <p14:nvPr/>
                </p14:nvContentPartPr>
                <p14:xfrm>
                  <a:off x="4979670" y="2604613"/>
                  <a:ext cx="1182960" cy="360"/>
                </p14:xfrm>
              </p:contentPart>
            </mc:Choice>
            <mc:Fallback xmlns="">
              <p:pic>
                <p:nvPicPr>
                  <p:cNvPr id="34" name="墨迹 33">
                    <a:extLst>
                      <a:ext uri="{FF2B5EF4-FFF2-40B4-BE49-F238E27FC236}">
                        <a16:creationId xmlns:a16="http://schemas.microsoft.com/office/drawing/2014/main" id="{F5D9B643-D79F-084D-B1AD-A9275B3AA83A}"/>
                      </a:ext>
                    </a:extLst>
                  </p:cNvPr>
                  <p:cNvPicPr/>
                  <p:nvPr/>
                </p:nvPicPr>
                <p:blipFill>
                  <a:blip r:embed="rId21"/>
                  <a:stretch>
                    <a:fillRect/>
                  </a:stretch>
                </p:blipFill>
                <p:spPr>
                  <a:xfrm>
                    <a:off x="4944030" y="2568613"/>
                    <a:ext cx="1254600" cy="72000"/>
                  </a:xfrm>
                  <a:prstGeom prst="rect">
                    <a:avLst/>
                  </a:prstGeom>
                </p:spPr>
              </p:pic>
            </mc:Fallback>
          </mc:AlternateContent>
        </p:grpSp>
        <p:sp>
          <p:nvSpPr>
            <p:cNvPr id="42" name="矩形 41">
              <a:extLst>
                <a:ext uri="{FF2B5EF4-FFF2-40B4-BE49-F238E27FC236}">
                  <a16:creationId xmlns:a16="http://schemas.microsoft.com/office/drawing/2014/main" id="{C2B4D2F1-8BFC-5258-02C8-D66AD1455C27}"/>
                </a:ext>
              </a:extLst>
            </p:cNvPr>
            <p:cNvSpPr/>
            <p:nvPr/>
          </p:nvSpPr>
          <p:spPr>
            <a:xfrm>
              <a:off x="3739229" y="2224751"/>
              <a:ext cx="2625039" cy="1318336"/>
            </a:xfrm>
            <a:prstGeom prst="rect">
              <a:avLst/>
            </a:prstGeom>
            <a:noFill/>
            <a:ln w="762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a:extLst>
              <a:ext uri="{FF2B5EF4-FFF2-40B4-BE49-F238E27FC236}">
                <a16:creationId xmlns:a16="http://schemas.microsoft.com/office/drawing/2014/main" id="{10791B8B-88B3-9C99-D96C-83A1A4DE4A1A}"/>
              </a:ext>
            </a:extLst>
          </p:cNvPr>
          <p:cNvGrpSpPr/>
          <p:nvPr/>
        </p:nvGrpSpPr>
        <p:grpSpPr>
          <a:xfrm>
            <a:off x="9598442" y="945252"/>
            <a:ext cx="2625039" cy="1318336"/>
            <a:chOff x="9598442" y="945252"/>
            <a:chExt cx="2625039" cy="1318336"/>
          </a:xfrm>
        </p:grpSpPr>
        <p:grpSp>
          <p:nvGrpSpPr>
            <p:cNvPr id="44" name="组合 43">
              <a:extLst>
                <a:ext uri="{FF2B5EF4-FFF2-40B4-BE49-F238E27FC236}">
                  <a16:creationId xmlns:a16="http://schemas.microsoft.com/office/drawing/2014/main" id="{0AB312ED-5128-FD29-1BC7-49C8C448BF22}"/>
                </a:ext>
              </a:extLst>
            </p:cNvPr>
            <p:cNvGrpSpPr/>
            <p:nvPr/>
          </p:nvGrpSpPr>
          <p:grpSpPr>
            <a:xfrm>
              <a:off x="9911630" y="1317472"/>
              <a:ext cx="1868536" cy="636665"/>
              <a:chOff x="9911630" y="1317472"/>
              <a:chExt cx="1868536" cy="636665"/>
            </a:xfrm>
          </p:grpSpPr>
          <p:grpSp>
            <p:nvGrpSpPr>
              <p:cNvPr id="28" name="组合 27">
                <a:extLst>
                  <a:ext uri="{FF2B5EF4-FFF2-40B4-BE49-F238E27FC236}">
                    <a16:creationId xmlns:a16="http://schemas.microsoft.com/office/drawing/2014/main" id="{675A5EE0-5EC6-BB8C-3AEB-9FFF77CA448B}"/>
                  </a:ext>
                </a:extLst>
              </p:cNvPr>
              <p:cNvGrpSpPr/>
              <p:nvPr/>
            </p:nvGrpSpPr>
            <p:grpSpPr>
              <a:xfrm>
                <a:off x="9911630" y="1317472"/>
                <a:ext cx="1839368" cy="573896"/>
                <a:chOff x="6698766" y="1730918"/>
                <a:chExt cx="3927600" cy="1225440"/>
              </a:xfrm>
            </p:grpSpPr>
            <mc:AlternateContent xmlns:mc="http://schemas.openxmlformats.org/markup-compatibility/2006" xmlns:p14="http://schemas.microsoft.com/office/powerpoint/2010/main">
              <mc:Choice Requires="p14">
                <p:contentPart p14:bwMode="auto" r:id="rId22">
                  <p14:nvContentPartPr>
                    <p14:cNvPr id="25" name="墨迹 24">
                      <a:extLst>
                        <a:ext uri="{FF2B5EF4-FFF2-40B4-BE49-F238E27FC236}">
                          <a16:creationId xmlns:a16="http://schemas.microsoft.com/office/drawing/2014/main" id="{0CF61AE6-6521-EF63-291C-852F0ADFA8D1}"/>
                        </a:ext>
                      </a:extLst>
                    </p14:cNvPr>
                    <p14:cNvContentPartPr/>
                    <p14:nvPr/>
                  </p14:nvContentPartPr>
                  <p14:xfrm>
                    <a:off x="6698766" y="2606798"/>
                    <a:ext cx="1491840" cy="360"/>
                  </p14:xfrm>
                </p:contentPart>
              </mc:Choice>
              <mc:Fallback xmlns="">
                <p:pic>
                  <p:nvPicPr>
                    <p:cNvPr id="25" name="墨迹 24">
                      <a:extLst>
                        <a:ext uri="{FF2B5EF4-FFF2-40B4-BE49-F238E27FC236}">
                          <a16:creationId xmlns:a16="http://schemas.microsoft.com/office/drawing/2014/main" id="{0CF61AE6-6521-EF63-291C-852F0ADFA8D1}"/>
                        </a:ext>
                      </a:extLst>
                    </p:cNvPr>
                    <p:cNvPicPr/>
                    <p:nvPr/>
                  </p:nvPicPr>
                  <p:blipFill>
                    <a:blip r:embed="rId23"/>
                    <a:stretch>
                      <a:fillRect/>
                    </a:stretch>
                  </p:blipFill>
                  <p:spPr>
                    <a:xfrm>
                      <a:off x="6621907" y="2570798"/>
                      <a:ext cx="164479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墨迹 25">
                      <a:extLst>
                        <a:ext uri="{FF2B5EF4-FFF2-40B4-BE49-F238E27FC236}">
                          <a16:creationId xmlns:a16="http://schemas.microsoft.com/office/drawing/2014/main" id="{6E603C2C-E30B-4CCD-CA26-2AC699EFEDAC}"/>
                        </a:ext>
                      </a:extLst>
                    </p14:cNvPr>
                    <p14:cNvContentPartPr/>
                    <p14:nvPr/>
                  </p14:nvContentPartPr>
                  <p14:xfrm>
                    <a:off x="8306166" y="1730918"/>
                    <a:ext cx="2320200" cy="1225440"/>
                  </p14:xfrm>
                </p:contentPart>
              </mc:Choice>
              <mc:Fallback xmlns="">
                <p:pic>
                  <p:nvPicPr>
                    <p:cNvPr id="26" name="墨迹 25">
                      <a:extLst>
                        <a:ext uri="{FF2B5EF4-FFF2-40B4-BE49-F238E27FC236}">
                          <a16:creationId xmlns:a16="http://schemas.microsoft.com/office/drawing/2014/main" id="{6E603C2C-E30B-4CCD-CA26-2AC699EFEDAC}"/>
                        </a:ext>
                      </a:extLst>
                    </p:cNvPr>
                    <p:cNvPicPr/>
                    <p:nvPr/>
                  </p:nvPicPr>
                  <p:blipFill>
                    <a:blip r:embed="rId25"/>
                    <a:stretch>
                      <a:fillRect/>
                    </a:stretch>
                  </p:blipFill>
                  <p:spPr>
                    <a:xfrm>
                      <a:off x="8229313" y="1654088"/>
                      <a:ext cx="2473138" cy="137833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5" name="墨迹 34">
                    <a:extLst>
                      <a:ext uri="{FF2B5EF4-FFF2-40B4-BE49-F238E27FC236}">
                        <a16:creationId xmlns:a16="http://schemas.microsoft.com/office/drawing/2014/main" id="{EAB15322-2495-8946-A926-DCD15645F750}"/>
                      </a:ext>
                    </a:extLst>
                  </p14:cNvPr>
                  <p14:cNvContentPartPr/>
                  <p14:nvPr/>
                </p14:nvContentPartPr>
                <p14:xfrm>
                  <a:off x="9923646" y="1847937"/>
                  <a:ext cx="721080" cy="360"/>
                </p14:xfrm>
              </p:contentPart>
            </mc:Choice>
            <mc:Fallback xmlns="">
              <p:pic>
                <p:nvPicPr>
                  <p:cNvPr id="35" name="墨迹 34">
                    <a:extLst>
                      <a:ext uri="{FF2B5EF4-FFF2-40B4-BE49-F238E27FC236}">
                        <a16:creationId xmlns:a16="http://schemas.microsoft.com/office/drawing/2014/main" id="{EAB15322-2495-8946-A926-DCD15645F750}"/>
                      </a:ext>
                    </a:extLst>
                  </p:cNvPr>
                  <p:cNvPicPr/>
                  <p:nvPr/>
                </p:nvPicPr>
                <p:blipFill>
                  <a:blip r:embed="rId27"/>
                  <a:stretch>
                    <a:fillRect/>
                  </a:stretch>
                </p:blipFill>
                <p:spPr>
                  <a:xfrm>
                    <a:off x="9888006" y="1811937"/>
                    <a:ext cx="792720" cy="72000"/>
                  </a:xfrm>
                  <a:prstGeom prst="rect">
                    <a:avLst/>
                  </a:prstGeom>
                </p:spPr>
              </p:pic>
            </mc:Fallback>
          </mc:AlternateContent>
          <p:grpSp>
            <p:nvGrpSpPr>
              <p:cNvPr id="41" name="组合 40">
                <a:extLst>
                  <a:ext uri="{FF2B5EF4-FFF2-40B4-BE49-F238E27FC236}">
                    <a16:creationId xmlns:a16="http://schemas.microsoft.com/office/drawing/2014/main" id="{D180E5BB-36EA-5DBF-8AC2-513F92207489}"/>
                  </a:ext>
                </a:extLst>
              </p:cNvPr>
              <p:cNvGrpSpPr/>
              <p:nvPr/>
            </p:nvGrpSpPr>
            <p:grpSpPr>
              <a:xfrm>
                <a:off x="10645086" y="1751817"/>
                <a:ext cx="1135080" cy="202320"/>
                <a:chOff x="10645086" y="1751817"/>
                <a:chExt cx="1135080" cy="202320"/>
              </a:xfrm>
            </p:grpSpPr>
            <mc:AlternateContent xmlns:mc="http://schemas.openxmlformats.org/markup-compatibility/2006" xmlns:p14="http://schemas.microsoft.com/office/powerpoint/2010/main">
              <mc:Choice Requires="p14">
                <p:contentPart p14:bwMode="auto" r:id="rId28">
                  <p14:nvContentPartPr>
                    <p14:cNvPr id="36" name="墨迹 35">
                      <a:extLst>
                        <a:ext uri="{FF2B5EF4-FFF2-40B4-BE49-F238E27FC236}">
                          <a16:creationId xmlns:a16="http://schemas.microsoft.com/office/drawing/2014/main" id="{43B2CCAC-38F7-43B5-41D2-776C7105CB69}"/>
                        </a:ext>
                      </a:extLst>
                    </p14:cNvPr>
                    <p14:cNvContentPartPr/>
                    <p14:nvPr/>
                  </p14:nvContentPartPr>
                  <p14:xfrm>
                    <a:off x="10664886" y="1953777"/>
                    <a:ext cx="168120" cy="360"/>
                  </p14:xfrm>
                </p:contentPart>
              </mc:Choice>
              <mc:Fallback xmlns="">
                <p:pic>
                  <p:nvPicPr>
                    <p:cNvPr id="36" name="墨迹 35">
                      <a:extLst>
                        <a:ext uri="{FF2B5EF4-FFF2-40B4-BE49-F238E27FC236}">
                          <a16:creationId xmlns:a16="http://schemas.microsoft.com/office/drawing/2014/main" id="{43B2CCAC-38F7-43B5-41D2-776C7105CB69}"/>
                        </a:ext>
                      </a:extLst>
                    </p:cNvPr>
                    <p:cNvPicPr/>
                    <p:nvPr/>
                  </p:nvPicPr>
                  <p:blipFill>
                    <a:blip r:embed="rId29"/>
                    <a:stretch>
                      <a:fillRect/>
                    </a:stretch>
                  </p:blipFill>
                  <p:spPr>
                    <a:xfrm>
                      <a:off x="10628886" y="1917777"/>
                      <a:ext cx="239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墨迹 36">
                      <a:extLst>
                        <a:ext uri="{FF2B5EF4-FFF2-40B4-BE49-F238E27FC236}">
                          <a16:creationId xmlns:a16="http://schemas.microsoft.com/office/drawing/2014/main" id="{CF42FA43-D753-A938-C515-8A47DAF228B5}"/>
                        </a:ext>
                      </a:extLst>
                    </p14:cNvPr>
                    <p14:cNvContentPartPr/>
                    <p14:nvPr/>
                  </p14:nvContentPartPr>
                  <p14:xfrm>
                    <a:off x="10645086" y="1866657"/>
                    <a:ext cx="48240" cy="72000"/>
                  </p14:xfrm>
                </p:contentPart>
              </mc:Choice>
              <mc:Fallback xmlns="">
                <p:pic>
                  <p:nvPicPr>
                    <p:cNvPr id="37" name="墨迹 36">
                      <a:extLst>
                        <a:ext uri="{FF2B5EF4-FFF2-40B4-BE49-F238E27FC236}">
                          <a16:creationId xmlns:a16="http://schemas.microsoft.com/office/drawing/2014/main" id="{CF42FA43-D753-A938-C515-8A47DAF228B5}"/>
                        </a:ext>
                      </a:extLst>
                    </p:cNvPr>
                    <p:cNvPicPr/>
                    <p:nvPr/>
                  </p:nvPicPr>
                  <p:blipFill>
                    <a:blip r:embed="rId31"/>
                    <a:stretch>
                      <a:fillRect/>
                    </a:stretch>
                  </p:blipFill>
                  <p:spPr>
                    <a:xfrm>
                      <a:off x="10609446" y="1831017"/>
                      <a:ext cx="1198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墨迹 37">
                      <a:extLst>
                        <a:ext uri="{FF2B5EF4-FFF2-40B4-BE49-F238E27FC236}">
                          <a16:creationId xmlns:a16="http://schemas.microsoft.com/office/drawing/2014/main" id="{3D9DCEDC-AD88-AFCE-1D82-DF6C2BFD7DF9}"/>
                        </a:ext>
                      </a:extLst>
                    </p14:cNvPr>
                    <p14:cNvContentPartPr/>
                    <p14:nvPr/>
                  </p14:nvContentPartPr>
                  <p14:xfrm>
                    <a:off x="10876566" y="1769817"/>
                    <a:ext cx="145800" cy="164880"/>
                  </p14:xfrm>
                </p:contentPart>
              </mc:Choice>
              <mc:Fallback xmlns="">
                <p:pic>
                  <p:nvPicPr>
                    <p:cNvPr id="38" name="墨迹 37">
                      <a:extLst>
                        <a:ext uri="{FF2B5EF4-FFF2-40B4-BE49-F238E27FC236}">
                          <a16:creationId xmlns:a16="http://schemas.microsoft.com/office/drawing/2014/main" id="{3D9DCEDC-AD88-AFCE-1D82-DF6C2BFD7DF9}"/>
                        </a:ext>
                      </a:extLst>
                    </p:cNvPr>
                    <p:cNvPicPr/>
                    <p:nvPr/>
                  </p:nvPicPr>
                  <p:blipFill>
                    <a:blip r:embed="rId33"/>
                    <a:stretch>
                      <a:fillRect/>
                    </a:stretch>
                  </p:blipFill>
                  <p:spPr>
                    <a:xfrm>
                      <a:off x="10840566" y="1734177"/>
                      <a:ext cx="217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墨迹 39">
                      <a:extLst>
                        <a:ext uri="{FF2B5EF4-FFF2-40B4-BE49-F238E27FC236}">
                          <a16:creationId xmlns:a16="http://schemas.microsoft.com/office/drawing/2014/main" id="{5B3D81B2-B50D-0277-3729-3766CA941ACE}"/>
                        </a:ext>
                      </a:extLst>
                    </p14:cNvPr>
                    <p14:cNvContentPartPr/>
                    <p14:nvPr/>
                  </p14:nvContentPartPr>
                  <p14:xfrm>
                    <a:off x="11030286" y="1751817"/>
                    <a:ext cx="749880" cy="360"/>
                  </p14:xfrm>
                </p:contentPart>
              </mc:Choice>
              <mc:Fallback xmlns="">
                <p:pic>
                  <p:nvPicPr>
                    <p:cNvPr id="40" name="墨迹 39">
                      <a:extLst>
                        <a:ext uri="{FF2B5EF4-FFF2-40B4-BE49-F238E27FC236}">
                          <a16:creationId xmlns:a16="http://schemas.microsoft.com/office/drawing/2014/main" id="{5B3D81B2-B50D-0277-3729-3766CA941ACE}"/>
                        </a:ext>
                      </a:extLst>
                    </p:cNvPr>
                    <p:cNvPicPr/>
                    <p:nvPr/>
                  </p:nvPicPr>
                  <p:blipFill>
                    <a:blip r:embed="rId35"/>
                    <a:stretch>
                      <a:fillRect/>
                    </a:stretch>
                  </p:blipFill>
                  <p:spPr>
                    <a:xfrm>
                      <a:off x="10994646" y="1715817"/>
                      <a:ext cx="821520" cy="72000"/>
                    </a:xfrm>
                    <a:prstGeom prst="rect">
                      <a:avLst/>
                    </a:prstGeom>
                  </p:spPr>
                </p:pic>
              </mc:Fallback>
            </mc:AlternateContent>
          </p:grpSp>
        </p:grpSp>
        <p:sp>
          <p:nvSpPr>
            <p:cNvPr id="48" name="矩形 47">
              <a:extLst>
                <a:ext uri="{FF2B5EF4-FFF2-40B4-BE49-F238E27FC236}">
                  <a16:creationId xmlns:a16="http://schemas.microsoft.com/office/drawing/2014/main" id="{F6EC1B15-64C8-C14A-E0E3-E0DB638A87FF}"/>
                </a:ext>
              </a:extLst>
            </p:cNvPr>
            <p:cNvSpPr/>
            <p:nvPr/>
          </p:nvSpPr>
          <p:spPr>
            <a:xfrm>
              <a:off x="9598442" y="945252"/>
              <a:ext cx="2625039" cy="1318336"/>
            </a:xfrm>
            <a:prstGeom prst="rect">
              <a:avLst/>
            </a:prstGeom>
            <a:noFill/>
            <a:ln w="762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7980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3">
            <a:extLst>
              <a:ext uri="{FF2B5EF4-FFF2-40B4-BE49-F238E27FC236}">
                <a16:creationId xmlns:a16="http://schemas.microsoft.com/office/drawing/2014/main" id="{F788408E-468B-4E60-929E-17E426FEA774}"/>
              </a:ext>
            </a:extLst>
          </p:cNvPr>
          <p:cNvSpPr txBox="1"/>
          <p:nvPr/>
        </p:nvSpPr>
        <p:spPr>
          <a:xfrm>
            <a:off x="910630" y="266503"/>
            <a:ext cx="3837214" cy="523220"/>
          </a:xfrm>
          <a:prstGeom prst="rect">
            <a:avLst/>
          </a:prstGeom>
          <a:noFill/>
        </p:spPr>
        <p:txBody>
          <a:bodyPr wrap="square" rtlCol="0">
            <a:spAutoFit/>
          </a:bodyPr>
          <a:lstStyle/>
          <a:p>
            <a:r>
              <a:rPr lang="en-US" altLang="zh-CN" sz="2800" dirty="0">
                <a:solidFill>
                  <a:srgbClr val="000000"/>
                </a:solidFill>
                <a:cs typeface="+mn-ea"/>
                <a:sym typeface="+mn-lt"/>
              </a:rPr>
              <a:t>2.2 </a:t>
            </a:r>
            <a:r>
              <a:rPr lang="zh-CN" altLang="en-US" sz="2800" dirty="0">
                <a:solidFill>
                  <a:srgbClr val="000000"/>
                </a:solidFill>
                <a:cs typeface="+mn-ea"/>
                <a:sym typeface="+mn-lt"/>
              </a:rPr>
              <a:t>防御仿真模型</a:t>
            </a:r>
          </a:p>
        </p:txBody>
      </p:sp>
      <p:sp>
        <p:nvSpPr>
          <p:cNvPr id="46" name="矩形: 圆角 9">
            <a:extLst>
              <a:ext uri="{FF2B5EF4-FFF2-40B4-BE49-F238E27FC236}">
                <a16:creationId xmlns:a16="http://schemas.microsoft.com/office/drawing/2014/main" id="{FBE09E6F-6522-4569-AED3-06F1CE0060F0}"/>
              </a:ext>
            </a:extLst>
          </p:cNvPr>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a:extLst>
              <a:ext uri="{FF2B5EF4-FFF2-40B4-BE49-F238E27FC236}">
                <a16:creationId xmlns:a16="http://schemas.microsoft.com/office/drawing/2014/main" id="{85FBF902-2C0E-4184-91CE-C38207D00EB8}"/>
              </a:ext>
            </a:extLst>
          </p:cNvPr>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grpSp>
        <p:nvGrpSpPr>
          <p:cNvPr id="14" name="组合 13">
            <a:extLst>
              <a:ext uri="{FF2B5EF4-FFF2-40B4-BE49-F238E27FC236}">
                <a16:creationId xmlns:a16="http://schemas.microsoft.com/office/drawing/2014/main" id="{8216267F-5AE2-240A-324F-0B0049F69533}"/>
              </a:ext>
            </a:extLst>
          </p:cNvPr>
          <p:cNvGrpSpPr/>
          <p:nvPr/>
        </p:nvGrpSpPr>
        <p:grpSpPr>
          <a:xfrm>
            <a:off x="0" y="1190576"/>
            <a:ext cx="12190413" cy="5583001"/>
            <a:chOff x="0" y="1190576"/>
            <a:chExt cx="12190413" cy="5583001"/>
          </a:xfrm>
        </p:grpSpPr>
        <p:pic>
          <p:nvPicPr>
            <p:cNvPr id="12" name="图片 11">
              <a:extLst>
                <a:ext uri="{FF2B5EF4-FFF2-40B4-BE49-F238E27FC236}">
                  <a16:creationId xmlns:a16="http://schemas.microsoft.com/office/drawing/2014/main" id="{082D7FC6-3FF5-E75A-7396-ABE3FABE6FDB}"/>
                </a:ext>
              </a:extLst>
            </p:cNvPr>
            <p:cNvPicPr>
              <a:picLocks noChangeAspect="1"/>
            </p:cNvPicPr>
            <p:nvPr/>
          </p:nvPicPr>
          <p:blipFill>
            <a:blip r:embed="rId3"/>
            <a:stretch>
              <a:fillRect/>
            </a:stretch>
          </p:blipFill>
          <p:spPr>
            <a:xfrm>
              <a:off x="0" y="1190576"/>
              <a:ext cx="12190413" cy="5501089"/>
            </a:xfrm>
            <a:prstGeom prst="rect">
              <a:avLst/>
            </a:prstGeom>
          </p:spPr>
        </p:pic>
        <p:grpSp>
          <p:nvGrpSpPr>
            <p:cNvPr id="3" name="组合 2">
              <a:extLst>
                <a:ext uri="{FF2B5EF4-FFF2-40B4-BE49-F238E27FC236}">
                  <a16:creationId xmlns:a16="http://schemas.microsoft.com/office/drawing/2014/main" id="{FFC76D5E-820D-0E7C-B7CB-0A0BB40FE410}"/>
                </a:ext>
              </a:extLst>
            </p:cNvPr>
            <p:cNvGrpSpPr/>
            <p:nvPr/>
          </p:nvGrpSpPr>
          <p:grpSpPr>
            <a:xfrm>
              <a:off x="1476032" y="1628800"/>
              <a:ext cx="9849814" cy="5144777"/>
              <a:chOff x="1476032" y="1628800"/>
              <a:chExt cx="9849814" cy="5144777"/>
            </a:xfrm>
          </p:grpSpPr>
          <p:sp>
            <p:nvSpPr>
              <p:cNvPr id="5" name="流程图: 接点 4">
                <a:extLst>
                  <a:ext uri="{FF2B5EF4-FFF2-40B4-BE49-F238E27FC236}">
                    <a16:creationId xmlns:a16="http://schemas.microsoft.com/office/drawing/2014/main" id="{012C9051-677D-B890-DEAD-5ABC392E3519}"/>
                  </a:ext>
                </a:extLst>
              </p:cNvPr>
              <p:cNvSpPr/>
              <p:nvPr/>
            </p:nvSpPr>
            <p:spPr>
              <a:xfrm>
                <a:off x="1476032" y="4100009"/>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6" name="流程图: 接点 5">
                <a:extLst>
                  <a:ext uri="{FF2B5EF4-FFF2-40B4-BE49-F238E27FC236}">
                    <a16:creationId xmlns:a16="http://schemas.microsoft.com/office/drawing/2014/main" id="{70FF8C19-DBEC-364A-A3FE-B0DC40659704}"/>
                  </a:ext>
                </a:extLst>
              </p:cNvPr>
              <p:cNvSpPr/>
              <p:nvPr/>
            </p:nvSpPr>
            <p:spPr>
              <a:xfrm>
                <a:off x="3420161" y="6269521"/>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7" name="流程图: 接点 6">
                <a:extLst>
                  <a:ext uri="{FF2B5EF4-FFF2-40B4-BE49-F238E27FC236}">
                    <a16:creationId xmlns:a16="http://schemas.microsoft.com/office/drawing/2014/main" id="{56561961-C5F4-65AD-A8BD-BAB1864C2BF6}"/>
                  </a:ext>
                </a:extLst>
              </p:cNvPr>
              <p:cNvSpPr/>
              <p:nvPr/>
            </p:nvSpPr>
            <p:spPr>
              <a:xfrm>
                <a:off x="3335747" y="2276872"/>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8" name="流程图: 接点 7">
                <a:extLst>
                  <a:ext uri="{FF2B5EF4-FFF2-40B4-BE49-F238E27FC236}">
                    <a16:creationId xmlns:a16="http://schemas.microsoft.com/office/drawing/2014/main" id="{FB097580-89B8-4BEF-5658-6B400423B22E}"/>
                  </a:ext>
                </a:extLst>
              </p:cNvPr>
              <p:cNvSpPr/>
              <p:nvPr/>
            </p:nvSpPr>
            <p:spPr>
              <a:xfrm>
                <a:off x="9254129" y="1628800"/>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6</a:t>
                </a:r>
                <a:endParaRPr lang="zh-CN" altLang="en-US" sz="3200" b="1" dirty="0"/>
              </a:p>
            </p:txBody>
          </p:sp>
          <p:sp>
            <p:nvSpPr>
              <p:cNvPr id="9" name="流程图: 接点 8">
                <a:extLst>
                  <a:ext uri="{FF2B5EF4-FFF2-40B4-BE49-F238E27FC236}">
                    <a16:creationId xmlns:a16="http://schemas.microsoft.com/office/drawing/2014/main" id="{903E1A30-628C-B919-2D45-92A991EEAEF5}"/>
                  </a:ext>
                </a:extLst>
              </p:cNvPr>
              <p:cNvSpPr/>
              <p:nvPr/>
            </p:nvSpPr>
            <p:spPr>
              <a:xfrm>
                <a:off x="7197532" y="4122338"/>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0" name="文本框 9">
                <a:extLst>
                  <a:ext uri="{FF2B5EF4-FFF2-40B4-BE49-F238E27FC236}">
                    <a16:creationId xmlns:a16="http://schemas.microsoft.com/office/drawing/2014/main" id="{9FC6CB3E-68D8-EB93-959C-4765C31B00F2}"/>
                  </a:ext>
                </a:extLst>
              </p:cNvPr>
              <p:cNvSpPr txBox="1"/>
              <p:nvPr/>
            </p:nvSpPr>
            <p:spPr>
              <a:xfrm>
                <a:off x="8194189" y="4381479"/>
                <a:ext cx="3131657" cy="2031325"/>
              </a:xfrm>
              <a:prstGeom prst="rect">
                <a:avLst/>
              </a:prstGeom>
              <a:noFill/>
            </p:spPr>
            <p:txBody>
              <a:bodyPr wrap="square">
                <a:spAutoFit/>
              </a:bodyPr>
              <a:lstStyle/>
              <a:p>
                <a:r>
                  <a:rPr lang="zh-CN" altLang="en-US" b="1" dirty="0">
                    <a:solidFill>
                      <a:srgbClr val="002060"/>
                    </a:solidFill>
                  </a:rPr>
                  <a:t>对</a:t>
                </a:r>
                <a:r>
                  <a:rPr lang="en-US" altLang="zh-CN" b="1" dirty="0">
                    <a:solidFill>
                      <a:srgbClr val="002060"/>
                    </a:solidFill>
                  </a:rPr>
                  <a:t>FDIA</a:t>
                </a:r>
                <a:r>
                  <a:rPr lang="zh-CN" altLang="en-US" b="1" dirty="0">
                    <a:solidFill>
                      <a:srgbClr val="002060"/>
                    </a:solidFill>
                  </a:rPr>
                  <a:t>建模</a:t>
                </a:r>
                <a:endParaRPr lang="en-US" altLang="zh-CN" b="1" dirty="0">
                  <a:solidFill>
                    <a:srgbClr val="002060"/>
                  </a:solidFill>
                </a:endParaRPr>
              </a:p>
              <a:p>
                <a:r>
                  <a:rPr lang="en-US" altLang="zh-CN" b="1" dirty="0">
                    <a:solidFill>
                      <a:srgbClr val="002060"/>
                    </a:solidFill>
                  </a:rPr>
                  <a:t>1</a:t>
                </a:r>
                <a:r>
                  <a:rPr lang="zh-CN" altLang="en-US" b="1" dirty="0">
                    <a:solidFill>
                      <a:srgbClr val="002060"/>
                    </a:solidFill>
                  </a:rPr>
                  <a:t>，状态观测器</a:t>
                </a:r>
                <a:endParaRPr lang="en-US" altLang="zh-CN" b="1" dirty="0">
                  <a:solidFill>
                    <a:srgbClr val="002060"/>
                  </a:solidFill>
                </a:endParaRPr>
              </a:p>
              <a:p>
                <a:r>
                  <a:rPr lang="en-US" altLang="zh-CN" b="1" dirty="0">
                    <a:solidFill>
                      <a:srgbClr val="002060"/>
                    </a:solidFill>
                  </a:rPr>
                  <a:t>2</a:t>
                </a:r>
                <a:r>
                  <a:rPr lang="zh-CN" altLang="en-US" b="1" dirty="0">
                    <a:solidFill>
                      <a:srgbClr val="002060"/>
                    </a:solidFill>
                  </a:rPr>
                  <a:t>，攻击传感器</a:t>
                </a:r>
                <a:endParaRPr lang="en-US" altLang="zh-CN" b="1" dirty="0">
                  <a:solidFill>
                    <a:srgbClr val="002060"/>
                  </a:solidFill>
                </a:endParaRPr>
              </a:p>
              <a:p>
                <a:r>
                  <a:rPr lang="en-US" altLang="zh-CN" b="1" dirty="0">
                    <a:solidFill>
                      <a:srgbClr val="002060"/>
                    </a:solidFill>
                  </a:rPr>
                  <a:t>3</a:t>
                </a:r>
                <a:r>
                  <a:rPr lang="zh-CN" altLang="en-US" b="1" dirty="0">
                    <a:solidFill>
                      <a:srgbClr val="002060"/>
                    </a:solidFill>
                  </a:rPr>
                  <a:t>，攻击执行器</a:t>
                </a:r>
                <a:endParaRPr lang="en-US" altLang="zh-CN" b="1" dirty="0">
                  <a:solidFill>
                    <a:srgbClr val="002060"/>
                  </a:solidFill>
                </a:endParaRPr>
              </a:p>
              <a:p>
                <a:r>
                  <a:rPr lang="en-US" altLang="zh-CN" b="1" dirty="0">
                    <a:solidFill>
                      <a:srgbClr val="002060"/>
                    </a:solidFill>
                  </a:rPr>
                  <a:t>4</a:t>
                </a:r>
                <a:r>
                  <a:rPr lang="zh-CN" altLang="en-US" b="1" dirty="0">
                    <a:solidFill>
                      <a:srgbClr val="002060"/>
                    </a:solidFill>
                  </a:rPr>
                  <a:t>，控制器增益模块</a:t>
                </a:r>
                <a:endParaRPr lang="en-US" altLang="zh-CN" b="1" dirty="0">
                  <a:solidFill>
                    <a:srgbClr val="002060"/>
                  </a:solidFill>
                </a:endParaRPr>
              </a:p>
              <a:p>
                <a:r>
                  <a:rPr lang="en-US" altLang="zh-CN" b="1" dirty="0">
                    <a:solidFill>
                      <a:srgbClr val="002060"/>
                    </a:solidFill>
                  </a:rPr>
                  <a:t>5</a:t>
                </a:r>
                <a:r>
                  <a:rPr lang="zh-CN" altLang="en-US" b="1" dirty="0">
                    <a:solidFill>
                      <a:srgbClr val="002060"/>
                    </a:solidFill>
                  </a:rPr>
                  <a:t>，卡尔曼滤波器</a:t>
                </a:r>
                <a:endParaRPr lang="en-US" altLang="zh-CN" b="1" dirty="0">
                  <a:solidFill>
                    <a:srgbClr val="002060"/>
                  </a:solidFill>
                </a:endParaRPr>
              </a:p>
              <a:p>
                <a:r>
                  <a:rPr lang="en-US" altLang="zh-CN" b="1" dirty="0">
                    <a:solidFill>
                      <a:srgbClr val="002060"/>
                    </a:solidFill>
                  </a:rPr>
                  <a:t>6</a:t>
                </a:r>
                <a:r>
                  <a:rPr lang="zh-CN" altLang="en-US" b="1" dirty="0">
                    <a:solidFill>
                      <a:srgbClr val="002060"/>
                    </a:solidFill>
                  </a:rPr>
                  <a:t>，卡方算法检测模块</a:t>
                </a:r>
              </a:p>
            </p:txBody>
          </p:sp>
        </p:grpSp>
        <p:sp>
          <p:nvSpPr>
            <p:cNvPr id="13" name="流程图: 接点 12">
              <a:extLst>
                <a:ext uri="{FF2B5EF4-FFF2-40B4-BE49-F238E27FC236}">
                  <a16:creationId xmlns:a16="http://schemas.microsoft.com/office/drawing/2014/main" id="{B17C89AE-57F3-DFA9-FD3F-A6E88B03AE13}"/>
                </a:ext>
              </a:extLst>
            </p:cNvPr>
            <p:cNvSpPr/>
            <p:nvPr/>
          </p:nvSpPr>
          <p:spPr>
            <a:xfrm>
              <a:off x="7485564" y="3284992"/>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5</a:t>
              </a:r>
              <a:endParaRPr lang="zh-CN" altLang="en-US" sz="3200" b="1" dirty="0"/>
            </a:p>
          </p:txBody>
        </p:sp>
      </p:grpSp>
      <p:pic>
        <p:nvPicPr>
          <p:cNvPr id="2" name="图片 1">
            <a:extLst>
              <a:ext uri="{FF2B5EF4-FFF2-40B4-BE49-F238E27FC236}">
                <a16:creationId xmlns:a16="http://schemas.microsoft.com/office/drawing/2014/main" id="{AECC379A-5A91-19B1-924A-BB656D5E7A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07729" y="871916"/>
            <a:ext cx="3007858" cy="1851937"/>
          </a:xfrm>
          <a:prstGeom prst="rect">
            <a:avLst/>
          </a:prstGeom>
          <a:noFill/>
          <a:ln>
            <a:noFill/>
          </a:ln>
          <a:effectLst>
            <a:outerShdw blurRad="50800" dist="38100" dir="2700000" algn="tl" rotWithShape="0">
              <a:prstClr val="black">
                <a:alpha val="40000"/>
              </a:prstClr>
            </a:outerShdw>
          </a:effectLst>
        </p:spPr>
      </p:pic>
      <p:sp>
        <p:nvSpPr>
          <p:cNvPr id="16" name="流程图: 接点 15">
            <a:extLst>
              <a:ext uri="{FF2B5EF4-FFF2-40B4-BE49-F238E27FC236}">
                <a16:creationId xmlns:a16="http://schemas.microsoft.com/office/drawing/2014/main" id="{AFBC2E6D-E8BD-98E8-AA3E-8A7921A28B6E}"/>
              </a:ext>
            </a:extLst>
          </p:cNvPr>
          <p:cNvSpPr/>
          <p:nvPr/>
        </p:nvSpPr>
        <p:spPr>
          <a:xfrm>
            <a:off x="2776470" y="1339138"/>
            <a:ext cx="576064" cy="5040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t>5</a:t>
            </a:r>
            <a:endParaRPr lang="zh-CN" altLang="en-US" sz="3200" b="1" dirty="0"/>
          </a:p>
        </p:txBody>
      </p:sp>
    </p:spTree>
    <p:extLst>
      <p:ext uri="{BB962C8B-B14F-4D97-AF65-F5344CB8AC3E}">
        <p14:creationId xmlns:p14="http://schemas.microsoft.com/office/powerpoint/2010/main" val="1020148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0356c65-62b8-4c31-a517-637f956bd12c&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0u3dh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8990</TotalTime>
  <Words>1724</Words>
  <Application>Microsoft Office PowerPoint</Application>
  <PresentationFormat>自定义</PresentationFormat>
  <Paragraphs>202</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-apple-system</vt:lpstr>
      <vt:lpstr>等线</vt:lpstr>
      <vt:lpstr>方正细谭黑简体</vt:lpstr>
      <vt:lpstr>黑体</vt:lpstr>
      <vt:lpstr>微软雅黑</vt:lpstr>
      <vt:lpstr>Arial</vt:lpstr>
      <vt:lpstr>Calibri</vt:lpstr>
      <vt:lpstr>Cambria Math</vt:lpstr>
      <vt:lpstr>Roboto</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nepu.edu.cn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基于网络爬虫技术的校园舆论监测系统</dc:title>
  <dc:creator>李世浩</dc:creator>
  <cp:keywords>汇报</cp:keywords>
  <dc:description/>
  <cp:lastModifiedBy>Xu,Haoyang,CN-Harbin,Manufacturing</cp:lastModifiedBy>
  <cp:revision>397</cp:revision>
  <dcterms:created xsi:type="dcterms:W3CDTF">2020-09-07T11:24:37Z</dcterms:created>
  <dcterms:modified xsi:type="dcterms:W3CDTF">2024-05-31T14:38:56Z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2024-05-19T06:28:01Z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fedd4fb0-2d54-4022-9746-33eb2e9225a7</vt:lpwstr>
  </property>
  <property fmtid="{D5CDD505-2E9C-101B-9397-08002B2CF9AE}" pid="8" name="MSIP_Label_1ada0a2f-b917-4d51-b0d0-d418a10c8b23_ContentBits">
    <vt:lpwstr>0</vt:lpwstr>
  </property>
</Properties>
</file>