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AB3903-5ABA-47B5-A608-A812F37F3C7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849F10D-4971-411F-85DC-4F19E18E835A}">
      <dgm:prSet phldrT="[Texte]"/>
      <dgm:spPr/>
      <dgm:t>
        <a:bodyPr/>
        <a:lstStyle/>
        <a:p>
          <a:r>
            <a:rPr lang="en-US" dirty="0" err="1"/>
            <a:t>Présentation</a:t>
          </a:r>
          <a:r>
            <a:rPr lang="en-US" dirty="0"/>
            <a:t> du Jeu</a:t>
          </a:r>
          <a:endParaRPr lang="fr-FR" dirty="0"/>
        </a:p>
      </dgm:t>
    </dgm:pt>
    <dgm:pt modelId="{3CE4E14F-E734-4592-A9E0-56E32064F9A7}" type="parTrans" cxnId="{62AF8721-B67A-4059-BADB-2EF2D7B5D55F}">
      <dgm:prSet/>
      <dgm:spPr/>
      <dgm:t>
        <a:bodyPr/>
        <a:lstStyle/>
        <a:p>
          <a:endParaRPr lang="fr-FR"/>
        </a:p>
      </dgm:t>
    </dgm:pt>
    <dgm:pt modelId="{F6BD4BB3-13DC-4962-A7CF-9D4DF8325FA2}" type="sibTrans" cxnId="{62AF8721-B67A-4059-BADB-2EF2D7B5D55F}">
      <dgm:prSet/>
      <dgm:spPr/>
      <dgm:t>
        <a:bodyPr/>
        <a:lstStyle/>
        <a:p>
          <a:endParaRPr lang="fr-FR"/>
        </a:p>
      </dgm:t>
    </dgm:pt>
    <dgm:pt modelId="{08632288-1DD0-428E-9776-00B5EC928D7F}">
      <dgm:prSet phldrT="[Texte]"/>
      <dgm:spPr/>
      <dgm:t>
        <a:bodyPr/>
        <a:lstStyle/>
        <a:p>
          <a:r>
            <a:rPr lang="en-US" dirty="0"/>
            <a:t>Q-Learning</a:t>
          </a:r>
          <a:endParaRPr lang="fr-FR" dirty="0"/>
        </a:p>
      </dgm:t>
    </dgm:pt>
    <dgm:pt modelId="{53476A11-78A5-4837-A33C-FA166FD71C68}" type="parTrans" cxnId="{63ABD8AA-CACC-44C6-AA35-3893345D164F}">
      <dgm:prSet/>
      <dgm:spPr/>
      <dgm:t>
        <a:bodyPr/>
        <a:lstStyle/>
        <a:p>
          <a:endParaRPr lang="fr-FR"/>
        </a:p>
      </dgm:t>
    </dgm:pt>
    <dgm:pt modelId="{DAF041D9-03A1-4B9A-84A6-B8A3257EC021}" type="sibTrans" cxnId="{63ABD8AA-CACC-44C6-AA35-3893345D164F}">
      <dgm:prSet/>
      <dgm:spPr/>
      <dgm:t>
        <a:bodyPr/>
        <a:lstStyle/>
        <a:p>
          <a:endParaRPr lang="fr-FR"/>
        </a:p>
      </dgm:t>
    </dgm:pt>
    <dgm:pt modelId="{5148047F-071F-4726-B65D-A5E854C4D0BD}">
      <dgm:prSet phldrT="[Texte]"/>
      <dgm:spPr/>
      <dgm:t>
        <a:bodyPr/>
        <a:lstStyle/>
        <a:p>
          <a:r>
            <a:rPr lang="en-US" dirty="0"/>
            <a:t>MCTS</a:t>
          </a:r>
          <a:endParaRPr lang="fr-FR" dirty="0"/>
        </a:p>
      </dgm:t>
    </dgm:pt>
    <dgm:pt modelId="{A2F6867E-517F-467F-AF73-5A2AB4C325D1}" type="parTrans" cxnId="{B7A57D20-28D5-4453-8E4E-13147AF0821E}">
      <dgm:prSet/>
      <dgm:spPr/>
    </dgm:pt>
    <dgm:pt modelId="{D471DD30-B905-433E-84A8-4610399F400E}" type="sibTrans" cxnId="{B7A57D20-28D5-4453-8E4E-13147AF0821E}">
      <dgm:prSet/>
      <dgm:spPr/>
    </dgm:pt>
    <dgm:pt modelId="{D4251A2D-70EF-4CEC-8AD4-99FFFFF89135}" type="pres">
      <dgm:prSet presAssocID="{A1AB3903-5ABA-47B5-A608-A812F37F3C73}" presName="Name0" presStyleCnt="0">
        <dgm:presLayoutVars>
          <dgm:chMax val="7"/>
          <dgm:chPref val="7"/>
          <dgm:dir/>
        </dgm:presLayoutVars>
      </dgm:prSet>
      <dgm:spPr/>
    </dgm:pt>
    <dgm:pt modelId="{57C622F3-F3D7-4351-B72A-C897466CAFDF}" type="pres">
      <dgm:prSet presAssocID="{A1AB3903-5ABA-47B5-A608-A812F37F3C73}" presName="Name1" presStyleCnt="0"/>
      <dgm:spPr/>
    </dgm:pt>
    <dgm:pt modelId="{1919E515-DD1D-41DE-B867-3171F2E07C78}" type="pres">
      <dgm:prSet presAssocID="{A1AB3903-5ABA-47B5-A608-A812F37F3C73}" presName="cycle" presStyleCnt="0"/>
      <dgm:spPr/>
    </dgm:pt>
    <dgm:pt modelId="{7F5A5980-9BB1-4576-B02E-4F5787DCDB22}" type="pres">
      <dgm:prSet presAssocID="{A1AB3903-5ABA-47B5-A608-A812F37F3C73}" presName="srcNode" presStyleLbl="node1" presStyleIdx="0" presStyleCnt="3"/>
      <dgm:spPr/>
    </dgm:pt>
    <dgm:pt modelId="{8BAA5E66-331B-4A75-AF5E-22A28DB7A35A}" type="pres">
      <dgm:prSet presAssocID="{A1AB3903-5ABA-47B5-A608-A812F37F3C73}" presName="conn" presStyleLbl="parChTrans1D2" presStyleIdx="0" presStyleCnt="1"/>
      <dgm:spPr/>
    </dgm:pt>
    <dgm:pt modelId="{50133845-BF3C-415E-899C-CBE2A90C102C}" type="pres">
      <dgm:prSet presAssocID="{A1AB3903-5ABA-47B5-A608-A812F37F3C73}" presName="extraNode" presStyleLbl="node1" presStyleIdx="0" presStyleCnt="3"/>
      <dgm:spPr/>
    </dgm:pt>
    <dgm:pt modelId="{00E4523D-43A6-45B9-A627-FE9EFD32A8EA}" type="pres">
      <dgm:prSet presAssocID="{A1AB3903-5ABA-47B5-A608-A812F37F3C73}" presName="dstNode" presStyleLbl="node1" presStyleIdx="0" presStyleCnt="3"/>
      <dgm:spPr/>
    </dgm:pt>
    <dgm:pt modelId="{2E4EA254-E42F-4ED2-BD6E-443F77335E06}" type="pres">
      <dgm:prSet presAssocID="{4849F10D-4971-411F-85DC-4F19E18E835A}" presName="text_1" presStyleLbl="node1" presStyleIdx="0" presStyleCnt="3">
        <dgm:presLayoutVars>
          <dgm:bulletEnabled val="1"/>
        </dgm:presLayoutVars>
      </dgm:prSet>
      <dgm:spPr/>
    </dgm:pt>
    <dgm:pt modelId="{DB25647E-DCDC-487B-AB78-3CA7377FA551}" type="pres">
      <dgm:prSet presAssocID="{4849F10D-4971-411F-85DC-4F19E18E835A}" presName="accent_1" presStyleCnt="0"/>
      <dgm:spPr/>
    </dgm:pt>
    <dgm:pt modelId="{864E527C-0098-4563-848A-BEE69B692E0F}" type="pres">
      <dgm:prSet presAssocID="{4849F10D-4971-411F-85DC-4F19E18E835A}" presName="accentRepeatNode" presStyleLbl="solidFgAcc1" presStyleIdx="0" presStyleCnt="3"/>
      <dgm:spPr/>
    </dgm:pt>
    <dgm:pt modelId="{44B8B8CF-8676-4794-9B7E-482C0C20467A}" type="pres">
      <dgm:prSet presAssocID="{08632288-1DD0-428E-9776-00B5EC928D7F}" presName="text_2" presStyleLbl="node1" presStyleIdx="1" presStyleCnt="3">
        <dgm:presLayoutVars>
          <dgm:bulletEnabled val="1"/>
        </dgm:presLayoutVars>
      </dgm:prSet>
      <dgm:spPr/>
    </dgm:pt>
    <dgm:pt modelId="{60348ADE-1F51-4B36-B731-DC458BB021A1}" type="pres">
      <dgm:prSet presAssocID="{08632288-1DD0-428E-9776-00B5EC928D7F}" presName="accent_2" presStyleCnt="0"/>
      <dgm:spPr/>
    </dgm:pt>
    <dgm:pt modelId="{39DCC387-8E9C-498E-A2B2-9F9911B3384F}" type="pres">
      <dgm:prSet presAssocID="{08632288-1DD0-428E-9776-00B5EC928D7F}" presName="accentRepeatNode" presStyleLbl="solidFgAcc1" presStyleIdx="1" presStyleCnt="3"/>
      <dgm:spPr/>
    </dgm:pt>
    <dgm:pt modelId="{39ECF514-4890-48A4-AAC9-77970D9A5705}" type="pres">
      <dgm:prSet presAssocID="{5148047F-071F-4726-B65D-A5E854C4D0BD}" presName="text_3" presStyleLbl="node1" presStyleIdx="2" presStyleCnt="3">
        <dgm:presLayoutVars>
          <dgm:bulletEnabled val="1"/>
        </dgm:presLayoutVars>
      </dgm:prSet>
      <dgm:spPr/>
    </dgm:pt>
    <dgm:pt modelId="{56FA8FBE-1961-4066-AF64-09E6E3A5E483}" type="pres">
      <dgm:prSet presAssocID="{5148047F-071F-4726-B65D-A5E854C4D0BD}" presName="accent_3" presStyleCnt="0"/>
      <dgm:spPr/>
    </dgm:pt>
    <dgm:pt modelId="{18C9752F-5938-4E1F-96D9-C7E2117FE0FE}" type="pres">
      <dgm:prSet presAssocID="{5148047F-071F-4726-B65D-A5E854C4D0BD}" presName="accentRepeatNode" presStyleLbl="solidFgAcc1" presStyleIdx="2" presStyleCnt="3"/>
      <dgm:spPr/>
    </dgm:pt>
  </dgm:ptLst>
  <dgm:cxnLst>
    <dgm:cxn modelId="{23120E13-7E50-4AFC-A8B4-CEE43FC4CBB0}" type="presOf" srcId="{08632288-1DD0-428E-9776-00B5EC928D7F}" destId="{44B8B8CF-8676-4794-9B7E-482C0C20467A}" srcOrd="0" destOrd="0" presId="urn:microsoft.com/office/officeart/2008/layout/VerticalCurvedList"/>
    <dgm:cxn modelId="{B7A57D20-28D5-4453-8E4E-13147AF0821E}" srcId="{A1AB3903-5ABA-47B5-A608-A812F37F3C73}" destId="{5148047F-071F-4726-B65D-A5E854C4D0BD}" srcOrd="2" destOrd="0" parTransId="{A2F6867E-517F-467F-AF73-5A2AB4C325D1}" sibTransId="{D471DD30-B905-433E-84A8-4610399F400E}"/>
    <dgm:cxn modelId="{62AF8721-B67A-4059-BADB-2EF2D7B5D55F}" srcId="{A1AB3903-5ABA-47B5-A608-A812F37F3C73}" destId="{4849F10D-4971-411F-85DC-4F19E18E835A}" srcOrd="0" destOrd="0" parTransId="{3CE4E14F-E734-4592-A9E0-56E32064F9A7}" sibTransId="{F6BD4BB3-13DC-4962-A7CF-9D4DF8325FA2}"/>
    <dgm:cxn modelId="{24AFD232-541F-4168-82A1-836978180B19}" type="presOf" srcId="{4849F10D-4971-411F-85DC-4F19E18E835A}" destId="{2E4EA254-E42F-4ED2-BD6E-443F77335E06}" srcOrd="0" destOrd="0" presId="urn:microsoft.com/office/officeart/2008/layout/VerticalCurvedList"/>
    <dgm:cxn modelId="{34B2418B-EE37-4A1E-8E60-1351FC650D6D}" type="presOf" srcId="{A1AB3903-5ABA-47B5-A608-A812F37F3C73}" destId="{D4251A2D-70EF-4CEC-8AD4-99FFFFF89135}" srcOrd="0" destOrd="0" presId="urn:microsoft.com/office/officeart/2008/layout/VerticalCurvedList"/>
    <dgm:cxn modelId="{63ABD8AA-CACC-44C6-AA35-3893345D164F}" srcId="{A1AB3903-5ABA-47B5-A608-A812F37F3C73}" destId="{08632288-1DD0-428E-9776-00B5EC928D7F}" srcOrd="1" destOrd="0" parTransId="{53476A11-78A5-4837-A33C-FA166FD71C68}" sibTransId="{DAF041D9-03A1-4B9A-84A6-B8A3257EC021}"/>
    <dgm:cxn modelId="{57FF6CBE-71BB-4CF3-A15E-1AFA2DE3BE98}" type="presOf" srcId="{F6BD4BB3-13DC-4962-A7CF-9D4DF8325FA2}" destId="{8BAA5E66-331B-4A75-AF5E-22A28DB7A35A}" srcOrd="0" destOrd="0" presId="urn:microsoft.com/office/officeart/2008/layout/VerticalCurvedList"/>
    <dgm:cxn modelId="{CB5188FD-A88C-4AE1-9473-0B138E547C54}" type="presOf" srcId="{5148047F-071F-4726-B65D-A5E854C4D0BD}" destId="{39ECF514-4890-48A4-AAC9-77970D9A5705}" srcOrd="0" destOrd="0" presId="urn:microsoft.com/office/officeart/2008/layout/VerticalCurvedList"/>
    <dgm:cxn modelId="{D32E0343-F768-40CF-AD04-F0FAFC2EF4DF}" type="presParOf" srcId="{D4251A2D-70EF-4CEC-8AD4-99FFFFF89135}" destId="{57C622F3-F3D7-4351-B72A-C897466CAFDF}" srcOrd="0" destOrd="0" presId="urn:microsoft.com/office/officeart/2008/layout/VerticalCurvedList"/>
    <dgm:cxn modelId="{C26396D0-3EB4-4725-BA50-94B0E854BBE1}" type="presParOf" srcId="{57C622F3-F3D7-4351-B72A-C897466CAFDF}" destId="{1919E515-DD1D-41DE-B867-3171F2E07C78}" srcOrd="0" destOrd="0" presId="urn:microsoft.com/office/officeart/2008/layout/VerticalCurvedList"/>
    <dgm:cxn modelId="{92FC7A18-5FF2-4762-BBB3-85B787ED7087}" type="presParOf" srcId="{1919E515-DD1D-41DE-B867-3171F2E07C78}" destId="{7F5A5980-9BB1-4576-B02E-4F5787DCDB22}" srcOrd="0" destOrd="0" presId="urn:microsoft.com/office/officeart/2008/layout/VerticalCurvedList"/>
    <dgm:cxn modelId="{A07CA4B7-C6C7-479D-AAB5-B41C478C365D}" type="presParOf" srcId="{1919E515-DD1D-41DE-B867-3171F2E07C78}" destId="{8BAA5E66-331B-4A75-AF5E-22A28DB7A35A}" srcOrd="1" destOrd="0" presId="urn:microsoft.com/office/officeart/2008/layout/VerticalCurvedList"/>
    <dgm:cxn modelId="{9570C6DF-235F-4EEF-8042-3F7D4918934E}" type="presParOf" srcId="{1919E515-DD1D-41DE-B867-3171F2E07C78}" destId="{50133845-BF3C-415E-899C-CBE2A90C102C}" srcOrd="2" destOrd="0" presId="urn:microsoft.com/office/officeart/2008/layout/VerticalCurvedList"/>
    <dgm:cxn modelId="{4066847C-9A0B-4EEF-BABF-353D974764E9}" type="presParOf" srcId="{1919E515-DD1D-41DE-B867-3171F2E07C78}" destId="{00E4523D-43A6-45B9-A627-FE9EFD32A8EA}" srcOrd="3" destOrd="0" presId="urn:microsoft.com/office/officeart/2008/layout/VerticalCurvedList"/>
    <dgm:cxn modelId="{979A712B-9173-4C8C-AC62-8E8F5EE5E959}" type="presParOf" srcId="{57C622F3-F3D7-4351-B72A-C897466CAFDF}" destId="{2E4EA254-E42F-4ED2-BD6E-443F77335E06}" srcOrd="1" destOrd="0" presId="urn:microsoft.com/office/officeart/2008/layout/VerticalCurvedList"/>
    <dgm:cxn modelId="{CCF59FFB-E9DF-4DE8-A7FB-092B558BBA50}" type="presParOf" srcId="{57C622F3-F3D7-4351-B72A-C897466CAFDF}" destId="{DB25647E-DCDC-487B-AB78-3CA7377FA551}" srcOrd="2" destOrd="0" presId="urn:microsoft.com/office/officeart/2008/layout/VerticalCurvedList"/>
    <dgm:cxn modelId="{2967E892-822B-42AE-A2CB-1022D86724EF}" type="presParOf" srcId="{DB25647E-DCDC-487B-AB78-3CA7377FA551}" destId="{864E527C-0098-4563-848A-BEE69B692E0F}" srcOrd="0" destOrd="0" presId="urn:microsoft.com/office/officeart/2008/layout/VerticalCurvedList"/>
    <dgm:cxn modelId="{45B9FDBA-AA5C-4F13-B6C5-8FABE626A80C}" type="presParOf" srcId="{57C622F3-F3D7-4351-B72A-C897466CAFDF}" destId="{44B8B8CF-8676-4794-9B7E-482C0C20467A}" srcOrd="3" destOrd="0" presId="urn:microsoft.com/office/officeart/2008/layout/VerticalCurvedList"/>
    <dgm:cxn modelId="{DDEC3AF3-9AD7-4234-9A7C-E0D49F20BBB1}" type="presParOf" srcId="{57C622F3-F3D7-4351-B72A-C897466CAFDF}" destId="{60348ADE-1F51-4B36-B731-DC458BB021A1}" srcOrd="4" destOrd="0" presId="urn:microsoft.com/office/officeart/2008/layout/VerticalCurvedList"/>
    <dgm:cxn modelId="{7BF7B8E4-87E2-42A9-A5AF-FEAF35C9BD57}" type="presParOf" srcId="{60348ADE-1F51-4B36-B731-DC458BB021A1}" destId="{39DCC387-8E9C-498E-A2B2-9F9911B3384F}" srcOrd="0" destOrd="0" presId="urn:microsoft.com/office/officeart/2008/layout/VerticalCurvedList"/>
    <dgm:cxn modelId="{70DABD93-D70F-479C-89A0-252808B8D18A}" type="presParOf" srcId="{57C622F3-F3D7-4351-B72A-C897466CAFDF}" destId="{39ECF514-4890-48A4-AAC9-77970D9A5705}" srcOrd="5" destOrd="0" presId="urn:microsoft.com/office/officeart/2008/layout/VerticalCurvedList"/>
    <dgm:cxn modelId="{807E2218-EAFC-4EEA-B94A-AA2854952806}" type="presParOf" srcId="{57C622F3-F3D7-4351-B72A-C897466CAFDF}" destId="{56FA8FBE-1961-4066-AF64-09E6E3A5E483}" srcOrd="6" destOrd="0" presId="urn:microsoft.com/office/officeart/2008/layout/VerticalCurvedList"/>
    <dgm:cxn modelId="{10F314B8-A4E4-423B-B28C-10BE389E1888}" type="presParOf" srcId="{56FA8FBE-1961-4066-AF64-09E6E3A5E483}" destId="{18C9752F-5938-4E1F-96D9-C7E2117FE0F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A5E66-331B-4A75-AF5E-22A28DB7A35A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EA254-E42F-4ED2-BD6E-443F77335E06}">
      <dsp:nvSpPr>
        <dsp:cNvPr id="0" name=""/>
        <dsp:cNvSpPr/>
      </dsp:nvSpPr>
      <dsp:spPr>
        <a:xfrm>
          <a:off x="752110" y="541866"/>
          <a:ext cx="7301111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42240" rIns="142240" bIns="14224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 err="1"/>
            <a:t>Présentation</a:t>
          </a:r>
          <a:r>
            <a:rPr lang="en-US" sz="5600" kern="1200" dirty="0"/>
            <a:t> du Jeu</a:t>
          </a:r>
          <a:endParaRPr lang="fr-FR" sz="5600" kern="1200" dirty="0"/>
        </a:p>
      </dsp:txBody>
      <dsp:txXfrm>
        <a:off x="752110" y="541866"/>
        <a:ext cx="7301111" cy="1083733"/>
      </dsp:txXfrm>
    </dsp:sp>
    <dsp:sp modelId="{864E527C-0098-4563-848A-BEE69B692E0F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8B8CF-8676-4794-9B7E-482C0C20467A}">
      <dsp:nvSpPr>
        <dsp:cNvPr id="0" name=""/>
        <dsp:cNvSpPr/>
      </dsp:nvSpPr>
      <dsp:spPr>
        <a:xfrm>
          <a:off x="1146048" y="2167466"/>
          <a:ext cx="6907174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42240" rIns="142240" bIns="14224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Q-Learning</a:t>
          </a:r>
          <a:endParaRPr lang="fr-FR" sz="5600" kern="1200" dirty="0"/>
        </a:p>
      </dsp:txBody>
      <dsp:txXfrm>
        <a:off x="1146048" y="2167466"/>
        <a:ext cx="6907174" cy="1083733"/>
      </dsp:txXfrm>
    </dsp:sp>
    <dsp:sp modelId="{39DCC387-8E9C-498E-A2B2-9F9911B3384F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ECF514-4890-48A4-AAC9-77970D9A5705}">
      <dsp:nvSpPr>
        <dsp:cNvPr id="0" name=""/>
        <dsp:cNvSpPr/>
      </dsp:nvSpPr>
      <dsp:spPr>
        <a:xfrm>
          <a:off x="752110" y="3793066"/>
          <a:ext cx="7301111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42240" rIns="142240" bIns="14224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MCTS</a:t>
          </a:r>
          <a:endParaRPr lang="fr-FR" sz="5600" kern="1200" dirty="0"/>
        </a:p>
      </dsp:txBody>
      <dsp:txXfrm>
        <a:off x="752110" y="3793066"/>
        <a:ext cx="7301111" cy="1083733"/>
      </dsp:txXfrm>
    </dsp:sp>
    <dsp:sp modelId="{18C9752F-5938-4E1F-96D9-C7E2117FE0FE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92900B-FF41-8756-7199-74C61266E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033EB8-48EA-B7B2-1F22-B4E908489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BBFBB1-6E62-1109-F28D-EA5771308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F93E-4F2C-4DBB-8195-1C53AEDFA418}" type="datetimeFigureOut">
              <a:rPr lang="fr-FR" smtClean="0"/>
              <a:t>31/10/2024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066ECE-1C88-BED2-3DC6-6542DE6B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112D98-0993-E5AE-ED9E-1B33F801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D59C-C210-4627-A771-545960E2C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73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4B8966-C5CC-F3FC-37DC-CA8BAC7E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F51D1C1-D9B6-495A-FB90-E8A865727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9F2773-9690-0CEE-8821-F21769E8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F93E-4F2C-4DBB-8195-1C53AEDFA418}" type="datetimeFigureOut">
              <a:rPr lang="fr-FR" smtClean="0"/>
              <a:t>31/10/2024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A22594-A19B-F015-F8B8-55AB43D5A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260B48-D721-D6B7-ECAC-A6CCFBD3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D59C-C210-4627-A771-545960E2C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25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B3DD141-D109-935C-3CE7-1450987C9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9588D4-8F69-EAB3-B075-742B0D4A0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BBEF0C-55C9-1A46-E5C9-09C640C2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F93E-4F2C-4DBB-8195-1C53AEDFA418}" type="datetimeFigureOut">
              <a:rPr lang="fr-FR" smtClean="0"/>
              <a:t>31/10/2024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9AD43-0527-3E24-03A9-A1C35CA7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3BF7A3-CA1C-2F36-5BC9-9144DFEF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D59C-C210-4627-A771-545960E2C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49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208EA-1C33-8F40-D2CE-D56DCACC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862027-1882-C3C3-863A-723F9547A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5225C7-4476-1807-E30C-E3FC1C66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F93E-4F2C-4DBB-8195-1C53AEDFA418}" type="datetimeFigureOut">
              <a:rPr lang="fr-FR" smtClean="0"/>
              <a:t>31/10/2024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B6FF6E-4B6F-73D7-5E8A-A8D7B9847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E4A81C-C6C4-B89C-FE19-4867B03C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D59C-C210-4627-A771-545960E2C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34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B32BAF-268B-939D-9666-F24DC216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A643C8-2BEC-95C8-EBED-67856D1C8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CC2D12-B06C-15E9-9417-6DB3F596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F93E-4F2C-4DBB-8195-1C53AEDFA418}" type="datetimeFigureOut">
              <a:rPr lang="fr-FR" smtClean="0"/>
              <a:t>31/10/2024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0842D-44CA-4D3B-9567-BB1899B20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1621DF-8070-D80E-93F9-0CA37643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D59C-C210-4627-A771-545960E2C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46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17537C-FF7E-9127-A0EF-B66117D5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869593-E1CB-EC51-6197-7640FB529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C14CC1-044A-C500-AAC6-0B3E333C9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F86FF4-9E15-4391-89D4-1A29DF4F1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F93E-4F2C-4DBB-8195-1C53AEDFA418}" type="datetimeFigureOut">
              <a:rPr lang="fr-FR" smtClean="0"/>
              <a:t>31/10/2024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579AC1-1F43-CAA7-5FF4-40323D0E1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7CF8D9-CE84-AC40-AD23-1C61F017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D59C-C210-4627-A771-545960E2C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16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31066A-C296-E49F-9F53-A923EA0E8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1032B-4DBE-9FD5-393C-D76FDD790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391D43-EF68-B67A-10D6-FEBE34539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7CB00E4-0A2F-DC33-15E3-69F2D6B12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D14F5C5-09A4-F9A7-B233-AB7E109DA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1B6A72C-8C13-3AE8-BF27-74489AD7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F93E-4F2C-4DBB-8195-1C53AEDFA418}" type="datetimeFigureOut">
              <a:rPr lang="fr-FR" smtClean="0"/>
              <a:t>31/10/2024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87E733F-76E7-04F3-8607-7FABD158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C9A173C-E522-80A8-509B-7A9CAF52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D59C-C210-4627-A771-545960E2C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93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2A550-1406-0C67-E8AF-20BA8505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8CA9A5D-6478-5B7E-129E-825FFA63D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F93E-4F2C-4DBB-8195-1C53AEDFA418}" type="datetimeFigureOut">
              <a:rPr lang="fr-FR" smtClean="0"/>
              <a:t>31/10/2024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F152D6-0207-84F9-689D-C9E5550E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C7C364-41CC-ECEB-E6CF-9B2FA7FA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D59C-C210-4627-A771-545960E2C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4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530AAA3-32E8-B626-4E24-88DA51BB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F93E-4F2C-4DBB-8195-1C53AEDFA418}" type="datetimeFigureOut">
              <a:rPr lang="fr-FR" smtClean="0"/>
              <a:t>31/10/2024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377395B-76BA-ED6A-6F98-F9784778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B9AFF0-644F-40FE-8C07-FCDDB6BB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D59C-C210-4627-A771-545960E2C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50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00F7B8-3FDB-24E4-03D7-C765BD5F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931361-369C-E793-1FF9-48B06CC02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E28A5E-FCBB-72C9-AE29-E34D08678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DCC454-9C79-4150-813D-FF2F9698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F93E-4F2C-4DBB-8195-1C53AEDFA418}" type="datetimeFigureOut">
              <a:rPr lang="fr-FR" smtClean="0"/>
              <a:t>31/10/2024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A7D483-FED5-EE54-EB46-02AEA7C6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362670-E12E-7784-86DE-56BA6AA9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D59C-C210-4627-A771-545960E2C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67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32771A-2568-0FD1-4134-86A18324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B3AF7CC-A2E0-0398-235D-B3567F031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0DA808-DF9B-EC7B-ED93-1FA718487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60EB17-1EE4-AEE4-DA70-25DFE609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F93E-4F2C-4DBB-8195-1C53AEDFA418}" type="datetimeFigureOut">
              <a:rPr lang="fr-FR" smtClean="0"/>
              <a:t>31/10/2024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470360-4BAF-EC80-3114-6074393E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E822EE-DC84-FB98-2628-F02EF9E9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D59C-C210-4627-A771-545960E2C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690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44F81CC-B7B3-7E49-3E6F-C40F78AE7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9C3599-CEDD-3FC6-B6AA-3BC16956F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4F431C-DD50-4F6A-B7D5-671C9CF62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5F93E-4F2C-4DBB-8195-1C53AEDFA418}" type="datetimeFigureOut">
              <a:rPr lang="fr-FR" smtClean="0"/>
              <a:t>31/10/2024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AE19EF-EA8A-B04E-3369-8C2036006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2B3D37-964A-AE99-AF8C-3DCC8CC65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0D59C-C210-4627-A771-545960E2C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9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élogramme 3">
            <a:extLst>
              <a:ext uri="{FF2B5EF4-FFF2-40B4-BE49-F238E27FC236}">
                <a16:creationId xmlns:a16="http://schemas.microsoft.com/office/drawing/2014/main" id="{1717008B-51D9-6753-44F7-C1DE6BF550E0}"/>
              </a:ext>
            </a:extLst>
          </p:cNvPr>
          <p:cNvSpPr/>
          <p:nvPr/>
        </p:nvSpPr>
        <p:spPr>
          <a:xfrm>
            <a:off x="732148" y="1197204"/>
            <a:ext cx="10727703" cy="3619893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735A7F-8054-D64F-0969-1DC354F9C6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Renforcement Learning sur Super Mario Bros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995584-038E-F215-0E8E-852BE203E4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HADDOU Amine</a:t>
            </a:r>
          </a:p>
          <a:p>
            <a:r>
              <a:rPr lang="fr-FR" dirty="0">
                <a:solidFill>
                  <a:schemeClr val="bg1"/>
                </a:solidFill>
              </a:rPr>
              <a:t>DE SEROUX Colin</a:t>
            </a:r>
          </a:p>
        </p:txBody>
      </p:sp>
    </p:spTree>
    <p:extLst>
      <p:ext uri="{BB962C8B-B14F-4D97-AF65-F5344CB8AC3E}">
        <p14:creationId xmlns:p14="http://schemas.microsoft.com/office/powerpoint/2010/main" val="251206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76659-C0F4-E30D-133E-32783133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5" y="355698"/>
            <a:ext cx="10515600" cy="1325563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Actions</a:t>
            </a:r>
            <a:endParaRPr lang="fr-FR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44E2AB4-CBD7-99E3-9020-108961C0B46A}"/>
              </a:ext>
            </a:extLst>
          </p:cNvPr>
          <p:cNvCxnSpPr/>
          <p:nvPr/>
        </p:nvCxnSpPr>
        <p:spPr>
          <a:xfrm>
            <a:off x="520045" y="1329180"/>
            <a:ext cx="1115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B73B029B-AD49-2267-9C5B-23D6E87ECFD8}"/>
              </a:ext>
            </a:extLst>
          </p:cNvPr>
          <p:cNvSpPr txBox="1"/>
          <p:nvPr/>
        </p:nvSpPr>
        <p:spPr>
          <a:xfrm>
            <a:off x="520044" y="1681261"/>
            <a:ext cx="707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 (Corps)"/>
                <a:cs typeface="Aharoni" panose="02010803020104030203" pitchFamily="2" charset="-79"/>
              </a:rPr>
              <a:t>2) Sauter</a:t>
            </a:r>
            <a:endParaRPr lang="fr-FR" sz="2400" dirty="0">
              <a:latin typeface="Calibri (Corps)"/>
              <a:cs typeface="Aharoni" panose="02010803020104030203" pitchFamily="2" charset="-79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012A057-0EDF-45F7-38CF-51442B83DE30}"/>
              </a:ext>
            </a:extLst>
          </p:cNvPr>
          <p:cNvSpPr txBox="1"/>
          <p:nvPr/>
        </p:nvSpPr>
        <p:spPr>
          <a:xfrm>
            <a:off x="4242756" y="2714436"/>
            <a:ext cx="3109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Calibri (Corps)"/>
                <a:cs typeface="Aharoni" panose="02010803020104030203" pitchFamily="2" charset="-79"/>
              </a:rPr>
              <a:t>Avec Bloc Haut</a:t>
            </a:r>
            <a:endParaRPr lang="fr-FR" sz="2000" i="1" dirty="0">
              <a:latin typeface="Calibri (Corps)"/>
              <a:cs typeface="Aharoni" panose="02010803020104030203" pitchFamily="2" charset="-79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5C6E29B-45E0-B6AE-6B4B-3958B345C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633" y="3725722"/>
            <a:ext cx="2073615" cy="160937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306EE2E-EC9F-D392-6D60-4F9367B7E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5524" y="3706612"/>
            <a:ext cx="2184641" cy="169554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2572FED-DC06-7C11-A763-934977BBEDCE}"/>
              </a:ext>
            </a:extLst>
          </p:cNvPr>
          <p:cNvSpPr txBox="1"/>
          <p:nvPr/>
        </p:nvSpPr>
        <p:spPr>
          <a:xfrm>
            <a:off x="1223528" y="5490282"/>
            <a:ext cx="71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avant</a:t>
            </a:r>
            <a:endParaRPr lang="fr-FR" i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E59533-36E1-CA05-3E0C-076CF7FA6083}"/>
              </a:ext>
            </a:extLst>
          </p:cNvPr>
          <p:cNvSpPr txBox="1"/>
          <p:nvPr/>
        </p:nvSpPr>
        <p:spPr>
          <a:xfrm>
            <a:off x="5315852" y="5490282"/>
            <a:ext cx="96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pendant</a:t>
            </a:r>
            <a:endParaRPr lang="fr-FR" i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11B0C1-CD0B-43F4-BF7A-1ED7A4A67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27344" y="3723841"/>
            <a:ext cx="2153016" cy="167099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41C66C-8A8C-DD80-AE4B-70B84A16DFB8}"/>
              </a:ext>
            </a:extLst>
          </p:cNvPr>
          <p:cNvSpPr txBox="1"/>
          <p:nvPr/>
        </p:nvSpPr>
        <p:spPr>
          <a:xfrm>
            <a:off x="9653435" y="549028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après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427526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76659-C0F4-E30D-133E-32783133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5" y="355698"/>
            <a:ext cx="10515600" cy="1325563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Actions</a:t>
            </a:r>
            <a:endParaRPr lang="fr-FR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44E2AB4-CBD7-99E3-9020-108961C0B46A}"/>
              </a:ext>
            </a:extLst>
          </p:cNvPr>
          <p:cNvCxnSpPr/>
          <p:nvPr/>
        </p:nvCxnSpPr>
        <p:spPr>
          <a:xfrm>
            <a:off x="520045" y="1329180"/>
            <a:ext cx="1115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B73B029B-AD49-2267-9C5B-23D6E87ECFD8}"/>
              </a:ext>
            </a:extLst>
          </p:cNvPr>
          <p:cNvSpPr txBox="1"/>
          <p:nvPr/>
        </p:nvSpPr>
        <p:spPr>
          <a:xfrm>
            <a:off x="520044" y="1681261"/>
            <a:ext cx="707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 (Corps)"/>
                <a:cs typeface="Aharoni" panose="02010803020104030203" pitchFamily="2" charset="-79"/>
              </a:rPr>
              <a:t>2) Sauter</a:t>
            </a:r>
            <a:endParaRPr lang="fr-FR" sz="2400" dirty="0">
              <a:latin typeface="Calibri (Corps)"/>
              <a:cs typeface="Aharoni" panose="02010803020104030203" pitchFamily="2" charset="-79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012A057-0EDF-45F7-38CF-51442B83DE30}"/>
              </a:ext>
            </a:extLst>
          </p:cNvPr>
          <p:cNvSpPr txBox="1"/>
          <p:nvPr/>
        </p:nvSpPr>
        <p:spPr>
          <a:xfrm>
            <a:off x="4242756" y="2714436"/>
            <a:ext cx="3109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Calibri (Corps)"/>
                <a:cs typeface="Aharoni" panose="02010803020104030203" pitchFamily="2" charset="-79"/>
              </a:rPr>
              <a:t>Avec Escaliers</a:t>
            </a:r>
            <a:endParaRPr lang="fr-FR" sz="2000" i="1" dirty="0">
              <a:latin typeface="Calibri (Corps)"/>
              <a:cs typeface="Aharoni" panose="02010803020104030203" pitchFamily="2" charset="-79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5C6E29B-45E0-B6AE-6B4B-3958B345C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633" y="3752803"/>
            <a:ext cx="2073615" cy="155521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306EE2E-EC9F-D392-6D60-4F9367B7E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5524" y="3716217"/>
            <a:ext cx="2184641" cy="167633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2572FED-DC06-7C11-A763-934977BBEDCE}"/>
              </a:ext>
            </a:extLst>
          </p:cNvPr>
          <p:cNvSpPr txBox="1"/>
          <p:nvPr/>
        </p:nvSpPr>
        <p:spPr>
          <a:xfrm>
            <a:off x="1223528" y="5490282"/>
            <a:ext cx="71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avant</a:t>
            </a:r>
            <a:endParaRPr lang="fr-FR" i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E59533-36E1-CA05-3E0C-076CF7FA6083}"/>
              </a:ext>
            </a:extLst>
          </p:cNvPr>
          <p:cNvSpPr txBox="1"/>
          <p:nvPr/>
        </p:nvSpPr>
        <p:spPr>
          <a:xfrm>
            <a:off x="5315852" y="5490282"/>
            <a:ext cx="96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pendant</a:t>
            </a:r>
            <a:endParaRPr lang="fr-FR" i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11B0C1-CD0B-43F4-BF7A-1ED7A4A67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27344" y="3733307"/>
            <a:ext cx="2153016" cy="165206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41C66C-8A8C-DD80-AE4B-70B84A16DFB8}"/>
              </a:ext>
            </a:extLst>
          </p:cNvPr>
          <p:cNvSpPr txBox="1"/>
          <p:nvPr/>
        </p:nvSpPr>
        <p:spPr>
          <a:xfrm>
            <a:off x="9653435" y="549028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après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416089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76659-C0F4-E30D-133E-32783133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5" y="355698"/>
            <a:ext cx="10515600" cy="1325563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Q-Learning Algorithm</a:t>
            </a:r>
            <a:endParaRPr lang="fr-FR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44E2AB4-CBD7-99E3-9020-108961C0B46A}"/>
              </a:ext>
            </a:extLst>
          </p:cNvPr>
          <p:cNvCxnSpPr/>
          <p:nvPr/>
        </p:nvCxnSpPr>
        <p:spPr>
          <a:xfrm>
            <a:off x="520045" y="1329180"/>
            <a:ext cx="1115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CC609F0E-29C5-CC32-632D-585DB193F8D5}"/>
              </a:ext>
            </a:extLst>
          </p:cNvPr>
          <p:cNvSpPr txBox="1"/>
          <p:nvPr/>
        </p:nvSpPr>
        <p:spPr>
          <a:xfrm>
            <a:off x="520045" y="1918186"/>
            <a:ext cx="54644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Un algorithme de type « Temporal </a:t>
            </a:r>
            <a:r>
              <a:rPr lang="fr-FR" sz="2000" dirty="0" err="1"/>
              <a:t>Difference</a:t>
            </a:r>
            <a:r>
              <a:rPr lang="fr-FR" sz="2000" dirty="0"/>
              <a:t> »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Un algorithme dit « Off Policy »</a:t>
            </a:r>
          </a:p>
          <a:p>
            <a:pPr marL="742950" lvl="1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Une politique pour décider du prochain mouvement</a:t>
            </a:r>
          </a:p>
          <a:p>
            <a:pPr marL="742950" lvl="1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Une politique pour l’apprentissage.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fr-FR" sz="2000" dirty="0" err="1"/>
              <a:t>Qtable</a:t>
            </a:r>
            <a:r>
              <a:rPr lang="fr-FR" sz="2000" dirty="0"/>
              <a:t> pour le jeu :</a:t>
            </a:r>
          </a:p>
          <a:p>
            <a:pPr marL="742950" lvl="1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2 actions </a:t>
            </a:r>
          </a:p>
          <a:p>
            <a:pPr marL="742950" lvl="1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53 états (nb colonnes)</a:t>
            </a: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14E1A301-1ACB-20B9-DFA6-B9446A39F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857378"/>
              </p:ext>
            </p:extLst>
          </p:nvPr>
        </p:nvGraphicFramePr>
        <p:xfrm>
          <a:off x="5310231" y="47871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897620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12159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36370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 2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87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Etat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</a:t>
                      </a:r>
                      <a:r>
                        <a:rPr lang="en-US" baseline="-25000" dirty="0"/>
                        <a:t>1,1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</a:t>
                      </a:r>
                      <a:r>
                        <a:rPr lang="en-US" baseline="-25000" dirty="0"/>
                        <a:t>1,2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87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407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Etat 53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</a:t>
                      </a:r>
                      <a:r>
                        <a:rPr lang="en-US" baseline="-25000" dirty="0"/>
                        <a:t>53,1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</a:t>
                      </a:r>
                      <a:r>
                        <a:rPr lang="en-US" baseline="-25000" dirty="0"/>
                        <a:t>53,2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832012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BEDE9F19-91D3-2E31-4948-3FAA596B91A8}"/>
              </a:ext>
            </a:extLst>
          </p:cNvPr>
          <p:cNvSpPr txBox="1"/>
          <p:nvPr/>
        </p:nvSpPr>
        <p:spPr>
          <a:xfrm>
            <a:off x="5227171" y="6270500"/>
            <a:ext cx="173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Exemple</a:t>
            </a:r>
            <a:r>
              <a:rPr lang="en-US" i="1" dirty="0"/>
              <a:t> Q-Table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821334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76659-C0F4-E30D-133E-32783133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5" y="355698"/>
            <a:ext cx="10515600" cy="1325563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E-Greedy Exploitation</a:t>
            </a:r>
            <a:endParaRPr lang="fr-FR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44E2AB4-CBD7-99E3-9020-108961C0B46A}"/>
              </a:ext>
            </a:extLst>
          </p:cNvPr>
          <p:cNvCxnSpPr/>
          <p:nvPr/>
        </p:nvCxnSpPr>
        <p:spPr>
          <a:xfrm>
            <a:off x="520045" y="1329180"/>
            <a:ext cx="1115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74AA9748-EC20-D297-B303-40C9FD3BF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97" y="2752767"/>
            <a:ext cx="6122187" cy="22316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1BC02F2-95DA-ED36-0917-F2B075F88AE6}"/>
              </a:ext>
            </a:extLst>
          </p:cNvPr>
          <p:cNvSpPr txBox="1"/>
          <p:nvPr/>
        </p:nvSpPr>
        <p:spPr>
          <a:xfrm>
            <a:off x="2280421" y="4984442"/>
            <a:ext cx="272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La politique de </a:t>
            </a:r>
            <a:r>
              <a:rPr lang="en-US" i="1" dirty="0" err="1"/>
              <a:t>mouvement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275118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76659-C0F4-E30D-133E-32783133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5" y="355698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Aharoni" panose="02010803020104030203" pitchFamily="2" charset="-79"/>
                <a:cs typeface="Aharoni" panose="02010803020104030203" pitchFamily="2" charset="-79"/>
              </a:rPr>
              <a:t>Fonction</a:t>
            </a:r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b="1" dirty="0" err="1">
                <a:latin typeface="Aharoni" panose="02010803020104030203" pitchFamily="2" charset="-79"/>
                <a:cs typeface="Aharoni" panose="02010803020104030203" pitchFamily="2" charset="-79"/>
              </a:rPr>
              <a:t>d’apprentissage</a:t>
            </a:r>
            <a:endParaRPr lang="fr-FR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44E2AB4-CBD7-99E3-9020-108961C0B46A}"/>
              </a:ext>
            </a:extLst>
          </p:cNvPr>
          <p:cNvCxnSpPr/>
          <p:nvPr/>
        </p:nvCxnSpPr>
        <p:spPr>
          <a:xfrm>
            <a:off x="520045" y="1329180"/>
            <a:ext cx="1115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B5E3C1D3-3B14-4964-FEA2-28913D6A7F8D}"/>
                  </a:ext>
                </a:extLst>
              </p:cNvPr>
              <p:cNvSpPr txBox="1"/>
              <p:nvPr/>
            </p:nvSpPr>
            <p:spPr>
              <a:xfrm>
                <a:off x="1197288" y="2801134"/>
                <a:ext cx="9797421" cy="712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lim>
                    </m:limLow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3200" dirty="0"/>
                  <a:t> 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B5E3C1D3-3B14-4964-FEA2-28913D6A7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288" y="2801134"/>
                <a:ext cx="9797421" cy="712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6D06E786-532B-FD5B-6E0F-29E99BEE97BF}"/>
                  </a:ext>
                </a:extLst>
              </p:cNvPr>
              <p:cNvSpPr txBox="1"/>
              <p:nvPr/>
            </p:nvSpPr>
            <p:spPr>
              <a:xfrm>
                <a:off x="520043" y="4506908"/>
                <a:ext cx="10074030" cy="2076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en-US" sz="2000" dirty="0">
                    <a:solidFill>
                      <a:schemeClr val="accent1"/>
                    </a:solidFill>
                  </a:rPr>
                  <a:t>Q(s, a) </a:t>
                </a:r>
                <a:r>
                  <a:rPr lang="en-US" sz="2000" dirty="0"/>
                  <a:t>: l</a:t>
                </a:r>
                <a:r>
                  <a:rPr lang="fr-FR" sz="2000" dirty="0"/>
                  <a:t>a valeur Q actuelle pour l'état </a:t>
                </a:r>
                <a:r>
                  <a:rPr lang="fr-FR" sz="2000" i="1" dirty="0"/>
                  <a:t>s</a:t>
                </a:r>
                <a:r>
                  <a:rPr lang="fr-FR" sz="2000" dirty="0"/>
                  <a:t> et l'action </a:t>
                </a:r>
                <a:r>
                  <a:rPr lang="fr-FR" sz="2000" i="1" dirty="0"/>
                  <a:t>a.</a:t>
                </a:r>
              </a:p>
              <a:p>
                <a:pPr algn="just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sz="2000" dirty="0"/>
                  <a:t> : le taux d’apprentissage.</a:t>
                </a:r>
              </a:p>
              <a:p>
                <a:pPr algn="just">
                  <a:spcAft>
                    <a:spcPts val="600"/>
                  </a:spcAft>
                </a:pPr>
                <a:r>
                  <a:rPr lang="fr-FR" sz="2000" i="1" dirty="0">
                    <a:solidFill>
                      <a:srgbClr val="FF0000"/>
                    </a:solidFill>
                  </a:rPr>
                  <a:t>r</a:t>
                </a:r>
                <a:r>
                  <a:rPr lang="fr-FR" sz="2000" dirty="0"/>
                  <a:t> : la récompense obtenue après avoir exécuté l'action </a:t>
                </a:r>
                <a:r>
                  <a:rPr lang="fr-FR" sz="2000" i="1" dirty="0"/>
                  <a:t>a</a:t>
                </a:r>
                <a:r>
                  <a:rPr lang="fr-FR" sz="2000" dirty="0"/>
                  <a:t> dans l'état </a:t>
                </a:r>
                <a:r>
                  <a:rPr lang="fr-FR" sz="2000" i="1" dirty="0"/>
                  <a:t>s</a:t>
                </a:r>
                <a:r>
                  <a:rPr lang="fr-FR" sz="2000" dirty="0"/>
                  <a:t>.</a:t>
                </a:r>
              </a:p>
              <a:p>
                <a:pPr algn="just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fr-FR" sz="2000" dirty="0"/>
                  <a:t> : le facteur discount (importance des récompenses).</a:t>
                </a:r>
              </a:p>
              <a:p>
                <a:pPr algn="just">
                  <a:spcAft>
                    <a:spcPts val="600"/>
                  </a:spcAft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lim>
                    </m:limLow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fr-FR" sz="2000" dirty="0"/>
                  <a:t> : la valeur </a:t>
                </a:r>
                <a:r>
                  <a:rPr lang="fr-FR" sz="2000" b="1" dirty="0"/>
                  <a:t>maximale</a:t>
                </a:r>
                <a:r>
                  <a:rPr lang="fr-FR" sz="2000" dirty="0"/>
                  <a:t> de l'état suivant </a:t>
                </a:r>
                <a:r>
                  <a:rPr lang="fr-FR" sz="2000" i="1" dirty="0"/>
                  <a:t>s’</a:t>
                </a:r>
                <a:r>
                  <a:rPr lang="fr-FR" sz="2000" dirty="0"/>
                  <a:t> en considérant toutes les actions </a:t>
                </a:r>
                <a:r>
                  <a:rPr lang="fr-FR" sz="2000" i="1" dirty="0"/>
                  <a:t>a’.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6D06E786-532B-FD5B-6E0F-29E99BEE9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43" y="4506908"/>
                <a:ext cx="10074030" cy="2076338"/>
              </a:xfrm>
              <a:prstGeom prst="rect">
                <a:avLst/>
              </a:prstGeom>
              <a:blipFill>
                <a:blip r:embed="rId3"/>
                <a:stretch>
                  <a:fillRect l="-605" t="-14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9170C08-586D-22DC-8439-F6E9BCDD98EC}"/>
              </a:ext>
            </a:extLst>
          </p:cNvPr>
          <p:cNvCxnSpPr>
            <a:cxnSpLocks/>
          </p:cNvCxnSpPr>
          <p:nvPr/>
        </p:nvCxnSpPr>
        <p:spPr>
          <a:xfrm>
            <a:off x="520043" y="4399175"/>
            <a:ext cx="99916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482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2AA8-702F-0504-133E-DC88F9140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055138-49B3-C3B9-2E2A-BBA16490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5" y="355698"/>
            <a:ext cx="10515600" cy="1325563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MCTS</a:t>
            </a:r>
            <a:endParaRPr lang="fr-FR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1F7041F0-D5E1-420D-CB1F-F04C7369506A}"/>
              </a:ext>
            </a:extLst>
          </p:cNvPr>
          <p:cNvCxnSpPr/>
          <p:nvPr/>
        </p:nvCxnSpPr>
        <p:spPr>
          <a:xfrm>
            <a:off x="520045" y="1329180"/>
            <a:ext cx="1115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9F9A0EB9-96BA-61E6-3081-BF12D1B94848}"/>
              </a:ext>
            </a:extLst>
          </p:cNvPr>
          <p:cNvSpPr txBox="1"/>
          <p:nvPr/>
        </p:nvSpPr>
        <p:spPr>
          <a:xfrm>
            <a:off x="520044" y="1681261"/>
            <a:ext cx="88462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Algorithme d’exploration et d’optimisation utilisé pour les jeux et problèmes de décision complexe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Combine la recherche aléatoire et l’optimisation pour explorer efficacement les espaces d’actions vastes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Construit un arbre de décision basé sur des simulations pour déterminer les meilleurs actions en fonction des résultats passés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Utilisation : Sélection, Expansion, Simulation, Back propagation</a:t>
            </a:r>
          </a:p>
        </p:txBody>
      </p:sp>
    </p:spTree>
    <p:extLst>
      <p:ext uri="{BB962C8B-B14F-4D97-AF65-F5344CB8AC3E}">
        <p14:creationId xmlns:p14="http://schemas.microsoft.com/office/powerpoint/2010/main" val="3334383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98E63-B563-D562-4202-83EC4317D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43001C-A735-7D31-F72A-6A347CDF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5" y="355698"/>
            <a:ext cx="10515600" cy="1325563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Application de MCTS dans le Jeu</a:t>
            </a:r>
            <a:endParaRPr lang="fr-FR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FE48F075-C0BA-0470-EA58-BE686C9F7DAE}"/>
              </a:ext>
            </a:extLst>
          </p:cNvPr>
          <p:cNvCxnSpPr/>
          <p:nvPr/>
        </p:nvCxnSpPr>
        <p:spPr>
          <a:xfrm>
            <a:off x="520045" y="1329180"/>
            <a:ext cx="1115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D396256E-3B67-43AC-626A-542D039115FC}"/>
              </a:ext>
            </a:extLst>
          </p:cNvPr>
          <p:cNvSpPr txBox="1"/>
          <p:nvPr/>
        </p:nvSpPr>
        <p:spPr>
          <a:xfrm>
            <a:off x="520044" y="1681261"/>
            <a:ext cx="88462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Objectif : faire de la prise de décision pour le joueur, qui peut avancer ou sauter sur une grille.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Processus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Arbre de décisions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Bénéfices</a:t>
            </a:r>
          </a:p>
        </p:txBody>
      </p:sp>
    </p:spTree>
    <p:extLst>
      <p:ext uri="{BB962C8B-B14F-4D97-AF65-F5344CB8AC3E}">
        <p14:creationId xmlns:p14="http://schemas.microsoft.com/office/powerpoint/2010/main" val="4118171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81F2F-7836-61D3-E759-888FD1035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AD02F8-D306-5683-C2F2-998B7ED78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5" y="355698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Aharoni" panose="02010803020104030203" pitchFamily="2" charset="-79"/>
                <a:cs typeface="Aharoni" panose="02010803020104030203" pitchFamily="2" charset="-79"/>
              </a:rPr>
              <a:t>Fonctionnement</a:t>
            </a:r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 et </a:t>
            </a:r>
            <a:r>
              <a:rPr lang="en-US" b="1" dirty="0" err="1">
                <a:latin typeface="Aharoni" panose="02010803020104030203" pitchFamily="2" charset="-79"/>
                <a:cs typeface="Aharoni" panose="02010803020104030203" pitchFamily="2" charset="-79"/>
              </a:rPr>
              <a:t>Optimisation</a:t>
            </a:r>
            <a:endParaRPr lang="fr-FR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A0713B6-B49A-5F65-E66B-43D7FB988FA5}"/>
              </a:ext>
            </a:extLst>
          </p:cNvPr>
          <p:cNvCxnSpPr/>
          <p:nvPr/>
        </p:nvCxnSpPr>
        <p:spPr>
          <a:xfrm>
            <a:off x="520045" y="1329180"/>
            <a:ext cx="1115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CFA75C57-15BF-7022-F3F8-FD8101BCFD92}"/>
              </a:ext>
            </a:extLst>
          </p:cNvPr>
          <p:cNvSpPr txBox="1"/>
          <p:nvPr/>
        </p:nvSpPr>
        <p:spPr>
          <a:xfrm>
            <a:off x="520044" y="1681261"/>
            <a:ext cx="884620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Les 4 phases de MCTS:</a:t>
            </a:r>
          </a:p>
          <a:p>
            <a:pPr marL="742950" lvl="1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Sélection</a:t>
            </a:r>
          </a:p>
          <a:p>
            <a:pPr marL="742950" lvl="1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Expansion</a:t>
            </a:r>
          </a:p>
          <a:p>
            <a:pPr marL="742950" lvl="1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Simulation</a:t>
            </a:r>
          </a:p>
          <a:p>
            <a:pPr marL="742950" lvl="1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Back propagation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Stratégie UCT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Amélioration de l’exploration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endParaRPr lang="fr-F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19F3D49F-9E9F-5849-89D8-4E1B9D16FF96}"/>
                  </a:ext>
                </a:extLst>
              </p:cNvPr>
              <p:cNvSpPr txBox="1"/>
              <p:nvPr/>
            </p:nvSpPr>
            <p:spPr>
              <a:xfrm>
                <a:off x="1768789" y="5566751"/>
                <a:ext cx="9642162" cy="8361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𝑟𝑒𝑤𝑎𝑟𝑑</m:t>
                      </m:r>
                      <m:r>
                        <a:rPr lang="fr-FR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fr-FR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fr-F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𝑝𝑙𝑎𝑦𝑒𝑟</m:t>
                              </m:r>
                              <m:r>
                                <a:rPr lang="fr-F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fr-F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𝑝𝑜𝑠</m:t>
                              </m:r>
                              <m:r>
                                <a:rPr lang="fr-F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[0]−</m:t>
                              </m:r>
                              <m:r>
                                <a:rPr lang="fr-F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𝑠𝑡𝑎𝑟</m:t>
                              </m:r>
                              <m:r>
                                <a:rPr lang="fr-F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fr-F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𝑝𝑜𝑠</m:t>
                              </m:r>
                              <m:r>
                                <a:rPr lang="fr-F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[0]</m:t>
                              </m:r>
                            </m:e>
                          </m:d>
                        </m:num>
                        <m:den>
                          <m: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fr-FR" sz="3200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19F3D49F-9E9F-5849-89D8-4E1B9D16F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789" y="5566751"/>
                <a:ext cx="9642162" cy="8361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240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E5FEC-7F3E-CA26-82C3-4CD77D74E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DA1B4-4869-E9D3-B0DA-6825BE69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271" y="0"/>
            <a:ext cx="3861455" cy="1325563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  <a:endParaRPr lang="fr-FR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1A79D541-8BE6-D78A-8F46-E45B6215BC02}"/>
              </a:ext>
            </a:extLst>
          </p:cNvPr>
          <p:cNvCxnSpPr/>
          <p:nvPr/>
        </p:nvCxnSpPr>
        <p:spPr>
          <a:xfrm>
            <a:off x="520045" y="1037080"/>
            <a:ext cx="1115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Une image contenant capture d’écran, texte, carré, ligne&#10;&#10;Description générée automatiquement">
            <a:extLst>
              <a:ext uri="{FF2B5EF4-FFF2-40B4-BE49-F238E27FC236}">
                <a16:creationId xmlns:a16="http://schemas.microsoft.com/office/drawing/2014/main" id="{55AD5206-8087-0DED-2E85-DDD61205B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75" y="1720471"/>
            <a:ext cx="7410450" cy="410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8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76659-C0F4-E30D-133E-32783133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5" y="355698"/>
            <a:ext cx="10515600" cy="1325563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Plan</a:t>
            </a:r>
            <a:endParaRPr lang="fr-FR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44E2AB4-CBD7-99E3-9020-108961C0B46A}"/>
              </a:ext>
            </a:extLst>
          </p:cNvPr>
          <p:cNvCxnSpPr/>
          <p:nvPr/>
        </p:nvCxnSpPr>
        <p:spPr>
          <a:xfrm>
            <a:off x="520045" y="1329180"/>
            <a:ext cx="1115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AF5673B0-979B-D09A-89A1-A4AEB11422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5248865"/>
              </p:ext>
            </p:extLst>
          </p:nvPr>
        </p:nvGraphicFramePr>
        <p:xfrm>
          <a:off x="2031999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863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76659-C0F4-E30D-133E-32783133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5" y="355698"/>
            <a:ext cx="10515600" cy="1325563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Super Mario </a:t>
            </a:r>
            <a:r>
              <a:rPr lang="en-US" b="1" dirty="0" err="1">
                <a:latin typeface="Aharoni" panose="02010803020104030203" pitchFamily="2" charset="-79"/>
                <a:cs typeface="Aharoni" panose="02010803020104030203" pitchFamily="2" charset="-79"/>
              </a:rPr>
              <a:t>Bross</a:t>
            </a:r>
            <a:endParaRPr lang="fr-FR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44E2AB4-CBD7-99E3-9020-108961C0B46A}"/>
              </a:ext>
            </a:extLst>
          </p:cNvPr>
          <p:cNvCxnSpPr/>
          <p:nvPr/>
        </p:nvCxnSpPr>
        <p:spPr>
          <a:xfrm>
            <a:off x="520045" y="1329180"/>
            <a:ext cx="1115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CC609F0E-29C5-CC32-632D-585DB193F8D5}"/>
              </a:ext>
            </a:extLst>
          </p:cNvPr>
          <p:cNvSpPr txBox="1"/>
          <p:nvPr/>
        </p:nvSpPr>
        <p:spPr>
          <a:xfrm>
            <a:off x="520045" y="1918186"/>
            <a:ext cx="5464404" cy="5068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Un jeu de parcours de type “</a:t>
            </a:r>
            <a:r>
              <a:rPr lang="fr-FR" sz="2000" dirty="0" err="1"/>
              <a:t>Grid</a:t>
            </a:r>
            <a:r>
              <a:rPr lang="fr-FR" sz="2000" dirty="0"/>
              <a:t> </a:t>
            </a:r>
            <a:r>
              <a:rPr lang="fr-FR" sz="2000" dirty="0" err="1"/>
              <a:t>worlds</a:t>
            </a:r>
            <a:r>
              <a:rPr lang="fr-FR" sz="2000" dirty="0"/>
              <a:t>” (tabulaire)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Les types d’</a:t>
            </a:r>
            <a:r>
              <a:rPr lang="fr-FR" sz="2000" b="1" dirty="0"/>
              <a:t>obstacles</a:t>
            </a:r>
            <a:r>
              <a:rPr lang="fr-FR" sz="2000" dirty="0"/>
              <a:t> :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Trou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Bloc barrant le passage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Deux </a:t>
            </a:r>
            <a:r>
              <a:rPr lang="fr-FR" sz="2000" b="1" dirty="0"/>
              <a:t>actions</a:t>
            </a:r>
            <a:r>
              <a:rPr lang="fr-FR" sz="2000" dirty="0"/>
              <a:t> sont possibles : 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Avancer d’un bloc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Sauter de deux blocs en avant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Score : 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Les pièces (blocs jaunes) : +50 </a:t>
            </a:r>
            <a:r>
              <a:rPr lang="fr-FR" sz="2000" dirty="0" err="1"/>
              <a:t>pnts</a:t>
            </a:r>
            <a:endParaRPr lang="fr-FR" sz="2000" dirty="0"/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Terminer le parcours : +100 </a:t>
            </a:r>
            <a:r>
              <a:rPr lang="fr-FR" sz="2000" dirty="0" err="1"/>
              <a:t>pnts</a:t>
            </a:r>
            <a:endParaRPr lang="fr-FR" sz="2000" dirty="0"/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fr-FR" sz="2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A6045B1-C40C-060E-988C-042A9418E8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9" t="1492" r="743" b="1065"/>
          <a:stretch/>
        </p:blipFill>
        <p:spPr>
          <a:xfrm>
            <a:off x="5777845" y="2377439"/>
            <a:ext cx="5677594" cy="304246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3AEF780-B0FD-63E3-A9D7-8E1458E279FC}"/>
              </a:ext>
            </a:extLst>
          </p:cNvPr>
          <p:cNvSpPr txBox="1"/>
          <p:nvPr/>
        </p:nvSpPr>
        <p:spPr>
          <a:xfrm>
            <a:off x="5777845" y="5419899"/>
            <a:ext cx="5464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Exemple d’un parcours. Le joueur est modélisé grâce à un bloc bleu.</a:t>
            </a:r>
          </a:p>
        </p:txBody>
      </p:sp>
    </p:spTree>
    <p:extLst>
      <p:ext uri="{BB962C8B-B14F-4D97-AF65-F5344CB8AC3E}">
        <p14:creationId xmlns:p14="http://schemas.microsoft.com/office/powerpoint/2010/main" val="358256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76659-C0F4-E30D-133E-32783133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5" y="355698"/>
            <a:ext cx="10515600" cy="1325563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Actions</a:t>
            </a:r>
            <a:endParaRPr lang="fr-FR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44E2AB4-CBD7-99E3-9020-108961C0B46A}"/>
              </a:ext>
            </a:extLst>
          </p:cNvPr>
          <p:cNvCxnSpPr/>
          <p:nvPr/>
        </p:nvCxnSpPr>
        <p:spPr>
          <a:xfrm>
            <a:off x="520045" y="1329180"/>
            <a:ext cx="1115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B73B029B-AD49-2267-9C5B-23D6E87ECFD8}"/>
              </a:ext>
            </a:extLst>
          </p:cNvPr>
          <p:cNvSpPr txBox="1"/>
          <p:nvPr/>
        </p:nvSpPr>
        <p:spPr>
          <a:xfrm>
            <a:off x="520044" y="1681261"/>
            <a:ext cx="707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 (Corps)"/>
                <a:cs typeface="Aharoni" panose="02010803020104030203" pitchFamily="2" charset="-79"/>
              </a:rPr>
              <a:t>1) </a:t>
            </a:r>
            <a:r>
              <a:rPr lang="en-US" sz="3600" dirty="0" err="1">
                <a:latin typeface="Calibri (Corps)"/>
                <a:cs typeface="Aharoni" panose="02010803020104030203" pitchFamily="2" charset="-79"/>
              </a:rPr>
              <a:t>Avancer</a:t>
            </a:r>
            <a:endParaRPr lang="fr-FR" sz="2400" dirty="0">
              <a:latin typeface="Calibri (Corps)"/>
              <a:cs typeface="Aharoni" panose="02010803020104030203" pitchFamily="2" charset="-79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012A057-0EDF-45F7-38CF-51442B83DE30}"/>
              </a:ext>
            </a:extLst>
          </p:cNvPr>
          <p:cNvSpPr txBox="1"/>
          <p:nvPr/>
        </p:nvSpPr>
        <p:spPr>
          <a:xfrm>
            <a:off x="4865801" y="2714436"/>
            <a:ext cx="1824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Calibri (Corps)"/>
                <a:cs typeface="Aharoni" panose="02010803020104030203" pitchFamily="2" charset="-79"/>
              </a:rPr>
              <a:t>Sans Bloc</a:t>
            </a:r>
            <a:endParaRPr lang="fr-FR" sz="2000" i="1" dirty="0">
              <a:latin typeface="Calibri (Corps)"/>
              <a:cs typeface="Aharoni" panose="02010803020104030203" pitchFamily="2" charset="-79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5C6E29B-45E0-B6AE-6B4B-3958B345C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709" y="3411358"/>
            <a:ext cx="2138314" cy="223810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306EE2E-EC9F-D392-6D60-4F9367B7E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003" y="3429000"/>
            <a:ext cx="2224283" cy="225374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2572FED-DC06-7C11-A763-934977BBEDCE}"/>
              </a:ext>
            </a:extLst>
          </p:cNvPr>
          <p:cNvSpPr txBox="1"/>
          <p:nvPr/>
        </p:nvSpPr>
        <p:spPr>
          <a:xfrm>
            <a:off x="2630953" y="5649459"/>
            <a:ext cx="71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avant</a:t>
            </a:r>
            <a:endParaRPr lang="fr-FR" i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E59533-36E1-CA05-3E0C-076CF7FA6083}"/>
              </a:ext>
            </a:extLst>
          </p:cNvPr>
          <p:cNvSpPr txBox="1"/>
          <p:nvPr/>
        </p:nvSpPr>
        <p:spPr>
          <a:xfrm>
            <a:off x="8353855" y="564945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après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01213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76659-C0F4-E30D-133E-32783133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5" y="355698"/>
            <a:ext cx="10515600" cy="1325563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Actions</a:t>
            </a:r>
            <a:endParaRPr lang="fr-FR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44E2AB4-CBD7-99E3-9020-108961C0B46A}"/>
              </a:ext>
            </a:extLst>
          </p:cNvPr>
          <p:cNvCxnSpPr/>
          <p:nvPr/>
        </p:nvCxnSpPr>
        <p:spPr>
          <a:xfrm>
            <a:off x="520045" y="1329180"/>
            <a:ext cx="1115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B73B029B-AD49-2267-9C5B-23D6E87ECFD8}"/>
              </a:ext>
            </a:extLst>
          </p:cNvPr>
          <p:cNvSpPr txBox="1"/>
          <p:nvPr/>
        </p:nvSpPr>
        <p:spPr>
          <a:xfrm>
            <a:off x="520044" y="1681261"/>
            <a:ext cx="707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 (Corps)"/>
                <a:cs typeface="Aharoni" panose="02010803020104030203" pitchFamily="2" charset="-79"/>
              </a:rPr>
              <a:t>1) </a:t>
            </a:r>
            <a:r>
              <a:rPr lang="en-US" sz="3600" dirty="0" err="1">
                <a:latin typeface="Calibri (Corps)"/>
                <a:cs typeface="Aharoni" panose="02010803020104030203" pitchFamily="2" charset="-79"/>
              </a:rPr>
              <a:t>Avancer</a:t>
            </a:r>
            <a:endParaRPr lang="fr-FR" sz="2400" dirty="0">
              <a:latin typeface="Calibri (Corps)"/>
              <a:cs typeface="Aharoni" panose="02010803020104030203" pitchFamily="2" charset="-79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012A057-0EDF-45F7-38CF-51442B83DE30}"/>
              </a:ext>
            </a:extLst>
          </p:cNvPr>
          <p:cNvSpPr txBox="1"/>
          <p:nvPr/>
        </p:nvSpPr>
        <p:spPr>
          <a:xfrm>
            <a:off x="4865801" y="2714436"/>
            <a:ext cx="1827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Calibri (Corps)"/>
                <a:cs typeface="Aharoni" panose="02010803020104030203" pitchFamily="2" charset="-79"/>
              </a:rPr>
              <a:t>Avec  Bloc</a:t>
            </a:r>
            <a:endParaRPr lang="fr-FR" sz="2000" i="1" dirty="0">
              <a:latin typeface="Calibri (Corps)"/>
              <a:cs typeface="Aharoni" panose="02010803020104030203" pitchFamily="2" charset="-79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5C6E29B-45E0-B6AE-6B4B-3958B345C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0709" y="3439868"/>
            <a:ext cx="2138314" cy="218108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306EE2E-EC9F-D392-6D60-4F9367B7E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05306" y="3429000"/>
            <a:ext cx="2209676" cy="225374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2572FED-DC06-7C11-A763-934977BBEDCE}"/>
              </a:ext>
            </a:extLst>
          </p:cNvPr>
          <p:cNvSpPr txBox="1"/>
          <p:nvPr/>
        </p:nvSpPr>
        <p:spPr>
          <a:xfrm>
            <a:off x="2630953" y="5649459"/>
            <a:ext cx="71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avant</a:t>
            </a:r>
            <a:endParaRPr lang="fr-FR" i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E59533-36E1-CA05-3E0C-076CF7FA6083}"/>
              </a:ext>
            </a:extLst>
          </p:cNvPr>
          <p:cNvSpPr txBox="1"/>
          <p:nvPr/>
        </p:nvSpPr>
        <p:spPr>
          <a:xfrm>
            <a:off x="8353855" y="564945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après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65634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76659-C0F4-E30D-133E-32783133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5" y="355698"/>
            <a:ext cx="10515600" cy="1325563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Actions</a:t>
            </a:r>
            <a:endParaRPr lang="fr-FR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44E2AB4-CBD7-99E3-9020-108961C0B46A}"/>
              </a:ext>
            </a:extLst>
          </p:cNvPr>
          <p:cNvCxnSpPr/>
          <p:nvPr/>
        </p:nvCxnSpPr>
        <p:spPr>
          <a:xfrm>
            <a:off x="520045" y="1329180"/>
            <a:ext cx="1115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B73B029B-AD49-2267-9C5B-23D6E87ECFD8}"/>
              </a:ext>
            </a:extLst>
          </p:cNvPr>
          <p:cNvSpPr txBox="1"/>
          <p:nvPr/>
        </p:nvSpPr>
        <p:spPr>
          <a:xfrm>
            <a:off x="520044" y="1681261"/>
            <a:ext cx="707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 (Corps)"/>
                <a:cs typeface="Aharoni" panose="02010803020104030203" pitchFamily="2" charset="-79"/>
              </a:rPr>
              <a:t>1) </a:t>
            </a:r>
            <a:r>
              <a:rPr lang="en-US" sz="3600" dirty="0" err="1">
                <a:latin typeface="Calibri (Corps)"/>
                <a:cs typeface="Aharoni" panose="02010803020104030203" pitchFamily="2" charset="-79"/>
              </a:rPr>
              <a:t>Avancer</a:t>
            </a:r>
            <a:endParaRPr lang="fr-FR" sz="2400" dirty="0">
              <a:latin typeface="Calibri (Corps)"/>
              <a:cs typeface="Aharoni" panose="02010803020104030203" pitchFamily="2" charset="-79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012A057-0EDF-45F7-38CF-51442B83DE30}"/>
              </a:ext>
            </a:extLst>
          </p:cNvPr>
          <p:cNvSpPr txBox="1"/>
          <p:nvPr/>
        </p:nvSpPr>
        <p:spPr>
          <a:xfrm>
            <a:off x="4865801" y="2714436"/>
            <a:ext cx="1827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Calibri (Corps)"/>
                <a:cs typeface="Aharoni" panose="02010803020104030203" pitchFamily="2" charset="-79"/>
              </a:rPr>
              <a:t>Avec Trou</a:t>
            </a:r>
            <a:endParaRPr lang="fr-FR" sz="2000" i="1" dirty="0">
              <a:latin typeface="Calibri (Corps)"/>
              <a:cs typeface="Aharoni" panose="02010803020104030203" pitchFamily="2" charset="-79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5C6E29B-45E0-B6AE-6B4B-3958B345C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7469" y="3439868"/>
            <a:ext cx="2124794" cy="218108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306EE2E-EC9F-D392-6D60-4F9367B7E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05306" y="3436400"/>
            <a:ext cx="2209676" cy="223894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2572FED-DC06-7C11-A763-934977BBEDCE}"/>
              </a:ext>
            </a:extLst>
          </p:cNvPr>
          <p:cNvSpPr txBox="1"/>
          <p:nvPr/>
        </p:nvSpPr>
        <p:spPr>
          <a:xfrm>
            <a:off x="2630953" y="5649459"/>
            <a:ext cx="71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avant</a:t>
            </a:r>
            <a:endParaRPr lang="fr-FR" i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E59533-36E1-CA05-3E0C-076CF7FA6083}"/>
              </a:ext>
            </a:extLst>
          </p:cNvPr>
          <p:cNvSpPr txBox="1"/>
          <p:nvPr/>
        </p:nvSpPr>
        <p:spPr>
          <a:xfrm>
            <a:off x="8353855" y="564945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après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412329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76659-C0F4-E30D-133E-32783133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5" y="355698"/>
            <a:ext cx="10515600" cy="1325563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Actions</a:t>
            </a:r>
            <a:endParaRPr lang="fr-FR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44E2AB4-CBD7-99E3-9020-108961C0B46A}"/>
              </a:ext>
            </a:extLst>
          </p:cNvPr>
          <p:cNvCxnSpPr/>
          <p:nvPr/>
        </p:nvCxnSpPr>
        <p:spPr>
          <a:xfrm>
            <a:off x="520045" y="1329180"/>
            <a:ext cx="1115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B73B029B-AD49-2267-9C5B-23D6E87ECFD8}"/>
              </a:ext>
            </a:extLst>
          </p:cNvPr>
          <p:cNvSpPr txBox="1"/>
          <p:nvPr/>
        </p:nvSpPr>
        <p:spPr>
          <a:xfrm>
            <a:off x="520044" y="1681261"/>
            <a:ext cx="707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 (Corps)"/>
                <a:cs typeface="Aharoni" panose="02010803020104030203" pitchFamily="2" charset="-79"/>
              </a:rPr>
              <a:t>2) Sauter</a:t>
            </a:r>
            <a:endParaRPr lang="fr-FR" sz="2400" dirty="0">
              <a:latin typeface="Calibri (Corps)"/>
              <a:cs typeface="Aharoni" panose="02010803020104030203" pitchFamily="2" charset="-79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012A057-0EDF-45F7-38CF-51442B83DE30}"/>
              </a:ext>
            </a:extLst>
          </p:cNvPr>
          <p:cNvSpPr txBox="1"/>
          <p:nvPr/>
        </p:nvSpPr>
        <p:spPr>
          <a:xfrm>
            <a:off x="4865801" y="2714436"/>
            <a:ext cx="1827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Calibri (Corps)"/>
                <a:cs typeface="Aharoni" panose="02010803020104030203" pitchFamily="2" charset="-79"/>
              </a:rPr>
              <a:t>Sans Bloc</a:t>
            </a:r>
            <a:endParaRPr lang="fr-FR" sz="2000" i="1" dirty="0">
              <a:latin typeface="Calibri (Corps)"/>
              <a:cs typeface="Aharoni" panose="02010803020104030203" pitchFamily="2" charset="-79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5C6E29B-45E0-B6AE-6B4B-3958B345C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044" y="3721719"/>
            <a:ext cx="2124794" cy="161738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306EE2E-EC9F-D392-6D60-4F9367B7E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3007" y="3693832"/>
            <a:ext cx="2209676" cy="172110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2572FED-DC06-7C11-A763-934977BBEDCE}"/>
              </a:ext>
            </a:extLst>
          </p:cNvPr>
          <p:cNvSpPr txBox="1"/>
          <p:nvPr/>
        </p:nvSpPr>
        <p:spPr>
          <a:xfrm>
            <a:off x="1223528" y="5490282"/>
            <a:ext cx="71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avant</a:t>
            </a:r>
            <a:endParaRPr lang="fr-FR" i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E59533-36E1-CA05-3E0C-076CF7FA6083}"/>
              </a:ext>
            </a:extLst>
          </p:cNvPr>
          <p:cNvSpPr txBox="1"/>
          <p:nvPr/>
        </p:nvSpPr>
        <p:spPr>
          <a:xfrm>
            <a:off x="5315852" y="5490282"/>
            <a:ext cx="96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pendant</a:t>
            </a:r>
            <a:endParaRPr lang="fr-FR" i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11B0C1-CD0B-43F4-BF7A-1ED7A4A67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99014" y="3688862"/>
            <a:ext cx="2209676" cy="174095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41C66C-8A8C-DD80-AE4B-70B84A16DFB8}"/>
              </a:ext>
            </a:extLst>
          </p:cNvPr>
          <p:cNvSpPr txBox="1"/>
          <p:nvPr/>
        </p:nvSpPr>
        <p:spPr>
          <a:xfrm>
            <a:off x="9653435" y="549028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après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36423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76659-C0F4-E30D-133E-32783133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5" y="355698"/>
            <a:ext cx="10515600" cy="1325563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Actions</a:t>
            </a:r>
            <a:endParaRPr lang="fr-FR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44E2AB4-CBD7-99E3-9020-108961C0B46A}"/>
              </a:ext>
            </a:extLst>
          </p:cNvPr>
          <p:cNvCxnSpPr/>
          <p:nvPr/>
        </p:nvCxnSpPr>
        <p:spPr>
          <a:xfrm>
            <a:off x="520045" y="1329180"/>
            <a:ext cx="1115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B73B029B-AD49-2267-9C5B-23D6E87ECFD8}"/>
              </a:ext>
            </a:extLst>
          </p:cNvPr>
          <p:cNvSpPr txBox="1"/>
          <p:nvPr/>
        </p:nvSpPr>
        <p:spPr>
          <a:xfrm>
            <a:off x="520044" y="1681261"/>
            <a:ext cx="707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 (Corps)"/>
                <a:cs typeface="Aharoni" panose="02010803020104030203" pitchFamily="2" charset="-79"/>
              </a:rPr>
              <a:t>2) Sauter</a:t>
            </a:r>
            <a:endParaRPr lang="fr-FR" sz="2400" dirty="0">
              <a:latin typeface="Calibri (Corps)"/>
              <a:cs typeface="Aharoni" panose="02010803020104030203" pitchFamily="2" charset="-79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012A057-0EDF-45F7-38CF-51442B83DE30}"/>
              </a:ext>
            </a:extLst>
          </p:cNvPr>
          <p:cNvSpPr txBox="1"/>
          <p:nvPr/>
        </p:nvSpPr>
        <p:spPr>
          <a:xfrm>
            <a:off x="4865801" y="2714436"/>
            <a:ext cx="1827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Calibri (Corps)"/>
                <a:cs typeface="Aharoni" panose="02010803020104030203" pitchFamily="2" charset="-79"/>
              </a:rPr>
              <a:t>Avec Trou</a:t>
            </a:r>
            <a:endParaRPr lang="fr-FR" sz="2000" i="1" dirty="0">
              <a:latin typeface="Calibri (Corps)"/>
              <a:cs typeface="Aharoni" panose="02010803020104030203" pitchFamily="2" charset="-79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5C6E29B-45E0-B6AE-6B4B-3958B345C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044" y="3721719"/>
            <a:ext cx="2124794" cy="161738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306EE2E-EC9F-D392-6D60-4F9367B7E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3007" y="3693832"/>
            <a:ext cx="2209676" cy="172110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2572FED-DC06-7C11-A763-934977BBEDCE}"/>
              </a:ext>
            </a:extLst>
          </p:cNvPr>
          <p:cNvSpPr txBox="1"/>
          <p:nvPr/>
        </p:nvSpPr>
        <p:spPr>
          <a:xfrm>
            <a:off x="1223528" y="5490282"/>
            <a:ext cx="71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avant</a:t>
            </a:r>
            <a:endParaRPr lang="fr-FR" i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E59533-36E1-CA05-3E0C-076CF7FA6083}"/>
              </a:ext>
            </a:extLst>
          </p:cNvPr>
          <p:cNvSpPr txBox="1"/>
          <p:nvPr/>
        </p:nvSpPr>
        <p:spPr>
          <a:xfrm>
            <a:off x="5315852" y="5490282"/>
            <a:ext cx="96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pendant</a:t>
            </a:r>
            <a:endParaRPr lang="fr-FR" i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11B0C1-CD0B-43F4-BF7A-1ED7A4A67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99014" y="3688862"/>
            <a:ext cx="2209676" cy="174095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41C66C-8A8C-DD80-AE4B-70B84A16DFB8}"/>
              </a:ext>
            </a:extLst>
          </p:cNvPr>
          <p:cNvSpPr txBox="1"/>
          <p:nvPr/>
        </p:nvSpPr>
        <p:spPr>
          <a:xfrm>
            <a:off x="9653435" y="549028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après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999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76659-C0F4-E30D-133E-32783133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5" y="355698"/>
            <a:ext cx="10515600" cy="1325563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Actions</a:t>
            </a:r>
            <a:endParaRPr lang="fr-FR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44E2AB4-CBD7-99E3-9020-108961C0B46A}"/>
              </a:ext>
            </a:extLst>
          </p:cNvPr>
          <p:cNvCxnSpPr/>
          <p:nvPr/>
        </p:nvCxnSpPr>
        <p:spPr>
          <a:xfrm>
            <a:off x="520045" y="1329180"/>
            <a:ext cx="1115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B73B029B-AD49-2267-9C5B-23D6E87ECFD8}"/>
              </a:ext>
            </a:extLst>
          </p:cNvPr>
          <p:cNvSpPr txBox="1"/>
          <p:nvPr/>
        </p:nvSpPr>
        <p:spPr>
          <a:xfrm>
            <a:off x="520044" y="1681261"/>
            <a:ext cx="707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 (Corps)"/>
                <a:cs typeface="Aharoni" panose="02010803020104030203" pitchFamily="2" charset="-79"/>
              </a:rPr>
              <a:t>2) Sauter</a:t>
            </a:r>
            <a:endParaRPr lang="fr-FR" sz="2400" dirty="0">
              <a:latin typeface="Calibri (Corps)"/>
              <a:cs typeface="Aharoni" panose="02010803020104030203" pitchFamily="2" charset="-79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012A057-0EDF-45F7-38CF-51442B83DE30}"/>
              </a:ext>
            </a:extLst>
          </p:cNvPr>
          <p:cNvSpPr txBox="1"/>
          <p:nvPr/>
        </p:nvSpPr>
        <p:spPr>
          <a:xfrm>
            <a:off x="4242756" y="2714436"/>
            <a:ext cx="3109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Calibri (Corps)"/>
                <a:cs typeface="Aharoni" panose="02010803020104030203" pitchFamily="2" charset="-79"/>
              </a:rPr>
              <a:t>Avec Bloc Bas</a:t>
            </a:r>
            <a:endParaRPr lang="fr-FR" sz="2000" i="1" dirty="0">
              <a:latin typeface="Calibri (Corps)"/>
              <a:cs typeface="Aharoni" panose="02010803020104030203" pitchFamily="2" charset="-79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5C6E29B-45E0-B6AE-6B4B-3958B345C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044" y="3725722"/>
            <a:ext cx="2124794" cy="160937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306EE2E-EC9F-D392-6D60-4F9367B7E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3007" y="3706612"/>
            <a:ext cx="2209676" cy="169554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2572FED-DC06-7C11-A763-934977BBEDCE}"/>
              </a:ext>
            </a:extLst>
          </p:cNvPr>
          <p:cNvSpPr txBox="1"/>
          <p:nvPr/>
        </p:nvSpPr>
        <p:spPr>
          <a:xfrm>
            <a:off x="1223528" y="5490282"/>
            <a:ext cx="71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avant</a:t>
            </a:r>
            <a:endParaRPr lang="fr-FR" i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E59533-36E1-CA05-3E0C-076CF7FA6083}"/>
              </a:ext>
            </a:extLst>
          </p:cNvPr>
          <p:cNvSpPr txBox="1"/>
          <p:nvPr/>
        </p:nvSpPr>
        <p:spPr>
          <a:xfrm>
            <a:off x="5315852" y="5490282"/>
            <a:ext cx="96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pendant</a:t>
            </a:r>
            <a:endParaRPr lang="fr-FR" i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11B0C1-CD0B-43F4-BF7A-1ED7A4A67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99014" y="3723841"/>
            <a:ext cx="2209676" cy="167099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41C66C-8A8C-DD80-AE4B-70B84A16DFB8}"/>
              </a:ext>
            </a:extLst>
          </p:cNvPr>
          <p:cNvSpPr txBox="1"/>
          <p:nvPr/>
        </p:nvSpPr>
        <p:spPr>
          <a:xfrm>
            <a:off x="9653435" y="549028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après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9118765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426</Words>
  <Application>Microsoft Office PowerPoint</Application>
  <PresentationFormat>Grand écran</PresentationFormat>
  <Paragraphs>113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Aharoni</vt:lpstr>
      <vt:lpstr>Arial</vt:lpstr>
      <vt:lpstr>Calibri</vt:lpstr>
      <vt:lpstr>Calibri (Corps)</vt:lpstr>
      <vt:lpstr>Calibri Light</vt:lpstr>
      <vt:lpstr>Cambria Math</vt:lpstr>
      <vt:lpstr>Thème Office</vt:lpstr>
      <vt:lpstr>Renforcement Learning sur Super Mario Bros</vt:lpstr>
      <vt:lpstr>Plan</vt:lpstr>
      <vt:lpstr>Super Mario Bross</vt:lpstr>
      <vt:lpstr>Actions</vt:lpstr>
      <vt:lpstr>Actions</vt:lpstr>
      <vt:lpstr>Actions</vt:lpstr>
      <vt:lpstr>Actions</vt:lpstr>
      <vt:lpstr>Actions</vt:lpstr>
      <vt:lpstr>Actions</vt:lpstr>
      <vt:lpstr>Actions</vt:lpstr>
      <vt:lpstr>Actions</vt:lpstr>
      <vt:lpstr>Q-Learning Algorithm</vt:lpstr>
      <vt:lpstr>E-Greedy Exploitation</vt:lpstr>
      <vt:lpstr>Fonction d’apprentissage</vt:lpstr>
      <vt:lpstr>MCTS</vt:lpstr>
      <vt:lpstr>Application de MCTS dans le Jeu</vt:lpstr>
      <vt:lpstr>Fonctionnement et Optimisation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Haddou Al tair</dc:creator>
  <cp:lastModifiedBy>Colin De seroux</cp:lastModifiedBy>
  <cp:revision>61</cp:revision>
  <dcterms:created xsi:type="dcterms:W3CDTF">2024-10-23T12:33:33Z</dcterms:created>
  <dcterms:modified xsi:type="dcterms:W3CDTF">2024-10-31T17:26:02Z</dcterms:modified>
</cp:coreProperties>
</file>