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B3903-5ABA-47B5-A608-A812F37F3C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49F10D-4971-411F-85DC-4F19E18E835A}">
      <dgm:prSet phldrT="[Texte]"/>
      <dgm:spPr/>
      <dgm:t>
        <a:bodyPr/>
        <a:lstStyle/>
        <a:p>
          <a:r>
            <a:rPr lang="en-US" dirty="0" err="1"/>
            <a:t>Présentation</a:t>
          </a:r>
          <a:r>
            <a:rPr lang="en-US" dirty="0"/>
            <a:t> du Jeu</a:t>
          </a:r>
          <a:endParaRPr lang="fr-FR" dirty="0"/>
        </a:p>
      </dgm:t>
    </dgm:pt>
    <dgm:pt modelId="{3CE4E14F-E734-4592-A9E0-56E32064F9A7}" type="parTrans" cxnId="{62AF8721-B67A-4059-BADB-2EF2D7B5D55F}">
      <dgm:prSet/>
      <dgm:spPr/>
      <dgm:t>
        <a:bodyPr/>
        <a:lstStyle/>
        <a:p>
          <a:endParaRPr lang="fr-FR"/>
        </a:p>
      </dgm:t>
    </dgm:pt>
    <dgm:pt modelId="{F6BD4BB3-13DC-4962-A7CF-9D4DF8325FA2}" type="sibTrans" cxnId="{62AF8721-B67A-4059-BADB-2EF2D7B5D55F}">
      <dgm:prSet/>
      <dgm:spPr/>
      <dgm:t>
        <a:bodyPr/>
        <a:lstStyle/>
        <a:p>
          <a:endParaRPr lang="fr-FR"/>
        </a:p>
      </dgm:t>
    </dgm:pt>
    <dgm:pt modelId="{08632288-1DD0-428E-9776-00B5EC928D7F}">
      <dgm:prSet phldrT="[Texte]"/>
      <dgm:spPr/>
      <dgm:t>
        <a:bodyPr/>
        <a:lstStyle/>
        <a:p>
          <a:r>
            <a:rPr lang="en-US" dirty="0"/>
            <a:t>Q-Learning</a:t>
          </a:r>
          <a:endParaRPr lang="fr-FR" dirty="0"/>
        </a:p>
      </dgm:t>
    </dgm:pt>
    <dgm:pt modelId="{53476A11-78A5-4837-A33C-FA166FD71C68}" type="parTrans" cxnId="{63ABD8AA-CACC-44C6-AA35-3893345D164F}">
      <dgm:prSet/>
      <dgm:spPr/>
      <dgm:t>
        <a:bodyPr/>
        <a:lstStyle/>
        <a:p>
          <a:endParaRPr lang="fr-FR"/>
        </a:p>
      </dgm:t>
    </dgm:pt>
    <dgm:pt modelId="{DAF041D9-03A1-4B9A-84A6-B8A3257EC021}" type="sibTrans" cxnId="{63ABD8AA-CACC-44C6-AA35-3893345D164F}">
      <dgm:prSet/>
      <dgm:spPr/>
      <dgm:t>
        <a:bodyPr/>
        <a:lstStyle/>
        <a:p>
          <a:endParaRPr lang="fr-FR"/>
        </a:p>
      </dgm:t>
    </dgm:pt>
    <dgm:pt modelId="{5148047F-071F-4726-B65D-A5E854C4D0BD}">
      <dgm:prSet phldrT="[Texte]"/>
      <dgm:spPr/>
      <dgm:t>
        <a:bodyPr/>
        <a:lstStyle/>
        <a:p>
          <a:r>
            <a:rPr lang="en-US" dirty="0"/>
            <a:t>MCTS</a:t>
          </a:r>
          <a:endParaRPr lang="fr-FR" dirty="0"/>
        </a:p>
      </dgm:t>
    </dgm:pt>
    <dgm:pt modelId="{A2F6867E-517F-467F-AF73-5A2AB4C325D1}" type="parTrans" cxnId="{B7A57D20-28D5-4453-8E4E-13147AF0821E}">
      <dgm:prSet/>
      <dgm:spPr/>
    </dgm:pt>
    <dgm:pt modelId="{D471DD30-B905-433E-84A8-4610399F400E}" type="sibTrans" cxnId="{B7A57D20-28D5-4453-8E4E-13147AF0821E}">
      <dgm:prSet/>
      <dgm:spPr/>
    </dgm:pt>
    <dgm:pt modelId="{D4251A2D-70EF-4CEC-8AD4-99FFFFF89135}" type="pres">
      <dgm:prSet presAssocID="{A1AB3903-5ABA-47B5-A608-A812F37F3C73}" presName="Name0" presStyleCnt="0">
        <dgm:presLayoutVars>
          <dgm:chMax val="7"/>
          <dgm:chPref val="7"/>
          <dgm:dir/>
        </dgm:presLayoutVars>
      </dgm:prSet>
      <dgm:spPr/>
    </dgm:pt>
    <dgm:pt modelId="{57C622F3-F3D7-4351-B72A-C897466CAFDF}" type="pres">
      <dgm:prSet presAssocID="{A1AB3903-5ABA-47B5-A608-A812F37F3C73}" presName="Name1" presStyleCnt="0"/>
      <dgm:spPr/>
    </dgm:pt>
    <dgm:pt modelId="{1919E515-DD1D-41DE-B867-3171F2E07C78}" type="pres">
      <dgm:prSet presAssocID="{A1AB3903-5ABA-47B5-A608-A812F37F3C73}" presName="cycle" presStyleCnt="0"/>
      <dgm:spPr/>
    </dgm:pt>
    <dgm:pt modelId="{7F5A5980-9BB1-4576-B02E-4F5787DCDB22}" type="pres">
      <dgm:prSet presAssocID="{A1AB3903-5ABA-47B5-A608-A812F37F3C73}" presName="srcNode" presStyleLbl="node1" presStyleIdx="0" presStyleCnt="3"/>
      <dgm:spPr/>
    </dgm:pt>
    <dgm:pt modelId="{8BAA5E66-331B-4A75-AF5E-22A28DB7A35A}" type="pres">
      <dgm:prSet presAssocID="{A1AB3903-5ABA-47B5-A608-A812F37F3C73}" presName="conn" presStyleLbl="parChTrans1D2" presStyleIdx="0" presStyleCnt="1"/>
      <dgm:spPr/>
    </dgm:pt>
    <dgm:pt modelId="{50133845-BF3C-415E-899C-CBE2A90C102C}" type="pres">
      <dgm:prSet presAssocID="{A1AB3903-5ABA-47B5-A608-A812F37F3C73}" presName="extraNode" presStyleLbl="node1" presStyleIdx="0" presStyleCnt="3"/>
      <dgm:spPr/>
    </dgm:pt>
    <dgm:pt modelId="{00E4523D-43A6-45B9-A627-FE9EFD32A8EA}" type="pres">
      <dgm:prSet presAssocID="{A1AB3903-5ABA-47B5-A608-A812F37F3C73}" presName="dstNode" presStyleLbl="node1" presStyleIdx="0" presStyleCnt="3"/>
      <dgm:spPr/>
    </dgm:pt>
    <dgm:pt modelId="{2E4EA254-E42F-4ED2-BD6E-443F77335E06}" type="pres">
      <dgm:prSet presAssocID="{4849F10D-4971-411F-85DC-4F19E18E835A}" presName="text_1" presStyleLbl="node1" presStyleIdx="0" presStyleCnt="3">
        <dgm:presLayoutVars>
          <dgm:bulletEnabled val="1"/>
        </dgm:presLayoutVars>
      </dgm:prSet>
      <dgm:spPr/>
    </dgm:pt>
    <dgm:pt modelId="{DB25647E-DCDC-487B-AB78-3CA7377FA551}" type="pres">
      <dgm:prSet presAssocID="{4849F10D-4971-411F-85DC-4F19E18E835A}" presName="accent_1" presStyleCnt="0"/>
      <dgm:spPr/>
    </dgm:pt>
    <dgm:pt modelId="{864E527C-0098-4563-848A-BEE69B692E0F}" type="pres">
      <dgm:prSet presAssocID="{4849F10D-4971-411F-85DC-4F19E18E835A}" presName="accentRepeatNode" presStyleLbl="solidFgAcc1" presStyleIdx="0" presStyleCnt="3"/>
      <dgm:spPr/>
    </dgm:pt>
    <dgm:pt modelId="{44B8B8CF-8676-4794-9B7E-482C0C20467A}" type="pres">
      <dgm:prSet presAssocID="{08632288-1DD0-428E-9776-00B5EC928D7F}" presName="text_2" presStyleLbl="node1" presStyleIdx="1" presStyleCnt="3">
        <dgm:presLayoutVars>
          <dgm:bulletEnabled val="1"/>
        </dgm:presLayoutVars>
      </dgm:prSet>
      <dgm:spPr/>
    </dgm:pt>
    <dgm:pt modelId="{60348ADE-1F51-4B36-B731-DC458BB021A1}" type="pres">
      <dgm:prSet presAssocID="{08632288-1DD0-428E-9776-00B5EC928D7F}" presName="accent_2" presStyleCnt="0"/>
      <dgm:spPr/>
    </dgm:pt>
    <dgm:pt modelId="{39DCC387-8E9C-498E-A2B2-9F9911B3384F}" type="pres">
      <dgm:prSet presAssocID="{08632288-1DD0-428E-9776-00B5EC928D7F}" presName="accentRepeatNode" presStyleLbl="solidFgAcc1" presStyleIdx="1" presStyleCnt="3"/>
      <dgm:spPr/>
    </dgm:pt>
    <dgm:pt modelId="{39ECF514-4890-48A4-AAC9-77970D9A5705}" type="pres">
      <dgm:prSet presAssocID="{5148047F-071F-4726-B65D-A5E854C4D0BD}" presName="text_3" presStyleLbl="node1" presStyleIdx="2" presStyleCnt="3">
        <dgm:presLayoutVars>
          <dgm:bulletEnabled val="1"/>
        </dgm:presLayoutVars>
      </dgm:prSet>
      <dgm:spPr/>
    </dgm:pt>
    <dgm:pt modelId="{56FA8FBE-1961-4066-AF64-09E6E3A5E483}" type="pres">
      <dgm:prSet presAssocID="{5148047F-071F-4726-B65D-A5E854C4D0BD}" presName="accent_3" presStyleCnt="0"/>
      <dgm:spPr/>
    </dgm:pt>
    <dgm:pt modelId="{18C9752F-5938-4E1F-96D9-C7E2117FE0FE}" type="pres">
      <dgm:prSet presAssocID="{5148047F-071F-4726-B65D-A5E854C4D0BD}" presName="accentRepeatNode" presStyleLbl="solidFgAcc1" presStyleIdx="2" presStyleCnt="3"/>
      <dgm:spPr/>
    </dgm:pt>
  </dgm:ptLst>
  <dgm:cxnLst>
    <dgm:cxn modelId="{23120E13-7E50-4AFC-A8B4-CEE43FC4CBB0}" type="presOf" srcId="{08632288-1DD0-428E-9776-00B5EC928D7F}" destId="{44B8B8CF-8676-4794-9B7E-482C0C20467A}" srcOrd="0" destOrd="0" presId="urn:microsoft.com/office/officeart/2008/layout/VerticalCurvedList"/>
    <dgm:cxn modelId="{B7A57D20-28D5-4453-8E4E-13147AF0821E}" srcId="{A1AB3903-5ABA-47B5-A608-A812F37F3C73}" destId="{5148047F-071F-4726-B65D-A5E854C4D0BD}" srcOrd="2" destOrd="0" parTransId="{A2F6867E-517F-467F-AF73-5A2AB4C325D1}" sibTransId="{D471DD30-B905-433E-84A8-4610399F400E}"/>
    <dgm:cxn modelId="{62AF8721-B67A-4059-BADB-2EF2D7B5D55F}" srcId="{A1AB3903-5ABA-47B5-A608-A812F37F3C73}" destId="{4849F10D-4971-411F-85DC-4F19E18E835A}" srcOrd="0" destOrd="0" parTransId="{3CE4E14F-E734-4592-A9E0-56E32064F9A7}" sibTransId="{F6BD4BB3-13DC-4962-A7CF-9D4DF8325FA2}"/>
    <dgm:cxn modelId="{24AFD232-541F-4168-82A1-836978180B19}" type="presOf" srcId="{4849F10D-4971-411F-85DC-4F19E18E835A}" destId="{2E4EA254-E42F-4ED2-BD6E-443F77335E06}" srcOrd="0" destOrd="0" presId="urn:microsoft.com/office/officeart/2008/layout/VerticalCurvedList"/>
    <dgm:cxn modelId="{34B2418B-EE37-4A1E-8E60-1351FC650D6D}" type="presOf" srcId="{A1AB3903-5ABA-47B5-A608-A812F37F3C73}" destId="{D4251A2D-70EF-4CEC-8AD4-99FFFFF89135}" srcOrd="0" destOrd="0" presId="urn:microsoft.com/office/officeart/2008/layout/VerticalCurvedList"/>
    <dgm:cxn modelId="{63ABD8AA-CACC-44C6-AA35-3893345D164F}" srcId="{A1AB3903-5ABA-47B5-A608-A812F37F3C73}" destId="{08632288-1DD0-428E-9776-00B5EC928D7F}" srcOrd="1" destOrd="0" parTransId="{53476A11-78A5-4837-A33C-FA166FD71C68}" sibTransId="{DAF041D9-03A1-4B9A-84A6-B8A3257EC021}"/>
    <dgm:cxn modelId="{57FF6CBE-71BB-4CF3-A15E-1AFA2DE3BE98}" type="presOf" srcId="{F6BD4BB3-13DC-4962-A7CF-9D4DF8325FA2}" destId="{8BAA5E66-331B-4A75-AF5E-22A28DB7A35A}" srcOrd="0" destOrd="0" presId="urn:microsoft.com/office/officeart/2008/layout/VerticalCurvedList"/>
    <dgm:cxn modelId="{CB5188FD-A88C-4AE1-9473-0B138E547C54}" type="presOf" srcId="{5148047F-071F-4726-B65D-A5E854C4D0BD}" destId="{39ECF514-4890-48A4-AAC9-77970D9A5705}" srcOrd="0" destOrd="0" presId="urn:microsoft.com/office/officeart/2008/layout/VerticalCurvedList"/>
    <dgm:cxn modelId="{D32E0343-F768-40CF-AD04-F0FAFC2EF4DF}" type="presParOf" srcId="{D4251A2D-70EF-4CEC-8AD4-99FFFFF89135}" destId="{57C622F3-F3D7-4351-B72A-C897466CAFDF}" srcOrd="0" destOrd="0" presId="urn:microsoft.com/office/officeart/2008/layout/VerticalCurvedList"/>
    <dgm:cxn modelId="{C26396D0-3EB4-4725-BA50-94B0E854BBE1}" type="presParOf" srcId="{57C622F3-F3D7-4351-B72A-C897466CAFDF}" destId="{1919E515-DD1D-41DE-B867-3171F2E07C78}" srcOrd="0" destOrd="0" presId="urn:microsoft.com/office/officeart/2008/layout/VerticalCurvedList"/>
    <dgm:cxn modelId="{92FC7A18-5FF2-4762-BBB3-85B787ED7087}" type="presParOf" srcId="{1919E515-DD1D-41DE-B867-3171F2E07C78}" destId="{7F5A5980-9BB1-4576-B02E-4F5787DCDB22}" srcOrd="0" destOrd="0" presId="urn:microsoft.com/office/officeart/2008/layout/VerticalCurvedList"/>
    <dgm:cxn modelId="{A07CA4B7-C6C7-479D-AAB5-B41C478C365D}" type="presParOf" srcId="{1919E515-DD1D-41DE-B867-3171F2E07C78}" destId="{8BAA5E66-331B-4A75-AF5E-22A28DB7A35A}" srcOrd="1" destOrd="0" presId="urn:microsoft.com/office/officeart/2008/layout/VerticalCurvedList"/>
    <dgm:cxn modelId="{9570C6DF-235F-4EEF-8042-3F7D4918934E}" type="presParOf" srcId="{1919E515-DD1D-41DE-B867-3171F2E07C78}" destId="{50133845-BF3C-415E-899C-CBE2A90C102C}" srcOrd="2" destOrd="0" presId="urn:microsoft.com/office/officeart/2008/layout/VerticalCurvedList"/>
    <dgm:cxn modelId="{4066847C-9A0B-4EEF-BABF-353D974764E9}" type="presParOf" srcId="{1919E515-DD1D-41DE-B867-3171F2E07C78}" destId="{00E4523D-43A6-45B9-A627-FE9EFD32A8EA}" srcOrd="3" destOrd="0" presId="urn:microsoft.com/office/officeart/2008/layout/VerticalCurvedList"/>
    <dgm:cxn modelId="{979A712B-9173-4C8C-AC62-8E8F5EE5E959}" type="presParOf" srcId="{57C622F3-F3D7-4351-B72A-C897466CAFDF}" destId="{2E4EA254-E42F-4ED2-BD6E-443F77335E06}" srcOrd="1" destOrd="0" presId="urn:microsoft.com/office/officeart/2008/layout/VerticalCurvedList"/>
    <dgm:cxn modelId="{CCF59FFB-E9DF-4DE8-A7FB-092B558BBA50}" type="presParOf" srcId="{57C622F3-F3D7-4351-B72A-C897466CAFDF}" destId="{DB25647E-DCDC-487B-AB78-3CA7377FA551}" srcOrd="2" destOrd="0" presId="urn:microsoft.com/office/officeart/2008/layout/VerticalCurvedList"/>
    <dgm:cxn modelId="{2967E892-822B-42AE-A2CB-1022D86724EF}" type="presParOf" srcId="{DB25647E-DCDC-487B-AB78-3CA7377FA551}" destId="{864E527C-0098-4563-848A-BEE69B692E0F}" srcOrd="0" destOrd="0" presId="urn:microsoft.com/office/officeart/2008/layout/VerticalCurvedList"/>
    <dgm:cxn modelId="{45B9FDBA-AA5C-4F13-B6C5-8FABE626A80C}" type="presParOf" srcId="{57C622F3-F3D7-4351-B72A-C897466CAFDF}" destId="{44B8B8CF-8676-4794-9B7E-482C0C20467A}" srcOrd="3" destOrd="0" presId="urn:microsoft.com/office/officeart/2008/layout/VerticalCurvedList"/>
    <dgm:cxn modelId="{DDEC3AF3-9AD7-4234-9A7C-E0D49F20BBB1}" type="presParOf" srcId="{57C622F3-F3D7-4351-B72A-C897466CAFDF}" destId="{60348ADE-1F51-4B36-B731-DC458BB021A1}" srcOrd="4" destOrd="0" presId="urn:microsoft.com/office/officeart/2008/layout/VerticalCurvedList"/>
    <dgm:cxn modelId="{7BF7B8E4-87E2-42A9-A5AF-FEAF35C9BD57}" type="presParOf" srcId="{60348ADE-1F51-4B36-B731-DC458BB021A1}" destId="{39DCC387-8E9C-498E-A2B2-9F9911B3384F}" srcOrd="0" destOrd="0" presId="urn:microsoft.com/office/officeart/2008/layout/VerticalCurvedList"/>
    <dgm:cxn modelId="{70DABD93-D70F-479C-89A0-252808B8D18A}" type="presParOf" srcId="{57C622F3-F3D7-4351-B72A-C897466CAFDF}" destId="{39ECF514-4890-48A4-AAC9-77970D9A5705}" srcOrd="5" destOrd="0" presId="urn:microsoft.com/office/officeart/2008/layout/VerticalCurvedList"/>
    <dgm:cxn modelId="{807E2218-EAFC-4EEA-B94A-AA2854952806}" type="presParOf" srcId="{57C622F3-F3D7-4351-B72A-C897466CAFDF}" destId="{56FA8FBE-1961-4066-AF64-09E6E3A5E483}" srcOrd="6" destOrd="0" presId="urn:microsoft.com/office/officeart/2008/layout/VerticalCurvedList"/>
    <dgm:cxn modelId="{10F314B8-A4E4-423B-B28C-10BE389E1888}" type="presParOf" srcId="{56FA8FBE-1961-4066-AF64-09E6E3A5E483}" destId="{18C9752F-5938-4E1F-96D9-C7E2117FE0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A5E66-331B-4A75-AF5E-22A28DB7A35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EA254-E42F-4ED2-BD6E-443F77335E06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Présentation</a:t>
          </a:r>
          <a:r>
            <a:rPr lang="en-US" sz="5600" kern="1200" dirty="0"/>
            <a:t> du Jeu</a:t>
          </a:r>
          <a:endParaRPr lang="fr-FR" sz="5600" kern="1200" dirty="0"/>
        </a:p>
      </dsp:txBody>
      <dsp:txXfrm>
        <a:off x="752110" y="541866"/>
        <a:ext cx="7301111" cy="1083733"/>
      </dsp:txXfrm>
    </dsp:sp>
    <dsp:sp modelId="{864E527C-0098-4563-848A-BEE69B692E0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8B8CF-8676-4794-9B7E-482C0C20467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Q-Learning</a:t>
          </a:r>
          <a:endParaRPr lang="fr-FR" sz="5600" kern="1200" dirty="0"/>
        </a:p>
      </dsp:txBody>
      <dsp:txXfrm>
        <a:off x="1146048" y="2167466"/>
        <a:ext cx="6907174" cy="1083733"/>
      </dsp:txXfrm>
    </dsp:sp>
    <dsp:sp modelId="{39DCC387-8E9C-498E-A2B2-9F9911B3384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CF514-4890-48A4-AAC9-77970D9A570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MCTS</a:t>
          </a:r>
          <a:endParaRPr lang="fr-FR" sz="5600" kern="1200" dirty="0"/>
        </a:p>
      </dsp:txBody>
      <dsp:txXfrm>
        <a:off x="752110" y="3793066"/>
        <a:ext cx="7301111" cy="1083733"/>
      </dsp:txXfrm>
    </dsp:sp>
    <dsp:sp modelId="{18C9752F-5938-4E1F-96D9-C7E2117FE0F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2900B-FF41-8756-7199-74C61266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033EB8-48EA-B7B2-1F22-B4E908489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BFBB1-6E62-1109-F28D-EA577130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66ECE-1C88-BED2-3DC6-6542DE6B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12D98-0993-E5AE-ED9E-1B33F80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B8966-C5CC-F3FC-37DC-CA8BAC7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51D1C1-D9B6-495A-FB90-E8A8657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F2773-9690-0CEE-8821-F21769E8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22594-A19B-F015-F8B8-55AB43D5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60B48-D721-D6B7-ECAC-A6CCFBD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3DD141-D109-935C-3CE7-1450987C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588D4-8F69-EAB3-B075-742B0D4A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BEF0C-55C9-1A46-E5C9-09C640C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9AD43-0527-3E24-03A9-A1C35CA7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BF7A3-CA1C-2F36-5BC9-9144DFE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4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208EA-1C33-8F40-D2CE-D56DCACC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62027-1882-C3C3-863A-723F9547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225C7-4476-1807-E30C-E3FC1C6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6FF6E-4B6F-73D7-5E8A-A8D7B984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4A81C-C6C4-B89C-FE19-4867B03C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32BAF-268B-939D-9666-F24DC21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643C8-2BEC-95C8-EBED-67856D1C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C2D12-B06C-15E9-9417-6DB3F596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0842D-44CA-4D3B-9567-BB1899B2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621DF-8070-D80E-93F9-0CA3764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4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7537C-FF7E-9127-A0EF-B66117D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69593-E1CB-EC51-6197-7640FB529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14CC1-044A-C500-AAC6-0B3E333C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86FF4-9E15-4391-89D4-1A29DF4F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79AC1-1F43-CAA7-5FF4-40323D0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7CF8D9-CE84-AC40-AD23-1C61F01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066A-C296-E49F-9F53-A923EA0E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1032B-4DBE-9FD5-393C-D76FDD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91D43-EF68-B67A-10D6-FEBE3453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CB00E4-0A2F-DC33-15E3-69F2D6B1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4F5C5-09A4-F9A7-B233-AB7E109DA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B6A72C-8C13-3AE8-BF27-74489AD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E733F-76E7-04F3-8607-7FABD158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9A173C-E522-80A8-509B-7A9CAF5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A550-1406-0C67-E8AF-20BA850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A9A5D-6478-5B7E-129E-825FFA6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152D6-0207-84F9-689D-C9E5550E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7C364-41CC-ECEB-E6CF-9B2FA7FA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30AAA3-32E8-B626-4E24-88DA51BB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77395B-76BA-ED6A-6F98-F9784778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9AFF0-644F-40FE-8C07-FCDDB6BB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0F7B8-3FDB-24E4-03D7-C765BD5F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31361-369C-E793-1FF9-48B06CC0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E28A5E-FCBB-72C9-AE29-E34D0867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DCC454-9C79-4150-813D-FF2F969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7D483-FED5-EE54-EB46-02AEA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62670-E12E-7784-86DE-56BA6AA9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2771A-2568-0FD1-4134-86A18324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3AF7CC-A2E0-0398-235D-B3567F03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DA808-DF9B-EC7B-ED93-1FA71848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60EB17-1EE4-AEE4-DA70-25DFE60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70360-4BAF-EC80-3114-6074393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822EE-DC84-FB98-2628-F02EF9E9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4F81CC-B7B3-7E49-3E6F-C40F78A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9C3599-CEDD-3FC6-B6AA-3BC16956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F431C-DD50-4F6A-B7D5-671C9CF62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F93E-4F2C-4DBB-8195-1C53AEDFA418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E19EF-EA8A-B04E-3369-8C2036006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B3D37-964A-AE99-AF8C-3DCC8CC65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1717008B-51D9-6753-44F7-C1DE6BF550E0}"/>
              </a:ext>
            </a:extLst>
          </p:cNvPr>
          <p:cNvSpPr/>
          <p:nvPr/>
        </p:nvSpPr>
        <p:spPr>
          <a:xfrm>
            <a:off x="732148" y="1197204"/>
            <a:ext cx="10727703" cy="36198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735A7F-8054-D64F-0969-1DC354F9C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Renforcement Learning sur Super Mario Bros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95584-038E-F215-0E8E-852BE203E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HADDOU Amine</a:t>
            </a:r>
          </a:p>
          <a:p>
            <a:r>
              <a:rPr lang="fr-FR" dirty="0">
                <a:solidFill>
                  <a:schemeClr val="bg1"/>
                </a:solidFill>
              </a:rPr>
              <a:t>DE SEROUX Colin</a:t>
            </a:r>
          </a:p>
        </p:txBody>
      </p:sp>
    </p:spTree>
    <p:extLst>
      <p:ext uri="{BB962C8B-B14F-4D97-AF65-F5344CB8AC3E}">
        <p14:creationId xmlns:p14="http://schemas.microsoft.com/office/powerpoint/2010/main" val="25120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Haut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25722"/>
            <a:ext cx="2073615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06612"/>
            <a:ext cx="2184641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23841"/>
            <a:ext cx="215301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75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Escaliers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52803"/>
            <a:ext cx="2073615" cy="15552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16217"/>
            <a:ext cx="2184641" cy="16763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33307"/>
            <a:ext cx="2153016" cy="16520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60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Q-Learning Algorithm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de type « Temporal </a:t>
            </a:r>
            <a:r>
              <a:rPr lang="fr-FR" sz="2000" dirty="0" err="1"/>
              <a:t>Difference</a:t>
            </a:r>
            <a:r>
              <a:rPr lang="fr-FR" sz="2000" dirty="0"/>
              <a:t> »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dit « Off Policy »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décider du prochain mouvement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l’apprentissage.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Qtable</a:t>
            </a:r>
            <a:r>
              <a:rPr lang="fr-FR" sz="2000" dirty="0"/>
              <a:t> pour le jeu :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2 actions 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53 états (nb colonnes)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4E1A301-1ACB-20B9-DFA6-B9446A39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57378"/>
              </p:ext>
            </p:extLst>
          </p:nvPr>
        </p:nvGraphicFramePr>
        <p:xfrm>
          <a:off x="5310231" y="4787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9762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1215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637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7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320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EDE9F19-91D3-2E31-4948-3FAA596B91A8}"/>
              </a:ext>
            </a:extLst>
          </p:cNvPr>
          <p:cNvSpPr txBox="1"/>
          <p:nvPr/>
        </p:nvSpPr>
        <p:spPr>
          <a:xfrm>
            <a:off x="5227171" y="6270500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Exemple</a:t>
            </a:r>
            <a:r>
              <a:rPr lang="en-US" i="1" dirty="0"/>
              <a:t> Q-Table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8213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E-Greedy Exploitation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4AA9748-EC20-D297-B303-40C9FD3B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97" y="2752767"/>
            <a:ext cx="6122187" cy="2231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BC02F2-95DA-ED36-0917-F2B075F88AE6}"/>
              </a:ext>
            </a:extLst>
          </p:cNvPr>
          <p:cNvSpPr txBox="1"/>
          <p:nvPr/>
        </p:nvSpPr>
        <p:spPr>
          <a:xfrm>
            <a:off x="2280421" y="4984442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 politique de </a:t>
            </a:r>
            <a:r>
              <a:rPr lang="en-US" i="1" dirty="0" err="1"/>
              <a:t>mouvement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751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Fonction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d’apprentissage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/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200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/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1"/>
                    </a:solidFill>
                  </a:rPr>
                  <a:t>Q(s, a) </a:t>
                </a:r>
                <a:r>
                  <a:rPr lang="en-US" sz="2000" dirty="0"/>
                  <a:t>: l</a:t>
                </a:r>
                <a:r>
                  <a:rPr lang="fr-FR" sz="2000" dirty="0"/>
                  <a:t>a valeur Q actuelle pour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 et l'action </a:t>
                </a:r>
                <a:r>
                  <a:rPr lang="fr-FR" sz="2000" i="1" dirty="0"/>
                  <a:t>a.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: le taux d’apprentissage.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fr-FR" sz="2000" i="1" dirty="0">
                    <a:solidFill>
                      <a:srgbClr val="FF0000"/>
                    </a:solidFill>
                  </a:rPr>
                  <a:t>r</a:t>
                </a:r>
                <a:r>
                  <a:rPr lang="fr-FR" sz="2000" dirty="0"/>
                  <a:t> : la récompense obtenue après avoir exécuté l'action </a:t>
                </a:r>
                <a:r>
                  <a:rPr lang="fr-FR" sz="2000" i="1" dirty="0"/>
                  <a:t>a</a:t>
                </a:r>
                <a:r>
                  <a:rPr lang="fr-FR" sz="2000" dirty="0"/>
                  <a:t> dans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: le facteur discount (importance des récompenses).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 : la valeur </a:t>
                </a:r>
                <a:r>
                  <a:rPr lang="fr-FR" sz="2000" b="1" dirty="0"/>
                  <a:t>maximale</a:t>
                </a:r>
                <a:r>
                  <a:rPr lang="fr-FR" sz="2000" dirty="0"/>
                  <a:t> de l'état suivant </a:t>
                </a:r>
                <a:r>
                  <a:rPr lang="fr-FR" sz="2000" i="1" dirty="0"/>
                  <a:t>s’</a:t>
                </a:r>
                <a:r>
                  <a:rPr lang="fr-FR" sz="2000" dirty="0"/>
                  <a:t> en considérant toutes les actions </a:t>
                </a:r>
                <a:r>
                  <a:rPr lang="fr-FR" sz="2000" i="1" dirty="0"/>
                  <a:t>a’.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blipFill>
                <a:blip r:embed="rId3"/>
                <a:stretch>
                  <a:fillRect l="-605" t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9170C08-586D-22DC-8439-F6E9BCDD98EC}"/>
              </a:ext>
            </a:extLst>
          </p:cNvPr>
          <p:cNvCxnSpPr>
            <a:cxnSpLocks/>
          </p:cNvCxnSpPr>
          <p:nvPr/>
        </p:nvCxnSpPr>
        <p:spPr>
          <a:xfrm>
            <a:off x="520043" y="4399175"/>
            <a:ext cx="99916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8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2AA8-702F-0504-133E-DC88F914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5138-49B3-C3B9-2E2A-BBA16490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MCTS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F7041F0-D5E1-420D-CB1F-F04C736950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F9A0EB9-96BA-61E6-3081-BF12D1B94848}"/>
              </a:ext>
            </a:extLst>
          </p:cNvPr>
          <p:cNvSpPr txBox="1"/>
          <p:nvPr/>
        </p:nvSpPr>
        <p:spPr>
          <a:xfrm>
            <a:off x="520044" y="1681261"/>
            <a:ext cx="88462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Algorithme d’exploration et d’optimisation utilisé pour les jeux et problèmes de décision complexe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Combine la recherche aléatoire et l’optimisation pour explorer efficacement les espaces d’actions vastes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Construit un arbre de décision basé sur des simulations pour déterminer les meilleurs actions en fonction des résultats passés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Utilisation : Sélection, Expansion, Simulation, 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333438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8E63-B563-D562-4202-83EC4317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3001C-A735-7D31-F72A-6A347CDF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Application de MCTS dans le Jeu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E48F075-C0BA-0470-EA58-BE686C9F7DAE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D396256E-3B67-43AC-626A-542D039115FC}"/>
              </a:ext>
            </a:extLst>
          </p:cNvPr>
          <p:cNvSpPr txBox="1"/>
          <p:nvPr/>
        </p:nvSpPr>
        <p:spPr>
          <a:xfrm>
            <a:off x="520044" y="1681261"/>
            <a:ext cx="88462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Objectif : faire de la prise de décision pour le joueur, qui peut avancer ou sauter sur une grille.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Processus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Arbre de décisions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Bénéfices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6E6AC7-9FFE-709D-41E3-75E9BB79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51" y="2616076"/>
            <a:ext cx="589679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44A38-20FC-2EE3-F43D-DF2229ACF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952E0-2581-A8C6-7B1D-EEBB283E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Upper Confidence bounds for Trees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0D945B-7D09-8908-D0E1-65A325FE8B3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0DBDBEC-9C7B-1292-93D5-8140D11EBDF8}"/>
                  </a:ext>
                </a:extLst>
              </p:cNvPr>
              <p:cNvSpPr txBox="1"/>
              <p:nvPr/>
            </p:nvSpPr>
            <p:spPr>
              <a:xfrm>
                <a:off x="3196686" y="2033494"/>
                <a:ext cx="4638362" cy="1002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rgbClr val="0070C0"/>
                    </a:solidFill>
                  </a:rPr>
                  <a:t>UTC(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ad>
                      <m:radPr>
                        <m:degHide m:val="on"/>
                        <m:ctrlPr>
                          <a:rPr lang="fr-F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3200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fr-F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fr-F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0DBDBEC-9C7B-1292-93D5-8140D11E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6" y="2033494"/>
                <a:ext cx="4638362" cy="1002134"/>
              </a:xfrm>
              <a:prstGeom prst="rect">
                <a:avLst/>
              </a:prstGeom>
              <a:blipFill>
                <a:blip r:embed="rId2"/>
                <a:stretch>
                  <a:fillRect l="-5256" b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C76483-FCF4-CCBD-44A0-CEE7F0FE8756}"/>
                  </a:ext>
                </a:extLst>
              </p:cNvPr>
              <p:cNvSpPr txBox="1"/>
              <p:nvPr/>
            </p:nvSpPr>
            <p:spPr>
              <a:xfrm>
                <a:off x="478852" y="3760655"/>
                <a:ext cx="10074030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fr-FR" sz="2000" dirty="0"/>
                  <a:t>un nœud ou coup donné dans l’arbre MCTS.</a:t>
                </a:r>
                <a:endParaRPr lang="fr-FR" sz="2000" i="1" dirty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: le score total de victoires pour le nœud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fr-FR" sz="2000" dirty="0"/>
                      <m:t>.</m:t>
                    </m:r>
                  </m:oMath>
                </a14:m>
                <a:endParaRPr lang="fr-FR" sz="2000" dirty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: le nombre de fois que le nœud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fr-FR" sz="2000" dirty="0"/>
                  <a:t>a été visité.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fr-FR" sz="2000" dirty="0"/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: le nombre total de visites du nœud parent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: le paramètre d’exploration qui équilibre l’exploration et l’exploitation.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fr-FR" sz="2000" dirty="0">
                    <a:solidFill>
                      <a:srgbClr val="00B050"/>
                    </a:solidFill>
                  </a:rPr>
                  <a:t>Terme d’exploitation </a:t>
                </a:r>
                <a:r>
                  <a:rPr lang="fr-FR" sz="2000" dirty="0"/>
                  <a:t>: représente le taux de victoires moyen pour un nœud.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fr-FR" sz="2000" dirty="0">
                    <a:solidFill>
                      <a:srgbClr val="FFC000"/>
                    </a:solidFill>
                  </a:rPr>
                  <a:t>Terme d’exploration </a:t>
                </a:r>
                <a:r>
                  <a:rPr lang="fr-FR" sz="2000" dirty="0"/>
                  <a:t>: encourage l’algorithme à explorer les nœuds moins visités en augmentant le score UTC pour les coups peu explorés.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C76483-FCF4-CCBD-44A0-CEE7F0FE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2" y="3760655"/>
                <a:ext cx="10074030" cy="3016210"/>
              </a:xfrm>
              <a:prstGeom prst="rect">
                <a:avLst/>
              </a:prstGeom>
              <a:blipFill>
                <a:blip r:embed="rId3"/>
                <a:stretch>
                  <a:fillRect l="-666" t="-1212" r="-605" b="-2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24BA6A5-31D6-16B6-2589-DCD684A32FFD}"/>
              </a:ext>
            </a:extLst>
          </p:cNvPr>
          <p:cNvCxnSpPr>
            <a:cxnSpLocks/>
          </p:cNvCxnSpPr>
          <p:nvPr/>
        </p:nvCxnSpPr>
        <p:spPr>
          <a:xfrm>
            <a:off x="478852" y="3643525"/>
            <a:ext cx="99916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44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1BBAC-CCE3-3880-202B-96C0FF4E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38F7F-1D66-24E6-50B7-C57CA1D1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Optimisation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3539E96-C8C9-C393-C17C-2A126C8E9731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02F906D4-125D-043F-9037-800876ADA205}"/>
              </a:ext>
            </a:extLst>
          </p:cNvPr>
          <p:cNvSpPr txBox="1"/>
          <p:nvPr/>
        </p:nvSpPr>
        <p:spPr>
          <a:xfrm>
            <a:off x="520044" y="1681261"/>
            <a:ext cx="8846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Amélioration de l’exploration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E132205-5CEE-79BA-5450-319D793844D4}"/>
                  </a:ext>
                </a:extLst>
              </p:cNvPr>
              <p:cNvSpPr txBox="1"/>
              <p:nvPr/>
            </p:nvSpPr>
            <p:spPr>
              <a:xfrm>
                <a:off x="956764" y="3414270"/>
                <a:ext cx="9642162" cy="836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fr-F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𝑝𝑙𝑎𝑦𝑒𝑟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[0]−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𝑠𝑡𝑎𝑟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e>
                          </m:d>
                        </m:num>
                        <m:den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E132205-5CEE-79BA-5450-319D79384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64" y="3414270"/>
                <a:ext cx="9642162" cy="836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5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5FEC-7F3E-CA26-82C3-4CD77D74E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DA1B4-4869-E9D3-B0DA-6825BE6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271" y="0"/>
            <a:ext cx="3861455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79D541-8BE6-D78A-8F46-E45B6215BC02}"/>
              </a:ext>
            </a:extLst>
          </p:cNvPr>
          <p:cNvCxnSpPr/>
          <p:nvPr/>
        </p:nvCxnSpPr>
        <p:spPr>
          <a:xfrm>
            <a:off x="520045" y="10370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, texte, carré, ligne&#10;&#10;Description générée automatiquement">
            <a:extLst>
              <a:ext uri="{FF2B5EF4-FFF2-40B4-BE49-F238E27FC236}">
                <a16:creationId xmlns:a16="http://schemas.microsoft.com/office/drawing/2014/main" id="{55AD5206-8087-0DED-2E85-DDD61205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1720471"/>
            <a:ext cx="7410450" cy="41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F5673B0-979B-D09A-89A1-A4AEB1142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48865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6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Super Mario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Bross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jeu de parcours de type “</a:t>
            </a:r>
            <a:r>
              <a:rPr lang="fr-FR" sz="2000" dirty="0" err="1"/>
              <a:t>Grid</a:t>
            </a:r>
            <a:r>
              <a:rPr lang="fr-FR" sz="2000" dirty="0"/>
              <a:t> </a:t>
            </a:r>
            <a:r>
              <a:rPr lang="fr-FR" sz="2000" dirty="0" err="1"/>
              <a:t>worlds</a:t>
            </a:r>
            <a:r>
              <a:rPr lang="fr-FR" sz="2000" dirty="0"/>
              <a:t>” (tabulaire)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types d’</a:t>
            </a:r>
            <a:r>
              <a:rPr lang="fr-FR" sz="2000" b="1" dirty="0"/>
              <a:t>obstacles</a:t>
            </a:r>
            <a:r>
              <a:rPr lang="fr-FR" sz="2000" dirty="0"/>
              <a:t> 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Trou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Bloc barrant le passage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Deux </a:t>
            </a:r>
            <a:r>
              <a:rPr lang="fr-FR" sz="2000" b="1" dirty="0"/>
              <a:t>actions</a:t>
            </a:r>
            <a:r>
              <a:rPr lang="fr-FR" sz="2000" dirty="0"/>
              <a:t> sont possibles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Avancer d’un bloc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Sauter de deux blocs en avant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Score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pièces (blocs jaunes) : +50 </a:t>
            </a:r>
            <a:r>
              <a:rPr lang="fr-FR" sz="2000" dirty="0" err="1"/>
              <a:t>pnts</a:t>
            </a:r>
            <a:endParaRPr lang="fr-FR" sz="2000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Terminer le parcours : +100 </a:t>
            </a:r>
            <a:r>
              <a:rPr lang="fr-FR" sz="2000" dirty="0" err="1"/>
              <a:t>pnts</a:t>
            </a:r>
            <a:endParaRPr lang="fr-FR" sz="20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6045B1-C40C-060E-988C-042A9418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" t="1492" r="743" b="1065"/>
          <a:stretch/>
        </p:blipFill>
        <p:spPr>
          <a:xfrm>
            <a:off x="5777845" y="2377439"/>
            <a:ext cx="5677594" cy="3042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AEF780-B0FD-63E3-A9D7-8E1458E279FC}"/>
              </a:ext>
            </a:extLst>
          </p:cNvPr>
          <p:cNvSpPr txBox="1"/>
          <p:nvPr/>
        </p:nvSpPr>
        <p:spPr>
          <a:xfrm>
            <a:off x="5777845" y="5419899"/>
            <a:ext cx="546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Exemple d’un parcours. Le joueur est modélisé grâce à un bloc bleu.</a:t>
            </a:r>
          </a:p>
        </p:txBody>
      </p:sp>
    </p:spTree>
    <p:extLst>
      <p:ext uri="{BB962C8B-B14F-4D97-AF65-F5344CB8AC3E}">
        <p14:creationId xmlns:p14="http://schemas.microsoft.com/office/powerpoint/2010/main" val="35825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09" y="3411358"/>
            <a:ext cx="2138314" cy="22381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03" y="3429000"/>
            <a:ext cx="2224283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121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709" y="3439868"/>
            <a:ext cx="213831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29000"/>
            <a:ext cx="2209676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563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469" y="3439868"/>
            <a:ext cx="212479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36400"/>
            <a:ext cx="2209676" cy="2238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32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6423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9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Bas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5722"/>
            <a:ext cx="2124794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706612"/>
            <a:ext cx="2209676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723841"/>
            <a:ext cx="220967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11876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522</Words>
  <Application>Microsoft Office PowerPoint</Application>
  <PresentationFormat>Grand écran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Calibri (Corps)</vt:lpstr>
      <vt:lpstr>Calibri Light</vt:lpstr>
      <vt:lpstr>Cambria Math</vt:lpstr>
      <vt:lpstr>Thème Office</vt:lpstr>
      <vt:lpstr>Renforcement Learning sur Super Mario Bros</vt:lpstr>
      <vt:lpstr>Plan</vt:lpstr>
      <vt:lpstr>Super Mario Bross</vt:lpstr>
      <vt:lpstr>Actions</vt:lpstr>
      <vt:lpstr>Actions</vt:lpstr>
      <vt:lpstr>Actions</vt:lpstr>
      <vt:lpstr>Actions</vt:lpstr>
      <vt:lpstr>Actions</vt:lpstr>
      <vt:lpstr>Actions</vt:lpstr>
      <vt:lpstr>Actions</vt:lpstr>
      <vt:lpstr>Actions</vt:lpstr>
      <vt:lpstr>Q-Learning Algorithm</vt:lpstr>
      <vt:lpstr>E-Greedy Exploitation</vt:lpstr>
      <vt:lpstr>Fonction d’apprentissage</vt:lpstr>
      <vt:lpstr>MCTS</vt:lpstr>
      <vt:lpstr>Application de MCTS dans le Jeu</vt:lpstr>
      <vt:lpstr>Upper Confidence bounds for Trees</vt:lpstr>
      <vt:lpstr>Optimisation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Haddou Al tair</dc:creator>
  <cp:lastModifiedBy>Colin De seroux</cp:lastModifiedBy>
  <cp:revision>65</cp:revision>
  <dcterms:created xsi:type="dcterms:W3CDTF">2024-10-23T12:33:33Z</dcterms:created>
  <dcterms:modified xsi:type="dcterms:W3CDTF">2024-11-04T10:13:35Z</dcterms:modified>
</cp:coreProperties>
</file>