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137B-76E2-4F40-8EE2-50905E19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EEE32-D759-4529-B807-E3591D24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01C2-09D2-424E-8343-520DCCF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869C-CCE0-4E0C-B0E9-16B1BD7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9C4EA-92E7-45E8-8024-939523B9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2C73-C8E6-426A-9306-28041EA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2EA61-1A52-4518-BC6E-FEE61152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E0B94-62BC-43BE-900F-150C8BD0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1FF8-9121-4601-93C8-CFBF1B43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9131-27FE-497E-9D83-4B878706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4F48A-7BFB-4B12-9CE3-D6E10508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4BEE0-F74C-45C6-8CB1-B3F82AD2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253FF-CF19-4179-9431-4A7CA38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3C406-4352-49EF-883D-E214377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7FA3C-77C6-46D1-B743-831D875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6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A78CF-A6F0-4EFB-975B-BE5C8B54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E52C-45CB-4DA0-99E5-812C577F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76721-BCAD-4989-A324-DA8B7C68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CF6C-0D0C-48B5-9009-AE9E323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00853-4481-482A-BA14-AB5B314A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F2DC-47FE-4A4A-A0AE-3276C897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304DC-4C22-4AE3-8CD8-37253D02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BDA1-977F-498A-A190-CD0A5DD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2A8E-2C07-432F-B121-E7110CD1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3F89-E518-4C0D-A3B1-0A30DA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8229-CF0C-4ED6-BE54-4A511F6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8FD7-3001-47DE-BDDA-3494CF71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FF663-890A-4586-844C-A2CD377C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6705D-9672-401C-A514-30E64E41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299E7-4B48-4917-A0CC-708A059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3F2A2-0E85-42C6-8F02-6560CB06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CA72-F85F-4719-92CB-13F17072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2C53-A784-4F10-B021-728B6EF0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C9D3E-F694-4369-9F58-25582D64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CDA7E-6CD1-4DE9-980C-BC682D2E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191F6-8551-47A4-AD24-A2ED5828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8EBD4-1A4D-4B23-861B-A0AD7C6D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39C6C-BFC0-4670-8D61-DEEEDB83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C1E3B-52CB-4AA9-9906-FA88E77C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AB7A-5D4C-450B-BC7E-7060980B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57876-8D22-456A-A7ED-CB065C07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DE1-C338-4084-8EB3-F18BEC2F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C6A40-1EB2-4EF9-B420-2DD6419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124A1-361A-4DD2-B4E8-268A2C52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154AE-FA9C-40A1-9ADD-740CB60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11E5E-758C-4E26-A8D4-F73CE64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6433-ADFF-4AEA-989A-8638276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F027-15BF-476C-AC28-E32C2665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7A67C-9513-44ED-BCA2-24D76A67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57838-E27A-4047-BDFA-BF39ACE8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2D6B6-8FB1-4D18-A566-3753EF6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BC50D-4190-449D-BD81-0D9F376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46E7-A9C6-49B2-BCB3-D3488C0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A01B8-0A78-4A41-B69C-7D48FAF7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E404D-9ED4-4D04-A412-C038DF85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F7635-478D-435D-AA5B-EFD96FB2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5960C-FB93-4DBD-8DB5-607F360D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F1F88-868D-43E5-9403-94B3D8C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5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E7474-60E0-4B1E-95EC-BBE98DAA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6B94-DCA6-4F24-A641-9EF82072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AA87-B976-4CBC-B4B7-148E7708E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C2C-739E-4E0E-AC2E-88D3D4CEA17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816A-A60B-4691-8D6B-E2B6BC0A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D5539-7359-43BD-902D-3259F76C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pytorch.org/models/fasterrcnn_resnet50_fpn_coco-258fb6c6.p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70D7D-30D7-48C8-9FBA-5DB493AC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342"/>
            <a:ext cx="9144000" cy="1130657"/>
          </a:xfrm>
        </p:spPr>
        <p:txBody>
          <a:bodyPr/>
          <a:lstStyle/>
          <a:p>
            <a:r>
              <a:rPr lang="en-US" altLang="zh-CN" dirty="0"/>
              <a:t>CV Programming2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46D0D-A348-45E0-B9AF-BFBDD876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081224"/>
          </a:xfrm>
        </p:spPr>
        <p:txBody>
          <a:bodyPr>
            <a:normAutofit/>
          </a:bodyPr>
          <a:lstStyle/>
          <a:p>
            <a:r>
              <a:rPr lang="en-US" altLang="zh-CN" dirty="0"/>
              <a:t>Faster RCNN </a:t>
            </a:r>
            <a:r>
              <a:rPr lang="zh-CN" altLang="en-US" dirty="0"/>
              <a:t>（</a:t>
            </a:r>
            <a:r>
              <a:rPr lang="en-US" altLang="zh-CN" dirty="0"/>
              <a:t>ResNet50 + FPN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物体检测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181250168 </a:t>
            </a:r>
            <a:r>
              <a:rPr lang="zh-CN" altLang="en-US" dirty="0"/>
              <a:t>薛人玮</a:t>
            </a:r>
          </a:p>
        </p:txBody>
      </p:sp>
    </p:spTree>
    <p:extLst>
      <p:ext uri="{BB962C8B-B14F-4D97-AF65-F5344CB8AC3E}">
        <p14:creationId xmlns:p14="http://schemas.microsoft.com/office/powerpoint/2010/main" val="69175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A79C-FCDE-49D6-976E-5C7024D8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划分正负样本 </a:t>
            </a:r>
            <a:r>
              <a:rPr lang="en-US" altLang="zh-CN" dirty="0"/>
              <a:t>+ </a:t>
            </a:r>
            <a:r>
              <a:rPr lang="en-US" altLang="zh-CN" dirty="0" err="1"/>
              <a:t>RoI</a:t>
            </a:r>
            <a:r>
              <a:rPr lang="en-US" altLang="zh-CN" dirty="0"/>
              <a:t> Pooling + </a:t>
            </a:r>
            <a:r>
              <a:rPr lang="zh-CN" altLang="en-US" dirty="0"/>
              <a:t>平坦 </a:t>
            </a:r>
            <a:r>
              <a:rPr lang="en-US" altLang="zh-CN" dirty="0"/>
              <a:t>+</a:t>
            </a:r>
            <a:r>
              <a:rPr lang="zh-CN" altLang="en-US" dirty="0"/>
              <a:t>两个全连接层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9D62B-FBF8-4A21-B075-237DECCC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5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分为前景和背景划分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 </a:t>
            </a:r>
            <a:r>
              <a:rPr lang="en-US" altLang="zh-CN" dirty="0" err="1"/>
              <a:t>RoI</a:t>
            </a:r>
            <a:r>
              <a:rPr lang="en-US" altLang="zh-CN" dirty="0"/>
              <a:t> </a:t>
            </a:r>
            <a:r>
              <a:rPr lang="zh-CN" altLang="en-US" dirty="0"/>
              <a:t>池化，使用</a:t>
            </a:r>
            <a:r>
              <a:rPr lang="en-US" altLang="zh-CN" dirty="0" err="1"/>
              <a:t>PyTorch</a:t>
            </a:r>
            <a:r>
              <a:rPr lang="zh-CN" altLang="en-US" dirty="0"/>
              <a:t>提供的 </a:t>
            </a:r>
            <a:r>
              <a:rPr lang="en-US" altLang="zh-CN" dirty="0" err="1"/>
              <a:t>MultiScaleRoIAlign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RoIAlign</a:t>
            </a:r>
            <a:r>
              <a:rPr lang="en-US" altLang="zh-CN" dirty="0"/>
              <a:t> </a:t>
            </a:r>
            <a:r>
              <a:rPr lang="zh-CN" altLang="en-US" dirty="0"/>
              <a:t>比 </a:t>
            </a:r>
            <a:r>
              <a:rPr lang="en-US" altLang="zh-CN" dirty="0" err="1"/>
              <a:t>RoIPooling</a:t>
            </a:r>
            <a:r>
              <a:rPr lang="en-US" altLang="zh-CN" dirty="0"/>
              <a:t> </a:t>
            </a:r>
            <a:r>
              <a:rPr lang="zh-CN" altLang="en-US" dirty="0"/>
              <a:t>更精确，</a:t>
            </a:r>
            <a:r>
              <a:rPr lang="en-US" altLang="zh-CN" dirty="0" err="1"/>
              <a:t>RoIPooling</a:t>
            </a:r>
            <a:r>
              <a:rPr lang="zh-CN" altLang="en-US" dirty="0"/>
              <a:t>有取整操作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 err="1"/>
              <a:t>RoIPooling</a:t>
            </a:r>
            <a:r>
              <a:rPr lang="en-US" altLang="zh-CN" dirty="0"/>
              <a:t> </a:t>
            </a:r>
            <a:r>
              <a:rPr lang="zh-CN" altLang="en-US" dirty="0"/>
              <a:t>特征值数量，故平坦处理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4F16B-3531-4328-A038-5BD5AAC3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3127"/>
            <a:ext cx="2716763" cy="1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4AFA8-B170-4475-A666-08846B8A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用于预测的全连接层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E9D8AE-737E-4D22-9D52-C5F4ABA5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633"/>
            <a:ext cx="616439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C87BFB-BCF0-4965-BCE6-3280B22A35CA}"/>
              </a:ext>
            </a:extLst>
          </p:cNvPr>
          <p:cNvSpPr txBox="1"/>
          <p:nvPr/>
        </p:nvSpPr>
        <p:spPr>
          <a:xfrm>
            <a:off x="7865904" y="3186107"/>
            <a:ext cx="362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将上面的结果传入两个全连接层，用于预测目标分数和目标边界</a:t>
            </a:r>
          </a:p>
        </p:txBody>
      </p:sp>
    </p:spTree>
    <p:extLst>
      <p:ext uri="{BB962C8B-B14F-4D97-AF65-F5344CB8AC3E}">
        <p14:creationId xmlns:p14="http://schemas.microsoft.com/office/powerpoint/2010/main" val="168273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7FF6-AEB1-4C6A-A1A0-7A3271F8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后处理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32F4-3895-40C4-85B3-01796480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计算边框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Softmax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移除小于阈值的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NMS</a:t>
            </a:r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C70E55-7475-488B-8B89-FA5A08C92E2D}"/>
              </a:ext>
            </a:extLst>
          </p:cNvPr>
          <p:cNvSpPr txBox="1"/>
          <p:nvPr/>
        </p:nvSpPr>
        <p:spPr>
          <a:xfrm>
            <a:off x="8229600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将结果预测回原尺寸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CC9336-24AA-41F4-BEF2-1075CFBD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761"/>
            <a:ext cx="6197769" cy="30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248F-CCFA-47C6-8709-4E07B0BF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17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3CACDDF-3983-4A54-B3C9-32FFF8DE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CF48-55F4-4F9D-B33A-1D7E3F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Faster RCNN</a:t>
            </a:r>
            <a:endParaRPr lang="zh-CN" altLang="en-US" dirty="0"/>
          </a:p>
        </p:txBody>
      </p:sp>
      <p:pic>
        <p:nvPicPr>
          <p:cNvPr id="1026" name="Picture 2" descr="https://pic3.zhimg.com/80/v2-c0172be282021a1029f7b72b51079ffe_720w.jpg">
            <a:extLst>
              <a:ext uri="{FF2B5EF4-FFF2-40B4-BE49-F238E27FC236}">
                <a16:creationId xmlns:a16="http://schemas.microsoft.com/office/drawing/2014/main" id="{53B1518A-012F-4E0C-A4FA-C9C3F7949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76" y="1368272"/>
            <a:ext cx="5003696" cy="49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258-AB24-435E-937A-40FD3872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802E98-7784-482E-B727-5FD1D3A0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ResNet50+FPN backbone: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https://download.pytorch.org/models/fasterrcnn_resnet50_fpn_coco-258fb6c6.pth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不仅包括了</a:t>
            </a:r>
            <a:r>
              <a:rPr lang="en-US" altLang="zh-CN" dirty="0"/>
              <a:t>Backbone</a:t>
            </a:r>
            <a:r>
              <a:rPr lang="zh-CN" altLang="en-US" dirty="0"/>
              <a:t>权重，还包括</a:t>
            </a:r>
            <a:r>
              <a:rPr lang="en-US" altLang="zh-CN" dirty="0"/>
              <a:t>RPN</a:t>
            </a:r>
            <a:r>
              <a:rPr lang="zh-CN" altLang="en-US" dirty="0"/>
              <a:t>以及</a:t>
            </a:r>
            <a:r>
              <a:rPr lang="en-US" altLang="zh-CN" dirty="0"/>
              <a:t>Fast RCNN</a:t>
            </a:r>
            <a:r>
              <a:rPr lang="zh-CN" altLang="en-US" dirty="0"/>
              <a:t>的后半部分权重。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31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C12-8E74-442F-A9FF-0E23B0C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CAF01EB-5042-49BF-8A27-311384B68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632" y="2141537"/>
            <a:ext cx="6178736" cy="4351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E4D297-F32B-4158-A8EF-DB3BC201A82B}"/>
              </a:ext>
            </a:extLst>
          </p:cNvPr>
          <p:cNvSpPr txBox="1"/>
          <p:nvPr/>
        </p:nvSpPr>
        <p:spPr>
          <a:xfrm>
            <a:off x="2323322" y="1423428"/>
            <a:ext cx="833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MyDataSet</a:t>
            </a:r>
            <a:r>
              <a:rPr lang="zh-CN" altLang="en-US" dirty="0"/>
              <a:t>类，继承 </a:t>
            </a:r>
            <a:r>
              <a:rPr lang="en-US" altLang="zh-CN" dirty="0" err="1"/>
              <a:t>Torch.utils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Dataset</a:t>
            </a:r>
            <a:r>
              <a:rPr lang="zh-CN" altLang="en-US" dirty="0"/>
              <a:t>类，并实现 </a:t>
            </a:r>
            <a:r>
              <a:rPr lang="en-US" altLang="zh-CN" dirty="0"/>
              <a:t>__</a:t>
            </a:r>
            <a:r>
              <a:rPr lang="en-US" altLang="zh-CN" dirty="0" err="1"/>
              <a:t>len</a:t>
            </a:r>
            <a:r>
              <a:rPr lang="en-US" altLang="zh-CN" dirty="0"/>
              <a:t>__ </a:t>
            </a:r>
            <a:r>
              <a:rPr lang="zh-CN" altLang="en-US" dirty="0"/>
              <a:t>和 </a:t>
            </a:r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/>
              <a:t>__</a:t>
            </a:r>
          </a:p>
          <a:p>
            <a:r>
              <a:rPr lang="zh-CN" altLang="en-US" dirty="0"/>
              <a:t>便于使用</a:t>
            </a:r>
            <a:r>
              <a:rPr lang="en-US" altLang="zh-CN" dirty="0"/>
              <a:t>Torch</a:t>
            </a:r>
            <a:r>
              <a:rPr lang="zh-CN" altLang="en-US" dirty="0"/>
              <a:t>的</a:t>
            </a:r>
            <a:r>
              <a:rPr lang="en-US" altLang="zh-CN" dirty="0" err="1"/>
              <a:t>DataLoader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B8D5-0313-4351-87C0-5D05EC13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模型搭建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501A7A-B71C-40A3-9B24-62B34784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53" y="1825625"/>
            <a:ext cx="6685293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80116F-A426-49C6-BB79-EC4E0958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65" y="0"/>
            <a:ext cx="4072576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20EE49-E73C-45C4-AF54-234D7D781D93}"/>
              </a:ext>
            </a:extLst>
          </p:cNvPr>
          <p:cNvSpPr txBox="1"/>
          <p:nvPr/>
        </p:nvSpPr>
        <p:spPr>
          <a:xfrm>
            <a:off x="7763069" y="1520890"/>
            <a:ext cx="371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将数据传入</a:t>
            </a:r>
            <a:r>
              <a:rPr lang="en-US" altLang="zh-CN" dirty="0"/>
              <a:t>Backbone</a:t>
            </a:r>
            <a:r>
              <a:rPr lang="zh-CN" altLang="en-US" dirty="0"/>
              <a:t>得到特征图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将特征图传到</a:t>
            </a:r>
            <a:r>
              <a:rPr lang="en-US" altLang="zh-CN" dirty="0"/>
              <a:t>RPN</a:t>
            </a:r>
            <a:r>
              <a:rPr lang="zh-CN" altLang="en-US" dirty="0"/>
              <a:t>得到</a:t>
            </a:r>
            <a:r>
              <a:rPr lang="en-US" altLang="zh-CN" dirty="0"/>
              <a:t>Proposal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</a:t>
            </a:r>
            <a:r>
              <a:rPr lang="en-US" altLang="zh-CN" dirty="0"/>
              <a:t>Proposal</a:t>
            </a:r>
            <a:r>
              <a:rPr lang="zh-CN" altLang="en-US" dirty="0"/>
              <a:t>映射在特征图上的信息通过</a:t>
            </a:r>
            <a:r>
              <a:rPr lang="en-US" altLang="zh-CN" dirty="0" err="1"/>
              <a:t>ROIpooling</a:t>
            </a:r>
            <a:r>
              <a:rPr lang="zh-CN" altLang="en-US" dirty="0"/>
              <a:t>，平坦处理和两个全连接层，分类预测以及边界框回归预测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进行后处理 </a:t>
            </a:r>
            <a:r>
              <a:rPr lang="en-US" altLang="zh-CN" dirty="0"/>
              <a:t>NMS 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4478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9C94-88A3-4780-9C7E-16C7122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9EC4F0-3856-41A2-BB6B-FF0F0B72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58" y="1536376"/>
            <a:ext cx="4395558" cy="5298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61C947-E5B1-4094-BA0C-D0BB725412C3}"/>
              </a:ext>
            </a:extLst>
          </p:cNvPr>
          <p:cNvSpPr txBox="1"/>
          <p:nvPr/>
        </p:nvSpPr>
        <p:spPr>
          <a:xfrm>
            <a:off x="6550089" y="2146041"/>
            <a:ext cx="5169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图片标准化处理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图像和</a:t>
            </a:r>
            <a:r>
              <a:rPr lang="en-US" altLang="zh-CN" dirty="0" err="1"/>
              <a:t>BoundingBox</a:t>
            </a:r>
            <a:r>
              <a:rPr lang="zh-CN" altLang="en-US" dirty="0"/>
              <a:t>进行</a:t>
            </a:r>
            <a:r>
              <a:rPr lang="en-US" altLang="zh-CN" dirty="0"/>
              <a:t>resize</a:t>
            </a:r>
            <a:r>
              <a:rPr lang="zh-CN" altLang="en-US" dirty="0"/>
              <a:t>处理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打包成</a:t>
            </a:r>
            <a:r>
              <a:rPr lang="en-US" altLang="zh-CN" dirty="0" err="1"/>
              <a:t>Bacth</a:t>
            </a:r>
            <a:r>
              <a:rPr lang="zh-CN" altLang="en-US" dirty="0"/>
              <a:t>输入到</a:t>
            </a:r>
            <a:r>
              <a:rPr lang="en-US" altLang="zh-CN" dirty="0" err="1"/>
              <a:t>BackBone</a:t>
            </a:r>
            <a:r>
              <a:rPr lang="zh-CN" altLang="en-US" dirty="0"/>
              <a:t>，由</a:t>
            </a:r>
            <a:r>
              <a:rPr lang="en-US" altLang="zh-CN" dirty="0" err="1"/>
              <a:t>BackBone</a:t>
            </a:r>
            <a:r>
              <a:rPr lang="zh-CN" altLang="en-US" dirty="0"/>
              <a:t>生成特征图</a:t>
            </a:r>
          </a:p>
        </p:txBody>
      </p:sp>
    </p:spTree>
    <p:extLst>
      <p:ext uri="{BB962C8B-B14F-4D97-AF65-F5344CB8AC3E}">
        <p14:creationId xmlns:p14="http://schemas.microsoft.com/office/powerpoint/2010/main" val="331025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19B0B-A735-4054-97BE-356B72EE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808D60-DFA1-4FB5-880D-E1FD9A399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20" y="1589282"/>
            <a:ext cx="7913003" cy="36794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8E4B2A-E9D5-4045-B1A0-2945A9514931}"/>
              </a:ext>
            </a:extLst>
          </p:cNvPr>
          <p:cNvSpPr txBox="1"/>
          <p:nvPr/>
        </p:nvSpPr>
        <p:spPr>
          <a:xfrm>
            <a:off x="2556588" y="5561045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定义</a:t>
            </a:r>
            <a:r>
              <a:rPr lang="en-US" altLang="zh-CN" dirty="0"/>
              <a:t>3 * 3</a:t>
            </a:r>
            <a:r>
              <a:rPr lang="zh-CN" altLang="en-US" dirty="0"/>
              <a:t> 滑动窗口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目标分数卷积层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目标边界卷积层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30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19B0B-A735-4054-97BE-356B72EE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EE7D511-8AED-466E-9A76-6AE52280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91" y="1974817"/>
            <a:ext cx="8377018" cy="4351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13087A-F13C-43D2-B9C3-AEAC949E676B}"/>
              </a:ext>
            </a:extLst>
          </p:cNvPr>
          <p:cNvSpPr txBox="1"/>
          <p:nvPr/>
        </p:nvSpPr>
        <p:spPr>
          <a:xfrm>
            <a:off x="3376515" y="1381697"/>
            <a:ext cx="54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</a:t>
            </a:r>
            <a:r>
              <a:rPr lang="zh-CN" altLang="en-US" dirty="0"/>
              <a:t>生成器 </a:t>
            </a:r>
            <a:r>
              <a:rPr lang="en-US" altLang="zh-CN" dirty="0"/>
              <a:t>  FPN(3</a:t>
            </a:r>
            <a:r>
              <a:rPr lang="zh-CN" altLang="en-US" dirty="0"/>
              <a:t>个尺度，每个尺度</a:t>
            </a:r>
            <a:r>
              <a:rPr lang="en-US" altLang="zh-CN" dirty="0"/>
              <a:t>3</a:t>
            </a:r>
            <a:r>
              <a:rPr lang="zh-CN" altLang="en-US" dirty="0"/>
              <a:t>个比例</a:t>
            </a:r>
            <a:r>
              <a:rPr lang="en-US" altLang="zh-CN" dirty="0"/>
              <a:t>)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37FF7ED-AB17-4D90-8A66-BF10149A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19B0B-A735-4054-97BE-356B72EE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7D33A7-0C77-45D5-AFDA-1D1B1FE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3" y="1352939"/>
            <a:ext cx="6875295" cy="54024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4DEA28-970A-491F-9C85-2C1812E3D4BF}"/>
              </a:ext>
            </a:extLst>
          </p:cNvPr>
          <p:cNvSpPr txBox="1"/>
          <p:nvPr/>
        </p:nvSpPr>
        <p:spPr>
          <a:xfrm>
            <a:off x="8368169" y="2967335"/>
            <a:ext cx="321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通过目标分数、目标边界回归和</a:t>
            </a:r>
            <a:r>
              <a:rPr lang="en-US" altLang="zh-CN" dirty="0"/>
              <a:t>Anchor</a:t>
            </a:r>
            <a:r>
              <a:rPr lang="zh-CN" altLang="en-US" dirty="0"/>
              <a:t>生成</a:t>
            </a:r>
            <a:r>
              <a:rPr lang="en-US" altLang="zh-CN" dirty="0"/>
              <a:t>Proposal</a:t>
            </a:r>
            <a:r>
              <a:rPr lang="zh-CN" altLang="en-US" dirty="0"/>
              <a:t>并筛选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传入</a:t>
            </a:r>
            <a:r>
              <a:rPr lang="en-US" altLang="zh-CN" dirty="0" err="1"/>
              <a:t>ROIPooling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71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308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CV Programming2</vt:lpstr>
      <vt:lpstr>Faster RCNN</vt:lpstr>
      <vt:lpstr>迁移学习</vt:lpstr>
      <vt:lpstr>数据准备</vt:lpstr>
      <vt:lpstr>模型搭建</vt:lpstr>
      <vt:lpstr>预处理</vt:lpstr>
      <vt:lpstr>RPN</vt:lpstr>
      <vt:lpstr>RPN</vt:lpstr>
      <vt:lpstr>RPN</vt:lpstr>
      <vt:lpstr>划分正负样本 + RoI Pooling + 平坦 +两个全连接层</vt:lpstr>
      <vt:lpstr>用于预测的全连接层</vt:lpstr>
      <vt:lpstr>后处理+预测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Programming1</dc:title>
  <dc:creator>薛 人玮</dc:creator>
  <cp:lastModifiedBy>薛 人玮</cp:lastModifiedBy>
  <cp:revision>19</cp:revision>
  <dcterms:created xsi:type="dcterms:W3CDTF">2021-05-16T14:53:43Z</dcterms:created>
  <dcterms:modified xsi:type="dcterms:W3CDTF">2021-05-20T18:40:21Z</dcterms:modified>
</cp:coreProperties>
</file>