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519bb97a97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519bb97a97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519bb97a97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519bb97a97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519bb97a97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519bb97a97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519bb97a97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519bb97a97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519bb97a97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519bb97a97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519bb97a97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519bb97a97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519bb97a97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519bb97a97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519bb97a97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519bb97a97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0"/>
              </a:spcBef>
              <a:spcAft>
                <a:spcPts val="0"/>
              </a:spcAft>
              <a:buClr>
                <a:schemeClr val="lt2"/>
              </a:buClr>
              <a:buSzPts val="1400"/>
              <a:buChar char="○"/>
              <a:defRPr>
                <a:solidFill>
                  <a:schemeClr val="lt2"/>
                </a:solidFill>
              </a:defRPr>
            </a:lvl2pPr>
            <a:lvl3pPr indent="-317500" lvl="2" marL="1371600" rtl="0">
              <a:lnSpc>
                <a:spcPct val="115000"/>
              </a:lnSpc>
              <a:spcBef>
                <a:spcPts val="0"/>
              </a:spcBef>
              <a:spcAft>
                <a:spcPts val="0"/>
              </a:spcAft>
              <a:buClr>
                <a:schemeClr val="lt2"/>
              </a:buClr>
              <a:buSzPts val="1400"/>
              <a:buChar char="■"/>
              <a:defRPr>
                <a:solidFill>
                  <a:schemeClr val="lt2"/>
                </a:solidFill>
              </a:defRPr>
            </a:lvl3pPr>
            <a:lvl4pPr indent="-317500" lvl="3" marL="1828800" rtl="0">
              <a:lnSpc>
                <a:spcPct val="115000"/>
              </a:lnSpc>
              <a:spcBef>
                <a:spcPts val="0"/>
              </a:spcBef>
              <a:spcAft>
                <a:spcPts val="0"/>
              </a:spcAft>
              <a:buClr>
                <a:schemeClr val="lt2"/>
              </a:buClr>
              <a:buSzPts val="1400"/>
              <a:buChar char="●"/>
              <a:defRPr>
                <a:solidFill>
                  <a:schemeClr val="lt2"/>
                </a:solidFill>
              </a:defRPr>
            </a:lvl4pPr>
            <a:lvl5pPr indent="-317500" lvl="4" marL="2286000" rtl="0">
              <a:lnSpc>
                <a:spcPct val="115000"/>
              </a:lnSpc>
              <a:spcBef>
                <a:spcPts val="0"/>
              </a:spcBef>
              <a:spcAft>
                <a:spcPts val="0"/>
              </a:spcAft>
              <a:buClr>
                <a:schemeClr val="lt2"/>
              </a:buClr>
              <a:buSzPts val="1400"/>
              <a:buChar char="○"/>
              <a:defRPr>
                <a:solidFill>
                  <a:schemeClr val="lt2"/>
                </a:solidFill>
              </a:defRPr>
            </a:lvl5pPr>
            <a:lvl6pPr indent="-317500" lvl="5" marL="2743200" rtl="0">
              <a:lnSpc>
                <a:spcPct val="115000"/>
              </a:lnSpc>
              <a:spcBef>
                <a:spcPts val="0"/>
              </a:spcBef>
              <a:spcAft>
                <a:spcPts val="0"/>
              </a:spcAft>
              <a:buClr>
                <a:schemeClr val="lt2"/>
              </a:buClr>
              <a:buSzPts val="1400"/>
              <a:buChar char="■"/>
              <a:defRPr>
                <a:solidFill>
                  <a:schemeClr val="lt2"/>
                </a:solidFill>
              </a:defRPr>
            </a:lvl6pPr>
            <a:lvl7pPr indent="-317500" lvl="6" marL="3200400" rtl="0">
              <a:lnSpc>
                <a:spcPct val="115000"/>
              </a:lnSpc>
              <a:spcBef>
                <a:spcPts val="0"/>
              </a:spcBef>
              <a:spcAft>
                <a:spcPts val="0"/>
              </a:spcAft>
              <a:buClr>
                <a:schemeClr val="lt2"/>
              </a:buClr>
              <a:buSzPts val="1400"/>
              <a:buChar char="●"/>
              <a:defRPr>
                <a:solidFill>
                  <a:schemeClr val="lt2"/>
                </a:solidFill>
              </a:defRPr>
            </a:lvl7pPr>
            <a:lvl8pPr indent="-317500" lvl="7" marL="3657600" rtl="0">
              <a:lnSpc>
                <a:spcPct val="115000"/>
              </a:lnSpc>
              <a:spcBef>
                <a:spcPts val="0"/>
              </a:spcBef>
              <a:spcAft>
                <a:spcPts val="0"/>
              </a:spcAft>
              <a:buClr>
                <a:schemeClr val="lt2"/>
              </a:buClr>
              <a:buSzPts val="1400"/>
              <a:buChar char="○"/>
              <a:defRPr>
                <a:solidFill>
                  <a:schemeClr val="lt2"/>
                </a:solidFill>
              </a:defRPr>
            </a:lvl8pPr>
            <a:lvl9pPr indent="-317500" lvl="8" marL="4114800" rtl="0">
              <a:lnSpc>
                <a:spcPct val="115000"/>
              </a:lnSpc>
              <a:spcBef>
                <a:spcPts val="0"/>
              </a:spcBef>
              <a:spcAft>
                <a:spcPts val="0"/>
              </a:spcAft>
              <a:buClr>
                <a:schemeClr val="lt2"/>
              </a:buClr>
              <a:buSzPts val="1400"/>
              <a:buChar char="■"/>
              <a:defRPr>
                <a:solidFill>
                  <a:schemeClr val="lt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25"/>
          <p:cNvPicPr preferRelativeResize="0"/>
          <p:nvPr/>
        </p:nvPicPr>
        <p:blipFill>
          <a:blip r:embed="rId3">
            <a:alphaModFix/>
          </a:blip>
          <a:stretch>
            <a:fillRect/>
          </a:stretch>
        </p:blipFill>
        <p:spPr>
          <a:xfrm>
            <a:off x="404800" y="188125"/>
            <a:ext cx="4521999" cy="3014675"/>
          </a:xfrm>
          <a:prstGeom prst="rect">
            <a:avLst/>
          </a:prstGeom>
          <a:noFill/>
          <a:ln>
            <a:noFill/>
          </a:ln>
        </p:spPr>
      </p:pic>
      <p:pic>
        <p:nvPicPr>
          <p:cNvPr id="100" name="Google Shape;100;p25"/>
          <p:cNvPicPr preferRelativeResize="0"/>
          <p:nvPr/>
        </p:nvPicPr>
        <p:blipFill>
          <a:blip r:embed="rId4">
            <a:alphaModFix/>
          </a:blip>
          <a:stretch>
            <a:fillRect/>
          </a:stretch>
        </p:blipFill>
        <p:spPr>
          <a:xfrm>
            <a:off x="5079199" y="152400"/>
            <a:ext cx="3912402" cy="2347441"/>
          </a:xfrm>
          <a:prstGeom prst="rect">
            <a:avLst/>
          </a:prstGeom>
          <a:noFill/>
          <a:ln>
            <a:noFill/>
          </a:ln>
        </p:spPr>
      </p:pic>
      <p:sp>
        <p:nvSpPr>
          <p:cNvPr id="101" name="Google Shape;101;p25"/>
          <p:cNvSpPr txBox="1"/>
          <p:nvPr/>
        </p:nvSpPr>
        <p:spPr>
          <a:xfrm>
            <a:off x="1321600" y="3774275"/>
            <a:ext cx="6858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Calibri"/>
                <a:ea typeface="Calibri"/>
                <a:cs typeface="Calibri"/>
                <a:sym typeface="Calibri"/>
              </a:rPr>
              <a:t>METABLOCK - we help you navigate through the metaverse with AI</a:t>
            </a:r>
            <a:endParaRPr b="1">
              <a:solidFill>
                <a:schemeClr val="dk1"/>
              </a:solidFill>
              <a:latin typeface="Calibri"/>
              <a:ea typeface="Calibri"/>
              <a:cs typeface="Calibri"/>
              <a:sym typeface="Calibri"/>
            </a:endParaRPr>
          </a:p>
          <a:p>
            <a:pPr indent="0" lvl="0" marL="0" rtl="0" algn="l">
              <a:spcBef>
                <a:spcPts val="0"/>
              </a:spcBef>
              <a:spcAft>
                <a:spcPts val="0"/>
              </a:spcAft>
              <a:buNone/>
            </a:pPr>
            <a:r>
              <a:t/>
            </a:r>
            <a:endParaRPr b="1">
              <a:solidFill>
                <a:schemeClr val="dk1"/>
              </a:solidFill>
              <a:latin typeface="Calibri"/>
              <a:ea typeface="Calibri"/>
              <a:cs typeface="Calibri"/>
              <a:sym typeface="Calibri"/>
            </a:endParaRPr>
          </a:p>
          <a:p>
            <a:pPr indent="0" lvl="0" marL="0" rtl="0" algn="l">
              <a:spcBef>
                <a:spcPts val="0"/>
              </a:spcBef>
              <a:spcAft>
                <a:spcPts val="0"/>
              </a:spcAft>
              <a:buNone/>
            </a:pPr>
            <a:r>
              <a:rPr b="1" lang="en">
                <a:solidFill>
                  <a:schemeClr val="dk1"/>
                </a:solidFill>
                <a:latin typeface="Calibri"/>
                <a:ea typeface="Calibri"/>
                <a:cs typeface="Calibri"/>
                <a:sym typeface="Calibri"/>
              </a:rPr>
              <a:t>By: Rahmad, Suhardiman</a:t>
            </a:r>
            <a:endParaRPr b="1">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6"/>
          <p:cNvSpPr txBox="1"/>
          <p:nvPr/>
        </p:nvSpPr>
        <p:spPr>
          <a:xfrm>
            <a:off x="0" y="0"/>
            <a:ext cx="9144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highlight>
                  <a:schemeClr val="lt1"/>
                </a:highlight>
                <a:latin typeface="Calibri"/>
                <a:ea typeface="Calibri"/>
                <a:cs typeface="Calibri"/>
                <a:sym typeface="Calibri"/>
              </a:rPr>
              <a:t>INTRODUCTION</a:t>
            </a:r>
            <a:endParaRPr b="1" sz="1600">
              <a:solidFill>
                <a:schemeClr val="dk1"/>
              </a:solidFill>
              <a:highlight>
                <a:schemeClr val="lt1"/>
              </a:highlight>
              <a:latin typeface="Calibri"/>
              <a:ea typeface="Calibri"/>
              <a:cs typeface="Calibri"/>
              <a:sym typeface="Calibri"/>
            </a:endParaRPr>
          </a:p>
        </p:txBody>
      </p:sp>
      <p:sp>
        <p:nvSpPr>
          <p:cNvPr id="107" name="Google Shape;107;p26"/>
          <p:cNvSpPr txBox="1"/>
          <p:nvPr/>
        </p:nvSpPr>
        <p:spPr>
          <a:xfrm>
            <a:off x="1285875" y="1688300"/>
            <a:ext cx="172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RAHMAD GUNAWAN</a:t>
            </a:r>
            <a:endParaRPr>
              <a:solidFill>
                <a:schemeClr val="dk1"/>
              </a:solidFill>
              <a:latin typeface="Calibri"/>
              <a:ea typeface="Calibri"/>
              <a:cs typeface="Calibri"/>
              <a:sym typeface="Calibri"/>
            </a:endParaRPr>
          </a:p>
        </p:txBody>
      </p:sp>
      <p:sp>
        <p:nvSpPr>
          <p:cNvPr id="108" name="Google Shape;108;p26"/>
          <p:cNvSpPr txBox="1"/>
          <p:nvPr/>
        </p:nvSpPr>
        <p:spPr>
          <a:xfrm>
            <a:off x="5736425" y="1688300"/>
            <a:ext cx="210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SUHARDIMAN AGUNG</a:t>
            </a:r>
            <a:endParaRPr>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7"/>
          <p:cNvSpPr txBox="1"/>
          <p:nvPr/>
        </p:nvSpPr>
        <p:spPr>
          <a:xfrm>
            <a:off x="0" y="0"/>
            <a:ext cx="9144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highlight>
                  <a:schemeClr val="lt1"/>
                </a:highlight>
                <a:latin typeface="Calibri"/>
                <a:ea typeface="Calibri"/>
                <a:cs typeface="Calibri"/>
                <a:sym typeface="Calibri"/>
              </a:rPr>
              <a:t>BACKGROUND</a:t>
            </a:r>
            <a:endParaRPr b="1" sz="1600">
              <a:solidFill>
                <a:schemeClr val="dk1"/>
              </a:solidFill>
              <a:highlight>
                <a:schemeClr val="lt1"/>
              </a:highlight>
              <a:latin typeface="Calibri"/>
              <a:ea typeface="Calibri"/>
              <a:cs typeface="Calibri"/>
              <a:sym typeface="Calibri"/>
            </a:endParaRPr>
          </a:p>
        </p:txBody>
      </p:sp>
      <p:sp>
        <p:nvSpPr>
          <p:cNvPr id="114" name="Google Shape;114;p27"/>
          <p:cNvSpPr txBox="1"/>
          <p:nvPr/>
        </p:nvSpPr>
        <p:spPr>
          <a:xfrm>
            <a:off x="0" y="400200"/>
            <a:ext cx="9144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Calibri"/>
                <a:ea typeface="Calibri"/>
                <a:cs typeface="Calibri"/>
                <a:sym typeface="Calibri"/>
              </a:rPr>
              <a:t>We help you manage your investment in metaverse with AI</a:t>
            </a:r>
            <a:endParaRPr sz="1600">
              <a:solidFill>
                <a:schemeClr val="dk1"/>
              </a:solidFill>
              <a:latin typeface="Calibri"/>
              <a:ea typeface="Calibri"/>
              <a:cs typeface="Calibri"/>
              <a:sym typeface="Calibri"/>
            </a:endParaRPr>
          </a:p>
        </p:txBody>
      </p:sp>
      <p:sp>
        <p:nvSpPr>
          <p:cNvPr id="115" name="Google Shape;115;p27"/>
          <p:cNvSpPr txBox="1"/>
          <p:nvPr/>
        </p:nvSpPr>
        <p:spPr>
          <a:xfrm>
            <a:off x="0" y="1095375"/>
            <a:ext cx="9144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Our app provides AI-based recommendation system to invest in metaversal tokens. Problems that we are trying to solve include:</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AutoNum type="arabicPeriod"/>
            </a:pPr>
            <a:r>
              <a:rPr lang="en">
                <a:solidFill>
                  <a:schemeClr val="dk1"/>
                </a:solidFill>
                <a:latin typeface="Calibri"/>
                <a:ea typeface="Calibri"/>
                <a:cs typeface="Calibri"/>
                <a:sym typeface="Calibri"/>
              </a:rPr>
              <a:t>Metaversal token has high volatility and AI may help in managing investment risk</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AutoNum type="arabicPeriod"/>
            </a:pPr>
            <a:r>
              <a:rPr lang="en">
                <a:solidFill>
                  <a:schemeClr val="dk1"/>
                </a:solidFill>
                <a:latin typeface="Calibri"/>
                <a:ea typeface="Calibri"/>
                <a:cs typeface="Calibri"/>
                <a:sym typeface="Calibri"/>
              </a:rPr>
              <a:t>There are hundreds of metaversal tokens in the market and it is difficult to keep track of those asset classes. AI may help in automating some of the processes and monitoring those coins</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AutoNum type="arabicPeriod"/>
            </a:pPr>
            <a:r>
              <a:rPr lang="en">
                <a:solidFill>
                  <a:schemeClr val="dk1"/>
                </a:solidFill>
                <a:latin typeface="Calibri"/>
                <a:ea typeface="Calibri"/>
                <a:cs typeface="Calibri"/>
                <a:sym typeface="Calibri"/>
              </a:rPr>
              <a:t>There are a high degree of frauds occurring in the metaverse. We help you select tokens that have lower risk</a:t>
            </a:r>
            <a:endParaRPr>
              <a:solidFill>
                <a:schemeClr val="dk1"/>
              </a:solidFill>
              <a:latin typeface="Calibri"/>
              <a:ea typeface="Calibri"/>
              <a:cs typeface="Calibri"/>
              <a:sym typeface="Calibri"/>
            </a:endParaRPr>
          </a:p>
        </p:txBody>
      </p:sp>
      <p:pic>
        <p:nvPicPr>
          <p:cNvPr id="116" name="Google Shape;116;p27"/>
          <p:cNvPicPr preferRelativeResize="0"/>
          <p:nvPr/>
        </p:nvPicPr>
        <p:blipFill>
          <a:blip r:embed="rId3">
            <a:alphaModFix/>
          </a:blip>
          <a:stretch>
            <a:fillRect/>
          </a:stretch>
        </p:blipFill>
        <p:spPr>
          <a:xfrm>
            <a:off x="152400" y="2725275"/>
            <a:ext cx="4024005" cy="2265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8"/>
          <p:cNvSpPr txBox="1"/>
          <p:nvPr/>
        </p:nvSpPr>
        <p:spPr>
          <a:xfrm>
            <a:off x="0" y="0"/>
            <a:ext cx="9144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highlight>
                  <a:schemeClr val="lt1"/>
                </a:highlight>
                <a:latin typeface="Calibri"/>
                <a:ea typeface="Calibri"/>
                <a:cs typeface="Calibri"/>
                <a:sym typeface="Calibri"/>
              </a:rPr>
              <a:t>TIMELINE</a:t>
            </a:r>
            <a:endParaRPr b="1" sz="1600">
              <a:solidFill>
                <a:schemeClr val="dk1"/>
              </a:solidFill>
              <a:highlight>
                <a:schemeClr val="lt1"/>
              </a:highlight>
              <a:latin typeface="Calibri"/>
              <a:ea typeface="Calibri"/>
              <a:cs typeface="Calibri"/>
              <a:sym typeface="Calibri"/>
            </a:endParaRPr>
          </a:p>
        </p:txBody>
      </p:sp>
      <p:sp>
        <p:nvSpPr>
          <p:cNvPr id="122" name="Google Shape;122;p28"/>
          <p:cNvSpPr txBox="1"/>
          <p:nvPr/>
        </p:nvSpPr>
        <p:spPr>
          <a:xfrm>
            <a:off x="0" y="400200"/>
            <a:ext cx="9144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Calibri"/>
                <a:ea typeface="Calibri"/>
                <a:cs typeface="Calibri"/>
                <a:sym typeface="Calibri"/>
              </a:rPr>
              <a:t>Project is completed within 3 days</a:t>
            </a:r>
            <a:endParaRPr sz="1600">
              <a:solidFill>
                <a:schemeClr val="dk1"/>
              </a:solidFill>
              <a:latin typeface="Calibri"/>
              <a:ea typeface="Calibri"/>
              <a:cs typeface="Calibri"/>
              <a:sym typeface="Calibri"/>
            </a:endParaRPr>
          </a:p>
        </p:txBody>
      </p:sp>
      <p:sp>
        <p:nvSpPr>
          <p:cNvPr id="123" name="Google Shape;123;p28"/>
          <p:cNvSpPr/>
          <p:nvPr/>
        </p:nvSpPr>
        <p:spPr>
          <a:xfrm>
            <a:off x="166700" y="1807375"/>
            <a:ext cx="1643100" cy="571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Project ideation</a:t>
            </a:r>
            <a:endParaRPr>
              <a:solidFill>
                <a:schemeClr val="dk1"/>
              </a:solidFill>
              <a:latin typeface="Calibri"/>
              <a:ea typeface="Calibri"/>
              <a:cs typeface="Calibri"/>
              <a:sym typeface="Calibri"/>
            </a:endParaRPr>
          </a:p>
        </p:txBody>
      </p:sp>
      <p:sp>
        <p:nvSpPr>
          <p:cNvPr id="124" name="Google Shape;124;p28"/>
          <p:cNvSpPr/>
          <p:nvPr/>
        </p:nvSpPr>
        <p:spPr>
          <a:xfrm>
            <a:off x="1938375" y="1807375"/>
            <a:ext cx="1643100" cy="571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Problem framing</a:t>
            </a:r>
            <a:endParaRPr>
              <a:solidFill>
                <a:schemeClr val="dk1"/>
              </a:solidFill>
              <a:latin typeface="Calibri"/>
              <a:ea typeface="Calibri"/>
              <a:cs typeface="Calibri"/>
              <a:sym typeface="Calibri"/>
            </a:endParaRPr>
          </a:p>
        </p:txBody>
      </p:sp>
      <p:sp>
        <p:nvSpPr>
          <p:cNvPr id="125" name="Google Shape;125;p28"/>
          <p:cNvSpPr/>
          <p:nvPr/>
        </p:nvSpPr>
        <p:spPr>
          <a:xfrm>
            <a:off x="3710050" y="1807375"/>
            <a:ext cx="1643100" cy="571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AI modeling</a:t>
            </a:r>
            <a:endParaRPr>
              <a:solidFill>
                <a:schemeClr val="dk1"/>
              </a:solidFill>
              <a:latin typeface="Calibri"/>
              <a:ea typeface="Calibri"/>
              <a:cs typeface="Calibri"/>
              <a:sym typeface="Calibri"/>
            </a:endParaRPr>
          </a:p>
        </p:txBody>
      </p:sp>
      <p:sp>
        <p:nvSpPr>
          <p:cNvPr id="126" name="Google Shape;126;p28"/>
          <p:cNvSpPr/>
          <p:nvPr/>
        </p:nvSpPr>
        <p:spPr>
          <a:xfrm>
            <a:off x="5555588" y="1807375"/>
            <a:ext cx="1935900" cy="571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Product development</a:t>
            </a:r>
            <a:endParaRPr>
              <a:solidFill>
                <a:schemeClr val="dk1"/>
              </a:solidFill>
              <a:latin typeface="Calibri"/>
              <a:ea typeface="Calibri"/>
              <a:cs typeface="Calibri"/>
              <a:sym typeface="Calibri"/>
            </a:endParaRPr>
          </a:p>
        </p:txBody>
      </p:sp>
      <p:sp>
        <p:nvSpPr>
          <p:cNvPr id="127" name="Google Shape;127;p28"/>
          <p:cNvSpPr/>
          <p:nvPr/>
        </p:nvSpPr>
        <p:spPr>
          <a:xfrm>
            <a:off x="7693925" y="1807375"/>
            <a:ext cx="1235700" cy="571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Deployment</a:t>
            </a:r>
            <a:endParaRPr>
              <a:solidFill>
                <a:schemeClr val="dk1"/>
              </a:solidFill>
              <a:latin typeface="Calibri"/>
              <a:ea typeface="Calibri"/>
              <a:cs typeface="Calibri"/>
              <a:sym typeface="Calibri"/>
            </a:endParaRPr>
          </a:p>
        </p:txBody>
      </p:sp>
      <p:sp>
        <p:nvSpPr>
          <p:cNvPr id="128" name="Google Shape;128;p28"/>
          <p:cNvSpPr/>
          <p:nvPr/>
        </p:nvSpPr>
        <p:spPr>
          <a:xfrm>
            <a:off x="166700" y="1319225"/>
            <a:ext cx="3414900" cy="38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libri"/>
                <a:ea typeface="Calibri"/>
                <a:cs typeface="Calibri"/>
                <a:sym typeface="Calibri"/>
              </a:rPr>
              <a:t>Day 1</a:t>
            </a:r>
            <a:endParaRPr>
              <a:solidFill>
                <a:schemeClr val="dk1"/>
              </a:solidFill>
              <a:latin typeface="Calibri"/>
              <a:ea typeface="Calibri"/>
              <a:cs typeface="Calibri"/>
              <a:sym typeface="Calibri"/>
            </a:endParaRPr>
          </a:p>
        </p:txBody>
      </p:sp>
      <p:sp>
        <p:nvSpPr>
          <p:cNvPr id="129" name="Google Shape;129;p28"/>
          <p:cNvSpPr/>
          <p:nvPr/>
        </p:nvSpPr>
        <p:spPr>
          <a:xfrm>
            <a:off x="3710050" y="1319225"/>
            <a:ext cx="1643100" cy="38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libri"/>
                <a:ea typeface="Calibri"/>
                <a:cs typeface="Calibri"/>
                <a:sym typeface="Calibri"/>
              </a:rPr>
              <a:t>Day 2</a:t>
            </a:r>
            <a:endParaRPr>
              <a:solidFill>
                <a:schemeClr val="dk1"/>
              </a:solidFill>
              <a:latin typeface="Calibri"/>
              <a:ea typeface="Calibri"/>
              <a:cs typeface="Calibri"/>
              <a:sym typeface="Calibri"/>
            </a:endParaRPr>
          </a:p>
        </p:txBody>
      </p:sp>
      <p:sp>
        <p:nvSpPr>
          <p:cNvPr id="130" name="Google Shape;130;p28"/>
          <p:cNvSpPr/>
          <p:nvPr/>
        </p:nvSpPr>
        <p:spPr>
          <a:xfrm>
            <a:off x="5612675" y="1319225"/>
            <a:ext cx="3317100" cy="38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libri"/>
                <a:ea typeface="Calibri"/>
                <a:cs typeface="Calibri"/>
                <a:sym typeface="Calibri"/>
              </a:rPr>
              <a:t>Day 3</a:t>
            </a:r>
            <a:endParaRPr>
              <a:solidFill>
                <a:schemeClr val="dk1"/>
              </a:solidFill>
              <a:latin typeface="Calibri"/>
              <a:ea typeface="Calibri"/>
              <a:cs typeface="Calibri"/>
              <a:sym typeface="Calibri"/>
            </a:endParaRPr>
          </a:p>
        </p:txBody>
      </p:sp>
      <p:pic>
        <p:nvPicPr>
          <p:cNvPr id="131" name="Google Shape;131;p28"/>
          <p:cNvPicPr preferRelativeResize="0"/>
          <p:nvPr/>
        </p:nvPicPr>
        <p:blipFill>
          <a:blip r:embed="rId3">
            <a:alphaModFix/>
          </a:blip>
          <a:stretch>
            <a:fillRect/>
          </a:stretch>
        </p:blipFill>
        <p:spPr>
          <a:xfrm>
            <a:off x="166688" y="2783675"/>
            <a:ext cx="4184416" cy="2231225"/>
          </a:xfrm>
          <a:prstGeom prst="rect">
            <a:avLst/>
          </a:prstGeom>
          <a:noFill/>
          <a:ln>
            <a:noFill/>
          </a:ln>
        </p:spPr>
      </p:pic>
      <p:pic>
        <p:nvPicPr>
          <p:cNvPr id="132" name="Google Shape;132;p28"/>
          <p:cNvPicPr preferRelativeResize="0"/>
          <p:nvPr/>
        </p:nvPicPr>
        <p:blipFill>
          <a:blip r:embed="rId4">
            <a:alphaModFix/>
          </a:blip>
          <a:stretch>
            <a:fillRect/>
          </a:stretch>
        </p:blipFill>
        <p:spPr>
          <a:xfrm>
            <a:off x="5332929" y="2588350"/>
            <a:ext cx="2381250" cy="2381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9"/>
          <p:cNvSpPr txBox="1"/>
          <p:nvPr/>
        </p:nvSpPr>
        <p:spPr>
          <a:xfrm>
            <a:off x="0" y="0"/>
            <a:ext cx="9144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highlight>
                  <a:schemeClr val="lt1"/>
                </a:highlight>
                <a:latin typeface="Calibri"/>
                <a:ea typeface="Calibri"/>
                <a:cs typeface="Calibri"/>
                <a:sym typeface="Calibri"/>
              </a:rPr>
              <a:t>DEMO</a:t>
            </a:r>
            <a:endParaRPr b="1" sz="1600">
              <a:solidFill>
                <a:schemeClr val="dk1"/>
              </a:solidFill>
              <a:highlight>
                <a:schemeClr val="lt1"/>
              </a:highlight>
              <a:latin typeface="Calibri"/>
              <a:ea typeface="Calibri"/>
              <a:cs typeface="Calibri"/>
              <a:sym typeface="Calibri"/>
            </a:endParaRPr>
          </a:p>
        </p:txBody>
      </p:sp>
      <p:sp>
        <p:nvSpPr>
          <p:cNvPr id="138" name="Google Shape;138;p29"/>
          <p:cNvSpPr txBox="1"/>
          <p:nvPr/>
        </p:nvSpPr>
        <p:spPr>
          <a:xfrm>
            <a:off x="0" y="400200"/>
            <a:ext cx="9144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pic>
        <p:nvPicPr>
          <p:cNvPr id="139" name="Google Shape;139;p29"/>
          <p:cNvPicPr preferRelativeResize="0"/>
          <p:nvPr/>
        </p:nvPicPr>
        <p:blipFill>
          <a:blip r:embed="rId3">
            <a:alphaModFix/>
          </a:blip>
          <a:stretch>
            <a:fillRect/>
          </a:stretch>
        </p:blipFill>
        <p:spPr>
          <a:xfrm>
            <a:off x="152400" y="983700"/>
            <a:ext cx="8408971" cy="4007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0"/>
          <p:cNvSpPr txBox="1"/>
          <p:nvPr/>
        </p:nvSpPr>
        <p:spPr>
          <a:xfrm>
            <a:off x="0" y="0"/>
            <a:ext cx="9144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highlight>
                  <a:schemeClr val="lt1"/>
                </a:highlight>
                <a:latin typeface="Calibri"/>
                <a:ea typeface="Calibri"/>
                <a:cs typeface="Calibri"/>
                <a:sym typeface="Calibri"/>
              </a:rPr>
              <a:t>CHALLENGES</a:t>
            </a:r>
            <a:endParaRPr b="1" sz="1600">
              <a:solidFill>
                <a:schemeClr val="dk1"/>
              </a:solidFill>
              <a:highlight>
                <a:schemeClr val="lt1"/>
              </a:highlight>
              <a:latin typeface="Calibri"/>
              <a:ea typeface="Calibri"/>
              <a:cs typeface="Calibri"/>
              <a:sym typeface="Calibri"/>
            </a:endParaRPr>
          </a:p>
        </p:txBody>
      </p:sp>
      <p:sp>
        <p:nvSpPr>
          <p:cNvPr id="145" name="Google Shape;145;p30"/>
          <p:cNvSpPr txBox="1"/>
          <p:nvPr/>
        </p:nvSpPr>
        <p:spPr>
          <a:xfrm>
            <a:off x="0" y="400200"/>
            <a:ext cx="9144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Calibri"/>
                <a:ea typeface="Calibri"/>
                <a:cs typeface="Calibri"/>
                <a:sym typeface="Calibri"/>
              </a:rPr>
              <a:t>Time is the biggest constraint</a:t>
            </a:r>
            <a:endParaRPr sz="1600">
              <a:solidFill>
                <a:schemeClr val="dk1"/>
              </a:solidFill>
              <a:latin typeface="Calibri"/>
              <a:ea typeface="Calibri"/>
              <a:cs typeface="Calibri"/>
              <a:sym typeface="Calibri"/>
            </a:endParaRPr>
          </a:p>
        </p:txBody>
      </p:sp>
      <p:sp>
        <p:nvSpPr>
          <p:cNvPr id="146" name="Google Shape;146;p30"/>
          <p:cNvSpPr txBox="1"/>
          <p:nvPr/>
        </p:nvSpPr>
        <p:spPr>
          <a:xfrm>
            <a:off x="0" y="964400"/>
            <a:ext cx="91440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Calibri"/>
              <a:buAutoNum type="arabicPeriod"/>
            </a:pPr>
            <a:r>
              <a:rPr lang="en">
                <a:solidFill>
                  <a:schemeClr val="dk1"/>
                </a:solidFill>
                <a:latin typeface="Calibri"/>
                <a:ea typeface="Calibri"/>
                <a:cs typeface="Calibri"/>
                <a:sym typeface="Calibri"/>
              </a:rPr>
              <a:t>Price fluctuation reduces the AI’s ability to make long term prediction</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AutoNum type="arabicPeriod"/>
            </a:pPr>
            <a:r>
              <a:rPr lang="en">
                <a:solidFill>
                  <a:schemeClr val="dk1"/>
                </a:solidFill>
                <a:latin typeface="Calibri"/>
                <a:ea typeface="Calibri"/>
                <a:cs typeface="Calibri"/>
                <a:sym typeface="Calibri"/>
              </a:rPr>
              <a:t>Crypto asset is in the winter period with majority of the tokens’ price decreasing by 90%</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AutoNum type="arabicPeriod"/>
            </a:pPr>
            <a:r>
              <a:rPr lang="en">
                <a:solidFill>
                  <a:schemeClr val="dk1"/>
                </a:solidFill>
                <a:latin typeface="Calibri"/>
                <a:ea typeface="Calibri"/>
                <a:cs typeface="Calibri"/>
                <a:sym typeface="Calibri"/>
              </a:rPr>
              <a:t>We will add more functionality with more time</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AutoNum type="arabicPeriod"/>
            </a:pPr>
            <a:r>
              <a:rPr lang="en">
                <a:solidFill>
                  <a:schemeClr val="dk1"/>
                </a:solidFill>
                <a:latin typeface="Calibri"/>
                <a:ea typeface="Calibri"/>
                <a:cs typeface="Calibri"/>
                <a:sym typeface="Calibri"/>
              </a:rPr>
              <a:t>Factors affecting risk of crypto assets are not well documented since they are new asset classes that have been around for just a few years. As such, standard deviation is used https://www.sciencedirect.com/science/article/abs/pii/S1057521920302477</a:t>
            </a:r>
            <a:endParaRPr>
              <a:solidFill>
                <a:schemeClr val="dk1"/>
              </a:solidFill>
              <a:latin typeface="Calibri"/>
              <a:ea typeface="Calibri"/>
              <a:cs typeface="Calibri"/>
              <a:sym typeface="Calibri"/>
            </a:endParaRPr>
          </a:p>
        </p:txBody>
      </p:sp>
      <p:pic>
        <p:nvPicPr>
          <p:cNvPr id="147" name="Google Shape;147;p30"/>
          <p:cNvPicPr preferRelativeResize="0"/>
          <p:nvPr/>
        </p:nvPicPr>
        <p:blipFill>
          <a:blip r:embed="rId3">
            <a:alphaModFix/>
          </a:blip>
          <a:stretch>
            <a:fillRect/>
          </a:stretch>
        </p:blipFill>
        <p:spPr>
          <a:xfrm>
            <a:off x="372550" y="2490825"/>
            <a:ext cx="4976550" cy="2488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1"/>
          <p:cNvSpPr txBox="1"/>
          <p:nvPr/>
        </p:nvSpPr>
        <p:spPr>
          <a:xfrm>
            <a:off x="0" y="0"/>
            <a:ext cx="9144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highlight>
                  <a:schemeClr val="lt1"/>
                </a:highlight>
                <a:latin typeface="Calibri"/>
                <a:ea typeface="Calibri"/>
                <a:cs typeface="Calibri"/>
                <a:sym typeface="Calibri"/>
              </a:rPr>
              <a:t>SUCCESS STORY</a:t>
            </a:r>
            <a:endParaRPr b="1" sz="1600">
              <a:solidFill>
                <a:schemeClr val="dk1"/>
              </a:solidFill>
              <a:highlight>
                <a:schemeClr val="lt1"/>
              </a:highlight>
              <a:latin typeface="Calibri"/>
              <a:ea typeface="Calibri"/>
              <a:cs typeface="Calibri"/>
              <a:sym typeface="Calibri"/>
            </a:endParaRPr>
          </a:p>
        </p:txBody>
      </p:sp>
      <p:sp>
        <p:nvSpPr>
          <p:cNvPr id="153" name="Google Shape;153;p31"/>
          <p:cNvSpPr txBox="1"/>
          <p:nvPr/>
        </p:nvSpPr>
        <p:spPr>
          <a:xfrm>
            <a:off x="0" y="400200"/>
            <a:ext cx="9144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Calibri"/>
                <a:ea typeface="Calibri"/>
                <a:cs typeface="Calibri"/>
                <a:sym typeface="Calibri"/>
              </a:rPr>
              <a:t>We have successfully</a:t>
            </a:r>
            <a:endParaRPr sz="1600">
              <a:solidFill>
                <a:schemeClr val="dk1"/>
              </a:solidFill>
              <a:latin typeface="Calibri"/>
              <a:ea typeface="Calibri"/>
              <a:cs typeface="Calibri"/>
              <a:sym typeface="Calibri"/>
            </a:endParaRPr>
          </a:p>
        </p:txBody>
      </p:sp>
      <p:sp>
        <p:nvSpPr>
          <p:cNvPr id="154" name="Google Shape;154;p31"/>
          <p:cNvSpPr txBox="1"/>
          <p:nvPr/>
        </p:nvSpPr>
        <p:spPr>
          <a:xfrm>
            <a:off x="0" y="964400"/>
            <a:ext cx="91440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Calibri"/>
              <a:buAutoNum type="arabicPeriod"/>
            </a:pPr>
            <a:r>
              <a:t/>
            </a:r>
            <a:endParaRPr>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2"/>
          <p:cNvSpPr txBox="1"/>
          <p:nvPr/>
        </p:nvSpPr>
        <p:spPr>
          <a:xfrm>
            <a:off x="0" y="0"/>
            <a:ext cx="9144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highlight>
                  <a:schemeClr val="lt1"/>
                </a:highlight>
                <a:latin typeface="Calibri"/>
                <a:ea typeface="Calibri"/>
                <a:cs typeface="Calibri"/>
                <a:sym typeface="Calibri"/>
              </a:rPr>
              <a:t>STRETCH GOAL</a:t>
            </a:r>
            <a:endParaRPr b="1" sz="1600">
              <a:solidFill>
                <a:schemeClr val="dk1"/>
              </a:solidFill>
              <a:highlight>
                <a:schemeClr val="lt1"/>
              </a:highlight>
              <a:latin typeface="Calibri"/>
              <a:ea typeface="Calibri"/>
              <a:cs typeface="Calibri"/>
              <a:sym typeface="Calibri"/>
            </a:endParaRPr>
          </a:p>
        </p:txBody>
      </p:sp>
      <p:sp>
        <p:nvSpPr>
          <p:cNvPr id="160" name="Google Shape;160;p32"/>
          <p:cNvSpPr txBox="1"/>
          <p:nvPr/>
        </p:nvSpPr>
        <p:spPr>
          <a:xfrm>
            <a:off x="0" y="400200"/>
            <a:ext cx="9144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Calibri"/>
                <a:ea typeface="Calibri"/>
                <a:cs typeface="Calibri"/>
                <a:sym typeface="Calibri"/>
              </a:rPr>
              <a:t>End-to-end trading bot may be developed in the future</a:t>
            </a:r>
            <a:endParaRPr sz="1600">
              <a:solidFill>
                <a:schemeClr val="dk1"/>
              </a:solidFill>
              <a:latin typeface="Calibri"/>
              <a:ea typeface="Calibri"/>
              <a:cs typeface="Calibri"/>
              <a:sym typeface="Calibri"/>
            </a:endParaRPr>
          </a:p>
        </p:txBody>
      </p:sp>
      <p:sp>
        <p:nvSpPr>
          <p:cNvPr id="161" name="Google Shape;161;p32"/>
          <p:cNvSpPr txBox="1"/>
          <p:nvPr/>
        </p:nvSpPr>
        <p:spPr>
          <a:xfrm>
            <a:off x="0" y="964400"/>
            <a:ext cx="9144000" cy="28938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None/>
            </a:pPr>
            <a:r>
              <a:rPr lang="en">
                <a:solidFill>
                  <a:srgbClr val="E8EAED"/>
                </a:solidFill>
                <a:highlight>
                  <a:srgbClr val="303134"/>
                </a:highlight>
                <a:latin typeface="Calibri"/>
                <a:ea typeface="Calibri"/>
                <a:cs typeface="Calibri"/>
                <a:sym typeface="Calibri"/>
              </a:rPr>
              <a:t>Future product roadmap includes:</a:t>
            </a:r>
            <a:endParaRPr>
              <a:solidFill>
                <a:srgbClr val="E8EAED"/>
              </a:solidFill>
              <a:highlight>
                <a:srgbClr val="303134"/>
              </a:highlight>
              <a:latin typeface="Calibri"/>
              <a:ea typeface="Calibri"/>
              <a:cs typeface="Calibri"/>
              <a:sym typeface="Calibri"/>
            </a:endParaRPr>
          </a:p>
          <a:p>
            <a:pPr indent="-317500" lvl="0" marL="457200" marR="38100" rtl="0" algn="l">
              <a:lnSpc>
                <a:spcPct val="128571"/>
              </a:lnSpc>
              <a:spcBef>
                <a:spcPts val="0"/>
              </a:spcBef>
              <a:spcAft>
                <a:spcPts val="0"/>
              </a:spcAft>
              <a:buClr>
                <a:srgbClr val="E8EAED"/>
              </a:buClr>
              <a:buSzPts val="1400"/>
              <a:buFont typeface="Calibri"/>
              <a:buAutoNum type="arabicPeriod"/>
            </a:pPr>
            <a:r>
              <a:rPr lang="en">
                <a:solidFill>
                  <a:srgbClr val="E8EAED"/>
                </a:solidFill>
                <a:highlight>
                  <a:srgbClr val="303134"/>
                </a:highlight>
                <a:latin typeface="Calibri"/>
                <a:ea typeface="Calibri"/>
                <a:cs typeface="Calibri"/>
                <a:sym typeface="Calibri"/>
              </a:rPr>
              <a:t>Automatic execution of asset purchase or sell-off, by connecting to Binance API</a:t>
            </a:r>
            <a:endParaRPr>
              <a:solidFill>
                <a:srgbClr val="E8EAED"/>
              </a:solidFill>
              <a:highlight>
                <a:srgbClr val="303134"/>
              </a:highlight>
              <a:latin typeface="Calibri"/>
              <a:ea typeface="Calibri"/>
              <a:cs typeface="Calibri"/>
              <a:sym typeface="Calibri"/>
            </a:endParaRPr>
          </a:p>
          <a:p>
            <a:pPr indent="-317500" lvl="0" marL="457200" marR="38100" rtl="0" algn="l">
              <a:lnSpc>
                <a:spcPct val="128571"/>
              </a:lnSpc>
              <a:spcBef>
                <a:spcPts val="0"/>
              </a:spcBef>
              <a:spcAft>
                <a:spcPts val="0"/>
              </a:spcAft>
              <a:buClr>
                <a:srgbClr val="E8EAED"/>
              </a:buClr>
              <a:buSzPts val="1400"/>
              <a:buFont typeface="Calibri"/>
              <a:buAutoNum type="arabicPeriod"/>
            </a:pPr>
            <a:r>
              <a:rPr lang="en">
                <a:solidFill>
                  <a:srgbClr val="E8EAED"/>
                </a:solidFill>
                <a:highlight>
                  <a:srgbClr val="303134"/>
                </a:highlight>
                <a:latin typeface="Calibri"/>
                <a:ea typeface="Calibri"/>
                <a:cs typeface="Calibri"/>
                <a:sym typeface="Calibri"/>
              </a:rPr>
              <a:t>Periodic web scraping of news related to crypto assets, which may become a feature for the price prediction model </a:t>
            </a:r>
            <a:endParaRPr>
              <a:solidFill>
                <a:srgbClr val="E8EAED"/>
              </a:solidFill>
              <a:highlight>
                <a:srgbClr val="303134"/>
              </a:highlight>
              <a:latin typeface="Calibri"/>
              <a:ea typeface="Calibri"/>
              <a:cs typeface="Calibri"/>
              <a:sym typeface="Calibri"/>
            </a:endParaRPr>
          </a:p>
          <a:p>
            <a:pPr indent="-317500" lvl="0" marL="457200" marR="38100" rtl="0" algn="l">
              <a:lnSpc>
                <a:spcPct val="128571"/>
              </a:lnSpc>
              <a:spcBef>
                <a:spcPts val="0"/>
              </a:spcBef>
              <a:spcAft>
                <a:spcPts val="0"/>
              </a:spcAft>
              <a:buClr>
                <a:srgbClr val="E8EAED"/>
              </a:buClr>
              <a:buSzPts val="1400"/>
              <a:buFont typeface="Calibri"/>
              <a:buAutoNum type="arabicPeriod"/>
            </a:pPr>
            <a:r>
              <a:rPr lang="en">
                <a:solidFill>
                  <a:srgbClr val="E8EAED"/>
                </a:solidFill>
                <a:highlight>
                  <a:srgbClr val="303134"/>
                </a:highlight>
                <a:latin typeface="Calibri"/>
                <a:ea typeface="Calibri"/>
                <a:cs typeface="Calibri"/>
                <a:sym typeface="Calibri"/>
              </a:rPr>
              <a:t>Include more token types - tokens in layer 1 and 2 protocols and NFT</a:t>
            </a:r>
            <a:endParaRPr>
              <a:solidFill>
                <a:srgbClr val="E8EAED"/>
              </a:solidFill>
              <a:highlight>
                <a:srgbClr val="303134"/>
              </a:highlight>
              <a:latin typeface="Calibri"/>
              <a:ea typeface="Calibri"/>
              <a:cs typeface="Calibri"/>
              <a:sym typeface="Calibri"/>
            </a:endParaRPr>
          </a:p>
          <a:p>
            <a:pPr indent="-317500" lvl="0" marL="457200" marR="38100" rtl="0" algn="l">
              <a:lnSpc>
                <a:spcPct val="128571"/>
              </a:lnSpc>
              <a:spcBef>
                <a:spcPts val="0"/>
              </a:spcBef>
              <a:spcAft>
                <a:spcPts val="0"/>
              </a:spcAft>
              <a:buClr>
                <a:srgbClr val="E8EAED"/>
              </a:buClr>
              <a:buSzPts val="1400"/>
              <a:buFont typeface="Calibri"/>
              <a:buAutoNum type="arabicPeriod"/>
            </a:pPr>
            <a:r>
              <a:rPr lang="en">
                <a:solidFill>
                  <a:srgbClr val="E8EAED"/>
                </a:solidFill>
                <a:highlight>
                  <a:srgbClr val="303134"/>
                </a:highlight>
                <a:latin typeface="Calibri"/>
                <a:ea typeface="Calibri"/>
                <a:cs typeface="Calibri"/>
                <a:sym typeface="Calibri"/>
              </a:rPr>
              <a:t>Include dApp (decentralized app) functionality by connecting to blockchain platforms such as Ethereum with Web3.py library</a:t>
            </a:r>
            <a:endParaRPr>
              <a:solidFill>
                <a:srgbClr val="E8EAED"/>
              </a:solidFill>
              <a:highlight>
                <a:srgbClr val="303134"/>
              </a:highlight>
              <a:latin typeface="Calibri"/>
              <a:ea typeface="Calibri"/>
              <a:cs typeface="Calibri"/>
              <a:sym typeface="Calibri"/>
            </a:endParaRPr>
          </a:p>
          <a:p>
            <a:pPr indent="-317500" lvl="0" marL="457200" marR="38100" rtl="0" algn="l">
              <a:lnSpc>
                <a:spcPct val="128571"/>
              </a:lnSpc>
              <a:spcBef>
                <a:spcPts val="0"/>
              </a:spcBef>
              <a:spcAft>
                <a:spcPts val="0"/>
              </a:spcAft>
              <a:buClr>
                <a:srgbClr val="E8EAED"/>
              </a:buClr>
              <a:buSzPts val="1400"/>
              <a:buFont typeface="Calibri"/>
              <a:buAutoNum type="arabicPeriod"/>
            </a:pPr>
            <a:r>
              <a:rPr lang="en">
                <a:solidFill>
                  <a:srgbClr val="E8EAED"/>
                </a:solidFill>
                <a:highlight>
                  <a:srgbClr val="303134"/>
                </a:highlight>
                <a:latin typeface="Calibri"/>
                <a:ea typeface="Calibri"/>
                <a:cs typeface="Calibri"/>
                <a:sym typeface="Calibri"/>
              </a:rPr>
              <a:t>Add metaversal information hub functionality</a:t>
            </a:r>
            <a:endParaRPr>
              <a:solidFill>
                <a:srgbClr val="E8EAED"/>
              </a:solidFill>
              <a:highlight>
                <a:srgbClr val="303134"/>
              </a:highlight>
              <a:latin typeface="Calibri"/>
              <a:ea typeface="Calibri"/>
              <a:cs typeface="Calibri"/>
              <a:sym typeface="Calibri"/>
            </a:endParaRPr>
          </a:p>
          <a:p>
            <a:pPr indent="-317500" lvl="0" marL="457200" marR="38100" rtl="0" algn="l">
              <a:lnSpc>
                <a:spcPct val="128571"/>
              </a:lnSpc>
              <a:spcBef>
                <a:spcPts val="0"/>
              </a:spcBef>
              <a:spcAft>
                <a:spcPts val="0"/>
              </a:spcAft>
              <a:buClr>
                <a:srgbClr val="E8EAED"/>
              </a:buClr>
              <a:buSzPts val="1400"/>
              <a:buFont typeface="Calibri"/>
              <a:buAutoNum type="arabicPeriod"/>
            </a:pPr>
            <a:r>
              <a:rPr lang="en">
                <a:solidFill>
                  <a:srgbClr val="E8EAED"/>
                </a:solidFill>
                <a:highlight>
                  <a:srgbClr val="303134"/>
                </a:highlight>
                <a:latin typeface="Calibri"/>
                <a:ea typeface="Calibri"/>
                <a:cs typeface="Calibri"/>
                <a:sym typeface="Calibri"/>
              </a:rPr>
              <a:t>Create model for fraud risk on each token and metaverse; </a:t>
            </a:r>
            <a:endParaRPr>
              <a:solidFill>
                <a:srgbClr val="E8EAED"/>
              </a:solidFill>
              <a:highlight>
                <a:srgbClr val="303134"/>
              </a:highlight>
              <a:latin typeface="Calibri"/>
              <a:ea typeface="Calibri"/>
              <a:cs typeface="Calibri"/>
              <a:sym typeface="Calibri"/>
            </a:endParaRPr>
          </a:p>
          <a:p>
            <a:pPr indent="-317500" lvl="0" marL="457200" marR="38100" rtl="0" algn="l">
              <a:lnSpc>
                <a:spcPct val="128571"/>
              </a:lnSpc>
              <a:spcBef>
                <a:spcPts val="0"/>
              </a:spcBef>
              <a:spcAft>
                <a:spcPts val="0"/>
              </a:spcAft>
              <a:buClr>
                <a:srgbClr val="E8EAED"/>
              </a:buClr>
              <a:buSzPts val="1400"/>
              <a:buFont typeface="Calibri"/>
              <a:buAutoNum type="arabicPeriod"/>
            </a:pPr>
            <a:r>
              <a:rPr lang="en">
                <a:solidFill>
                  <a:srgbClr val="E8EAED"/>
                </a:solidFill>
                <a:highlight>
                  <a:srgbClr val="303134"/>
                </a:highlight>
                <a:latin typeface="Calibri"/>
                <a:ea typeface="Calibri"/>
                <a:cs typeface="Calibri"/>
                <a:sym typeface="Calibri"/>
              </a:rPr>
              <a:t>Deploy on AWS</a:t>
            </a:r>
            <a:endParaRPr>
              <a:solidFill>
                <a:srgbClr val="E8EAED"/>
              </a:solidFill>
              <a:highlight>
                <a:srgbClr val="303134"/>
              </a:highlight>
              <a:latin typeface="Calibri"/>
              <a:ea typeface="Calibri"/>
              <a:cs typeface="Calibri"/>
              <a:sym typeface="Calibri"/>
            </a:endParaRPr>
          </a:p>
          <a:p>
            <a:pPr indent="-317500" lvl="0" marL="457200" marR="38100" rtl="0" algn="l">
              <a:lnSpc>
                <a:spcPct val="128571"/>
              </a:lnSpc>
              <a:spcBef>
                <a:spcPts val="0"/>
              </a:spcBef>
              <a:spcAft>
                <a:spcPts val="0"/>
              </a:spcAft>
              <a:buClr>
                <a:srgbClr val="E8EAED"/>
              </a:buClr>
              <a:buSzPts val="1400"/>
              <a:buFont typeface="Calibri"/>
              <a:buAutoNum type="arabicPeriod"/>
            </a:pPr>
            <a:r>
              <a:rPr lang="en">
                <a:solidFill>
                  <a:srgbClr val="E8EAED"/>
                </a:solidFill>
                <a:highlight>
                  <a:srgbClr val="303134"/>
                </a:highlight>
                <a:latin typeface="Calibri"/>
                <a:ea typeface="Calibri"/>
                <a:cs typeface="Calibri"/>
                <a:sym typeface="Calibri"/>
              </a:rPr>
              <a:t>Add functionality for personal finance such as retirement planning</a:t>
            </a:r>
            <a:endParaRPr>
              <a:solidFill>
                <a:srgbClr val="E8EAED"/>
              </a:solidFill>
              <a:highlight>
                <a:srgbClr val="303134"/>
              </a:highlight>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