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75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3" r:id="rId16"/>
    <p:sldId id="267" r:id="rId17"/>
    <p:sldId id="277" r:id="rId18"/>
    <p:sldId id="271" r:id="rId19"/>
    <p:sldId id="272" r:id="rId20"/>
    <p:sldId id="276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82" autoAdjust="0"/>
  </p:normalViewPr>
  <p:slideViewPr>
    <p:cSldViewPr>
      <p:cViewPr varScale="1">
        <p:scale>
          <a:sx n="33" d="100"/>
          <a:sy n="33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93A2C-3D1E-498F-8918-8A26F3EE93A8}" type="datetimeFigureOut">
              <a:rPr lang="cs-CZ" smtClean="0"/>
              <a:pPr/>
              <a:t>8.11.2012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DE61A-3F04-482A-BF64-05D5EAEC6808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E61A-3F04-482A-BF64-05D5EAEC6808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CV asymptoticky</a:t>
            </a:r>
            <a:r>
              <a:rPr lang="cs-CZ" baseline="0" dirty="0" smtClean="0"/>
              <a:t> klesá k 0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E61A-3F04-482A-BF64-05D5EAEC6808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Source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of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our</a:t>
            </a:r>
            <a:r>
              <a:rPr lang="cs-CZ" baseline="0" dirty="0" smtClean="0"/>
              <a:t> e car </a:t>
            </a:r>
            <a:r>
              <a:rPr lang="cs-CZ" baseline="0" dirty="0" err="1" smtClean="0"/>
              <a:t>actor</a:t>
            </a:r>
            <a:r>
              <a:rPr lang="cs-CZ" baseline="0" dirty="0" smtClean="0"/>
              <a:t> data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E61A-3F04-482A-BF64-05D5EAEC6808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Cubic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fitting</a:t>
            </a:r>
            <a:r>
              <a:rPr lang="cs-CZ" baseline="0" dirty="0" smtClean="0"/>
              <a:t>, aproximace </a:t>
            </a:r>
            <a:r>
              <a:rPr lang="cs-CZ" baseline="0" dirty="0" err="1" smtClean="0"/>
              <a:t>kubicky</a:t>
            </a:r>
            <a:r>
              <a:rPr lang="cs-CZ" baseline="0" dirty="0" smtClean="0"/>
              <a:t> polynomem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E61A-3F04-482A-BF64-05D5EAEC6808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Fixed</a:t>
            </a:r>
            <a:r>
              <a:rPr lang="cs-CZ" dirty="0" smtClean="0"/>
              <a:t> </a:t>
            </a:r>
            <a:r>
              <a:rPr lang="cs-CZ" dirty="0" err="1" smtClean="0"/>
              <a:t>parameters</a:t>
            </a:r>
            <a:r>
              <a:rPr lang="cs-CZ" baseline="0" dirty="0" smtClean="0"/>
              <a:t> – počet aut v rámci simulace(150), počet simulovaných dnů provozu (20), počet simulací (500), celkový počet simulovaných aut   (1 500 000 elektromobil*dnů)</a:t>
            </a:r>
          </a:p>
          <a:p>
            <a:r>
              <a:rPr lang="cs-CZ" baseline="0" dirty="0" err="1" smtClean="0"/>
              <a:t>Variable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parameters</a:t>
            </a:r>
            <a:r>
              <a:rPr lang="cs-CZ" baseline="0" dirty="0" smtClean="0"/>
              <a:t> – počet stojanů u dobíjecích stanic, pravděpodobnost návštěvy nákupního centra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E61A-3F04-482A-BF64-05D5EAEC6808}" type="slidenum">
              <a:rPr lang="cs-CZ" smtClean="0"/>
              <a:pPr/>
              <a:t>16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Nejdřív vás</a:t>
            </a:r>
            <a:r>
              <a:rPr lang="cs-CZ" baseline="0" dirty="0" smtClean="0"/>
              <a:t> seznámím s obsahem naší prezentace. Jako první bod bych vám popsal knihovnu </a:t>
            </a:r>
            <a:r>
              <a:rPr lang="cs-CZ" baseline="0" dirty="0" err="1" smtClean="0"/>
              <a:t>SimPy</a:t>
            </a:r>
            <a:r>
              <a:rPr lang="cs-CZ" baseline="0" dirty="0" smtClean="0"/>
              <a:t> kterou jsme použili k vývoji našeho simulačního systému, klady, zápory apod.</a:t>
            </a:r>
          </a:p>
          <a:p>
            <a:r>
              <a:rPr lang="cs-CZ" baseline="0" dirty="0" smtClean="0"/>
              <a:t>Dále promluvím o samotném systému ETOS a jeho základních objektech.3</a:t>
            </a:r>
          </a:p>
          <a:p>
            <a:r>
              <a:rPr lang="cs-CZ" baseline="0" dirty="0" smtClean="0"/>
              <a:t>Další část prezentace bude věnována našemu vzorovému modelu, jeho </a:t>
            </a:r>
            <a:r>
              <a:rPr lang="cs-CZ" baseline="0" dirty="0" err="1" smtClean="0"/>
              <a:t>actorům</a:t>
            </a:r>
            <a:r>
              <a:rPr lang="cs-CZ" baseline="0" dirty="0" smtClean="0"/>
              <a:t>, transakcím, očekávaným výsledkům a pod-modelům</a:t>
            </a:r>
          </a:p>
          <a:p>
            <a:r>
              <a:rPr lang="cs-CZ" baseline="0" dirty="0" smtClean="0"/>
              <a:t>Poslední část se bude týkat výsledků simulace a seznamu věcí které je ještě potřeba doladit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E61A-3F04-482A-BF64-05D5EAEC6808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SimPy</a:t>
            </a:r>
            <a:r>
              <a:rPr lang="cs-CZ" dirty="0" smtClean="0"/>
              <a:t> je objektově orientovaný</a:t>
            </a:r>
            <a:r>
              <a:rPr lang="cs-CZ" baseline="0" dirty="0" smtClean="0"/>
              <a:t> simulační jazyk napsaný v pythonu.</a:t>
            </a:r>
            <a:endParaRPr lang="cs-CZ" dirty="0" smtClean="0"/>
          </a:p>
          <a:p>
            <a:r>
              <a:rPr lang="cs-CZ" dirty="0" smtClean="0"/>
              <a:t>Náš</a:t>
            </a:r>
            <a:r>
              <a:rPr lang="cs-CZ" baseline="0" dirty="0" smtClean="0"/>
              <a:t> systém ETOS je </a:t>
            </a:r>
            <a:r>
              <a:rPr lang="cs-CZ" baseline="0" dirty="0" err="1" smtClean="0"/>
              <a:t>rožšířením</a:t>
            </a:r>
            <a:r>
              <a:rPr lang="cs-CZ" baseline="0" dirty="0" smtClean="0"/>
              <a:t> knihovny </a:t>
            </a:r>
            <a:r>
              <a:rPr lang="cs-CZ" baseline="0" dirty="0" err="1" smtClean="0"/>
              <a:t>SimPy</a:t>
            </a:r>
            <a:r>
              <a:rPr lang="cs-CZ" baseline="0" dirty="0" smtClean="0"/>
              <a:t>.</a:t>
            </a:r>
          </a:p>
          <a:p>
            <a:r>
              <a:rPr lang="cs-CZ" baseline="0" dirty="0" smtClean="0"/>
              <a:t>Poslední stabilní vydaná verze je 2.3 která podporuje -……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E61A-3F04-482A-BF64-05D5EAEC6808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Výhody:</a:t>
            </a:r>
          </a:p>
          <a:p>
            <a:r>
              <a:rPr lang="cs-CZ" dirty="0" smtClean="0"/>
              <a:t>Základní model je založen na</a:t>
            </a:r>
            <a:r>
              <a:rPr lang="cs-CZ" baseline="0" dirty="0" smtClean="0"/>
              <a:t> korutinách.</a:t>
            </a:r>
          </a:p>
          <a:p>
            <a:r>
              <a:rPr lang="cs-CZ" baseline="0" dirty="0" smtClean="0"/>
              <a:t>Podpora základních simulačních objektů a mechanismů. Čekací fronty,  sdílené prostředky, signály.</a:t>
            </a:r>
          </a:p>
          <a:p>
            <a:r>
              <a:rPr lang="cs-CZ" baseline="0" dirty="0" smtClean="0"/>
              <a:t>K dispozici je spousta </a:t>
            </a:r>
            <a:r>
              <a:rPr lang="cs-CZ" baseline="0" dirty="0" err="1" smtClean="0"/>
              <a:t>Pythonovských</a:t>
            </a:r>
            <a:r>
              <a:rPr lang="cs-CZ" baseline="0" dirty="0" smtClean="0"/>
              <a:t> knihoven k použití. Včetně těch vědeckých.</a:t>
            </a:r>
          </a:p>
          <a:p>
            <a:endParaRPr lang="cs-CZ" baseline="0" dirty="0" smtClean="0"/>
          </a:p>
          <a:p>
            <a:r>
              <a:rPr lang="cs-CZ" baseline="0" dirty="0" smtClean="0"/>
              <a:t>Nevýhody:</a:t>
            </a:r>
          </a:p>
          <a:p>
            <a:r>
              <a:rPr lang="cs-CZ" baseline="0" dirty="0" smtClean="0"/>
              <a:t>Chování simulovaného objektu je modelováno jedinou korutinou. To znamená že distribuce kódu </a:t>
            </a:r>
            <a:r>
              <a:rPr lang="cs-CZ" baseline="0" dirty="0" err="1" smtClean="0"/>
              <a:t>hiearchicky</a:t>
            </a:r>
            <a:r>
              <a:rPr lang="cs-CZ" baseline="0" dirty="0" smtClean="0"/>
              <a:t> je skoro nemožná.</a:t>
            </a:r>
          </a:p>
          <a:p>
            <a:r>
              <a:rPr lang="cs-CZ" baseline="0" dirty="0" smtClean="0"/>
              <a:t>Komplikovaná deklarativní parametrizace modelu.</a:t>
            </a:r>
          </a:p>
          <a:p>
            <a:r>
              <a:rPr lang="cs-CZ" baseline="0" dirty="0" err="1" smtClean="0"/>
              <a:t>Komplikovana</a:t>
            </a:r>
            <a:r>
              <a:rPr lang="cs-CZ" baseline="0" dirty="0" smtClean="0"/>
              <a:t> deklarativní parametrizace modelů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E61A-3F04-482A-BF64-05D5EAEC6808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Deklarativní rozšíření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SimPy</a:t>
            </a:r>
            <a:endParaRPr lang="cs-CZ" baseline="0" dirty="0" smtClean="0"/>
          </a:p>
          <a:p>
            <a:r>
              <a:rPr lang="cs-CZ" baseline="0" dirty="0" smtClean="0"/>
              <a:t>Procedurální část obsahuje elementární akce a je representována v Pythonu</a:t>
            </a:r>
          </a:p>
          <a:p>
            <a:endParaRPr lang="cs-CZ" baseline="0" dirty="0" smtClean="0"/>
          </a:p>
          <a:p>
            <a:r>
              <a:rPr lang="cs-CZ" baseline="0" dirty="0" smtClean="0"/>
              <a:t>Deklarativní část</a:t>
            </a:r>
          </a:p>
          <a:p>
            <a:r>
              <a:rPr lang="cs-CZ" baseline="0" dirty="0" smtClean="0"/>
              <a:t>Popisuje tok elementárních akcí (</a:t>
            </a:r>
            <a:r>
              <a:rPr lang="cs-CZ" baseline="0" dirty="0" err="1" smtClean="0"/>
              <a:t>např</a:t>
            </a:r>
            <a:r>
              <a:rPr lang="cs-CZ" baseline="0" dirty="0" smtClean="0"/>
              <a:t> smyček)</a:t>
            </a:r>
          </a:p>
          <a:p>
            <a:r>
              <a:rPr lang="cs-CZ" baseline="0" dirty="0" smtClean="0"/>
              <a:t>Parametry jednotlivých (náhodné hodnoty)</a:t>
            </a:r>
          </a:p>
          <a:p>
            <a:r>
              <a:rPr lang="cs-CZ" baseline="0" dirty="0" smtClean="0"/>
              <a:t>Logování a statistiku</a:t>
            </a:r>
          </a:p>
          <a:p>
            <a:r>
              <a:rPr lang="cs-CZ" baseline="0" dirty="0" smtClean="0"/>
              <a:t>A je reprezentováno pomocí XML souborů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E61A-3F04-482A-BF64-05D5EAEC6808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Entity</a:t>
            </a:r>
            <a:r>
              <a:rPr lang="cs-CZ" baseline="0" dirty="0" smtClean="0"/>
              <a:t> – basic </a:t>
            </a:r>
            <a:r>
              <a:rPr lang="cs-CZ" baseline="0" dirty="0" err="1" smtClean="0"/>
              <a:t>actions</a:t>
            </a:r>
            <a:r>
              <a:rPr lang="cs-CZ" baseline="0" dirty="0" smtClean="0"/>
              <a:t> (</a:t>
            </a:r>
            <a:r>
              <a:rPr lang="cs-CZ" baseline="0" dirty="0" err="1" smtClean="0"/>
              <a:t>for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example</a:t>
            </a:r>
            <a:r>
              <a:rPr lang="cs-CZ" baseline="0" dirty="0" smtClean="0"/>
              <a:t> parking, </a:t>
            </a:r>
            <a:r>
              <a:rPr lang="cs-CZ" baseline="0" dirty="0" err="1" smtClean="0"/>
              <a:t>charging</a:t>
            </a:r>
            <a:r>
              <a:rPr lang="cs-CZ" baseline="0" dirty="0" smtClean="0"/>
              <a:t>) </a:t>
            </a:r>
            <a:r>
              <a:rPr lang="cs-CZ" baseline="0" dirty="0" err="1" smtClean="0"/>
              <a:t>and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its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states</a:t>
            </a:r>
            <a:endParaRPr lang="cs-CZ" baseline="0" dirty="0" smtClean="0"/>
          </a:p>
          <a:p>
            <a:r>
              <a:rPr lang="cs-CZ" baseline="0" dirty="0" smtClean="0"/>
              <a:t>Obsahuje základní akce (například parkování nebo nabíjení) a jejich stavy</a:t>
            </a:r>
          </a:p>
          <a:p>
            <a:r>
              <a:rPr lang="cs-CZ" baseline="0" dirty="0" err="1" smtClean="0"/>
              <a:t>Transaction</a:t>
            </a:r>
            <a:r>
              <a:rPr lang="cs-CZ" baseline="0" dirty="0" smtClean="0"/>
              <a:t> – </a:t>
            </a:r>
            <a:r>
              <a:rPr lang="cs-CZ" baseline="0" dirty="0" err="1" smtClean="0"/>
              <a:t>process</a:t>
            </a:r>
            <a:r>
              <a:rPr lang="cs-CZ" baseline="0" dirty="0" smtClean="0"/>
              <a:t> </a:t>
            </a:r>
            <a:r>
              <a:rPr lang="cs-CZ" baseline="0" dirty="0" err="1" smtClean="0"/>
              <a:t>defined</a:t>
            </a:r>
            <a:r>
              <a:rPr lang="cs-CZ" baseline="0" dirty="0" smtClean="0"/>
              <a:t> by </a:t>
            </a:r>
            <a:r>
              <a:rPr lang="cs-CZ" baseline="0" dirty="0" err="1" smtClean="0"/>
              <a:t>chains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of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entities</a:t>
            </a:r>
            <a:r>
              <a:rPr lang="cs-CZ" baseline="0" dirty="0" smtClean="0"/>
              <a:t> </a:t>
            </a:r>
            <a:r>
              <a:rPr lang="cs-CZ" baseline="0" dirty="0" err="1" smtClean="0"/>
              <a:t>which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simulate</a:t>
            </a:r>
            <a:r>
              <a:rPr lang="cs-CZ" baseline="0" dirty="0" smtClean="0"/>
              <a:t> part </a:t>
            </a:r>
            <a:r>
              <a:rPr lang="cs-CZ" baseline="0" dirty="0" err="1" smtClean="0"/>
              <a:t>of</a:t>
            </a:r>
            <a:r>
              <a:rPr lang="cs-CZ" baseline="0" dirty="0" smtClean="0"/>
              <a:t> </a:t>
            </a:r>
            <a:r>
              <a:rPr lang="cs-CZ" baseline="0" dirty="0" err="1" smtClean="0"/>
              <a:t>lifetime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of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actors</a:t>
            </a:r>
            <a:endParaRPr lang="cs-CZ" baseline="0" dirty="0" smtClean="0"/>
          </a:p>
          <a:p>
            <a:r>
              <a:rPr lang="cs-CZ" baseline="0" dirty="0" smtClean="0"/>
              <a:t>Je to </a:t>
            </a:r>
            <a:r>
              <a:rPr lang="cs-CZ" baseline="0" dirty="0" err="1" smtClean="0"/>
              <a:t>process</a:t>
            </a:r>
            <a:r>
              <a:rPr lang="cs-CZ" baseline="0" dirty="0" smtClean="0"/>
              <a:t> definovaný několika entitami který simuluje část života </a:t>
            </a:r>
            <a:r>
              <a:rPr lang="cs-CZ" baseline="0" dirty="0" err="1" smtClean="0"/>
              <a:t>aktorů</a:t>
            </a:r>
            <a:r>
              <a:rPr lang="cs-CZ" baseline="0" dirty="0" smtClean="0"/>
              <a:t> </a:t>
            </a:r>
          </a:p>
          <a:p>
            <a:r>
              <a:rPr lang="cs-CZ" baseline="0" dirty="0" err="1" smtClean="0"/>
              <a:t>Shared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Objects</a:t>
            </a:r>
            <a:r>
              <a:rPr lang="cs-CZ" baseline="0" dirty="0" smtClean="0"/>
              <a:t> – </a:t>
            </a:r>
            <a:r>
              <a:rPr lang="cs-CZ" baseline="0" dirty="0" err="1" smtClean="0"/>
              <a:t>shared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resource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used</a:t>
            </a:r>
            <a:r>
              <a:rPr lang="cs-CZ" baseline="0" dirty="0" smtClean="0"/>
              <a:t> in </a:t>
            </a:r>
            <a:r>
              <a:rPr lang="cs-CZ" baseline="0" dirty="0" err="1" smtClean="0"/>
              <a:t>several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transactions</a:t>
            </a:r>
            <a:r>
              <a:rPr lang="cs-CZ" baseline="0" dirty="0" smtClean="0"/>
              <a:t> by </a:t>
            </a:r>
            <a:r>
              <a:rPr lang="cs-CZ" baseline="0" dirty="0" err="1" smtClean="0"/>
              <a:t>several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actors</a:t>
            </a:r>
            <a:endParaRPr lang="cs-CZ" baseline="0" dirty="0" smtClean="0"/>
          </a:p>
          <a:p>
            <a:r>
              <a:rPr lang="cs-CZ" baseline="0" dirty="0" smtClean="0"/>
              <a:t>Jsou to sdílené zdroje které jsou použity v několika transakcích několika </a:t>
            </a:r>
            <a:r>
              <a:rPr lang="cs-CZ" baseline="0" dirty="0" err="1" smtClean="0"/>
              <a:t>aktory</a:t>
            </a:r>
            <a:endParaRPr lang="cs-CZ" baseline="0" dirty="0" smtClean="0"/>
          </a:p>
          <a:p>
            <a:r>
              <a:rPr lang="cs-CZ" baseline="0" dirty="0" err="1" smtClean="0"/>
              <a:t>Actors</a:t>
            </a:r>
            <a:r>
              <a:rPr lang="cs-CZ" baseline="0" dirty="0" smtClean="0"/>
              <a:t> – </a:t>
            </a:r>
            <a:r>
              <a:rPr lang="cs-CZ" baseline="0" dirty="0" err="1" smtClean="0"/>
              <a:t>active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object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which</a:t>
            </a:r>
            <a:r>
              <a:rPr lang="cs-CZ" baseline="0" dirty="0" smtClean="0"/>
              <a:t> </a:t>
            </a:r>
            <a:r>
              <a:rPr lang="cs-CZ" baseline="0" dirty="0" err="1" smtClean="0"/>
              <a:t>changes</a:t>
            </a:r>
            <a:r>
              <a:rPr lang="cs-CZ" baseline="0" dirty="0" smtClean="0"/>
              <a:t> </a:t>
            </a:r>
            <a:r>
              <a:rPr lang="cs-CZ" baseline="0" dirty="0" err="1" smtClean="0"/>
              <a:t>its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state</a:t>
            </a:r>
            <a:r>
              <a:rPr lang="cs-CZ" baseline="0" dirty="0" smtClean="0"/>
              <a:t> by </a:t>
            </a:r>
            <a:r>
              <a:rPr lang="cs-CZ" baseline="0" dirty="0" err="1" smtClean="0"/>
              <a:t>processing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transactions</a:t>
            </a:r>
            <a:r>
              <a:rPr lang="cs-CZ" baseline="0" dirty="0" smtClean="0"/>
              <a:t> ( </a:t>
            </a:r>
            <a:r>
              <a:rPr lang="cs-CZ" baseline="0" dirty="0" err="1" smtClean="0"/>
              <a:t>for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example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</a:t>
            </a:r>
            <a:r>
              <a:rPr lang="cs-CZ" baseline="0" dirty="0" smtClean="0"/>
              <a:t>. car, man, </a:t>
            </a:r>
            <a:r>
              <a:rPr lang="cs-CZ" baseline="0" dirty="0" err="1" smtClean="0"/>
              <a:t>product</a:t>
            </a:r>
            <a:r>
              <a:rPr lang="cs-CZ" baseline="0" dirty="0" smtClean="0"/>
              <a:t>)</a:t>
            </a:r>
          </a:p>
          <a:p>
            <a:r>
              <a:rPr lang="cs-CZ" baseline="0" dirty="0" smtClean="0"/>
              <a:t>Aktivní objekt který mění svůj stav zpracováním jednotlivých transakcí (například auto)</a:t>
            </a:r>
          </a:p>
          <a:p>
            <a:r>
              <a:rPr lang="cs-CZ" baseline="0" dirty="0" err="1" smtClean="0"/>
              <a:t>Simulations</a:t>
            </a:r>
            <a:r>
              <a:rPr lang="cs-CZ" baseline="0" dirty="0" smtClean="0"/>
              <a:t> – </a:t>
            </a:r>
            <a:r>
              <a:rPr lang="cs-CZ" baseline="0" dirty="0" err="1" smtClean="0"/>
              <a:t>defines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simulation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time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and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collects</a:t>
            </a:r>
            <a:r>
              <a:rPr lang="cs-CZ" baseline="0" dirty="0" smtClean="0"/>
              <a:t> </a:t>
            </a:r>
            <a:r>
              <a:rPr lang="cs-CZ" baseline="0" dirty="0" err="1" smtClean="0"/>
              <a:t>common</a:t>
            </a:r>
            <a:r>
              <a:rPr lang="cs-CZ" baseline="0" dirty="0" smtClean="0"/>
              <a:t> data (</a:t>
            </a:r>
            <a:r>
              <a:rPr lang="cs-CZ" baseline="0" dirty="0" err="1" smtClean="0"/>
              <a:t>statistics</a:t>
            </a:r>
            <a:r>
              <a:rPr lang="cs-CZ" baseline="0" dirty="0" smtClean="0"/>
              <a:t>)</a:t>
            </a:r>
          </a:p>
          <a:p>
            <a:r>
              <a:rPr lang="cs-CZ" dirty="0" smtClean="0"/>
              <a:t>Definují simulační čas a sbírají</a:t>
            </a:r>
            <a:r>
              <a:rPr lang="cs-CZ" baseline="0" dirty="0" smtClean="0"/>
              <a:t> simulační data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E61A-3F04-482A-BF64-05D5EAEC6808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E61A-3F04-482A-BF64-05D5EAEC6808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Hlavní cíl našeho projektu bylo</a:t>
            </a:r>
            <a:r>
              <a:rPr lang="cs-CZ" baseline="0" dirty="0" smtClean="0"/>
              <a:t> rozdělení jednotlivých rolí (částí) simulačního systému.</a:t>
            </a:r>
          </a:p>
          <a:p>
            <a:endParaRPr lang="cs-CZ" baseline="0" dirty="0" smtClean="0"/>
          </a:p>
          <a:p>
            <a:r>
              <a:rPr lang="cs-CZ" baseline="0" dirty="0" smtClean="0"/>
              <a:t>Na obrázku zde můžete vidět rozdělení našeho systému podle barev, každá část je nezávislá na ostatních proto například může jeden člověk pracovat na části s </a:t>
            </a:r>
            <a:r>
              <a:rPr lang="cs-CZ" baseline="0" dirty="0" err="1" smtClean="0"/>
              <a:t>actory</a:t>
            </a:r>
            <a:r>
              <a:rPr lang="cs-CZ" baseline="0" dirty="0" smtClean="0"/>
              <a:t> a jiný člověk na části s entitami</a:t>
            </a:r>
          </a:p>
          <a:p>
            <a:endParaRPr lang="cs-CZ" baseline="0" dirty="0" smtClean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E61A-3F04-482A-BF64-05D5EAEC6808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Kontextový mode</a:t>
            </a:r>
            <a:r>
              <a:rPr lang="cs-CZ" baseline="0" dirty="0" smtClean="0"/>
              <a:t>l </a:t>
            </a:r>
          </a:p>
          <a:p>
            <a:r>
              <a:rPr lang="cs-CZ" baseline="0" dirty="0" smtClean="0"/>
              <a:t>Na nastavení jeho hodnot můžeme použít náhodným čísel a časových hodnot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DE61A-3F04-482A-BF64-05D5EAEC6808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DD51-7BC5-4858-AAA8-392CB6296C83}" type="datetimeFigureOut">
              <a:rPr lang="cs-CZ" smtClean="0"/>
              <a:pPr/>
              <a:t>8.11.2012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2AA-8F66-4D2E-84F5-62EE99E864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DD51-7BC5-4858-AAA8-392CB6296C83}" type="datetimeFigureOut">
              <a:rPr lang="cs-CZ" smtClean="0"/>
              <a:pPr/>
              <a:t>8.11.2012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2AA-8F66-4D2E-84F5-62EE99E864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DD51-7BC5-4858-AAA8-392CB6296C83}" type="datetimeFigureOut">
              <a:rPr lang="cs-CZ" smtClean="0"/>
              <a:pPr/>
              <a:t>8.11.2012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2AA-8F66-4D2E-84F5-62EE99E864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DD51-7BC5-4858-AAA8-392CB6296C83}" type="datetimeFigureOut">
              <a:rPr lang="cs-CZ" smtClean="0"/>
              <a:pPr/>
              <a:t>8.11.2012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2AA-8F66-4D2E-84F5-62EE99E864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DD51-7BC5-4858-AAA8-392CB6296C83}" type="datetimeFigureOut">
              <a:rPr lang="cs-CZ" smtClean="0"/>
              <a:pPr/>
              <a:t>8.11.2012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2AA-8F66-4D2E-84F5-62EE99E864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DD51-7BC5-4858-AAA8-392CB6296C83}" type="datetimeFigureOut">
              <a:rPr lang="cs-CZ" smtClean="0"/>
              <a:pPr/>
              <a:t>8.11.2012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2AA-8F66-4D2E-84F5-62EE99E864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DD51-7BC5-4858-AAA8-392CB6296C83}" type="datetimeFigureOut">
              <a:rPr lang="cs-CZ" smtClean="0"/>
              <a:pPr/>
              <a:t>8.11.2012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2AA-8F66-4D2E-84F5-62EE99E864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DD51-7BC5-4858-AAA8-392CB6296C83}" type="datetimeFigureOut">
              <a:rPr lang="cs-CZ" smtClean="0"/>
              <a:pPr/>
              <a:t>8.11.2012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2AA-8F66-4D2E-84F5-62EE99E864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DD51-7BC5-4858-AAA8-392CB6296C83}" type="datetimeFigureOut">
              <a:rPr lang="cs-CZ" smtClean="0"/>
              <a:pPr/>
              <a:t>8.11.2012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2AA-8F66-4D2E-84F5-62EE99E864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DD51-7BC5-4858-AAA8-392CB6296C83}" type="datetimeFigureOut">
              <a:rPr lang="cs-CZ" smtClean="0"/>
              <a:pPr/>
              <a:t>8.11.2012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2AA-8F66-4D2E-84F5-62EE99E864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Klepnutím na ikonu přidáte obrázek.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DD51-7BC5-4858-AAA8-392CB6296C83}" type="datetimeFigureOut">
              <a:rPr lang="cs-CZ" smtClean="0"/>
              <a:pPr/>
              <a:t>8.11.2012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2AA-8F66-4D2E-84F5-62EE99E864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3DD51-7BC5-4858-AAA8-392CB6296C83}" type="datetimeFigureOut">
              <a:rPr lang="cs-CZ" smtClean="0"/>
              <a:pPr/>
              <a:t>8.11.2012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92AA-8F66-4D2E-84F5-62EE99E864F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etos/" TargetMode="External"/><Relationship Id="rId2" Type="http://schemas.openxmlformats.org/officeDocument/2006/relationships/hyperlink" Target="http://simpy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ETOS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71604" y="4643446"/>
            <a:ext cx="6400800" cy="1752600"/>
          </a:xfrm>
        </p:spPr>
        <p:txBody>
          <a:bodyPr>
            <a:noAutofit/>
          </a:bodyPr>
          <a:lstStyle/>
          <a:p>
            <a:r>
              <a:rPr lang="cs-CZ" sz="2400" dirty="0" smtClean="0">
                <a:solidFill>
                  <a:schemeClr val="tx1"/>
                </a:solidFill>
              </a:rPr>
              <a:t>Mgr. Jiří Fišer, </a:t>
            </a:r>
            <a:r>
              <a:rPr lang="cs-CZ" sz="2400" dirty="0" err="1" smtClean="0">
                <a:solidFill>
                  <a:schemeClr val="tx1"/>
                </a:solidFill>
              </a:rPr>
              <a:t>Ph.D</a:t>
            </a:r>
            <a:r>
              <a:rPr lang="cs-CZ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cs-CZ" sz="2400" dirty="0" smtClean="0">
                <a:solidFill>
                  <a:schemeClr val="tx1"/>
                </a:solidFill>
              </a:rPr>
              <a:t>Pavel Hronek</a:t>
            </a:r>
          </a:p>
          <a:p>
            <a:r>
              <a:rPr lang="cs-CZ" sz="2400" dirty="0" smtClean="0">
                <a:solidFill>
                  <a:schemeClr val="tx1"/>
                </a:solidFill>
              </a:rPr>
              <a:t>Josef </a:t>
            </a:r>
            <a:r>
              <a:rPr lang="cs-CZ" sz="2400" dirty="0" err="1" smtClean="0">
                <a:solidFill>
                  <a:schemeClr val="tx1"/>
                </a:solidFill>
              </a:rPr>
              <a:t>Šenfeld</a:t>
            </a:r>
            <a:endParaRPr lang="cs-CZ" sz="2400" dirty="0" smtClean="0">
              <a:solidFill>
                <a:schemeClr val="tx1"/>
              </a:solidFill>
            </a:endParaRPr>
          </a:p>
          <a:p>
            <a:r>
              <a:rPr lang="cs-CZ" sz="2400" dirty="0" smtClean="0">
                <a:solidFill>
                  <a:schemeClr val="tx1"/>
                </a:solidFill>
              </a:rPr>
              <a:t>Jiří  Škvára</a:t>
            </a:r>
            <a:endParaRPr lang="cs-CZ" sz="24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785794"/>
            <a:ext cx="70008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Sample model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err="1" smtClean="0"/>
              <a:t>Actor</a:t>
            </a:r>
            <a:endParaRPr lang="cs-CZ" dirty="0" smtClean="0"/>
          </a:p>
          <a:p>
            <a:pPr lvl="1"/>
            <a:r>
              <a:rPr lang="cs-CZ" dirty="0" smtClean="0"/>
              <a:t>E-car (</a:t>
            </a:r>
            <a:r>
              <a:rPr lang="cs-CZ" dirty="0" err="1" smtClean="0"/>
              <a:t>battery</a:t>
            </a:r>
            <a:r>
              <a:rPr lang="cs-CZ" dirty="0" smtClean="0"/>
              <a:t> </a:t>
            </a:r>
            <a:r>
              <a:rPr lang="cs-CZ" dirty="0" err="1" smtClean="0"/>
              <a:t>powered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 err="1" smtClean="0"/>
              <a:t>Transaction</a:t>
            </a:r>
            <a:endParaRPr lang="cs-CZ" dirty="0" smtClean="0"/>
          </a:p>
          <a:p>
            <a:pPr lvl="1"/>
            <a:r>
              <a:rPr lang="cs-CZ" dirty="0" err="1" smtClean="0"/>
              <a:t>Daily</a:t>
            </a:r>
            <a:r>
              <a:rPr lang="cs-CZ" dirty="0" smtClean="0"/>
              <a:t> </a:t>
            </a:r>
            <a:r>
              <a:rPr lang="cs-CZ" dirty="0" err="1" smtClean="0"/>
              <a:t>route</a:t>
            </a:r>
            <a:r>
              <a:rPr lang="cs-CZ" dirty="0" smtClean="0"/>
              <a:t> </a:t>
            </a:r>
            <a:r>
              <a:rPr lang="cs-CZ" dirty="0" err="1" smtClean="0"/>
              <a:t>from</a:t>
            </a:r>
            <a:r>
              <a:rPr lang="cs-CZ" dirty="0" smtClean="0"/>
              <a:t> </a:t>
            </a:r>
            <a:r>
              <a:rPr lang="cs-CZ" dirty="0" err="1" smtClean="0"/>
              <a:t>home</a:t>
            </a:r>
            <a:r>
              <a:rPr lang="cs-CZ" dirty="0" smtClean="0"/>
              <a:t> to </a:t>
            </a:r>
            <a:r>
              <a:rPr lang="cs-CZ" dirty="0" err="1" smtClean="0"/>
              <a:t>work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back</a:t>
            </a:r>
            <a:endParaRPr lang="cs-CZ" dirty="0"/>
          </a:p>
          <a:p>
            <a:pPr lvl="1"/>
            <a:r>
              <a:rPr lang="cs-CZ" dirty="0" err="1" smtClean="0"/>
              <a:t>Sometimes</a:t>
            </a:r>
            <a:r>
              <a:rPr lang="cs-CZ" dirty="0" smtClean="0"/>
              <a:t> </a:t>
            </a:r>
            <a:r>
              <a:rPr lang="cs-CZ" dirty="0" err="1" smtClean="0"/>
              <a:t>includes</a:t>
            </a:r>
            <a:r>
              <a:rPr lang="cs-CZ" dirty="0" smtClean="0"/>
              <a:t> </a:t>
            </a:r>
            <a:r>
              <a:rPr lang="cs-CZ" dirty="0" err="1" smtClean="0"/>
              <a:t>route</a:t>
            </a:r>
            <a:r>
              <a:rPr lang="cs-CZ" dirty="0" smtClean="0"/>
              <a:t> to </a:t>
            </a:r>
            <a:r>
              <a:rPr lang="cs-CZ" dirty="0" err="1" smtClean="0"/>
              <a:t>shopping</a:t>
            </a:r>
            <a:r>
              <a:rPr lang="cs-CZ" dirty="0" smtClean="0"/>
              <a:t> center </a:t>
            </a:r>
          </a:p>
          <a:p>
            <a:pPr lvl="1"/>
            <a:r>
              <a:rPr lang="cs-CZ" dirty="0" err="1" smtClean="0"/>
              <a:t>Two</a:t>
            </a:r>
            <a:r>
              <a:rPr lang="cs-CZ" dirty="0" smtClean="0"/>
              <a:t> </a:t>
            </a:r>
            <a:r>
              <a:rPr lang="cs-CZ" dirty="0" err="1" smtClean="0"/>
              <a:t>types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charging</a:t>
            </a:r>
            <a:r>
              <a:rPr lang="cs-CZ" dirty="0" smtClean="0"/>
              <a:t> (</a:t>
            </a:r>
            <a:r>
              <a:rPr lang="cs-CZ" dirty="0" err="1" smtClean="0"/>
              <a:t>slow</a:t>
            </a:r>
            <a:r>
              <a:rPr lang="cs-CZ" dirty="0" smtClean="0"/>
              <a:t>,</a:t>
            </a:r>
            <a:r>
              <a:rPr lang="cs-CZ" dirty="0" err="1" smtClean="0"/>
              <a:t>fast</a:t>
            </a:r>
            <a:r>
              <a:rPr lang="cs-CZ" dirty="0" smtClean="0"/>
              <a:t>)</a:t>
            </a:r>
          </a:p>
          <a:p>
            <a:r>
              <a:rPr lang="cs-CZ" dirty="0" err="1" smtClean="0"/>
              <a:t>Expected</a:t>
            </a:r>
            <a:r>
              <a:rPr lang="cs-CZ" dirty="0" smtClean="0"/>
              <a:t> </a:t>
            </a:r>
            <a:r>
              <a:rPr lang="cs-CZ" dirty="0" err="1" smtClean="0"/>
              <a:t>results</a:t>
            </a:r>
            <a:endParaRPr lang="cs-CZ" dirty="0" smtClean="0"/>
          </a:p>
          <a:p>
            <a:pPr lvl="1"/>
            <a:r>
              <a:rPr lang="cs-CZ" dirty="0" err="1" smtClean="0"/>
              <a:t>Frequence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out</a:t>
            </a:r>
            <a:r>
              <a:rPr lang="cs-CZ" dirty="0" smtClean="0"/>
              <a:t>-</a:t>
            </a:r>
            <a:r>
              <a:rPr lang="cs-CZ" dirty="0" err="1" smtClean="0"/>
              <a:t>of</a:t>
            </a:r>
            <a:r>
              <a:rPr lang="cs-CZ" dirty="0" smtClean="0"/>
              <a:t>-</a:t>
            </a:r>
            <a:r>
              <a:rPr lang="cs-CZ" dirty="0" err="1" smtClean="0"/>
              <a:t>battery</a:t>
            </a:r>
            <a:r>
              <a:rPr lang="cs-CZ" dirty="0" smtClean="0"/>
              <a:t> </a:t>
            </a:r>
            <a:r>
              <a:rPr lang="cs-CZ" dirty="0" err="1" smtClean="0"/>
              <a:t>events</a:t>
            </a:r>
            <a:endParaRPr lang="cs-CZ" dirty="0" smtClean="0"/>
          </a:p>
          <a:p>
            <a:pPr lvl="1"/>
            <a:r>
              <a:rPr lang="cs-CZ" dirty="0" err="1" smtClean="0"/>
              <a:t>Fast</a:t>
            </a:r>
            <a:r>
              <a:rPr lang="cs-CZ" dirty="0" smtClean="0"/>
              <a:t> / </a:t>
            </a:r>
            <a:r>
              <a:rPr lang="cs-CZ" dirty="0" err="1" smtClean="0"/>
              <a:t>Slow</a:t>
            </a:r>
            <a:r>
              <a:rPr lang="cs-CZ" dirty="0" smtClean="0"/>
              <a:t> </a:t>
            </a:r>
            <a:r>
              <a:rPr lang="cs-CZ" dirty="0" err="1" smtClean="0"/>
              <a:t>charging</a:t>
            </a:r>
            <a:r>
              <a:rPr lang="cs-CZ" dirty="0" smtClean="0"/>
              <a:t> ratio</a:t>
            </a:r>
          </a:p>
          <a:p>
            <a:pPr lvl="1"/>
            <a:r>
              <a:rPr lang="cs-CZ" dirty="0" err="1" smtClean="0"/>
              <a:t>Utilization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fast</a:t>
            </a:r>
            <a:r>
              <a:rPr lang="cs-CZ" dirty="0" smtClean="0"/>
              <a:t> </a:t>
            </a:r>
            <a:r>
              <a:rPr lang="cs-CZ" dirty="0" err="1" smtClean="0"/>
              <a:t>charging</a:t>
            </a:r>
            <a:r>
              <a:rPr lang="cs-CZ" dirty="0" smtClean="0"/>
              <a:t> </a:t>
            </a:r>
            <a:r>
              <a:rPr lang="cs-CZ" dirty="0" err="1" smtClean="0"/>
              <a:t>stations</a:t>
            </a:r>
            <a:endParaRPr lang="cs-CZ" dirty="0" smtClean="0"/>
          </a:p>
          <a:p>
            <a:pPr lvl="1"/>
            <a:r>
              <a:rPr lang="cs-CZ" dirty="0" err="1" smtClean="0"/>
              <a:t>Etc</a:t>
            </a:r>
            <a:r>
              <a:rPr lang="cs-CZ" dirty="0" smtClean="0"/>
              <a:t>.</a:t>
            </a:r>
            <a:endParaRPr lang="cs-CZ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r>
              <a:rPr lang="cs-CZ" sz="3600" dirty="0" err="1" smtClean="0"/>
              <a:t>Transaction</a:t>
            </a:r>
            <a:endParaRPr lang="cs-CZ" sz="3600" dirty="0"/>
          </a:p>
        </p:txBody>
      </p:sp>
      <p:pic>
        <p:nvPicPr>
          <p:cNvPr id="6" name="Zástupný symbol pro obsah 5" descr="transaction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857232"/>
            <a:ext cx="6220411" cy="5572164"/>
          </a:xfr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Submodels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E-car</a:t>
            </a:r>
          </a:p>
          <a:p>
            <a:pPr lvl="1"/>
            <a:r>
              <a:rPr lang="cs-CZ" dirty="0" err="1" smtClean="0"/>
              <a:t>Battery</a:t>
            </a:r>
            <a:r>
              <a:rPr lang="cs-CZ" dirty="0" smtClean="0"/>
              <a:t> </a:t>
            </a:r>
            <a:r>
              <a:rPr lang="cs-CZ" dirty="0" err="1" smtClean="0"/>
              <a:t>capacity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fixed</a:t>
            </a:r>
            <a:r>
              <a:rPr lang="cs-CZ" dirty="0" smtClean="0"/>
              <a:t> </a:t>
            </a:r>
            <a:r>
              <a:rPr lang="cs-CZ" dirty="0" err="1" smtClean="0"/>
              <a:t>consumption</a:t>
            </a:r>
            <a:r>
              <a:rPr lang="cs-CZ" dirty="0" smtClean="0"/>
              <a:t> per km</a:t>
            </a:r>
          </a:p>
          <a:p>
            <a:r>
              <a:rPr lang="cs-CZ" dirty="0" err="1" smtClean="0"/>
              <a:t>Charging</a:t>
            </a:r>
            <a:endParaRPr lang="cs-CZ" dirty="0" smtClean="0"/>
          </a:p>
          <a:p>
            <a:pPr lvl="1"/>
            <a:r>
              <a:rPr lang="cs-CZ" dirty="0" smtClean="0"/>
              <a:t>More </a:t>
            </a:r>
            <a:r>
              <a:rPr lang="cs-CZ" dirty="0" err="1" smtClean="0"/>
              <a:t>sophisticated</a:t>
            </a:r>
            <a:r>
              <a:rPr lang="cs-CZ" dirty="0" smtClean="0"/>
              <a:t> model</a:t>
            </a:r>
          </a:p>
          <a:p>
            <a:pPr lvl="1"/>
            <a:r>
              <a:rPr lang="cs-CZ" dirty="0" smtClean="0"/>
              <a:t>CC  - </a:t>
            </a:r>
            <a:r>
              <a:rPr lang="cs-CZ" dirty="0" err="1" smtClean="0"/>
              <a:t>constant</a:t>
            </a:r>
            <a:r>
              <a:rPr lang="cs-CZ" dirty="0" smtClean="0"/>
              <a:t> </a:t>
            </a:r>
            <a:r>
              <a:rPr lang="cs-CZ" dirty="0" err="1" smtClean="0"/>
              <a:t>charging</a:t>
            </a:r>
            <a:r>
              <a:rPr lang="cs-CZ" dirty="0" smtClean="0"/>
              <a:t> </a:t>
            </a:r>
            <a:r>
              <a:rPr lang="cs-CZ" dirty="0" err="1" smtClean="0"/>
              <a:t>current</a:t>
            </a:r>
            <a:endParaRPr lang="cs-CZ" dirty="0" smtClean="0"/>
          </a:p>
          <a:p>
            <a:pPr lvl="1"/>
            <a:r>
              <a:rPr lang="cs-CZ" dirty="0" smtClean="0"/>
              <a:t>CV  - </a:t>
            </a:r>
            <a:r>
              <a:rPr lang="cs-CZ" dirty="0" err="1" smtClean="0"/>
              <a:t>current</a:t>
            </a:r>
            <a:r>
              <a:rPr lang="cs-CZ" dirty="0" smtClean="0"/>
              <a:t> </a:t>
            </a:r>
            <a:r>
              <a:rPr lang="cs-CZ" dirty="0" err="1" smtClean="0"/>
              <a:t>gradually</a:t>
            </a:r>
            <a:r>
              <a:rPr lang="cs-CZ" dirty="0" smtClean="0"/>
              <a:t> </a:t>
            </a:r>
            <a:r>
              <a:rPr lang="cs-CZ" dirty="0" err="1" smtClean="0"/>
              <a:t>declines</a:t>
            </a:r>
            <a:r>
              <a:rPr lang="cs-CZ" dirty="0" smtClean="0"/>
              <a:t> </a:t>
            </a:r>
          </a:p>
          <a:p>
            <a:r>
              <a:rPr lang="cs-CZ" dirty="0" err="1" smtClean="0"/>
              <a:t>Out</a:t>
            </a:r>
            <a:r>
              <a:rPr lang="cs-CZ" dirty="0" smtClean="0"/>
              <a:t>-</a:t>
            </a:r>
            <a:r>
              <a:rPr lang="cs-CZ" dirty="0" err="1" smtClean="0"/>
              <a:t>of</a:t>
            </a:r>
            <a:r>
              <a:rPr lang="cs-CZ" dirty="0" smtClean="0"/>
              <a:t>-</a:t>
            </a:r>
            <a:r>
              <a:rPr lang="cs-CZ" dirty="0" err="1" smtClean="0"/>
              <a:t>battery</a:t>
            </a:r>
            <a:r>
              <a:rPr lang="cs-CZ" dirty="0" smtClean="0"/>
              <a:t> </a:t>
            </a:r>
            <a:r>
              <a:rPr lang="cs-CZ" dirty="0" err="1" smtClean="0"/>
              <a:t>events</a:t>
            </a:r>
            <a:endParaRPr lang="cs-CZ" dirty="0" smtClean="0"/>
          </a:p>
          <a:p>
            <a:pPr lvl="1"/>
            <a:r>
              <a:rPr lang="cs-CZ" dirty="0" err="1" smtClean="0"/>
              <a:t>Energy</a:t>
            </a:r>
            <a:r>
              <a:rPr lang="cs-CZ" dirty="0" smtClean="0"/>
              <a:t> </a:t>
            </a:r>
            <a:r>
              <a:rPr lang="cs-CZ" dirty="0" err="1" smtClean="0"/>
              <a:t>levels</a:t>
            </a:r>
            <a:r>
              <a:rPr lang="cs-CZ" dirty="0" smtClean="0"/>
              <a:t> drops </a:t>
            </a:r>
            <a:r>
              <a:rPr lang="cs-CZ" dirty="0" err="1" smtClean="0"/>
              <a:t>below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limit</a:t>
            </a:r>
            <a:endParaRPr lang="cs-CZ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Škoda </a:t>
            </a:r>
            <a:r>
              <a:rPr lang="cs-CZ" dirty="0" err="1" smtClean="0"/>
              <a:t>Octavia</a:t>
            </a:r>
            <a:r>
              <a:rPr lang="cs-CZ" dirty="0" smtClean="0"/>
              <a:t> Green-E-Line</a:t>
            </a:r>
            <a:endParaRPr lang="cs-CZ" dirty="0"/>
          </a:p>
        </p:txBody>
      </p:sp>
      <p:pic>
        <p:nvPicPr>
          <p:cNvPr id="4" name="Zástupný symbol pro obsah 3" descr="eto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2600" y="1905520"/>
            <a:ext cx="6258799" cy="3915322"/>
          </a:xfr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Batteries</a:t>
            </a:r>
            <a:r>
              <a:rPr lang="cs-CZ" dirty="0" smtClean="0"/>
              <a:t> </a:t>
            </a:r>
            <a:r>
              <a:rPr lang="cs-CZ" dirty="0" err="1" smtClean="0"/>
              <a:t>specification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Technology</a:t>
            </a:r>
          </a:p>
          <a:p>
            <a:pPr lvl="1"/>
            <a:r>
              <a:rPr lang="cs-CZ" dirty="0" smtClean="0"/>
              <a:t>Li-Ion</a:t>
            </a:r>
          </a:p>
          <a:p>
            <a:pPr lvl="1"/>
            <a:r>
              <a:rPr lang="cs-CZ" dirty="0" err="1" smtClean="0"/>
              <a:t>Cylindrical</a:t>
            </a:r>
            <a:r>
              <a:rPr lang="cs-CZ" dirty="0" smtClean="0"/>
              <a:t> </a:t>
            </a:r>
            <a:r>
              <a:rPr lang="cs-CZ" dirty="0" err="1" smtClean="0"/>
              <a:t>cells</a:t>
            </a:r>
            <a:endParaRPr lang="cs-CZ" dirty="0" smtClean="0"/>
          </a:p>
          <a:p>
            <a:r>
              <a:rPr lang="cs-CZ" dirty="0" err="1" smtClean="0"/>
              <a:t>Electrical</a:t>
            </a:r>
            <a:r>
              <a:rPr lang="cs-CZ" dirty="0" smtClean="0"/>
              <a:t> </a:t>
            </a:r>
            <a:r>
              <a:rPr lang="cs-CZ" dirty="0" err="1" smtClean="0"/>
              <a:t>parameters</a:t>
            </a:r>
            <a:endParaRPr lang="cs-CZ" dirty="0" smtClean="0"/>
          </a:p>
          <a:p>
            <a:pPr lvl="1"/>
            <a:r>
              <a:rPr lang="cs-CZ" dirty="0" err="1" smtClean="0"/>
              <a:t>Energy</a:t>
            </a:r>
            <a:r>
              <a:rPr lang="cs-CZ" dirty="0" smtClean="0"/>
              <a:t> 26kWh (324V x 80Ah)</a:t>
            </a:r>
          </a:p>
          <a:p>
            <a:pPr lvl="1"/>
            <a:r>
              <a:rPr lang="cs-CZ" dirty="0" err="1" smtClean="0"/>
              <a:t>Nominal</a:t>
            </a:r>
            <a:r>
              <a:rPr lang="cs-CZ" dirty="0" smtClean="0"/>
              <a:t> </a:t>
            </a:r>
            <a:r>
              <a:rPr lang="cs-CZ" dirty="0" err="1" smtClean="0"/>
              <a:t>Voltage</a:t>
            </a:r>
            <a:r>
              <a:rPr lang="cs-CZ" dirty="0" smtClean="0"/>
              <a:t> 324V</a:t>
            </a:r>
          </a:p>
          <a:p>
            <a:pPr lvl="1"/>
            <a:r>
              <a:rPr lang="cs-CZ" dirty="0" err="1" smtClean="0"/>
              <a:t>Discharge</a:t>
            </a:r>
            <a:r>
              <a:rPr lang="cs-CZ" dirty="0" smtClean="0"/>
              <a:t> </a:t>
            </a:r>
            <a:r>
              <a:rPr lang="cs-CZ" dirty="0" err="1" smtClean="0"/>
              <a:t>Current</a:t>
            </a:r>
            <a:r>
              <a:rPr lang="cs-CZ" dirty="0" smtClean="0"/>
              <a:t> 400A </a:t>
            </a:r>
            <a:r>
              <a:rPr lang="cs-CZ" dirty="0" err="1" smtClean="0"/>
              <a:t>peak</a:t>
            </a:r>
            <a:r>
              <a:rPr lang="cs-CZ" dirty="0" smtClean="0"/>
              <a:t> / 200A </a:t>
            </a:r>
            <a:r>
              <a:rPr lang="cs-CZ" dirty="0" err="1" smtClean="0"/>
              <a:t>cont</a:t>
            </a:r>
            <a:r>
              <a:rPr lang="cs-CZ" dirty="0" smtClean="0"/>
              <a:t>.</a:t>
            </a:r>
          </a:p>
          <a:p>
            <a:pPr lvl="1"/>
            <a:r>
              <a:rPr lang="cs-CZ" dirty="0" err="1" smtClean="0"/>
              <a:t>Capacity</a:t>
            </a:r>
            <a:r>
              <a:rPr lang="cs-CZ" dirty="0" smtClean="0"/>
              <a:t> 80Ah</a:t>
            </a:r>
          </a:p>
          <a:p>
            <a:r>
              <a:rPr lang="cs-CZ" dirty="0" err="1" smtClean="0"/>
              <a:t>Mechanical</a:t>
            </a:r>
            <a:r>
              <a:rPr lang="cs-CZ" dirty="0" smtClean="0"/>
              <a:t> </a:t>
            </a:r>
            <a:r>
              <a:rPr lang="cs-CZ" dirty="0" err="1" smtClean="0"/>
              <a:t>parameters</a:t>
            </a:r>
            <a:endParaRPr lang="cs-CZ" dirty="0" smtClean="0"/>
          </a:p>
          <a:p>
            <a:pPr lvl="1"/>
            <a:r>
              <a:rPr lang="cs-CZ" dirty="0" err="1" smtClean="0"/>
              <a:t>Weight</a:t>
            </a:r>
            <a:r>
              <a:rPr lang="cs-CZ" dirty="0" smtClean="0"/>
              <a:t> 315kg</a:t>
            </a:r>
          </a:p>
          <a:p>
            <a:pPr lvl="1"/>
            <a:r>
              <a:rPr lang="cs-CZ" dirty="0" smtClean="0"/>
              <a:t>Volume 250l</a:t>
            </a:r>
            <a:endParaRPr lang="cs-CZ" dirty="0"/>
          </a:p>
        </p:txBody>
      </p:sp>
      <p:pic>
        <p:nvPicPr>
          <p:cNvPr id="2050" name="Picture 2" descr="C:\Users\Phronek\Downloads\srack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1214422"/>
            <a:ext cx="3143272" cy="236095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Charge</a:t>
            </a:r>
            <a:r>
              <a:rPr lang="cs-CZ" dirty="0" smtClean="0"/>
              <a:t> </a:t>
            </a:r>
            <a:r>
              <a:rPr lang="cs-CZ" dirty="0" err="1" smtClean="0"/>
              <a:t>characteristics</a:t>
            </a:r>
            <a:endParaRPr lang="cs-CZ" dirty="0"/>
          </a:p>
        </p:txBody>
      </p:sp>
      <p:pic>
        <p:nvPicPr>
          <p:cNvPr id="4" name="Zástupný symbol pro obsah 3" descr="charging-characteristic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0364" y="1428736"/>
            <a:ext cx="7543272" cy="4525963"/>
          </a:xfr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Model </a:t>
            </a:r>
            <a:r>
              <a:rPr lang="cs-CZ" dirty="0" err="1" smtClean="0"/>
              <a:t>parameters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Fixed</a:t>
            </a:r>
            <a:r>
              <a:rPr lang="cs-CZ" dirty="0" smtClean="0"/>
              <a:t> </a:t>
            </a:r>
            <a:r>
              <a:rPr lang="cs-CZ" dirty="0" err="1" smtClean="0"/>
              <a:t>parameters</a:t>
            </a:r>
            <a:endParaRPr lang="cs-CZ" dirty="0" smtClean="0"/>
          </a:p>
          <a:p>
            <a:pPr lvl="1"/>
            <a:r>
              <a:rPr lang="cs-CZ" dirty="0" smtClean="0"/>
              <a:t>Car </a:t>
            </a:r>
            <a:r>
              <a:rPr lang="cs-CZ" dirty="0" err="1" smtClean="0"/>
              <a:t>count</a:t>
            </a:r>
            <a:r>
              <a:rPr lang="cs-CZ" dirty="0" smtClean="0"/>
              <a:t> = 150</a:t>
            </a:r>
          </a:p>
          <a:p>
            <a:pPr lvl="1"/>
            <a:r>
              <a:rPr lang="cs-CZ" dirty="0" err="1" smtClean="0"/>
              <a:t>Traffic</a:t>
            </a:r>
            <a:r>
              <a:rPr lang="cs-CZ" dirty="0" smtClean="0"/>
              <a:t> </a:t>
            </a:r>
            <a:r>
              <a:rPr lang="cs-CZ" dirty="0" err="1" smtClean="0"/>
              <a:t>days</a:t>
            </a:r>
            <a:r>
              <a:rPr lang="cs-CZ" dirty="0" smtClean="0"/>
              <a:t> </a:t>
            </a:r>
            <a:r>
              <a:rPr lang="cs-CZ" dirty="0" err="1" smtClean="0"/>
              <a:t>simulated</a:t>
            </a:r>
            <a:r>
              <a:rPr lang="cs-CZ" dirty="0" smtClean="0"/>
              <a:t> = 20</a:t>
            </a:r>
          </a:p>
          <a:p>
            <a:pPr lvl="1"/>
            <a:r>
              <a:rPr lang="cs-CZ" dirty="0" err="1" smtClean="0"/>
              <a:t>Simulations</a:t>
            </a:r>
            <a:r>
              <a:rPr lang="cs-CZ" dirty="0" smtClean="0"/>
              <a:t> </a:t>
            </a:r>
            <a:r>
              <a:rPr lang="cs-CZ" dirty="0" err="1" smtClean="0"/>
              <a:t>count</a:t>
            </a:r>
            <a:r>
              <a:rPr lang="cs-CZ" dirty="0" smtClean="0"/>
              <a:t> = 500</a:t>
            </a:r>
          </a:p>
          <a:p>
            <a:pPr lvl="1"/>
            <a:r>
              <a:rPr lang="cs-CZ" dirty="0" err="1" smtClean="0"/>
              <a:t>Total</a:t>
            </a:r>
            <a:r>
              <a:rPr lang="cs-CZ" dirty="0" smtClean="0"/>
              <a:t> e-car*</a:t>
            </a:r>
            <a:r>
              <a:rPr lang="cs-CZ" dirty="0" err="1" smtClean="0"/>
              <a:t>days</a:t>
            </a:r>
            <a:r>
              <a:rPr lang="cs-CZ" dirty="0" smtClean="0"/>
              <a:t> = 1 500 000</a:t>
            </a:r>
          </a:p>
          <a:p>
            <a:r>
              <a:rPr lang="cs-CZ" dirty="0" err="1" smtClean="0"/>
              <a:t>Variable</a:t>
            </a:r>
            <a:r>
              <a:rPr lang="cs-CZ" dirty="0" smtClean="0"/>
              <a:t> </a:t>
            </a:r>
            <a:r>
              <a:rPr lang="cs-CZ" dirty="0" err="1" smtClean="0"/>
              <a:t>parameters</a:t>
            </a:r>
            <a:endParaRPr lang="cs-CZ" dirty="0" smtClean="0"/>
          </a:p>
          <a:p>
            <a:pPr lvl="1"/>
            <a:r>
              <a:rPr lang="cs-CZ" dirty="0" err="1" smtClean="0"/>
              <a:t>Ammount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stations</a:t>
            </a:r>
            <a:r>
              <a:rPr lang="cs-CZ" dirty="0" smtClean="0"/>
              <a:t> in </a:t>
            </a:r>
            <a:r>
              <a:rPr lang="cs-CZ" dirty="0" err="1" smtClean="0"/>
              <a:t>range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1 to 50</a:t>
            </a:r>
          </a:p>
          <a:p>
            <a:pPr lvl="1"/>
            <a:r>
              <a:rPr lang="cs-CZ" dirty="0" err="1" smtClean="0"/>
              <a:t>Propability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shopping</a:t>
            </a:r>
            <a:r>
              <a:rPr lang="cs-CZ" dirty="0" smtClean="0"/>
              <a:t> center visit </a:t>
            </a:r>
          </a:p>
          <a:p>
            <a:endParaRPr lang="cs-CZ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XML model (fragment)</a:t>
            </a:r>
            <a:endParaRPr lang="cs-CZ" dirty="0"/>
          </a:p>
        </p:txBody>
      </p:sp>
      <p:pic>
        <p:nvPicPr>
          <p:cNvPr id="4" name="Zástupný symbol pro obsah 3" descr="uje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5852" y="1785926"/>
            <a:ext cx="4357718" cy="40680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Fast</a:t>
            </a:r>
            <a:r>
              <a:rPr lang="cs-CZ" dirty="0" smtClean="0"/>
              <a:t> to </a:t>
            </a:r>
            <a:r>
              <a:rPr lang="cs-CZ" dirty="0" err="1" smtClean="0"/>
              <a:t>home</a:t>
            </a:r>
            <a:r>
              <a:rPr lang="cs-CZ" dirty="0" smtClean="0"/>
              <a:t> </a:t>
            </a:r>
            <a:r>
              <a:rPr lang="cs-CZ" dirty="0" err="1" smtClean="0"/>
              <a:t>charging</a:t>
            </a:r>
            <a:r>
              <a:rPr lang="cs-CZ" dirty="0" smtClean="0"/>
              <a:t> ratio</a:t>
            </a:r>
            <a:endParaRPr lang="cs-CZ" dirty="0"/>
          </a:p>
        </p:txBody>
      </p:sp>
      <p:pic>
        <p:nvPicPr>
          <p:cNvPr id="4" name="Zástupný symbol pro obsah 3" descr="resul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9482" y="1357298"/>
            <a:ext cx="6005035" cy="4525963"/>
          </a:xfr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Out</a:t>
            </a:r>
            <a:r>
              <a:rPr lang="cs-CZ" dirty="0" smtClean="0"/>
              <a:t>-</a:t>
            </a:r>
            <a:r>
              <a:rPr lang="cs-CZ" dirty="0" err="1" smtClean="0"/>
              <a:t>of</a:t>
            </a:r>
            <a:r>
              <a:rPr lang="cs-CZ" dirty="0" smtClean="0"/>
              <a:t>-</a:t>
            </a:r>
            <a:r>
              <a:rPr lang="cs-CZ" dirty="0" err="1" smtClean="0"/>
              <a:t>battery</a:t>
            </a:r>
            <a:r>
              <a:rPr lang="cs-CZ" dirty="0" smtClean="0"/>
              <a:t> </a:t>
            </a:r>
            <a:r>
              <a:rPr lang="cs-CZ" dirty="0" err="1" smtClean="0"/>
              <a:t>events</a:t>
            </a:r>
            <a:endParaRPr lang="cs-CZ" dirty="0"/>
          </a:p>
        </p:txBody>
      </p:sp>
      <p:pic>
        <p:nvPicPr>
          <p:cNvPr id="4" name="Zástupný symbol pro obsah 3" descr="result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9482" y="1357298"/>
            <a:ext cx="6005035" cy="4525963"/>
          </a:xfr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Presentation</a:t>
            </a:r>
            <a:r>
              <a:rPr lang="cs-CZ" dirty="0" smtClean="0"/>
              <a:t> </a:t>
            </a:r>
            <a:r>
              <a:rPr lang="cs-CZ" dirty="0" err="1" smtClean="0"/>
              <a:t>outline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err="1" smtClean="0"/>
              <a:t>SimPy</a:t>
            </a:r>
            <a:endParaRPr lang="cs-CZ" dirty="0" smtClean="0"/>
          </a:p>
          <a:p>
            <a:pPr lvl="1"/>
            <a:r>
              <a:rPr lang="cs-CZ" dirty="0" smtClean="0"/>
              <a:t>Pros</a:t>
            </a:r>
          </a:p>
          <a:p>
            <a:pPr lvl="1"/>
            <a:r>
              <a:rPr lang="cs-CZ" dirty="0" err="1" smtClean="0"/>
              <a:t>cons</a:t>
            </a:r>
            <a:endParaRPr lang="cs-CZ" dirty="0" smtClean="0"/>
          </a:p>
          <a:p>
            <a:r>
              <a:rPr lang="cs-CZ" dirty="0" smtClean="0"/>
              <a:t>ETOS</a:t>
            </a:r>
          </a:p>
          <a:p>
            <a:pPr lvl="1"/>
            <a:r>
              <a:rPr lang="cs-CZ" dirty="0" err="1" smtClean="0"/>
              <a:t>Description</a:t>
            </a:r>
            <a:endParaRPr lang="cs-CZ" dirty="0" smtClean="0"/>
          </a:p>
          <a:p>
            <a:pPr lvl="1"/>
            <a:r>
              <a:rPr lang="cs-CZ" dirty="0" smtClean="0"/>
              <a:t>Basic </a:t>
            </a:r>
            <a:r>
              <a:rPr lang="cs-CZ" dirty="0" err="1" smtClean="0"/>
              <a:t>Objects</a:t>
            </a:r>
            <a:endParaRPr lang="cs-CZ" dirty="0" smtClean="0"/>
          </a:p>
          <a:p>
            <a:r>
              <a:rPr lang="cs-CZ" dirty="0" smtClean="0"/>
              <a:t>Sample model</a:t>
            </a:r>
          </a:p>
          <a:p>
            <a:pPr lvl="1"/>
            <a:r>
              <a:rPr lang="cs-CZ" dirty="0" err="1" smtClean="0"/>
              <a:t>Actor</a:t>
            </a:r>
            <a:r>
              <a:rPr lang="cs-CZ" dirty="0" smtClean="0"/>
              <a:t>, </a:t>
            </a:r>
            <a:r>
              <a:rPr lang="cs-CZ" dirty="0" err="1" smtClean="0"/>
              <a:t>transaction</a:t>
            </a:r>
            <a:endParaRPr lang="cs-CZ" dirty="0" smtClean="0"/>
          </a:p>
          <a:p>
            <a:pPr lvl="1"/>
            <a:r>
              <a:rPr lang="cs-CZ" dirty="0" err="1" smtClean="0"/>
              <a:t>Expected</a:t>
            </a:r>
            <a:r>
              <a:rPr lang="cs-CZ" dirty="0" smtClean="0"/>
              <a:t> </a:t>
            </a:r>
            <a:r>
              <a:rPr lang="cs-CZ" dirty="0" err="1" smtClean="0"/>
              <a:t>results</a:t>
            </a:r>
            <a:endParaRPr lang="cs-CZ" dirty="0" smtClean="0"/>
          </a:p>
          <a:p>
            <a:pPr lvl="1"/>
            <a:r>
              <a:rPr lang="cs-CZ" dirty="0" smtClean="0"/>
              <a:t>Sub-</a:t>
            </a:r>
            <a:r>
              <a:rPr lang="cs-CZ" dirty="0" err="1" smtClean="0"/>
              <a:t>models</a:t>
            </a:r>
            <a:endParaRPr lang="cs-CZ" dirty="0" smtClean="0"/>
          </a:p>
          <a:p>
            <a:r>
              <a:rPr lang="cs-CZ" smtClean="0"/>
              <a:t>Results</a:t>
            </a:r>
            <a:endParaRPr lang="cs-CZ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00496" y="2000240"/>
            <a:ext cx="472672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Sources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SimPy</a:t>
            </a:r>
            <a:r>
              <a:rPr lang="cs-CZ" dirty="0" smtClean="0"/>
              <a:t> </a:t>
            </a:r>
            <a:r>
              <a:rPr lang="cs-CZ" dirty="0" err="1" smtClean="0"/>
              <a:t>homesite</a:t>
            </a:r>
            <a:r>
              <a:rPr lang="cs-CZ" dirty="0" smtClean="0"/>
              <a:t>: </a:t>
            </a:r>
            <a:r>
              <a:rPr lang="cs-CZ" dirty="0" smtClean="0">
                <a:hlinkClick r:id="rId2"/>
              </a:rPr>
              <a:t>http://simpy.sourceforge.net/</a:t>
            </a:r>
            <a:endParaRPr lang="cs-CZ" dirty="0" smtClean="0"/>
          </a:p>
          <a:p>
            <a:r>
              <a:rPr lang="cs-CZ" dirty="0" err="1" smtClean="0"/>
              <a:t>Our</a:t>
            </a:r>
            <a:r>
              <a:rPr lang="cs-CZ" dirty="0" smtClean="0"/>
              <a:t> </a:t>
            </a:r>
            <a:r>
              <a:rPr lang="cs-CZ" dirty="0" err="1" smtClean="0"/>
              <a:t>project</a:t>
            </a:r>
            <a:r>
              <a:rPr lang="cs-CZ" dirty="0" smtClean="0"/>
              <a:t> </a:t>
            </a:r>
            <a:r>
              <a:rPr lang="cs-CZ" dirty="0" err="1" smtClean="0"/>
              <a:t>subversion</a:t>
            </a:r>
            <a:r>
              <a:rPr lang="cs-CZ" dirty="0" smtClean="0"/>
              <a:t> </a:t>
            </a:r>
            <a:r>
              <a:rPr lang="cs-CZ" dirty="0" err="1" smtClean="0"/>
              <a:t>repository</a:t>
            </a:r>
            <a:r>
              <a:rPr lang="cs-CZ" dirty="0" smtClean="0"/>
              <a:t>: </a:t>
            </a:r>
            <a:r>
              <a:rPr lang="cs-CZ" dirty="0" smtClean="0">
                <a:hlinkClick r:id="rId3"/>
              </a:rPr>
              <a:t>http://code.google.com/p/etos/</a:t>
            </a:r>
            <a:endParaRPr lang="cs-CZ" dirty="0" smtClean="0"/>
          </a:p>
          <a:p>
            <a:r>
              <a:rPr lang="cs-CZ" dirty="0" err="1" smtClean="0"/>
              <a:t>Skoda</a:t>
            </a:r>
            <a:r>
              <a:rPr lang="cs-CZ" dirty="0" smtClean="0"/>
              <a:t> </a:t>
            </a:r>
            <a:r>
              <a:rPr lang="cs-CZ" dirty="0" err="1" smtClean="0"/>
              <a:t>Octavia</a:t>
            </a:r>
            <a:r>
              <a:rPr lang="cs-CZ" dirty="0" smtClean="0"/>
              <a:t> </a:t>
            </a:r>
            <a:r>
              <a:rPr lang="cs-CZ" dirty="0" err="1" smtClean="0"/>
              <a:t>specification</a:t>
            </a:r>
            <a:r>
              <a:rPr lang="cs-CZ" dirty="0" smtClean="0"/>
              <a:t> </a:t>
            </a:r>
            <a:r>
              <a:rPr lang="cs-CZ" dirty="0" err="1" smtClean="0"/>
              <a:t>sheet</a:t>
            </a:r>
            <a:r>
              <a:rPr lang="cs-CZ" dirty="0" smtClean="0"/>
              <a:t>: http://k616.fd.cvut.cz/</a:t>
            </a:r>
            <a:r>
              <a:rPr lang="cs-CZ" dirty="0" err="1" smtClean="0"/>
              <a:t>vyuka</a:t>
            </a:r>
            <a:r>
              <a:rPr lang="cs-CZ" dirty="0" smtClean="0"/>
              <a:t>/</a:t>
            </a:r>
            <a:r>
              <a:rPr lang="cs-CZ" dirty="0" err="1" smtClean="0"/>
              <a:t>mgr</a:t>
            </a:r>
            <a:r>
              <a:rPr lang="cs-CZ" dirty="0" smtClean="0"/>
              <a:t>/16PDP/</a:t>
            </a:r>
            <a:r>
              <a:rPr lang="cs-CZ" dirty="0" err="1" smtClean="0"/>
              <a:t>prednasky</a:t>
            </a:r>
            <a:r>
              <a:rPr lang="cs-CZ" dirty="0" smtClean="0"/>
              <a:t>/07c_</a:t>
            </a:r>
            <a:r>
              <a:rPr lang="cs-CZ" dirty="0" err="1" smtClean="0"/>
              <a:t>Skoda</a:t>
            </a:r>
            <a:r>
              <a:rPr lang="cs-CZ" dirty="0" smtClean="0"/>
              <a:t>_</a:t>
            </a:r>
            <a:r>
              <a:rPr lang="cs-CZ" dirty="0" err="1" smtClean="0"/>
              <a:t>Octavia</a:t>
            </a:r>
            <a:r>
              <a:rPr lang="cs-CZ" dirty="0" smtClean="0"/>
              <a:t>_Green_e_line_Jez_120418.pdf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SimPy</a:t>
            </a:r>
            <a:r>
              <a:rPr lang="cs-CZ" dirty="0" smtClean="0"/>
              <a:t> </a:t>
            </a:r>
            <a:r>
              <a:rPr lang="cs-CZ" dirty="0" err="1" smtClean="0"/>
              <a:t>simulation</a:t>
            </a:r>
            <a:r>
              <a:rPr lang="cs-CZ" dirty="0" smtClean="0"/>
              <a:t> </a:t>
            </a:r>
            <a:r>
              <a:rPr lang="cs-CZ" dirty="0" err="1" smtClean="0"/>
              <a:t>language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86370" cy="4525963"/>
          </a:xfrm>
        </p:spPr>
        <p:txBody>
          <a:bodyPr/>
          <a:lstStyle/>
          <a:p>
            <a:r>
              <a:rPr lang="cs-CZ" dirty="0" err="1" smtClean="0"/>
              <a:t>Object</a:t>
            </a:r>
            <a:r>
              <a:rPr lang="cs-CZ" dirty="0" smtClean="0"/>
              <a:t>-</a:t>
            </a:r>
            <a:r>
              <a:rPr lang="cs-CZ" dirty="0" err="1" smtClean="0"/>
              <a:t>oriented</a:t>
            </a:r>
            <a:r>
              <a:rPr lang="cs-CZ" dirty="0" smtClean="0"/>
              <a:t> , </a:t>
            </a:r>
            <a:r>
              <a:rPr lang="cs-CZ" dirty="0" err="1" smtClean="0"/>
              <a:t>process</a:t>
            </a:r>
            <a:r>
              <a:rPr lang="cs-CZ" dirty="0" smtClean="0"/>
              <a:t>-</a:t>
            </a:r>
            <a:r>
              <a:rPr lang="cs-CZ" dirty="0" err="1" smtClean="0"/>
              <a:t>based</a:t>
            </a:r>
            <a:r>
              <a:rPr lang="cs-CZ" dirty="0" smtClean="0"/>
              <a:t> </a:t>
            </a:r>
            <a:r>
              <a:rPr lang="cs-CZ" dirty="0" err="1" smtClean="0"/>
              <a:t>discrete</a:t>
            </a:r>
            <a:r>
              <a:rPr lang="cs-CZ" dirty="0" smtClean="0"/>
              <a:t> </a:t>
            </a:r>
            <a:r>
              <a:rPr lang="cs-CZ" dirty="0" err="1" smtClean="0"/>
              <a:t>event</a:t>
            </a:r>
            <a:r>
              <a:rPr lang="cs-CZ" dirty="0" smtClean="0"/>
              <a:t> </a:t>
            </a:r>
            <a:r>
              <a:rPr lang="cs-CZ" dirty="0" err="1" smtClean="0"/>
              <a:t>simulation</a:t>
            </a:r>
            <a:r>
              <a:rPr lang="cs-CZ" dirty="0" smtClean="0"/>
              <a:t> </a:t>
            </a:r>
            <a:r>
              <a:rPr lang="cs-CZ" dirty="0" err="1" smtClean="0"/>
              <a:t>language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Python</a:t>
            </a:r>
          </a:p>
          <a:p>
            <a:r>
              <a:rPr lang="cs-CZ" dirty="0" err="1" smtClean="0"/>
              <a:t>Written</a:t>
            </a:r>
            <a:r>
              <a:rPr lang="cs-CZ" dirty="0" smtClean="0"/>
              <a:t> in Python</a:t>
            </a:r>
          </a:p>
          <a:p>
            <a:r>
              <a:rPr lang="cs-CZ" dirty="0" err="1" smtClean="0"/>
              <a:t>Latest</a:t>
            </a:r>
            <a:r>
              <a:rPr lang="cs-CZ" dirty="0" smtClean="0"/>
              <a:t> </a:t>
            </a:r>
            <a:r>
              <a:rPr lang="cs-CZ" dirty="0" err="1" smtClean="0"/>
              <a:t>Release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2.3</a:t>
            </a:r>
          </a:p>
          <a:p>
            <a:r>
              <a:rPr lang="cs-CZ" dirty="0" err="1" smtClean="0"/>
              <a:t>Comes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data </a:t>
            </a:r>
            <a:r>
              <a:rPr lang="cs-CZ" dirty="0" err="1" smtClean="0"/>
              <a:t>collection</a:t>
            </a:r>
            <a:r>
              <a:rPr lang="cs-CZ" dirty="0" smtClean="0"/>
              <a:t> </a:t>
            </a:r>
            <a:r>
              <a:rPr lang="cs-CZ" dirty="0" err="1" smtClean="0"/>
              <a:t>capabilities</a:t>
            </a:r>
            <a:r>
              <a:rPr lang="cs-CZ" dirty="0" smtClean="0"/>
              <a:t>, GUI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plotting</a:t>
            </a:r>
            <a:r>
              <a:rPr lang="cs-CZ" dirty="0" smtClean="0"/>
              <a:t> </a:t>
            </a:r>
            <a:r>
              <a:rPr lang="cs-CZ" dirty="0" err="1" smtClean="0"/>
              <a:t>packages</a:t>
            </a:r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10" name="Zástupný symbol pro obsah 9" descr="simpy-logo-banner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00562" y="2643182"/>
            <a:ext cx="8578378" cy="1643074"/>
          </a:xfr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SimPy</a:t>
            </a:r>
            <a:r>
              <a:rPr lang="cs-CZ" dirty="0" smtClean="0"/>
              <a:t>: pros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cons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Pros</a:t>
            </a:r>
          </a:p>
          <a:p>
            <a:pPr lvl="1"/>
            <a:r>
              <a:rPr lang="cs-CZ" dirty="0" err="1" smtClean="0"/>
              <a:t>Natural</a:t>
            </a:r>
            <a:r>
              <a:rPr lang="cs-CZ" dirty="0" smtClean="0"/>
              <a:t> model </a:t>
            </a:r>
            <a:r>
              <a:rPr lang="cs-CZ" dirty="0" err="1" smtClean="0"/>
              <a:t>based</a:t>
            </a:r>
            <a:r>
              <a:rPr lang="cs-CZ" dirty="0" smtClean="0"/>
              <a:t> on </a:t>
            </a:r>
            <a:r>
              <a:rPr lang="cs-CZ" dirty="0" err="1" smtClean="0"/>
              <a:t>coroutines</a:t>
            </a:r>
            <a:endParaRPr lang="cs-CZ" dirty="0" smtClean="0"/>
          </a:p>
          <a:p>
            <a:pPr lvl="1"/>
            <a:r>
              <a:rPr lang="cs-CZ" dirty="0" smtClean="0"/>
              <a:t>Support </a:t>
            </a:r>
            <a:r>
              <a:rPr lang="cs-CZ" dirty="0" err="1" smtClean="0"/>
              <a:t>of</a:t>
            </a:r>
            <a:r>
              <a:rPr lang="cs-CZ" dirty="0" smtClean="0"/>
              <a:t> basic </a:t>
            </a:r>
            <a:r>
              <a:rPr lang="cs-CZ" dirty="0" err="1" smtClean="0"/>
              <a:t>simulation</a:t>
            </a:r>
            <a:r>
              <a:rPr lang="cs-CZ" dirty="0" smtClean="0"/>
              <a:t> </a:t>
            </a:r>
            <a:r>
              <a:rPr lang="cs-CZ" dirty="0" err="1" smtClean="0"/>
              <a:t>objects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mechanisms</a:t>
            </a:r>
            <a:endParaRPr lang="cs-CZ" dirty="0" smtClean="0"/>
          </a:p>
          <a:p>
            <a:pPr lvl="1"/>
            <a:r>
              <a:rPr lang="cs-CZ" dirty="0" smtClean="0"/>
              <a:t>Plenty </a:t>
            </a:r>
            <a:r>
              <a:rPr lang="cs-CZ" dirty="0" err="1" smtClean="0"/>
              <a:t>of</a:t>
            </a:r>
            <a:r>
              <a:rPr lang="cs-CZ" dirty="0" smtClean="0"/>
              <a:t> Python </a:t>
            </a:r>
            <a:r>
              <a:rPr lang="cs-CZ" dirty="0" err="1" smtClean="0"/>
              <a:t>libraries</a:t>
            </a:r>
            <a:endParaRPr lang="cs-CZ" dirty="0" smtClean="0"/>
          </a:p>
          <a:p>
            <a:r>
              <a:rPr lang="cs-CZ" dirty="0" err="1" smtClean="0"/>
              <a:t>Cons</a:t>
            </a:r>
            <a:endParaRPr lang="cs-CZ" dirty="0" smtClean="0"/>
          </a:p>
          <a:p>
            <a:pPr lvl="1"/>
            <a:r>
              <a:rPr lang="cs-CZ" dirty="0" err="1" smtClean="0"/>
              <a:t>Behaviour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simulated</a:t>
            </a:r>
            <a:r>
              <a:rPr lang="cs-CZ" dirty="0" smtClean="0"/>
              <a:t> </a:t>
            </a:r>
            <a:r>
              <a:rPr lang="cs-CZ" dirty="0" err="1" smtClean="0"/>
              <a:t>object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modeled</a:t>
            </a:r>
            <a:r>
              <a:rPr lang="cs-CZ" dirty="0" smtClean="0"/>
              <a:t> by single </a:t>
            </a:r>
            <a:r>
              <a:rPr lang="cs-CZ" dirty="0" err="1" smtClean="0"/>
              <a:t>coroutine</a:t>
            </a:r>
            <a:endParaRPr lang="cs-CZ" dirty="0" smtClean="0"/>
          </a:p>
          <a:p>
            <a:pPr lvl="1"/>
            <a:r>
              <a:rPr lang="cs-CZ" dirty="0" err="1" smtClean="0"/>
              <a:t>Complicated</a:t>
            </a:r>
            <a:r>
              <a:rPr lang="cs-CZ" dirty="0" smtClean="0"/>
              <a:t> </a:t>
            </a:r>
            <a:r>
              <a:rPr lang="cs-CZ" dirty="0" err="1" smtClean="0"/>
              <a:t>declarative</a:t>
            </a:r>
            <a:r>
              <a:rPr lang="cs-CZ" dirty="0" smtClean="0"/>
              <a:t> </a:t>
            </a:r>
            <a:r>
              <a:rPr lang="cs-CZ" dirty="0" err="1" smtClean="0"/>
              <a:t>parametrization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models</a:t>
            </a:r>
            <a:endParaRPr lang="cs-CZ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ETOS </a:t>
            </a:r>
            <a:r>
              <a:rPr lang="cs-CZ" dirty="0" err="1" smtClean="0"/>
              <a:t>description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 smtClean="0"/>
              <a:t>Declarative</a:t>
            </a:r>
            <a:r>
              <a:rPr lang="cs-CZ" dirty="0" smtClean="0"/>
              <a:t> </a:t>
            </a:r>
            <a:r>
              <a:rPr lang="cs-CZ" dirty="0" err="1" smtClean="0"/>
              <a:t>extension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SimPy</a:t>
            </a:r>
            <a:endParaRPr lang="cs-CZ" dirty="0" smtClean="0"/>
          </a:p>
          <a:p>
            <a:r>
              <a:rPr lang="cs-CZ" dirty="0" err="1" smtClean="0"/>
              <a:t>Models</a:t>
            </a:r>
            <a:r>
              <a:rPr lang="cs-CZ" dirty="0" smtClean="0"/>
              <a:t> </a:t>
            </a:r>
            <a:r>
              <a:rPr lang="cs-CZ" dirty="0" err="1" smtClean="0"/>
              <a:t>based</a:t>
            </a:r>
            <a:r>
              <a:rPr lang="cs-CZ" dirty="0" smtClean="0"/>
              <a:t> on </a:t>
            </a:r>
            <a:r>
              <a:rPr lang="cs-CZ" dirty="0" err="1" smtClean="0"/>
              <a:t>mixture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procedural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declarative</a:t>
            </a:r>
            <a:r>
              <a:rPr lang="cs-CZ" dirty="0" smtClean="0"/>
              <a:t> </a:t>
            </a:r>
            <a:r>
              <a:rPr lang="cs-CZ" dirty="0" err="1" smtClean="0"/>
              <a:t>code</a:t>
            </a:r>
            <a:endParaRPr lang="cs-CZ" dirty="0" smtClean="0"/>
          </a:p>
          <a:p>
            <a:r>
              <a:rPr lang="cs-CZ" dirty="0" err="1" smtClean="0"/>
              <a:t>Procedural</a:t>
            </a:r>
            <a:endParaRPr lang="cs-CZ" dirty="0" smtClean="0"/>
          </a:p>
          <a:p>
            <a:pPr lvl="1"/>
            <a:r>
              <a:rPr lang="cs-CZ" dirty="0" err="1" smtClean="0"/>
              <a:t>Elementary</a:t>
            </a:r>
            <a:r>
              <a:rPr lang="cs-CZ" dirty="0" smtClean="0"/>
              <a:t> </a:t>
            </a:r>
            <a:r>
              <a:rPr lang="cs-CZ" dirty="0" err="1" smtClean="0"/>
              <a:t>actions</a:t>
            </a:r>
            <a:endParaRPr lang="cs-CZ" dirty="0" smtClean="0"/>
          </a:p>
          <a:p>
            <a:pPr lvl="1"/>
            <a:r>
              <a:rPr lang="cs-CZ" dirty="0" smtClean="0"/>
              <a:t>Data </a:t>
            </a:r>
            <a:r>
              <a:rPr lang="cs-CZ" dirty="0" err="1" smtClean="0"/>
              <a:t>processing</a:t>
            </a:r>
            <a:endParaRPr lang="cs-CZ" dirty="0" smtClean="0"/>
          </a:p>
          <a:p>
            <a:r>
              <a:rPr lang="cs-CZ" dirty="0" err="1" smtClean="0"/>
              <a:t>Declarative</a:t>
            </a:r>
            <a:endParaRPr lang="cs-CZ" dirty="0" smtClean="0"/>
          </a:p>
          <a:p>
            <a:pPr lvl="1"/>
            <a:r>
              <a:rPr lang="cs-CZ" dirty="0" err="1" smtClean="0"/>
              <a:t>Flow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elementary</a:t>
            </a:r>
            <a:r>
              <a:rPr lang="cs-CZ" dirty="0" smtClean="0"/>
              <a:t> </a:t>
            </a:r>
            <a:r>
              <a:rPr lang="cs-CZ" dirty="0" err="1" smtClean="0"/>
              <a:t>actions</a:t>
            </a:r>
            <a:r>
              <a:rPr lang="cs-CZ" dirty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their</a:t>
            </a:r>
            <a:r>
              <a:rPr lang="cs-CZ" dirty="0" smtClean="0"/>
              <a:t> </a:t>
            </a:r>
            <a:r>
              <a:rPr lang="cs-CZ" dirty="0" err="1" smtClean="0"/>
              <a:t>parameters</a:t>
            </a:r>
            <a:r>
              <a:rPr lang="cs-CZ" dirty="0" smtClean="0"/>
              <a:t>,</a:t>
            </a:r>
            <a:r>
              <a:rPr lang="cs-CZ" dirty="0" err="1" smtClean="0"/>
              <a:t>logging</a:t>
            </a:r>
            <a:r>
              <a:rPr lang="cs-CZ" dirty="0" smtClean="0"/>
              <a:t>, </a:t>
            </a:r>
            <a:r>
              <a:rPr lang="cs-CZ" dirty="0" err="1" smtClean="0"/>
              <a:t>statistics</a:t>
            </a:r>
            <a:r>
              <a:rPr lang="cs-CZ" dirty="0" smtClean="0"/>
              <a:t>, XML </a:t>
            </a:r>
            <a:r>
              <a:rPr lang="cs-CZ" dirty="0" err="1" smtClean="0"/>
              <a:t>representation</a:t>
            </a:r>
            <a:endParaRPr lang="cs-CZ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ETOS </a:t>
            </a:r>
            <a:r>
              <a:rPr lang="cs-CZ" dirty="0" err="1" smtClean="0"/>
              <a:t>main</a:t>
            </a:r>
            <a:r>
              <a:rPr lang="cs-CZ" dirty="0" smtClean="0"/>
              <a:t> </a:t>
            </a:r>
            <a:r>
              <a:rPr lang="cs-CZ" dirty="0" err="1" smtClean="0"/>
              <a:t>objects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b="1" dirty="0" smtClean="0">
                <a:solidFill>
                  <a:srgbClr val="FF0000"/>
                </a:solidFill>
              </a:rPr>
              <a:t>E</a:t>
            </a:r>
            <a:r>
              <a:rPr lang="cs-CZ" dirty="0" smtClean="0"/>
              <a:t>ntity</a:t>
            </a:r>
          </a:p>
          <a:p>
            <a:pPr lvl="1"/>
            <a:r>
              <a:rPr lang="cs-CZ" dirty="0" smtClean="0"/>
              <a:t>Basic </a:t>
            </a:r>
            <a:r>
              <a:rPr lang="cs-CZ" dirty="0" err="1" smtClean="0"/>
              <a:t>actions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its</a:t>
            </a:r>
            <a:r>
              <a:rPr lang="cs-CZ" dirty="0" smtClean="0"/>
              <a:t> </a:t>
            </a:r>
            <a:r>
              <a:rPr lang="cs-CZ" dirty="0" err="1" smtClean="0"/>
              <a:t>states</a:t>
            </a:r>
            <a:endParaRPr lang="cs-CZ" dirty="0" smtClean="0"/>
          </a:p>
          <a:p>
            <a:r>
              <a:rPr lang="cs-CZ" b="1" dirty="0" err="1" smtClean="0">
                <a:solidFill>
                  <a:srgbClr val="FF0000"/>
                </a:solidFill>
              </a:rPr>
              <a:t>T</a:t>
            </a:r>
            <a:r>
              <a:rPr lang="cs-CZ" dirty="0" err="1" smtClean="0"/>
              <a:t>ransaction</a:t>
            </a:r>
            <a:endParaRPr lang="cs-CZ" dirty="0" smtClean="0"/>
          </a:p>
          <a:p>
            <a:pPr lvl="1"/>
            <a:r>
              <a:rPr lang="cs-CZ" dirty="0" err="1" smtClean="0"/>
              <a:t>Defined</a:t>
            </a:r>
            <a:r>
              <a:rPr lang="cs-CZ" dirty="0" smtClean="0"/>
              <a:t> </a:t>
            </a:r>
            <a:r>
              <a:rPr lang="cs-CZ" dirty="0" err="1" smtClean="0"/>
              <a:t>processes</a:t>
            </a:r>
            <a:endParaRPr lang="cs-CZ" dirty="0" smtClean="0"/>
          </a:p>
          <a:p>
            <a:r>
              <a:rPr lang="cs-CZ" dirty="0" err="1" smtClean="0"/>
              <a:t>Shared</a:t>
            </a:r>
            <a:r>
              <a:rPr lang="cs-CZ" dirty="0" smtClean="0"/>
              <a:t> </a:t>
            </a:r>
            <a:r>
              <a:rPr lang="cs-CZ" b="1" dirty="0" err="1" smtClean="0">
                <a:solidFill>
                  <a:srgbClr val="FF0000"/>
                </a:solidFill>
              </a:rPr>
              <a:t>O</a:t>
            </a:r>
            <a:r>
              <a:rPr lang="cs-CZ" dirty="0" err="1" smtClean="0"/>
              <a:t>bjects</a:t>
            </a:r>
            <a:endParaRPr lang="cs-CZ" dirty="0" smtClean="0"/>
          </a:p>
          <a:p>
            <a:pPr lvl="1"/>
            <a:r>
              <a:rPr lang="cs-CZ" dirty="0" err="1" smtClean="0"/>
              <a:t>Shared</a:t>
            </a:r>
            <a:r>
              <a:rPr lang="cs-CZ" dirty="0" smtClean="0"/>
              <a:t> </a:t>
            </a:r>
            <a:r>
              <a:rPr lang="cs-CZ" dirty="0" err="1" smtClean="0"/>
              <a:t>resources</a:t>
            </a:r>
            <a:endParaRPr lang="cs-CZ" dirty="0" smtClean="0"/>
          </a:p>
          <a:p>
            <a:r>
              <a:rPr lang="cs-CZ" dirty="0" err="1" smtClean="0"/>
              <a:t>Actors</a:t>
            </a:r>
            <a:endParaRPr lang="cs-CZ" dirty="0" smtClean="0"/>
          </a:p>
          <a:p>
            <a:pPr lvl="1"/>
            <a:r>
              <a:rPr lang="cs-CZ" dirty="0" err="1" smtClean="0"/>
              <a:t>Active</a:t>
            </a:r>
            <a:r>
              <a:rPr lang="cs-CZ" dirty="0" smtClean="0"/>
              <a:t> </a:t>
            </a:r>
            <a:r>
              <a:rPr lang="cs-CZ" dirty="0" err="1" smtClean="0"/>
              <a:t>objects</a:t>
            </a:r>
            <a:endParaRPr lang="cs-CZ" dirty="0" smtClean="0"/>
          </a:p>
          <a:p>
            <a:r>
              <a:rPr lang="cs-CZ" b="1" dirty="0" err="1" smtClean="0">
                <a:solidFill>
                  <a:srgbClr val="FF0000"/>
                </a:solidFill>
              </a:rPr>
              <a:t>S</a:t>
            </a:r>
            <a:r>
              <a:rPr lang="cs-CZ" dirty="0" err="1" smtClean="0"/>
              <a:t>imulations</a:t>
            </a:r>
            <a:endParaRPr lang="cs-CZ" dirty="0" smtClean="0"/>
          </a:p>
          <a:p>
            <a:pPr lvl="1"/>
            <a:r>
              <a:rPr lang="cs-CZ" dirty="0" err="1" smtClean="0"/>
              <a:t>Defines</a:t>
            </a:r>
            <a:r>
              <a:rPr lang="cs-CZ" dirty="0" smtClean="0"/>
              <a:t> </a:t>
            </a:r>
            <a:r>
              <a:rPr lang="cs-CZ" dirty="0" err="1" smtClean="0"/>
              <a:t>simulation</a:t>
            </a:r>
            <a:r>
              <a:rPr lang="cs-CZ" dirty="0" smtClean="0"/>
              <a:t> </a:t>
            </a:r>
            <a:r>
              <a:rPr lang="cs-CZ" dirty="0" err="1" smtClean="0"/>
              <a:t>time</a:t>
            </a:r>
            <a:r>
              <a:rPr lang="cs-CZ" dirty="0" smtClean="0"/>
              <a:t>, </a:t>
            </a:r>
            <a:r>
              <a:rPr lang="cs-CZ" dirty="0" err="1" smtClean="0"/>
              <a:t>collects</a:t>
            </a:r>
            <a:r>
              <a:rPr lang="cs-CZ" dirty="0" smtClean="0"/>
              <a:t> data</a:t>
            </a:r>
            <a:endParaRPr lang="cs-CZ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28982" cy="1143000"/>
          </a:xfrm>
        </p:spPr>
        <p:txBody>
          <a:bodyPr>
            <a:normAutofit/>
          </a:bodyPr>
          <a:lstStyle/>
          <a:p>
            <a:pPr algn="l"/>
            <a:r>
              <a:rPr lang="cs-CZ" sz="2400" dirty="0" err="1" smtClean="0"/>
              <a:t>Class</a:t>
            </a:r>
            <a:r>
              <a:rPr lang="cs-CZ" sz="2400" dirty="0" smtClean="0"/>
              <a:t> diagram (inheritance </a:t>
            </a:r>
            <a:r>
              <a:rPr lang="cs-CZ" sz="2400" dirty="0" err="1" smtClean="0"/>
              <a:t>tree</a:t>
            </a:r>
            <a:r>
              <a:rPr lang="cs-CZ" sz="2400" dirty="0" smtClean="0"/>
              <a:t>)</a:t>
            </a:r>
            <a:endParaRPr lang="cs-CZ" sz="240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500890" y="-10144220"/>
            <a:ext cx="13811250" cy="896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C:\Users\Phronek\Downloads\UML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0" y="285728"/>
            <a:ext cx="9206350" cy="597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Mail </a:t>
            </a:r>
            <a:r>
              <a:rPr lang="cs-CZ" dirty="0" err="1" smtClean="0"/>
              <a:t>goal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ETOS </a:t>
            </a:r>
            <a:r>
              <a:rPr lang="cs-CZ" dirty="0" err="1" smtClean="0"/>
              <a:t>project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cs-CZ" dirty="0" err="1" smtClean="0"/>
              <a:t>Separations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roles</a:t>
            </a:r>
            <a:r>
              <a:rPr lang="cs-CZ" dirty="0" smtClean="0"/>
              <a:t> </a:t>
            </a:r>
            <a:r>
              <a:rPr lang="cs-CZ" dirty="0" err="1" smtClean="0"/>
              <a:t>during</a:t>
            </a:r>
            <a:r>
              <a:rPr lang="cs-CZ" dirty="0" smtClean="0"/>
              <a:t> design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implementation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simulation</a:t>
            </a:r>
            <a:r>
              <a:rPr lang="cs-CZ" dirty="0" smtClean="0"/>
              <a:t> model</a:t>
            </a:r>
            <a:endParaRPr lang="cs-CZ" dirty="0"/>
          </a:p>
        </p:txBody>
      </p:sp>
      <p:pic>
        <p:nvPicPr>
          <p:cNvPr id="8" name="Zástupný symbol pro obsah 7" descr="hovna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18346" y="1600201"/>
            <a:ext cx="3698308" cy="4257692"/>
          </a:xfr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Innovative</a:t>
            </a:r>
            <a:r>
              <a:rPr lang="cs-CZ" dirty="0" smtClean="0"/>
              <a:t> </a:t>
            </a:r>
            <a:r>
              <a:rPr lang="cs-CZ" dirty="0" err="1" smtClean="0"/>
              <a:t>contributions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Context</a:t>
            </a:r>
            <a:r>
              <a:rPr lang="cs-CZ" dirty="0" smtClean="0"/>
              <a:t> model</a:t>
            </a:r>
          </a:p>
          <a:p>
            <a:pPr lvl="1"/>
            <a:r>
              <a:rPr lang="cs-CZ" dirty="0" err="1" smtClean="0"/>
              <a:t>Configurable</a:t>
            </a:r>
            <a:r>
              <a:rPr lang="cs-CZ" dirty="0" smtClean="0"/>
              <a:t> </a:t>
            </a:r>
            <a:r>
              <a:rPr lang="cs-CZ" dirty="0" err="1" smtClean="0"/>
              <a:t>context</a:t>
            </a:r>
            <a:endParaRPr lang="cs-CZ" dirty="0" smtClean="0"/>
          </a:p>
          <a:p>
            <a:r>
              <a:rPr lang="cs-CZ" dirty="0" err="1" smtClean="0"/>
              <a:t>Subtransactions</a:t>
            </a:r>
            <a:endParaRPr lang="cs-CZ" dirty="0" smtClean="0"/>
          </a:p>
          <a:p>
            <a:pPr lvl="1"/>
            <a:r>
              <a:rPr lang="cs-CZ" dirty="0" smtClean="0"/>
              <a:t>Independent </a:t>
            </a:r>
            <a:r>
              <a:rPr lang="cs-CZ" dirty="0" err="1" smtClean="0"/>
              <a:t>SimPy</a:t>
            </a:r>
            <a:r>
              <a:rPr lang="cs-CZ" dirty="0" smtClean="0"/>
              <a:t> </a:t>
            </a:r>
            <a:r>
              <a:rPr lang="cs-CZ" dirty="0" err="1" smtClean="0"/>
              <a:t>processes</a:t>
            </a:r>
            <a:endParaRPr lang="cs-CZ" dirty="0" smtClean="0"/>
          </a:p>
          <a:p>
            <a:r>
              <a:rPr lang="cs-CZ" dirty="0" smtClean="0"/>
              <a:t>Data </a:t>
            </a:r>
            <a:r>
              <a:rPr lang="cs-CZ" dirty="0" err="1" smtClean="0"/>
              <a:t>collectors</a:t>
            </a:r>
            <a:endParaRPr lang="cs-CZ" dirty="0" smtClean="0"/>
          </a:p>
          <a:p>
            <a:pPr lvl="1"/>
            <a:r>
              <a:rPr lang="cs-CZ" dirty="0" err="1" smtClean="0"/>
              <a:t>Collectors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support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counting</a:t>
            </a:r>
            <a:r>
              <a:rPr lang="cs-CZ" dirty="0" smtClean="0"/>
              <a:t>, basic </a:t>
            </a:r>
            <a:r>
              <a:rPr lang="cs-CZ" dirty="0" err="1" smtClean="0"/>
              <a:t>statistics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logging</a:t>
            </a:r>
            <a:endParaRPr lang="cs-CZ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35135"/>
            <a:ext cx="2000232" cy="8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067263"/>
            <a:ext cx="2643206" cy="8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6072206"/>
            <a:ext cx="1500198" cy="66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1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Motiv1</Template>
  <TotalTime>1661</TotalTime>
  <Words>866</Words>
  <Application>Microsoft Office PowerPoint</Application>
  <PresentationFormat>Předvádění na obrazovce (4:3)</PresentationFormat>
  <Paragraphs>169</Paragraphs>
  <Slides>20</Slides>
  <Notes>13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1" baseType="lpstr">
      <vt:lpstr>Motiv1</vt:lpstr>
      <vt:lpstr>ETOS</vt:lpstr>
      <vt:lpstr>Presentation outline</vt:lpstr>
      <vt:lpstr>SimPy simulation language</vt:lpstr>
      <vt:lpstr>SimPy: pros and cons</vt:lpstr>
      <vt:lpstr>ETOS description</vt:lpstr>
      <vt:lpstr>ETOS main objects</vt:lpstr>
      <vt:lpstr>Class diagram (inheritance tree)</vt:lpstr>
      <vt:lpstr>Mail goal of ETOS project</vt:lpstr>
      <vt:lpstr>Innovative contributions </vt:lpstr>
      <vt:lpstr>Sample model </vt:lpstr>
      <vt:lpstr>Transaction</vt:lpstr>
      <vt:lpstr>Submodels</vt:lpstr>
      <vt:lpstr>Škoda Octavia Green-E-Line</vt:lpstr>
      <vt:lpstr>Batteries specification</vt:lpstr>
      <vt:lpstr>Charge characteristics</vt:lpstr>
      <vt:lpstr>Model parameters</vt:lpstr>
      <vt:lpstr>XML model (fragment)</vt:lpstr>
      <vt:lpstr>Fast to home charging ratio</vt:lpstr>
      <vt:lpstr>Out-of-battery events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ETOS</dc:title>
  <dc:creator>Phronek</dc:creator>
  <cp:lastModifiedBy>zefl</cp:lastModifiedBy>
  <cp:revision>116</cp:revision>
  <dcterms:created xsi:type="dcterms:W3CDTF">2012-11-06T12:15:58Z</dcterms:created>
  <dcterms:modified xsi:type="dcterms:W3CDTF">2012-11-08T10:45:19Z</dcterms:modified>
</cp:coreProperties>
</file>