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6" r:id="rId4"/>
    <p:sldId id="267" r:id="rId5"/>
    <p:sldId id="265" r:id="rId6"/>
    <p:sldId id="268" r:id="rId7"/>
    <p:sldId id="269" r:id="rId8"/>
    <p:sldId id="256" r:id="rId9"/>
    <p:sldId id="257" r:id="rId10"/>
    <p:sldId id="258" r:id="rId11"/>
    <p:sldId id="259" r:id="rId12"/>
    <p:sldId id="262" r:id="rId13"/>
    <p:sldId id="260" r:id="rId14"/>
    <p:sldId id="261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1" autoAdjust="0"/>
  </p:normalViewPr>
  <p:slideViewPr>
    <p:cSldViewPr snapToGrid="0" snapToObjects="1">
      <p:cViewPr varScale="1">
        <p:scale>
          <a:sx n="87" d="100"/>
          <a:sy n="87" d="100"/>
        </p:scale>
        <p:origin x="499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79000">
              <a:schemeClr val="accent1">
                <a:lumMod val="45000"/>
                <a:lumOff val="55000"/>
              </a:schemeClr>
            </a:gs>
            <a:gs pos="97000">
              <a:schemeClr val="accent1">
                <a:lumMod val="30000"/>
                <a:lumOff val="70000"/>
              </a:schemeClr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33F51-3F6A-6A1E-ADDD-6B2451FC65C8}"/>
              </a:ext>
            </a:extLst>
          </p:cNvPr>
          <p:cNvSpPr txBox="1"/>
          <p:nvPr/>
        </p:nvSpPr>
        <p:spPr>
          <a:xfrm>
            <a:off x="792626" y="2274838"/>
            <a:ext cx="10606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latin typeface="Agency FB" panose="020B0503020202020204" pitchFamily="34" charset="0"/>
                <a:cs typeface="Times New Roman" panose="02020603050405020304" pitchFamily="18" charset="0"/>
              </a:rPr>
              <a:t>NON-ORTHOGONAL MULTIPLE ACCESS</a:t>
            </a:r>
          </a:p>
          <a:p>
            <a:pPr algn="ctr"/>
            <a:r>
              <a:rPr lang="en-US" sz="5400" b="1" i="1" dirty="0">
                <a:latin typeface="Agency FB" panose="020B0503020202020204" pitchFamily="34" charset="0"/>
                <a:cs typeface="Times New Roman" panose="02020603050405020304" pitchFamily="18" charset="0"/>
              </a:rPr>
              <a:t>(NOMA)</a:t>
            </a:r>
          </a:p>
          <a:p>
            <a:pPr algn="ctr"/>
            <a:endParaRPr lang="en-US" b="1" i="1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b="1" i="1" dirty="0">
                <a:latin typeface="+mj-lt"/>
                <a:cs typeface="Times New Roman" panose="02020603050405020304" pitchFamily="18" charset="0"/>
              </a:rPr>
              <a:t>PRESENTED  BY</a:t>
            </a:r>
          </a:p>
        </p:txBody>
      </p:sp>
    </p:spTree>
    <p:extLst>
      <p:ext uri="{BB962C8B-B14F-4D97-AF65-F5344CB8AC3E}">
        <p14:creationId xmlns:p14="http://schemas.microsoft.com/office/powerpoint/2010/main" val="6599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Procedure of 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1. Superposition Coding: Signals for multiple users are combined at the transmitter.</a:t>
            </a:r>
          </a:p>
          <a:p>
            <a:pPr marL="0" indent="0">
              <a:buNone/>
            </a:pPr>
            <a:r>
              <a:rPr dirty="0"/>
              <a:t>2. Signal Reception: Composite signal received by users.</a:t>
            </a:r>
          </a:p>
          <a:p>
            <a:pPr marL="0" indent="0">
              <a:buNone/>
            </a:pPr>
            <a:r>
              <a:rPr dirty="0"/>
              <a:t>3. Successive Decoding: Stronger signal decoded first and removed. Weaker signal is then decoded.</a:t>
            </a:r>
          </a:p>
          <a:p>
            <a:pPr marL="0" indent="0">
              <a:buNone/>
            </a:pPr>
            <a:r>
              <a:rPr dirty="0"/>
              <a:t>4. Iterative Interference Cancellation: Process repeats for additional signals.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Mathematical Representation of 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Transmitted Signal: x = √P₁s₁ + √P₂s₂</a:t>
            </a:r>
          </a:p>
          <a:p>
            <a:r>
              <a:t>Received Signal: y = h(√P₁s₁ + √P₂s₂) + n</a:t>
            </a:r>
          </a:p>
          <a:p>
            <a:r>
              <a:t>Decoding Stronger Signal: SINR_s₂ = P₂|h|² / (P₁|h|² + σ²)</a:t>
            </a:r>
          </a:p>
          <a:p>
            <a:r>
              <a:t>Subtract Stronger Signal: y' = y - √P₂s₂</a:t>
            </a:r>
          </a:p>
          <a:p>
            <a:r>
              <a:t>Decoding Weaker Signal: SINR_s₁ = P₁|h|² / σ²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Scenario: SIC in Action</a:t>
            </a:r>
          </a:p>
        </p:txBody>
      </p:sp>
      <p:pic>
        <p:nvPicPr>
          <p:cNvPr id="4" name="Main graphic">
            <a:extLst>
              <a:ext uri="{FF2B5EF4-FFF2-40B4-BE49-F238E27FC236}">
                <a16:creationId xmlns:a16="http://schemas.microsoft.com/office/drawing/2014/main" id="{6E54B7F3-7A81-4C79-5A8E-C071B3E269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642873" y="1170084"/>
            <a:ext cx="8906254" cy="504783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Advantages and Disadvantages of 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941" y="1600198"/>
            <a:ext cx="5912744" cy="48631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sz="2400" b="1" dirty="0"/>
              <a:t>Advantages:</a:t>
            </a:r>
          </a:p>
          <a:p>
            <a:pPr algn="just"/>
            <a:r>
              <a:rPr sz="2400" dirty="0"/>
              <a:t>Efficient spectrum utilization</a:t>
            </a:r>
          </a:p>
          <a:p>
            <a:pPr algn="just"/>
            <a:r>
              <a:rPr sz="2400" dirty="0"/>
              <a:t>Enhanced</a:t>
            </a:r>
            <a:r>
              <a:rPr lang="en-US" sz="2400" dirty="0"/>
              <a:t> </a:t>
            </a:r>
            <a:r>
              <a:rPr sz="2400" dirty="0"/>
              <a:t>connectivity and </a:t>
            </a:r>
            <a:r>
              <a:rPr lang="en-US" sz="2400" dirty="0"/>
              <a:t>       </a:t>
            </a:r>
            <a:r>
              <a:rPr sz="2400" dirty="0"/>
              <a:t>throughput</a:t>
            </a:r>
          </a:p>
          <a:p>
            <a:pPr algn="just"/>
            <a:r>
              <a:rPr sz="2400" dirty="0"/>
              <a:t>Energy-efficient resource allocation</a:t>
            </a:r>
          </a:p>
          <a:p>
            <a:pPr marL="0" indent="0" algn="just">
              <a:buNone/>
            </a:pPr>
            <a:endParaRPr sz="2400" dirty="0"/>
          </a:p>
          <a:p>
            <a:pPr marL="0" indent="0" algn="just">
              <a:buNone/>
            </a:pPr>
            <a:r>
              <a:rPr sz="2400" b="1" dirty="0"/>
              <a:t>Disadvantages:</a:t>
            </a:r>
          </a:p>
          <a:p>
            <a:pPr algn="just"/>
            <a:r>
              <a:rPr sz="2400" dirty="0"/>
              <a:t>High computational complexity</a:t>
            </a:r>
          </a:p>
          <a:p>
            <a:pPr algn="just"/>
            <a:r>
              <a:rPr sz="2400" dirty="0"/>
              <a:t>Error propagation</a:t>
            </a:r>
          </a:p>
          <a:p>
            <a:pPr algn="just"/>
            <a:r>
              <a:rPr sz="2400" dirty="0"/>
              <a:t>Dependency on power allocation</a:t>
            </a:r>
          </a:p>
          <a:p>
            <a:pPr algn="just"/>
            <a:r>
              <a:rPr sz="2400" dirty="0"/>
              <a:t>Hardware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5F969-1FAB-6428-7498-21CE7FC3F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686" y="1816495"/>
            <a:ext cx="4935282" cy="43096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SIC in 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5G and beyond for enhanced Mobile Broadband (</a:t>
            </a:r>
            <a:r>
              <a:rPr dirty="0" err="1"/>
              <a:t>eMBB</a:t>
            </a:r>
            <a:r>
              <a:rPr dirty="0"/>
              <a:t>) and IoT</a:t>
            </a:r>
          </a:p>
          <a:p>
            <a:r>
              <a:rPr dirty="0"/>
              <a:t>Internet of Things (IoT) for massive device connectivity</a:t>
            </a:r>
          </a:p>
          <a:p>
            <a:r>
              <a:rPr dirty="0"/>
              <a:t>Satellite communications to manage multiple users</a:t>
            </a:r>
          </a:p>
          <a:p>
            <a:r>
              <a:rPr dirty="0"/>
              <a:t>UAV networks for reliable data streams</a:t>
            </a:r>
          </a:p>
          <a:p>
            <a:r>
              <a:rPr dirty="0"/>
              <a:t>Machine-to-Machine (M2M) communications in industrial automation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9F4611-BB07-4DF0-AEB0-2BE560EF6587}"/>
              </a:ext>
            </a:extLst>
          </p:cNvPr>
          <p:cNvSpPr txBox="1"/>
          <p:nvPr/>
        </p:nvSpPr>
        <p:spPr>
          <a:xfrm>
            <a:off x="1099040" y="2540977"/>
            <a:ext cx="886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296930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C1993E-EE38-E8D9-C714-7254700A6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2207" cy="6858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28275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6747E9-999F-29C0-DA1C-B4D03762D9E2}"/>
              </a:ext>
            </a:extLst>
          </p:cNvPr>
          <p:cNvSpPr txBox="1"/>
          <p:nvPr/>
        </p:nvSpPr>
        <p:spPr>
          <a:xfrm>
            <a:off x="932922" y="1230455"/>
            <a:ext cx="57482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+mj-lt"/>
              <a:buAutoNum type="romanUcPeriod"/>
            </a:pPr>
            <a:r>
              <a:rPr lang="en-US" sz="2800" dirty="0"/>
              <a:t>Non-Orthogonal Multiple Access (NOMA) improves spectrum efficiency.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800" dirty="0"/>
              <a:t>Multiple users share the same time, frequency, and code resources.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800" dirty="0"/>
              <a:t>Unlike OMA (e.g., TDMA, FDMA), NOMA separates users via power or code domains.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sz="2800" dirty="0"/>
              <a:t>Enables higher efficiency and connectivity.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8912F-A96C-D63C-2B8E-106AAFE4529B}"/>
              </a:ext>
            </a:extLst>
          </p:cNvPr>
          <p:cNvSpPr txBox="1"/>
          <p:nvPr/>
        </p:nvSpPr>
        <p:spPr>
          <a:xfrm>
            <a:off x="2091102" y="243944"/>
            <a:ext cx="821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NON ORTHOGONAL MULTIPLE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6A9F6-ABC4-5464-639C-67719CC2A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304" y="1230455"/>
            <a:ext cx="5190392" cy="53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8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C51A01-B924-ADA2-11B0-4F9AB21FE362}"/>
              </a:ext>
            </a:extLst>
          </p:cNvPr>
          <p:cNvSpPr txBox="1"/>
          <p:nvPr/>
        </p:nvSpPr>
        <p:spPr>
          <a:xfrm>
            <a:off x="1743808" y="334108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Why we should replace traditional OMA, TDMA, and FDMA with NOMA?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FB790C-1D16-5CEB-BB33-1E5524A03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85672"/>
              </p:ext>
            </p:extLst>
          </p:nvPr>
        </p:nvGraphicFramePr>
        <p:xfrm>
          <a:off x="1743808" y="1133228"/>
          <a:ext cx="8948577" cy="47189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2859">
                  <a:extLst>
                    <a:ext uri="{9D8B030D-6E8A-4147-A177-3AD203B41FA5}">
                      <a16:colId xmlns:a16="http://schemas.microsoft.com/office/drawing/2014/main" val="3375646899"/>
                    </a:ext>
                  </a:extLst>
                </a:gridCol>
                <a:gridCol w="2982859">
                  <a:extLst>
                    <a:ext uri="{9D8B030D-6E8A-4147-A177-3AD203B41FA5}">
                      <a16:colId xmlns:a16="http://schemas.microsoft.com/office/drawing/2014/main" val="3395490547"/>
                    </a:ext>
                  </a:extLst>
                </a:gridCol>
                <a:gridCol w="2982859">
                  <a:extLst>
                    <a:ext uri="{9D8B030D-6E8A-4147-A177-3AD203B41FA5}">
                      <a16:colId xmlns:a16="http://schemas.microsoft.com/office/drawing/2014/main" val="2257247526"/>
                    </a:ext>
                  </a:extLst>
                </a:gridCol>
              </a:tblGrid>
              <a:tr h="763524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OMA(TDMA/FDMA)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503649"/>
                  </a:ext>
                </a:extLst>
              </a:tr>
              <a:tr h="791081">
                <a:tc>
                  <a:txBody>
                    <a:bodyPr/>
                    <a:lstStyle/>
                    <a:p>
                      <a:r>
                        <a:rPr lang="en-US" dirty="0"/>
                        <a:t>Spectral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Low(Unused resources with low demand)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High(Simultaneous resource sharing)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00220"/>
                  </a:ext>
                </a:extLst>
              </a:tr>
              <a:tr h="791081">
                <a:tc>
                  <a:txBody>
                    <a:bodyPr/>
                    <a:lstStyle/>
                    <a:p>
                      <a:r>
                        <a:rPr lang="en-US" dirty="0"/>
                        <a:t>Number of Supported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by orthogonal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Scalable for massive connectivity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691147"/>
                  </a:ext>
                </a:extLst>
              </a:tr>
              <a:tr h="791081">
                <a:tc>
                  <a:txBody>
                    <a:bodyPr/>
                    <a:lstStyle/>
                    <a:p>
                      <a:r>
                        <a:rPr lang="en-US" dirty="0"/>
                        <a:t>Fairness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 for users with weak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Ensures fairness via power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905622"/>
                  </a:ext>
                </a:extLst>
              </a:tr>
              <a:tr h="791081">
                <a:tc>
                  <a:txBody>
                    <a:bodyPr/>
                    <a:lstStyle/>
                    <a:p>
                      <a:r>
                        <a:rPr lang="en-US" dirty="0"/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High(Due to scheduling delays)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Low(Simultaneous transmission)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782082"/>
                  </a:ext>
                </a:extLst>
              </a:tr>
              <a:tr h="791081">
                <a:tc>
                  <a:txBody>
                    <a:bodyPr/>
                    <a:lstStyle/>
                    <a:p>
                      <a:r>
                        <a:rPr lang="en-US" dirty="0"/>
                        <a:t>Energy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High(better resource utilization)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443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81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BE12D8-9A93-CB64-AFB9-710172746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0"/>
            <a:ext cx="9144001" cy="69177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764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51E8E-D9EC-9684-585D-466A4C9AABEF}"/>
              </a:ext>
            </a:extLst>
          </p:cNvPr>
          <p:cNvSpPr txBox="1"/>
          <p:nvPr/>
        </p:nvSpPr>
        <p:spPr>
          <a:xfrm>
            <a:off x="1524001" y="0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Why Do We Need NOMA?</a:t>
            </a:r>
          </a:p>
          <a:p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E2515-AF3E-CE7C-667B-04CA68879F56}"/>
              </a:ext>
            </a:extLst>
          </p:cNvPr>
          <p:cNvSpPr txBox="1"/>
          <p:nvPr/>
        </p:nvSpPr>
        <p:spPr>
          <a:xfrm>
            <a:off x="374191" y="1715964"/>
            <a:ext cx="58304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Enhanced spectral efficiency. 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Massive connectivity. 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Fair resource allocation. 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Improved throughput. 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Low latency. 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Energy efficiency. 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Compatibility with advanced technologies.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AA8A91-86BD-4460-4F3A-2B30D06AA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76" y="1840933"/>
            <a:ext cx="4498848" cy="403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EF7FB3-35CB-DC89-535F-AD75A843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7558"/>
              </p:ext>
            </p:extLst>
          </p:nvPr>
        </p:nvGraphicFramePr>
        <p:xfrm>
          <a:off x="231058" y="0"/>
          <a:ext cx="11729884" cy="6995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6116">
                  <a:extLst>
                    <a:ext uri="{9D8B030D-6E8A-4147-A177-3AD203B41FA5}">
                      <a16:colId xmlns:a16="http://schemas.microsoft.com/office/drawing/2014/main" val="1661718544"/>
                    </a:ext>
                  </a:extLst>
                </a:gridCol>
                <a:gridCol w="5933768">
                  <a:extLst>
                    <a:ext uri="{9D8B030D-6E8A-4147-A177-3AD203B41FA5}">
                      <a16:colId xmlns:a16="http://schemas.microsoft.com/office/drawing/2014/main" val="2074316135"/>
                    </a:ext>
                  </a:extLst>
                </a:gridCol>
              </a:tblGrid>
              <a:tr h="4430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</a:t>
                      </a:r>
                      <a:r>
                        <a:rPr lang="en-US" sz="2000" b="1" dirty="0"/>
                        <a:t>MATLAB code for NOMA</a:t>
                      </a:r>
                      <a:endParaRPr 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99670"/>
                  </a:ext>
                </a:extLst>
              </a:tr>
              <a:tr h="6306748">
                <a:tc>
                  <a:txBody>
                    <a:bodyPr/>
                    <a:lstStyle/>
                    <a:p>
                      <a:r>
                        <a:rPr lang="en-US" sz="1300" b="1" i="1" u="none" strike="noStrike" baseline="0" dirty="0">
                          <a:solidFill>
                            <a:srgbClr val="028009"/>
                          </a:solidFill>
                          <a:latin typeface="Courier New" panose="02070309020205020404" pitchFamily="49" charset="0"/>
                        </a:rPr>
                        <a:t>% NOMA Simulation Parameters</a:t>
                      </a:r>
                    </a:p>
                    <a:p>
                      <a:r>
                        <a:rPr lang="en-US" sz="13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numSymbols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10^5;      </a:t>
                      </a:r>
                      <a:r>
                        <a:rPr lang="en-US" sz="1300" b="1" i="1" u="none" strike="noStrike" baseline="0" dirty="0">
                          <a:solidFill>
                            <a:srgbClr val="028009"/>
                          </a:solidFill>
                          <a:latin typeface="Courier New" panose="02070309020205020404" pitchFamily="49" charset="0"/>
                        </a:rPr>
                        <a:t>% Number of symbols per user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Pt = 1;                 </a:t>
                      </a:r>
                      <a:r>
                        <a:rPr lang="en-US" sz="1300" b="1" i="1" u="none" strike="noStrike" baseline="0" dirty="0">
                          <a:solidFill>
                            <a:srgbClr val="028009"/>
                          </a:solidFill>
                          <a:latin typeface="Courier New" panose="02070309020205020404" pitchFamily="49" charset="0"/>
                        </a:rPr>
                        <a:t>% Total transmit power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alpha = 0.8;            % User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beta = 0.15;            % User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gamma = 1 - alpha - beta; % User 3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EbN0_dB = 0:2:30;          </a:t>
                      </a:r>
                      <a:r>
                        <a:rPr lang="en-US" sz="1300" b="1" i="1" u="none" strike="noStrike" baseline="0" dirty="0">
                          <a:solidFill>
                            <a:srgbClr val="028009"/>
                          </a:solidFill>
                          <a:latin typeface="Courier New" panose="02070309020205020404" pitchFamily="49" charset="0"/>
                        </a:rPr>
                        <a:t>% Eb/N0 range in dB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28009"/>
                          </a:solidFill>
                          <a:latin typeface="Courier New" panose="02070309020205020404" pitchFamily="49" charset="0"/>
                        </a:rPr>
                        <a:t>% BPSK Modulation (Symbol Mapping)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data1 = </a:t>
                      </a:r>
                      <a:r>
                        <a:rPr lang="en-US" sz="13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randi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([0 1], 1, </a:t>
                      </a:r>
                      <a:r>
                        <a:rPr lang="en-US" sz="13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numSymbols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 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data2 = </a:t>
                      </a:r>
                      <a:r>
                        <a:rPr lang="en-US" sz="13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randi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([0 1], 1, </a:t>
                      </a:r>
                      <a:r>
                        <a:rPr lang="en-US" sz="13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numSymbols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 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data3 = </a:t>
                      </a:r>
                      <a:r>
                        <a:rPr lang="en-US" sz="13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randi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([0 1], 1, </a:t>
                      </a:r>
                      <a:r>
                        <a:rPr lang="en-US" sz="13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numSymbols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 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x1 = 2 * data1 - 1; 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x2 = 2 * data2 – 1;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x3 = 2 * data3 - 1; 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28009"/>
                          </a:solidFill>
                          <a:latin typeface="Courier New" panose="02070309020205020404" pitchFamily="49" charset="0"/>
                        </a:rPr>
                        <a:t>% Transmitted signal with power allocation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s = sqrt(alpha * Pt) * x1 + sqrt(beta * Pt) * x2 + sqrt(gamma * Pt) * x3;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28009"/>
                          </a:solidFill>
                          <a:latin typeface="Courier New" panose="02070309020205020404" pitchFamily="49" charset="0"/>
                        </a:rPr>
                        <a:t>% Initialize BER results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BER_User1 = zeros(1, length(EbN0_dB));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BER_User2 = zeros(1, length(EbN0_dB));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BER_User3 = zeros(1, length(EbN0_dB));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E00FF"/>
                          </a:solidFill>
                          <a:latin typeface="Courier New" panose="02070309020205020404" pitchFamily="49" charset="0"/>
                        </a:rPr>
                        <a:t>for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idx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1:length(EbN0_dB)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300" b="1" i="1" u="none" strike="noStrike" baseline="0" dirty="0">
                          <a:solidFill>
                            <a:srgbClr val="028009"/>
                          </a:solidFill>
                          <a:latin typeface="Courier New" panose="02070309020205020404" pitchFamily="49" charset="0"/>
                        </a:rPr>
                        <a:t>% Noise and Channel</a:t>
                      </a:r>
                    </a:p>
                    <a:p>
                      <a:r>
                        <a:rPr lang="de-DE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EbN0 = 10^(EbN0_dB(idx)/10);</a:t>
                      </a:r>
                    </a:p>
                    <a:p>
                      <a:r>
                        <a:rPr lang="pt-BR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N0 = Pt / ( EbN0);      </a:t>
                      </a:r>
                      <a:r>
                        <a:rPr lang="pt-BR" sz="1300" b="1" i="1" u="none" strike="noStrike" baseline="0" dirty="0">
                          <a:solidFill>
                            <a:srgbClr val="028009"/>
                          </a:solidFill>
                          <a:latin typeface="Courier New" panose="02070309020205020404" pitchFamily="49" charset="0"/>
                        </a:rPr>
                        <a:t>% Noise spectral density</a:t>
                      </a:r>
                    </a:p>
                    <a:p>
                      <a:r>
                        <a:rPr lang="en-US" sz="10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noise = sqrt(N0/2) * (</a:t>
                      </a:r>
                      <a:r>
                        <a:rPr lang="en-US" sz="10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randn</a:t>
                      </a:r>
                      <a:r>
                        <a:rPr lang="en-US" sz="10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(1, </a:t>
                      </a:r>
                      <a:r>
                        <a:rPr lang="en-US" sz="10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numSymbols</a:t>
                      </a:r>
                      <a:r>
                        <a:rPr lang="en-US" sz="10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 + 1i * </a:t>
                      </a:r>
                      <a:r>
                        <a:rPr lang="en-US" sz="10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randn</a:t>
                      </a:r>
                      <a:r>
                        <a:rPr lang="en-US" sz="10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(1, </a:t>
                      </a:r>
                      <a:r>
                        <a:rPr lang="en-US" sz="10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numSymbols</a:t>
                      </a:r>
                      <a:r>
                        <a:rPr lang="en-US" sz="10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));</a:t>
                      </a:r>
                    </a:p>
                    <a:p>
                      <a:r>
                        <a:rPr lang="en-US" sz="105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h = (</a:t>
                      </a:r>
                      <a:r>
                        <a:rPr lang="en-US" sz="105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randn</a:t>
                      </a:r>
                      <a:r>
                        <a:rPr lang="en-US" sz="105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(1, </a:t>
                      </a:r>
                      <a:r>
                        <a:rPr lang="en-US" sz="105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numSymbols</a:t>
                      </a:r>
                      <a:r>
                        <a:rPr lang="en-US" sz="105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 + 1i * </a:t>
                      </a:r>
                      <a:r>
                        <a:rPr lang="en-US" sz="105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randn</a:t>
                      </a:r>
                      <a:r>
                        <a:rPr lang="en-US" sz="105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(1, </a:t>
                      </a:r>
                      <a:r>
                        <a:rPr lang="en-US" sz="105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numSymbols</a:t>
                      </a:r>
                      <a:r>
                        <a:rPr lang="en-US" sz="105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)) / sqrt(2);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i="1" u="none" strike="noStrike" baseline="0" dirty="0">
                          <a:solidFill>
                            <a:srgbClr val="028009"/>
                          </a:solidFill>
                          <a:latin typeface="Courier New" panose="02070309020205020404" pitchFamily="49" charset="0"/>
                        </a:rPr>
                        <a:t>% Generation of Received signal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y = h .* s + noise;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300" b="1" i="1" u="none" strike="noStrike" baseline="0" dirty="0">
                          <a:solidFill>
                            <a:srgbClr val="028009"/>
                          </a:solidFill>
                          <a:latin typeface="Courier New" panose="02070309020205020404" pitchFamily="49" charset="0"/>
                        </a:rPr>
                        <a:t>% Channel equalization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3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y_equalized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= y ./ h;</a:t>
                      </a:r>
                    </a:p>
                    <a:p>
                      <a:endParaRPr lang="en-US" sz="1300" b="1" i="1" u="none" strike="noStrike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i="1" u="none" strike="noStrike" baseline="0" dirty="0">
                          <a:solidFill>
                            <a:srgbClr val="028009"/>
                          </a:solidFill>
                          <a:latin typeface="Courier New" panose="02070309020205020404" pitchFamily="49" charset="0"/>
                        </a:rPr>
                        <a:t>% Successive Interference Cancellation (SIC) for User 1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y_User1 = </a:t>
                      </a:r>
                      <a:r>
                        <a:rPr lang="en-US" sz="13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y_equalized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/ sqrt(alpha * Pt); 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detected_x1 = real(y_User1) &gt; 0; 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BER_User1(</a:t>
                      </a:r>
                      <a:r>
                        <a:rPr lang="en-US" sz="13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idx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 = sum(detected_x1 ~= data1) / </a:t>
                      </a:r>
                      <a:r>
                        <a:rPr lang="en-US" sz="13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numSymbols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sz="1300" b="1" i="1" u="none" strike="noStrike" baseline="0" dirty="0">
                          <a:solidFill>
                            <a:srgbClr val="028009"/>
                          </a:solidFill>
                          <a:latin typeface="Courier New" panose="02070309020205020404" pitchFamily="49" charset="0"/>
                        </a:rPr>
                        <a:t>% Remove User 1's signal for User 2 decoding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y_User2 = </a:t>
                      </a:r>
                      <a:r>
                        <a:rPr lang="en-US" sz="13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y_equalized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- sqrt(alpha * Pt) * x1; 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y_User2 = y_User2 / sqrt(beta * Pt); 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detected_x2 = real(y_User2) &gt; 0; 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BER_User2(</a:t>
                      </a:r>
                      <a:r>
                        <a:rPr lang="en-US" sz="13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idx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 = sum(detected_x2 ~= data2) / </a:t>
                      </a:r>
                      <a:r>
                        <a:rPr lang="en-US" sz="13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numSymbols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</a:t>
                      </a:r>
                      <a:r>
                        <a:rPr lang="en-US" sz="1300" b="1" i="1" u="none" strike="noStrike" baseline="0" dirty="0">
                          <a:solidFill>
                            <a:srgbClr val="028009"/>
                          </a:solidFill>
                          <a:latin typeface="Courier New" panose="02070309020205020404" pitchFamily="49" charset="0"/>
                        </a:rPr>
                        <a:t>% Remove User 2's signal for User 3 decoding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y_User3 = y_User2 - sqrt(beta * Pt) * x2; 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y_User3 = y_User3 / sqrt(gamma * Pt); 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detected_x3 = real(y_User3) &gt; 0; 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  BER_User3(</a:t>
                      </a:r>
                      <a:r>
                        <a:rPr lang="en-US" sz="13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idx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 = sum(detected_x3 ~= data3) / </a:t>
                      </a:r>
                      <a:r>
                        <a:rPr lang="en-US" sz="13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numSymbols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E00FF"/>
                          </a:solidFill>
                          <a:latin typeface="Courier New" panose="02070309020205020404" pitchFamily="49" charset="0"/>
                        </a:rPr>
                        <a:t>end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28009"/>
                          </a:solidFill>
                          <a:latin typeface="Courier New" panose="02070309020205020404" pitchFamily="49" charset="0"/>
                        </a:rPr>
                        <a:t>% Plot results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figure;</a:t>
                      </a:r>
                    </a:p>
                    <a:p>
                      <a:r>
                        <a:rPr lang="en-US" sz="13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semilogy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(EbN0_dB, BER_User1, </a:t>
                      </a:r>
                      <a:r>
                        <a:rPr lang="en-US" sz="13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'b-o'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3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300" b="1" i="1" u="none" strike="noStrike" baseline="0" dirty="0" err="1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LineWidth</a:t>
                      </a:r>
                      <a:r>
                        <a:rPr lang="en-US" sz="13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2);</a:t>
                      </a:r>
                    </a:p>
                    <a:p>
                      <a:r>
                        <a:rPr lang="en-US" sz="13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semilogy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(EbN0_dB, BER_User2, </a:t>
                      </a:r>
                      <a:r>
                        <a:rPr lang="en-US" sz="13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'r-*'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3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300" b="1" i="1" u="none" strike="noStrike" baseline="0" dirty="0" err="1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LineWidth</a:t>
                      </a:r>
                      <a:r>
                        <a:rPr lang="en-US" sz="13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2);</a:t>
                      </a:r>
                    </a:p>
                    <a:p>
                      <a:r>
                        <a:rPr lang="en-US" sz="13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semilogy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(EbN0_dB, BER_User3, </a:t>
                      </a:r>
                      <a:r>
                        <a:rPr lang="en-US" sz="13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'g-^'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3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300" b="1" i="1" u="none" strike="noStrike" baseline="0" dirty="0" err="1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LineWidth</a:t>
                      </a:r>
                      <a:r>
                        <a:rPr lang="en-US" sz="13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2);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28009"/>
                          </a:solidFill>
                          <a:latin typeface="Courier New" panose="02070309020205020404" pitchFamily="49" charset="0"/>
                        </a:rPr>
                        <a:t>% Power Allocation vs Frequency Spectrum Plot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frequency = </a:t>
                      </a:r>
                      <a:r>
                        <a:rPr lang="en-US" sz="1300" b="1" i="1" u="none" strike="noStrike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linspace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(0, 1, 100);         </a:t>
                      </a:r>
                      <a:endParaRPr lang="en-US" sz="1300" b="1" i="1" u="none" strike="noStrike" baseline="0" dirty="0">
                        <a:solidFill>
                          <a:srgbClr val="028009"/>
                        </a:solidFill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power1 = alpha * ones(size(frequency)); 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power2 = beta * ones(size(frequency)); 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power3 = gamma * ones(size(frequency)); 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figure;</a:t>
                      </a:r>
                    </a:p>
                    <a:p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hold </a:t>
                      </a:r>
                      <a:r>
                        <a:rPr lang="en-US" sz="13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on</a:t>
                      </a:r>
                      <a:r>
                        <a:rPr lang="en-US" sz="13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2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area(frequency, power1, </a:t>
                      </a:r>
                      <a:r>
                        <a:rPr lang="en-US" sz="12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1" i="1" u="none" strike="noStrike" baseline="0" dirty="0" err="1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FaceColor</a:t>
                      </a:r>
                      <a:r>
                        <a:rPr lang="en-US" sz="12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'b'</a:t>
                      </a:r>
                      <a:r>
                        <a:rPr lang="en-US" sz="12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'DisplayName'</a:t>
                      </a:r>
                      <a:r>
                        <a:rPr lang="en-US" sz="12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'User 1 Power'</a:t>
                      </a:r>
                      <a:r>
                        <a:rPr lang="en-US" sz="12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area(frequency,power2, </a:t>
                      </a:r>
                      <a:r>
                        <a:rPr lang="en-US" sz="12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1" i="1" u="none" strike="noStrike" baseline="0" dirty="0" err="1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FaceColor</a:t>
                      </a:r>
                      <a:r>
                        <a:rPr lang="en-US" sz="12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'r'</a:t>
                      </a:r>
                      <a:r>
                        <a:rPr lang="en-US" sz="12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'DisplayName'</a:t>
                      </a:r>
                      <a:r>
                        <a:rPr lang="en-US" sz="12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'User 2 Power'</a:t>
                      </a:r>
                      <a:r>
                        <a:rPr lang="en-US" sz="12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US" sz="12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area(frequency,  power3, </a:t>
                      </a:r>
                      <a:r>
                        <a:rPr lang="en-US" sz="12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1" i="1" u="none" strike="noStrike" baseline="0" dirty="0" err="1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FaceColor</a:t>
                      </a:r>
                      <a:r>
                        <a:rPr lang="en-US" sz="12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</a:t>
                      </a:r>
                      <a:r>
                        <a:rPr lang="en-US" sz="12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'g'</a:t>
                      </a:r>
                      <a:r>
                        <a:rPr lang="en-US" sz="12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'DisplayName'</a:t>
                      </a:r>
                      <a:r>
                        <a:rPr lang="en-US" sz="12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sz="1200" b="1" i="1" u="none" strike="noStrike" baseline="0" dirty="0">
                          <a:solidFill>
                            <a:srgbClr val="AA04F9"/>
                          </a:solidFill>
                          <a:latin typeface="Courier New" panose="02070309020205020404" pitchFamily="49" charset="0"/>
                        </a:rPr>
                        <a:t>'User 3 Power'</a:t>
                      </a:r>
                      <a:r>
                        <a:rPr lang="en-US" sz="1200" b="1" i="1" u="none" strike="noStrike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2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99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5C847E-E9F9-745D-6364-75F4AA80D9CE}"/>
              </a:ext>
            </a:extLst>
          </p:cNvPr>
          <p:cNvSpPr txBox="1"/>
          <p:nvPr/>
        </p:nvSpPr>
        <p:spPr>
          <a:xfrm>
            <a:off x="1130708" y="5310670"/>
            <a:ext cx="438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Figure-01: Power Allocation Vs Frequency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B88BC-0B20-6643-67E8-42A2E3EC9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648928"/>
            <a:ext cx="5970546" cy="4468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13BDA0-714B-D29D-FB14-2BAC3C9EDEDA}"/>
              </a:ext>
            </a:extLst>
          </p:cNvPr>
          <p:cNvSpPr txBox="1"/>
          <p:nvPr/>
        </p:nvSpPr>
        <p:spPr>
          <a:xfrm>
            <a:off x="6558115" y="5310670"/>
            <a:ext cx="520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Figure-02: Bit Error Rate Performance Vs SNR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04828-8F51-A33A-EFC8-1D9B07B29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09" y="648928"/>
            <a:ext cx="5970546" cy="446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1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Successive Interference Cancellation (SIC) in NOMA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Overview, Mathematical Model, and Applications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76200"/>
            <a:ext cx="8229600" cy="1143000"/>
          </a:xfrm>
        </p:spPr>
        <p:txBody>
          <a:bodyPr/>
          <a:lstStyle/>
          <a:p>
            <a:r>
              <a:rPr dirty="0"/>
              <a:t>Overview of SIC in 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582" y="1366838"/>
            <a:ext cx="5493544" cy="4124325"/>
          </a:xfrm>
        </p:spPr>
        <p:txBody>
          <a:bodyPr>
            <a:normAutofit/>
          </a:bodyPr>
          <a:lstStyle/>
          <a:p>
            <a:r>
              <a:rPr lang="en-US" sz="2600" b="1" dirty="0"/>
              <a:t>Technique:</a:t>
            </a:r>
            <a:r>
              <a:rPr lang="en-US" sz="2600" dirty="0"/>
              <a:t> Successive Interference Cancellation (SIC) is a signal processing method.</a:t>
            </a:r>
          </a:p>
          <a:p>
            <a:r>
              <a:rPr lang="en-US" sz="2600" b="1" dirty="0"/>
              <a:t>Use in NOMA:</a:t>
            </a:r>
            <a:r>
              <a:rPr lang="en-US" sz="2600" dirty="0"/>
              <a:t> Key to separating power-domain superimposed signals.</a:t>
            </a:r>
          </a:p>
          <a:p>
            <a:r>
              <a:rPr lang="en-US" sz="2600" b="1" dirty="0"/>
              <a:t>Goal: </a:t>
            </a:r>
            <a:r>
              <a:rPr lang="en-US" sz="2600" dirty="0"/>
              <a:t>Enhances spectral efficiency.</a:t>
            </a:r>
          </a:p>
          <a:p>
            <a:r>
              <a:rPr lang="en-US" sz="2600" b="1" dirty="0"/>
              <a:t>Function: </a:t>
            </a:r>
            <a:r>
              <a:rPr lang="en-US" sz="2600" dirty="0"/>
              <a:t>Enables multiple users to share resources simultaneously.</a:t>
            </a:r>
            <a:endParaRPr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95655-3133-37CC-961B-D59F98670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245" y="1366838"/>
            <a:ext cx="5021585" cy="3456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F84AB8-CFAC-B08E-426B-C39AC54ADAF7}"/>
              </a:ext>
            </a:extLst>
          </p:cNvPr>
          <p:cNvSpPr txBox="1"/>
          <p:nvPr/>
        </p:nvSpPr>
        <p:spPr>
          <a:xfrm>
            <a:off x="7664625" y="5121830"/>
            <a:ext cx="317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NOMA wireless communication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1189</Words>
  <Application>Microsoft Office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Agency FB</vt:lpstr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Successive Interference Cancellation (SIC) in NOMA</vt:lpstr>
      <vt:lpstr>Overview of SIC in NOMA</vt:lpstr>
      <vt:lpstr>Working Procedure of SIC</vt:lpstr>
      <vt:lpstr>Mathematical Representation of SIC</vt:lpstr>
      <vt:lpstr>Example Scenario: SIC in Action</vt:lpstr>
      <vt:lpstr>Advantages and Disadvantages of SIC</vt:lpstr>
      <vt:lpstr>Applications of SIC in NOMA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MD KHAIRUL HABIB</dc:creator>
  <cp:keywords/>
  <dc:description>generated using python-pptx</dc:description>
  <cp:lastModifiedBy>MD. KHAIRUL HABIB KHIAM</cp:lastModifiedBy>
  <cp:revision>8</cp:revision>
  <dcterms:created xsi:type="dcterms:W3CDTF">2013-01-27T09:14:16Z</dcterms:created>
  <dcterms:modified xsi:type="dcterms:W3CDTF">2025-01-03T05:21:05Z</dcterms:modified>
  <cp:category/>
</cp:coreProperties>
</file>