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League Spartan" charset="1" panose="00000800000000000000"/>
      <p:regular r:id="rId14"/>
    </p:embeddedFont>
    <p:embeddedFont>
      <p:font typeface="Poppins Bold" charset="1" panose="00000800000000000000"/>
      <p:regular r:id="rId15"/>
    </p:embeddedFont>
    <p:embeddedFont>
      <p:font typeface="Poppins" charset="1" panose="00000500000000000000"/>
      <p:regular r:id="rId16"/>
    </p:embeddedFont>
    <p:embeddedFont>
      <p:font typeface="Roboto" charset="1" panose="02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57547" y="3236379"/>
            <a:ext cx="15332485" cy="5871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32"/>
              </a:lnSpc>
            </a:pPr>
            <a:r>
              <a:rPr lang="en-US" b="true" sz="5666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“IMPORTANCIA DE EJECUTAR PROYECTOS, LA CREATIVIDAD, LA INNOVACIÓN Y LOS PROCESOS”</a:t>
            </a:r>
          </a:p>
          <a:p>
            <a:pPr algn="ctr">
              <a:lnSpc>
                <a:spcPts val="11572"/>
              </a:lnSpc>
            </a:pPr>
          </a:p>
          <a:p>
            <a:pPr algn="ctr">
              <a:lnSpc>
                <a:spcPts val="11572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-1130300" y="4057750"/>
            <a:ext cx="3086100" cy="2171499"/>
            <a:chOff x="0" y="0"/>
            <a:chExt cx="812800" cy="57191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880587" y="6557303"/>
            <a:ext cx="8526827" cy="400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b="true" sz="2219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Por: Henry A. Bautista 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6467343" y="4057750"/>
            <a:ext cx="3086100" cy="2171499"/>
            <a:chOff x="0" y="0"/>
            <a:chExt cx="812800" cy="5719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6792707" cy="10287000"/>
            <a:chOff x="0" y="0"/>
            <a:chExt cx="1789026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8902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89026">
                  <a:moveTo>
                    <a:pt x="0" y="0"/>
                  </a:moveTo>
                  <a:lnTo>
                    <a:pt x="1789026" y="0"/>
                  </a:lnTo>
                  <a:lnTo>
                    <a:pt x="17890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789026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446818" y="8630505"/>
            <a:ext cx="897167" cy="2183545"/>
            <a:chOff x="0" y="0"/>
            <a:chExt cx="236291" cy="5750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6291" cy="575090"/>
            </a:xfrm>
            <a:custGeom>
              <a:avLst/>
              <a:gdLst/>
              <a:ahLst/>
              <a:cxnLst/>
              <a:rect r="r" b="b" t="t" l="l"/>
              <a:pathLst>
                <a:path h="575090" w="236291">
                  <a:moveTo>
                    <a:pt x="118145" y="0"/>
                  </a:moveTo>
                  <a:lnTo>
                    <a:pt x="118145" y="0"/>
                  </a:lnTo>
                  <a:cubicBezTo>
                    <a:pt x="183395" y="0"/>
                    <a:pt x="236291" y="52895"/>
                    <a:pt x="236291" y="118145"/>
                  </a:cubicBezTo>
                  <a:lnTo>
                    <a:pt x="236291" y="456945"/>
                  </a:lnTo>
                  <a:cubicBezTo>
                    <a:pt x="236291" y="488279"/>
                    <a:pt x="223843" y="518330"/>
                    <a:pt x="201687" y="540486"/>
                  </a:cubicBezTo>
                  <a:cubicBezTo>
                    <a:pt x="179530" y="562643"/>
                    <a:pt x="149480" y="575090"/>
                    <a:pt x="118145" y="575090"/>
                  </a:cubicBezTo>
                  <a:lnTo>
                    <a:pt x="118145" y="575090"/>
                  </a:lnTo>
                  <a:cubicBezTo>
                    <a:pt x="86811" y="575090"/>
                    <a:pt x="56761" y="562643"/>
                    <a:pt x="34604" y="540486"/>
                  </a:cubicBezTo>
                  <a:cubicBezTo>
                    <a:pt x="12447" y="518330"/>
                    <a:pt x="0" y="488279"/>
                    <a:pt x="0" y="456945"/>
                  </a:cubicBezTo>
                  <a:lnTo>
                    <a:pt x="0" y="118145"/>
                  </a:lnTo>
                  <a:cubicBezTo>
                    <a:pt x="0" y="86811"/>
                    <a:pt x="12447" y="56761"/>
                    <a:pt x="34604" y="34604"/>
                  </a:cubicBezTo>
                  <a:cubicBezTo>
                    <a:pt x="56761" y="12447"/>
                    <a:pt x="86811" y="0"/>
                    <a:pt x="1181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36291" cy="6227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7509504" y="2224789"/>
            <a:ext cx="4857773" cy="6528106"/>
            <a:chOff x="0" y="0"/>
            <a:chExt cx="3663950" cy="492379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31750" y="31750"/>
              <a:ext cx="3600450" cy="4859020"/>
            </a:xfrm>
            <a:custGeom>
              <a:avLst/>
              <a:gdLst/>
              <a:ahLst/>
              <a:cxnLst/>
              <a:rect r="r" b="b" t="t" l="l"/>
              <a:pathLst>
                <a:path h="4859020" w="3600450">
                  <a:moveTo>
                    <a:pt x="3600450" y="4499610"/>
                  </a:moveTo>
                  <a:cubicBezTo>
                    <a:pt x="3600450" y="4699000"/>
                    <a:pt x="3439160" y="4859020"/>
                    <a:pt x="3241040" y="4859020"/>
                  </a:cubicBezTo>
                  <a:lnTo>
                    <a:pt x="359410" y="4859020"/>
                  </a:lnTo>
                  <a:cubicBezTo>
                    <a:pt x="160020" y="4859020"/>
                    <a:pt x="0" y="4697730"/>
                    <a:pt x="0" y="4499610"/>
                  </a:cubicBezTo>
                  <a:lnTo>
                    <a:pt x="0" y="359410"/>
                  </a:lnTo>
                  <a:cubicBezTo>
                    <a:pt x="0" y="160020"/>
                    <a:pt x="161290" y="0"/>
                    <a:pt x="359410" y="0"/>
                  </a:cubicBezTo>
                  <a:lnTo>
                    <a:pt x="3239770" y="0"/>
                  </a:lnTo>
                  <a:cubicBezTo>
                    <a:pt x="3439160" y="0"/>
                    <a:pt x="3599180" y="161290"/>
                    <a:pt x="3599180" y="359410"/>
                  </a:cubicBezTo>
                  <a:lnTo>
                    <a:pt x="3600450" y="4499610"/>
                  </a:lnTo>
                  <a:close/>
                </a:path>
              </a:pathLst>
            </a:custGeom>
            <a:blipFill>
              <a:blip r:embed="rId3"/>
              <a:stretch>
                <a:fillRect l="-51280" t="0" r="-5128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663950" cy="4923790"/>
            </a:xfrm>
            <a:custGeom>
              <a:avLst/>
              <a:gdLst/>
              <a:ahLst/>
              <a:cxnLst/>
              <a:rect r="r" b="b" t="t" l="l"/>
              <a:pathLst>
                <a:path h="4923790" w="3663950">
                  <a:moveTo>
                    <a:pt x="3271520" y="4923790"/>
                  </a:moveTo>
                  <a:lnTo>
                    <a:pt x="391160" y="4923790"/>
                  </a:lnTo>
                  <a:cubicBezTo>
                    <a:pt x="175260" y="4923790"/>
                    <a:pt x="0" y="4748530"/>
                    <a:pt x="0" y="4532630"/>
                  </a:cubicBezTo>
                  <a:lnTo>
                    <a:pt x="0" y="392430"/>
                  </a:lnTo>
                  <a:cubicBezTo>
                    <a:pt x="0" y="175260"/>
                    <a:pt x="175260" y="0"/>
                    <a:pt x="391160" y="0"/>
                  </a:cubicBezTo>
                  <a:lnTo>
                    <a:pt x="3271520" y="0"/>
                  </a:lnTo>
                  <a:cubicBezTo>
                    <a:pt x="3487420" y="0"/>
                    <a:pt x="3662680" y="175260"/>
                    <a:pt x="3662680" y="391160"/>
                  </a:cubicBezTo>
                  <a:lnTo>
                    <a:pt x="3662680" y="4531360"/>
                  </a:lnTo>
                  <a:cubicBezTo>
                    <a:pt x="3663950" y="4747260"/>
                    <a:pt x="3487420" y="4923790"/>
                    <a:pt x="3271520" y="4923790"/>
                  </a:cubicBezTo>
                  <a:close/>
                  <a:moveTo>
                    <a:pt x="391160" y="63500"/>
                  </a:moveTo>
                  <a:cubicBezTo>
                    <a:pt x="210820" y="63500"/>
                    <a:pt x="63500" y="210820"/>
                    <a:pt x="63500" y="391160"/>
                  </a:cubicBezTo>
                  <a:lnTo>
                    <a:pt x="63500" y="4531360"/>
                  </a:lnTo>
                  <a:cubicBezTo>
                    <a:pt x="63500" y="4712970"/>
                    <a:pt x="210820" y="4859020"/>
                    <a:pt x="391160" y="4859020"/>
                  </a:cubicBezTo>
                  <a:lnTo>
                    <a:pt x="3271520" y="4859020"/>
                  </a:lnTo>
                  <a:cubicBezTo>
                    <a:pt x="3453130" y="4859020"/>
                    <a:pt x="3599180" y="4711700"/>
                    <a:pt x="3599180" y="4531360"/>
                  </a:cubicBezTo>
                  <a:lnTo>
                    <a:pt x="3599180" y="391160"/>
                  </a:lnTo>
                  <a:cubicBezTo>
                    <a:pt x="3599180" y="209550"/>
                    <a:pt x="3451860" y="63500"/>
                    <a:pt x="3271520" y="63500"/>
                  </a:cubicBezTo>
                  <a:lnTo>
                    <a:pt x="391160" y="635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2862577" y="2215264"/>
            <a:ext cx="4857773" cy="6528106"/>
            <a:chOff x="0" y="0"/>
            <a:chExt cx="3663950" cy="492379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31750" y="31750"/>
              <a:ext cx="3600450" cy="4859020"/>
            </a:xfrm>
            <a:custGeom>
              <a:avLst/>
              <a:gdLst/>
              <a:ahLst/>
              <a:cxnLst/>
              <a:rect r="r" b="b" t="t" l="l"/>
              <a:pathLst>
                <a:path h="4859020" w="3600450">
                  <a:moveTo>
                    <a:pt x="3600450" y="4499610"/>
                  </a:moveTo>
                  <a:cubicBezTo>
                    <a:pt x="3600450" y="4699000"/>
                    <a:pt x="3439160" y="4859020"/>
                    <a:pt x="3241040" y="4859020"/>
                  </a:cubicBezTo>
                  <a:lnTo>
                    <a:pt x="359410" y="4859020"/>
                  </a:lnTo>
                  <a:cubicBezTo>
                    <a:pt x="160020" y="4859020"/>
                    <a:pt x="0" y="4697730"/>
                    <a:pt x="0" y="4499610"/>
                  </a:cubicBezTo>
                  <a:lnTo>
                    <a:pt x="0" y="359410"/>
                  </a:lnTo>
                  <a:cubicBezTo>
                    <a:pt x="0" y="160020"/>
                    <a:pt x="161290" y="0"/>
                    <a:pt x="359410" y="0"/>
                  </a:cubicBezTo>
                  <a:lnTo>
                    <a:pt x="3239770" y="0"/>
                  </a:lnTo>
                  <a:cubicBezTo>
                    <a:pt x="3439160" y="0"/>
                    <a:pt x="3599180" y="161290"/>
                    <a:pt x="3599180" y="359410"/>
                  </a:cubicBezTo>
                  <a:lnTo>
                    <a:pt x="3600450" y="4499610"/>
                  </a:lnTo>
                  <a:close/>
                </a:path>
              </a:pathLst>
            </a:custGeom>
            <a:blipFill>
              <a:blip r:embed="rId4"/>
              <a:stretch>
                <a:fillRect l="-69960" t="0" r="-6996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663950" cy="4923790"/>
            </a:xfrm>
            <a:custGeom>
              <a:avLst/>
              <a:gdLst/>
              <a:ahLst/>
              <a:cxnLst/>
              <a:rect r="r" b="b" t="t" l="l"/>
              <a:pathLst>
                <a:path h="4923790" w="3663950">
                  <a:moveTo>
                    <a:pt x="3271520" y="4923790"/>
                  </a:moveTo>
                  <a:lnTo>
                    <a:pt x="391160" y="4923790"/>
                  </a:lnTo>
                  <a:cubicBezTo>
                    <a:pt x="175260" y="4923790"/>
                    <a:pt x="0" y="4748530"/>
                    <a:pt x="0" y="4532630"/>
                  </a:cubicBezTo>
                  <a:lnTo>
                    <a:pt x="0" y="392430"/>
                  </a:lnTo>
                  <a:cubicBezTo>
                    <a:pt x="0" y="175260"/>
                    <a:pt x="175260" y="0"/>
                    <a:pt x="391160" y="0"/>
                  </a:cubicBezTo>
                  <a:lnTo>
                    <a:pt x="3271520" y="0"/>
                  </a:lnTo>
                  <a:cubicBezTo>
                    <a:pt x="3487420" y="0"/>
                    <a:pt x="3662680" y="175260"/>
                    <a:pt x="3662680" y="391160"/>
                  </a:cubicBezTo>
                  <a:lnTo>
                    <a:pt x="3662680" y="4531360"/>
                  </a:lnTo>
                  <a:cubicBezTo>
                    <a:pt x="3663950" y="4747260"/>
                    <a:pt x="3487420" y="4923790"/>
                    <a:pt x="3271520" y="4923790"/>
                  </a:cubicBezTo>
                  <a:close/>
                  <a:moveTo>
                    <a:pt x="391160" y="63500"/>
                  </a:moveTo>
                  <a:cubicBezTo>
                    <a:pt x="210820" y="63500"/>
                    <a:pt x="63500" y="210820"/>
                    <a:pt x="63500" y="391160"/>
                  </a:cubicBezTo>
                  <a:lnTo>
                    <a:pt x="63500" y="4531360"/>
                  </a:lnTo>
                  <a:cubicBezTo>
                    <a:pt x="63500" y="4712970"/>
                    <a:pt x="210820" y="4859020"/>
                    <a:pt x="391160" y="4859020"/>
                  </a:cubicBezTo>
                  <a:lnTo>
                    <a:pt x="3271520" y="4859020"/>
                  </a:lnTo>
                  <a:cubicBezTo>
                    <a:pt x="3453130" y="4859020"/>
                    <a:pt x="3599180" y="4711700"/>
                    <a:pt x="3599180" y="4531360"/>
                  </a:cubicBezTo>
                  <a:lnTo>
                    <a:pt x="3599180" y="391160"/>
                  </a:lnTo>
                  <a:cubicBezTo>
                    <a:pt x="3599180" y="209550"/>
                    <a:pt x="3451860" y="63500"/>
                    <a:pt x="3271520" y="63500"/>
                  </a:cubicBezTo>
                  <a:lnTo>
                    <a:pt x="391160" y="635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709411" y="1662134"/>
            <a:ext cx="5410869" cy="79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1"/>
              </a:lnSpc>
            </a:pPr>
            <a:r>
              <a:rPr lang="en-US" sz="47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INTRODUCCIÓN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60827" y="3385442"/>
            <a:ext cx="5634574" cy="74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sz="212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Estos temas son esenciales para el éxito personal y profesional.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60827" y="5607917"/>
            <a:ext cx="5634574" cy="1489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8997" indent="-229499" lvl="1">
              <a:lnSpc>
                <a:spcPts val="2976"/>
              </a:lnSpc>
              <a:buFont typeface="Arial"/>
              <a:buChar char="•"/>
            </a:pPr>
            <a:r>
              <a:rPr lang="en-US" sz="212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Objetivo del video: comprender por qué son clave para lograr resultados exitosos.</a:t>
            </a:r>
          </a:p>
          <a:p>
            <a:pPr algn="just">
              <a:lnSpc>
                <a:spcPts val="297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908043" y="0"/>
            <a:ext cx="6379957" cy="10287000"/>
            <a:chOff x="0" y="0"/>
            <a:chExt cx="168031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8031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80318">
                  <a:moveTo>
                    <a:pt x="0" y="0"/>
                  </a:moveTo>
                  <a:lnTo>
                    <a:pt x="1680318" y="0"/>
                  </a:lnTo>
                  <a:lnTo>
                    <a:pt x="1680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680318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640583" y="1606753"/>
            <a:ext cx="1868266" cy="186826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2644007" y="3427393"/>
            <a:ext cx="4908029" cy="1295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92"/>
              </a:lnSpc>
            </a:pPr>
            <a:r>
              <a:rPr lang="en-US" sz="1851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¿Qué es un proyecto?</a:t>
            </a:r>
          </a:p>
          <a:p>
            <a:pPr algn="r">
              <a:lnSpc>
                <a:spcPts val="2592"/>
              </a:lnSpc>
            </a:pPr>
          </a:p>
          <a:p>
            <a:pPr algn="r">
              <a:lnSpc>
                <a:spcPts val="2592"/>
              </a:lnSpc>
              <a:spcBef>
                <a:spcPct val="0"/>
              </a:spcBef>
            </a:pPr>
            <a:r>
              <a:rPr lang="en-US" sz="1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Conjunto de actividades planificadas para lograr objetivos.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640583" y="4210291"/>
            <a:ext cx="1868266" cy="186826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640583" y="6811982"/>
            <a:ext cx="1868266" cy="186826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-970541" y="2006345"/>
            <a:ext cx="1601933" cy="6466659"/>
            <a:chOff x="0" y="0"/>
            <a:chExt cx="421908" cy="170315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21908" cy="1703153"/>
            </a:xfrm>
            <a:custGeom>
              <a:avLst/>
              <a:gdLst/>
              <a:ahLst/>
              <a:cxnLst/>
              <a:rect r="r" b="b" t="t" l="l"/>
              <a:pathLst>
                <a:path h="1703153" w="421908">
                  <a:moveTo>
                    <a:pt x="210954" y="0"/>
                  </a:moveTo>
                  <a:lnTo>
                    <a:pt x="210954" y="0"/>
                  </a:lnTo>
                  <a:cubicBezTo>
                    <a:pt x="266903" y="0"/>
                    <a:pt x="320560" y="22225"/>
                    <a:pt x="360121" y="61787"/>
                  </a:cubicBezTo>
                  <a:cubicBezTo>
                    <a:pt x="399683" y="101349"/>
                    <a:pt x="421908" y="155006"/>
                    <a:pt x="421908" y="210954"/>
                  </a:cubicBezTo>
                  <a:lnTo>
                    <a:pt x="421908" y="1492199"/>
                  </a:lnTo>
                  <a:cubicBezTo>
                    <a:pt x="421908" y="1548147"/>
                    <a:pt x="399683" y="1601804"/>
                    <a:pt x="360121" y="1641366"/>
                  </a:cubicBezTo>
                  <a:cubicBezTo>
                    <a:pt x="320560" y="1680928"/>
                    <a:pt x="266903" y="1703153"/>
                    <a:pt x="210954" y="1703153"/>
                  </a:cubicBezTo>
                  <a:lnTo>
                    <a:pt x="210954" y="1703153"/>
                  </a:lnTo>
                  <a:cubicBezTo>
                    <a:pt x="155006" y="1703153"/>
                    <a:pt x="101349" y="1680928"/>
                    <a:pt x="61787" y="1641366"/>
                  </a:cubicBezTo>
                  <a:cubicBezTo>
                    <a:pt x="22225" y="1601804"/>
                    <a:pt x="0" y="1548147"/>
                    <a:pt x="0" y="1492199"/>
                  </a:cubicBezTo>
                  <a:lnTo>
                    <a:pt x="0" y="210954"/>
                  </a:lnTo>
                  <a:cubicBezTo>
                    <a:pt x="0" y="155006"/>
                    <a:pt x="22225" y="101349"/>
                    <a:pt x="61787" y="61787"/>
                  </a:cubicBezTo>
                  <a:cubicBezTo>
                    <a:pt x="101349" y="22225"/>
                    <a:pt x="155006" y="0"/>
                    <a:pt x="21095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421908" cy="175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1186023" y="588885"/>
            <a:ext cx="6661580" cy="770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372"/>
              </a:lnSpc>
            </a:pPr>
            <a:r>
              <a:rPr lang="en-US" sz="455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¿POR QUÉ EJECUTAR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604223" y="1566079"/>
            <a:ext cx="4243380" cy="794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591"/>
              </a:lnSpc>
            </a:pPr>
            <a:r>
              <a:rPr lang="en-US" b="true" sz="47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PROYECTOS?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755298" y="1901472"/>
            <a:ext cx="1638836" cy="1335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2"/>
              </a:lnSpc>
            </a:pPr>
            <a:r>
              <a:rPr lang="en-US" sz="785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755298" y="4495485"/>
            <a:ext cx="1638836" cy="1335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2"/>
              </a:lnSpc>
            </a:pPr>
            <a:r>
              <a:rPr lang="en-US" b="true" sz="785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755298" y="7097732"/>
            <a:ext cx="1638836" cy="1335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2"/>
              </a:lnSpc>
            </a:pPr>
            <a:r>
              <a:rPr lang="en-US" sz="785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747863" y="2210367"/>
            <a:ext cx="5948366" cy="1264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Organiza recursos y esfuerzos.</a:t>
            </a:r>
          </a:p>
          <a:p>
            <a:pPr algn="r">
              <a:lnSpc>
                <a:spcPts val="3359"/>
              </a:lnSpc>
            </a:pPr>
          </a:p>
          <a:p>
            <a:pPr algn="r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3811299" y="4687658"/>
            <a:ext cx="5948366" cy="845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Permite controlar tiempos, costos y calidad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747863" y="7500093"/>
            <a:ext cx="5948366" cy="425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Facilita medir resultados y aprender.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939574" y="5789084"/>
            <a:ext cx="4908029" cy="648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92"/>
              </a:lnSpc>
              <a:spcBef>
                <a:spcPct val="0"/>
              </a:spcBef>
            </a:pPr>
            <a:r>
              <a:rPr lang="en-US" b="true" sz="18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Ejemplo:</a:t>
            </a:r>
            <a:r>
              <a:rPr lang="en-US" sz="18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organizar un evento, lanzar un producto, campaña social.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624726" y="8997950"/>
            <a:ext cx="2514600" cy="260350"/>
            <a:chOff x="0" y="0"/>
            <a:chExt cx="662281" cy="6857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2281" cy="68570"/>
            </a:xfrm>
            <a:custGeom>
              <a:avLst/>
              <a:gdLst/>
              <a:ahLst/>
              <a:cxnLst/>
              <a:rect r="r" b="b" t="t" l="l"/>
              <a:pathLst>
                <a:path h="68570" w="662281">
                  <a:moveTo>
                    <a:pt x="0" y="0"/>
                  </a:moveTo>
                  <a:lnTo>
                    <a:pt x="662281" y="0"/>
                  </a:lnTo>
                  <a:lnTo>
                    <a:pt x="662281" y="68570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662281" cy="116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1012" y="1732745"/>
            <a:ext cx="4948279" cy="91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sz="53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CREATIVIDAD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1012" y="914400"/>
            <a:ext cx="6978288" cy="897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12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IMPORTANCIA DE LA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1012" y="3611968"/>
            <a:ext cx="5634574" cy="1489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¿Qué es la creatividad?</a:t>
            </a:r>
          </a:p>
          <a:p>
            <a:pPr algn="l">
              <a:lnSpc>
                <a:spcPts val="2976"/>
              </a:lnSpc>
            </a:pPr>
          </a:p>
          <a:p>
            <a:pPr algn="l"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Capacidad de generar ideas nuevas y soluciones originales.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1012" y="6063043"/>
            <a:ext cx="5634574" cy="1117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Ejemplo:</a:t>
            </a: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nuevas estrategias de venta, diseños únicos, campañas creativas.</a:t>
            </a:r>
          </a:p>
          <a:p>
            <a:pPr algn="l">
              <a:lnSpc>
                <a:spcPts val="2976"/>
              </a:lnSpc>
              <a:spcBef>
                <a:spcPct val="0"/>
              </a:spcBef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806450" y="806450"/>
            <a:ext cx="6990015" cy="8674100"/>
            <a:chOff x="0" y="0"/>
            <a:chExt cx="1840992" cy="228453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40992" cy="2284537"/>
            </a:xfrm>
            <a:custGeom>
              <a:avLst/>
              <a:gdLst/>
              <a:ahLst/>
              <a:cxnLst/>
              <a:rect r="r" b="b" t="t" l="l"/>
              <a:pathLst>
                <a:path h="2284537" w="1840992">
                  <a:moveTo>
                    <a:pt x="56486" y="0"/>
                  </a:moveTo>
                  <a:lnTo>
                    <a:pt x="1784506" y="0"/>
                  </a:lnTo>
                  <a:cubicBezTo>
                    <a:pt x="1799487" y="0"/>
                    <a:pt x="1813854" y="5951"/>
                    <a:pt x="1824447" y="16544"/>
                  </a:cubicBezTo>
                  <a:cubicBezTo>
                    <a:pt x="1835041" y="27138"/>
                    <a:pt x="1840992" y="41505"/>
                    <a:pt x="1840992" y="56486"/>
                  </a:cubicBezTo>
                  <a:lnTo>
                    <a:pt x="1840992" y="2228051"/>
                  </a:lnTo>
                  <a:cubicBezTo>
                    <a:pt x="1840992" y="2243032"/>
                    <a:pt x="1835041" y="2257399"/>
                    <a:pt x="1824447" y="2267992"/>
                  </a:cubicBezTo>
                  <a:cubicBezTo>
                    <a:pt x="1813854" y="2278586"/>
                    <a:pt x="1799487" y="2284537"/>
                    <a:pt x="1784506" y="2284537"/>
                  </a:cubicBezTo>
                  <a:lnTo>
                    <a:pt x="56486" y="2284537"/>
                  </a:lnTo>
                  <a:cubicBezTo>
                    <a:pt x="41505" y="2284537"/>
                    <a:pt x="27138" y="2278586"/>
                    <a:pt x="16544" y="2267992"/>
                  </a:cubicBezTo>
                  <a:cubicBezTo>
                    <a:pt x="5951" y="2257399"/>
                    <a:pt x="0" y="2243032"/>
                    <a:pt x="0" y="2228051"/>
                  </a:cubicBezTo>
                  <a:lnTo>
                    <a:pt x="0" y="56486"/>
                  </a:lnTo>
                  <a:cubicBezTo>
                    <a:pt x="0" y="41505"/>
                    <a:pt x="5951" y="27138"/>
                    <a:pt x="16544" y="16544"/>
                  </a:cubicBezTo>
                  <a:cubicBezTo>
                    <a:pt x="27138" y="5951"/>
                    <a:pt x="41505" y="0"/>
                    <a:pt x="56486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840992" cy="23321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496706" y="2135530"/>
            <a:ext cx="4856091" cy="972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65"/>
              </a:lnSpc>
            </a:pPr>
            <a:r>
              <a:rPr lang="en-US" sz="183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Permite diferenciarse de los demás.</a:t>
            </a:r>
          </a:p>
          <a:p>
            <a:pPr algn="r">
              <a:lnSpc>
                <a:spcPts val="2565"/>
              </a:lnSpc>
            </a:pPr>
          </a:p>
          <a:p>
            <a:pPr algn="r">
              <a:lnSpc>
                <a:spcPts val="2565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496706" y="4914738"/>
            <a:ext cx="4856091" cy="324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65"/>
              </a:lnSpc>
              <a:spcBef>
                <a:spcPct val="0"/>
              </a:spcBef>
            </a:pPr>
            <a:r>
              <a:rPr lang="en-US" sz="183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Resuelve problemas de forma efectiva.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8172" y="7655640"/>
            <a:ext cx="4856091" cy="324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65"/>
              </a:lnSpc>
              <a:spcBef>
                <a:spcPct val="0"/>
              </a:spcBef>
            </a:pPr>
            <a:r>
              <a:rPr lang="en-US" sz="183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 la base para innovar.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6862333" y="1606753"/>
            <a:ext cx="1868266" cy="1868266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862333" y="4210291"/>
            <a:ext cx="1868266" cy="1868266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6862333" y="6811982"/>
            <a:ext cx="1868266" cy="1868266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6977048" y="1901472"/>
            <a:ext cx="1638836" cy="1335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2"/>
              </a:lnSpc>
            </a:pPr>
            <a:r>
              <a:rPr lang="en-US" sz="785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977048" y="4495485"/>
            <a:ext cx="1638836" cy="1335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2"/>
              </a:lnSpc>
            </a:pPr>
            <a:r>
              <a:rPr lang="en-US" b="true" sz="785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977048" y="7097732"/>
            <a:ext cx="1638836" cy="1335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2"/>
              </a:lnSpc>
            </a:pPr>
            <a:r>
              <a:rPr lang="en-US" sz="785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8997950"/>
            <a:ext cx="2514600" cy="260350"/>
            <a:chOff x="0" y="0"/>
            <a:chExt cx="662281" cy="6857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2281" cy="68570"/>
            </a:xfrm>
            <a:custGeom>
              <a:avLst/>
              <a:gdLst/>
              <a:ahLst/>
              <a:cxnLst/>
              <a:rect r="r" b="b" t="t" l="l"/>
              <a:pathLst>
                <a:path h="68570" w="662281">
                  <a:moveTo>
                    <a:pt x="0" y="0"/>
                  </a:moveTo>
                  <a:lnTo>
                    <a:pt x="662281" y="0"/>
                  </a:lnTo>
                  <a:lnTo>
                    <a:pt x="662281" y="68570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662281" cy="116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67950" y="806450"/>
            <a:ext cx="6294884" cy="8674100"/>
            <a:chOff x="0" y="0"/>
            <a:chExt cx="1657912" cy="228453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57912" cy="2284537"/>
            </a:xfrm>
            <a:custGeom>
              <a:avLst/>
              <a:gdLst/>
              <a:ahLst/>
              <a:cxnLst/>
              <a:rect r="r" b="b" t="t" l="l"/>
              <a:pathLst>
                <a:path h="2284537" w="1657912">
                  <a:moveTo>
                    <a:pt x="62724" y="0"/>
                  </a:moveTo>
                  <a:lnTo>
                    <a:pt x="1595188" y="0"/>
                  </a:lnTo>
                  <a:cubicBezTo>
                    <a:pt x="1611824" y="0"/>
                    <a:pt x="1627778" y="6608"/>
                    <a:pt x="1639541" y="18371"/>
                  </a:cubicBezTo>
                  <a:cubicBezTo>
                    <a:pt x="1651304" y="30134"/>
                    <a:pt x="1657912" y="46088"/>
                    <a:pt x="1657912" y="62724"/>
                  </a:cubicBezTo>
                  <a:lnTo>
                    <a:pt x="1657912" y="2221813"/>
                  </a:lnTo>
                  <a:cubicBezTo>
                    <a:pt x="1657912" y="2256454"/>
                    <a:pt x="1629830" y="2284537"/>
                    <a:pt x="1595188" y="2284537"/>
                  </a:cubicBezTo>
                  <a:lnTo>
                    <a:pt x="62724" y="2284537"/>
                  </a:lnTo>
                  <a:cubicBezTo>
                    <a:pt x="46088" y="2284537"/>
                    <a:pt x="30134" y="2277928"/>
                    <a:pt x="18371" y="2266165"/>
                  </a:cubicBezTo>
                  <a:cubicBezTo>
                    <a:pt x="6608" y="2254403"/>
                    <a:pt x="0" y="2238448"/>
                    <a:pt x="0" y="2221813"/>
                  </a:cubicBezTo>
                  <a:lnTo>
                    <a:pt x="0" y="62724"/>
                  </a:lnTo>
                  <a:cubicBezTo>
                    <a:pt x="0" y="46088"/>
                    <a:pt x="6608" y="30134"/>
                    <a:pt x="18371" y="18371"/>
                  </a:cubicBezTo>
                  <a:cubicBezTo>
                    <a:pt x="30134" y="6608"/>
                    <a:pt x="46088" y="0"/>
                    <a:pt x="6272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657912" cy="23321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1726528"/>
            <a:ext cx="4838138" cy="91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b="true" sz="53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INNOVACIÓN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14400"/>
            <a:ext cx="7308709" cy="897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12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IMPORTANCIA DE LA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3671179"/>
            <a:ext cx="5634574" cy="1489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¿Qué significa innovación?</a:t>
            </a:r>
          </a:p>
          <a:p>
            <a:pPr algn="l">
              <a:lnSpc>
                <a:spcPts val="2976"/>
              </a:lnSpc>
            </a:pPr>
          </a:p>
          <a:p>
            <a:pPr algn="l"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Proceso de aplicar ideas creativas para generar valor.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6021407"/>
            <a:ext cx="5634574" cy="74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  <a:spcBef>
                <a:spcPct val="0"/>
              </a:spcBef>
            </a:pPr>
            <a:r>
              <a:rPr lang="en-US" sz="2125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Ejemplo:</a:t>
            </a: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automatizar procesos, apps para vender, productos ecológicos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8862583" y="1606753"/>
            <a:ext cx="1868266" cy="186826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862583" y="4210291"/>
            <a:ext cx="1868266" cy="1868266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862583" y="6811982"/>
            <a:ext cx="1868266" cy="1868266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8977298" y="1901472"/>
            <a:ext cx="1638836" cy="1335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2"/>
              </a:lnSpc>
            </a:pPr>
            <a:r>
              <a:rPr lang="en-US" sz="785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977298" y="4495485"/>
            <a:ext cx="1638836" cy="1335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2"/>
              </a:lnSpc>
            </a:pPr>
            <a:r>
              <a:rPr lang="en-US" b="true" sz="785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977298" y="7097732"/>
            <a:ext cx="1638836" cy="1335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2"/>
              </a:lnSpc>
            </a:pPr>
            <a:r>
              <a:rPr lang="en-US" sz="785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309261" y="2134861"/>
            <a:ext cx="4856091" cy="1281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5"/>
              </a:lnSpc>
            </a:pPr>
            <a:r>
              <a:rPr lang="en-US" sz="183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Mantiene competitividad en un mercado cambiante.</a:t>
            </a:r>
          </a:p>
          <a:p>
            <a:pPr algn="l">
              <a:lnSpc>
                <a:spcPts val="2565"/>
              </a:lnSpc>
            </a:pPr>
          </a:p>
          <a:p>
            <a:pPr algn="l">
              <a:lnSpc>
                <a:spcPts val="2565"/>
              </a:lnSpc>
              <a:spcBef>
                <a:spcPct val="0"/>
              </a:spcBef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11309261" y="4638917"/>
            <a:ext cx="4856091" cy="641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5"/>
              </a:lnSpc>
              <a:spcBef>
                <a:spcPct val="0"/>
              </a:spcBef>
            </a:pPr>
            <a:r>
              <a:rPr lang="en-US" sz="183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Aumenta eficiencia y satisfacción del cliente.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309261" y="7241532"/>
            <a:ext cx="4856091" cy="641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5"/>
              </a:lnSpc>
              <a:spcBef>
                <a:spcPct val="0"/>
              </a:spcBef>
            </a:pPr>
            <a:r>
              <a:rPr lang="en-US" sz="183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Permite adaptarse a nuevas tecnologías y tendencias.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8997950"/>
            <a:ext cx="2514600" cy="260350"/>
            <a:chOff x="0" y="0"/>
            <a:chExt cx="662281" cy="6857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2281" cy="68570"/>
            </a:xfrm>
            <a:custGeom>
              <a:avLst/>
              <a:gdLst/>
              <a:ahLst/>
              <a:cxnLst/>
              <a:rect r="r" b="b" t="t" l="l"/>
              <a:pathLst>
                <a:path h="68570" w="662281">
                  <a:moveTo>
                    <a:pt x="0" y="0"/>
                  </a:moveTo>
                  <a:lnTo>
                    <a:pt x="662281" y="0"/>
                  </a:lnTo>
                  <a:lnTo>
                    <a:pt x="662281" y="68570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662281" cy="116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460084" y="1414641"/>
            <a:ext cx="1247431" cy="1190418"/>
            <a:chOff x="0" y="0"/>
            <a:chExt cx="328542" cy="31352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28542" cy="313526"/>
            </a:xfrm>
            <a:custGeom>
              <a:avLst/>
              <a:gdLst/>
              <a:ahLst/>
              <a:cxnLst/>
              <a:rect r="r" b="b" t="t" l="l"/>
              <a:pathLst>
                <a:path h="313526" w="328542">
                  <a:moveTo>
                    <a:pt x="156763" y="0"/>
                  </a:moveTo>
                  <a:lnTo>
                    <a:pt x="171779" y="0"/>
                  </a:lnTo>
                  <a:cubicBezTo>
                    <a:pt x="258356" y="0"/>
                    <a:pt x="328542" y="70185"/>
                    <a:pt x="328542" y="156763"/>
                  </a:cubicBezTo>
                  <a:lnTo>
                    <a:pt x="328542" y="156763"/>
                  </a:lnTo>
                  <a:cubicBezTo>
                    <a:pt x="328542" y="198339"/>
                    <a:pt x="312025" y="238212"/>
                    <a:pt x="282627" y="267611"/>
                  </a:cubicBezTo>
                  <a:cubicBezTo>
                    <a:pt x="253228" y="297010"/>
                    <a:pt x="213355" y="313526"/>
                    <a:pt x="171779" y="313526"/>
                  </a:cubicBezTo>
                  <a:lnTo>
                    <a:pt x="156763" y="313526"/>
                  </a:lnTo>
                  <a:cubicBezTo>
                    <a:pt x="70185" y="313526"/>
                    <a:pt x="0" y="243341"/>
                    <a:pt x="0" y="156763"/>
                  </a:cubicBezTo>
                  <a:lnTo>
                    <a:pt x="0" y="156763"/>
                  </a:lnTo>
                  <a:cubicBezTo>
                    <a:pt x="0" y="70185"/>
                    <a:pt x="70185" y="0"/>
                    <a:pt x="156763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328542" cy="3611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1726528"/>
            <a:ext cx="5898349" cy="91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b="true" sz="53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PROCESOS?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914400"/>
            <a:ext cx="7198568" cy="897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12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¿POR QUÉ DE LOS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3671179"/>
            <a:ext cx="5634574" cy="186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¿Qué es un proceso?</a:t>
            </a:r>
          </a:p>
          <a:p>
            <a:pPr algn="l">
              <a:lnSpc>
                <a:spcPts val="2976"/>
              </a:lnSpc>
            </a:pPr>
          </a:p>
          <a:p>
            <a:pPr algn="l">
              <a:lnSpc>
                <a:spcPts val="2976"/>
              </a:lnSpc>
            </a:pP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Conjunto ordenado de pasos para lograr un resultado.</a:t>
            </a:r>
          </a:p>
          <a:p>
            <a:pPr algn="l">
              <a:lnSpc>
                <a:spcPts val="2976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5903950"/>
            <a:ext cx="5634574" cy="74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  <a:spcBef>
                <a:spcPct val="0"/>
              </a:spcBef>
            </a:pPr>
            <a:r>
              <a:rPr lang="en-US" sz="2125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Ejemplo:</a:t>
            </a: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procesos para entregar pedidos o atender clientes.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957840" y="1593819"/>
            <a:ext cx="4251920" cy="746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3"/>
              </a:lnSpc>
            </a:pPr>
            <a:r>
              <a:rPr lang="en-US" sz="436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428046" y="1567055"/>
            <a:ext cx="4650324" cy="1489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Dan orden y consistencia al trabajo.</a:t>
            </a:r>
          </a:p>
          <a:p>
            <a:pPr algn="l">
              <a:lnSpc>
                <a:spcPts val="2976"/>
              </a:lnSpc>
            </a:pPr>
          </a:p>
          <a:p>
            <a:pPr algn="l">
              <a:lnSpc>
                <a:spcPts val="2976"/>
              </a:lnSpc>
              <a:spcBef>
                <a:spcPct val="0"/>
              </a:spcBef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9460084" y="4319635"/>
            <a:ext cx="1247431" cy="1190418"/>
            <a:chOff x="0" y="0"/>
            <a:chExt cx="328542" cy="31352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28542" cy="313526"/>
            </a:xfrm>
            <a:custGeom>
              <a:avLst/>
              <a:gdLst/>
              <a:ahLst/>
              <a:cxnLst/>
              <a:rect r="r" b="b" t="t" l="l"/>
              <a:pathLst>
                <a:path h="313526" w="328542">
                  <a:moveTo>
                    <a:pt x="156763" y="0"/>
                  </a:moveTo>
                  <a:lnTo>
                    <a:pt x="171779" y="0"/>
                  </a:lnTo>
                  <a:cubicBezTo>
                    <a:pt x="258356" y="0"/>
                    <a:pt x="328542" y="70185"/>
                    <a:pt x="328542" y="156763"/>
                  </a:cubicBezTo>
                  <a:lnTo>
                    <a:pt x="328542" y="156763"/>
                  </a:lnTo>
                  <a:cubicBezTo>
                    <a:pt x="328542" y="198339"/>
                    <a:pt x="312025" y="238212"/>
                    <a:pt x="282627" y="267611"/>
                  </a:cubicBezTo>
                  <a:cubicBezTo>
                    <a:pt x="253228" y="297010"/>
                    <a:pt x="213355" y="313526"/>
                    <a:pt x="171779" y="313526"/>
                  </a:cubicBezTo>
                  <a:lnTo>
                    <a:pt x="156763" y="313526"/>
                  </a:lnTo>
                  <a:cubicBezTo>
                    <a:pt x="70185" y="313526"/>
                    <a:pt x="0" y="243341"/>
                    <a:pt x="0" y="156763"/>
                  </a:cubicBezTo>
                  <a:lnTo>
                    <a:pt x="0" y="156763"/>
                  </a:lnTo>
                  <a:cubicBezTo>
                    <a:pt x="0" y="70185"/>
                    <a:pt x="70185" y="0"/>
                    <a:pt x="156763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328542" cy="3611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7957840" y="4498814"/>
            <a:ext cx="4251920" cy="746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3"/>
              </a:lnSpc>
            </a:pPr>
            <a:r>
              <a:rPr lang="en-US" sz="436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428046" y="4472049"/>
            <a:ext cx="4650324" cy="1489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Ahorra tiempo y reduce errores.</a:t>
            </a:r>
          </a:p>
          <a:p>
            <a:pPr algn="l">
              <a:lnSpc>
                <a:spcPts val="2976"/>
              </a:lnSpc>
            </a:pPr>
          </a:p>
          <a:p>
            <a:pPr algn="l">
              <a:lnSpc>
                <a:spcPts val="2976"/>
              </a:lnSpc>
            </a:pPr>
          </a:p>
          <a:p>
            <a:pPr algn="l">
              <a:lnSpc>
                <a:spcPts val="2976"/>
              </a:lnSpc>
              <a:spcBef>
                <a:spcPct val="0"/>
              </a:spcBef>
            </a:pPr>
          </a:p>
        </p:txBody>
      </p:sp>
      <p:grpSp>
        <p:nvGrpSpPr>
          <p:cNvPr name="Group 20" id="20"/>
          <p:cNvGrpSpPr/>
          <p:nvPr/>
        </p:nvGrpSpPr>
        <p:grpSpPr>
          <a:xfrm rot="0">
            <a:off x="9460084" y="7227925"/>
            <a:ext cx="1247431" cy="1190418"/>
            <a:chOff x="0" y="0"/>
            <a:chExt cx="328542" cy="31352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28542" cy="313526"/>
            </a:xfrm>
            <a:custGeom>
              <a:avLst/>
              <a:gdLst/>
              <a:ahLst/>
              <a:cxnLst/>
              <a:rect r="r" b="b" t="t" l="l"/>
              <a:pathLst>
                <a:path h="313526" w="328542">
                  <a:moveTo>
                    <a:pt x="156763" y="0"/>
                  </a:moveTo>
                  <a:lnTo>
                    <a:pt x="171779" y="0"/>
                  </a:lnTo>
                  <a:cubicBezTo>
                    <a:pt x="258356" y="0"/>
                    <a:pt x="328542" y="70185"/>
                    <a:pt x="328542" y="156763"/>
                  </a:cubicBezTo>
                  <a:lnTo>
                    <a:pt x="328542" y="156763"/>
                  </a:lnTo>
                  <a:cubicBezTo>
                    <a:pt x="328542" y="198339"/>
                    <a:pt x="312025" y="238212"/>
                    <a:pt x="282627" y="267611"/>
                  </a:cubicBezTo>
                  <a:cubicBezTo>
                    <a:pt x="253228" y="297010"/>
                    <a:pt x="213355" y="313526"/>
                    <a:pt x="171779" y="313526"/>
                  </a:cubicBezTo>
                  <a:lnTo>
                    <a:pt x="156763" y="313526"/>
                  </a:lnTo>
                  <a:cubicBezTo>
                    <a:pt x="70185" y="313526"/>
                    <a:pt x="0" y="243341"/>
                    <a:pt x="0" y="156763"/>
                  </a:cubicBezTo>
                  <a:lnTo>
                    <a:pt x="0" y="156763"/>
                  </a:lnTo>
                  <a:cubicBezTo>
                    <a:pt x="0" y="70185"/>
                    <a:pt x="70185" y="0"/>
                    <a:pt x="156763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328542" cy="3611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7957840" y="7407103"/>
            <a:ext cx="4251920" cy="746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3"/>
              </a:lnSpc>
            </a:pPr>
            <a:r>
              <a:rPr lang="en-US" sz="436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428046" y="7380339"/>
            <a:ext cx="4650324" cy="1489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Permite mejorar continuamente.</a:t>
            </a:r>
          </a:p>
          <a:p>
            <a:pPr algn="l">
              <a:lnSpc>
                <a:spcPts val="2976"/>
              </a:lnSpc>
            </a:pPr>
          </a:p>
          <a:p>
            <a:pPr algn="l">
              <a:lnSpc>
                <a:spcPts val="2976"/>
              </a:lnSpc>
            </a:pPr>
          </a:p>
          <a:p>
            <a:pPr algn="l">
              <a:lnSpc>
                <a:spcPts val="297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57175" y="4502250"/>
            <a:ext cx="18802350" cy="2006600"/>
            <a:chOff x="0" y="0"/>
            <a:chExt cx="4952059" cy="5284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52059" cy="528487"/>
            </a:xfrm>
            <a:custGeom>
              <a:avLst/>
              <a:gdLst/>
              <a:ahLst/>
              <a:cxnLst/>
              <a:rect r="r" b="b" t="t" l="l"/>
              <a:pathLst>
                <a:path h="528487" w="4952059">
                  <a:moveTo>
                    <a:pt x="20999" y="0"/>
                  </a:moveTo>
                  <a:lnTo>
                    <a:pt x="4931060" y="0"/>
                  </a:lnTo>
                  <a:cubicBezTo>
                    <a:pt x="4936629" y="0"/>
                    <a:pt x="4941970" y="2212"/>
                    <a:pt x="4945909" y="6151"/>
                  </a:cubicBezTo>
                  <a:cubicBezTo>
                    <a:pt x="4949847" y="10089"/>
                    <a:pt x="4952059" y="15430"/>
                    <a:pt x="4952059" y="20999"/>
                  </a:cubicBezTo>
                  <a:lnTo>
                    <a:pt x="4952059" y="507488"/>
                  </a:lnTo>
                  <a:cubicBezTo>
                    <a:pt x="4952059" y="519086"/>
                    <a:pt x="4942658" y="528487"/>
                    <a:pt x="4931060" y="528487"/>
                  </a:cubicBezTo>
                  <a:lnTo>
                    <a:pt x="20999" y="528487"/>
                  </a:lnTo>
                  <a:cubicBezTo>
                    <a:pt x="15430" y="528487"/>
                    <a:pt x="10089" y="526275"/>
                    <a:pt x="6151" y="522337"/>
                  </a:cubicBezTo>
                  <a:cubicBezTo>
                    <a:pt x="2212" y="518399"/>
                    <a:pt x="0" y="513057"/>
                    <a:pt x="0" y="507488"/>
                  </a:cubicBezTo>
                  <a:lnTo>
                    <a:pt x="0" y="20999"/>
                  </a:lnTo>
                  <a:cubicBezTo>
                    <a:pt x="0" y="15430"/>
                    <a:pt x="2212" y="10089"/>
                    <a:pt x="6151" y="6151"/>
                  </a:cubicBezTo>
                  <a:cubicBezTo>
                    <a:pt x="10089" y="2212"/>
                    <a:pt x="15430" y="0"/>
                    <a:pt x="20999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952059" cy="576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128420" y="5864325"/>
            <a:ext cx="260795" cy="352425"/>
          </a:xfrm>
          <a:custGeom>
            <a:avLst/>
            <a:gdLst/>
            <a:ahLst/>
            <a:cxnLst/>
            <a:rect r="r" b="b" t="t" l="l"/>
            <a:pathLst>
              <a:path h="352425" w="260795">
                <a:moveTo>
                  <a:pt x="0" y="0"/>
                </a:moveTo>
                <a:lnTo>
                  <a:pt x="260795" y="0"/>
                </a:lnTo>
                <a:lnTo>
                  <a:pt x="260795" y="352425"/>
                </a:lnTo>
                <a:lnTo>
                  <a:pt x="0" y="3524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765807" y="1884385"/>
            <a:ext cx="6756386" cy="967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CONCLUSIÓN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26874" y="5515075"/>
            <a:ext cx="3263886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b="true" sz="20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PROYECTOS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5013" y="6673704"/>
            <a:ext cx="4247608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Acción organizada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890760" y="5515075"/>
            <a:ext cx="3263886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b="true" sz="20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CREATIVIDAD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409216" y="6673704"/>
            <a:ext cx="4247608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Ideas originales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656824" y="5515075"/>
            <a:ext cx="3263886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b="true" sz="20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INNOVACIÓN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425535" y="5515075"/>
            <a:ext cx="3263886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b="true" sz="20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PROCESOS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164963" y="6673704"/>
            <a:ext cx="4247608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Convertir ideas en valor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933674" y="6673704"/>
            <a:ext cx="4247608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Orden y mejora continua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760625" y="5321400"/>
            <a:ext cx="260271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+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396553" y="5321400"/>
            <a:ext cx="260271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+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295399" y="5321400"/>
            <a:ext cx="260271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+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551665" y="5321400"/>
            <a:ext cx="275511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=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332001" y="5084863"/>
            <a:ext cx="2669127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b="true" sz="20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RESULTADOS EXITOSOS Y SOSTENIBLES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5392306" y="5864325"/>
            <a:ext cx="260795" cy="352425"/>
          </a:xfrm>
          <a:custGeom>
            <a:avLst/>
            <a:gdLst/>
            <a:ahLst/>
            <a:cxnLst/>
            <a:rect r="r" b="b" t="t" l="l"/>
            <a:pathLst>
              <a:path h="352425" w="260795">
                <a:moveTo>
                  <a:pt x="0" y="0"/>
                </a:moveTo>
                <a:lnTo>
                  <a:pt x="260794" y="0"/>
                </a:lnTo>
                <a:lnTo>
                  <a:pt x="260794" y="352425"/>
                </a:lnTo>
                <a:lnTo>
                  <a:pt x="0" y="3524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144000" y="5864325"/>
            <a:ext cx="260795" cy="352425"/>
          </a:xfrm>
          <a:custGeom>
            <a:avLst/>
            <a:gdLst/>
            <a:ahLst/>
            <a:cxnLst/>
            <a:rect r="r" b="b" t="t" l="l"/>
            <a:pathLst>
              <a:path h="352425" w="260795">
                <a:moveTo>
                  <a:pt x="0" y="0"/>
                </a:moveTo>
                <a:lnTo>
                  <a:pt x="260794" y="0"/>
                </a:lnTo>
                <a:lnTo>
                  <a:pt x="260794" y="352425"/>
                </a:lnTo>
                <a:lnTo>
                  <a:pt x="0" y="3524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2923270" y="5864325"/>
            <a:ext cx="260795" cy="352425"/>
          </a:xfrm>
          <a:custGeom>
            <a:avLst/>
            <a:gdLst/>
            <a:ahLst/>
            <a:cxnLst/>
            <a:rect r="r" b="b" t="t" l="l"/>
            <a:pathLst>
              <a:path h="352425" w="260795">
                <a:moveTo>
                  <a:pt x="0" y="0"/>
                </a:moveTo>
                <a:lnTo>
                  <a:pt x="260795" y="0"/>
                </a:lnTo>
                <a:lnTo>
                  <a:pt x="260795" y="352425"/>
                </a:lnTo>
                <a:lnTo>
                  <a:pt x="0" y="3524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98500" y="3124200"/>
            <a:ext cx="5245100" cy="1332778"/>
            <a:chOff x="0" y="0"/>
            <a:chExt cx="1381426" cy="3510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81426" cy="351020"/>
            </a:xfrm>
            <a:custGeom>
              <a:avLst/>
              <a:gdLst/>
              <a:ahLst/>
              <a:cxnLst/>
              <a:rect r="r" b="b" t="t" l="l"/>
              <a:pathLst>
                <a:path h="351020" w="1381426">
                  <a:moveTo>
                    <a:pt x="75277" y="0"/>
                  </a:moveTo>
                  <a:lnTo>
                    <a:pt x="1306148" y="0"/>
                  </a:lnTo>
                  <a:cubicBezTo>
                    <a:pt x="1326113" y="0"/>
                    <a:pt x="1345260" y="7931"/>
                    <a:pt x="1359377" y="22048"/>
                  </a:cubicBezTo>
                  <a:cubicBezTo>
                    <a:pt x="1373495" y="36166"/>
                    <a:pt x="1381426" y="55313"/>
                    <a:pt x="1381426" y="75277"/>
                  </a:cubicBezTo>
                  <a:lnTo>
                    <a:pt x="1381426" y="275742"/>
                  </a:lnTo>
                  <a:cubicBezTo>
                    <a:pt x="1381426" y="295707"/>
                    <a:pt x="1373495" y="314854"/>
                    <a:pt x="1359377" y="328971"/>
                  </a:cubicBezTo>
                  <a:cubicBezTo>
                    <a:pt x="1345260" y="343089"/>
                    <a:pt x="1326113" y="351020"/>
                    <a:pt x="1306148" y="351020"/>
                  </a:cubicBezTo>
                  <a:lnTo>
                    <a:pt x="75277" y="351020"/>
                  </a:lnTo>
                  <a:cubicBezTo>
                    <a:pt x="55313" y="351020"/>
                    <a:pt x="36166" y="343089"/>
                    <a:pt x="22048" y="328971"/>
                  </a:cubicBezTo>
                  <a:cubicBezTo>
                    <a:pt x="7931" y="314854"/>
                    <a:pt x="0" y="295707"/>
                    <a:pt x="0" y="275742"/>
                  </a:cubicBezTo>
                  <a:lnTo>
                    <a:pt x="0" y="75277"/>
                  </a:lnTo>
                  <a:cubicBezTo>
                    <a:pt x="0" y="55313"/>
                    <a:pt x="7931" y="36166"/>
                    <a:pt x="22048" y="22048"/>
                  </a:cubicBezTo>
                  <a:cubicBezTo>
                    <a:pt x="36166" y="7931"/>
                    <a:pt x="55313" y="0"/>
                    <a:pt x="75277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381426" cy="3986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741400" y="3124200"/>
            <a:ext cx="5118100" cy="1332778"/>
            <a:chOff x="0" y="0"/>
            <a:chExt cx="1347977" cy="3510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47977" cy="351020"/>
            </a:xfrm>
            <a:custGeom>
              <a:avLst/>
              <a:gdLst/>
              <a:ahLst/>
              <a:cxnLst/>
              <a:rect r="r" b="b" t="t" l="l"/>
              <a:pathLst>
                <a:path h="351020" w="1347977">
                  <a:moveTo>
                    <a:pt x="77145" y="0"/>
                  </a:moveTo>
                  <a:lnTo>
                    <a:pt x="1270832" y="0"/>
                  </a:lnTo>
                  <a:cubicBezTo>
                    <a:pt x="1291292" y="0"/>
                    <a:pt x="1310914" y="8128"/>
                    <a:pt x="1325382" y="22595"/>
                  </a:cubicBezTo>
                  <a:cubicBezTo>
                    <a:pt x="1339849" y="37063"/>
                    <a:pt x="1347977" y="56685"/>
                    <a:pt x="1347977" y="77145"/>
                  </a:cubicBezTo>
                  <a:lnTo>
                    <a:pt x="1347977" y="273874"/>
                  </a:lnTo>
                  <a:cubicBezTo>
                    <a:pt x="1347977" y="316480"/>
                    <a:pt x="1313438" y="351020"/>
                    <a:pt x="1270832" y="351020"/>
                  </a:cubicBezTo>
                  <a:lnTo>
                    <a:pt x="77145" y="351020"/>
                  </a:lnTo>
                  <a:cubicBezTo>
                    <a:pt x="34539" y="351020"/>
                    <a:pt x="0" y="316480"/>
                    <a:pt x="0" y="273874"/>
                  </a:cubicBezTo>
                  <a:lnTo>
                    <a:pt x="0" y="77145"/>
                  </a:lnTo>
                  <a:cubicBezTo>
                    <a:pt x="0" y="34539"/>
                    <a:pt x="34539" y="0"/>
                    <a:pt x="77145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347977" cy="3986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933297" y="3191597"/>
            <a:ext cx="8421405" cy="2575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34"/>
              </a:lnSpc>
            </a:pPr>
            <a:r>
              <a:rPr lang="en-US" b="true" sz="7382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GRACIAS POR VER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DAGzulmz2VI</dc:identifier>
  <dcterms:modified xsi:type="dcterms:W3CDTF">2011-08-01T06:04:30Z</dcterms:modified>
  <cp:revision>1</cp:revision>
  <dc:title>Lorem ipsum dolor sit amet, consectetur adipiscing elit, sed do eiusmod tempor incididunt ut labore et dolore</dc:title>
</cp:coreProperties>
</file>