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colors1.xml" ContentType="application/vnd.openxmlformats-officedocument.drawingml.diagramColors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426" r:id="rId4"/>
    <p:sldId id="427" r:id="rId5"/>
    <p:sldId id="412" r:id="rId6"/>
    <p:sldId id="431" r:id="rId7"/>
    <p:sldId id="429" r:id="rId8"/>
    <p:sldId id="428" r:id="rId9"/>
    <p:sldId id="411" r:id="rId10"/>
    <p:sldId id="413" r:id="rId11"/>
    <p:sldId id="430" r:id="rId1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1" autoAdjust="0"/>
    <p:restoredTop sz="94709" autoAdjust="0"/>
  </p:normalViewPr>
  <p:slideViewPr>
    <p:cSldViewPr>
      <p:cViewPr varScale="1">
        <p:scale>
          <a:sx n="114" d="100"/>
          <a:sy n="114" d="100"/>
        </p:scale>
        <p:origin x="147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3576" y="-10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886B8F-9432-4ECB-BD72-6B1E6A45768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72E660-004E-4F26-8F6F-383D11428703}">
      <dgm:prSet/>
      <dgm:spPr/>
      <dgm:t>
        <a:bodyPr/>
        <a:lstStyle/>
        <a:p>
          <a:pPr rtl="0"/>
          <a:endParaRPr lang="en-US" dirty="0"/>
        </a:p>
        <a:p>
          <a:pPr rtl="0"/>
          <a:r>
            <a:rPr lang="en-US" dirty="0"/>
            <a:t>Mahalo nui!</a:t>
          </a:r>
        </a:p>
      </dgm:t>
    </dgm:pt>
    <dgm:pt modelId="{8DBBADEB-E3F6-4BD6-91DC-312AB96DBA92}" type="parTrans" cxnId="{C6079ED9-194B-44BA-89C2-C11E3D2DC0DA}">
      <dgm:prSet/>
      <dgm:spPr/>
      <dgm:t>
        <a:bodyPr/>
        <a:lstStyle/>
        <a:p>
          <a:endParaRPr lang="en-US"/>
        </a:p>
      </dgm:t>
    </dgm:pt>
    <dgm:pt modelId="{16E88C37-28D5-48C2-B620-93D860BAD373}" type="sibTrans" cxnId="{C6079ED9-194B-44BA-89C2-C11E3D2DC0DA}">
      <dgm:prSet/>
      <dgm:spPr/>
      <dgm:t>
        <a:bodyPr/>
        <a:lstStyle/>
        <a:p>
          <a:endParaRPr lang="en-US"/>
        </a:p>
      </dgm:t>
    </dgm:pt>
    <dgm:pt modelId="{CF47293E-2765-47A1-ADBD-1D61E3B1BEAF}" type="pres">
      <dgm:prSet presAssocID="{47886B8F-9432-4ECB-BD72-6B1E6A457682}" presName="linearFlow" presStyleCnt="0">
        <dgm:presLayoutVars>
          <dgm:dir/>
          <dgm:animLvl val="lvl"/>
          <dgm:resizeHandles val="exact"/>
        </dgm:presLayoutVars>
      </dgm:prSet>
      <dgm:spPr/>
    </dgm:pt>
    <dgm:pt modelId="{C192E59E-1573-4C56-ACDA-838C5A52FB0A}" type="pres">
      <dgm:prSet presAssocID="{9972E660-004E-4F26-8F6F-383D11428703}" presName="composite" presStyleCnt="0"/>
      <dgm:spPr/>
    </dgm:pt>
    <dgm:pt modelId="{A98D6AB2-6C21-4CC7-A86A-AD54E3281146}" type="pres">
      <dgm:prSet presAssocID="{9972E660-004E-4F26-8F6F-383D11428703}" presName="parentText" presStyleLbl="alignNode1" presStyleIdx="0" presStyleCnt="1" custScaleX="268119" custLinFactNeighborX="54520" custLinFactNeighborY="-1837">
        <dgm:presLayoutVars>
          <dgm:chMax val="1"/>
          <dgm:bulletEnabled val="1"/>
        </dgm:presLayoutVars>
      </dgm:prSet>
      <dgm:spPr/>
    </dgm:pt>
    <dgm:pt modelId="{40AB7772-6B35-40EF-9F57-55035CF90B63}" type="pres">
      <dgm:prSet presAssocID="{9972E660-004E-4F26-8F6F-383D11428703}" presName="descendantText" presStyleLbl="alignAcc1" presStyleIdx="0" presStyleCnt="1" custFlipHor="1" custScaleX="885" custScaleY="20016">
        <dgm:presLayoutVars>
          <dgm:bulletEnabled val="1"/>
        </dgm:presLayoutVars>
      </dgm:prSet>
      <dgm:spPr/>
    </dgm:pt>
  </dgm:ptLst>
  <dgm:cxnLst>
    <dgm:cxn modelId="{741B9789-9CA2-4533-9317-11755B21DC8F}" type="presOf" srcId="{47886B8F-9432-4ECB-BD72-6B1E6A457682}" destId="{CF47293E-2765-47A1-ADBD-1D61E3B1BEAF}" srcOrd="0" destOrd="0" presId="urn:microsoft.com/office/officeart/2005/8/layout/chevron2"/>
    <dgm:cxn modelId="{43EB1A91-BD0A-474C-996B-0F20A02C1B26}" type="presOf" srcId="{9972E660-004E-4F26-8F6F-383D11428703}" destId="{A98D6AB2-6C21-4CC7-A86A-AD54E3281146}" srcOrd="0" destOrd="0" presId="urn:microsoft.com/office/officeart/2005/8/layout/chevron2"/>
    <dgm:cxn modelId="{C6079ED9-194B-44BA-89C2-C11E3D2DC0DA}" srcId="{47886B8F-9432-4ECB-BD72-6B1E6A457682}" destId="{9972E660-004E-4F26-8F6F-383D11428703}" srcOrd="0" destOrd="0" parTransId="{8DBBADEB-E3F6-4BD6-91DC-312AB96DBA92}" sibTransId="{16E88C37-28D5-48C2-B620-93D860BAD373}"/>
    <dgm:cxn modelId="{EB29D50D-C6A6-40DD-A513-A2629B3EB8BA}" type="presParOf" srcId="{CF47293E-2765-47A1-ADBD-1D61E3B1BEAF}" destId="{C192E59E-1573-4C56-ACDA-838C5A52FB0A}" srcOrd="0" destOrd="0" presId="urn:microsoft.com/office/officeart/2005/8/layout/chevron2"/>
    <dgm:cxn modelId="{9171C155-6877-4334-8BA5-C6F0C7FD27A4}" type="presParOf" srcId="{C192E59E-1573-4C56-ACDA-838C5A52FB0A}" destId="{A98D6AB2-6C21-4CC7-A86A-AD54E3281146}" srcOrd="0" destOrd="0" presId="urn:microsoft.com/office/officeart/2005/8/layout/chevron2"/>
    <dgm:cxn modelId="{C2FCADD2-A954-4BA2-AC26-EA6A116C0368}" type="presParOf" srcId="{C192E59E-1573-4C56-ACDA-838C5A52FB0A}" destId="{40AB7772-6B35-40EF-9F57-55035CF90B6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D6AB2-6C21-4CC7-A86A-AD54E3281146}">
      <dsp:nvSpPr>
        <dsp:cNvPr id="0" name=""/>
        <dsp:cNvSpPr/>
      </dsp:nvSpPr>
      <dsp:spPr>
        <a:xfrm rot="5400000">
          <a:off x="1928542" y="-1920506"/>
          <a:ext cx="4380551" cy="82215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300" kern="1200" dirty="0"/>
        </a:p>
        <a:p>
          <a:pPr marL="0" lvl="0" indent="0" algn="ctr" defTabSz="2800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Mahalo nui!</a:t>
          </a:r>
        </a:p>
      </dsp:txBody>
      <dsp:txXfrm rot="-5400000">
        <a:off x="8036" y="0"/>
        <a:ext cx="8221563" cy="4380551"/>
      </dsp:txXfrm>
    </dsp:sp>
    <dsp:sp modelId="{40AB7772-6B35-40EF-9F57-55035CF90B63}">
      <dsp:nvSpPr>
        <dsp:cNvPr id="0" name=""/>
        <dsp:cNvSpPr/>
      </dsp:nvSpPr>
      <dsp:spPr>
        <a:xfrm rot="16200000" flipH="1">
          <a:off x="5399445" y="1427641"/>
          <a:ext cx="569927" cy="6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3344" cy="465455"/>
          </a:xfrm>
          <a:prstGeom prst="rect">
            <a:avLst/>
          </a:prstGeom>
        </p:spPr>
        <p:txBody>
          <a:bodyPr vert="horz" lIns="93304" tIns="46651" rIns="93304" bIns="4665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4" cy="465455"/>
          </a:xfrm>
          <a:prstGeom prst="rect">
            <a:avLst/>
          </a:prstGeom>
        </p:spPr>
        <p:txBody>
          <a:bodyPr vert="horz" lIns="93304" tIns="46651" rIns="93304" bIns="46651" rtlCol="0"/>
          <a:lstStyle>
            <a:lvl1pPr algn="r">
              <a:defRPr sz="1300"/>
            </a:lvl1pPr>
          </a:lstStyle>
          <a:p>
            <a:fld id="{3019B679-5F53-499F-954F-B75677B265BC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2029"/>
            <a:ext cx="3043344" cy="465455"/>
          </a:xfrm>
          <a:prstGeom prst="rect">
            <a:avLst/>
          </a:prstGeom>
        </p:spPr>
        <p:txBody>
          <a:bodyPr vert="horz" lIns="93304" tIns="46651" rIns="93304" bIns="4665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4" cy="465455"/>
          </a:xfrm>
          <a:prstGeom prst="rect">
            <a:avLst/>
          </a:prstGeom>
        </p:spPr>
        <p:txBody>
          <a:bodyPr vert="horz" lIns="93304" tIns="46651" rIns="93304" bIns="46651" rtlCol="0" anchor="b"/>
          <a:lstStyle>
            <a:lvl1pPr algn="r">
              <a:defRPr sz="1300"/>
            </a:lvl1pPr>
          </a:lstStyle>
          <a:p>
            <a:fld id="{9B6AC698-CFE1-40E6-A66A-78382F075E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51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3344" cy="465455"/>
          </a:xfrm>
          <a:prstGeom prst="rect">
            <a:avLst/>
          </a:prstGeom>
        </p:spPr>
        <p:txBody>
          <a:bodyPr vert="horz" lIns="93304" tIns="46651" rIns="93304" bIns="4665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4" cy="465455"/>
          </a:xfrm>
          <a:prstGeom prst="rect">
            <a:avLst/>
          </a:prstGeom>
        </p:spPr>
        <p:txBody>
          <a:bodyPr vert="horz" lIns="93304" tIns="46651" rIns="93304" bIns="46651" rtlCol="0"/>
          <a:lstStyle>
            <a:lvl1pPr algn="r">
              <a:defRPr sz="1300"/>
            </a:lvl1pPr>
          </a:lstStyle>
          <a:p>
            <a:fld id="{9B3CE265-8277-4C73-BA46-D2DD9F48A24B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5863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4" tIns="46651" rIns="93304" bIns="466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1" y="4421823"/>
            <a:ext cx="5618480" cy="4189095"/>
          </a:xfrm>
          <a:prstGeom prst="rect">
            <a:avLst/>
          </a:prstGeom>
        </p:spPr>
        <p:txBody>
          <a:bodyPr vert="horz" lIns="93304" tIns="46651" rIns="93304" bIns="466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2029"/>
            <a:ext cx="3043344" cy="465455"/>
          </a:xfrm>
          <a:prstGeom prst="rect">
            <a:avLst/>
          </a:prstGeom>
        </p:spPr>
        <p:txBody>
          <a:bodyPr vert="horz" lIns="93304" tIns="46651" rIns="93304" bIns="4665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4" cy="465455"/>
          </a:xfrm>
          <a:prstGeom prst="rect">
            <a:avLst/>
          </a:prstGeom>
        </p:spPr>
        <p:txBody>
          <a:bodyPr vert="horz" lIns="93304" tIns="46651" rIns="93304" bIns="46651" rtlCol="0" anchor="b"/>
          <a:lstStyle>
            <a:lvl1pPr algn="r">
              <a:defRPr sz="1300"/>
            </a:lvl1pPr>
          </a:lstStyle>
          <a:p>
            <a:fld id="{8216A18F-20CB-42C9-90FE-462759C540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5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6A18F-20CB-42C9-90FE-462759C540D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0A14-42E2-4FE6-95DD-7CB0EDF6101F}" type="datetime1">
              <a:rPr lang="en-US" smtClean="0"/>
              <a:t>8/24/2017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630-8FC5-4A35-9A69-9C4B15C25691}" type="datetime1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0A63-E039-42F3-942B-AAEF7293AF97}" type="datetime1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AC8F-EE53-42E3-A5FC-5A9E364CDDD5}" type="datetime1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8B65-5766-4883-83D0-4ACF38971272}" type="datetime1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6327-D040-4329-A8F2-14039879E8D3}" type="datetime1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6BAE-9062-4EF5-86AF-AECA28D09C70}" type="datetime1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A535-13F0-42D5-BCF3-1BC472427814}" type="datetime1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A448-156A-4D77-91E6-E734CEACFD67}" type="datetime1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CD90-43AB-430C-A65D-1EF40C5A4D92}" type="datetime1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Times New Roman" panose="02020603050405020304" pitchFamily="18" charset="0"/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7EEB-6734-456E-975B-554F8D16575F}" type="datetime1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F580D61E-8B08-48DD-965A-B4F173BA382A}" type="datetime1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ha.org/education/scholarships/" TargetMode="External" /><Relationship Id="rId2" Type="http://schemas.openxmlformats.org/officeDocument/2006/relationships/hyperlink" Target="https://www.oha.org/about/leadership/board-of-trustees/" TargetMode="Externa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19of32x2yl33s8o4xza0gf14-wpengine.netdna-ssl.com/wp-content/uploads/OHA-Grantees-2013-to-2016.pdf" TargetMode="Externa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8458200" cy="2971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HACC Challenge: </a:t>
            </a:r>
            <a:br>
              <a:rPr lang="en-US" dirty="0"/>
            </a:br>
            <a:r>
              <a:rPr lang="en-US" dirty="0"/>
              <a:t>Open Source Based </a:t>
            </a:r>
            <a:br>
              <a:rPr lang="en-US" dirty="0"/>
            </a:br>
            <a:r>
              <a:rPr lang="en-US" dirty="0"/>
              <a:t>Reporting Online</a:t>
            </a:r>
            <a:br>
              <a:rPr lang="en-US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pPr algn="ctr"/>
            <a:r>
              <a:rPr lang="en-US" sz="4000" dirty="0"/>
              <a:t>Office of Hawaiian Affairs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</a:rPr>
              <a:t>8/26/2017</a:t>
            </a:r>
          </a:p>
        </p:txBody>
      </p:sp>
      <p:pic>
        <p:nvPicPr>
          <p:cNvPr id="4" name="Picture 3" descr="AlternativeMonoLogoReverseL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486400"/>
            <a:ext cx="2914650" cy="914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Grants By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8763000" cy="593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72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536858"/>
              </p:ext>
            </p:extLst>
          </p:nvPr>
        </p:nvGraphicFramePr>
        <p:xfrm>
          <a:off x="381000" y="190500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2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About OHA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48006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endParaRPr lang="en-US" b="1" i="1" dirty="0">
              <a:latin typeface="Times New Roman" panose="02020603050405020304" pitchFamily="18" charset="0"/>
            </a:endParaRPr>
          </a:p>
          <a:p>
            <a:r>
              <a:rPr lang="en-US" sz="3000" dirty="0"/>
              <a:t>The Office of Hawaiian Affairs is a state agency with a high degree of autonomy </a:t>
            </a:r>
          </a:p>
          <a:p>
            <a:r>
              <a:rPr lang="en-US" sz="3000" dirty="0"/>
              <a:t>OHA is responsible for improving the well-being of Native Hawaiians</a:t>
            </a:r>
          </a:p>
          <a:p>
            <a:r>
              <a:rPr lang="en-US" sz="3000" dirty="0"/>
              <a:t>OHA is governed by a </a:t>
            </a:r>
            <a:r>
              <a:rPr lang="en-US" sz="3000" dirty="0">
                <a:hlinkClick r:id="rId2"/>
              </a:rPr>
              <a:t>Board of Trustees</a:t>
            </a:r>
            <a:r>
              <a:rPr lang="en-US" sz="3000" dirty="0"/>
              <a:t> made up of nine members from all islands </a:t>
            </a:r>
          </a:p>
          <a:p>
            <a:r>
              <a:rPr lang="en-US" sz="3000" dirty="0"/>
              <a:t>OHA annually provides Native Hawaiian students &gt;$800,000 in </a:t>
            </a:r>
            <a:r>
              <a:rPr lang="en-US" sz="3000" dirty="0">
                <a:hlinkClick r:id="rId3"/>
              </a:rPr>
              <a:t>scholarship money</a:t>
            </a:r>
            <a:r>
              <a:rPr lang="en-US" sz="3000" dirty="0"/>
              <a:t>;</a:t>
            </a:r>
          </a:p>
          <a:p>
            <a:r>
              <a:rPr lang="en-US" sz="3000" dirty="0"/>
              <a:t> OHA annually provides ~$10,000,000 grants to education, health, housing, and other strategic priorities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153400" cy="515112"/>
          </a:xfrm>
        </p:spPr>
        <p:txBody>
          <a:bodyPr>
            <a:normAutofit fontScale="90000"/>
          </a:bodyPr>
          <a:lstStyle/>
          <a:p>
            <a:r>
              <a:rPr lang="en-US" dirty="0"/>
              <a:t>Year 2013-16 Grants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21468"/>
              </p:ext>
            </p:extLst>
          </p:nvPr>
        </p:nvGraphicFramePr>
        <p:xfrm>
          <a:off x="457200" y="1295399"/>
          <a:ext cx="83058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OHA Strategic</a:t>
                      </a:r>
                      <a:r>
                        <a:rPr lang="en-US" sz="2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Results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Amount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Build Stability in Housing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13,181,262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Exceed Education Standards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12,021,286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Priority Level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2,939,804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Achieve 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Pae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Aina Sustainability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1,872,969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Increase Family Income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1,762,550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Improve Family Lifestyle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1,398,768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Decrease Chronic Disease Rates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955,840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Participate in Culture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945,155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 History and Culture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806,385 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35,884,019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8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219200"/>
          </a:xfrm>
        </p:spPr>
        <p:txBody>
          <a:bodyPr/>
          <a:lstStyle/>
          <a:p>
            <a:r>
              <a:rPr lang="en-US" dirty="0"/>
              <a:t>Grants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5334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Fiscal Year</a:t>
            </a:r>
          </a:p>
          <a:p>
            <a:r>
              <a:rPr lang="en-US" dirty="0"/>
              <a:t>Grant Type</a:t>
            </a:r>
          </a:p>
          <a:p>
            <a:r>
              <a:rPr lang="en-US" dirty="0"/>
              <a:t>Organization</a:t>
            </a:r>
          </a:p>
          <a:p>
            <a:r>
              <a:rPr lang="en-US" dirty="0"/>
              <a:t>Project</a:t>
            </a:r>
          </a:p>
          <a:p>
            <a:r>
              <a:rPr lang="en-US" dirty="0"/>
              <a:t>Amount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Strategic Priority</a:t>
            </a:r>
          </a:p>
          <a:p>
            <a:r>
              <a:rPr lang="en-US" dirty="0"/>
              <a:t>Strategic Results</a:t>
            </a:r>
          </a:p>
          <a:p>
            <a:r>
              <a:rPr lang="en-US" dirty="0"/>
              <a:t>TOTAL # SERVED</a:t>
            </a:r>
          </a:p>
          <a:p>
            <a:r>
              <a:rPr lang="en-US" dirty="0"/>
              <a:t># NH SERVED</a:t>
            </a:r>
          </a:p>
          <a:p>
            <a:r>
              <a:rPr lang="en-US" dirty="0"/>
              <a:t>Grant Status</a:t>
            </a:r>
          </a:p>
          <a:p>
            <a:endParaRPr lang="en-US" dirty="0"/>
          </a:p>
          <a:p>
            <a:r>
              <a:rPr lang="en-US" dirty="0"/>
              <a:t>Download link: </a:t>
            </a:r>
            <a:r>
              <a:rPr lang="en-US" u="sng" dirty="0">
                <a:hlinkClick r:id="rId2"/>
              </a:rPr>
              <a:t>https://19of32x2yl33s8o4xza0gf14-wpengine.netdna-ssl.com/wp-content/uploads/OHA-Grantees-2013-to-2016.pdf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6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819912"/>
          </a:xfrm>
        </p:spPr>
        <p:txBody>
          <a:bodyPr>
            <a:normAutofit/>
          </a:bodyPr>
          <a:lstStyle/>
          <a:p>
            <a:r>
              <a:rPr lang="en-US" dirty="0"/>
              <a:t>Grants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Autofit/>
          </a:bodyPr>
          <a:lstStyle/>
          <a:p>
            <a:pPr lvl="1"/>
            <a:endParaRPr lang="en-US" sz="2000" dirty="0"/>
          </a:p>
          <a:p>
            <a:pPr marL="393192" lvl="1" indent="0">
              <a:buNone/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439214"/>
              </p:ext>
            </p:extLst>
          </p:nvPr>
        </p:nvGraphicFramePr>
        <p:xfrm>
          <a:off x="76201" y="1524000"/>
          <a:ext cx="9067798" cy="15141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7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50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89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823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Fiscal Year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Grant 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Organization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Project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Amount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Location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Strategic Priority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Strategic Results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TOTAL # SERVED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# NH SERVED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6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Community Grant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University of Hawaii - Office of Research Services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 support Aka Lehulehu to provide an integrated career and research-focused internship program to undeclared Native Hawaiian undergraduate students attending University of </a:t>
                      </a:r>
                      <a:r>
                        <a:rPr lang="en-US" sz="1600" u="none" strike="noStrike" dirty="0" err="1">
                          <a:effectLst/>
                        </a:rPr>
                        <a:t>Hawaiʻi</a:t>
                      </a:r>
                      <a:r>
                        <a:rPr lang="en-US" sz="1600" u="none" strike="noStrike" dirty="0">
                          <a:effectLst/>
                        </a:rPr>
                        <a:t> Mānoa. (Year 2 of 2)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Statewide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Education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Exceed Education Standards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6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Community Grant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PACT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 provide employment and placement services to various communities on Kona, Hawaii using approaches that have proven successful in Native Hawaiian homesteads on Oahu.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124500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Hawaii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Economic Self-Sufficiency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Increase Family Income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6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Community Grant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Goodwill Industries of Hawaii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 provide comprehensive services and training to prepare and assist unemployed or underemployed low-income persons to obtain and maintain employment.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Oahu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Economic Self-Sufficiency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Increase Family Income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56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Community Grant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Goodwill Industries of Hawaii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 provide comprehensive services and training to prepare and assist unemployed or underemployed low-income persons to obtain and maintain employment.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Hawaii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Economic Self-Sufficiency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Increase Family Income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56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Community Grant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PACT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 provide employment and placement services at various public housing and low-income communities, specifically Waimanalo and </a:t>
                      </a:r>
                      <a:r>
                        <a:rPr lang="en-US" sz="1600" u="none" strike="noStrike" dirty="0" err="1">
                          <a:effectLst/>
                        </a:rPr>
                        <a:t>Papakolea</a:t>
                      </a:r>
                      <a:r>
                        <a:rPr lang="en-US" sz="1600" u="none" strike="noStrike" dirty="0">
                          <a:effectLst/>
                        </a:rPr>
                        <a:t> homesteads on Oahu. 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Oahu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Economic Self-Sufficiency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Increase Family Income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56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Community Grant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Helping Hands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Provide emergency financial assistance payments necessary to maintain housing, as well as ongoing case management and referral services.  (Year 2 of 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41325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Oahu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Economic Self-Sufficiency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Build Stability in Housing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56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Community Grant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Kokua Kalihi Valley Comprehensive Family Services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Help keiki and their ʻohana discover healthy lifestyle choices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125000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Oahu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Health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Improve Family Lifestyle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56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Community Grant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University of Hawaii - Office of Research Services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 support Hookulaiwi to prepare outstanding educators and educational leaders to bring about community-based, systemic, long-term educational reviatlization of Hawaiʻi communities of highest need.  (Year 2 of 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195000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Statewide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Education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Exceed Education Standards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67" marR="2567" marT="2567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25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2212-F42C-3F45-A302-ADA499D1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is the 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487A2-AC91-CA48-B928-F64DE3B67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General public</a:t>
            </a:r>
          </a:p>
          <a:p>
            <a:r>
              <a:rPr lang="en-US"/>
              <a:t>Grant applicants</a:t>
            </a:r>
          </a:p>
          <a:p>
            <a:r>
              <a:rPr lang="en-US"/>
              <a:t>OHA trusttees</a:t>
            </a:r>
          </a:p>
          <a:p>
            <a:r>
              <a:rPr lang="en-US"/>
              <a:t>Grants inspectors</a:t>
            </a:r>
          </a:p>
          <a:p>
            <a:r>
              <a:rPr lang="en-US"/>
              <a:t>Auditors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9C193-3438-6841-BC6A-A96414DA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9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229600" cy="1143000"/>
          </a:xfrm>
        </p:spPr>
        <p:txBody>
          <a:bodyPr/>
          <a:lstStyle/>
          <a:p>
            <a:r>
              <a:rPr lang="en-US" dirty="0"/>
              <a:t>User Interface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389120"/>
          </a:xfrm>
        </p:spPr>
        <p:txBody>
          <a:bodyPr/>
          <a:lstStyle/>
          <a:p>
            <a:pPr marL="514350" indent="-514350">
              <a:buClr>
                <a:srgbClr val="1F497D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1F497D"/>
                </a:solidFill>
                <a:latin typeface="Times New Roman"/>
              </a:rPr>
              <a:t>Filter by location, strategic priority, grantees, time;</a:t>
            </a:r>
          </a:p>
          <a:p>
            <a:pPr marL="514350" indent="-514350">
              <a:buClr>
                <a:srgbClr val="1F497D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1F497D"/>
                </a:solidFill>
                <a:latin typeface="Times New Roman"/>
              </a:rPr>
              <a:t>Slice and dice or drill down to each categories;</a:t>
            </a:r>
          </a:p>
          <a:p>
            <a:pPr marL="514350" indent="-514350">
              <a:buClr>
                <a:srgbClr val="1F497D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1F497D"/>
                </a:solidFill>
                <a:latin typeface="Times New Roman"/>
              </a:rPr>
              <a:t>Change charts on the fly, e.g. from Pie chart to Bar chart;</a:t>
            </a:r>
          </a:p>
          <a:p>
            <a:pPr marL="514350" indent="-514350">
              <a:buClr>
                <a:srgbClr val="1F497D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1F497D"/>
                </a:solidFill>
                <a:latin typeface="Times New Roman"/>
              </a:rPr>
              <a:t>Save, export to other formatted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0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</a:t>
            </a:r>
            <a:r>
              <a:rPr lang="en-US"/>
              <a:t>in Open </a:t>
            </a:r>
            <a:r>
              <a:rPr lang="en-US" dirty="0"/>
              <a:t>Source based platform</a:t>
            </a:r>
          </a:p>
          <a:p>
            <a:r>
              <a:rPr lang="en-US" dirty="0"/>
              <a:t>Portable</a:t>
            </a:r>
          </a:p>
          <a:p>
            <a:r>
              <a:rPr lang="en-US" dirty="0"/>
              <a:t>Compatible</a:t>
            </a:r>
          </a:p>
          <a:p>
            <a:r>
              <a:rPr lang="en-US" dirty="0"/>
              <a:t>Dynamic user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8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38200"/>
          </a:xfrm>
        </p:spPr>
        <p:txBody>
          <a:bodyPr>
            <a:noAutofit/>
          </a:bodyPr>
          <a:lstStyle/>
          <a:p>
            <a:r>
              <a:rPr lang="en-US" sz="3600" dirty="0"/>
              <a:t>Grants Distribution Based on Strategic Priorities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" y="914400"/>
            <a:ext cx="8969991" cy="6132611"/>
          </a:xfrm>
        </p:spPr>
      </p:pic>
    </p:spTree>
    <p:extLst>
      <p:ext uri="{BB962C8B-B14F-4D97-AF65-F5344CB8AC3E}">
        <p14:creationId xmlns:p14="http://schemas.microsoft.com/office/powerpoint/2010/main" val="2842820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70C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5BBABD3ED67B409AFFFDC911FC89DB" ma:contentTypeVersion="3" ma:contentTypeDescription="Create a new document." ma:contentTypeScope="" ma:versionID="04797fd41166752bac8b353348de2776">
  <xsd:schema xmlns:xsd="http://www.w3.org/2001/XMLSchema" xmlns:xs="http://www.w3.org/2001/XMLSchema" xmlns:p="http://schemas.microsoft.com/office/2006/metadata/properties" xmlns:ns2="3baa3fe4-e062-4580-9ff8-67986f948500" targetNamespace="http://schemas.microsoft.com/office/2006/metadata/properties" ma:root="true" ma:fieldsID="d14001a309c8280478829874f955b436" ns2:_="">
    <xsd:import namespace="3baa3fe4-e062-4580-9ff8-67986f9485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aa3fe4-e062-4580-9ff8-67986f9485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FE149B-0821-4E17-B987-0A23EEF4C8B7}"/>
</file>

<file path=customXml/itemProps2.xml><?xml version="1.0" encoding="utf-8"?>
<ds:datastoreItem xmlns:ds="http://schemas.openxmlformats.org/officeDocument/2006/customXml" ds:itemID="{1155C7AD-2685-438E-B95D-F10CAD55B3DD}"/>
</file>

<file path=customXml/itemProps3.xml><?xml version="1.0" encoding="utf-8"?>
<ds:datastoreItem xmlns:ds="http://schemas.openxmlformats.org/officeDocument/2006/customXml" ds:itemID="{AD5AF278-B9AC-45BB-A248-D0B945161EEB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3919</TotalTime>
  <Words>599</Words>
  <Application>Microsoft Office PowerPoint</Application>
  <PresentationFormat>On-screen Show (4:3)</PresentationFormat>
  <Paragraphs>165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HACC Challenge:  Open Source Based  Reporting Online </vt:lpstr>
      <vt:lpstr>About OHA</vt:lpstr>
      <vt:lpstr>Year 2013-16 Grants</vt:lpstr>
      <vt:lpstr>Grants Table</vt:lpstr>
      <vt:lpstr>Grants Table</vt:lpstr>
      <vt:lpstr>Who is the Target Audience</vt:lpstr>
      <vt:lpstr>User Interface Requirements</vt:lpstr>
      <vt:lpstr>Platform Requirements</vt:lpstr>
      <vt:lpstr>Grants Distribution Based on Strategic Priorities</vt:lpstr>
      <vt:lpstr>Grants By Organization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OHA COMMUNITY GRANTS PROGRAM</dc:title>
  <dc:creator>Nancy King</dc:creator>
  <cp:lastModifiedBy>Kurashima, Tammy ML</cp:lastModifiedBy>
  <cp:revision>282</cp:revision>
  <cp:lastPrinted>2017-01-05T21:17:52Z</cp:lastPrinted>
  <dcterms:created xsi:type="dcterms:W3CDTF">2006-08-16T00:00:00Z</dcterms:created>
  <dcterms:modified xsi:type="dcterms:W3CDTF">2017-08-24T21:34:14Z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0x0101004F5BBABD3ED67B409AFFFDC911FC89DB</vt:lpwstr>
  </property>
</Properties>
</file>