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58" r:id="rId6"/>
    <p:sldId id="262" r:id="rId7"/>
    <p:sldId id="260" r:id="rId8"/>
    <p:sldId id="264" r:id="rId9"/>
    <p:sldId id="259"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ms.ctahr.hawaii.edu/epp/Education/Study-Guide-Packets" TargetMode="External"/><Relationship Id="rId2" Type="http://schemas.openxmlformats.org/officeDocument/2006/relationships/hyperlink" Target="http://hdoa.hawaii.gov/pi/pest/pesticide-applicator-certificationrecertification-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ms.usda.gov/services/auditing/gap-g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pa.gov/pesticide-worker-safety/agricultural-worker-protection-standard-w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da.gov/food/guidanceregulation/fs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Pesticide Challenge 2018</a:t>
            </a:r>
            <a:endParaRPr lang="en-US" dirty="0"/>
          </a:p>
        </p:txBody>
      </p:sp>
      <p:sp>
        <p:nvSpPr>
          <p:cNvPr id="3" name="Subtitle 2"/>
          <p:cNvSpPr>
            <a:spLocks noGrp="1"/>
          </p:cNvSpPr>
          <p:nvPr>
            <p:ph type="subTitle" idx="1"/>
          </p:nvPr>
        </p:nvSpPr>
        <p:spPr/>
        <p:txBody>
          <a:bodyPr/>
          <a:lstStyle/>
          <a:p>
            <a:r>
              <a:rPr lang="en-US" dirty="0" smtClean="0"/>
              <a:t>Agribusiness development corporation</a:t>
            </a:r>
          </a:p>
          <a:p>
            <a:r>
              <a:rPr lang="en-US" dirty="0" smtClean="0"/>
              <a:t>Department of agriculture</a:t>
            </a:r>
            <a:endParaRPr lang="en-US" dirty="0"/>
          </a:p>
        </p:txBody>
      </p:sp>
    </p:spTree>
    <p:extLst>
      <p:ext uri="{BB962C8B-B14F-4D97-AF65-F5344CB8AC3E}">
        <p14:creationId xmlns:p14="http://schemas.microsoft.com/office/powerpoint/2010/main" val="169075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HDOA Pesticide Applicator Certification</a:t>
            </a:r>
            <a:endParaRPr lang="en-US" dirty="0"/>
          </a:p>
        </p:txBody>
      </p:sp>
      <p:sp>
        <p:nvSpPr>
          <p:cNvPr id="3" name="Content Placeholder 2"/>
          <p:cNvSpPr>
            <a:spLocks noGrp="1"/>
          </p:cNvSpPr>
          <p:nvPr>
            <p:ph idx="1"/>
          </p:nvPr>
        </p:nvSpPr>
        <p:spPr/>
        <p:txBody>
          <a:bodyPr/>
          <a:lstStyle/>
          <a:p>
            <a:r>
              <a:rPr lang="en-US" dirty="0"/>
              <a:t>Required </a:t>
            </a:r>
            <a:r>
              <a:rPr lang="en-US" dirty="0" smtClean="0"/>
              <a:t>if </a:t>
            </a:r>
            <a:r>
              <a:rPr lang="en-US" dirty="0"/>
              <a:t>Restricted-Use </a:t>
            </a:r>
            <a:r>
              <a:rPr lang="en-US" dirty="0" smtClean="0"/>
              <a:t>Pesticides are used, </a:t>
            </a:r>
            <a:r>
              <a:rPr lang="en-US" dirty="0"/>
              <a:t>those that have a greater chance of impacting the environment or human health. A dealer will not </a:t>
            </a:r>
            <a:r>
              <a:rPr lang="en-US" dirty="0" smtClean="0"/>
              <a:t>sell </a:t>
            </a:r>
            <a:r>
              <a:rPr lang="en-US" dirty="0"/>
              <a:t>a Restricted-Use Pesticide </a:t>
            </a:r>
            <a:r>
              <a:rPr lang="en-US" dirty="0" smtClean="0"/>
              <a:t>to an uncertified user</a:t>
            </a:r>
          </a:p>
          <a:p>
            <a:r>
              <a:rPr lang="en-US" dirty="0">
                <a:hlinkClick r:id="rId2"/>
              </a:rPr>
              <a:t>http://hdoa.hawaii.gov/pi/pest/pesticide-applicator-certificationrecertification-2</a:t>
            </a:r>
            <a:r>
              <a:rPr lang="en-US" dirty="0" smtClean="0">
                <a:hlinkClick r:id="rId2"/>
              </a:rPr>
              <a:t>/</a:t>
            </a:r>
            <a:endParaRPr lang="en-US" dirty="0" smtClean="0"/>
          </a:p>
          <a:p>
            <a:endParaRPr lang="en-US" dirty="0" smtClean="0"/>
          </a:p>
          <a:p>
            <a:r>
              <a:rPr lang="en-US" dirty="0" smtClean="0"/>
              <a:t>UH-CTAHR provides study packets for certification applicants</a:t>
            </a:r>
          </a:p>
          <a:p>
            <a:r>
              <a:rPr lang="en-US" dirty="0">
                <a:hlinkClick r:id="rId3"/>
              </a:rPr>
              <a:t>https://</a:t>
            </a:r>
            <a:r>
              <a:rPr lang="en-US" dirty="0" smtClean="0">
                <a:hlinkClick r:id="rId3"/>
              </a:rPr>
              <a:t>cms.ctahr.hawaii.edu/epp/Education/Study-Guide-Packets</a:t>
            </a:r>
            <a:endParaRPr lang="en-US" dirty="0"/>
          </a:p>
          <a:p>
            <a:endParaRPr lang="en-US" dirty="0"/>
          </a:p>
        </p:txBody>
      </p:sp>
    </p:spTree>
    <p:extLst>
      <p:ext uri="{BB962C8B-B14F-4D97-AF65-F5344CB8AC3E}">
        <p14:creationId xmlns:p14="http://schemas.microsoft.com/office/powerpoint/2010/main" val="48789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Todd Low</a:t>
            </a:r>
          </a:p>
          <a:p>
            <a:r>
              <a:rPr lang="en-US" dirty="0" smtClean="0"/>
              <a:t>Hawaii Department of Agriculture</a:t>
            </a:r>
          </a:p>
          <a:p>
            <a:r>
              <a:rPr lang="en-US" dirty="0" smtClean="0"/>
              <a:t>973.9607</a:t>
            </a:r>
          </a:p>
          <a:p>
            <a:r>
              <a:rPr lang="en-US" dirty="0"/>
              <a:t>t</a:t>
            </a:r>
            <a:r>
              <a:rPr lang="en-US" dirty="0" smtClean="0"/>
              <a:t>odd.e.low@Hawaii.gov</a:t>
            </a:r>
            <a:endParaRPr lang="en-US" dirty="0"/>
          </a:p>
        </p:txBody>
      </p:sp>
    </p:spTree>
    <p:extLst>
      <p:ext uri="{BB962C8B-B14F-4D97-AF65-F5344CB8AC3E}">
        <p14:creationId xmlns:p14="http://schemas.microsoft.com/office/powerpoint/2010/main" val="161597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Challenge Environment</a:t>
            </a:r>
          </a:p>
          <a:p>
            <a:r>
              <a:rPr lang="en-US" dirty="0" smtClean="0"/>
              <a:t>Importance of Applying Pesticides Properly</a:t>
            </a:r>
          </a:p>
          <a:p>
            <a:r>
              <a:rPr lang="en-US" dirty="0" smtClean="0"/>
              <a:t>Current Programs Administering Use</a:t>
            </a:r>
          </a:p>
        </p:txBody>
      </p:sp>
    </p:spTree>
    <p:extLst>
      <p:ext uri="{BB962C8B-B14F-4D97-AF65-F5344CB8AC3E}">
        <p14:creationId xmlns:p14="http://schemas.microsoft.com/office/powerpoint/2010/main" val="302901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Environment</a:t>
            </a:r>
            <a:endParaRPr lang="en-US" dirty="0"/>
          </a:p>
        </p:txBody>
      </p:sp>
      <p:sp>
        <p:nvSpPr>
          <p:cNvPr id="3" name="Content Placeholder 2"/>
          <p:cNvSpPr>
            <a:spLocks noGrp="1"/>
          </p:cNvSpPr>
          <p:nvPr>
            <p:ph idx="1"/>
          </p:nvPr>
        </p:nvSpPr>
        <p:spPr/>
        <p:txBody>
          <a:bodyPr/>
          <a:lstStyle/>
          <a:p>
            <a:r>
              <a:rPr lang="en-US" dirty="0" smtClean="0"/>
              <a:t>Farmers need a tool to assist in:</a:t>
            </a:r>
          </a:p>
          <a:p>
            <a:pPr lvl="1"/>
            <a:r>
              <a:rPr lang="en-US" dirty="0" smtClean="0"/>
              <a:t>Identifying the plant or insect issue</a:t>
            </a:r>
          </a:p>
          <a:p>
            <a:pPr lvl="1"/>
            <a:r>
              <a:rPr lang="en-US" dirty="0" smtClean="0"/>
              <a:t>Selecting the proper pesticide</a:t>
            </a:r>
          </a:p>
          <a:p>
            <a:pPr lvl="1"/>
            <a:r>
              <a:rPr lang="en-US" dirty="0" smtClean="0"/>
              <a:t>Calculating the proper dosage for the required area</a:t>
            </a:r>
          </a:p>
          <a:p>
            <a:pPr lvl="1"/>
            <a:r>
              <a:rPr lang="en-US" dirty="0" smtClean="0"/>
              <a:t>Documenting the pesticide application for GAP &amp; FSMA certification</a:t>
            </a:r>
          </a:p>
          <a:p>
            <a:pPr lvl="1"/>
            <a:endParaRPr lang="en-US" dirty="0" smtClean="0"/>
          </a:p>
        </p:txBody>
      </p:sp>
    </p:spTree>
    <p:extLst>
      <p:ext uri="{BB962C8B-B14F-4D97-AF65-F5344CB8AC3E}">
        <p14:creationId xmlns:p14="http://schemas.microsoft.com/office/powerpoint/2010/main" val="415762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Applying Pesticides Properly - Public Perspective</a:t>
            </a:r>
            <a:endParaRPr lang="en-US" dirty="0"/>
          </a:p>
        </p:txBody>
      </p:sp>
      <p:sp>
        <p:nvSpPr>
          <p:cNvPr id="3" name="Content Placeholder 2"/>
          <p:cNvSpPr>
            <a:spLocks noGrp="1"/>
          </p:cNvSpPr>
          <p:nvPr>
            <p:ph idx="1"/>
          </p:nvPr>
        </p:nvSpPr>
        <p:spPr/>
        <p:txBody>
          <a:bodyPr/>
          <a:lstStyle/>
          <a:p>
            <a:r>
              <a:rPr lang="en-US" dirty="0" smtClean="0"/>
              <a:t>Public Perspective</a:t>
            </a:r>
          </a:p>
          <a:p>
            <a:pPr lvl="1"/>
            <a:r>
              <a:rPr lang="en-US" dirty="0" smtClean="0"/>
              <a:t>Health concern from drift</a:t>
            </a:r>
          </a:p>
          <a:p>
            <a:pPr lvl="1"/>
            <a:r>
              <a:rPr lang="en-US" dirty="0" smtClean="0"/>
              <a:t>Safe food concern</a:t>
            </a:r>
          </a:p>
        </p:txBody>
      </p:sp>
    </p:spTree>
    <p:extLst>
      <p:ext uri="{BB962C8B-B14F-4D97-AF65-F5344CB8AC3E}">
        <p14:creationId xmlns:p14="http://schemas.microsoft.com/office/powerpoint/2010/main" val="42686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SB3095 SD1 HD1 CD1 </a:t>
            </a:r>
            <a:br>
              <a:rPr lang="en-US" dirty="0" smtClean="0"/>
            </a:br>
            <a:r>
              <a:rPr lang="en-US" dirty="0" smtClean="0"/>
              <a:t>(Act 45 SLH 2018)</a:t>
            </a:r>
            <a:endParaRPr lang="en-US" dirty="0"/>
          </a:p>
        </p:txBody>
      </p:sp>
      <p:sp>
        <p:nvSpPr>
          <p:cNvPr id="3" name="Content Placeholder 2"/>
          <p:cNvSpPr>
            <a:spLocks noGrp="1"/>
          </p:cNvSpPr>
          <p:nvPr>
            <p:ph idx="1"/>
          </p:nvPr>
        </p:nvSpPr>
        <p:spPr/>
        <p:txBody>
          <a:bodyPr>
            <a:normAutofit/>
          </a:bodyPr>
          <a:lstStyle/>
          <a:p>
            <a:r>
              <a:rPr lang="en-US" dirty="0" smtClean="0"/>
              <a:t>Beginning </a:t>
            </a:r>
            <a:r>
              <a:rPr lang="en-US" dirty="0"/>
              <a:t>1/1/2019, requires all users of restricted use pesticides to be subject to a requirement to report on their use of restricted use pesticides to the Department of Agriculture (DOA). </a:t>
            </a:r>
            <a:endParaRPr lang="en-US" dirty="0" smtClean="0"/>
          </a:p>
          <a:p>
            <a:r>
              <a:rPr lang="en-US" dirty="0" smtClean="0"/>
              <a:t>Prohibits </a:t>
            </a:r>
            <a:r>
              <a:rPr lang="en-US" dirty="0"/>
              <a:t>the use of a restricted use pesticide on or within 100 feet of a school during normal school hours beginning on 1/1/2019. </a:t>
            </a:r>
            <a:endParaRPr lang="en-US" dirty="0" smtClean="0"/>
          </a:p>
          <a:p>
            <a:r>
              <a:rPr lang="en-US" dirty="0" smtClean="0"/>
              <a:t>Requires </a:t>
            </a:r>
            <a:r>
              <a:rPr lang="en-US" dirty="0"/>
              <a:t>the DOA to develop a pesticide drift monitoring study no later 7/1/2019</a:t>
            </a:r>
            <a:r>
              <a:rPr lang="en-US" dirty="0" smtClean="0"/>
              <a:t>.</a:t>
            </a:r>
          </a:p>
          <a:p>
            <a:r>
              <a:rPr lang="en-US" dirty="0"/>
              <a:t>https://www.capitol.hawaii.gov/measure_indiv.aspx?billtype=SB&amp;billnumber=3095&amp;year=2018</a:t>
            </a:r>
          </a:p>
        </p:txBody>
      </p:sp>
    </p:spTree>
    <p:extLst>
      <p:ext uri="{BB962C8B-B14F-4D97-AF65-F5344CB8AC3E}">
        <p14:creationId xmlns:p14="http://schemas.microsoft.com/office/powerpoint/2010/main" val="131232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Applying Pesticides Properly – Agriculture Perspective</a:t>
            </a:r>
            <a:endParaRPr lang="en-US" dirty="0"/>
          </a:p>
        </p:txBody>
      </p:sp>
      <p:sp>
        <p:nvSpPr>
          <p:cNvPr id="3" name="Content Placeholder 2"/>
          <p:cNvSpPr>
            <a:spLocks noGrp="1"/>
          </p:cNvSpPr>
          <p:nvPr>
            <p:ph idx="1"/>
          </p:nvPr>
        </p:nvSpPr>
        <p:spPr/>
        <p:txBody>
          <a:bodyPr/>
          <a:lstStyle/>
          <a:p>
            <a:r>
              <a:rPr lang="en-US" dirty="0" smtClean="0"/>
              <a:t>Farmer Perspective</a:t>
            </a:r>
          </a:p>
          <a:p>
            <a:pPr lvl="1"/>
            <a:r>
              <a:rPr lang="en-US" dirty="0" smtClean="0"/>
              <a:t>Plant Health</a:t>
            </a:r>
          </a:p>
          <a:p>
            <a:pPr lvl="1"/>
            <a:r>
              <a:rPr lang="en-US" dirty="0" smtClean="0"/>
              <a:t>Worker Safety</a:t>
            </a:r>
          </a:p>
          <a:p>
            <a:pPr lvl="1"/>
            <a:r>
              <a:rPr lang="en-US" dirty="0" smtClean="0"/>
              <a:t>Economic necessity – access to markets</a:t>
            </a:r>
          </a:p>
          <a:p>
            <a:r>
              <a:rPr lang="en-US" dirty="0"/>
              <a:t>	</a:t>
            </a:r>
            <a:r>
              <a:rPr lang="en-US" dirty="0" smtClean="0"/>
              <a:t>Pesticide Use Administration</a:t>
            </a:r>
          </a:p>
          <a:p>
            <a:pPr lvl="1"/>
            <a:r>
              <a:rPr lang="en-US" dirty="0" smtClean="0"/>
              <a:t>USDA – Good Agriculture Practices</a:t>
            </a:r>
          </a:p>
          <a:p>
            <a:pPr lvl="1"/>
            <a:r>
              <a:rPr lang="en-US" dirty="0" smtClean="0"/>
              <a:t>EPA – Agricultural Worker Protection Standard</a:t>
            </a:r>
          </a:p>
          <a:p>
            <a:pPr lvl="1"/>
            <a:r>
              <a:rPr lang="en-US" dirty="0" smtClean="0"/>
              <a:t>FDA – Food Safety Modernization Act</a:t>
            </a:r>
          </a:p>
          <a:p>
            <a:pPr lvl="1"/>
            <a:r>
              <a:rPr lang="en-US" dirty="0" smtClean="0"/>
              <a:t>HDOA Certification</a:t>
            </a:r>
          </a:p>
          <a:p>
            <a:pPr lvl="1"/>
            <a:endParaRPr lang="en-US" dirty="0" smtClean="0"/>
          </a:p>
        </p:txBody>
      </p:sp>
    </p:spTree>
    <p:extLst>
      <p:ext uri="{BB962C8B-B14F-4D97-AF65-F5344CB8AC3E}">
        <p14:creationId xmlns:p14="http://schemas.microsoft.com/office/powerpoint/2010/main" val="73040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Agriculture Practices (GAP) / Good Handling Practices (GHP)</a:t>
            </a:r>
            <a:endParaRPr lang="en-US" dirty="0"/>
          </a:p>
        </p:txBody>
      </p:sp>
      <p:sp>
        <p:nvSpPr>
          <p:cNvPr id="3" name="Content Placeholder 2"/>
          <p:cNvSpPr>
            <a:spLocks noGrp="1"/>
          </p:cNvSpPr>
          <p:nvPr>
            <p:ph idx="1"/>
          </p:nvPr>
        </p:nvSpPr>
        <p:spPr/>
        <p:txBody>
          <a:bodyPr/>
          <a:lstStyle/>
          <a:p>
            <a:r>
              <a:rPr lang="en-US" dirty="0"/>
              <a:t>Good Agricultural Practices (GAP) and Good Handling Practices (GHP) are voluntary audits that verify that fruits and vegetables are produced, packed, handled, and stored as safely as possible to minimize risks of microbial food safety hazards</a:t>
            </a:r>
            <a:r>
              <a:rPr lang="en-US" dirty="0" smtClean="0"/>
              <a:t>.</a:t>
            </a:r>
          </a:p>
          <a:p>
            <a:r>
              <a:rPr lang="en-US" dirty="0">
                <a:hlinkClick r:id="rId2"/>
              </a:rPr>
              <a:t>https://</a:t>
            </a:r>
            <a:r>
              <a:rPr lang="en-US" dirty="0" smtClean="0">
                <a:hlinkClick r:id="rId2"/>
              </a:rPr>
              <a:t>www.ams.usda.gov/services/auditing/gap-ghp</a:t>
            </a:r>
            <a:endParaRPr lang="en-US" dirty="0" smtClean="0"/>
          </a:p>
        </p:txBody>
      </p:sp>
    </p:spTree>
    <p:extLst>
      <p:ext uri="{BB962C8B-B14F-4D97-AF65-F5344CB8AC3E}">
        <p14:creationId xmlns:p14="http://schemas.microsoft.com/office/powerpoint/2010/main" val="425300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Agricultural Worker Protection Standard (WPS)</a:t>
            </a:r>
            <a:endParaRPr lang="en-US" dirty="0"/>
          </a:p>
        </p:txBody>
      </p:sp>
      <p:sp>
        <p:nvSpPr>
          <p:cNvPr id="3" name="Content Placeholder 2"/>
          <p:cNvSpPr>
            <a:spLocks noGrp="1"/>
          </p:cNvSpPr>
          <p:nvPr>
            <p:ph idx="1"/>
          </p:nvPr>
        </p:nvSpPr>
        <p:spPr/>
        <p:txBody>
          <a:bodyPr>
            <a:normAutofit/>
          </a:bodyPr>
          <a:lstStyle/>
          <a:p>
            <a:r>
              <a:rPr lang="en-US" dirty="0" smtClean="0"/>
              <a:t>Aimed at reducing the risk of pesticide poisoning and injury among agricultural workers and pesticide handlers through safety training</a:t>
            </a:r>
          </a:p>
          <a:p>
            <a:r>
              <a:rPr lang="en-US" dirty="0">
                <a:hlinkClick r:id="rId2"/>
              </a:rPr>
              <a:t>https://</a:t>
            </a:r>
            <a:r>
              <a:rPr lang="en-US" dirty="0" smtClean="0">
                <a:hlinkClick r:id="rId2"/>
              </a:rPr>
              <a:t>www.epa.gov/pesticide-worker-safety/agricultural-worker-protection-standard-wps</a:t>
            </a:r>
            <a:endParaRPr lang="en-US" dirty="0" smtClean="0"/>
          </a:p>
        </p:txBody>
      </p:sp>
    </p:spTree>
    <p:extLst>
      <p:ext uri="{BB962C8B-B14F-4D97-AF65-F5344CB8AC3E}">
        <p14:creationId xmlns:p14="http://schemas.microsoft.com/office/powerpoint/2010/main" val="259638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Safety Modernization Act (FSMA)</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FDA Food Safety Modernization Act (FSMA) is transforming the nation’s food safety system by shifting the focus from responding to foodborne illness to preventing it. </a:t>
            </a:r>
            <a:endParaRPr lang="en-US" dirty="0" smtClean="0"/>
          </a:p>
          <a:p>
            <a:r>
              <a:rPr lang="en-US" dirty="0" smtClean="0"/>
              <a:t>Congress </a:t>
            </a:r>
            <a:r>
              <a:rPr lang="en-US" dirty="0"/>
              <a:t>enacted FSMA in response to dramatic changes in the global food system and in our understanding of foodborne illness and its consequences, including the realization that preventable foodborne illness is both a significant public health problem and a threat to the economic well-being of the food system</a:t>
            </a:r>
            <a:r>
              <a:rPr lang="en-US" dirty="0" smtClean="0"/>
              <a:t>.</a:t>
            </a:r>
          </a:p>
          <a:p>
            <a:r>
              <a:rPr lang="en-US" dirty="0">
                <a:hlinkClick r:id="rId2"/>
              </a:rPr>
              <a:t>https://www.fda.gov/food/guidanceregulation/fsma</a:t>
            </a:r>
            <a:r>
              <a:rPr lang="en-US" dirty="0" smtClean="0">
                <a:hlinkClick r:id="rId2"/>
              </a:rPr>
              <a:t>/</a:t>
            </a:r>
            <a:endParaRPr lang="en-US" dirty="0" smtClean="0"/>
          </a:p>
        </p:txBody>
      </p:sp>
    </p:spTree>
    <p:extLst>
      <p:ext uri="{BB962C8B-B14F-4D97-AF65-F5344CB8AC3E}">
        <p14:creationId xmlns:p14="http://schemas.microsoft.com/office/powerpoint/2010/main" val="3484281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412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Pesticide Challenge 2018</vt:lpstr>
      <vt:lpstr>Topics</vt:lpstr>
      <vt:lpstr>Challenge Environment</vt:lpstr>
      <vt:lpstr>Importance of Applying Pesticides Properly - Public Perspective</vt:lpstr>
      <vt:lpstr>SB3095 SD1 HD1 CD1  (Act 45 SLH 2018)</vt:lpstr>
      <vt:lpstr>Importance of Applying Pesticides Properly – Agriculture Perspective</vt:lpstr>
      <vt:lpstr>Good Agriculture Practices (GAP) / Good Handling Practices (GHP)</vt:lpstr>
      <vt:lpstr>Agricultural Worker Protection Standard (WPS)</vt:lpstr>
      <vt:lpstr>Food Safety Modernization Act (FSMA)</vt:lpstr>
      <vt:lpstr>HDOA Pesticide Applicator Certification</vt:lpstr>
      <vt:lpstr>Contact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Pesticide Challenge 2018</dc:title>
  <dc:creator>Low, Todd E</dc:creator>
  <cp:lastModifiedBy>Low, Todd E</cp:lastModifiedBy>
  <cp:revision>10</cp:revision>
  <dcterms:created xsi:type="dcterms:W3CDTF">2018-10-18T18:45:10Z</dcterms:created>
  <dcterms:modified xsi:type="dcterms:W3CDTF">2018-10-18T22:40:32Z</dcterms:modified>
</cp:coreProperties>
</file>