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Quicksand"/>
      <p:regular r:id="rId11"/>
      <p:bold r:id="rId12"/>
    </p:embeddedFont>
    <p:embeddedFont>
      <p:font typeface="Handle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icksand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Handlee-regular.fntdata"/><Relationship Id="rId12" Type="http://schemas.openxmlformats.org/officeDocument/2006/relationships/font" Target="fonts/Quicksa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matic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it.ly/2A8sK2P" TargetMode="External"/><Relationship Id="rId3" Type="http://schemas.openxmlformats.org/officeDocument/2006/relationships/hyperlink" Target="https://vimeo.com/29496731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it.ly/27tvRzPg" TargetMode="External"/><Relationship Id="rId3" Type="http://schemas.openxmlformats.org/officeDocument/2006/relationships/hyperlink" Target="https://vimeo.com/295728159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8bd773f00_3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8bd773f0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Good morning! My name is Hilary Apana-McKee, Administrator for the Learning and Technology Section for the Hawaii Department of Education.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4011e7b5a_1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4011e7b5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 to video: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http://bit.ly/2A8sK2P</a:t>
            </a:r>
            <a:r>
              <a:rPr lang="en"/>
              <a:t> (Google Drive);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https://vimeo.com/294967314</a:t>
            </a:r>
            <a:r>
              <a:rPr lang="en"/>
              <a:t> (Vimeo)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4011e7b5a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44011e7b5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video: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http://bit.ly/27tvRzPg</a:t>
            </a:r>
            <a:r>
              <a:rPr lang="en"/>
              <a:t> (Google Drive file);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https://vimeo.com/295728159</a:t>
            </a:r>
            <a:r>
              <a:rPr lang="en"/>
              <a:t> (Vimeo)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011e7b5a_1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011e7b5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None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725" y="4893000"/>
            <a:ext cx="92634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712" y="4675325"/>
            <a:ext cx="92634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2697750" y="4656400"/>
            <a:ext cx="487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FE2F3"/>
                </a:solidFill>
              </a:rPr>
              <a:t>HAWAII STATE DEPARTMENT OF EDUCATION</a:t>
            </a:r>
            <a:endParaRPr sz="1200">
              <a:solidFill>
                <a:srgbClr val="CFE2F3"/>
              </a:solidFill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5694150" y="4883450"/>
            <a:ext cx="1878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FE2F3"/>
                </a:solidFill>
              </a:rPr>
              <a:t>HawaiiPublicSchools.org</a:t>
            </a:r>
            <a:endParaRPr sz="1200">
              <a:solidFill>
                <a:srgbClr val="CFE2F3"/>
              </a:solidFill>
            </a:endParaRPr>
          </a:p>
        </p:txBody>
      </p:sp>
      <p:pic>
        <p:nvPicPr>
          <p:cNvPr descr="DOE-logo_black.png" id="20" name="Google Shape;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510" y="4121710"/>
            <a:ext cx="954850" cy="9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27325" y="1092888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 1">
  <p:cSld name="BLANK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ndlee"/>
              <a:buNone/>
              <a:defRPr b="1" sz="3600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7325" y="1092888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  <a:defRPr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59725" y="4893000"/>
            <a:ext cx="92634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712" y="4675325"/>
            <a:ext cx="92634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2697750" y="4656400"/>
            <a:ext cx="487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FE2F3"/>
                </a:solidFill>
              </a:rPr>
              <a:t>HAWAII STATE DEPARTMENT OF EDUCATION</a:t>
            </a:r>
            <a:endParaRPr sz="1200">
              <a:solidFill>
                <a:srgbClr val="CFE2F3"/>
              </a:solidFill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694150" y="4883450"/>
            <a:ext cx="1878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FE2F3"/>
                </a:solidFill>
              </a:rPr>
              <a:t>HawaiiPublicSchools.org</a:t>
            </a:r>
            <a:endParaRPr sz="1200">
              <a:solidFill>
                <a:srgbClr val="CFE2F3"/>
              </a:solidFill>
            </a:endParaRPr>
          </a:p>
        </p:txBody>
      </p:sp>
      <p:pic>
        <p:nvPicPr>
          <p:cNvPr descr="DOE-logo_black.png" id="12" name="Google Shape;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10" y="4121710"/>
            <a:ext cx="954850" cy="95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2A8sK2P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mazoninspire.com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hyperlink" Target="https://drive.google.com/file/d/1oIo8_HOT96fj87KXlvK0lRKhoaVQRBlt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0"/>
          <p:cNvPicPr preferRelativeResize="0"/>
          <p:nvPr/>
        </p:nvPicPr>
        <p:blipFill rotWithShape="1">
          <a:blip r:embed="rId3">
            <a:alphaModFix/>
          </a:blip>
          <a:srcRect b="25023" l="-316" r="1336" t="-2088"/>
          <a:stretch/>
        </p:blipFill>
        <p:spPr>
          <a:xfrm>
            <a:off x="0" y="0"/>
            <a:ext cx="9144000" cy="4699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 txBox="1"/>
          <p:nvPr/>
        </p:nvSpPr>
        <p:spPr>
          <a:xfrm>
            <a:off x="0" y="0"/>
            <a:ext cx="9144000" cy="707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2018 HAWAII ANNUAL CODE CHALLENGE</a:t>
            </a:r>
            <a:endParaRPr b="1" sz="3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87125" y="2869371"/>
            <a:ext cx="62310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latin typeface="Quicksand"/>
                <a:ea typeface="Quicksand"/>
                <a:cs typeface="Quicksand"/>
                <a:sym typeface="Quicksand"/>
              </a:rPr>
              <a:t>Equitable Access to Education</a:t>
            </a:r>
            <a:endParaRPr b="1" i="1" sz="3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Hilary Apana-McKee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Quicksand"/>
                <a:ea typeface="Quicksand"/>
                <a:cs typeface="Quicksand"/>
                <a:sym typeface="Quicksand"/>
              </a:rPr>
              <a:t>Hawaii Department of Education</a:t>
            </a:r>
            <a:endParaRPr i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Quicksand"/>
                <a:ea typeface="Quicksand"/>
                <a:cs typeface="Quicksand"/>
                <a:sym typeface="Quicksand"/>
              </a:rPr>
              <a:t>October 20, 2018</a:t>
            </a:r>
            <a:endParaRPr i="1" sz="12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DOE-logo_black.png" id="42" name="Google Shape;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250" y="4121710"/>
            <a:ext cx="954850" cy="9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701" y="223025"/>
            <a:ext cx="7662600" cy="430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2"/>
          <p:cNvGrpSpPr/>
          <p:nvPr/>
        </p:nvGrpSpPr>
        <p:grpSpPr>
          <a:xfrm>
            <a:off x="985050" y="16680"/>
            <a:ext cx="5109545" cy="4593094"/>
            <a:chOff x="985050" y="16680"/>
            <a:chExt cx="5109545" cy="4593094"/>
          </a:xfrm>
        </p:grpSpPr>
        <p:sp>
          <p:nvSpPr>
            <p:cNvPr id="53" name="Google Shape;53;p12"/>
            <p:cNvSpPr txBox="1"/>
            <p:nvPr/>
          </p:nvSpPr>
          <p:spPr>
            <a:xfrm>
              <a:off x="3014373" y="16680"/>
              <a:ext cx="10509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b="1" i="0" lang="en" sz="1800" u="none" cap="none" strike="noStrike">
                  <a:latin typeface="Amatic SC"/>
                  <a:ea typeface="Amatic SC"/>
                  <a:cs typeface="Amatic SC"/>
                  <a:sym typeface="Amatic SC"/>
                </a:rPr>
                <a:t>Teacher Match</a:t>
              </a:r>
              <a:endParaRPr b="1" sz="1800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1458189" y="344122"/>
              <a:ext cx="4163100" cy="4143300"/>
            </a:xfrm>
            <a:custGeom>
              <a:rect b="b" l="l" r="r" t="t"/>
              <a:pathLst>
                <a:path extrusionOk="0" h="120000" w="120000">
                  <a:moveTo>
                    <a:pt x="76383" y="2280"/>
                  </a:moveTo>
                  <a:lnTo>
                    <a:pt x="76383" y="2280"/>
                  </a:lnTo>
                  <a:cubicBezTo>
                    <a:pt x="83434" y="4281"/>
                    <a:pt x="90059" y="7558"/>
                    <a:pt x="95930" y="11947"/>
                  </a:cubicBezTo>
                </a:path>
              </a:pathLst>
            </a:custGeom>
            <a:noFill/>
            <a:ln cap="flat" cmpd="sng" w="38100">
              <a:solidFill>
                <a:srgbClr val="ED7D3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2"/>
            <p:cNvSpPr txBox="1"/>
            <p:nvPr/>
          </p:nvSpPr>
          <p:spPr>
            <a:xfrm>
              <a:off x="4641763" y="796672"/>
              <a:ext cx="10509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Amatic SC"/>
                  <a:ea typeface="Amatic SC"/>
                  <a:cs typeface="Amatic SC"/>
                  <a:sym typeface="Amatic SC"/>
                </a:rPr>
                <a:t>community partners</a:t>
              </a:r>
              <a:endParaRPr b="1" i="0" sz="1200" u="none" cap="none" strike="noStrike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1458189" y="344122"/>
              <a:ext cx="4163100" cy="4143300"/>
            </a:xfrm>
            <a:custGeom>
              <a:rect b="b" l="l" r="r" t="t"/>
              <a:pathLst>
                <a:path extrusionOk="0" h="120000" w="120000">
                  <a:moveTo>
                    <a:pt x="113768" y="33372"/>
                  </a:moveTo>
                  <a:cubicBezTo>
                    <a:pt x="118248" y="42419"/>
                    <a:pt x="120374" y="52451"/>
                    <a:pt x="119947" y="62537"/>
                  </a:cubicBezTo>
                </a:path>
              </a:pathLst>
            </a:custGeom>
            <a:noFill/>
            <a:ln cap="flat" cmpd="sng" w="38100">
              <a:solidFill>
                <a:srgbClr val="ED7D3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2"/>
            <p:cNvSpPr txBox="1"/>
            <p:nvPr/>
          </p:nvSpPr>
          <p:spPr>
            <a:xfrm>
              <a:off x="5043695" y="2549299"/>
              <a:ext cx="10509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b="1" i="0" lang="en" sz="1800" u="none" cap="none" strike="noStrike">
                  <a:latin typeface="Amatic SC"/>
                  <a:ea typeface="Amatic SC"/>
                  <a:cs typeface="Amatic SC"/>
                  <a:sym typeface="Amatic SC"/>
                </a:rPr>
                <a:t>Coaching Opportunities</a:t>
              </a:r>
              <a:endParaRPr b="1" i="0" sz="1800" u="none" cap="none" strike="noStrike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1458189" y="344122"/>
              <a:ext cx="4163100" cy="4143300"/>
            </a:xfrm>
            <a:custGeom>
              <a:rect b="b" l="l" r="r" t="t"/>
              <a:pathLst>
                <a:path extrusionOk="0" h="120000" w="120000">
                  <a:moveTo>
                    <a:pt x="114955" y="84081"/>
                  </a:moveTo>
                  <a:cubicBezTo>
                    <a:pt x="111772" y="91344"/>
                    <a:pt x="107181" y="97905"/>
                    <a:pt x="101448" y="103383"/>
                  </a:cubicBezTo>
                </a:path>
              </a:pathLst>
            </a:custGeom>
            <a:noFill/>
            <a:ln cap="flat" cmpd="sng" w="38100">
              <a:solidFill>
                <a:srgbClr val="ED7D3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>
              <a:hlinkClick r:id="rId3"/>
            </p:cNvPr>
            <p:cNvSpPr txBox="1"/>
            <p:nvPr/>
          </p:nvSpPr>
          <p:spPr>
            <a:xfrm>
              <a:off x="3917500" y="3954874"/>
              <a:ext cx="10509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Amatic SC"/>
                  <a:ea typeface="Amatic SC"/>
                  <a:cs typeface="Amatic SC"/>
                  <a:sym typeface="Amatic SC"/>
                </a:rPr>
                <a:t>resource hub</a:t>
              </a:r>
              <a:endParaRPr b="1" sz="1200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458189" y="344122"/>
              <a:ext cx="4163100" cy="4143300"/>
            </a:xfrm>
            <a:custGeom>
              <a:rect b="b" l="l" r="r" t="t"/>
              <a:pathLst>
                <a:path extrusionOk="0" h="120000" w="120000">
                  <a:moveTo>
                    <a:pt x="69670" y="119216"/>
                  </a:moveTo>
                  <a:cubicBezTo>
                    <a:pt x="63266" y="120262"/>
                    <a:pt x="56735" y="120262"/>
                    <a:pt x="50331" y="119216"/>
                  </a:cubicBezTo>
                </a:path>
              </a:pathLst>
            </a:custGeom>
            <a:noFill/>
            <a:ln cap="flat" cmpd="sng" w="38100">
              <a:solidFill>
                <a:srgbClr val="ED7D3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 txBox="1"/>
            <p:nvPr/>
          </p:nvSpPr>
          <p:spPr>
            <a:xfrm>
              <a:off x="2111239" y="3954796"/>
              <a:ext cx="10509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b="1" i="0" lang="en" sz="1800" u="none" cap="none" strike="noStrike">
                  <a:latin typeface="Amatic SC"/>
                  <a:ea typeface="Amatic SC"/>
                  <a:cs typeface="Amatic SC"/>
                  <a:sym typeface="Amatic SC"/>
                </a:rPr>
                <a:t>Innovation Spaces</a:t>
              </a:r>
              <a:endParaRPr b="1" i="0" sz="1800" u="none" cap="none" strike="noStrike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458189" y="344122"/>
              <a:ext cx="4163100" cy="4143300"/>
            </a:xfrm>
            <a:custGeom>
              <a:rect b="b" l="l" r="r" t="t"/>
              <a:pathLst>
                <a:path extrusionOk="0" h="120000" w="120000">
                  <a:moveTo>
                    <a:pt x="18552" y="103383"/>
                  </a:moveTo>
                  <a:lnTo>
                    <a:pt x="18552" y="103383"/>
                  </a:lnTo>
                  <a:cubicBezTo>
                    <a:pt x="12818" y="97905"/>
                    <a:pt x="8227" y="91345"/>
                    <a:pt x="5045" y="84081"/>
                  </a:cubicBezTo>
                </a:path>
              </a:pathLst>
            </a:custGeom>
            <a:noFill/>
            <a:ln cap="flat" cmpd="sng" w="38100">
              <a:solidFill>
                <a:srgbClr val="ED7D3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 txBox="1"/>
            <p:nvPr/>
          </p:nvSpPr>
          <p:spPr>
            <a:xfrm>
              <a:off x="985050" y="2549299"/>
              <a:ext cx="10509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b="1" i="0" lang="en" sz="1800" u="none" cap="none" strike="noStrike">
                  <a:latin typeface="Amatic SC"/>
                  <a:ea typeface="Amatic SC"/>
                  <a:cs typeface="Amatic SC"/>
                  <a:sym typeface="Amatic SC"/>
                </a:rPr>
                <a:t>Action Research</a:t>
              </a:r>
              <a:endParaRPr b="1" i="0" sz="1800" u="none" cap="none" strike="noStrike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1458189" y="344122"/>
              <a:ext cx="4163100" cy="4143300"/>
            </a:xfrm>
            <a:custGeom>
              <a:rect b="b" l="l" r="r" t="t"/>
              <a:pathLst>
                <a:path extrusionOk="0" h="120000" w="120000">
                  <a:moveTo>
                    <a:pt x="54" y="62538"/>
                  </a:moveTo>
                  <a:lnTo>
                    <a:pt x="54" y="62538"/>
                  </a:lnTo>
                  <a:cubicBezTo>
                    <a:pt x="-373" y="52451"/>
                    <a:pt x="1752" y="42420"/>
                    <a:pt x="6233" y="33373"/>
                  </a:cubicBezTo>
                </a:path>
              </a:pathLst>
            </a:custGeom>
            <a:noFill/>
            <a:ln cap="flat" cmpd="sng" w="38100">
              <a:solidFill>
                <a:srgbClr val="ED7D3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2"/>
            <p:cNvSpPr txBox="1"/>
            <p:nvPr/>
          </p:nvSpPr>
          <p:spPr>
            <a:xfrm>
              <a:off x="1386983" y="796672"/>
              <a:ext cx="10509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b="1" i="0" lang="en" sz="1800" u="none" cap="none" strike="noStrike">
                  <a:latin typeface="Amatic SC"/>
                  <a:ea typeface="Amatic SC"/>
                  <a:cs typeface="Amatic SC"/>
                  <a:sym typeface="Amatic SC"/>
                </a:rPr>
                <a:t>Virtual Lesson Observation</a:t>
              </a:r>
              <a:endParaRPr b="1" sz="1200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458189" y="344122"/>
              <a:ext cx="4163100" cy="4143300"/>
            </a:xfrm>
            <a:custGeom>
              <a:rect b="b" l="l" r="r" t="t"/>
              <a:pathLst>
                <a:path extrusionOk="0" h="120000" w="120000">
                  <a:moveTo>
                    <a:pt x="24070" y="11947"/>
                  </a:moveTo>
                  <a:lnTo>
                    <a:pt x="24070" y="11947"/>
                  </a:lnTo>
                  <a:cubicBezTo>
                    <a:pt x="29940" y="7558"/>
                    <a:pt x="36565" y="4281"/>
                    <a:pt x="43617" y="2280"/>
                  </a:cubicBezTo>
                </a:path>
              </a:pathLst>
            </a:custGeom>
            <a:noFill/>
            <a:ln cap="flat" cmpd="sng" w="38100">
              <a:solidFill>
                <a:srgbClr val="ED7D3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336649" y="1191997"/>
              <a:ext cx="2438700" cy="2438700"/>
            </a:xfrm>
            <a:prstGeom prst="blockArc">
              <a:avLst>
                <a:gd fmla="val 9000000" name="adj1"/>
                <a:gd fmla="val 16200000" name="adj2"/>
                <a:gd fmla="val 4636" name="adj3"/>
              </a:avLst>
            </a:prstGeom>
            <a:solidFill>
              <a:srgbClr val="599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336649" y="1191997"/>
              <a:ext cx="2438700" cy="2438700"/>
            </a:xfrm>
            <a:prstGeom prst="blockArc">
              <a:avLst>
                <a:gd fmla="val 1800000" name="adj1"/>
                <a:gd fmla="val 9000000" name="adj2"/>
                <a:gd fmla="val 4636" name="adj3"/>
              </a:avLst>
            </a:prstGeom>
            <a:solidFill>
              <a:srgbClr val="2EE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336649" y="1191997"/>
              <a:ext cx="2438700" cy="2438700"/>
            </a:xfrm>
            <a:prstGeom prst="blockArc">
              <a:avLst>
                <a:gd fmla="val 16200000" name="adj1"/>
                <a:gd fmla="val 1800000" name="adj2"/>
                <a:gd fmla="val 4636" name="adj3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995194" y="1850541"/>
              <a:ext cx="1121700" cy="1121700"/>
            </a:xfrm>
            <a:prstGeom prst="ellipse">
              <a:avLst/>
            </a:prstGeom>
            <a:solidFill>
              <a:srgbClr val="CFE2F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pic>
          <p:nvPicPr>
            <p:cNvPr id="71" name="Google Shape;71;p12"/>
            <p:cNvPicPr preferRelativeResize="0"/>
            <p:nvPr/>
          </p:nvPicPr>
          <p:blipFill rotWithShape="1">
            <a:blip r:embed="rId4">
              <a:alphaModFix/>
            </a:blip>
            <a:srcRect b="3020" l="8580" r="14531" t="7075"/>
            <a:stretch/>
          </p:blipFill>
          <p:spPr>
            <a:xfrm>
              <a:off x="3236668" y="1866531"/>
              <a:ext cx="638521" cy="72560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72" name="Google Shape;72;p12"/>
            <p:cNvPicPr preferRelativeResize="0"/>
            <p:nvPr/>
          </p:nvPicPr>
          <p:blipFill rotWithShape="1">
            <a:blip r:embed="rId5">
              <a:alphaModFix/>
            </a:blip>
            <a:srcRect b="61290" l="18688" r="70443" t="23095"/>
            <a:stretch/>
          </p:blipFill>
          <p:spPr>
            <a:xfrm>
              <a:off x="4547063" y="2183497"/>
              <a:ext cx="333000" cy="3303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3" name="Google Shape;73;p12"/>
            <p:cNvPicPr preferRelativeResize="0"/>
            <p:nvPr/>
          </p:nvPicPr>
          <p:blipFill rotWithShape="1">
            <a:blip r:embed="rId5">
              <a:alphaModFix/>
            </a:blip>
            <a:srcRect b="26469" l="44715" r="44416" t="57916"/>
            <a:stretch/>
          </p:blipFill>
          <p:spPr>
            <a:xfrm>
              <a:off x="4401290" y="1670007"/>
              <a:ext cx="333000" cy="3303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4" name="Google Shape;74;p12"/>
            <p:cNvPicPr preferRelativeResize="0"/>
            <p:nvPr/>
          </p:nvPicPr>
          <p:blipFill rotWithShape="1">
            <a:blip r:embed="rId5">
              <a:alphaModFix/>
            </a:blip>
            <a:srcRect b="60613" l="72471" r="15947" t="22903"/>
            <a:stretch/>
          </p:blipFill>
          <p:spPr>
            <a:xfrm>
              <a:off x="4053664" y="1295188"/>
              <a:ext cx="333000" cy="3276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5" name="Google Shape;75;p12"/>
            <p:cNvPicPr preferRelativeResize="0"/>
            <p:nvPr/>
          </p:nvPicPr>
          <p:blipFill rotWithShape="1">
            <a:blip r:embed="rId5">
              <a:alphaModFix/>
            </a:blip>
            <a:srcRect b="61290" l="18688" r="70443" t="23095"/>
            <a:stretch/>
          </p:blipFill>
          <p:spPr>
            <a:xfrm>
              <a:off x="2208751" y="2183480"/>
              <a:ext cx="333000" cy="3303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6" name="Google Shape;76;p12"/>
            <p:cNvPicPr preferRelativeResize="0"/>
            <p:nvPr/>
          </p:nvPicPr>
          <p:blipFill rotWithShape="1">
            <a:blip r:embed="rId5">
              <a:alphaModFix/>
            </a:blip>
            <a:srcRect b="26469" l="44715" r="44416" t="57916"/>
            <a:stretch/>
          </p:blipFill>
          <p:spPr>
            <a:xfrm>
              <a:off x="2377443" y="1652289"/>
              <a:ext cx="333000" cy="3303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7" name="Google Shape;77;p12"/>
            <p:cNvPicPr preferRelativeResize="0"/>
            <p:nvPr/>
          </p:nvPicPr>
          <p:blipFill rotWithShape="1">
            <a:blip r:embed="rId5">
              <a:alphaModFix/>
            </a:blip>
            <a:srcRect b="60613" l="72471" r="15947" t="22903"/>
            <a:stretch/>
          </p:blipFill>
          <p:spPr>
            <a:xfrm>
              <a:off x="2727927" y="1253275"/>
              <a:ext cx="333000" cy="3276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8" name="Google Shape;78;p12"/>
            <p:cNvPicPr preferRelativeResize="0"/>
            <p:nvPr/>
          </p:nvPicPr>
          <p:blipFill rotWithShape="1">
            <a:blip r:embed="rId5">
              <a:alphaModFix/>
            </a:blip>
            <a:srcRect b="61290" l="18688" r="70443" t="23095"/>
            <a:stretch/>
          </p:blipFill>
          <p:spPr>
            <a:xfrm>
              <a:off x="2860618" y="3298214"/>
              <a:ext cx="333000" cy="3303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9" name="Google Shape;79;p12"/>
            <p:cNvPicPr preferRelativeResize="0"/>
            <p:nvPr/>
          </p:nvPicPr>
          <p:blipFill rotWithShape="1">
            <a:blip r:embed="rId5">
              <a:alphaModFix/>
            </a:blip>
            <a:srcRect b="26469" l="44715" r="44416" t="57916"/>
            <a:stretch/>
          </p:blipFill>
          <p:spPr>
            <a:xfrm>
              <a:off x="3386585" y="3412253"/>
              <a:ext cx="333000" cy="3303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0" name="Google Shape;80;p12"/>
            <p:cNvPicPr preferRelativeResize="0"/>
            <p:nvPr/>
          </p:nvPicPr>
          <p:blipFill rotWithShape="1">
            <a:blip r:embed="rId5">
              <a:alphaModFix/>
            </a:blip>
            <a:srcRect b="60613" l="72471" r="15947" t="22903"/>
            <a:stretch/>
          </p:blipFill>
          <p:spPr>
            <a:xfrm>
              <a:off x="3939683" y="3299837"/>
              <a:ext cx="333000" cy="3276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1" name="Google Shape;81;p12"/>
            <p:cNvSpPr txBox="1"/>
            <p:nvPr/>
          </p:nvSpPr>
          <p:spPr>
            <a:xfrm>
              <a:off x="3072863" y="2493050"/>
              <a:ext cx="9576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Arial"/>
                <a:buNone/>
              </a:pPr>
              <a:r>
                <a:rPr b="1" lang="en" sz="1800">
                  <a:latin typeface="Amatic SC"/>
                  <a:ea typeface="Amatic SC"/>
                  <a:cs typeface="Amatic SC"/>
                  <a:sym typeface="Amatic SC"/>
                </a:rPr>
                <a:t>EDUCATOR</a:t>
              </a:r>
              <a:endParaRPr b="1" sz="1800">
                <a:latin typeface="Amatic SC"/>
                <a:ea typeface="Amatic SC"/>
                <a:cs typeface="Amatic SC"/>
                <a:sym typeface="Amatic S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Arial"/>
                <a:buNone/>
              </a:pPr>
              <a:r>
                <a:rPr i="0" lang="en" sz="1200" u="none" cap="none" strike="noStrike">
                  <a:latin typeface="Amatic SC"/>
                  <a:ea typeface="Amatic SC"/>
                  <a:cs typeface="Amatic SC"/>
                  <a:sym typeface="Amatic SC"/>
                </a:rPr>
                <a:t>Computer Science</a:t>
              </a:r>
              <a:endParaRPr sz="1200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3183357" y="845754"/>
              <a:ext cx="748200" cy="748200"/>
            </a:xfrm>
            <a:prstGeom prst="ellipse">
              <a:avLst/>
            </a:prstGeom>
            <a:solidFill>
              <a:srgbClr val="FFC000"/>
            </a:solidFill>
            <a:ln cap="flat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3347777" y="1012091"/>
              <a:ext cx="416400" cy="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1" lang="en">
                  <a:latin typeface="Amatic SC"/>
                  <a:ea typeface="Amatic SC"/>
                  <a:cs typeface="Amatic SC"/>
                  <a:sym typeface="Amatic SC"/>
                </a:rPr>
                <a:t>STATE</a:t>
              </a:r>
              <a:endParaRPr b="1">
                <a:latin typeface="Amatic SC"/>
                <a:ea typeface="Amatic SC"/>
                <a:cs typeface="Amatic SC"/>
                <a:sym typeface="Amatic S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i="0" lang="en" u="none" cap="none" strike="noStrike">
                  <a:latin typeface="Amatic SC"/>
                  <a:ea typeface="Amatic SC"/>
                  <a:cs typeface="Amatic SC"/>
                  <a:sym typeface="Amatic SC"/>
                </a:rPr>
                <a:t>OCI</a:t>
              </a:r>
              <a:r>
                <a:rPr lang="en">
                  <a:latin typeface="Amatic SC"/>
                  <a:ea typeface="Amatic SC"/>
                  <a:cs typeface="Amatic SC"/>
                  <a:sym typeface="Amatic SC"/>
                </a:rPr>
                <a:t>D</a:t>
              </a:r>
              <a:endParaRPr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3517421" y="1464745"/>
              <a:ext cx="83700" cy="837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2400000" dist="9525">
                <a:srgbClr val="3D85C6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3521329" y="1598674"/>
              <a:ext cx="83700" cy="837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2400000" dist="9525">
                <a:srgbClr val="3D85C6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3521329" y="1732599"/>
              <a:ext cx="83700" cy="837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2400000" dist="9525">
                <a:srgbClr val="3D85C6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4212585" y="2632809"/>
              <a:ext cx="748200" cy="748200"/>
            </a:xfrm>
            <a:prstGeom prst="ellipse">
              <a:avLst/>
            </a:prstGeom>
            <a:solidFill>
              <a:srgbClr val="2EE844"/>
            </a:solidFill>
            <a:ln cap="flat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 txBox="1"/>
            <p:nvPr/>
          </p:nvSpPr>
          <p:spPr>
            <a:xfrm>
              <a:off x="4379242" y="2798639"/>
              <a:ext cx="416400" cy="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1" i="0" lang="en" u="none" cap="none" strike="noStrike">
                  <a:latin typeface="Amatic SC"/>
                  <a:ea typeface="Amatic SC"/>
                  <a:cs typeface="Amatic SC"/>
                  <a:sym typeface="Amatic SC"/>
                </a:rPr>
                <a:t>School</a:t>
              </a:r>
              <a:endParaRPr b="1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7629395">
              <a:off x="4280125" y="2845716"/>
              <a:ext cx="83941" cy="83941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2400000" dist="9525">
                <a:srgbClr val="3D85C6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 rot="7629395">
              <a:off x="4171036" y="2767924"/>
              <a:ext cx="83941" cy="83941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2400000" dist="9525">
                <a:srgbClr val="3D85C6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 rot="7629395">
              <a:off x="4064310" y="2687019"/>
              <a:ext cx="83941" cy="83941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2400000" dist="9525">
                <a:srgbClr val="3D85C6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159270" y="2603588"/>
              <a:ext cx="748200" cy="748200"/>
            </a:xfrm>
            <a:prstGeom prst="ellipse">
              <a:avLst/>
            </a:prstGeom>
            <a:solidFill>
              <a:srgbClr val="5999D5"/>
            </a:solidFill>
            <a:ln cap="flat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 txBox="1"/>
            <p:nvPr/>
          </p:nvSpPr>
          <p:spPr>
            <a:xfrm>
              <a:off x="2244975" y="2781400"/>
              <a:ext cx="5412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1" i="0" lang="en" u="none" cap="none" strike="noStrike">
                  <a:latin typeface="Amatic SC"/>
                  <a:ea typeface="Amatic SC"/>
                  <a:cs typeface="Amatic SC"/>
                  <a:sym typeface="Amatic SC"/>
                </a:rPr>
                <a:t>Complex Area</a:t>
              </a:r>
              <a:endParaRPr b="1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2847862">
              <a:off x="2954664" y="2670727"/>
              <a:ext cx="83870" cy="8387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2400000" dist="9525">
                <a:srgbClr val="3D85C6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 rot="2847862">
              <a:off x="2858412" y="2763934"/>
              <a:ext cx="83870" cy="8387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2400000" dist="9525">
                <a:srgbClr val="3D85C6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 rot="2847862">
              <a:off x="2759527" y="2854254"/>
              <a:ext cx="83870" cy="8387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" rotWithShape="0" algn="bl" dir="2400000" dist="9525">
                <a:srgbClr val="3D85C6">
                  <a:alpha val="9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2"/>
          <p:cNvSpPr/>
          <p:nvPr/>
        </p:nvSpPr>
        <p:spPr>
          <a:xfrm>
            <a:off x="5567102" y="224150"/>
            <a:ext cx="3463200" cy="21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thinking lesson ideas for 2nd graders</a:t>
            </a:r>
            <a:endParaRPr sz="900"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6">
            <a:alphaModFix/>
          </a:blip>
          <a:srcRect b="14418" l="0" r="0" t="18924"/>
          <a:stretch/>
        </p:blipFill>
        <p:spPr>
          <a:xfrm>
            <a:off x="8223374" y="257232"/>
            <a:ext cx="765631" cy="1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2038" y="2843274"/>
            <a:ext cx="1593325" cy="1017958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2"/>
          <p:cNvSpPr txBox="1"/>
          <p:nvPr/>
        </p:nvSpPr>
        <p:spPr>
          <a:xfrm>
            <a:off x="5912138" y="4253625"/>
            <a:ext cx="2127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Prototype Components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0" y="2666675"/>
            <a:ext cx="9144000" cy="2036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0" y="2281200"/>
            <a:ext cx="9144000" cy="385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0" y="0"/>
            <a:ext cx="9144000" cy="2281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48173" t="49644"/>
          <a:stretch/>
        </p:blipFill>
        <p:spPr>
          <a:xfrm flipH="1">
            <a:off x="6196999" y="783950"/>
            <a:ext cx="1991601" cy="188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/>
          </a:blip>
          <a:srcRect b="0" l="0" r="48173" t="49644"/>
          <a:stretch/>
        </p:blipFill>
        <p:spPr>
          <a:xfrm flipH="1">
            <a:off x="7530349" y="1192175"/>
            <a:ext cx="1559776" cy="1474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50" y="94075"/>
            <a:ext cx="2644085" cy="2572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" name="Google Shape;111;p13"/>
          <p:cNvSpPr/>
          <p:nvPr/>
        </p:nvSpPr>
        <p:spPr>
          <a:xfrm>
            <a:off x="962550" y="447500"/>
            <a:ext cx="3714900" cy="37149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1211550" y="1806800"/>
            <a:ext cx="32169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Mahalo!</a:t>
            </a:r>
            <a:endParaRPr b="1" sz="6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559" y="1454550"/>
            <a:ext cx="403325" cy="41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653" y="1258450"/>
            <a:ext cx="255826" cy="26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500" y="1454550"/>
            <a:ext cx="3334800" cy="271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350" y="119275"/>
            <a:ext cx="1845850" cy="9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100" y="646225"/>
            <a:ext cx="1451724" cy="7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1722" y="94075"/>
            <a:ext cx="1893753" cy="9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>
          <a:xfrm>
            <a:off x="1089900" y="574850"/>
            <a:ext cx="3460200" cy="34602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3">
            <a:alphaModFix/>
          </a:blip>
          <a:srcRect b="14060" l="0" r="48173" t="49646"/>
          <a:stretch/>
        </p:blipFill>
        <p:spPr>
          <a:xfrm flipH="1">
            <a:off x="3063249" y="3153338"/>
            <a:ext cx="1559776" cy="1062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 b="14060" l="0" r="48173" t="49646"/>
          <a:stretch/>
        </p:blipFill>
        <p:spPr>
          <a:xfrm flipH="1">
            <a:off x="3807650" y="3494725"/>
            <a:ext cx="1177225" cy="802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60575" y="4126400"/>
            <a:ext cx="952225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