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6" r:id="rId2"/>
    <p:sldId id="342" r:id="rId3"/>
    <p:sldId id="355" r:id="rId4"/>
    <p:sldId id="347" r:id="rId5"/>
    <p:sldId id="345" r:id="rId6"/>
    <p:sldId id="35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1EC"/>
    <a:srgbClr val="EC4498"/>
    <a:srgbClr val="FF0000"/>
    <a:srgbClr val="F28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University of Hawaii Colleges - Energy Consumption Review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28130812298931"/>
          <c:y val="0.12063773217902386"/>
          <c:w val="0.50560416878187964"/>
          <c:h val="0.8588106950477182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8B-41A4-8D53-6C782A8B1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8B-41A4-8D53-6C782A8B11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8B-41A4-8D53-6C782A8B11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8B-41A4-8D53-6C782A8B11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88B-41A4-8D53-6C782A8B116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88B-41A4-8D53-6C782A8B116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88B-41A4-8D53-6C782A8B116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88B-41A4-8D53-6C782A8B116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88B-41A4-8D53-6C782A8B116C}"/>
              </c:ext>
            </c:extLst>
          </c:dPt>
          <c:cat>
            <c:strRef>
              <c:f>Main!$A$2:$A$10</c:f>
              <c:strCache>
                <c:ptCount val="9"/>
                <c:pt idx="0">
                  <c:v>UH Manoa</c:v>
                </c:pt>
                <c:pt idx="1">
                  <c:v>Kapiolani CC</c:v>
                </c:pt>
                <c:pt idx="2">
                  <c:v>Leeward CC</c:v>
                </c:pt>
                <c:pt idx="3">
                  <c:v>Honolulu CC</c:v>
                </c:pt>
                <c:pt idx="4">
                  <c:v>Windward CC</c:v>
                </c:pt>
                <c:pt idx="5">
                  <c:v>Maui College</c:v>
                </c:pt>
                <c:pt idx="6">
                  <c:v>UH Hilo</c:v>
                </c:pt>
                <c:pt idx="7">
                  <c:v>UH West Oahu</c:v>
                </c:pt>
                <c:pt idx="8">
                  <c:v>Hawaii CC</c:v>
                </c:pt>
              </c:strCache>
            </c:strRef>
          </c:cat>
          <c:val>
            <c:numRef>
              <c:f>Main!$B$2:$B$10</c:f>
              <c:numCache>
                <c:formatCode>#,##0</c:formatCode>
                <c:ptCount val="9"/>
                <c:pt idx="0">
                  <c:v>113695520</c:v>
                </c:pt>
                <c:pt idx="1">
                  <c:v>6234210</c:v>
                </c:pt>
                <c:pt idx="2">
                  <c:v>5409367</c:v>
                </c:pt>
                <c:pt idx="3">
                  <c:v>4815548</c:v>
                </c:pt>
                <c:pt idx="4">
                  <c:v>4798650</c:v>
                </c:pt>
                <c:pt idx="5">
                  <c:v>4852439</c:v>
                </c:pt>
                <c:pt idx="6">
                  <c:v>14249970</c:v>
                </c:pt>
                <c:pt idx="7">
                  <c:v>3179509</c:v>
                </c:pt>
                <c:pt idx="8">
                  <c:v>2387793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88B-41A4-8D53-6C782A8B1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33695101299155"/>
          <c:y val="0.14435410572756568"/>
          <c:w val="0.26810417928528163"/>
          <c:h val="0.810872164546084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12700" cap="flat" cmpd="sng" algn="ctr">
      <a:solidFill>
        <a:sysClr val="windowText" lastClr="000000"/>
      </a:solidFill>
      <a:prstDash val="solid"/>
      <a:miter lim="800000"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University</a:t>
            </a:r>
            <a:r>
              <a:rPr lang="en-US" b="1" baseline="0"/>
              <a:t> of Hawaii Colleges - Energy Consumption Review 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EUI!$B$21</c:f>
              <c:strCache>
                <c:ptCount val="1"/>
                <c:pt idx="0">
                  <c:v>Annual kWh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EUI!$A$22:$A$30</c:f>
              <c:strCache>
                <c:ptCount val="9"/>
                <c:pt idx="0">
                  <c:v>UH Manoa</c:v>
                </c:pt>
                <c:pt idx="1">
                  <c:v>Kapiolani CC</c:v>
                </c:pt>
                <c:pt idx="2">
                  <c:v>Leeward CC</c:v>
                </c:pt>
                <c:pt idx="3">
                  <c:v>Honolulu CC</c:v>
                </c:pt>
                <c:pt idx="4">
                  <c:v>Windward CC</c:v>
                </c:pt>
                <c:pt idx="5">
                  <c:v>Maui College</c:v>
                </c:pt>
                <c:pt idx="6">
                  <c:v>UH Hilo</c:v>
                </c:pt>
                <c:pt idx="7">
                  <c:v>UH West Oahu</c:v>
                </c:pt>
                <c:pt idx="8">
                  <c:v>Hawaii CC</c:v>
                </c:pt>
              </c:strCache>
            </c:strRef>
          </c:cat>
          <c:val>
            <c:numRef>
              <c:f>EUI!$B$22:$B$30</c:f>
              <c:numCache>
                <c:formatCode>_(* #,##0_);_(* \(#,##0\);_(* "-"??_);_(@_)</c:formatCode>
                <c:ptCount val="9"/>
                <c:pt idx="0">
                  <c:v>118384800</c:v>
                </c:pt>
                <c:pt idx="1">
                  <c:v>6234210</c:v>
                </c:pt>
                <c:pt idx="2">
                  <c:v>5409367</c:v>
                </c:pt>
                <c:pt idx="3">
                  <c:v>4815548</c:v>
                </c:pt>
                <c:pt idx="4">
                  <c:v>4798650</c:v>
                </c:pt>
                <c:pt idx="5">
                  <c:v>4852439</c:v>
                </c:pt>
                <c:pt idx="6">
                  <c:v>13156401</c:v>
                </c:pt>
                <c:pt idx="7">
                  <c:v>3179509</c:v>
                </c:pt>
                <c:pt idx="8">
                  <c:v>2387793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E-4C7A-A1C9-6F5EE35D0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815256"/>
        <c:axId val="538818392"/>
      </c:barChart>
      <c:scatterChart>
        <c:scatterStyle val="lineMarker"/>
        <c:varyColors val="0"/>
        <c:ser>
          <c:idx val="1"/>
          <c:order val="1"/>
          <c:tx>
            <c:strRef>
              <c:f>EUI!$C$21</c:f>
              <c:strCache>
                <c:ptCount val="1"/>
                <c:pt idx="0">
                  <c:v>EUI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EUI!$A$22:$A$30</c:f>
              <c:strCache>
                <c:ptCount val="9"/>
                <c:pt idx="0">
                  <c:v>UH Manoa</c:v>
                </c:pt>
                <c:pt idx="1">
                  <c:v>Kapiolani CC</c:v>
                </c:pt>
                <c:pt idx="2">
                  <c:v>Leeward CC</c:v>
                </c:pt>
                <c:pt idx="3">
                  <c:v>Honolulu CC</c:v>
                </c:pt>
                <c:pt idx="4">
                  <c:v>Windward CC</c:v>
                </c:pt>
                <c:pt idx="5">
                  <c:v>Maui College</c:v>
                </c:pt>
                <c:pt idx="6">
                  <c:v>UH Hilo</c:v>
                </c:pt>
                <c:pt idx="7">
                  <c:v>UH West Oahu</c:v>
                </c:pt>
                <c:pt idx="8">
                  <c:v>Hawaii CC</c:v>
                </c:pt>
              </c:strCache>
            </c:strRef>
          </c:xVal>
          <c:yVal>
            <c:numRef>
              <c:f>EUI!$C$22:$C$30</c:f>
              <c:numCache>
                <c:formatCode>General</c:formatCode>
                <c:ptCount val="9"/>
                <c:pt idx="0" formatCode="_(* #,##0.00_);_(* \(#,##0.00\);_(* &quot;-&quot;??_);_(@_)">
                  <c:v>14.994615977494957</c:v>
                </c:pt>
                <c:pt idx="1">
                  <c:v>15.333707193612891</c:v>
                </c:pt>
                <c:pt idx="2">
                  <c:v>14.591988842970748</c:v>
                </c:pt>
                <c:pt idx="3">
                  <c:v>10.685095156419536</c:v>
                </c:pt>
                <c:pt idx="4">
                  <c:v>11.542596949010665</c:v>
                </c:pt>
                <c:pt idx="5">
                  <c:v>6.5176977362048722</c:v>
                </c:pt>
                <c:pt idx="6">
                  <c:v>16.891736189643034</c:v>
                </c:pt>
                <c:pt idx="7">
                  <c:v>14.332506908163127</c:v>
                </c:pt>
                <c:pt idx="8">
                  <c:v>10.265617946612439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9E-4C7A-A1C9-6F5EE35D0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16432"/>
        <c:axId val="538819960"/>
      </c:scatterChart>
      <c:catAx>
        <c:axId val="53881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18392"/>
        <c:crosses val="autoZero"/>
        <c:auto val="1"/>
        <c:lblAlgn val="ctr"/>
        <c:lblOffset val="100"/>
        <c:noMultiLvlLbl val="0"/>
      </c:catAx>
      <c:valAx>
        <c:axId val="538818392"/>
        <c:scaling>
          <c:orientation val="minMax"/>
          <c:max val="12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</a:t>
                </a:r>
                <a:r>
                  <a:rPr lang="en-US" baseline="0"/>
                  <a:t> Consumption (kWh/year)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15256"/>
        <c:crosses val="autoZero"/>
        <c:crossBetween val="between"/>
      </c:valAx>
      <c:valAx>
        <c:axId val="538819960"/>
        <c:scaling>
          <c:orientation val="minMax"/>
          <c:max val="18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EUI</a:t>
                </a:r>
                <a:r>
                  <a:rPr lang="en-US" baseline="0"/>
                  <a:t> (kWh/sqft/year)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16432"/>
        <c:crosses val="max"/>
        <c:crossBetween val="midCat"/>
      </c:valAx>
      <c:valAx>
        <c:axId val="538816432"/>
        <c:scaling>
          <c:orientation val="minMax"/>
        </c:scaling>
        <c:delete val="1"/>
        <c:axPos val="b"/>
        <c:majorTickMark val="out"/>
        <c:minorTickMark val="none"/>
        <c:tickLblPos val="nextTo"/>
        <c:crossAx val="538819960"/>
        <c:crossesAt val="18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Profile of UHM by Building </a:t>
            </a:r>
            <a:r>
              <a:rPr lang="en-US" dirty="0" smtClean="0"/>
              <a:t>EUI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'EUI Building'!$N$1</c:f>
              <c:strCache>
                <c:ptCount val="1"/>
                <c:pt idx="0">
                  <c:v>kWh/yr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'EUI Building'!$M$2:$M$98</c:f>
              <c:strCache>
                <c:ptCount val="97"/>
                <c:pt idx="0">
                  <c:v>Administrative Services Building  1 </c:v>
                </c:pt>
                <c:pt idx="1">
                  <c:v>Administrative Services Building 2 </c:v>
                </c:pt>
                <c:pt idx="2">
                  <c:v>Agricultural Engineering Institute </c:v>
                </c:pt>
                <c:pt idx="3">
                  <c:v>Agricultural Science </c:v>
                </c:pt>
                <c:pt idx="4">
                  <c:v>Air force ROTC Building </c:v>
                </c:pt>
                <c:pt idx="5">
                  <c:v>Andrews Outdoor Theatre</c:v>
                </c:pt>
                <c:pt idx="6">
                  <c:v>Architecture School</c:v>
                </c:pt>
                <c:pt idx="7">
                  <c:v>Army ROTC Building</c:v>
                </c:pt>
                <c:pt idx="8">
                  <c:v>Art Building</c:v>
                </c:pt>
                <c:pt idx="9">
                  <c:v>Astronomy, Insitute for</c:v>
                </c:pt>
                <c:pt idx="10">
                  <c:v>Bachman Hall</c:v>
                </c:pt>
                <c:pt idx="11">
                  <c:v>Bilger Addition</c:v>
                </c:pt>
                <c:pt idx="12">
                  <c:v>Bilger Hall</c:v>
                </c:pt>
                <c:pt idx="13">
                  <c:v>Biomedical Science Building</c:v>
                </c:pt>
                <c:pt idx="14">
                  <c:v>Business Administration</c:v>
                </c:pt>
                <c:pt idx="15">
                  <c:v>Building 37</c:v>
                </c:pt>
                <c:pt idx="16">
                  <c:v>Campus Center</c:v>
                </c:pt>
                <c:pt idx="17">
                  <c:v>Campus Services</c:v>
                </c:pt>
                <c:pt idx="18">
                  <c:v>Castle Annex</c:v>
                </c:pt>
                <c:pt idx="19">
                  <c:v>Castle Memorial</c:v>
                </c:pt>
                <c:pt idx="20">
                  <c:v>Crawford Hall</c:v>
                </c:pt>
                <c:pt idx="21">
                  <c:v>Dance Building </c:v>
                </c:pt>
                <c:pt idx="22">
                  <c:v>Dean Hall</c:v>
                </c:pt>
                <c:pt idx="23">
                  <c:v>Dole Street Parking Structure</c:v>
                </c:pt>
                <c:pt idx="24">
                  <c:v>Edmundson Hall</c:v>
                </c:pt>
                <c:pt idx="25">
                  <c:v>Energy House</c:v>
                </c:pt>
                <c:pt idx="26">
                  <c:v>Everly Hall</c:v>
                </c:pt>
                <c:pt idx="27">
                  <c:v>Frear Hall</c:v>
                </c:pt>
                <c:pt idx="28">
                  <c:v>Gartley Hall</c:v>
                </c:pt>
                <c:pt idx="29">
                  <c:v>Gateway House</c:v>
                </c:pt>
                <c:pt idx="30">
                  <c:v>George Hall</c:v>
                </c:pt>
                <c:pt idx="31">
                  <c:v>Gilmore Hall</c:v>
                </c:pt>
                <c:pt idx="32">
                  <c:v>Gym 1, 2</c:v>
                </c:pt>
                <c:pt idx="33">
                  <c:v>Hale Aloha Cafeteria</c:v>
                </c:pt>
                <c:pt idx="34">
                  <c:v>Hale Aloha 'Ilima Tower</c:v>
                </c:pt>
                <c:pt idx="35">
                  <c:v>Hale Aloha Lehua Tower</c:v>
                </c:pt>
                <c:pt idx="36">
                  <c:v>Hale Aloha Lokelani Tower</c:v>
                </c:pt>
                <c:pt idx="37">
                  <c:v>Hale Aloha Mokihana Tower</c:v>
                </c:pt>
                <c:pt idx="38">
                  <c:v>Hale Kahawai</c:v>
                </c:pt>
                <c:pt idx="39">
                  <c:v>Hale Kuahine</c:v>
                </c:pt>
                <c:pt idx="40">
                  <c:v>Hale Laulima</c:v>
                </c:pt>
                <c:pt idx="41">
                  <c:v>Hale Manoa</c:v>
                </c:pt>
                <c:pt idx="42">
                  <c:v>Hale Noelani</c:v>
                </c:pt>
                <c:pt idx="43">
                  <c:v>Hale Wainani</c:v>
                </c:pt>
                <c:pt idx="44">
                  <c:v>Hamilton Library (A)</c:v>
                </c:pt>
                <c:pt idx="45">
                  <c:v>Hamilton Library  Addition (B)</c:v>
                </c:pt>
                <c:pt idx="46">
                  <c:v>Hawai'I Hall</c:v>
                </c:pt>
                <c:pt idx="47">
                  <c:v>Hawai'I Inst. Of Geophysics</c:v>
                </c:pt>
                <c:pt idx="48">
                  <c:v>Hemenway Hall</c:v>
                </c:pt>
                <c:pt idx="49">
                  <c:v>Holmes Hall</c:v>
                </c:pt>
                <c:pt idx="50">
                  <c:v>Information Technology Center</c:v>
                </c:pt>
                <c:pt idx="51">
                  <c:v>Jakuan Tea House</c:v>
                </c:pt>
                <c:pt idx="52">
                  <c:v>Jefferson Hall</c:v>
                </c:pt>
                <c:pt idx="53">
                  <c:v>Johnson Hall A &amp; B</c:v>
                </c:pt>
                <c:pt idx="54">
                  <c:v>Kamakakuokalani (Hawaiian Studies)</c:v>
                </c:pt>
                <c:pt idx="55">
                  <c:v>Keller Hall</c:v>
                </c:pt>
                <c:pt idx="56">
                  <c:v>Kennedy Theatre</c:v>
                </c:pt>
                <c:pt idx="57">
                  <c:v>Klum Gym</c:v>
                </c:pt>
                <c:pt idx="58">
                  <c:v>Korean Studies, Center for</c:v>
                </c:pt>
                <c:pt idx="59">
                  <c:v>Krauss Hall </c:v>
                </c:pt>
                <c:pt idx="60">
                  <c:v>Kuykendall Hall/Annex</c:v>
                </c:pt>
                <c:pt idx="61">
                  <c:v>Laboratory School Lockers</c:v>
                </c:pt>
                <c:pt idx="62">
                  <c:v>Law Library</c:v>
                </c:pt>
                <c:pt idx="63">
                  <c:v>Law School</c:v>
                </c:pt>
                <c:pt idx="64">
                  <c:v>Les Murakami Baseball Stadium</c:v>
                </c:pt>
                <c:pt idx="65">
                  <c:v>Lincoln Hall</c:v>
                </c:pt>
                <c:pt idx="66">
                  <c:v>Marine Science Building</c:v>
                </c:pt>
                <c:pt idx="67">
                  <c:v>Miller Hall</c:v>
                </c:pt>
                <c:pt idx="68">
                  <c:v>Moore Hall</c:v>
                </c:pt>
                <c:pt idx="69">
                  <c:v>Multipurpose Building</c:v>
                </c:pt>
                <c:pt idx="70">
                  <c:v>Murakami Stadium</c:v>
                </c:pt>
                <c:pt idx="71">
                  <c:v>Music Complex</c:v>
                </c:pt>
                <c:pt idx="72">
                  <c:v>Pacific Ocean Science &amp; Technology</c:v>
                </c:pt>
                <c:pt idx="73">
                  <c:v>Paradise Palms Café</c:v>
                </c:pt>
                <c:pt idx="74">
                  <c:v>Parking Structure</c:v>
                </c:pt>
                <c:pt idx="75">
                  <c:v>Physical Plant Building</c:v>
                </c:pt>
                <c:pt idx="76">
                  <c:v>Physical Science Building</c:v>
                </c:pt>
                <c:pt idx="77">
                  <c:v>Pope Laboratory</c:v>
                </c:pt>
                <c:pt idx="78">
                  <c:v>Practice Fields</c:v>
                </c:pt>
                <c:pt idx="79">
                  <c:v>Public Safety</c:v>
                </c:pt>
                <c:pt idx="80">
                  <c:v>Procurement &amp; Real Property Mgmt, Office of</c:v>
                </c:pt>
                <c:pt idx="81">
                  <c:v>Queen Liliuokalani Center for Student Services</c:v>
                </c:pt>
                <c:pt idx="82">
                  <c:v>Rainbow Wahine Softball Stadium</c:v>
                </c:pt>
                <c:pt idx="83">
                  <c:v>St. John Plant Science Lab</c:v>
                </c:pt>
                <c:pt idx="84">
                  <c:v>Sakamaki Hall</c:v>
                </c:pt>
                <c:pt idx="85">
                  <c:v>Saunders Hall</c:v>
                </c:pt>
                <c:pt idx="86">
                  <c:v>Sherman Laboratory</c:v>
                </c:pt>
                <c:pt idx="87">
                  <c:v>Sinclair Library/Annexes</c:v>
                </c:pt>
                <c:pt idx="88">
                  <c:v>Snyder Hall</c:v>
                </c:pt>
                <c:pt idx="89">
                  <c:v>Spalding Hall</c:v>
                </c:pt>
                <c:pt idx="90">
                  <c:v>Stan Sheriff Center</c:v>
                </c:pt>
                <c:pt idx="91">
                  <c:v>University Health Services Manoa</c:v>
                </c:pt>
                <c:pt idx="92">
                  <c:v>Warrior Recreation Center</c:v>
                </c:pt>
                <c:pt idx="93">
                  <c:v>Watanabe Hall</c:v>
                </c:pt>
                <c:pt idx="94">
                  <c:v>Webster Hall</c:v>
                </c:pt>
                <c:pt idx="95">
                  <c:v>Wist Annex 1</c:v>
                </c:pt>
                <c:pt idx="96">
                  <c:v>Wist Hall ( Only listing was WIST &amp; EVRLY so I subtracted)</c:v>
                </c:pt>
              </c:strCache>
            </c:strRef>
          </c:cat>
          <c:val>
            <c:numRef>
              <c:f>'EUI Building'!$N$2:$N$98</c:f>
              <c:numCache>
                <c:formatCode>General</c:formatCode>
                <c:ptCount val="97"/>
                <c:pt idx="0">
                  <c:v>158080</c:v>
                </c:pt>
                <c:pt idx="1">
                  <c:v>111970</c:v>
                </c:pt>
                <c:pt idx="2">
                  <c:v>119335</c:v>
                </c:pt>
                <c:pt idx="3">
                  <c:v>1940522</c:v>
                </c:pt>
                <c:pt idx="4">
                  <c:v>90800</c:v>
                </c:pt>
                <c:pt idx="5">
                  <c:v>128200</c:v>
                </c:pt>
                <c:pt idx="6">
                  <c:v>289956.34999999998</c:v>
                </c:pt>
                <c:pt idx="7">
                  <c:v>317120</c:v>
                </c:pt>
                <c:pt idx="8">
                  <c:v>1447557</c:v>
                </c:pt>
                <c:pt idx="9">
                  <c:v>2893200</c:v>
                </c:pt>
                <c:pt idx="10">
                  <c:v>46677</c:v>
                </c:pt>
                <c:pt idx="11">
                  <c:v>1176916</c:v>
                </c:pt>
                <c:pt idx="12">
                  <c:v>7800650</c:v>
                </c:pt>
                <c:pt idx="13">
                  <c:v>7077494</c:v>
                </c:pt>
                <c:pt idx="14">
                  <c:v>1611128</c:v>
                </c:pt>
                <c:pt idx="15">
                  <c:v>76560</c:v>
                </c:pt>
                <c:pt idx="16">
                  <c:v>1668958.7300000002</c:v>
                </c:pt>
                <c:pt idx="17">
                  <c:v>394080</c:v>
                </c:pt>
                <c:pt idx="18">
                  <c:v>70880</c:v>
                </c:pt>
                <c:pt idx="19">
                  <c:v>89600</c:v>
                </c:pt>
                <c:pt idx="20">
                  <c:v>234946</c:v>
                </c:pt>
                <c:pt idx="21">
                  <c:v>35987</c:v>
                </c:pt>
                <c:pt idx="22">
                  <c:v>139778</c:v>
                </c:pt>
                <c:pt idx="23">
                  <c:v>94661</c:v>
                </c:pt>
                <c:pt idx="24">
                  <c:v>30773</c:v>
                </c:pt>
                <c:pt idx="25">
                  <c:v>3439</c:v>
                </c:pt>
                <c:pt idx="26">
                  <c:v>83389</c:v>
                </c:pt>
                <c:pt idx="27">
                  <c:v>1866208</c:v>
                </c:pt>
                <c:pt idx="28">
                  <c:v>413</c:v>
                </c:pt>
                <c:pt idx="29">
                  <c:v>881520</c:v>
                </c:pt>
                <c:pt idx="30">
                  <c:v>348814</c:v>
                </c:pt>
                <c:pt idx="31">
                  <c:v>1568970</c:v>
                </c:pt>
                <c:pt idx="32">
                  <c:v>188734</c:v>
                </c:pt>
                <c:pt idx="33">
                  <c:v>891900</c:v>
                </c:pt>
                <c:pt idx="34">
                  <c:v>399600</c:v>
                </c:pt>
                <c:pt idx="35">
                  <c:v>208350</c:v>
                </c:pt>
                <c:pt idx="36">
                  <c:v>704640</c:v>
                </c:pt>
                <c:pt idx="37">
                  <c:v>406080</c:v>
                </c:pt>
                <c:pt idx="38">
                  <c:v>155280</c:v>
                </c:pt>
                <c:pt idx="39">
                  <c:v>135900</c:v>
                </c:pt>
                <c:pt idx="40">
                  <c:v>154800</c:v>
                </c:pt>
                <c:pt idx="41">
                  <c:v>610800</c:v>
                </c:pt>
                <c:pt idx="42">
                  <c:v>856800</c:v>
                </c:pt>
                <c:pt idx="43">
                  <c:v>744934.40000000061</c:v>
                </c:pt>
                <c:pt idx="44">
                  <c:v>4216329</c:v>
                </c:pt>
                <c:pt idx="45">
                  <c:v>8064872</c:v>
                </c:pt>
                <c:pt idx="46">
                  <c:v>307486</c:v>
                </c:pt>
                <c:pt idx="47">
                  <c:v>1056367</c:v>
                </c:pt>
                <c:pt idx="48">
                  <c:v>506880</c:v>
                </c:pt>
                <c:pt idx="49">
                  <c:v>2960825</c:v>
                </c:pt>
                <c:pt idx="50">
                  <c:v>4394850</c:v>
                </c:pt>
                <c:pt idx="52">
                  <c:v>348244.80000000005</c:v>
                </c:pt>
                <c:pt idx="53">
                  <c:v>275280</c:v>
                </c:pt>
                <c:pt idx="54">
                  <c:v>457520</c:v>
                </c:pt>
                <c:pt idx="55">
                  <c:v>515541</c:v>
                </c:pt>
                <c:pt idx="56">
                  <c:v>351618</c:v>
                </c:pt>
                <c:pt idx="57">
                  <c:v>16988</c:v>
                </c:pt>
                <c:pt idx="58">
                  <c:v>190931</c:v>
                </c:pt>
                <c:pt idx="59" formatCode="#,##0_);[Red]\(#,##0\)">
                  <c:v>653035</c:v>
                </c:pt>
                <c:pt idx="60">
                  <c:v>789600</c:v>
                </c:pt>
                <c:pt idx="61">
                  <c:v>3304</c:v>
                </c:pt>
                <c:pt idx="62">
                  <c:v>455598</c:v>
                </c:pt>
                <c:pt idx="63">
                  <c:v>1633995</c:v>
                </c:pt>
                <c:pt idx="64">
                  <c:v>1122446</c:v>
                </c:pt>
                <c:pt idx="65">
                  <c:v>94440</c:v>
                </c:pt>
                <c:pt idx="66">
                  <c:v>1753915</c:v>
                </c:pt>
                <c:pt idx="67">
                  <c:v>0</c:v>
                </c:pt>
                <c:pt idx="68">
                  <c:v>1170441</c:v>
                </c:pt>
                <c:pt idx="69">
                  <c:v>76844</c:v>
                </c:pt>
                <c:pt idx="70" formatCode="#,##0">
                  <c:v>1122446</c:v>
                </c:pt>
                <c:pt idx="71" formatCode="#,##0_);[Red]\(#,##0\)">
                  <c:v>642703</c:v>
                </c:pt>
                <c:pt idx="72">
                  <c:v>9279014</c:v>
                </c:pt>
                <c:pt idx="73">
                  <c:v>595600</c:v>
                </c:pt>
                <c:pt idx="74">
                  <c:v>460359.99999999965</c:v>
                </c:pt>
                <c:pt idx="75">
                  <c:v>196281</c:v>
                </c:pt>
                <c:pt idx="76">
                  <c:v>1203134</c:v>
                </c:pt>
                <c:pt idx="77">
                  <c:v>453974</c:v>
                </c:pt>
                <c:pt idx="78" formatCode="#,##0_);[Red]\(#,##0\)">
                  <c:v>84956.249999999825</c:v>
                </c:pt>
                <c:pt idx="81">
                  <c:v>1216428</c:v>
                </c:pt>
                <c:pt idx="82">
                  <c:v>641</c:v>
                </c:pt>
                <c:pt idx="83">
                  <c:v>2899220</c:v>
                </c:pt>
                <c:pt idx="84">
                  <c:v>505400</c:v>
                </c:pt>
                <c:pt idx="85">
                  <c:v>1660312</c:v>
                </c:pt>
                <c:pt idx="86">
                  <c:v>692684</c:v>
                </c:pt>
                <c:pt idx="87">
                  <c:v>653535.68000000017</c:v>
                </c:pt>
                <c:pt idx="88">
                  <c:v>1066200</c:v>
                </c:pt>
                <c:pt idx="89">
                  <c:v>1129900</c:v>
                </c:pt>
                <c:pt idx="90">
                  <c:v>4812269</c:v>
                </c:pt>
                <c:pt idx="91">
                  <c:v>832.95999999999992</c:v>
                </c:pt>
                <c:pt idx="92">
                  <c:v>602098.27</c:v>
                </c:pt>
                <c:pt idx="93">
                  <c:v>1603052</c:v>
                </c:pt>
                <c:pt idx="94">
                  <c:v>326671</c:v>
                </c:pt>
                <c:pt idx="95">
                  <c:v>0</c:v>
                </c:pt>
                <c:pt idx="96">
                  <c:v>657028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3-406E-96F2-9BBCCF8C3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469784"/>
        <c:axId val="377470568"/>
      </c:barChart>
      <c:scatterChart>
        <c:scatterStyle val="lineMarker"/>
        <c:varyColors val="0"/>
        <c:ser>
          <c:idx val="1"/>
          <c:order val="1"/>
          <c:tx>
            <c:strRef>
              <c:f>'EUI Building'!$O$1</c:f>
              <c:strCache>
                <c:ptCount val="1"/>
                <c:pt idx="0">
                  <c:v>EUI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'EUI Building'!$M$2:$M$98</c:f>
              <c:strCache>
                <c:ptCount val="97"/>
                <c:pt idx="0">
                  <c:v>Administrative Services Building  1 </c:v>
                </c:pt>
                <c:pt idx="1">
                  <c:v>Administrative Services Building 2 </c:v>
                </c:pt>
                <c:pt idx="2">
                  <c:v>Agricultural Engineering Institute </c:v>
                </c:pt>
                <c:pt idx="3">
                  <c:v>Agricultural Science </c:v>
                </c:pt>
                <c:pt idx="4">
                  <c:v>Air force ROTC Building </c:v>
                </c:pt>
                <c:pt idx="5">
                  <c:v>Andrews Outdoor Theatre</c:v>
                </c:pt>
                <c:pt idx="6">
                  <c:v>Architecture School</c:v>
                </c:pt>
                <c:pt idx="7">
                  <c:v>Army ROTC Building</c:v>
                </c:pt>
                <c:pt idx="8">
                  <c:v>Art Building</c:v>
                </c:pt>
                <c:pt idx="9">
                  <c:v>Astronomy, Insitute for</c:v>
                </c:pt>
                <c:pt idx="10">
                  <c:v>Bachman Hall</c:v>
                </c:pt>
                <c:pt idx="11">
                  <c:v>Bilger Addition</c:v>
                </c:pt>
                <c:pt idx="12">
                  <c:v>Bilger Hall</c:v>
                </c:pt>
                <c:pt idx="13">
                  <c:v>Biomedical Science Building</c:v>
                </c:pt>
                <c:pt idx="14">
                  <c:v>Business Administration</c:v>
                </c:pt>
                <c:pt idx="15">
                  <c:v>Building 37</c:v>
                </c:pt>
                <c:pt idx="16">
                  <c:v>Campus Center</c:v>
                </c:pt>
                <c:pt idx="17">
                  <c:v>Campus Services</c:v>
                </c:pt>
                <c:pt idx="18">
                  <c:v>Castle Annex</c:v>
                </c:pt>
                <c:pt idx="19">
                  <c:v>Castle Memorial</c:v>
                </c:pt>
                <c:pt idx="20">
                  <c:v>Crawford Hall</c:v>
                </c:pt>
                <c:pt idx="21">
                  <c:v>Dance Building </c:v>
                </c:pt>
                <c:pt idx="22">
                  <c:v>Dean Hall</c:v>
                </c:pt>
                <c:pt idx="23">
                  <c:v>Dole Street Parking Structure</c:v>
                </c:pt>
                <c:pt idx="24">
                  <c:v>Edmundson Hall</c:v>
                </c:pt>
                <c:pt idx="25">
                  <c:v>Energy House</c:v>
                </c:pt>
                <c:pt idx="26">
                  <c:v>Everly Hall</c:v>
                </c:pt>
                <c:pt idx="27">
                  <c:v>Frear Hall</c:v>
                </c:pt>
                <c:pt idx="28">
                  <c:v>Gartley Hall</c:v>
                </c:pt>
                <c:pt idx="29">
                  <c:v>Gateway House</c:v>
                </c:pt>
                <c:pt idx="30">
                  <c:v>George Hall</c:v>
                </c:pt>
                <c:pt idx="31">
                  <c:v>Gilmore Hall</c:v>
                </c:pt>
                <c:pt idx="32">
                  <c:v>Gym 1, 2</c:v>
                </c:pt>
                <c:pt idx="33">
                  <c:v>Hale Aloha Cafeteria</c:v>
                </c:pt>
                <c:pt idx="34">
                  <c:v>Hale Aloha 'Ilima Tower</c:v>
                </c:pt>
                <c:pt idx="35">
                  <c:v>Hale Aloha Lehua Tower</c:v>
                </c:pt>
                <c:pt idx="36">
                  <c:v>Hale Aloha Lokelani Tower</c:v>
                </c:pt>
                <c:pt idx="37">
                  <c:v>Hale Aloha Mokihana Tower</c:v>
                </c:pt>
                <c:pt idx="38">
                  <c:v>Hale Kahawai</c:v>
                </c:pt>
                <c:pt idx="39">
                  <c:v>Hale Kuahine</c:v>
                </c:pt>
                <c:pt idx="40">
                  <c:v>Hale Laulima</c:v>
                </c:pt>
                <c:pt idx="41">
                  <c:v>Hale Manoa</c:v>
                </c:pt>
                <c:pt idx="42">
                  <c:v>Hale Noelani</c:v>
                </c:pt>
                <c:pt idx="43">
                  <c:v>Hale Wainani</c:v>
                </c:pt>
                <c:pt idx="44">
                  <c:v>Hamilton Library (A)</c:v>
                </c:pt>
                <c:pt idx="45">
                  <c:v>Hamilton Library  Addition (B)</c:v>
                </c:pt>
                <c:pt idx="46">
                  <c:v>Hawai'I Hall</c:v>
                </c:pt>
                <c:pt idx="47">
                  <c:v>Hawai'I Inst. Of Geophysics</c:v>
                </c:pt>
                <c:pt idx="48">
                  <c:v>Hemenway Hall</c:v>
                </c:pt>
                <c:pt idx="49">
                  <c:v>Holmes Hall</c:v>
                </c:pt>
                <c:pt idx="50">
                  <c:v>Information Technology Center</c:v>
                </c:pt>
                <c:pt idx="51">
                  <c:v>Jakuan Tea House</c:v>
                </c:pt>
                <c:pt idx="52">
                  <c:v>Jefferson Hall</c:v>
                </c:pt>
                <c:pt idx="53">
                  <c:v>Johnson Hall A &amp; B</c:v>
                </c:pt>
                <c:pt idx="54">
                  <c:v>Kamakakuokalani (Hawaiian Studies)</c:v>
                </c:pt>
                <c:pt idx="55">
                  <c:v>Keller Hall</c:v>
                </c:pt>
                <c:pt idx="56">
                  <c:v>Kennedy Theatre</c:v>
                </c:pt>
                <c:pt idx="57">
                  <c:v>Klum Gym</c:v>
                </c:pt>
                <c:pt idx="58">
                  <c:v>Korean Studies, Center for</c:v>
                </c:pt>
                <c:pt idx="59">
                  <c:v>Krauss Hall </c:v>
                </c:pt>
                <c:pt idx="60">
                  <c:v>Kuykendall Hall/Annex</c:v>
                </c:pt>
                <c:pt idx="61">
                  <c:v>Laboratory School Lockers</c:v>
                </c:pt>
                <c:pt idx="62">
                  <c:v>Law Library</c:v>
                </c:pt>
                <c:pt idx="63">
                  <c:v>Law School</c:v>
                </c:pt>
                <c:pt idx="64">
                  <c:v>Les Murakami Baseball Stadium</c:v>
                </c:pt>
                <c:pt idx="65">
                  <c:v>Lincoln Hall</c:v>
                </c:pt>
                <c:pt idx="66">
                  <c:v>Marine Science Building</c:v>
                </c:pt>
                <c:pt idx="67">
                  <c:v>Miller Hall</c:v>
                </c:pt>
                <c:pt idx="68">
                  <c:v>Moore Hall</c:v>
                </c:pt>
                <c:pt idx="69">
                  <c:v>Multipurpose Building</c:v>
                </c:pt>
                <c:pt idx="70">
                  <c:v>Murakami Stadium</c:v>
                </c:pt>
                <c:pt idx="71">
                  <c:v>Music Complex</c:v>
                </c:pt>
                <c:pt idx="72">
                  <c:v>Pacific Ocean Science &amp; Technology</c:v>
                </c:pt>
                <c:pt idx="73">
                  <c:v>Paradise Palms Café</c:v>
                </c:pt>
                <c:pt idx="74">
                  <c:v>Parking Structure</c:v>
                </c:pt>
                <c:pt idx="75">
                  <c:v>Physical Plant Building</c:v>
                </c:pt>
                <c:pt idx="76">
                  <c:v>Physical Science Building</c:v>
                </c:pt>
                <c:pt idx="77">
                  <c:v>Pope Laboratory</c:v>
                </c:pt>
                <c:pt idx="78">
                  <c:v>Practice Fields</c:v>
                </c:pt>
                <c:pt idx="79">
                  <c:v>Public Safety</c:v>
                </c:pt>
                <c:pt idx="80">
                  <c:v>Procurement &amp; Real Property Mgmt, Office of</c:v>
                </c:pt>
                <c:pt idx="81">
                  <c:v>Queen Liliuokalani Center for Student Services</c:v>
                </c:pt>
                <c:pt idx="82">
                  <c:v>Rainbow Wahine Softball Stadium</c:v>
                </c:pt>
                <c:pt idx="83">
                  <c:v>St. John Plant Science Lab</c:v>
                </c:pt>
                <c:pt idx="84">
                  <c:v>Sakamaki Hall</c:v>
                </c:pt>
                <c:pt idx="85">
                  <c:v>Saunders Hall</c:v>
                </c:pt>
                <c:pt idx="86">
                  <c:v>Sherman Laboratory</c:v>
                </c:pt>
                <c:pt idx="87">
                  <c:v>Sinclair Library/Annexes</c:v>
                </c:pt>
                <c:pt idx="88">
                  <c:v>Snyder Hall</c:v>
                </c:pt>
                <c:pt idx="89">
                  <c:v>Spalding Hall</c:v>
                </c:pt>
                <c:pt idx="90">
                  <c:v>Stan Sheriff Center</c:v>
                </c:pt>
                <c:pt idx="91">
                  <c:v>University Health Services Manoa</c:v>
                </c:pt>
                <c:pt idx="92">
                  <c:v>Warrior Recreation Center</c:v>
                </c:pt>
                <c:pt idx="93">
                  <c:v>Watanabe Hall</c:v>
                </c:pt>
                <c:pt idx="94">
                  <c:v>Webster Hall</c:v>
                </c:pt>
                <c:pt idx="95">
                  <c:v>Wist Annex 1</c:v>
                </c:pt>
                <c:pt idx="96">
                  <c:v>Wist Hall ( Only listing was WIST &amp; EVRLY so I subtracted)</c:v>
                </c:pt>
              </c:strCache>
            </c:strRef>
          </c:xVal>
          <c:yVal>
            <c:numRef>
              <c:f>'EUI Building'!$O$2:$O$98</c:f>
              <c:numCache>
                <c:formatCode>General</c:formatCode>
                <c:ptCount val="97"/>
                <c:pt idx="0">
                  <c:v>7.5934287635699871</c:v>
                </c:pt>
                <c:pt idx="1">
                  <c:v>15.844063959247205</c:v>
                </c:pt>
                <c:pt idx="2">
                  <c:v>7.8946149775072767</c:v>
                </c:pt>
                <c:pt idx="3">
                  <c:v>20.734066309794745</c:v>
                </c:pt>
                <c:pt idx="4">
                  <c:v>51.503119682359618</c:v>
                </c:pt>
                <c:pt idx="5">
                  <c:v>11.87037037037037</c:v>
                </c:pt>
                <c:pt idx="6">
                  <c:v>4.3968754738725622</c:v>
                </c:pt>
                <c:pt idx="7">
                  <c:v>56.0480735242135</c:v>
                </c:pt>
                <c:pt idx="8">
                  <c:v>10.472241514020315</c:v>
                </c:pt>
                <c:pt idx="9">
                  <c:v>40.910633484162894</c:v>
                </c:pt>
                <c:pt idx="10">
                  <c:v>1.39831041610497</c:v>
                </c:pt>
                <c:pt idx="11">
                  <c:v>15.353414650055443</c:v>
                </c:pt>
                <c:pt idx="12">
                  <c:v>91.981204381713781</c:v>
                </c:pt>
                <c:pt idx="13">
                  <c:v>36.286839312356761</c:v>
                </c:pt>
                <c:pt idx="14">
                  <c:v>13.200340838331202</c:v>
                </c:pt>
                <c:pt idx="15">
                  <c:v>19.51567677797604</c:v>
                </c:pt>
                <c:pt idx="16">
                  <c:v>13.793047355371902</c:v>
                </c:pt>
                <c:pt idx="17">
                  <c:v>15.485696321911348</c:v>
                </c:pt>
                <c:pt idx="18">
                  <c:v>21.433323253704263</c:v>
                </c:pt>
                <c:pt idx="19">
                  <c:v>2.7001778018865084</c:v>
                </c:pt>
                <c:pt idx="20">
                  <c:v>8.4940708604483</c:v>
                </c:pt>
                <c:pt idx="21">
                  <c:v>5.5415768401601477</c:v>
                </c:pt>
                <c:pt idx="22">
                  <c:v>7.0648471063937324</c:v>
                </c:pt>
                <c:pt idx="23">
                  <c:v>1.0623653259112946</c:v>
                </c:pt>
                <c:pt idx="24">
                  <c:v>0.67141579211485169</c:v>
                </c:pt>
                <c:pt idx="25">
                  <c:v>1.8282828282828283</c:v>
                </c:pt>
                <c:pt idx="26">
                  <c:v>4.0513530583491226</c:v>
                </c:pt>
                <c:pt idx="27">
                  <c:v>9.6390560356181787</c:v>
                </c:pt>
                <c:pt idx="28">
                  <c:v>1.6194173234521429E-2</c:v>
                </c:pt>
                <c:pt idx="29">
                  <c:v>11.709416468525431</c:v>
                </c:pt>
                <c:pt idx="30">
                  <c:v>6.6689736922606304</c:v>
                </c:pt>
                <c:pt idx="31">
                  <c:v>20.357462599421314</c:v>
                </c:pt>
                <c:pt idx="32">
                  <c:v>0</c:v>
                </c:pt>
                <c:pt idx="33">
                  <c:v>44.875471698113209</c:v>
                </c:pt>
                <c:pt idx="34">
                  <c:v>5.6033092617261442</c:v>
                </c:pt>
                <c:pt idx="35">
                  <c:v>2.9188439500707473</c:v>
                </c:pt>
                <c:pt idx="36">
                  <c:v>9.8715344419383317</c:v>
                </c:pt>
                <c:pt idx="37">
                  <c:v>5.6941737362406224</c:v>
                </c:pt>
                <c:pt idx="38">
                  <c:v>4.1322050135717703</c:v>
                </c:pt>
                <c:pt idx="39">
                  <c:v>3.6138811328280815</c:v>
                </c:pt>
                <c:pt idx="40">
                  <c:v>4.0264266763772563</c:v>
                </c:pt>
                <c:pt idx="41">
                  <c:v>4.0286782795670559</c:v>
                </c:pt>
                <c:pt idx="42">
                  <c:v>6.1112696148359484</c:v>
                </c:pt>
                <c:pt idx="43">
                  <c:v>4.5530547881573513</c:v>
                </c:pt>
                <c:pt idx="44">
                  <c:v>13.601324541765324</c:v>
                </c:pt>
                <c:pt idx="45">
                  <c:v>76.972512789188357</c:v>
                </c:pt>
                <c:pt idx="46">
                  <c:v>8.7545483016826573</c:v>
                </c:pt>
                <c:pt idx="47">
                  <c:v>8.2588677711149501</c:v>
                </c:pt>
                <c:pt idx="48">
                  <c:v>13.812196849964575</c:v>
                </c:pt>
                <c:pt idx="49">
                  <c:v>13.01885008750099</c:v>
                </c:pt>
                <c:pt idx="50">
                  <c:v>59.405117530176668</c:v>
                </c:pt>
                <c:pt idx="51">
                  <c:v>0</c:v>
                </c:pt>
                <c:pt idx="52">
                  <c:v>5.6571818447642883</c:v>
                </c:pt>
                <c:pt idx="53">
                  <c:v>5.5331551124600509</c:v>
                </c:pt>
                <c:pt idx="54">
                  <c:v>14.383350624037222</c:v>
                </c:pt>
                <c:pt idx="55">
                  <c:v>10.047769397181781</c:v>
                </c:pt>
                <c:pt idx="56">
                  <c:v>5.7228560733060982</c:v>
                </c:pt>
                <c:pt idx="57">
                  <c:v>0.6714889916597494</c:v>
                </c:pt>
                <c:pt idx="58">
                  <c:v>10.282244601217082</c:v>
                </c:pt>
                <c:pt idx="59" formatCode="#,##0">
                  <c:v>49.532387742718448</c:v>
                </c:pt>
                <c:pt idx="60">
                  <c:v>8.6336599020293914</c:v>
                </c:pt>
                <c:pt idx="61">
                  <c:v>1.3563218390804597</c:v>
                </c:pt>
                <c:pt idx="62">
                  <c:v>13.604407417360925</c:v>
                </c:pt>
                <c:pt idx="63">
                  <c:v>30.877867644279828</c:v>
                </c:pt>
                <c:pt idx="64">
                  <c:v>13.815740239279208</c:v>
                </c:pt>
                <c:pt idx="65">
                  <c:v>1.9369923701698253</c:v>
                </c:pt>
                <c:pt idx="66">
                  <c:v>17.475539037902038</c:v>
                </c:pt>
                <c:pt idx="67">
                  <c:v>0</c:v>
                </c:pt>
                <c:pt idx="68">
                  <c:v>9.9325435551897083</c:v>
                </c:pt>
                <c:pt idx="69">
                  <c:v>6.5644968392277461</c:v>
                </c:pt>
                <c:pt idx="70">
                  <c:v>5.2998064120118986</c:v>
                </c:pt>
                <c:pt idx="71">
                  <c:v>10.056690868122926</c:v>
                </c:pt>
                <c:pt idx="72">
                  <c:v>37.615133592505359</c:v>
                </c:pt>
                <c:pt idx="73">
                  <c:v>44.447761194029852</c:v>
                </c:pt>
                <c:pt idx="74">
                  <c:v>0.42118090944189562</c:v>
                </c:pt>
                <c:pt idx="75">
                  <c:v>22.299591002044991</c:v>
                </c:pt>
                <c:pt idx="76">
                  <c:v>26.102314885123555</c:v>
                </c:pt>
                <c:pt idx="77">
                  <c:v>18.807440550169858</c:v>
                </c:pt>
                <c:pt idx="78">
                  <c:v>37.758333333333255</c:v>
                </c:pt>
                <c:pt idx="79">
                  <c:v>0</c:v>
                </c:pt>
                <c:pt idx="80">
                  <c:v>0</c:v>
                </c:pt>
                <c:pt idx="81">
                  <c:v>9.9364324748204957</c:v>
                </c:pt>
                <c:pt idx="82">
                  <c:v>3.2050000000000002E-2</c:v>
                </c:pt>
                <c:pt idx="83">
                  <c:v>20.010352967160387</c:v>
                </c:pt>
                <c:pt idx="84">
                  <c:v>4.9824519894317598</c:v>
                </c:pt>
                <c:pt idx="85">
                  <c:v>12.193651679616927</c:v>
                </c:pt>
                <c:pt idx="86">
                  <c:v>14.197253535560566</c:v>
                </c:pt>
                <c:pt idx="87">
                  <c:v>5.4380642047629362</c:v>
                </c:pt>
                <c:pt idx="88">
                  <c:v>17.333485067711464</c:v>
                </c:pt>
                <c:pt idx="89">
                  <c:v>31.801294680551646</c:v>
                </c:pt>
                <c:pt idx="90">
                  <c:v>25.327731578947368</c:v>
                </c:pt>
                <c:pt idx="91">
                  <c:v>6.7506280897965787E-2</c:v>
                </c:pt>
                <c:pt idx="92">
                  <c:v>9.1227010606060617</c:v>
                </c:pt>
                <c:pt idx="93">
                  <c:v>23.968003827579505</c:v>
                </c:pt>
                <c:pt idx="94">
                  <c:v>5.2465469613259668</c:v>
                </c:pt>
                <c:pt idx="95">
                  <c:v>0</c:v>
                </c:pt>
                <c:pt idx="96">
                  <c:v>23.939806886500275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93-406E-96F2-9BBCCF8C3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465472"/>
        <c:axId val="377467432"/>
      </c:scatterChart>
      <c:catAx>
        <c:axId val="37746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470568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37747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469784"/>
        <c:crosses val="autoZero"/>
        <c:crossBetween val="between"/>
      </c:valAx>
      <c:valAx>
        <c:axId val="3774674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465472"/>
        <c:crosses val="max"/>
        <c:crossBetween val="midCat"/>
      </c:valAx>
      <c:valAx>
        <c:axId val="377465472"/>
        <c:scaling>
          <c:orientation val="minMax"/>
        </c:scaling>
        <c:delete val="1"/>
        <c:axPos val="t"/>
        <c:majorTickMark val="out"/>
        <c:minorTickMark val="none"/>
        <c:tickLblPos val="nextTo"/>
        <c:crossAx val="377467432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12700" cap="flat" cmpd="sng" algn="ctr">
      <a:solidFill>
        <a:sysClr val="windowText" lastClr="000000"/>
      </a:solidFill>
      <a:prstDash val="solid"/>
      <a:miter lim="800000"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0.1396</cdr:x>
      <cdr:y>0.47739</cdr:y>
    </cdr:from>
    <cdr:to>
      <cdr:x>0.23238</cdr:x>
      <cdr:y>0.5557</cdr:y>
    </cdr:to>
    <cdr:sp macro="" textlink="">
      <cdr:nvSpPr>
        <cdr:cNvPr id="2" name="TextBox 14"/>
        <cdr:cNvSpPr txBox="1"/>
      </cdr:nvSpPr>
      <cdr:spPr>
        <a:xfrm xmlns:a="http://schemas.openxmlformats.org/drawingml/2006/main">
          <a:off x="783208" y="1876296"/>
          <a:ext cx="52054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>
                  <a:lumMod val="95000"/>
                </a:schemeClr>
              </a:solidFill>
            </a:rPr>
            <a:t>3</a:t>
          </a:r>
          <a:r>
            <a:rPr lang="en-US" sz="1400" dirty="0" smtClean="0">
              <a:solidFill>
                <a:schemeClr val="tx1">
                  <a:lumMod val="95000"/>
                </a:schemeClr>
              </a:solidFill>
            </a:rPr>
            <a:t>%</a:t>
          </a:r>
          <a:endParaRPr lang="en-US" sz="14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0.87444</cdr:x>
      <cdr:y>0.72941</cdr:y>
    </cdr:from>
    <cdr:to>
      <cdr:x>1</cdr:x>
      <cdr:y>0.79989</cdr:y>
    </cdr:to>
    <cdr:sp macro="" textlink="">
      <cdr:nvSpPr>
        <cdr:cNvPr id="4" name="TextBox 16"/>
        <cdr:cNvSpPr txBox="1"/>
      </cdr:nvSpPr>
      <cdr:spPr>
        <a:xfrm xmlns:a="http://schemas.openxmlformats.org/drawingml/2006/main">
          <a:off x="5054043" y="2866818"/>
          <a:ext cx="70446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>
              <a:solidFill>
                <a:schemeClr val="bg1"/>
              </a:solidFill>
            </a:rPr>
            <a:t>3%</a:t>
          </a:r>
          <a:endParaRPr lang="en-US" sz="1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0.87444</cdr:x>
      <cdr:y>0.72941</cdr:y>
    </cdr:from>
    <cdr:to>
      <cdr:x>1</cdr:x>
      <cdr:y>0.79989</cdr:y>
    </cdr:to>
    <cdr:sp macro="" textlink="">
      <cdr:nvSpPr>
        <cdr:cNvPr id="5" name="TextBox 16"/>
        <cdr:cNvSpPr txBox="1"/>
      </cdr:nvSpPr>
      <cdr:spPr>
        <a:xfrm xmlns:a="http://schemas.openxmlformats.org/drawingml/2006/main">
          <a:off x="5054043" y="2866818"/>
          <a:ext cx="70446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>
              <a:solidFill>
                <a:schemeClr val="bg1"/>
              </a:solidFill>
            </a:rPr>
            <a:t>3%</a:t>
          </a:r>
          <a:endParaRPr lang="en-US" sz="1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0.87444</cdr:x>
      <cdr:y>0.72941</cdr:y>
    </cdr:from>
    <cdr:to>
      <cdr:x>1</cdr:x>
      <cdr:y>0.79989</cdr:y>
    </cdr:to>
    <cdr:sp macro="" textlink="">
      <cdr:nvSpPr>
        <cdr:cNvPr id="6" name="TextBox 16"/>
        <cdr:cNvSpPr txBox="1"/>
      </cdr:nvSpPr>
      <cdr:spPr>
        <a:xfrm xmlns:a="http://schemas.openxmlformats.org/drawingml/2006/main">
          <a:off x="5054043" y="2866818"/>
          <a:ext cx="70446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>
              <a:solidFill>
                <a:schemeClr val="bg1"/>
              </a:solidFill>
            </a:rPr>
            <a:t>3%</a:t>
          </a:r>
          <a:endParaRPr lang="en-US" sz="1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0.87444</cdr:x>
      <cdr:y>0.72941</cdr:y>
    </cdr:from>
    <cdr:to>
      <cdr:x>1</cdr:x>
      <cdr:y>0.79989</cdr:y>
    </cdr:to>
    <cdr:sp macro="" textlink="">
      <cdr:nvSpPr>
        <cdr:cNvPr id="7" name="TextBox 16"/>
        <cdr:cNvSpPr txBox="1"/>
      </cdr:nvSpPr>
      <cdr:spPr>
        <a:xfrm xmlns:a="http://schemas.openxmlformats.org/drawingml/2006/main">
          <a:off x="5054043" y="2866818"/>
          <a:ext cx="70446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 smtClean="0">
              <a:solidFill>
                <a:schemeClr val="bg1"/>
              </a:solidFill>
            </a:rPr>
            <a:t>3%</a:t>
          </a:r>
          <a:endParaRPr lang="en-US" sz="1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0.16845</cdr:x>
      <cdr:y>0.35333</cdr:y>
    </cdr:from>
    <cdr:to>
      <cdr:x>0.26123</cdr:x>
      <cdr:y>0.43164</cdr:y>
    </cdr:to>
    <cdr:sp macro="" textlink="">
      <cdr:nvSpPr>
        <cdr:cNvPr id="8" name="TextBox 14"/>
        <cdr:cNvSpPr txBox="1"/>
      </cdr:nvSpPr>
      <cdr:spPr>
        <a:xfrm xmlns:a="http://schemas.openxmlformats.org/drawingml/2006/main">
          <a:off x="945103" y="1388711"/>
          <a:ext cx="52054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>
                  <a:lumMod val="95000"/>
                </a:schemeClr>
              </a:solidFill>
            </a:rPr>
            <a:t>3</a:t>
          </a:r>
          <a:r>
            <a:rPr lang="en-US" sz="1400" dirty="0" smtClean="0">
              <a:solidFill>
                <a:schemeClr val="tx1">
                  <a:lumMod val="95000"/>
                </a:schemeClr>
              </a:solidFill>
            </a:rPr>
            <a:t>%</a:t>
          </a:r>
          <a:endParaRPr lang="en-US" sz="14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0.41676</cdr:x>
      <cdr:y>0.59469</cdr:y>
    </cdr:from>
    <cdr:to>
      <cdr:x>0.50954</cdr:x>
      <cdr:y>0.67299</cdr:y>
    </cdr:to>
    <cdr:sp macro="" textlink="">
      <cdr:nvSpPr>
        <cdr:cNvPr id="9" name="TextBox 14"/>
        <cdr:cNvSpPr txBox="1"/>
      </cdr:nvSpPr>
      <cdr:spPr>
        <a:xfrm xmlns:a="http://schemas.openxmlformats.org/drawingml/2006/main">
          <a:off x="2338215" y="2337294"/>
          <a:ext cx="52054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solidFill>
                <a:schemeClr val="tx1">
                  <a:lumMod val="95000"/>
                </a:schemeClr>
              </a:solidFill>
            </a:rPr>
            <a:t>73%</a:t>
          </a:r>
          <a:endParaRPr lang="en-US" sz="14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0.14256</cdr:x>
      <cdr:y>0.54902</cdr:y>
    </cdr:from>
    <cdr:to>
      <cdr:x>0.23534</cdr:x>
      <cdr:y>0.63647</cdr:y>
    </cdr:to>
    <cdr:sp macro="" textlink="">
      <cdr:nvSpPr>
        <cdr:cNvPr id="10" name="TextBox 14"/>
        <cdr:cNvSpPr txBox="1"/>
      </cdr:nvSpPr>
      <cdr:spPr>
        <a:xfrm xmlns:a="http://schemas.openxmlformats.org/drawingml/2006/main">
          <a:off x="799825" y="2157833"/>
          <a:ext cx="520543" cy="34370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solidFill>
                <a:schemeClr val="tx1">
                  <a:lumMod val="95000"/>
                </a:schemeClr>
              </a:solidFill>
            </a:rPr>
            <a:t>4%</a:t>
          </a:r>
          <a:endParaRPr lang="en-US" sz="14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0.26594</cdr:x>
      <cdr:y>0.26201</cdr:y>
    </cdr:from>
    <cdr:to>
      <cdr:x>0.35872</cdr:x>
      <cdr:y>0.34032</cdr:y>
    </cdr:to>
    <cdr:sp macro="" textlink="">
      <cdr:nvSpPr>
        <cdr:cNvPr id="11" name="TextBox 14"/>
        <cdr:cNvSpPr txBox="1"/>
      </cdr:nvSpPr>
      <cdr:spPr>
        <a:xfrm xmlns:a="http://schemas.openxmlformats.org/drawingml/2006/main">
          <a:off x="1492034" y="1029787"/>
          <a:ext cx="52054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>
                  <a:lumMod val="95000"/>
                </a:schemeClr>
              </a:solidFill>
            </a:rPr>
            <a:t>8</a:t>
          </a:r>
          <a:r>
            <a:rPr lang="en-US" sz="1400" dirty="0" smtClean="0">
              <a:solidFill>
                <a:schemeClr val="tx1">
                  <a:lumMod val="95000"/>
                </a:schemeClr>
              </a:solidFill>
            </a:rPr>
            <a:t>%</a:t>
          </a:r>
          <a:endParaRPr lang="en-US" sz="14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0.32534</cdr:x>
      <cdr:y>0.14025</cdr:y>
    </cdr:from>
    <cdr:to>
      <cdr:x>0.41812</cdr:x>
      <cdr:y>0.2029</cdr:y>
    </cdr:to>
    <cdr:sp macro="" textlink="">
      <cdr:nvSpPr>
        <cdr:cNvPr id="12" name="TextBox 14"/>
        <cdr:cNvSpPr txBox="1"/>
      </cdr:nvSpPr>
      <cdr:spPr>
        <a:xfrm xmlns:a="http://schemas.openxmlformats.org/drawingml/2006/main">
          <a:off x="1825320" y="551223"/>
          <a:ext cx="520543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>
              <a:solidFill>
                <a:schemeClr val="tx1">
                  <a:lumMod val="95000"/>
                </a:schemeClr>
              </a:solidFill>
            </a:rPr>
            <a:t>2</a:t>
          </a:r>
          <a:r>
            <a:rPr lang="en-US" sz="1000" dirty="0" smtClean="0">
              <a:solidFill>
                <a:schemeClr val="tx1">
                  <a:lumMod val="95000"/>
                </a:schemeClr>
              </a:solidFill>
            </a:rPr>
            <a:t>%</a:t>
          </a:r>
          <a:endParaRPr lang="en-US" sz="10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0.36037</cdr:x>
      <cdr:y>0.13808</cdr:y>
    </cdr:from>
    <cdr:to>
      <cdr:x>0.45315</cdr:x>
      <cdr:y>0.20072</cdr:y>
    </cdr:to>
    <cdr:sp macro="" textlink="">
      <cdr:nvSpPr>
        <cdr:cNvPr id="13" name="TextBox 14"/>
        <cdr:cNvSpPr txBox="1"/>
      </cdr:nvSpPr>
      <cdr:spPr>
        <a:xfrm xmlns:a="http://schemas.openxmlformats.org/drawingml/2006/main">
          <a:off x="2021874" y="542677"/>
          <a:ext cx="520543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>
              <a:solidFill>
                <a:schemeClr val="tx1">
                  <a:lumMod val="95000"/>
                </a:schemeClr>
              </a:solidFill>
            </a:rPr>
            <a:t>1</a:t>
          </a:r>
          <a:r>
            <a:rPr lang="en-US" sz="1000" dirty="0" smtClean="0">
              <a:solidFill>
                <a:schemeClr val="tx1">
                  <a:lumMod val="95000"/>
                </a:schemeClr>
              </a:solidFill>
            </a:rPr>
            <a:t>%</a:t>
          </a:r>
          <a:endParaRPr lang="en-US" sz="10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0.14858</cdr:x>
      <cdr:y>0.40603</cdr:y>
    </cdr:from>
    <cdr:to>
      <cdr:x>0.24136</cdr:x>
      <cdr:y>0.48434</cdr:y>
    </cdr:to>
    <cdr:sp macro="" textlink="">
      <cdr:nvSpPr>
        <cdr:cNvPr id="14" name="TextBox 14"/>
        <cdr:cNvSpPr txBox="1"/>
      </cdr:nvSpPr>
      <cdr:spPr>
        <a:xfrm xmlns:a="http://schemas.openxmlformats.org/drawingml/2006/main">
          <a:off x="833590" y="1595809"/>
          <a:ext cx="52054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>
                  <a:lumMod val="95000"/>
                </a:schemeClr>
              </a:solidFill>
            </a:rPr>
            <a:t>3</a:t>
          </a:r>
          <a:r>
            <a:rPr lang="en-US" sz="1400" dirty="0" smtClean="0">
              <a:solidFill>
                <a:schemeClr val="tx1">
                  <a:lumMod val="95000"/>
                </a:schemeClr>
              </a:solidFill>
            </a:rPr>
            <a:t>%</a:t>
          </a:r>
          <a:endParaRPr lang="en-US" sz="1400" dirty="0">
            <a:solidFill>
              <a:schemeClr val="tx1">
                <a:lumMod val="9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0.19122</cdr:x>
      <cdr:y>0.3032</cdr:y>
    </cdr:from>
    <cdr:to>
      <cdr:x>0.284</cdr:x>
      <cdr:y>0.38151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1072816" y="1191683"/>
          <a:ext cx="52054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>
                  <a:lumMod val="95000"/>
                </a:schemeClr>
              </a:solidFill>
            </a:rPr>
            <a:t>3</a:t>
          </a:r>
          <a:r>
            <a:rPr lang="en-US" sz="1400" dirty="0" smtClean="0">
              <a:solidFill>
                <a:schemeClr val="tx1">
                  <a:lumMod val="95000"/>
                </a:schemeClr>
              </a:solidFill>
            </a:rPr>
            <a:t>%</a:t>
          </a:r>
          <a:endParaRPr lang="en-US" sz="1400" dirty="0">
            <a:solidFill>
              <a:schemeClr val="tx1">
                <a:lumMod val="9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A028F-48EF-4556-90F8-EFDCE25CF26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67CD-5DB1-4497-9B89-B90B61DD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50306" y="6356351"/>
            <a:ext cx="465044" cy="365125"/>
          </a:xfrm>
        </p:spPr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2" y="6176963"/>
            <a:ext cx="501174" cy="50292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6022" y="6402884"/>
            <a:ext cx="66937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rajan Pro" charset="0"/>
                <a:ea typeface="Trajan Pro" charset="0"/>
                <a:cs typeface="Trajan Pro" charset="0"/>
              </a:rPr>
              <a:t>University of Hawai‘i </a:t>
            </a:r>
            <a:r>
              <a:rPr lang="en-US" sz="1350" dirty="0">
                <a:solidFill>
                  <a:schemeClr val="accent3"/>
                </a:solidFill>
                <a:latin typeface="Trajan Pro" charset="0"/>
                <a:ea typeface="Trajan Pro" charset="0"/>
                <a:cs typeface="Trajan Pro" charset="0"/>
              </a:rPr>
              <a:t>|</a:t>
            </a:r>
            <a:r>
              <a:rPr lang="en-US" sz="1350" dirty="0">
                <a:latin typeface="Trajan Pro" charset="0"/>
                <a:ea typeface="Trajan Pro" charset="0"/>
                <a:cs typeface="Trajan Pro" charset="0"/>
              </a:rPr>
              <a:t> Office of Sustainability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59" y="6331317"/>
            <a:ext cx="415191" cy="415191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 userDrawn="1"/>
        </p:nvSpPr>
        <p:spPr>
          <a:xfrm>
            <a:off x="-1" y="1027907"/>
            <a:ext cx="9144001" cy="139752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solidFill>
              <a:schemeClr val="tx1">
                <a:lumMod val="85000"/>
                <a:lumOff val="15000"/>
                <a:alpha val="9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CC0C-BEC0-4134-BD1B-17E1D34D4B6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CC0C-BEC0-4134-BD1B-17E1D34D4B6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C72D-F4A4-4170-A817-8D344A1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30159"/>
              </p:ext>
            </p:extLst>
          </p:nvPr>
        </p:nvGraphicFramePr>
        <p:xfrm>
          <a:off x="231916" y="261429"/>
          <a:ext cx="3622657" cy="2319405"/>
        </p:xfrm>
        <a:graphic>
          <a:graphicData uri="http://schemas.openxmlformats.org/drawingml/2006/table">
            <a:tbl>
              <a:tblPr/>
              <a:tblGrid>
                <a:gridCol w="98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kWh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billed Amount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$/kWh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116,131,200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22,670,154.00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Kapiolani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6,234,210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736,093.00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0.118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5,409,367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1,372,745.00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0.254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4,815,548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684,232.00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0.142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4,798,650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1,087,345.00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0.227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Maui 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4,852,439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1,235,181.00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0.255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Hilo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13,156,401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West Oahu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3,179,509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-  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2,387,793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684,232.00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0.287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8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160,965,117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28,469,982.00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1.477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169969"/>
              </p:ext>
            </p:extLst>
          </p:nvPr>
        </p:nvGraphicFramePr>
        <p:xfrm>
          <a:off x="3358497" y="2734653"/>
          <a:ext cx="5610504" cy="393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2736" y="774800"/>
            <a:ext cx="315339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for total bills still unknown for UH Hilo and UH West Oahu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1124" y="472704"/>
            <a:ext cx="28930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UH Hilo </a:t>
            </a:r>
            <a:r>
              <a:rPr lang="en-US" dirty="0"/>
              <a:t>has the Highest Overall Energy Use Index (EUI) of all UH campuses.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63637" y="3298195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788100"/>
              </p:ext>
            </p:extLst>
          </p:nvPr>
        </p:nvGraphicFramePr>
        <p:xfrm>
          <a:off x="1153682" y="2734654"/>
          <a:ext cx="7859332" cy="401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75360"/>
              </p:ext>
            </p:extLst>
          </p:nvPr>
        </p:nvGraphicFramePr>
        <p:xfrm>
          <a:off x="234831" y="135256"/>
          <a:ext cx="4858462" cy="2521557"/>
        </p:xfrm>
        <a:graphic>
          <a:graphicData uri="http://schemas.openxmlformats.org/drawingml/2006/table">
            <a:tbl>
              <a:tblPr/>
              <a:tblGrid>
                <a:gridCol w="110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kWh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Sq. Ft.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116,131,200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7,744,860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14.99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Kapiolani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6,234,210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406,569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15.33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5,409,367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450,679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12.00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4,815,548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744,502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6.47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4,798,650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370,708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12.94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Maui 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4,852,439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415,734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11.67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Hilo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13,156,401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843,606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15.60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West Oahu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3,179,509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221,839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14.33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2,387,793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232,601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10.27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63637" y="3298195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099" y="384561"/>
            <a:ext cx="873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Hawaii Energy (2015 Analysis) to 2018 UH Analysis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47848"/>
              </p:ext>
            </p:extLst>
          </p:nvPr>
        </p:nvGraphicFramePr>
        <p:xfrm>
          <a:off x="205097" y="2070555"/>
          <a:ext cx="4195986" cy="2715087"/>
        </p:xfrm>
        <a:graphic>
          <a:graphicData uri="http://schemas.openxmlformats.org/drawingml/2006/table">
            <a:tbl>
              <a:tblPr/>
              <a:tblGrid>
                <a:gridCol w="99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2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kWh (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Sq. Ft.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111,852,995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5,181,925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21.6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Kapiolani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6,272,760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406,569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5,048,199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450,679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4,451,034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744,502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4,405,800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370,708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Maui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4,142,629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415,734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Hilo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2,614,408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843,606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West Oahu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388,880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221,839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152,002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232,601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59587"/>
              </p:ext>
            </p:extLst>
          </p:nvPr>
        </p:nvGraphicFramePr>
        <p:xfrm>
          <a:off x="4680365" y="2070555"/>
          <a:ext cx="4258537" cy="2715086"/>
        </p:xfrm>
        <a:graphic>
          <a:graphicData uri="http://schemas.openxmlformats.org/drawingml/2006/table">
            <a:tbl>
              <a:tblPr/>
              <a:tblGrid>
                <a:gridCol w="79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kWh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Sq. Ft.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116,131,200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7,744,860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14.99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Kapiolani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6,234,210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406,569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15.33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5,409,367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450,679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12.00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Honolulu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4,815,548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744,502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6.47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Windward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4,798,650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370,708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12.94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Maui College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4,852,439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415,734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11.67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Hilo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13,156,401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843,606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15.60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West Oahu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3,179,509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221,839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14.33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 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2,387,793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232,601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10.27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8331" y="1509839"/>
            <a:ext cx="158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HE 2015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83238" y="1509838"/>
            <a:ext cx="158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UH 2018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3287" y="5084748"/>
            <a:ext cx="8503064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-UH Hilo in the HE Table was inaccurate, Annual kWh should’ve been in the </a:t>
            </a:r>
            <a:br>
              <a:rPr lang="en-US" sz="2000" dirty="0" smtClean="0"/>
            </a:br>
            <a:r>
              <a:rPr lang="en-US" sz="2000" dirty="0" smtClean="0"/>
              <a:t>11-13,000,000 range</a:t>
            </a:r>
            <a:br>
              <a:rPr lang="en-US" sz="2000" dirty="0" smtClean="0"/>
            </a:br>
            <a:r>
              <a:rPr lang="en-US" sz="2000" dirty="0" smtClean="0"/>
              <a:t>-UH West </a:t>
            </a:r>
            <a:r>
              <a:rPr lang="en-US" sz="2000" dirty="0" err="1" smtClean="0"/>
              <a:t>O’ahu</a:t>
            </a:r>
            <a:r>
              <a:rPr lang="en-US" sz="2000" dirty="0" smtClean="0"/>
              <a:t> and Hawaii CC increased dramatically due to more buildings and usage since the last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7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8250" y="128561"/>
            <a:ext cx="263210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Notes: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-POST, Hamilton, and </a:t>
            </a:r>
            <a:r>
              <a:rPr lang="en-US" sz="1600" dirty="0" err="1" smtClean="0"/>
              <a:t>Bilger</a:t>
            </a:r>
            <a:r>
              <a:rPr lang="en-US" sz="1600" dirty="0" smtClean="0"/>
              <a:t> EUI went up significantly due to higher demand</a:t>
            </a:r>
            <a:br>
              <a:rPr lang="en-US" sz="1600" dirty="0" smtClean="0"/>
            </a:br>
            <a:r>
              <a:rPr lang="en-US" sz="1600" dirty="0" smtClean="0"/>
              <a:t>-Biomed and Stan Sheriff decreased due to less demand</a:t>
            </a:r>
            <a:br>
              <a:rPr lang="en-US" sz="1600" dirty="0" smtClean="0"/>
            </a:br>
            <a:r>
              <a:rPr lang="en-US" sz="1600" dirty="0" smtClean="0"/>
              <a:t>-ITS building was not operational during HE analysis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463637" y="3298195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47011"/>
              </p:ext>
            </p:extLst>
          </p:nvPr>
        </p:nvGraphicFramePr>
        <p:xfrm>
          <a:off x="219459" y="128561"/>
          <a:ext cx="5754050" cy="277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59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Building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kWh/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(2015)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kWh/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(2018)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EUI (2015)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EUI (2018)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7,051,520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9,279,014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37.61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Hamilton Library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14,576,034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8,064,872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76.97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Bilger</a:t>
                      </a:r>
                      <a:r>
                        <a:rPr lang="en-US" sz="1200" baseline="0" dirty="0" smtClean="0"/>
                        <a:t> Hall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6,675,992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7,800,650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45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91.98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Biomedical Science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7,557,511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7,077,494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36.28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4,394,850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3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</a:t>
                      </a:r>
                      <a:r>
                        <a:rPr lang="en-US" sz="1200" baseline="0" dirty="0" smtClean="0"/>
                        <a:t> Sheriff Center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~6,700,000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4,812,269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36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25.32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980833"/>
              </p:ext>
            </p:extLst>
          </p:nvPr>
        </p:nvGraphicFramePr>
        <p:xfrm>
          <a:off x="219459" y="2948300"/>
          <a:ext cx="8779262" cy="378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156"/>
            <a:ext cx="9429750" cy="8080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Annual EUI Comparison</a:t>
            </a:r>
            <a:endParaRPr lang="en-US" sz="4800" dirty="0"/>
          </a:p>
        </p:txBody>
      </p:sp>
      <p:sp>
        <p:nvSpPr>
          <p:cNvPr id="4" name="AutoShape 2" descr="data:image/png;base64,iVBORw0KGgoAAAANSUhEUgAABRoAAAKhCAYAAAA/jxITAAAgAElEQVR4XuzdB5hV1b3+8d/0GYYuIk2KlS4WFI1YITbQIGDDBmqSG/+5yb03Rk2u0XtNbrxJrjGJxhQQBStSNFhiN2KJYkMEKVIEpAjIMEyv/+dd4x7PHM7MOWfO7Jmz53z38/iIzt57rf1Z6xye/c4qabW1tbXGgQACCCCAAAIIIIAAAggggAACCCCAAAIIJCCQRtCYgB6XIoAAAggggAACCCCAAAIIIIAAAggggIATIGikI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pGzQuX77c5s6dawMHDrQZM2ZYbm5uwpjJcoPy8nJbu3atdevWzfr27Zss1aIebShQVlZm9913n23cuNGuuOIKGzFiRJO1SYbPR7x1jpVX933++eft/ffft5KSEuvYsaNdc801Lf5Z8av+sT4n5yGAAAIIIIAAAggggAACCCDQ2gJJGTTu3bvXXnnlFVPYsW/fPmeSn59vhx9+uJ155pl20EEHJeyUDEFKwg/RyA1efvll+/vf/27du3e3733ve9a5c2e/imrWfWtra+2zzz6zF1980TZs2GCVlZWWnp5uXbt2teOOO85OPvlk34Pfhx56yJYtWxa1/u0liI439Irn8xF67/PPP9+1X/hRVFRkf/rTn2zPnj0u2D/00EP3O2fVqlX2wAMPuP76L//yL64PxBOORm1MM1NdVca6devqv1c6dOhgl112GUFjCOCnn35q999/v1VXV9vFF19so0aNapRX7TZnzhz3Gb766qvtsMMOi6UpOAcBBBBAAAEEEEAAAQQQQKAdCiRd0Pjhhx/a448/7sKntLQ0FzDqBVZBRU1NjWVmZtrZZ59tY8eOdT9v7hFPkNLcMrzrFKhpBNVRRx1l06ZNS/R27novKPvmN79p48aNa3BPvfh7ozU1ei2ZRmsquFiwYIG99957psBR7ak2rqqqsuLiYvccChyvvPJK69evX4tYRbqJ55eXl2c5OTmNlqM6KGjROQrA77nnHhdWXXvttda/f3/f6tfSN/YzaFRd1aZvv/22HXPMMXbJJZfsV30FewoN9bmO1Gd1gReQDx061I261LktHTR6YabaU33skEMOaWnq+vvFa+5bRZpxY31O9T2sUZ/6DFx33XWmz0r4oTaaPXu2KZgcPny4+37LyMhoRolcggACCCCAAAIIIIAAAggg0B4Ekipo3Lx5s82aNctKS0vtlFNOcQGaFwLpxVdBxlNPPeXcFWaMHDmy2W3QnoPGZqO0woUKk5577jkXWkydOtWGDBnigmQdChoXLlzoRrIeeOCBLtxQ6OjH0VRQ21h5BI2Nt8RHH33kwu/evXvbt7/9bdMowdBDn9vXXnvN/S+NTNbIt6ysrPpT9PlWOL5y5cr6INKPoM4L/TV1/PLLL0/olxXR+qUf9Y9WZkv+fNu2bfbXv/7VfS4nT55sxx9//H631y+GHnvsMdeWQQvfW9KKeyGAAAIIIIAAAggggAACCNQJJFXQ6IURmno3ffr0BkGEKqsRcAoKXnjhhYTXViRobP2PgNbD+8tf/mJbt261CRMmuDA5/FDIrFFsmlrd2Mi3lqg5QWPLrtG4fft2+/Of/+ya5jvf+Y716tWrvpm8wG3Lli1uBKtCKU2N7tGjR/053tTq3bt321VXXWWDBw92I0dbekSjH6OLG+uPftS/Jfp+rPfQ9+0zzzxj//jHP9y0cgWJGn3sHaHPN2bMGJs0aZKvwW2s9eY8BBBAAAEEEEAAAQQQQACBthNIqqDRC3+ammKsAEqjHjU9zws0ooWGkUKl0GsuvPBCe/XVV91IOk0F1GgsTQFV0BVp2rFCEQUWGs2j8Ewj8hSanHHGGW4tM/136Et4ePNqlN71119vXbp0cT/SC72mlmpdRYVwmkasMGbQoEF23nnnuVFiOrwRdQUFBfv1mNC1BJvyiFSWRhdqZOFZZ53lNpAJPbwy9f+03uP69evdsysQ0tR1BRDnnntuxDX3wisZWv+mNiTRNHOVET7yTXXXJjcKpL/44gvndsABB7iRr+oPaudYp6fHEzR6npE+prGGod4GJFoXUuuOyk794KSTTnL/hI7uS8Rc/ffNN9+0119/3fUX3ffII490fVmjRRPdDEbmL730kgv7FTppZKKmkOv5Zs6caRqVrOmzoaONvRBS/V3t9fHHH+93zqZNm9z1GsGsz4ZsQj9DGn2oz+Wzzz5rn3/+eX3b67nU5tGWUfACxkhtGN4X5abnU7sr+I70WQy9T0uYa7Sn+nWk0Z4qS2uZ6ntP5gppvZG+sXwXJfLXi9bU1C8HvvzyS5s4cWKD9TffeecdN2W+U6dO7rtYo5DDvzua46j+q+849TXdW+0b/l0c2je0vqbqJ0O1l6bEDxs2LJHH5loEEEAAAQQQQAABBBBAAIFmCiRV0OiNaIw0esZ7Pk2x9Nby00u3AqZEgkZtPKEXWr2w6366v15WdWj9No2uCl2bTCGHNpPQi7ACCF2joEF1Uthx7LHHummGWk9SL767du0yTUFUgKgQT/dUYKJwTPcNXbNQZep+GvWl+3mhp0Z3DhgwwNVLgYnCTQV+CgH69OnjgkgFnRohqDo15qGyNG1ZI5T0zCpL54eWpSnpGk3mHaHThdUuKlf1U929dTP1PF4dm+qHoSMaTz31VBdQRgqIFCJo52yVo3vrnNCAS3/27HWeztd5eg4/gkaNxHvjjTesoqLCVq9e7dpMgZD8tC5dtFBDIZo21pCXV29vTUo9i/rMlClT6te2a665+oemH2u9PB1qI30+5CJLBeDyau6u06qrNmlSEKwAPrzNvXUa1Q81YtU7li5d6tb7O+GEE5ybQl5Nw9XnJPyc0KAtNExS/9dnz/uM6JlkqOe66KKLmtysRNesWLHCBZzhn0X97Bvf+Eb9eqChbeWt3ykzL3DUdP/QjVFaylzfE/fee6/73ggfEao6ekGpyr700kvdZyLW76JE10xUaL148WIXJKpuCv/kr2BYdYgUtsfrqKBQo1f1CwRv3Vbve1km4d/FoX1Dm17peu+IpX838+9LLkMAAQQQQAABBBBAAAEEEIgikFRBo7dGowIphVoKXxSkRRutlEjQKB+9xGrDDwWB3o7IDz/8sAsTQwMxBUwKSRRYaMSjghIFR7pGdZg3b54LofSiqw0tvKOp6ZraFEXXqWxdp+fWoZBRwY02Y4g0lbypEXmNeXgjkDRqTLZap062KksjjxRAho9OCh2FqHBJz6zrFFqpnRS6arRVaADSVJ/z1mhUuaNHj3Yb+4ROx2zsWm9El+qqNhk/fryzVwihtTsVhCh48iNo9OrUnDUaFURpnTsFMqH11j0V2mq3Xi/88/pMc81D179Uf1ZgLGeNoJw/f7598skn7lFiCWIi9SGN4FVf1REp3PMCRX2eFEKqn+mz8cgjj7gdvjXSUZ9nBWrqZ6FrOXohpQJ4BVc6QsMkhU9qc4WYCs5CPx/x7Aze1GdRn3e1lQJ81UFlqZ+rj2nEsz4jGpHphW2qY0uZh65RqTBTnw3v8Bz0/eh9tzT3u6g5fyOGhorekgeRwkfv3vE6hj6Lvlv0/N5I8p07d7oAUiOoQ5dbCO8b2hxM07d1nTc9vznPyjUIIIAAAggggAACCCCAAAKJCSRV0KhH0cgjjX5SiKWjY8eObtSYgj1N0fQ2Dgl97ESCRgUHCjzCpwx7oZxGCipY0MjHwsJC++Mf/+jqds0117hRht6hQOXBBx90gWP4CJ+mwo233nrLNPpHU5fDN7fxppzqmcPXtIs3aAwNvMKnQOoZ9LKv+stfU3m/9a1vuUfzQi+FVQoA1A6hh8InhbJqG63hFm2Ha5Xz9NNPu+m9CnAUhB100EEuqDz66KP3aweVJVsFUWoTjR7UNNrQUVr6uYJGhR/JFjQqIFGAq/DjzDPP3C9UjTQKsDnm3hqHCmYibdyhsEhTYDWirzlBo3Zr9kJGhdRqq/BfAHj9Vc/qTX/26qVgUH1YobJGdyo08zYP8aZdK4z11mdUu4eGSZFGwEaabh3t67Cpz6LWI1Sg6I22DH0+b3dlLXGgkFWjUFva3Pulg74L1EZeH9doaLWd7BL9Lorm09jPvU1fNGVbIyrVFxrra/E6eiO1NWJY4W74FGx9rv/2t7+5X954LqF9QwG0Aupov5Bq7rNzHQIIIIAAAggggAACCCCAQOwCSRc0quoKRbQO3LvvvuvCBu/Q9NjTTz99vzXtEgkaGxsNpVE5GnmlMGHGjBluDcLQl1uFRnrBjRR8hvM3dwOKpkbQxRs0KiDRyCAFt6FrvIXWNdLOwdFG8XlhjwLG0HUnm+qCCgYVnihw1Kg+BY7eoU1Ezj//fOftBQehU661Hlvo1FXvuniNPb+m6hkeWkaziP1j9/WZkeodrZxI5t7apZE2WgkP7eINGtXXNSpRgZD6vP47UqjjtdOOHTvqA0Ov32lKtBcSec+sdj755JPd8gL6rOkIDdSjbaYSzSlSezTWT0JHDYaGnaH38K7VFHCFuS1tLgdtqKPPQ6iDF7SFBqDN/S5qTh/VNQpaNXp5zZo17pcBGvUZ6buzOY7R6hTp+z1a34h2T36OAAIIIIAAAggggAACCCDgj0BSBo3eo2r0m0Y+aSSbpit7oaNGEiq00ChDHX4EjY29yGpkj0ZceusnHnHEEW4qsaY3h67lGCmgaGy0nYIFhXxa01Ehje4deijE80Z/ef8/3qDRG3nY1DRTrUWoqaPZ2dn1I9KihTnNCRpDn03hlUbLafqzNirxRjlqBJs2p9Gormh10P2aGzR66/BF+nhpZJl20vWOWOrR2MdUwYzCc63xqJGxCltDj9C+Ea2cSObRPgPxBjPe/bw1TDWiVZsTKXTXlOjGjkcffdRN9/dG9Xqj27xQUdeFh49qf00h1/29Kdc6L1qdozlFqmNj/aSpjZbC7+O1VUube9PM9Vn1pk/ru0AjQBXIhwegzfkuSuSvEa39qbpo5KFGrWrTldD1XHXv5jh6dVJ7ayq6vgv1i57QX0DonNDvrmh9I5Hn5FoEEEAAAQQQQAABBBBAAIHmCyR10Bj6WAodFWBoFJxGTmkKr17GE90MprHgrakXWU0/1cY1WjdQ6wLq0MhGrU13wQUXuKnAoUdTIVjoZhIajaZ7aNShDm/zEd070aDRq0NTQWOk4CZamJNo0BjqpJGs2nlba/1pxJzWGdToxWh10D2aGzTGumt0aIiivhHeHk19BL1ASH1FU/UPPvjg+pGw3uYkyRo0hj6X2iTStOzQc7x1GjXNVVOMFUxpgw8tT6D1GXWET6fWLxLUfuGbyEQLk2LpF+HtEi1o1D29DZkaa1MvgG7poFHlrVy50m3oozK0pqUC6khrWnp1i/e7qPl/VdQtr6C6qY4KGBV8hm8047VJPI6qU+jmMdqdXN9TCjN1KHRUOE3QmEjrcS0CCCCAAAIIIIAAAggg0DoCSRM0ertJK8zQi35jU5K9F3FNo/amF0Z74Y80+i/aNdFCDjWP6qwQRffSNG+9EKteWr9RYZJ3xLIunEZz6cVd13tHS06djmVEoxcahk6/jRbmxBM0ertJa8RkY6M/Q9dj9NZkUzB1zz33uBFujQV8yRo0etNhFaJGWtuwpaZOt0R/Dv3K8e6n/6f1CBWeP/vss67dmtph3OsPGgmpdT712dOaexoJGbp+p9am1GdGYZrWKdVoOY2QC93BO9pnMFrfjPQVGi1ojCdEbmlz1VejXTV9Wr9k0HqM+mWGRlCHh7Dhzxbrd1Gif61436WNjc5uTpuErh+rtRY1NT/0+5+p04m2GtcjgAACCCCAAAIIIIAAAq0nkDRBoxdQaISMXrC1Vl+kwztPP/NCp2gv/M0JGhUaKtzS6ElvjUZNY9R/a6SNAsHwzSJUjoJQbw23aEGjdhuePXu2mxYZae3Blgwak2GNRi/k0Xp9V199tds1uqkwyBvBpCmU3kYmCqbCN83RPZI1aNTmOpoWrOA50mY5LRU0eusFalqztxFLqG200C68HbzPVO/evd1oRIWE2rlaG5Zo1K1C8UhhsbdOo0biaedkLQcQKSTz1gPVuoMK0xQ2hW94FK3OzQm1GusnoeuAhu/63NjXcUube+V4Gx9p0xU5aV1E/fJCv4zwjuZ+FyX6V0u0oLE5jpGWbAitJ0Fjoq3G9QgggAACCCCAAAIIIIBA6wkkTdCoEV9/+tOf3BqFTe0iGmlEoxfmeKFI6KhAjfTRJgZaBy50mqz38tq9e3e77rrr3JTW0CPSrtNNldNU2BVtAwqtTRgpaPTWRGuJqdOho4YiTX+Ntut0YyO94hnRuHbtWhesKqhVeKsgMfyINKJR4bO3O3PQdp32+lmkXblDzROdOh1tB2RvpJx2Co53MxhvNOKXX37p1vDUTtpjxoxx61eGbwrjrTOo59YSAKpXpM1VvA1g1LbqW/rFQviox9YMGtUPvT6mNWBVl/AgVe2lz5G3tEFLm3ufBX1X6TtL4bR+4aHy9B0VWp/mfhcl+ldLtKCxOY5N7R6u/qR1PrVzO1OnE209rkcAAQQQQAABBBBAAAEE/BdImqBRj6rpvfPmzXNPrd2lNRLK23hCo9o0smfhwoXu5Tt0jUYvtNCL/7nnnmtjx451U+80YlAhn0ZV6YU1UtCoshQsKOjTbqo6TyMM9UKt+5122mnunjo0Sksj6xS4aLMSBaLeqDz9TOuXaXTOhAkTXN29wwsatWGMpp1614Ru/qCgRYGMAk9vc5i//e1vrg5NbQYTuhOtV15jIzy98FSBhdY/1DprCoo0OuqFF15wL/OdOnVyI0o13VVHtFFj8QSNCmq8UXFdu3a1Cy+80LSZjjdNUu2ltnrllVdcO3hrNKoeXjk6J3R6pay0kczixYvdepmNTekM/yg1tZlOYx87z0Iboyis09TuaIdXbxmrv6g/6Xl1L7WvNjnSsyYaNKoe2p1YDuHtq/rK/ZNPPnHVbW7QqGu98FvuWoMx0g7g3i7JOr9nz5723e9+tz6c87y8TU4UPuuINOqxtYNGrXeoIFWfOW3wpJGN3nRvz1DP702Bb2lzzyZ0VKD+X+h3kHdOc76L9PnTZ0X2Coqb2tSnsX4dS9AYr6O+z7UOpZ5J9Zo4caL7jlT763vpjTfecN+JBI3Rvm34OQIIIIAAAggggAACCCDQ9gJJFTQqcFFIoQ1BvJ2XvY0ZNOLR23hFUzcVDHq7Tus6rR+noEx/VtCiF1UFBjo0wlF/bmxEo9ZD089Vll5oNWpJR6QpogqGFIbqJVhleNfoel0b6RpNDZ01a5Zbd01102YHmgqpfyuYvO++++rrqvUL9Zy6l55P5eiZvOnbXpfRFFbVQz9THbTRhgIkBSONBY0KGp577rl6J12nZ5CtvHWtwqPhw4fX98yWDBp1U9lqzTmNyFLdFbppxJaeV/Xw/p+CZgWK3mYT+v8KIJ9//nl3rrdbtIJHGamNdb2fQaP8FLSoD6jeKvPkk0+2M844o9FPsq5ZtGiR2+DGezaN6PR27tWzK2jx1qOMZZftxsJdtaH6xLJly1x9ZKT7yUWhkspVP00kaNQzaPdsBUAK5iONBvamFKtdFERqCnD4yEfVzwvg9bNIU+JbO2hUnUI/3/LSZ0TP7H2+1U4KwL3RhS1pHtqJvN26I/2SwTsv3u8ibxSknieWPhCpU8cSNDbH8dVXX3Xf+96u8+qvan/1DY061yhafcdpGr8+d9H6Rtv/1UoNEEAAAQQQQAABBBBAAIHUFEiqoNFrAoVbS5YscYGZQhi9GCsQ04YUGq2oNfrCdztVoKORL7pO1ysI6tu3r51zzjluDTgFI5GCRgVTGrGoAE7lKTjQi6w2wND5kUb9aOSNztcIMQVnehnWCL2TTjrJ/RO+9qAXoCqg0WgljfLSqEGNHtTh3S+0fI3Y1KjJRx55xI2wDB8lqedVuKqNNFTnI4880i6//HJX36bWrFRdtF6jXuq3bt3qQk2FJtrl9qyzznLhUejR0kGj7q06KIzS6EXVxQt2FepoHTptBqFQIdK0XI2A047f2oRHR48ePVzQp1GtCq78DBpVnvrjww8/7EZY6lDfCR29GulrROGJRuuqfgpM9Fxe31RgopGweg71CYXLiZirL7z55psusNd91Be1JuZ5553nQlqFkLGETE31IdVZU3vVdpGCdW9KsdqoqfUOvXVDFa5HWpc1WpgUzSlSW8Sylmf451vfJV4/U3AavlFVS5mH1tf75YSm3IeOgg5/pni+izQSW7/U8Nad7devX9x/68UaNIZ+r3nfk005et9L+k77/PPP3XeERnfrlw0aXT1z5kz3ufF2L4/WN+J+MC5AAAEEEEAAAQQQQAABBBBoEYGkDBpb5Mm4SUoJxBIgpRQID4sAAggggAACCCCAAAIIIIAAAgi0sgBBYyuDU5w/AgSN/rhyVwQQQAABBBBAAAEEEEAAAQQQQCBWAYLGWKU4L6kFCBqTunmoHAIIIIAAAggggAACCCCAAAIIpIAAQWMKNHIqPCJBYyq0Ms+IAAIIIIAAAggggAACCCCAAALJLEDQmMytQ91iFiBojJmKExFAAAEEEEAAAQQQQAABBBBAAAFfBAgafWHlpggggAACCCCAAAIIIIAAAggggAACCKSWAEFjarU3T4sAAggggAACCCCAAAIIIIAAAggggIAvAgSNvrByUwQQQAABBBBAAAEEEEAAAQQQQAABBFJLgKAxtdqbp0UAAQQQQAABBBBAAAEEEEAAAQQQQMAXAYJGX1i5KQIIIIAAAggggAACCCCAAAIIIIAAAqklQNCYWu3N0yKAAAIIIIAAAggggAACCCCAAAIIIOCLAEGjL6zcFAEEEEAAAQQQQAABBBBAAAEEEEAAgdQSIGhMrfbmaRFAAAEEEEAAAQQQQAABBBBAAAEEEPBFgKDRF1ZuigACCCCAAAIIIIAAAggggAACCCCAQGoJEDSmVnvztAgggAACCCCAAAIIIIAAAggggAACCPgiQNDoCys3RQABBBBAAAEEEEAAAQQQQAABBBBAILUECBpTq715WgQQQAABBBBAAAEEEEAAAQQQQAABBHwRIGj0hZWbIoAAAggggAACCCCAAAIIIIAAAgggkFoCBI2p1d48LQIIIIAAAggggAACCCCAAAIIIIAAAr4IEDT6wspNEUAAAQQQQAABBBBAAAEEEEAAAQQQSC0BgsbUam+eFgEEEEAAAQQQQAABBBBAAAEEEEAAAV8ECBp9YeWmCCCAAAIIIIAAAggggAACCCCAAAIIpJYAQWNqtTdPiwACCCCAAAIIIIAAAggggAACCCCAgC8CBI2+sHJTBBBAAAEEEEAAAQQQQAABBBBAAAEEUkuAoDG12punRQABBBBAAAEEEEAAAQQQQAABBBBAwBcBgkZfWLkpAggggAACCCCAAAIIIIAAAggggAACqSVA0Bhje9fW1tqXX35pb731lq1evdqmTp1q/fv3d1cXFBTYww8/bJs2bbLs7GwbP368nXzyyZaWluZ+9tBDD7mf5efn2+TJk23YsGENSm3qnBUrVtiCBQusuLjYlTdt2jTr2rWrqT6vv/66vfDCC1ZRUeHuOWXKFMvLy2tw7+ZcX1paavPnzzddG/48oTdvTr1j5OY0BBBAAAEEEEAAAQQQQACBNhLQO+yyZcsalK730CuvvNLmzJnj3nNDj6OOOsq9q+7atcvuvfde27dvX/2Pr7jiChsxYoR7v4z33bapd9NY3rXbiI9iEUhpAYLGGJt/8+bNtnjxYjvyyCPtvffes0suucQFf9XV1S5I7NmzpwsYd+/e7ULHC6neV2UAACAASURBVC+80A4++GD3RZqenm4TJ050YeMTTzxhV111lfXo0cOVrMCwsXMU8s2ePdtOP/10Gz58uAsVd+zY4b7A9W+Vc/HFF1uvXr3s8ccfdwHkueeeW/9EhYWFzbr+tddec2Gq/kLQPR588EGbNGmSDRo0qP7eza13RkZGjOKchgACCCCAAAIIIIAAAgggkAwCK1eutA8++MC9B4e+0+m9cOHChTZw4EA79thj3Tuv3lv1zpqbm+vbu6nKi/aunQxu1AGBVBQgaIyz1ffu3WuzZs1yowe9oHHjxo3Wu3dv69Chg5WVldl9991nY8eOtUMPPdQeeOABF/4NGDDAysvL7f7773ejHb1RjSUlJY2eoy/mF1980QWT+vOWLVvcl+n06dNdELhq1Sq7/PLL3chJ/XZIIxyvvvpqy8nJcU+1bt26uK9XuDhv3jwbNWqU+0fHo48+6oLUM844o16rufXu3LlznOKcjgACCCCAAAIIIIAAAggg0FYClZWV7p31pJNOsqFDhzaoxtatW23RokVukIre9fRe+u6777r31NBAsqXfTceMGRP1XbutvCgXgVQXIGiMsweEB43hl69fv96NWtSQ8qysrAahpM7V6MeRI0e6oeM6It3PO0c/X7Jkic2YMcMFjTpXP9Nvh5YuXVo/ulHnRfrN0fLly+O+XlO7NVJSQalXR4WdOsaNG1f/uM2td5cuXeIU53QEEEAAAQQQQAABBBBAAIG2EtiwYYM999xzbgBM+FJdzzzzjKuWN7Puww8/dO/DNTU1VlVVZSeeeKL7mUZExvtu29S76ejRo6O+a7eVF+UikOoCBI1x9oDGgkYFfTNnznRfpvpCPOaYY9y049DRjwSN04ygMc4Ox+kIIIAAAggggAACCCCAQBsJeEtmaYbbKaec0qAWet+dO3euW2arT58+7mfbt293y4kNHjzY7XHgzfDTkmMEjW3UiBSLQCsLEDTGCR5tRKPWTnzkkUfsggsusO7duxM0ho3EjBQ0arj9tm3b4mwJTkcAAQQQQAABBBBAAIE2ESgvtfz7fmGZm9dYbW4HK776J1bd/4g2qQqFNl9Ay395AWFjd9m5c6dbSuvSSy+t32fAO/edd95xS3pddtllDaZJh97r+eefd5uXaikxgsb422pfabVd86vVVrCvMurFJeU1dv23+tqlZ/aMem6iJ2jEqjb86dSpk9uTgiN+gfZsSNAYZ38IDxq1XoXWm9B6jVqjUYemNx900EFuDQvWaGy4tiRrNMbZ4TgdAQQQQAABBBBAAIEkEqje/YVt/ddJVrFhlWUc0NP63rPYsvoflkQ1pCotKaCp0RrVqOnP2hvAO7QbtN51tbzWYYfVtb+CEy0lpo1PtVGpDi9oHDJkSIvuH5AqazS+/UmhXX/X2pib9IQhne2eHx4e9XyNNr3zzjvdxq86tNfDf/zHf7jgsLFDI1V/+tOf2i9+8Qu36/h//ud/2q9//WsrLi52A6z+67/+a7+p9VEr8tUJ6k//9m//5tb6/MY3vhHrZabrbr31Vrvmmmvcxr2hh6bx//d//7dbQ/SEE06wH/7wh26vjczMzEbv/8Ybb9jLL79st9xyS8x1kMv/+3//z2677bb96hB6k/BnVI7kGfbr1y/m8oJwIkFjnK0UKWjUF6x+Q3PmmWe6YeJz5syx888/333havMWbzp16K7TGtmn3+xojQvt0hXpHO06renYp512mtuYJXzXaQ1Tnzp1qtvd2tt1+pxzzjFt1KJr1ZHjvV5/gWjXaS3iqzU4ioqKGuw6rXvqg6l/Gnu2purNrtNxdjhORwABBBBAAAEEEEAgSQQqP99gW68/36q+2OrCxT6/X2SZPeumzHK0P4FIU6O9p9Sai2+++aZ7Z9TeBN6hYFLXaTkxhVHewBsFKS35burtOh3pPVpBZ3s5/Aga9U5/4403uj0ZtGmPjt/+9rduY1uFdo29s4cGjQcccEA9sUa1JlvQqOxFwaKe8/jjj3dT+hXqafStcpvGjtYMGttLH430HASNcbZupKnT+sBpOLk6s3Z8Hj9+vNtZWr/x0ZesplLrNzv5+fnuC1c7Todu1KLAMdI5qtqaNWtciKj7aNSkNoLRb4f0WyVtCPPUU0+5wFL3VDqvMr1dr/XFEe/1Cj61O7ZSf/0GQKGh9zz6EtdvPA455BA79dRTG322puodJzenI4AAAggggAACCCCAQBIIlK/60Lb+cIrVFO6xnMGjXMiY3rFzEtSMKvgl0NjUaK23qPfC4cOH27HHHtugeIVY8+fPdwNXFFjpvVHBjv7cku+mTb1r++XRFvf1I2h877337I9//KPddddd9SMYN2/e7P77Jz/5iduIViMV//CHP1jfvn3dqEAtDadRkN6IRll4f961a5e7VkvH/elPf3IzOzVa8vDDD7fbb7/dtb02CFKYqQFU4fdWdqLAUxsO6VDfUu6xdu1aFxRqc9of/OAHdtNNN7lMRdP59WflJNOnT3cDrX70ox81GE2oLEPB9q9+9av6maf//Oc/3cAwDQgLDUYVLmoQl+r3/vvvu/IVnt9///1uYNcdd9xhBx54oCtXz6zsR8+he3fr1s0uvvhiW7Zsmav766+/HvMznn322fWGCm5XrVrl/PW8ynY0QlSDylQ/DU7TDNrf/e53blDb//3f/7lZtMl6EDS2UcsoJNQHR2tdhA5BT7Q6+pBpRKVGJiqY5EAAAQQQQAABBBBAAAEEEhEoeetF237zlVZbUW4dThxnvX45x9KycxK5JdcigEAMAn4EjY899pgLfRubHqwQTvso/PjHP3bnaUqwQkcNqmosaNTUZQWSCpY1iOqVV16x3//+9y5w1EhJBWgKCRu7twK70KnTCvUUHl533XWmHcZ1H03r/va3v+3qPXToUBdOKtDWvRW8hU6d3rNnj/3Lv/yLHXfcce6a0CXcwkdghgeNmkKukFJBqcr1pmcrWNSapir3rbfecuco+NOArNCp07E+Y+gIUYX3usd3v/tdZ/j000+7QWUKPxWahtbJq4fMk/UgaGyDltHaFU8++aTbmVpTrlvy+Oyzz1xHnDBhQqNDnluyPO6FAAIIIIAAAggggAAC7Veg6LnHbcft39MCfNZpwjTredNdZmz+0H4bnCdLKgE/gkbtKaEZl40FjVo+TTMb9Y8GMuk8hXWakt5Y0Bg6QlAjHBUaahq2Qsczzjijft3Fxu6tQVKhQaNGH2pk7P/8z/+4emi0n4I9jWz82c9+5taJVOjX1BqN3mxUXafRtxoFefTRR7vwtKkRjaFrNCqU/PnPf+5CU41w1D1VBwWj3hG+RmOszxgaNCow1ahPjZ7U82qjHQWt119/vftzaJ2itV8ydGCCxmRoBeqAAAIIIIAAAggggAACCCSZwJ7777Qv//ILV6tu1/zYul9zY5LVkOog0L4F/Agao41o1DRqTXnWngyaLn3UUUeZrok1aAwN/+bNm9cgaGzs3uFBo8I0b/1Ir4XPOussN51Y07Tvvvtu03TjpoJG7zqNOPzggw9cOHnDDTe454g1aAwNAzWlXLNHte6owkCNLNSmROFBY6zPGHrvv//97w3C39CNY/QcBI3t+3PO0yGAAAIIIIAAAggggAAC7Vugtta++OUPbN9TD7nRiwfedJd1njCtfT8zT4dAEgr4ETQ2tkajpglrTcR7773XDj30ULdxikbwedOCYw0aNe35X//1X11YGTqiUdODNb060r3Dg0ZtUKvwzVvj0Wsa3VtTuqONaPTWYzzvvPPqW9UbCXjRRRfZX/7yF3dvrXsYPnU6NNTTSEqNaNTUcW8Uo/bL+Oijj+w3v/mNG+moGauekdZ/jPUZw0c0hj4vIxqT8MNIlRBAAAEEEEAAAQQQQAABBOIXqK0stx3/eY0VL3nW0rKyrdcdc926jBwIIND6An4Ejd6u0xqpqFGDCsq8XadvvvlmN1VaG/hoBKH2ltBUZQVqTQWN4Ws0KrxTcKkwzps6rU1stZ5ipHtrSTmtQ6iNVU455RTbtm2bmzb87//+725zGU0t1j/aXFcBocLKptZofPfdd93U7f/93/91G+dqB3RN+9bmReecc459//vfdwGiNrpVPbUEnbcZTPgajWp11UVTmbVJy7hx41xdNKJRLjp0P+1qrfvF+ozxrNHIiMbW/+xRIgIIIIAAAggggAACCCCAQASBNVtK7Cd/3WAbt5dF9cmtKbWfbrjZjihZaSUZ+fbLgb+wNR2GRr0uVU8YcUi+3Tytvx3Rr0OqEvDcPgv4ETSqypoSrQ1UtEu0Nlm5+uqrXdCnP2vTWgV8b775ptucRCGcRuxpc5TG1mhUoKgNV7SOYfiu06FrNDZ2b01BXrx4sauHdsRW4Ki9JzQ6cNGiRTZp0iQXGqoOsew6rVGHb7/9trvmpZdecus5fu9733Oby2gKtHas1shI1VnhYWFhoQswteu0nkEb9mp36dBdp1V3Pb9GHnq7TqveKuuee+5x12svDk3pjuQX/owKLD3PaLtOEzT6/EHj9ggggAACCCCAAAIIIIAAArEJTLl1RUwhY9fKPXbLhh9bv/LPrCCrm/3XoP+zrTn9Yiskhc9S2Dj7xsEpLMCj+yngV9DoZ525NwJsBkMfQAABBBBAAAEEEEAAAQTaqcBx33kv6pMdVLHVblv/I+teucuFi7cP+pV9mdUj6nWcUCfw7p+PhQIBXwQ2fVFuF97yccz3vvKsXvavF/aN+XxORMAPAYJGP1S5JwIIIIAAAggggAACCCCQBALRgsZDS9fYTzbcbB2r97lp0pourWnTHLELEDTGbsWZ8QsUl1VbeWVtTBd275QZ03mchICfAgSNfupybwQQQAABBBBAAAEEEECgDQWaChpHFH1gN278T8uqrbQPO4223wy41SrTstuwtsEsmqAxmO2WqrXWmoKvvPKK3XbbbbZkyRK3OYs2MDn99NPd2oSxHKtXr3brKC5btqz+dG0u89hjj9muXbts7ty5bnOVvLy8WG7HOe1MgKCxnTUoj4MAAggggAACCCCAAAIIeAKNBY1jC16y723+taVbjb3S7Sz7S99/s5q0dOCaIUDQ2Aw0LmkzAW2yopBRG7ho92ZvkxP9P+3QHMuhoFHn33333W7zk9BDO04TNMai2H7PIWhsv23LkyGAAAIIIIAAAggggECKC0QKGid98YhdsmO2k3n8oCtsfs8rUlwpsccnaEzMj6tbV+Dpp5+2pUuX2q233lo/glH/T4HhCSecYE888YTdfPPNlp2dbWeffbbbifqWW25pUMnGgsaHHnrILr/8cnfuWWedZfrv8CCydZ+W0tpCgKCxLdQpEwEEEEAAAQQQQAABBBBoBYHQoDHNam3G53fbN79c7EYv/rnvv9mr3c5qhVq07yIIGtt3+7a3p9u4caN95zvfsSuuuMImT57cYHqzRjv+4he/cKMde/XqZXfeeadVVVXFHDTKihGN7a3HxP88BI3xm3EFAggggAACCCCAAAIIIBAIAS9ozKqtsB9u+oUdV/iWVaZl2W8G3ObWZeRIXICgMXFD7tC6Alu3bnXTnhcuXGinnHKKW6Nx4MCBbgRiUVGRCyK90PDll1+OGDSGr9H44IMP2rRp0wgaW7cpk7I0gsakbBYqhQACCCCAAAIIIIAAAggkLqCgMbem1H664WY7omSl21FaO0trh2mOlhEgaGwZR+7S+gIVFRWmIPEPf/iD3XXXXfboo4/aIYcc4gLDaEEjazS2fnsFpUSCxqC0FPVEAAEEEEAAAQQQQAABBOIUGDfjRbtlw4+tX/lnVpDVzf5r0P/Z1px+cd6F05sSIGikfwRJwFuPccyYMfXVvv32213AqCPWEY0EjUFq9datK0Fj63pTGgIIIIAAAggggAACCCDQKgKVn2+wDy8727pX7nLh4u2DfmVfZvVolbJTqRCCxlRq7eA/65NPPmmPPfaY/epXv7J+/frZpk2b7Ic//KFdf/31bl3Gn//853bHHXfst0aj1mosLS21jh072po1axrddfqf//ynzZ492377299ahw4dgg/GE8QtQNAYNxkXIIAAAggggAACCCCAAALJLVC+6kPb+sMpVlO4x02T1nRpTZvmaHkBgsaWN+WO/gnU1NSYRjX+7ne/s5deesntNK2gccqUKZaRkdHortPaKOaXv/yl/elPf7Ivvvii0aBxz5499v3vf98KCgps7ty51q1bN/8ehjsnpQBBY1I2C5VCAAEEEEAAAQQQQAABBJonULr0H7bthkuttqLcbfjymwG3WmVadvNuxlVRBQgaoxJxQkAFtIN0pM1gAvo4VLuVBAgaWwmaYhBAAAEEEEAAAQQQQAABvwWKnnvcdtx+vVlNtXWaMM0mbLzCatLS/S42pe9P0JjSzd+uH56gsV03r28PR9DoGy03RgABBBBAAAEEEEAAAQRaT6Bg7l22+97bXYHdr7nRul3zY9Ou0xz+ChA0+uvL3RFAIFgCBI3Bai9qiwACCCCAAAIIIIAAAgg0FKittZ2/+bEVLrrPLD3dDrzpLus8YZo7h6DR/85C0Oi/MSUggEBwBAgag9NW1BQBBBBAAAEEEEAAAQQQaCBQW1VpO3463YqXPGtpWdnW64651uHEcfXnEDT632EIGv03pgQEEAiOAEFjcNqKmiKAAAIIIIAAAggggAAC9QI1JUW2/YbLrPSDNyy9Y2frfec8yx0+uoEQQaP/HYag0X9jSkAAgeAIEDQGp62oKQIIIIAAAggggAACCCDgBKoLdtnW6y+wig2rLLNnH+vz+0WW1f+w/XQIGv3vMASN/htTAgIIBEeAoDE4bUVNEUAAAQQQQAABBBBAAAGr/HyDbf3+JKvavtmFi33vWWwZB/SMKEPQ6H+HIWj035gSEEAgOAIEjcFpK2qKAAIIIIAAAggggAACKS5Qvna5CxlrCve4adKaLq1p040dBI3+dxiCRv+NKQEBBIIjQNAYnLaipggggAACCCCAAAIIIJDCAqVL/2HbbpxmtWWlbsOXXnfMsbSsnCZFCBr97zAEjf4bUwICCARHgKAxOG1FTRFAAAEEEEAAAQQQQCBFBYqee9x23H69WU21dZowzXredJdZenpUDYLGqEQJn0DQmDAhN0AAgXYkQNDYjhqTR0EAAQQQQAABBBBAAIH2J1Dw4O9s9x//2z1Y92tutG7X/DjmhyRojJmq2ScSNDabjgsRQKAdChA0tsNG5ZEQQAABBBBAAAEEEECgHQjU1trO3/zYChfd50YvHnjTXdZ5wrS4HoygMS6uZp1M0NgsNi5CAIF2KkDQ2E4blsdCAAEEEEAAAQQQQACB4ArUVlXajp9Ot+Ilz1paVrb1umOuW5cx3oOgMV6x+M8naIzfjCsQQKD9ChA0tt+25ckQQAABBBBAAAEEEEAggAI1JUW2/YbLrPSDN9yO0tpZWjtMN+cgaGyOWnzXEDTG58XZCCDQvgUIGtt3+/J0CCCAAAIIIIAAAgggECCB6oJdtvX6C6xiwyrL7NnH+vx+kWX1P6zZT0DQ2Gy6mC8kaIyZihMRQCAFBAgaU6CReUQEEEAAAQQQQAABBBBIfoHKzzfY1u9Psqrtm1242PeexZZxQM+EKk7QmBBfTBcTNMbExEnNECh951Xb8V/fifnK7MOHW5+7FsR8Pici4IcAQaMfqtwTAQQQQAABBBBAAAEEEIhDoHztchcy1hTucdOkNV1a06YTPQgaExWMfj1BY3QjzmiegILGrT+cHPPFecefRtAYsxYn+iVA0OiXLPdFAAEEEEAAAQQQQAABBGIQKF36D9t24zSrLSt1G770umOOpWXlxHBl9FMIGqMbJXoGQWOiglzfmABBI30jiAIEjUFsNeqMAAIIIIAAAggggAAC7UKg6OUnbcfPrjOrqbZOE6ZZz5vuMktPb7FnI2hsMcpGb0TQ6L9xqpZA0JiqLR/s5yZoDHb7UXsEEEAAAQQQQAABBBAIqEDBg7+33ff+t1ltrXW/5kbrds2PW/xJCBpbnHS/GxI0+m+cqiVU79kV96NndOsR9zVcgEBLChA0tqQm90IAAQQQQAABBBBAAAEEYhDY+esbrHDRfW704oE33WWdJ0yL4ar4TyFojN8s3isIGuMV43wEEGjPAgSN7bl1eTYEEEAAAQQQQAABBBBIKoHaqkr74rbvmKZMp2XnWK9fznHrMvp1EDT6Jfv1fQka/TemBAQQCI4AQWNw2oqaIoAAAggggAACCCCAQIAFakqKbPsNl1npB2+4HaX7/H6R5Qwe5esTETT6yutuTtDovzElIIBAcAQIGoPTVtQUAQQQQAABBBBAAAEEAipQXbDLtl5/gVVsWGWZPfu4kDGr/2G+Pw1Bo+/EBI3+E1MCAggESICgMUCNRVURQAABBBBAAAEEEEAgeAKVn2+wrd+fZFXbN7twse89iy3jgJ6t8iAEjf4zt8cRjQ899JAtW7asAV7Xrl3tyiuvtDlz5lhBQUGDnx111FE2bdo09/917aZNmyw/P98mT55sw4YNc+euWLHCFixYYMXFxda/f393vu5ZW1trr7/+ur3wwgtWUVHhzp8yZYrl5eVZaWmpzZ8/312bnZ1t48ePt5NPPtnS0tKaLMv/VqcEBBBoTICgkb6BAAIIIIAAAggggAACCPgkUL52uQsZawr3WO7w0db7znlu2nRrHQSN/ku3x6AxXG3lypX2wQcf2CWXXGIZGRn1P1ZIuHDhQhs4cKAdc8wxLkhMT0+3iRMnurDxiSeesKuuusqFhLNnz7bTTz/dhg8f7kLFHTt2uLBR/3744Yft4osvtl69etnjjz/uAshzzz3XXnvtNVu9erVdccUVVlhYaA8++KBNmjTJlddYWT16sOuy/72eEhBoXICgkd6BAAIIIIAAAggggAACCPggULr0H7btxmlWW1bqNnzpdcccS8vK8aGkxm9J0Og/d3sPGisrK+2BBx6wk046yYYOHdoAdOvWrbZo0SIXBGZmZrrzFBAOGDDAysvL7f7773cjEHNzc+3FF190oaP+vGXLFhcUTp8+3QWJq1atsssvv9yNVNToRY1w1D3nzZtno0aNcv/oePTRR61nz542ZsyYRsvyRlD63/KUgAACkQQIGukXCCCAAAIIIIAAAggggEALC2hX6R0/u86spto6TZhmPW+6yyw9vYVLiX47gsboRome0d6Dxg0bNthzzz3nQkJNZw49nnnmGfefChf37t1rs2bNctOeNTVah6ZRjxw50v15yZIlNmPGDBc06lz9TCMaly5dWj+6UedpJKRGPGratUY6jh071kaMGOHuobBSx+jRoxstyzs30XblegQQaJ4AQWPz3LgKAQQQQAABBBBAAAEEEIgoUPDw3bb7ntvMamut+7U3WbcZN7SZFEGj//TtOWjU1GiNPNQowlNOOaUBpqYyz507101l7tOnD0Gj/12NEhAIhABBYyCaiUoigAACCCCAAAIIIIBAEAR2/voGK1x0nxu9eOBNd1nnCdPatNoEjf7zt+egcefOnW668qWXXmrhax++8847btrzZZdd5tZtZESj/32NEhAIggBBYxBaiToigAACCCCAAAIIIIBAUgvUVlXaF7d9xzRlOi07x3r9co5bl7GtD4JG/1ugPQeNmhqtUY2aGq31E71Du0FrPcZx48bZYYcd5v53SUkJazT6390oAYGkFyBoTPomooIIIIAAAggggAACCCCQzALa7GXbf1xspR+84XaU7vP7RZYzuG7zirY+CBr9b4H2GjSGT40OldQu1G+++aZbtzErK8v9yJtmXVVV5dZXDN91eubMmXbaaae5jV3Cd53WFOypU6fawQcfvN+u09ocRuUUFRXtt+t0pLLYddr/Pk8JCDQlQNBI/0AAAQQQQAABBBBAAAEEmilQXbDLtv5gilWsXW6ZPfu4kDGrf90Ir2Q4CBr9b4X2GjSGT432JKurq13gN3z4cDv22GMbACucfOSRR2z9+vWWn5/vAkdvF+g1a9a4EFHnaLMYbQTTtWtXF1BqQ5innnrKKioq3PnaUEYbz2jnau1q/eGHH1p2draNHz/e7WKt0ZVNleV/q1MCAgg0JkDQSN9AAAEEEEAAAQQQQAABBJohULV9s33+vYmmfytc7HvPYss4oGcz7uTfJQSN/tl6d26vQaP/cpSAAALtUYCgsT22Ks+EAAIIIIAAAggggAACvgqUr11u234w2aoLdlvu8NHW+855btp0sh0Ejf63CEGj/8aUgAACwREgaAxOW1FTBBBAAAEEEEAAAQQQSAIBrcWoNRm1NqM2fOl1xxxLy8pJgprtXwWCRv+bhaDRf2NKQACB4AgQNAanragpAggggAACCCCAAAIItLGAdpXW7tLaZbrThGnW86a7zNLT27hWjRdP0Oh/0xA0+m9MCQggEBwBgsbgtBU1RQABBBBAAAEEEEAAgTYUKHjkHtt9963aXte6X3uTdZtxQxvWJraiCRpjc0rkLILGRPS4FgEE2psAQWN7a1GeBwEEEEAAAQQQQAABBFpcYOevb7DCRfe50YsH3fJH63jW1BYvw48bEjT6odrwngSN/htTAgIIBEeAoDE4bUVNEUAAAQQQQAABBBBAoJUFNEVaU6U1ZTotO8d6/XKOW5cxKAdBo/8tRdDovzElIIBAcAQIGoPTVtQUAQQQQAABBBBAAAEEWlFAm71o0xdt/qIdpfv8fpHlDB7VijVIvCiCxsQNo92BoDGaED9HAIFUEiBoTKXW5lkRQAABBBBAAAEEEEAgJoHqgl229QdTrGLtcsvs2ceFjFn9D4vp2mQ6iaDR/9YgaPTfmBIQQCA4AgSNwWkraooAAggggAACCCCAAAKtIFC1fbN9/r2Jpn8rXOx7z2LLOKBnK5Tc8kUQNLa8afgdCRr9N6YEBBAIjgBBY3DaipoigAACCCCAAAIIIICAzwLla5fbth9MtuqC3ZY7ID7QYQAAIABJREFUfLT1vnOemzYd1IOg0f+WI2j035gSEEAgOAIEjcFpK2qKAAIIIIAAAggggAACPgpoLUatyai1GbXhS6875lhaVo6PJfp/a4JG/40JGv03pgQEEAiOAEFjcNqKmiKAAAIIIIAAAggggIBPAtpVWrtLa5fpThOmWc+b7jJLT/eptNa7LUGj/9YEjf4bUwICCARHgKAxOG1FTRFAAAEEEEAAAQQQQMAHgcKF99nO39zg7tz9uput2/Qf+VBK29ySoNF/d4JG/40pAQEEgiNA0BictqKmCCCAAAIIIIAAAggg0MICu+++1QoevtuNXjzolj9ax7OmtnAJbXs7gkb//Qka/TemBAQQCI4AQWNw2oqaIoAAAggggAACSStQsf4TK/v4XRfW5I060bL6HZK0daViCHgCO352nRW9uND9Z+9fP2wdvnFWu8MhaPS/SQka/TemBAQQCI4AQWNw2oqaIoAAAggggAACSSFQU7jHyj5eamUr3rOy5e9Y+cr3raakqEHdMg7oaXlHnWi5R3/D8kaeYNmHD0+KulMJBCSgzV623XS5lb7zqqXnd7Lev33c7TDdHg+CRv9blaDRf2NKQACB4AgQNAanragpAggggAACCCDQJgLlq5e50YrlLlx81yq3bNivHpm9Dras3v3d/y9ft9IURoYe6R07W+7IMW60Y+5RYyx3xPFt8iwUikB1wS7b9m9TrXz1R5bZs4/1vmuBZQ88ot3CEDT637QEjf4bUwICCARHgKAxOG1FTRFAAAEEEEAAAd8Fqnd/4cJEN2JR4eKqD9zor9AjLTfPcoccYznDjrPc4cdZ7ojRltHtwAbnVG761Eo/fNPKPnzLSpf906q2bdr/HkOPtdyjT6ob+TjieEvLyfX9+SggtQWqtm+2z7830fTvrP6HWd97FptG37bng6DR/9YlaPTfmBIQQCA4AgSNwWkraooAAggggAACCLSoQG1lhZWvWW7lIcGiApjwI+vgQ9y00txhx1nO8OMs57BhZukZcdWlatd2K3v/dRc6Knys2LjarLa2/h5pGZmWPfioutBx1ImWN+ok0yhIDgRaSqB87XLb9oPJVl2w2/Xn3nfOS4k+RtDYUj2o8fsQNPpvTAkIIBAcAYLG4LQVNUUAAQQQQAABBBISqNqxxY1S1GjFco1WXPORKWwMPbReXc7QY+qDRY1YTO/cLaFyI11cs6/ASj9866sRj29ZxeqPrLa66utT09Ise9Dgr0LHEy3v6JPb/cizFkfmhvUCpR+8Ydv+42I3Ojd/7Dl20M9nWVpWTkoIETT638wEjf4bUwICCARHgKAxOG1FTRFAAAEEEEAAgZgFasvL3LRnL1jUv6t372h4fXq6ZQ84wk1/ztGIxeHHWfbAI83S0mIup6VOVH3LPnrbSpfVhY+avq3/F3pk9RlouaPGWO6ouunWGmnJgUA0gaKXn7QvbvuO1VZVWqcJ06znzb9rkz4erZ5+/Zyg0S/Zr+9L0Oi/MSUggEBwBAgag9NW1BQBBBBAAAEEEGhUoHLL+rq1FZcvdVOhKz5d2XCEoJmld+luuVoXUesqDh/tRi5qBGMyHhrdWP7JB/VrPCqE1CjI0KN+Z+ujNNX6RMvWlO42CEmT0Y861QkULrzPdv7mBvfn7tfdbN2m/yjlaAga/W9ygkb/jSkBAQSCI0DQGJy2oqYIIIAAAggggIATqCkpsvKV73+9YcuK96x67+6GOukZbi3F+g1bhh1nWf0PDa5gba1VrFtZt8bjsrfctOvqXdsbPI/b2XrECZZ3tHa2PtFyhhxtaZlZwX1map6QwO57brOCh/5glp5uB93yR+t41tSE7hfUiwka/W85gkb/jSkBAQSCI0DQGJy2oqYIIIAAAgggkIoCCtg2rnGjFcu/2gnabaRSU9NAQ6P7tFmLmwatfw89tt3v4lz5+QYr+/CfddOtl71llZvXNzDRLta5w451oaM2l8kdeUK7N0nFj8h+z1xTbTt+dp1pynRado71+uUc63DiuJSlIWj0v+kJGv03pgQEEAiOAEFjcNqKmiKAAAIIIIBACgjUFO6xshXv1Y1WVLi48n2rKSpsGKBlZVv24cPrNmzRNOhhx1lm7/4poNP0I1YX7LLS99/4asTjP61i3YoGgazb2fqIEXWho9vZ+kRL79Q15d3aE4A2e9l24zQrXfoPt6N0n98vspzBo9rTI8b9LASNcZPFfQFBY9xkXIAAAu1YgKCxHTcuj4YAAggggAACSS5QU23l61a6HaBdsPjxu1a5ed1+lc7s2bfBhi05R45MmR1zE2lBTTHXxjLedGut+dhgl23tbD3wyK93tj5mLDtbJwLextcqpP/8+5OsYu1yy+zZx4WMWf0Pa+NatX3xBI3+twFBo//GlIAAAsERIGgMTltRUwQQQAABBBAIuED1np11u0B/tWFL2aoPrLa0pMFTabqvRmDVTYMebTnDj7PMHr0C/uTJUf3ayvI6f63zqJ2tl79jNaXFDSqnkaEa6ehNtw70upbJwd4qtajavtm2fn+SaTq9wsW+9ywmNP5KnqDR/y5I0Oi/MSUggEBwBAgag9NW1BQBBBBAAAEEAiSgkXMVaz+u3wla06Crtm3a7wmy+g5yYaIXLGYfPsw0xZejFQQ0onTNcrexjNZ41HqP4ZvqZHTrURc6Hn2S5R41xnIOG+42F+FIHoGKDats6/XnW3XBbhfO975znps2zVEnQNDof08gaPTfmBIQQCA4AgSNwWkraooAAggggAACSSxQtePzulDx46VuKnT56mUNp+maWXpevuUMPebrDVtGHG8ZXbon8VOlXtXcxjsudKzb2bpqx5YGCOn5ndymMnUjHr/a2TorO/WgkuSJSz94w7bfcJnbiT1/7Dl20M9nsaxAWNsQNPrfWQka/TemBAQQCI4AQWNw2oqaIoAAAggggECSCNRWlJvW+/M2bNF03Opd2xvWLi3NTeEM3bAl+5AhjIZLkjaMtRpVu7Zb2XtL6td5VBBptbX1l2tX45yhx9ZNt9YGMyPHWFpuXqy357wEBIqXPGs7fjrdaqsqrdOEadbz5t+ZpaUlcMf2eSlBo//tStDovzElIIBAcAQIGoPTVtQUAQQQQAABBNpIQOu+1W/YsuJdq1i7wmqrqxrURrsX57rRinXrKmoqNNM326jBfCxWG454U63174o1yxv2hfQMyzlixFcbzJxUt7N1526+1WjNlhL7yV832MbtZb6VkYw3/ubuxTZj692WZrX22EFX28Kel7V4NUcckm83T+tvR/Tr0OL3bs0bEjT6r03Q6L8xJSCAQHAECBqD01bUFAEEEEAAAQRaQUBTMN1oxeVL3VTo8hXvurXfGqaKGZZ9yOAGG7Zka3dbRlO1QgslVxG1ZaVW+tHbddOt9c+K96y2PCT0087WAw633FEnWd5RYyz32LEturnPlFtXpFzIOG37TDt/5zyrSUu3P/a7wZZ0PdO3TqGwcfaNg327f2vcmKDRf2WCRv+NKQEBBIIjQNAYY1vV1tbal19+aW+99ZatXr3apk6dav3793dXFxQU2MMPP2ybNm2y7OxsO+200+zUU0+1jIwM97OHHnrI/Sw/P98mT55sw4YNa1BqU+esWLHCFixYYMXFxa68adOmWdeuXU31ef311+2FF16wiooKd88pU6ZYXl7DqTrNub60tNTmz59vulbPM378eDv55JMtLezlqTn1jpGb0xBAAAEEEGgdgdpaq/hsrQsTvWBRG0tYTU2D8jO6HlA3UlE7QY8YbTlDjnbrLXIgEC6gabwuqF6mNR7/aWUfvW01RXsbnJbZ6+C60NFtMHOiCyKbe6RSiJRuNfaDTf9jY/a+ZpVpWfabAbfZh51GN5cu5uuCHiKlUh+JuVFb+MSg95EW5uB2CCCQ4gIEjTF2gM2bN9vixYvtyCOPtPfee88uueQSF/xVV1e7ILFnz54ukNu9e7c98MADNnHiRHeuQsL09HT33wobn3jiCbvqqqusR48ermQFho2do5Bv9uzZdvrpp9vw4cNdqLhjxw4XNurfCjcvvvhi69Wrlz3++OMugDz33HPrn6iwsLBZ17/22msuTL3iiitM93jwwQdt0qRJNmjQoPp7N7feCl85EEAAAQQaCqTq1MfW6AfhUx9r9hW4EWfehi1lK9/fLwRKy8yy7MOGuQ1bNP05Z8Roy+ozsDWqG7EM+od/9K0yNVZh9qcr6td41HTr6t07GjyUC7K1vuNRdes85hw+Iua1PFMlRMqpKbcbPvuZjSj6wEoy8u3ng/7X1uUd4V/nCLlz0EOkVOkjrdIZGikk6H2kLe0oGwEE2p8AQWOcbbp3716bNWuWGz2ooLGsrMwUzB177LF2wAEHuLspeBw5cqQdeuihLnRU+DdgwAArLy+3+++/340O9EY1lpSUNHpObm6uvfjiiy6Y1J+3bNniQsnp06e7IHDVqlV2+eWXu5GGGn2oEY5XX3215eTkuHqsW7cu7usVLs6bN89GjRrl/tHx6KOPuiD1jDPOqNdqbr07d+4cpzinI4AAAu1fIBWnPrZGq2r0U//SDXZq/nq7uO9m04YtlZvXNdjIQ/XIPLB33UhFL1gccrRpg49kOegf/rZEW0yNrdyy3sqW/bNurccP3zKtARp6pHfoaLkjjq+bbj1qjNupPC0rcp9MhRCpY/U+u2X9j21g2Tr7MquH3T7oV7Y1p5+/HYOgsdV820NBBI3toRV5BgQQaCkBgsY4JcODxvDLNQJw7ty5bgSgpkqHhpKhIeSIESPcpZHu5wWV+vmSJUtsxowZLmjUufqZRjQuXbq0fnSjztNoSY141M90ro7ly5fHfb2mdmuk5NixY82ro8JOHePGjat/3ObWu0uXLnGKczoCCCDQ/gVSIShojVbsXF1ghxd/YkeUfGJHlK60Q0rWWG5Nww0y0rKyLWfwKBcqunBx2HGWeVDf1qhes8ugfzSbLuYL2zokqN6z00rff+Or6dZvWcX6TxpM33f91u1sPcaFj7kjT6ifut/e+8eBlTvslvU32kEVW21LzgAXMhZk+be5TqRO09b9I+aO3MiJ7b2PJOrTEtcHvY+0hAH3QAABBDwBgsY4+0JTQaOmUWttw44dO7pRjAodCRobBqQEjXF2OE5HAIGUEOAlMP5mzqitsoFl6+2IkpV2eMkn7p+eFdv3u9EX2b1sbYchdsH0b7pQMfuIEaap0UE66B/+t1ayhQQ1xfu+XuPxwzetfPUyq62s+BpCO1sfPsyFjre+1dNWdDzKijI6+Q/VyiX0K//Mbl33I+tcvdfWdBhqvxj0SytLb7geeWtUKdn6R7zPzHdIvGLxnx/0PhL/E3MFAggg0LgAQWOcvaOxoFFrFr700kv2+eef20UXXeQ2ZWlq1B8jGr+G37p1q23bti3OluB0BBBAoP0IfOcv7edZ/HqS7pW7XJh4ZOlKN2pxUOlay6qtbFBcWXqubcg7wtZ0GOJCibUdBtvezLqRT3/+tl818/++9A//jZO+f1RVWOaGTyxz3ceW8elHlrnxE0sL3dnazD7POdhWdRhhn3QcbqvyR9jOrIP8h/OxhCHFH9lNG2+x3JpSe7fziXZX/59aZVq2jyU2fuuk7x9RVPgO8b/bBLWP9O7d2/r06eM/ECUggEBKCRA0xtncjQWNH374oZvOrDUTvZ2fm1rHkDUa44TndAQQ8FVAu6QWv/yk7V0wy+2WmpaX76blped3/PrPHfItLa9j3f/v0NHSOnx1Tl5+3Z87dHI/c9d+9bO6P3c0TfvjaFyA0SYNbRQgatqzpj8rVDy8dJUpaAw/tmX3tbX5Q2xt3hBbnT/UNucOshpLjwgd5NEm9A//vz0C1z9qqq189UdujcfnHnjGjixZYZ2qChtA7c460Fbmj7RV+cNtVYfhtiV3gP+QLVTCcYVv2b9vut00cvmVbmfZn/v9u9VaWgvdPf7bBK5/hD0i3yHxt3m8VwS9j8T7vJyPAAIINCVA0Bhn/4gUNCpkfOWVV9ymLd27d6+/o7czc1VVlWntw9BdpzWFuKKiwoWSCxcutEjnaNfpmTNn2mmnneY2ZgnfdVprQU6dOtUOPvjg+l2nzznnHFPAqWtLS0vjvl5TvrW5jTaX0fMUFRU12HVa98zMzHT/aGOaeOvNrtNxdjhOR8Bngapd261w4X1W+Lc5Vv3lTt9K01TV+vBSgWUHL7AMDS9D/r8XXirYVFC5X3iZ3+jGCL49hI83TvWXwJ4V2+rWVSxZaYeVrHJTohUwhB7aZfbTDke6UNH9kz8krqmiQX4JTPX+4eNHr/7W7aF/9Cv7zAaXfGxDipe7fw6obPidvi+ji63KH+bCx9X5w21D3mGNBvOtYd5YGd/cvdhmbL3b0qzWHjvoalvY87K2rI4rO8j9Q/XnO8T/LhT0PuK/ECUggEAqCRA0xtnakXadvu+++2zjxo0N7jRw4EC3iYvCxEceecTWr1/vNodR4KjRjKEbtTR2jm64Zs0aFyJqvUftcq3NXrp27WoKMTWC8qmnnnJl6J7aCVs7UKs+3mYu8V6v4FO7Yy9atMgUoCqwHD9+vNspW6Higw8+aIcccoideuqprk6Rnq2pesfJzekIIOCTQOl7S9zoxeJXF9eXkNmzj3WZfI3bICPSoTXDakuLrUb/lBTX/bmkyP137Vf/rvvz1//fnbv3S5+ewiy9Yxc3evLrEDMkmPTCyvxOlp7boW605VcBZ31w2eC/O7bZTsOp9BKoaZCHla52geIRxStdwNipeu9+fUSbPqzuMMyFi592GGybcgcl1I+C/BKYSv0joUZO4OL22D+0ZqnC+yOLV9jw4g+sT/mWBkIV6dlutOMnHUbaJ/p3/sgEBFvm0su3/dUm7nrc3eyP/W6wf3Qb3zI3TvAuQe4fBI0JNn6Mlwe9j8T4mJyGAAIIxCRA0BgTU8ufpJBw7dq1dumll7pwsKUOjWacM2eO24xGwSQHAggg4AnUlJbYvmcfscIFs6xiw+q6/52WZnmjT7Uuk6+1/G+cZZYeedppwoo1NVZTss8FlC6M9ELKkqLI4aULMutCzPDw0gWZpUVWW1GecLXCb5CWkRk22vKr6eFuqnjoKMzQ/68/1/2sfjp5yCjMtKycqPVsr0GSRiT1Lt/iwkRvw5aDyzZautU0MNmX2blulGIH75/BLb7hQ5BfAttr/4j6wWjFE1Khf3Ss3mdDiz+ywV+NeBxYuq7BZ7EqLcvWdTjCPtE6j/kjXAjZWhuv6Dvhe5t/bWMLXrLKtCz7zYDb7MNOo1uxBzRdVJD7B0Fj63SjoPeR1lGiFAQQSBUBgsY2aOmamhp78skn7ZhjjrEBA1p2vZzPPvvMjUScMGGCMU25DRqXIhFIQoHKTZ/a3sf/YvuefcyNQNSR3rGzdTr3UhcwZh18SBLWOoYqBSm8/GqtyvDRl94alo+8WWSlaXlWnp7rXuxLM/KsLL2D+3NZRq6VffWzkvQOVp6R22YbIkRrlQ7VxXZ4aV2oeETxJ27UYn5NXZ/zjpq0DDc6cbWb/jzUPs0bbNty+ka7dcI/D/JLIEFjws0f9Qap2D9yasrtyJKPbWjRR26NR31uQzdYqklLt025h9gnHepGO67IH2lFmZ2jWsZ7gsq8ceN/2oiiD0xLJPx80P/aurwj4r2Nr+cHuX8QNPraNepvHvQ+0jpKlIIAAqkiQNCYKi3NcyKAQGoJ1FRb8WvP2t4FM03TpL0j+9Chbnp0p3MusbSc3NQyieVpAxJeKqxzwWRGrpW6QLIuoCzL+OrPaXlWlpkXFl5+FVyGhZel7r/z4g4v02tr7ODyjXUjFd2GLZ+4qZkaxRh6FGR1c6MVvV2g1+UNNk3ZbO0jyC+BBI3+9xb6h1lmbaUdWrLGhpTUrfGoadf65UHooQ2YPuk48qtRj8NtZ3avhBpHoyx/suFmO7R0jX2Z1cNuH/Qr25rTL6F7+nFxkPsHQaMfPWL/ewa9j0RSeuihh2zZsmUNfqQlvK6//nrTfgOaSadlvHTO6aefbuPGjXPn7tq1y+69917bt29f/bVXXHGFjRgxwu0DoHX+i4uL91sW7PXXX3d7EoQuC6ZlvbRHwPz58921oct6aVZgQUGBqZ7aCyF0mbLWaXVKQQCBxgQIGukbCCCAQDsSqN6z0wqfnGuFi+6zqp3b6p+s4xkXWOcp11reqJPa0dMG51Fq9hU0nDauKeEha17+3wOrLa+21HKrSy3X+3dNqWk9w9zqMsurKbGcmjL3s/CdZVtSQaOJXGCZ7gWY+vNXIy0z8kyhZHVaph1WusrtCp1bU7Zf8QoVta7i6vxhti7vSPsiwSCipZ4vyC+BBI0t1Qsavw/9I7LNIaVr6zaYKfrIhhR/vN96qnszu7rRjt7u1p/lxj5CXmtI3rzxJ+4XFBrl/D+Dfml7Mr/eVNH/Vo+9hCD3D4LG2Ns5kTOD3kdiefaVK1faBx98YJdccokLAx944AG3KekZZ5zhNjj1DoV+Cgy1t0Bu7te/1Nb6/rNnz3ah5PDhw/fb6PThhx+2iy++2Hr16lW/0am3Uenq1atNYaXuoT0DJk2aZNoTQaFlenq6TZw4scHGqz169IjlkTgHAQR8EiBo9AmW2yKAAAKtKVC2/B23uUvR8/Pri83oeoB1njTdulw4wzIOOKg1q0NZcQo0J0jSSKCc6rrwUYFfTnWpCyTzvgoo9TO/w8vdWQe6dRXXfLULtEYtJusR5JfA5vSPZG2HZK0X/SO2lvF2ttZU68HFH5vCwtCjOL2jW9txZceRtqrDcLeRU6RjQNl6+8nGm61r5R53/h0Dfm6lGR1iq0QbnBXk/kHQ2DodJuh9JJpSZWWlCxZPOukkGzp0qH300UcudLz88sv3W65LIw/ffffd/X62bt06e/HFF+2qq65yAeSWLVtcUDh9+nRTkLhq1Sp3jUYq6h4a4ahwcd68eTZq1Cj3j45HH33UevbsaWPGjHF1Uhip5ci0oen999/vNjHVRqkcCCDQdgIEjW1nT8kIIIBAQgLaDGXfc4/b3vkzrWLt8vp75Y443rpMvc46jrswoftzcesJJEuQFEt4mVNbbp/n9Hc7QmtadFCOIL8EJkv/CEpbN6ee9I/mqJl1qdrjplnXbTLzsSlADD20sYuCxFX5dRvMrMg/yoYUf2Q3fvYzy6susbc7n2x3DvhZ8wpvxauC3D8IGlunowS9j0RT2rBhgz333HMuJNToRQWEGl24efNmN4VaAeR5553nQkftF/DEE0+Y9iWoqqqyE0880YWBGhG5ZMkSmzFjhgsa9+7d66Y9a+SjNkrdsWOH+7MOb1Tk5MmTTSMdx44d66Ze61BYqWP06NE2a9YsmzJlSv0mqLrfyJEj68+N9lz8HAEE/BEgaPTHlbsigAACvglUbd/sNncpXPyg1RQVunLSsnOs03mXudGLWoeRI1gCBEn+t1eQXwLpH/SPpgSSqX9oTUc31drtbP2RHV6yqtGqP9d9ot3X9/v+N24LlBDk7w+CxhboADHcIuh9pKlHrK2tdcGiRhGecsop7lQFegoavRGNmhKtEYbHHnusbd++3Xbv3m2DBw+2L7/8sn7UYXV1NUFjDH2JUxBoDwIEje2hFXkGBBBICYGSN55zoxdL3n65/nmz+g6yLlOutU4Tpll6fqeUcGiPD5lMQUF79NUzBfklkP7hf6+kf/hjrB2lNc16SFFd8KgNZvT/Hj1oui3qeak/hfpw1yD3D4JGHzpEhFsGvY80pbRz5043XfnSSy81b+3D8JGDL7/8sm3btq1+RGLo/Z5//nm3pqOmNzOisXX6I6Ug0NYCBI1t3QKUjwACCDQhUFO01wqfnGN7F822qq2f1Z+ZP/Yct/5ihzFn4tcOBAiS/G/EIL8E0j/oH00JBK1/9C3f5JZfCNIR5O8PgsbW6WlB7yNNKT3zzDOmUY2a/qz1E3UoeOzTp0/9CEcFjV988YVddNFFtn79ehdIaodqHV7QOGTIENZobJ3uSCkItLkAQWObNwEVQAABBPYXKF+73PY+/lcremGB1ZbX7eyb3rmbdZ54uXWZfI1l9joYtnYkELSgIIj0QX4JpH/43+PoH/4bB7mEIPcPgsbW6XlB7yONKWl69Ny5c90uzwoWvUMbtzz99NN25ZVXuvUW58yZUz91WsGkrtP6igUFBfVTp/v162czZ8600047zW3sop2pvXUZ9W+VM3XqVLeT9eOPP+6CSm/XaW0Oo/Uhi4qK9tt1WutAqiyt66i1IXUeu063Tr+nFAQaEyBopG8ggAACSSJQW1lhxS8/6aZHl614t75WOYOPsi6Tr7WO4ye7tRg52p8AQZL/bRrkl0D6B/2jKQH6B/0jmgB9JJpQ4j8P8t8xTT39O++843aEvuyyyxrsLq0RjtoVWmFh6IYv2gymtLTU5s+f73aO1n+feuqpduaZZ7o/r1mzxoWICiL79+/vplorUNT9tCHMU0895aZZa9dobfKijWe0m/SiRYvcJjPZ2dk2fvx4t7O0RlfqPo888ogbRZmfn+8CR3acTrw/cwcEEhUgaExUkOsRQACBBAWqdm23wgUzrfBvc616zy53t7SsbOt4xgXWecq1ljvsuARL4PJkF+Al0P8WCvJLIP2D/kHQ6H8faKqEIH9/6Ln4DvG//wS9j/gvRAkIIJBKAgSNqdTaPCsCCCSVQOm7r9neBTOteMnfzWqqXd0ye/Z1ay92vuBKy+h6QFLVl8r4J8BLoH+23p2D/BJI/6B/EDT63wcIGtvWOOilB/nvmKDbU38EEEg+AYLG5GsTaoQAAu1YoKakyPY986gLGCs/W1v/pHnHjrUuU66z/LFnm6VntGMBHi2SAEGS//0iyC+B9A/6B0Gj/32AoLFtjYNeepD/jgm6PfVHAIHkEyBoTL42oUYIINAOBSo3fWoFj/3Ziv7+mNWUFrsnTO/Q0Tqdc7Fi8Q3vAAAgAElEQVR1mfpty+p/WDt8ah4pVgGCpFilmn9ekF8C6R/Nb/dYr6R/xCqVmucFuX+oxfgO8b/fBr2P+C9ECQggkEoCBI2p1No8KwIItKpAbXWVFb/2jFt/sfT9N+rLzh50pHWefI11OudSS8/r0Kp1orDkFOAl0P92CfJLIP2D/tGUAP2D/hFNgD4STSjxnwf575jEn547IIAAAg0FCBrpEQgggEALC1Tv2WmFTzxghU/cb1U7t9XdPT3D8k85x02Pzjvm5BYukdsFXYCXQP9bMMgvgfQP+gdBo/99oKkSgvz9oefiO8T//hP0PuK/ECUggEAqCRA0plJr86wIIOCrQNlHb9ve+TOt+NXFVltV6crK6NbDOp9/pRvBmNmjl6/lc/PgCvAS6H/bBfklkP5B/yBo9L8PEDS2rXHQSw/y3zFBt6f+CCCQfAIEjcnXJtQIAQQCJFBbXmb7nptnexfMsoq1H9fXPHf4aOsy+RrLP+MCS8vKDtATUdW2ECBI8l89yC+B9A/6B0Gj/32AoLFtjYNeepD/jgm6PfVHAIHkEyBoTL42oUYIIBAAgcqtG93oxX1PPWw1RXtdjdNycq3j+MnW9eLvWvahQwPwFFQxWQQIkvxviSC/BNI/6B8Ejf73AYLGtjUOeulB/jsm6PbUHwEEkk+AoDH52oQaIYBAsgrU1lrJm8+7gLHknVfMamtdTbP6DLTOF063zudfYekduyRr7alXEgsQJPnfOEF+CaR/0D8IGv3vAwSNbWsc9NKD/HdM0O2pPwIIJJ8AQWPytQk1QgCBJBOoKdxjhX+ba3u1ucvWz+pql5ZmHcac6aZHdzhxvPtvDgSaK0CQ1Fy52K8L8ksg/SP2dm7umfSP5sqlxnVB7h9qIb5D/O+nQe8j/gtRAgIIpJIAQWMqtTbPigACcQmUr11uex/7sxW9uNBqK8rdtemdulrnCZe5zV00kpEDgZYQ4CWwJRSbvkeQXwLpH/SPpgToH/SPaAL0kWhCif88yH/HJP703AEBBBBoKEDQSI9AAAEEQgRqKyus6KUnbO+CmVa+4r36n2QfPsKNXux09kWWlp2DGQItKsBLYItyRrxZkF8C6R/0D4JG//tAUyUE+ftDz8V3iP/9J+h9xH8hSkAAgVQSIGhMpdbmWRFAoFGBqh2f296F99m+xXOtumC3Oy8tM8vyT5toXaZca7kjT0APAd8EeAn0jbb+xkF+CaR/0D8IGv3vAwSNbWsc9NKD/HdM0O2pPwIIJJ8AQWPytQk1QgCBVhQoeedVK1ww04rfeN6sptqVnHlgb+v8raut87eusoxuB7ZibSgqVQUIkvxv+SC/BNI/6B8Ejf73AYLGtjUOeulB/jsm6PbUHwEEkk+AoDH52oQaIYCAzwI1JUW27+mHbe+CWVa56dP60vKO/oZ1nnKt5Z9yrqVlZPpcC26PwNcCBEn+94YgvwTSP+gfBI3+9wGCxrY1DnrpQf47Juj21B8BBJJPgKAx+dqEGiGAgE8CFRtW2975f7V9f3/MaktLXCnpefnW8eyLrMuU6yx70JE+lcxtEWhagCDJ/x4S5JdA+gf9g6DR/z5A0Ni2xkEvPch/xwTdnvojgEDyCRA0Jl+bUCMEEGhBgdrqKit+9Sk3erHswzfr75zV/7C6zV3Ou8zSO3RswRK5FQLxCxAkxW8W7xVBfgmkf8Tb2vGfT/+I3yyVrghy/1A78R3if28Neh/xX4gSEEAglQQIGlOptXlWBFJIoHr3F1b4xP2298kHrHrX9ronT8+w/G980zpPvtY6HH9aCmnwqMkuwEug/y0U5JdA+gf9oykB+gf9I5oAfSSaUOI/D/LfMYk/PXdAAAEEGgoQNNIjEECgXQmULXvLjV7UKMbaqkr3bBldDrBO519hXS6cYZkH9W1Xz8vDtA8BXgL9b8cgvwTSP+gfBI3+94GmSgjy94eei+8Q//tP0PuI/0KUgAACqSRA0JhKrc2zItBOBWrLy2zfs4+6gLFi3cr6p8wZeox1mXytdRz3LUvLymmnT89jtQcBXgL9b8UgvwTSP+gfBI3+9wGCxrY1DnrpQf47Juj21B8BBJJPgKAx+dqEGiGAQIwClZvX294FM23fM49YTVGhuyotO8c6jptkXS7+ruUcPiLGO3EaAm0rQJDkv3+QXwLpH/QPgkb/+wBBY9saB730IP8dE3R76o8AAsknQNCYfG1CjRBAoCmBmhorfuM5K1wwy0qWvmpWW+vOzux1sHW5cLp1Pv9KS+/cDUMEAiVAkOR/cwX5JZD+Qf8gaPS/DxA0tq1x0EsP8t8xQben/gggkHwCBI3J1ybUCAEEIgjUFO6xwr/Nsb0LZ1vV9s3/n713gbKquvJ+JwUWFCVW2RIElIevqLzCIGFctHlL2Z9EtAlweUsgid0JyRiJaZNcHaNvku62Y8xr6EhMkKc8A4Vgh5gP4SZpIFev+MAY+AADCBKRIELxKigedcdc/VU1INTZVbtm7T3P/p0xGGLO2mvO9Zv/7HXW37X3+q8WzZpJ676D5apRn5Piv/07kYIC2EHAJQGMJPuyeV4Eog/0gdForwGMxmQZe4/ueY7xzp78IQCB9BHAaExfTcgIAhA4j8CpLa+Hx6OPrV0h1aerwjcFV14lbYaPD+9fvKLTjfCCgHsCGEn2JfS8CEQf6AOj0V4DGI3JMvYe3fMc4509+UMAAukjgNGYvpqQEQQyT6D69Ck5tmZFMBhP/a83ankU3tRNSkZ9TtrcM06atWyVeU4AyB8CGEn2tfS8CEQf6AOj0V4DGI3JMvYe3fMc4509+UMAAukjgNGYvpqQEQQyS+DM/r+Ek6OP/Gq+nKv4MHBo1ryFFA/6tFw1+vNS1PvOzLJh4PlNACPJvr6eF4HoA31gNNprAKMxWcbeo3ueY7yzJ38IQCB9BDAa01cTMoJAtghUV4dDXY6Uz5Tj/++LIufOhfE3v6adXHX/FCkZOS38nQ8E8pkARpJ9dT0vAtEH+sBotNcARmOyjL1H9zzHeGdP/hCAQPoIYDSmryZkBIFMEDh3/KgcXbVQKp6bJaff3Vk75laf6Bcejy4ePEKatbgiEywYJAQwkuw14HkRiD7QB0ajvQYwGpNl7D265znGO3vyhwAE0kcAozF9NSEjCOQ1gapd26Ri6S/k6OqlUn2yMoy1WasiaXP3GCkZ+49SeMOteT1+BgeBSxHASLLXhedFIPpAHxiN9hrAaEyWsffonucY7+zJHwIQSB8BjMb01YSMIJB3BKrPnJbjv18VDnc5+ebLteO74vob5KrPfE6uGjFJCorb5N24GRAEohLASIpKquHtPC8C0UfD6x71SvQRlVQ223nWh1aMe4i9br1rxJ4QESAAgSwRwGjMUrUZKwSamMDZg3+VihWz5cjz80T/Hj4FBdL6jrLweHTr/2OoSLNmTZwV4SCQPgIsAu1r4nkRiD7QR10E0Af6yEUAjeQiFP97z3NM/NHTAwQgAIELCWA0oggIQKDRCVS+8Qc5snyWHP/PX0v12TP/5S9edXXYuagGY4v2nRo9Jh1CwDMBFoH21fO8CEQf6AOj0V4DdUXwfP/QcXEPsdePd43YEyICBCCQJQIYjVmqNmOFgCGBc5Un5Nj//KVULJ8lVTv/V22klrd9QkpGfV6uLBslzQpbGmZA1xDwS4BFoH3tPC8C0Qf6wGi01wBGY7KMvUf3PMd4Z0/+EIBA+ghgNKavJmQEAVcE9MToivIZcvSFJaInSeun2RWFcuXQ++Wq0Z+XVt0/5Wo8JAuBJAhgJNlT97wIRB/oA6PRXgMYjcky9h7d8xzjnT35QwAC6SOA0Zi+mpARBNJP4Nw5Ob7hf4bDXSpfXSdSXR1ybtHuOrlq5FS56v4HpHnpNekfBxlCICUEMJLsC+F5EYg+0AdGo70GMBqTZew9uuc5xjt78ocABNJHAKMxfTUhIwiklsDZwwflyH/MlyMr5siZ/Xtr8yz65AApGf0FKR7wP0QKmqc2fxKDQFoJYCTZV8bzIhB9oA+MRnsNYDQmy9h7dM9zjHf25A8BCKSPAEZj+mpCRhBIHYGTm1+TI+XPyLHfPi/Vp6tCfgWtr5Q294yVkjEPyhWdb05dziQEAU8EMJLsq+V5EYg+0AdGo70GMBqTZew9uuc5xjt78ocABNJHAKMxfTUhIwikgkB11Sk5tmZ5eDz61NY3a3MqvOFWuWrU56TNPeOloKh1KnIlCQh4J4CRZF9Bz4tA9IE+MBrtNYDRmCxj79E9zzHe2ZM/BCCQPgIYjemrCRlBIFECZ95/N5wcfeRXC+TckUP/lUtBcykeeE94PLqoT/9E8yM4BPKRAEaSfVU9LwLRB/rAaLTXAEZjsoy9R/c8x3hnT/4QgED6CGA0pq8mZASBpidQXS0n/r/fSkX5TDnx8lqRc+dCDs2vbitX3fdA2MHYom37ps+LiBDICAGMJPtCe14Eog/0gdForwGMxmQZe4/ueY7xzp78IQCB9BHAaExfTcgIAk1G4NyxCjnyq4VyZMVsOb13V23cVj36Ssmoz0nx0Pul2RWFTZYPgSCQVQIYSfaV97wIRB/oA6PRXgMYjcky9h7d8xzjnT35QwAC6SOA0Zi+mpARBMwJVO3YIhXLZsjRF8ul+mRliNesZSu5smyUlI79Rym8qZt5DgSAAAT+mwBGkr0aPC8C0Qf6wGi01wBGY7KMvUf3PMd4Z0/+EIBA+ghgNKavJmQEAVMCx14sl/3f/ofaGC2uvV5K/s8H5aoRk6TgyhLT2HQOAQhcmgBGkr0yPC8C0Qf6wGi01wBGY7KMvUf3PMdcjv3ChQvlzTf/+0BIbVdaWirTp0+XkpISOXHihKxatSq0GTJkiAwbNix0dfjwYdFr9+zZI8XFxTJq1Cjp3r17+G7z5s2yfPlyOX78uHTu3FkmTpwY+qyurpYNGzbImjVrpKqqKrQfPXq0FBUVSWVlpZSXl4drCwsLpaysTPr37y/NmjWrM5Z3TZE/BDwTwGj0XD1yh0ADCJw9fFB2399Dij41MDwe3fqOMpFmzRrQE5dAAAKNRQAjqbFIXr4fz4tA9IE+MBrtNYDRmCxj79E9zzFR2W/ZskXeeOMNGTduXDAD582bJ506dZKhQ4cGQ1A/ahiqkVhQUCAjRowIZuPKlStlypQpwSScM2dOMCV79OgRTMX9+/cHs1H/uWjRIhk7dqy0b99eli1bFgzI4cOHy7p162Tbtm0yefJkOXLkiCxYsEBGjhwpXbt2vWystm3bRh0W7SAAAQMCGI0GUOkSAmkncPbQAWl+9cfSnib5QSAzBDCS7EvteRGIPtAHRqO9BjAak2XsPbrnOSYK+9OnTwdj8c4775Ru3brJH//4x2A6Tpo0SZo3b17bhe5y1HZqEHbp0kVOnTolc+fODTsQW7VqJWvXrg2mo/597969wSicOnVqMBK3bt0a+tOdirp7UXc4qrm4dOlS6d27d/ijnyVLlki7du2kX79+l41Vs4MyythoAwEIND4BjMbGZ0qPEIAABCAAgXoRwEiqF64GNfa8CEQfDSp5vS5CH/XClbnGnvWhxeIeYi9Z7xrJRWjXrl2yevXqYBLq7kU1CHV34bvvvhseoVYD8tOf/rQcO3ZMZs2aFR571kej9aOPUffq1Sv8ff369TJt2rRgNFZUVITvdEfjxo0ba3c3ajvdCak7HvWxa93pOGDAAOnZs2foQ81K/fTt2/eysWra5hoX30MAAjYEMBptuNIrBCAAAQhAIDIBFoGRUTW4oedFIPpocNkjX4g+IqPKZEPP+sBobBrJetdIXZRqHofWXYQDBw6sNQ/VaKzZ0aiPROsOw5tvvhmjsWkkRxQIpJoARmOqy0NyEIAABCCQBQIYSfZV9rwIRB/ooy4C6AN95CKARnIRiv+95zkm1+gPHDgQHlceP3681Lz7sGaXYs3Owd/+9reyb98+uffeezEacwHlewhkgABGYwaKzBAhAAEIQCDdBFgE2tfH8yIQfaAPjEZ7DdQVwfP9Q8fFPcReP941UhehF154IRzyou9d1Pcn6keNx44dO9bucFSj8a9//avcd999vKPRXm5EgEDqCWA0pr5EJAgBCEAAAvlOgEWgfYU9LwLRB/rAaLTXAEZjsoy9R/c8x9TFXh+Pnj9/fjjlWY3Fmo8e3PLrX/9aHnjggfC+xWeffTY8Ot2nT5/w/sYzZ86E9ytefOr0zJkzZfDgweFgl4tPndY4Y8aMCSdZX3zqtB4Oo++H1HdAXnzq9KViceq09/9Hkb93AhiN3itI/hCAAAQg4J4ARpJ9CT0vAtEH+sBotNcARmOyjL1H9zzH1MX+lVdeCSdCT5gw4YLTpXWHo54KrWahGn133HFH2PGoJ1CrObl48WLZuXOnFBcXB8Ox5hTo7du3BxNR2+hhMXoQTGlpadgxqQfCrFq1SqqqqkJ7PVBGD57Rk6tXrFghmzZtksLCQikrKwunWOvuyrpiedcU+UPAMwGMRs/VI3cIQAACEMgLAhhJ9mX0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RFrUl1dLR9++KG89NJLsm3bNhkzZox07tw5XH327Fl555135A9/+IOcOnVKJk+eLK1atQrfHT58WBYuXCh79uyR4uJiGTVqlHTv3v2CqHW12bx5syxfvlyOHz8e4k2cOFFKS0tF89mwYYOsWbNGqqqqQp+jR4+WoqKiC/puyPWVlZVSXl4uem1hYaGUlZVJ//79pVmzZrHzjoibZhCAAAQyRQAjyb7cnheB6AN9YDTaawCjMVnG3qN7nmO8syd/CEAgfQQwGiPW5N1335Vf/epXcuutt8prr70m48aNqzUaf//738vu3bvlmmuuCYbitGnTgtGoZqCahAUFBTJixIjw3cqVK2XKlCnStm3bELmuNmryzZkzR4YMGSI9evQIpuL+/fuD2aj/XLRokYwdO1bat28vy5YtCwbk8OHDa0d05MiRBl2/bt26YKaqYap9LFiwQEaOHCk33HBDbd8Nzbt58+YRidMMAhCAQHYIYCTZ19rzIhB9oA+MRnsNYDQmy9h7dM9zjHf25A8BCKSPAEZjPWtSUVEhs2bNCrsHa3Y01nTx1ltvyfr162uNxhMnTsi8efOC+delS5ew23Hu3Llhd2DNrsa62qhZuXbt2mBM6t/37t0bjMupU6cGI3Dr1q0yadKksNNQdx/qDsfPfvaz0rJly5DSjh076n29motLly6V3r17hz/6WbJkibRr106GDh1aS6uheV911VX1JE5zCEAAAvlPACPJvsaeF4HoA31gNNprAKMxWcbeo3ueY7yzJ38IQCB9BDAa61mT+hiNl2qrj1H36tVLevbsGSLX1Ua/P9+41LZ6ve5o3LhxY+3uRm2nuyV1x6N+V/PY9sXGZ5Tr9dFu3Sk5YMCA2hzV7NTPsGHDamk1NO+SkpJ6Eqc5BCAAgfwngJFkX2PPi0D0gT4wGu01gNGYLGPv0T3PMd7Zkz8EIJA+AhiN9awJRuN/AcNorKdwaA4BCECgDgIYSfby8LwIRB/oA6PRXgMYjcky9h7d8xzjnT35QwAC6SOA0VjPmmA0Nr7R+N5778m+ffvqWQmaQwACEMgfAv8wI3/GktaR/OLBtGaWOy/0kZtR3BboIy7B/L7esz60MtxD7PXpVSMdOnSQjh072gMiAgQgkCkCGI31LHd9jEbe0fjRd0vyjsZ6Co7mEIBAJgiwY82+zJ53m6AP9FEXAfSBPnIRQCO5CMX/3vMcE3/09AABCEDgQgIYjfVURH2MxpqTmc+cOSP67sPzT53WdxVWVVVJUVGRPPfcc3KpNnrq9MyZM2Xw4MHhYJaLT52eP3++jBkzRjp16lR76vQ999wjanDqtZWVlfW+Xg+u0VOn9XAZPYTm2LFjF5w6rX22aNEi/NGDaeqbN6dO11NwNIcABDJBgEWgfZk9LwLRB/rAaLTXQF0RPN8/dFzcQ+z1410j9oSIAAEIZIkARmM9q10fo1G7PnLkiCxevFh27twpxcXFwXDUE6fPP6hFDcdLtdHrt2/fHkxE7UdPudbDXkpLS0VNTD0QZtWqVcGw1D71JGw9gXr27Nm1h7nU93o1PvV07BUrVsimTZuCYVlWVhZOylZTccGCBXLjjTfKoEGDLju2uvKuJ26aQwACEMgEARaB9mX2vAhEH+gDo9FeAxiNyTL2Ht3zHOOdPflDAALpI4DRmFBN1CR8++23Zfz48cEcbKyP7mZ89tlnRXcmqjHJBwIQgAAE0k8AI8m+Rp4XgegDfWA02msAozFZxt6je55jvLMnfwhAIH0EMBoTqMm5c+fk+eeflz59+kiXLl0aNYPdu3eHnYj33nuv8Jhyo6KlMwhAAAJmBDCSzNDWdux5EYg+0AdGo70GMBqTZew9uuc5xjt78ocABNJHAKMxfTUhIwhAAAIQyBgBjCT7gnteBKIP9IHRaK8BjMZkGXuP7nmO8c6e/CEAgfQRwGhMX03ICAIQgAAEMkYAI8m+4J4XgegDfWA02msAozFZxt6je55jvLMnfwhAIH0EMBrTVxMyggAEIACBjBHASLIvuOdFIPpAHxiN9hrAaEyWsffonucY7+zJHwIQSB8BjMb01YSMIAABCEAgYwQwkuwL7nkRiD7QB0ajvQYwGpNl7D265znGO3vyhwAE0kcAozF9NSEjCEAAAhDIGAGMJPuCe14Eog/0gdForwGMxmQZe4/ueY7xzp78IQCB9BHAaExfTcgIAhCAAAQyRgAjyb7gnheB6AN9YDTaawCjMVnG3qN7nmO8syd/CEAgfQQwGtNXEzKCAAQgAIGMEcBIsi+450Ug+kAfGI32GsBoTJax9+ie5xjv7MkfAhBIHwGMxvTVhIwgAAEIQCBjBDCS7AvueRGIPtAHRqO9BjAak2XsPbrnOcY7e/KHAATSRwCjMX01ISMIQAACEMgYAYwk+4J7XgSiD/SB0WivAYzGZBl7j+55jvHOnvwhAIH0EcBoTF9NyAgCEIAABDJGACPJvuCeF4HoA31gNNprAKMxWcbeo3ueY7yzJ38IQCB9BDAa01cTMoIABCAAgYwRwEiyL7jnRSD6QB8YjfYawGhMlrH36J7nmMuxX7hwobz55psXfF1aWirTp0+XK664QmbMmCHvvfde7fd33323DBs2TD744AN5+umn5ejRo7XfTZ48WXr27CmbN2+W5cuXy/Hjx6Vz584yceJE0T6rq6tlw4YNsmbNGqmqqpLu3bvL6NGjpaioSCorK6W8vDxcW1hYKGVlZdK/f39p1qyZHD58WDTPPXv2SHFxsYwaNSpcywcCEEiWAEZjsvyJDgEIQAACEBCMJHsReF4Eog/0gdForwGMxmQZe4/ueY6Jyn7Lli3yxhtvyLhx4+TYsWPB4FOjsKSk5IIu1PRTw1C/a9WqVe13R44ckTlz5siQIUOkR48eoc3+/ftDO/3nokWLZOzYsdK+fXtZtmxZMCCHDx8u69atk23btomaldrHggULZOTIkdK1a9dgWhYUFMiIESOC2bhy5YmidzcAACAASURBVEqZMmWKtG3bNuqwaAcBCBgQwGg0gEqXEIAABCAAgfoQwEiqD62GtfW8CEQfDat5fa5CH/Whlb22nvWh1eIeYq9Z7xrJRej06dMyb948ufPOO6Vbt26yd+9e+fWvfx3Mv9atW19wue48fPXVV2XSpEnSvHnz2u927Ngha9euDUagGpDahxqFU6dODUbi1q1bwzW6U1H70B2O2v/SpUuld+/e4Y9+lixZIu3atZN+/fqFnNSM7NKli5w6dUrmzp0bdjuyqzFXRfkeArYEMBpt+dI7BCAAAQhAICcBFoE5EcVu4HkRiD5ilz9nB+gjJ6JMN/CsD4zGppGud43korRr1y5ZvXp1MAn1cebdu3eHnYVqQJ48efKCR503bdoUdhaeO3dOzpw5I3fccUcwA3VH5Pr162XatGnBaKyoqKjdFblx48ba3Y2aS82uSH0UWnc6DhgwIDx6rR81K/XTt29fmTVrVnjEWh/D1o/usuzVq1dt21zj4nsIQMCGAEajDVd6hQAEIAABCEQmgJEUGVWDG3peBKKPBpc98oXoIzKqTDb0rA+MxqaRrHeN1EVJ35+oOw91F+HAgQNDU303opqNt912m5w9ezbsLNRdhPr9+++/LwcPHgzfffjhh7W7DrUdRmPT6JEoEEiaAEZj0hUgPgQgAAEIZJ4ARpK9BDwvAtEH+qiLAPpAH7kIoJFchOJ/73mOyTX6AwcOhMeVx48ff9l3H+ouRv2jjzqf/7i09v3iiy+GA1708WaMxly0+R4C+UEAozE/6sgoIAABCEDAMQEWgfbF87wIRB/oA6PRXgN1RfB8/9BxcQ+x1493jdRF6IUXXginQuvjz/r+RP28++674eRpPbhFPzVGox7sojsd9TAWPczlfKPx9ttv5x2N9lIkAgRSQQCjMRVlIAkIQAACEMgyARaB9tX3vAhEH+gDo9FeAxiNyTL2Ht3zHFMXez3lef78+eGU544dO9Y2fe2110Tfq/jAAw+E/+38R6fVmNTr9P2K+oh1zYEt119/vcycOVMGDx4cDna5+NRpjTNmzBjp1KnTR06d1sNh9P2Qetr1xadO63sgNRanTnv/fxH55xMBjMZ8qiZjgQAEIAABlwQwkuzL5nkRiD7QB0ajvQYwGpNl7D265zmmLvavvPJKOBF6woQJFzwSre9bVEPxpZdeCpfrASxqRrZs2VIqKyulvLw8nBytj1EPGjRI7rrrrvD37du3BxNRjUg9wEV3QOrOR90xqcblqlWrwmPW+r5HPeRFD57R06RXrFgRdk0WFhZKWVlZOFlad1dqP4sXL5adO3dKcXFxMBw5cdr7/5vIPx8IYDTmQxUZAwQgAAEIuCaAkWRfPs+LQPSBPjAa7TWA0ZgsY+/RPc8x3tmTPwQgkD4CGI3pqwkZQQACEIBAxghgJNkX3PMiEH2gD4xGew1gNCbL2Ht0z3OMd/aNlb8+gv3BBx+EU7O7desWdlnqeygLCgoaKwT9QCAzBDAaM1NqBgoBCEAAAmklgJFkXxnPi0D0gT4wGu01gNGYLGPv0T3PMd7ZN0b+r7/+unz/+98PpmLr1q3l8ccfl+eeey4cavP3f//3tYfgNEYs+oBAFghgNGahyowRAhCAAARSTQAjyb48nheB6AN9YDTaawCjMVnG3qN7nmO8s4+b/4kTJ+Tf//3fZezYsXLdddfJE088IQ8//HB4V+RPf/rT8Pc2bdrEDcP1EMgUAYzGTJWbwUIAAhCAQBoJYCTZV8XzIhB9oA+MRnsNYDQmy9h7dM9zjHf2cfM/dOhQ2MGohqLuaDzfaPzxj38s3/rWt8KBNXwgAIHoBDAao7OiJQQgAAEIQMCEAEaSCdYLOvW8CEQf6AOj0V4DGI3JMvYe3fMc45193Pz1BO0ZM2aE07Lvv/9+eeaZZ+RLX/pSODlbT7n+4he/eMGJ23HjcT0EskAAozELVWaMEIAABCCQagIYSfbl8bwIRB/oA6PRXgMYjcky9h7d8xzjnX1j5H/q1ClZsGCBPP/883L8+HFp2bKljBgxQqZMmRLe2cgHAhCoHwGMxvrxojUEIAABCECg0QlgJDU60o906HkRiD7QB0ajvQYwGpNl7D265znGO3vyhwAE0kcAozF9NSEjCEAAAhDIGAGMJPuCe14Eog/0gdForwGMxmQZe4/ueY7xzj5u/hUVFfLYY4/J/v37P9KVnjp99913y+DBg8Nj1HwgAIFoBDAao3GiFQQgAAEIQMCMAEaSGdrajj0vAtEH+sBotNcARmOyjL1H9zzHeGcfN/9z587J4sWLZe/evTJw4MDa7tatWxceoT5y5Ih87GMfkwcffJB3NcaFzfWZIYDRmJlSM1AIQAACEEgrAYwk+8p4XgSiD/SB0WivAYzGZBl7j+55jvHOPm7+R48eDSdNT58+Xa699tra7nSH409/+lOZPHmyzJo1i9On44Lm+kwRwGjMVLkZLAQgAAEIpJEARpJ9VTwvAtEH+sBotNcARmOyjL1H9zzHeGcfN//Dhw/Lt7/97WA03nLLLbXd7dmzR5588slw6vTs2bPl4YcfltLS0rjhuB4CmSCA0ZiJMjNICEAAAhBIMwGMJPvqeF4Eog/0gdForwGMxmQZe4/ueY7xzj5u/tXV1bJy5crw+LS+i/H222+XHTt2yIsvvijjx4+X66+/Xl577TX5whe+wKPTcWFzfWYIYDRmptQMFAIQgAAE0koAI8m+Mp4XgegDfWA02msAozFZxt6je55jvLNvjPzVbNy5c6ds2LBBjh07JldeeaXcddddct1118np06fl7NmzUlRU1Bih6AMCmSCA0ZiJMjNICEAAAhBIMwGMJPvqeF4Eog/0gdForwGMxmQZe4/ueY7xzt4yfz0oplmzZuEPHwhAIDoBjMborGgJAQhAAAIQMCGAkWSC9YJOPS8C0Qf6wGi01wBGY7KMvUf3PMd4Z98Y+e/evVt+9rOfiR4AU/OpqqqSVq1ayQ9/+EO5+uqrGyMMfUAgMwQwGjNTagYKAQhAAAJpJYCRZF8Zz4tA9IE+MBrtNYDRmCxj79E9zzHe2cfN/+TJk/LYY49Jz549pU+fPvLzn/88HAyzcePG8Mj02LFj2dEYFzLXZ44ARmPmSs6AIQABCEAgbQQwkuwr4nkRiD7QB0ajvQYwGpNl7D265znGO/u4+R86dEieeOKJcKq0fmr+ro9NP/XUU/L1r39d2rRpEzcM10MgUwQwGjNVbgYLAQhAAAJpJICRZF8Vz4tA9IE+MBrtNYDRmCxj79E9zzHe2cfNXx+Rfvzxx2XgwIHSt2/fYDSOGjVKiouLZcaMGfLII49gNMaFzPWZI4DRmLmSM2AIQAACEEgbAYwk+4p4XgSiD/SB0WivAYzGZBl7j+55jvHOvjHy37Vrlzz55JPy5S9/WQ4cOBAepT516pR86Utfkvvuu49HpxsDMn1kigBGY6bKzWAhAAEIQCCNBDCS7KvieRGIPtAHRqO9BjAak2XsPbrnOcY7e4v8T58+Hd7PqIfB8IEABOpPAKOx/sy4AgIQgAAEINCoBDCSGhXnJTvzvAhEH+gDo9FeAxiNyTL2Ht3zHOOdfdz8Kyoq5JlnnpEvfOELUlJSUtudvrtRT5z+p3/6JyktLY0bhushkCkCGI2ZKjeDhQAEIACBNBLASLKviudFIPpAHxiN9hrAaEyWsffonucY7+wbmv+JEydk+fLl4VFpPWFa38/YsmXL2u62b98uhYWF8p3vfEdat27d0DBcB4FMEsBozGTZGTQEIAABCKSJAEaSfTU8LwLRB/rAaLTXAEZjsoy9R/c8x3hn39D89RCYP/3pT3Lw4EEpLy+X0aNHy5VXXlnbXYsWLeS2227jIJiGAua6TBPAaMx0+Rk8BCAAAQikgQBGkn0VPC8C0Qf6wGi01wBGY7KMvUf3PMd4Zx83f93ZuHr1avm7v/s7di7Ghcn1EPjfBDAakQIEIAABCEAgYQIYSfYF8LwIRB/oA6PRXgMYjcky9h7d8xzjnX1j5F9dXS1//vOfZc2aNWGX46233irDhw+Xm2++mROnGwMwfWSOAEZj5krOgCEAAQhAIG0EMJLsK+J5EYg+0AdGo70GMBqTZew9uuc5xjv7xsh/1apVsmDBApkwYYJ87GMfk/fee0/+4z/+Q8aMGSP33ntvY4SgDwhkigBGY6bKzWAhAAEIQCCNBDCS7KvieRGIPtAHRqO9BjAak2XsPbrnOcY7+7j5Hz16VB577DH54he/KJ07d67tbs+ePfL000/LI488wnsa40Lm+swRwGjMXMkZMAQgAAEIpI0ARpJ9RTwvAtEH+sBotNcARmOyjL1H9zzHeGcfN//Dhw/LE088IQ899JBcc801td3t379ffvzjH8u3vvUtKS0tjRuG6yGQKQIYjZkqN4OFAAQgAIE0EsBIsq+K50Ug+kAfGI32GsBoTJax9+ie5xjv7OPmf/bsWZkxY4ZUVlbK1KlTg6lYUVEhs2fPlqKiInnwwQelefPmccNwPQQyRQCjMVPlZrAQgAAEIJBGAhhJ9lXxvAhEH+gDo9FeAxiNyTL2Ht3zHOOdfWPkf+rUqfCOxuXLl4v+vWXLljJq1CiZNGlS+DsfCECgfgQwGuvHi9YQgAAEIACBRieAkdToSD/SoedFIPpAHxiN9hrAaEyWsffonucY7+wbM/9z587J8ePHw07GFi1aNGbX9AWBTBFIndG4d+9emTNnjuzYseOCQlx77bXhRawlJSWZKhCDhQAEIACB/CeAkWRfY8+LQPSBPjAa7TWA0ZgsY+/RPc8x3tk3Rv7Hjh2Tn//857JmzRo5c+ZMMBnLysrkH//xH+XKK69sjBD0AYFMEUiV0XjixAn57ne/K927d5dhw4ZJq1ataotRUFAQTnvSf/KBAAQgAAEI5BMBjCT7anpeBKIP9IHRaK8BjMZkGXuP7nmO8c4+bv76jsaf/OQnUlxcLA888IC0bt1a1JdYvHix6EExX/3qV3lHY1zIXJ85AqkyGvX/yD/4wQ/k61//ulx99dWZKwYDhgAEIACBbBLASLKvu+dFIPpAHxiN9hrAaEyWsffonucY7+zj5n/o0CF5/PHH5eGHH77g1OmDBw+G06i/+c1v4k3Ehcz1mSOQKqOxurpa5s2bJzfddJP0799fmjVrlrmCMGAIQAACEMgeAYwk+5p7XgSiD/SB0WivAYzGZBl7j+55jvHOPm7++k7G733ve2E34y233FLb3ZYtW8IBMY8++mjY7cgHAhCITiAVRqP+V4SHHnpI9uzZc9nMO3fuLD/60Y/4rwnRa0tLCEAAAhBwQgAjyb5QnheB6AN9YDTaawCjMVnG3qN7nmO8s2+M/F9++WV56qmnZMiQIXL77beH8yJWr14tX/nKV6Rfv36NEYI+IJApAqkwGvV0p6NHj4r+83If3tGYKV0yWAhAAAKZIoCRZF9uz4tA9IE+MBrtNYDRmCxj79E9zzHe2TdW/n/5y19k7dq1ogfD6AEwembEdddd11jd0w8EMkUgFUajvmz19ddfly5dukiHDh04Sj5TEmSwEIAABCCAkWSvAc+LQPSBPjAa7TWA0ZgsY+/RPc8x3tk3NP+qqip5++23w+PShYWFDe2G6yAAgUsQSI3R+Oyzz8r69evlgw8+kJtvvlk++clPyqc+9Sn5+Mc/fsHp01QRAhCAAAQgkG8EMJLsK+p5EYg+0AdGo70GMBqTZew9uuc5xjv7huavr2/Tw170EBg9iPbif29ov1wHAQiIpMJoPL8Qp0+flt27d8tbb70lf/jDH2T79u1SVFQUDof53Oc+F46b5wMBCEAAAhDIJwIYSfbV9LwIRB/oA6PRXgMYjcky9h7d8xzjnX1D88dobCg5roNAbgKpMxo1ZX1X4759+0Rfyvq73/1O9Gj5O++8E6Mxdz1pAQEIQAACDglgJNkXzfMiEH2gD4xGew1gNCbL2Ht0z3OMd/YNzR+jsaHkuA4CuQmkwmisrq6WAwcOyKZNm8LpTjt37pRu3brJ0KFDpU+fPlJaWirNmjXLPRpaQAACEIAABBwSwEiyL5rnRSD6QB8YjfYawGhMlrH36J7nGO/sG5q/Go3f/e53Zfjw4eHwFz0Epry8XEaPHh3+XT8tW7aUHj168A7HhkLmuswSSIXRqP8nf+ihh2TPnj0ybtw4+cxnPiN/8zd/g7mYWVkycAhAAALZIoCRZF9vz4tA9IE+MBrtNYDRmCxj79E9zzHe2Tc0/4qKCnnsscdk//79l+3i2muvlUceeURKSkoaGobrIJBJAqkwGpX8mTNnwrsZ9b2Mv//97+X48ePhcelBgwZJ9+7d5YorrshkgRg0BCAAAQjkPwGMJPsae14Eog/0gdForwGMxmQZe4/ueY65HPuFCxfKm2++ecHX+qTh9OnTw9p8xowZ8t5779V+f/fdd8uwYcPk8OHDotfqJqLi4mIZNWpUWM/rZ/PmzbJ8+fKw1u/cubNMnDgxPL2oTzhu2LBB1qxZI3oatLbXnYV6VkNlZWXYaajX6unQZWVl4fwGfeKxrljeNUX+EPBMIDVG48UQT548KVu3bpUXX3wxGI+9evWSRx99VNq0aeOZN7lDAAIQgAAEPkIAI8leFJ4XgegDfWA02msAozFZxt6je55jorLfsmWLvPHGG+EJRH3MWM1ENQrP3+2nhqEaiQUFBTJixIhgNq5cuVKmTJkSTMI5c+bIkCFDwuPIairqbkLtQ/+5aNEiGTt2rLRv316WLVsWDEh9rHndunWybds2mTx5shw5ckQWLFggI0eOlK5du142Vtu2baMOi3YQgIABgVQZjbqr8YMPPpA//vGPsnHjRnn99ddFT6H++Mc/LnfddVf4ozcoPhCAAAQgAIF8IoCRZF9Nz4tA9IE+MBrtNYDRmCxj79E9zzFR2OuafN68eeGJQz1LYe/evfLrX/86mH+tW7eu7eLEiROhnRqEXbp0kVOnTsncuXPDDsRWrVrJ2rVrg+mof9c+1JScOnVqMBJ1k9GkSZPCTkXdvag7HLX/pUuXSu/evcMf/SxZskTatWsn/fr1u2ysmh2UUcZGGwhAoPEJpMJo1Pcj/Ou//mswGPW/Pnzyk58Mf3QXIwfBNH7R6RECEIAABNJFACPJvh6eF4HoA31gNNprAKMxWcbeo3ueY6Kw37VrVzi0VU1CfZxZX3mmOwvVgNQnEWseddbHnmfNmhUee9ZHo/WjOx91Xa+f9evXy7Rp04LRqB5Aza5I3WRUs7tR2+lOSN3xqI9d607HAQMGSM+ePUMfalbqp2/fvpeNVdM2ythoAwEIND6BVBiNekPSm8n1118fbjqX+uhuR92CrX/4QAACEIAABPKJAEaSfTU9LwLRB/rAaLTXAEZjsoy9R/c8x+RiX/M4tO4iHDhwYGiu70ZUs/G2226Ts2fPhp2FajZ+4hOfcGk0njt3LjwW/p//+Z/hCctvfOMbsn37drnpppvkmmuuyYWI7yEAgYsIpMJorMlJb1ivvvqqDB48WFq0aFGbqm6d1i3SejL11VdfTREhAAEIQAACeUUAI8m+nJ4XgegDfWA02msAozFZxt6je55jcrE/cOBAWIuPHz8+PH14qc+mTZtE/9x3333hUWlPOxrVSJ09e3Z4XFsPs9GdlP/8z/8s+k5KPaj2a1/7GgfT5hIJ30MgzUajbrt+8sknw6lTX/nKV6R58+by7LPPBvNR/13/K4m+s4EPBCAAAQhAIJ8IYCTZV9PzIhB9oA+MRnsNYDQmy9h7dM9zTC72L7zwQlif63sXa9bi7777bjDf9OAW/dQYjfqosz5S7ekdjbrZ6Xvf+14wFPU8iCeeeEIefvjhMK6av7PZKZdK+B4CFxJI1Y5GTU0fkV6xYkV494IajXp8/ac//WkOgUG5EIAABCCQtwQwkuxL63kRiD7QB0ajvQYwGpNl7D265zmmLvZ6yvP8+fPDKc8dO3asbfraa6+Fw1sfeOCB8L/VPDqt71LUA150Ta+m48WnTs+cOTM8vagHu1x86rTGGTNmjHTq1Okjp07rbkN9P6Sedn3xqdOXilWfU6ePHj0q//Iv/yJf+MIXwo7NGnNx3759Idajjz4qxcXF3iVK/hBoUgKpMBr1nQj6f3D9Z81H/6uI3sD05KmWLVuGdzO2adOGdzQ2qTwIBgEIQAACTUEAI8mesudFIPpAHxiN9hrAaEyWsffonueYuti/8sor4UToCRMmhE1ANR99L6PudHzppZfC/6SHvagZqet2NScXL14sO3fuDAadGo41p0Drew+XLVsW2uhhMRMnTgyHv+qOSTUuV61aJXp+Q83hMnrwjJ5crRuR1B/QHYe6EUlPsdbdlXXFqo+mXn75ZXnqqafkU5/6VHiE+o477pDf/va38vnPf16GDBlSn65oCwEIiEgqjMZDhw6F9y/qf/G43EdvRD/60Y94RyOyhQAEIACBvCOAkWRfUs+LQPSBPjAa7TWA0ZgsY+/RPc8x3tk3Vv7vv/++/O53v5MPP/xQrrzySrnrrrvkuuuu49VtjQWYfjJFIBVGY6aIM1gIQAACEIDARQQwkuwl4XkRiD7QB0ajvQYwGpNl7D265znGO/u4+VdUVMgzzzwTHp0uKSmJ2x3XQwACadnRSCUgAAEIQAACWSaAkWRffc+LQPSBPjAa7TWA0ZgsY+/RPc8x3tnHzV/f8fjTn/40PDb9t3/7t3G743oIQACjEQ1AAAIQgAAEkieAkWRfA8+LQPSBPjAa7TWA0ZgsY+/RPc8x3tnHzV93NH7nO9+Rt95664IzI7RfXt8Wly7XZ5UAj05ntfKMGwIQgAAEUkMAI8m+FJ4XgegDfWA02msAozFZxt6je55jvLOPm/+lDqat6ZMDaePS5fqsEsBozGrlGTcEIAABCKSGAEaSfSk8LwLRB/rAaLTXAEZjsoy9R/c8x3hnb5m/mpB6urX+4QMBCEQngNEYnRUtIQABCEAAAiYEMJJMsF7QqedFIPpAHxiN9hrAaEyWsffonucY7+wbI//du3fLz372M9m/f39td1VVVdKqVSv54Q9/KFdffXVjhKEPCGSGAEZjZkrNQCEAAQhAIK0EMJLsK+N5EYg+0AdGo70GMBqTZew9uuc5xjv7uPmfPHlSHnvsMenZs6f06dNHfv7zn8v06dNl48aNcvbsWRk7diw7GuNC5vrMEcBozFzJGTAEIAABCKSNAEaSfUU8LwLRB/rAaLTXAEZjsoy9R/c8x3hnHzf/Q4cOyRNPPCEPP/xw6Krm7/rY9FNPPSVf//rXpU2bNnHDcD0EMkUAozFT5WawEIAABCCQRgIYSfZV8bwIRB/oA6PRXgMYjcky9h7d8xzjnX3c/PUR6ccff1wGDhwoffv2DUbjqFGjpLi4WGbMmCGPPPIIRmNcyFyfOQIYjZkrOQOGAAQgAIG0EcBIsq+I50Ug+kAfGI32GsBoTJax9+ie5xjv7Bsj/127dsmTTz4pX/7yl+XAgQPhUepTp07Jl770Jbnvvvt4dLoxINNHpghgNGaq3AwWAhCAAATSSAAjyb4qnheB6AN9YDTaawCjMVnG3qN7nmO8s7fI//Tp0+H9jHoYDB8IQKD+BDAaIzKrrq6WDz/8UF566SXZtm2bjBkzRjp37hyurqyslPLyctm8ebMUFhZKWVmZ9O/fP/yXj8OHD8vChQtlz549Yfu1bsPu3r37BVHraqN9Ll++XI4fPx7iTZw4UUpLS0Xz2bBhg6xZs0Z0u7f2OXr0aCkqKrqg74ZcX9d4zu+8IXlHxE0zCEAAApkigJFkX27Pi0D0gT4wGu01gNGYLGPv0T3PMd7Zx83/xIkTYb195MiRj3R11VVXhfV769at44bheghkigBGY8Ryv/vuu/KrX/1Kbr31Vnnttddk3LhxtUbjunXrgvk4efLkcINasGCBjBw5Urp27RpuWgUFBTJixIhgNq5cuVKmTJkibdu2DZHVMLxcGzUt58yZI0OGDJEePXoEU3H//v3BbNR/Llq0KJyC1b59e1m2bFkwIIcPH147Is2lIddfbjw33HBDbd8Nzbt58+YRidMMAhCAQHYIYCTZ19rzIhB9oA+MRnsNYDQmy9h7dM9zjHf2cfPXTTt/+tOfwqPSNR/d0ajr9ttuu00++9nPhs1EfCAAgegEMBqjswotKyoqZNasWWH3oO4w1C3V8+fPl969e4c/+lmyZIm0a9dO+vXrJ/PmzQvmX5cuXcLNa+7cuWG3Y82uRv0vKJdro1u1165dG4xJ/fvevXuDKTl16tRgbG7dulUmTZoUdk7qzkXd4ag3wpYtW4Y8duzYUe/r1SxdunTpJcczdOjQWloNzVv/qxAfCEAAAhC4kABGkr0iPC8C0Qf6wGi01wBGY7KMvUf3PMd4Z2+Vv27s0XX/V7/6VXY0WkGm37wlgNFYz9JebDSePHlSZs+eLQMGDJCePXuG3tQc1I+eWnW+Kan/mz5G3atXr9q2F/d3fhv9+/r162XatGnBaNS2er3uaNy4cWPt7kZtp7sldcejflfzLom33nqr3tfr1nDdKXmp8QwbNqyWVkPzLikpqSdxmkMAAhDIfwIYSfY19rwIRB/oA6PRXgMYjcky9h7d8xzjnb1V/u+//7784Ac/kEcffVSuvvpqqzD0C4G8JIDRWM+yYjT+FzCMxnoKh+YQgAAE6iCAkWQvD8+LQPSBPjAa7TWA0ZgsY+/RPc8x3tnHzf9S72jUswhef/110Y02Dz74oPD6r7iUuT5rBDAa61lxjMbGNxrfe+892bdvXz0rQXMIQAAC+UPgH2bkz1jSOpJfPJjWzHLnhT5yM4rbAn3EJZjf13vWh1aGe4i9Pr1qpEOHDtKxY0d7QCmOcKl3NGq6+po05aPnLfCBAATqRwCjsX68eEfj/+bFOxrrKRyaQwACEKiDADvW7OXhebcJ+kAfdRFAc/b+CAAAIABJREFUH+gjFwE0kotQ/O89zzHxR08PEIAABC4kgNFYT0Vc6pFhPaVZD2PRQ1uOHTv2kVOnz5w5I/ruw/NPndZ3Fep/PSkqKpLnnntOLtVGT7eaOXOmDB48OBzOcvGp03oIzZgxY6RTp061p07fc889oiagXltZWVnv6/XgmsuNR0+d1j5btGgR/ujBNPXNm23n9RQczSEAgUwQYBFoX2bPi0D0gT4wGu01UFcEz/cPHRf3EHv9eNeIPaH0Rjh06JA89NBDYa1+uY/ubvzRj37EuxrTW0YySxkBjMZ6FuRSRqOeJr1ixQrZtGlTMPjKysrCydJ6GvSRI0dk8eLFsnPnTikuLg6Go544ff5BLWo4XqqNprZ9+/ZgImo/eoPTw15KS0uluro6HAizatWqYFhqn3oStsY8/3Ca+l6vxuflxqOm4oIFC+TGG2+UQYMGXXZsdeVdT9w0hwAEIJAJAiwC7cvseRGIPtAHRqO9BjAak2XsPbrnOcY7+7j5nzt3TpYsWSJXXHFFeCdjzUcPeD1+/Ljcf//94fHpNm3a8Bh1XNhcnxkCGI0JlVpNwrffflvGjx8fzMHG+uhuxmeffVZ0Z6Iak3wgAAEIQCD9BDCS7GvkeRGIPtAHRqO9BjAak2XsPbrnOcY7+7j568EvTzzxRNjVeM0119R2d/DgwbCL8eGHHw4bffhAAALRCWA0RmfVaC31v5o8//zz0qdPH+nSpUuj9asd7d69O+ysvPfeezkdq1HJ0hkEIAABOwIYSXZsa3r2vAhEH+gDo9FeAxiNyTL2Ht3zHOOdfdz8jx49Kt/+9rdl6tSp0qNHj9ru/vSnP8mcOXPCd7qbkQ8EIBCdAEZjdFa0hAAEIAABCJgQwEgywXpBp54XgegDfWA02msAozFZxt6je55jvLNvjPxffvllefzxx6Vr165y8803y5///Gd555135Jvf/Kb069evMULQBwQyRQCjMVPlZrAQgAAEIJBGAhhJ9lXxvAhEH+gDo9FeAxiNyTL2Ht3zHOOdfWPlr68g01eb6T9bt24tt9xyS/gnHwhAoP4EMBrrz4wrIAABCEAAAo1KACOpUXFesjPPi0D0gT4wGu01gNGYLGPv0T3PMd7Zx83//fffl7Nnz8p1110XutJ/37Vrl3To0CG85qwxz1OImyvXQ8ALAYxGL5UiTwhAAAIQyFsCGEn2pfW8CEQf6AOj0V4DGI3JMvYe3fMc4519nPz1kekf/OAH8uUvf1kGDx4cHpnWdzLeeOONsnXrVpk4cWI4dZoPBCBQPwIYjfXjRWsIQAACEIBAoxPASGp0pB/p0PMiEH2gD4xGew1gNCbL2Ht0z3OMd/YNzf/kyZPy/e9/X0aPHi3dunULuxp/8pOfyKc+9SkZNGiQbNu2TebNmyePPvqoFBcXNzQM10EgkwQwGjNZdgYNAQhAAAJpIoCRZF8Nz4tA9IE+MBrtNYDRmCxj79E9zzHe2Tc0/0OHDskTTzwhDz/8sFx99dWyf//+8O/f+MY3pF27dnLx9w2Nw3UQyCIBjMYsVp0xQwACEIBAqghgJNmXw/MiEH2gD4xGew1gNCbL2Ht0z3OMd/YNzf/48ePyb//2bzJlyhS59dZb5Te/+Y1s3rxZvva1r0nz5s1lx44dMnfuXPnWt77FjsaGQua6zBLAaMxs6Rk4BCAAAQikhQBGkn0lPC8C0Qf6wGi01wBGY7KMvUf3PMd4Zx8n/9WrV8uMGTPk5ptvlj179shjjz0mN9xwg2zZskV+8YtfyNChQ3lHYxzAXJtZAhiNmS09A4cABCAAgbQQwEiyr4TnRSD6QB8YjfYawGhMlrH36J7nGO/s4+RfXV0tu3fvlr/+9a9yyy23hEeo9fPLX/5SSkpKZNiwYdKiRYs4IbgWApkkgNGYybIzaAhAAAIQSBMBjCT7anheBKIP9IHRaK8BjMZkGXuP7nmO8c6e/CEAgfQRwGhMX03ICAIQgAAEMkYAI8m+4J4XgegDfWA02msAozFZxt6je55jvLMnfwhAIH0EMBrTVxMyggAEIACBjBHASLIvuOdFIPpAHxiN9hrAaEyWsffonucY7+zJHwIQSB8BjMb01YSMIAABCEAgYwQwkuwL7nkRiD7QB0ajvQYwGpNl7D265znGO3vyhwAE0kcAozF9NSEjCEAAAhDIGAGMJPuCe14Eog/0gdForwGMxmQZe4/ueY7xzp78IQCB9BHAaExfTcgIAhCAAAQyRgAjyb7gnheB6AN9YDTaawCjMVnG3qN7nmO8syd/CEAgfQQwGtNXEzKCAAQgAIGMEcBIsi+450Ug+kAfGI32GsBoTJax9+ie5xjv7MkfAhBIHwGMxvTVhIwgAAEIQCBjBDCS7AvueRGIPtAHRqO9BjAak2XsPbrnOcY7e/KHAATSRwCjMX01ISMIQAACEMgYAYwk+4J7XgSiD/SB0WivAYzGZBl7j+55jvHOnvwhAIH0EcBoTF9NyAgCEIAABDJGACPJvuCeF4HoA31gNNprAKMxWcbeo3ueY7yzJ38IQCB9BDAa01cTMoIABCAAgYwRwEiyL7jnRSD6QB8YjfYawGhMlrH36J7nGO/syR8CEEgfAYzG9NWEjCAAAQhAIGMEMJLsC+55EYg+0AdGo70GMBqTZew9uuc55nLsFy5cKG+++eYFX5eWlsr06dOlpKQk/O9nz56VX/7yl3L48GGZNm2atGrVSj744AN5+umn5ejRo7XXTp48WXr27CmbN2+W5cuXy/Hjx6Vz584yceJE0T6rq6tlw4YNsmbNGqmqqpLu3bvL6NGjpaioSCorK6W8vDxcW1hYKGVlZdK/f39p1qxZiKt57tmzR4qLi2XUqFHhWj4QgECyBDAak+VPdAhAAAIQgIBgJNmLwPMiEH2gD4xGew1gNCbL2Ht0z3NMVPZbtmyRN954Q8aNGyfNmzcPl23dujUYfR06dKg1GtX0U8NQTUQ1Hms+R44ckTlz5siQIUOkR48eoc3+/ftDO/3nokWLZOzYsdK+fXtZtmxZMCCHDx8u69atk23btomaldrHggULZOTIkdK1a9dgWhYUFMiIESOC2bhy5UqZMmWKtG3bNuqwaAcBCBgQwGg0gEqXEIAABCAAgfoQwEiqD62GtfW8CEQfDat5fa5CH/Whlb22nvWh1eIeYq9Z7xrJRej06dMyb948ufPOO6Vbt26hue5KVHOwY8eOsnv37lqjUXcevvrqqzJp0qRaQ1Lb79ixQ9auXRuMQDUg9+7dG4zCqVOnBiNRTUu9Rncqah+6w1HNxaVLl0rv3r3DH/0sWbJE2rVrJ/369Qs5qRnZpUsXOXXqlMydOzfsdmRXY66K8j0EbAlgNNrypXcIQAACEIBATgIsAnMiit3A8yIQfcQuf84O0EdORJlu4FkfGI1NI13vGslFadeuXbJ69epgEurjzPpR01DNvU6dOgVTsObR6U2bNoWdhefOnZMzZ87IHXfcEcxA3RG5fv362nYVFRVhN6TuaNy4cWPt7kbtu2ZXpD4KrWbmgAEDwqPXNXH1n3379pVZs2aFR6z1MWz9aH+9evWqbZtrXHwPAQjYEMBotOFKrxCAAAQgAIHIBDCSIqNqcEPPi0D00eCyR74QfURGlcmGnvWB0dg0kvWukboo6fsTdeeh7iIcOHBgaLpv3z55/vnng0n4zjvvXGAgvv/++3Lw4EG57bbb5MMPP6zddajvc8RobBo9EgUCSRPAaEy6AsSHAAQgAIHME8BIspeA50Ug+kAfdRFAH+gjFwE0kotQ/O89zzG5Rn/gwIHwuPL48ePDuw/VMNRdhvp4cp8+feStt966wEC8uL8XX3wxHPCijzdjNOaizfcQyA8CGI35UUdGAQEIQAACjgmwCLQvnudFIPpAHxiN9hqoK4Ln+4eOi3uIvX68a6QuQi+88EI4FVoff9b3J+q7FZ955plwGvT5Hz285Ytf/GLYzaiGpP67fmqMxttvv513NNpLkQgQSAUBjMZUlIEkIAABCEAgywRYBNpX3/MiEH2gD4xGew1gNCbL2Ht0z3NMXez1lOf58+eHU5710JdLfS7e0ajGpF6n71c8fPhw7aPT119/vcycOVMGDx4cDna5+NRpjTNmzJjwzseLT53Ww2H0/ZDHjh37yKnT+h5IjcWp097/X0T++UQAozGfqslYIAABCEDAJQGMJPuyeV4Eog/0gdForwGMxmQZe4/ueY6pi/0rr7wSToSeMGHCBSdIn3/NxUaj7nQsLy8PJ0c3b95cBg0aJHfddVf4+/bt24OJqEakHuCi73jUnY+6Y1IPhFm1alV4zFofy9ZDXvTgGT1wZsWKFaKHzBQWFkpZWVk4WVp3V2o/ixcvlp07d0pxcXEwHDlx2vv/m8g/HwhgNOZDFRkDBCAAAQi4JoCRZF8+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l2O/cOFCefPNNy/4urS0VKZPny4lJSXhfz979qz88pe/lMOHD8u0adOkVatW4e967Z49e6S4uFhGjRol3bt3D+03b94sy5cvl+PHj0vnzp1l4sSJon1WV1fLhg0bZM2aNVJVVRXajx49WoqKiqSyslLKy8vDtYWFhVJWVib9+/eXZs2a1RnLu6bIHwKeCWA0eq4euUMAAhCAQF4QwEiyL6PnRSD6QB8YjfYawGhMlrH36J7nmKjst2zZIm+88YaMGzdOmjdvHi7bunVrMBU7dOgQjMaWLVsGI7GgoEBGjBgRzMaVK1fKlClTgkk4Z84cGTJkiPTo0SOYivv37w9mo/5z0aJFMnbsWGnfvr0sW7YsGJDDhw+XdevWybZt22Ty5Mly5MgRWbBggYwcOVK6du162Vht27aNOizaQQACBgQwGg2g0iUEIAABCECgPgQwkupDq2FtPS8C0UfDal6fq9BHfWhlr61nfWi1uIfYa9a7RnIROn36tMybN0/uvPNO6datW2iuuxLVHOzYsaPs3r07GI3nzp0L7dQg7NKli5w6dUrmzp0bdiDqbse1a9cG01H/vnfv3mAUTp06NRiJalpOmjQp7FTU3Yu6w1HNxaVLl0rv3r3DH/0sWbJE2rVrJ/369btsrJodlLnGxfcQgIANAYxGG670CgEIQAACEIhMgEVgZFQNbuh5EYg+Glz2yBeij8ioMtnQsz4wGptGst41kovSrl27ZPXq1cEk1MeZ9aOmoRqJnTp1CqagGo3677NmzQqPPeuj0frRHY+9evUKf1+/fn3tI9YVFRXhO93RuHHjxtrdjdpOd0Lqjkd97FrNzAEDBkjPnj1r4+pf+vbte9lYNW1zjYvvIQABGwIYjTZc6RUCEIAABCAQmQBGUmRUDW7oeRGIPhpc9sgXoo/IqDLZ0LM+MBqbRrLeNVIXJX1/ou481F2EAwcODE337dsnzz//fDAJ33nnnVoDEaOxafRGFAiknQBGY9orRH4QgAAEIJD3BDCS7EvseRGIPtBHXQTQB/rIRQCN5CIU/3vPc0yu0R84cCA8rjx+/HjRdx/qATC6y1AfT+7Tp4+89dZbGI25IPI9BDJGAKMxYwVnuBCAAAQgkD4CLALta+J5EYg+0AdGo70G6org+f6h4+IeYq8f7xqpi9ALL7wQToXW9y7q+xP13YrPPPNMOA36/I8e3qKPT69YsYJ3NNpLjggQSDUBjMZUl4fkIAABCEAgCwRYBNpX2fMiEH2gD4xGew1gNCbL2Ht0z3NMXez1lOf58+eHU5710JdLfc7f0Vhz6vSZM2fC+xUvPnV65syZMnjw4HCwy8WnTmucMWPGhHc+XnzqtB4Oo++HPHbs2EdOnb5ULE6d9v7/KPL3TgCj0XsFyR8CEIAABNwTwEiyL6HnRSD6QB8YjfYawGhMlrH36J7nmLrYv/LKK+FE6AkTJkjz5s1zGo16mrSak4sXL5adO3dKcXFxMBxrToHevn17MBG1jR4Wo+941J2QumNSD4RZtWqVVFVVhfZ6oIwePKPvfdRdkps2bZLCwkIpKysLp1jr7sq6YnnXFPlDwDMBjEbP1SN3CEAAAhDICwIYSfZl9LwIRB/oA6PRXgMYjcky9h7d8xzjnT35QwAC6SOA0dgINdH3U5SXl4tu6W7duvUF/9Xm8OHDsnDhwrBt/OL/olMTuq422qee8nX8+PGP/FefDRs2hC3nF/9Xn/OH1JDrzx/Pxf/V6Py+G5J3I+CmCwhAAAJ5RwAjyb6knheB6AN9YDTaawCjMVnG3qN7nmO8syd/CEAgfQQwGhuhJitXrpSTJ0/KZz7zGfnzn/8sv/nNb8I7JK655ppgEhYUFMiIESMueEdFzXsjdJv45dqoyTdnzhwZMmSI9OjR4yPvsdDTvsaOHSvt27e/4D0WNUPSreQNuX7dunVhi/zkyZPDdvQFCxaE93LccMMNtbQamvflttw3QhnoAgIQgIBbAhhJ9qXzvAhEH+gDo9FeAxiNyTL2Ht3zHOOdPflDAALpI4DRGLMmajCqEafviujSpYucPXs2vDD3k5/8pNx0000yb968S566VfOeihMnTly2jb7jYu3atcG01L/rCV9qSk6dOjUYgVu3bpVJkyaF91PozkXd4fjZz35W9CW8+tmxY0e9r1dzcenSpeEFvfpHP0uWLJF27drJ0KFDa2k1NO+rrroqJnEuhwAEIJB/BDCS7GvqeRGIPtAHRqO9BjAak2XsPbrnOcY7e/KHAATSRwCjMWZNLjYatTt9VPraa6+Vvn37yqxZs8KLbPVltzXf9erVS3r27Bn+vaKi4rJt9Pv169fLtGnTgtGobbVvfWmuvix3//794e/60Uez9TFq/Xdtq5/zTwCLer2+rFd3Sg4YMKA2RzU79TNs2LBaWg3Nu6SkJCZxLocABCCQfwQwkuxr6nkRiD7QB0ajvQYwGpNl7D265znGO3vyhwAE0kcAozFmTWoeIT5z5kx4N+Nf/vKXsMOxX79+GI2XMEgxGmMKjsshAIG8JICRZF9Wz4tA9IE+MBrtNYDRmCxj79E9zzHe2ZM/BCCQPgIYjY1Qk5pDUd59913p1KmTqPk4aNCgsIuRHY0X7sS8lNH43nvvyb59+xqhEnQBgXQSePdgtcz8f5rJ+4fTmZ/nrG68VmRC/2rpdE0zz8OQf5jhOn0Xyf/iQRdpXjJJ9GFfO/Rhz9hzBM/6UO7cQ+zV51UjHTp0kI4dO9oDIgIEIJApAhiNjVxuPR1aH2++7777RN9HyDsaL3y3JO9obGTB0Z0LAqP/783yzvsnXeTqMcmeNxbLnG/e5jH12pzZsWZfPs+7TdAH+qiLAPpAH7kIoJFchOJ/73mOiT96eoAABCBwIQGMxkZUhJ7Q/Pzzz4fDWPQxaj1tWg9vqXmsWt+jqCdU6+EuurOvqqpKioqK5LnnnrtkGz11eubMmTJ48OBwMIu+g7HmvYz6Tz10ZsyYMWEX5bJly6S0tFTuuece0YNa9NrKysp6Xz98+HDRU6f1cBnN89ixYxecOq19tmjRIvy53NjqyptTpxtRcHTlhgA/8O1L5f0HPhpBIxhJ9hqoK4Lnewj3D3vteNaH0kEjaMSeABEgAAEI/DcBjMZGUoPuYnz77bfDadN333137cnPaj4uXrxYdu7cKcXFxcGA1BOnzz+oRQ3HS7XR1LZv3x5MRO1HH8XWw17UUNTHs/VAmFWrVgXDUvvUQ2f0BOrZs2fXHuZS3+vV+Dx16pSsWLFCNm3aFAxLPVG7f//+wQzV90/eeOON4dHwy42trrwbCTfdQMAVAX7g25eLRaA9Y+8RPGuEe4i9+tCHPWPPETzrA6OxaZTnXSNNQ4koEIBAVghgNCZUaTUJ1ZgcP358MAcb66O7GZ999lnRnYk1J103Vt/0AwEINIwAJkHDuNXnKu8/8NFIfardsLaeNYI+Glbz+lyFPupDK3ttPesDo7Fp9OpdI01DiSgQgEBWCGA0JlDpc+fOhUes+/TpI126dGnUDHbv3h12It57773CY8qNipbOINBgApgEDUYX+ULvP/DRSORSN7ihZ42gjwaXPfKF6CMyqkw29KwPjMamkax3jTQNJaJAAAJZIYDRmJVKM05TAtv3npBHntnFgR8GlPWgj/9rYmf5+PWtDXpvmi4xCew5e/+Bj0bQSF0E0Af6QB/2Gqiqnd2qAAAgAElEQVQrAnNMsvw9RPeuEQ+MyRECEPBDAKPRT63INMUEOFXYtjjeTxXGJLDVh/bu/Qc+GkEjGEn2GshXI4n7h712mGPsGXuP4F0j3vmTPwQgkC4CGI3pqgfZOCXAj3z7wnn+AYc+0EcuAmgkF6H433MPic8wn3tAH/lc3fhj86wPHT1zTHwN5OrBu0ZyjY/vIQABCNSHAEZjfWjRFgKXIcAPOHtpeP4Bhz7QRy4CaCQXofjfcw+JzzCfe0Af+Vzd+GPzrA+Mxvj1j9KDd41EGSNtIAABCEQlgNEYlRTtIFAHAUwCe3l4/gGHPtBHLgJoJBeh+N9zD4nPMJ97QB/5XN34Y/OsD4zG+PWP0oN3jUQZI20gAAEIRCWA0RiVFO0ggNGYqAY8/4DDRLKXjmd9sAi014dG8KwR7iH2GkEf9ow9R/CsD+aYplGed400DSWiQAACWSGA0ZiVSjNOUwIsAk3xhs49/4BDH+gjFwE0kotQ/O+5h8RnmM89oI98rm78sXnWB0Zj/PpH6cG7RqKMkTYQgAAEohLAaIxKinYQqIMAJoG9PDz/gEMf6CMXATSSi1D877mHxGeYzz2gj3yubvyxedYHRmP8+kfpwbtGooyRNhCAAASiEsBojEqKdhDAaExUA55/wGEi2UvHsz5YBNrrQyN41gj3EHuNoA97xp4jeNYHc0zTKM+7RpqGElEgAIGsEMBozEqlGacpARaBpnhD555/wKEP9JGLABrJRSj+99xD4jPM5x7QRz5XN/7YPOsDozF+/aP04F0jUcZIGwhAAAJRCWA0RiVFOwjUQQCTwF4enn/AoQ/0kYsAGslFKP733EPiM8znHtBHPlc3/tg86wOjMX79o/TgXSNRxkgbCEAAAlEJYDRGJUU7CGA0JqoBzz/gMJHspeNZHywC7fWhETxrhHuIvUbQhz1jzxE864M5pmmU510jTUOJKBCAQFYIYDRmpdKM05QAi0BTvKFzzz/g0Af6yEUAjeQiFP977iHxGeZzD+gjn6sbf2ye9YHRGL/+UXrwrpEoY6QNBCAAgagEMBqjkqIdBOoggElgLw/PP+DQB/rIRQCN5CIU/3vuIfEZ5nMP6COfqxt/bJ71gdEYv/5RevCukShjpA0EIACBqAQwGqOSoh0EMBoT1YDnH3CYSPbS8awPFoH2+tAInjXCPcReI+jDnrHnCJ71wRzTNMrzrpGmoUQUCEAgKwQwGrNSacZpSoBFoCne0LnnH3DoA33kIoBGchGK/z33kPgM87kH9JHP1Y0/Ns/6wGiMX/8oPXjXSJQx0gYCEIBAVAIYjVFJ0Q4CdRDAJLCXh+cfcOgDfeQigEZyEYr/PfeQ+AzzuQf0kc/VjT82z/rAaIxf/yg9eNdIlDHSBgIQgEBUAhiNUUnRDgIYjYlqwPMPOEwke+l41geLQHt9aATPGuEeYq8R9GHP2HMEz/pgjmka5XnXSNNQIgoEIJAVAhiNWak04zQlwCLQFG/o3PMPOPSBPnIRQCO5CMX/nntIfIb53AP6yOfqxh+bZ31gNMavf5QevGskyhhpAwEIQCAqAYzGqKRoB4E6CGAS2MvD8w849IE+chFAI7kIxf+ee0h8hvncA/rI5+rGH5tnfWA0xq9/lB68ayTKGGkDAQhAICoBjMaopGgHAYzGRDXg+QccJpK9dDzrg0WgvT40gmeNcA+x1wj6sGfsOYJnfTDHNI3yvGukaSgRBQIQyAoBjMasVJpxmhJgEWiKN3Tu+Qcc+kAfuQigkVyE4n/PPSQ+w3zuAX3kc3Xjj82zPjAa49c/Sg/eNRJljLSBAAQgEJUARmNUUrSDQB0EMAns5eH5Bxz6QB+5CKCRXITif889JD7DfO4BfeRzdeOPzbM+MBrj1z9KD941EmWMtIEABCAQlQBGY1RStIMARmOiGvD8Aw4TyV46nvXBItBeHxrBs0a4h9hrBH3YM/YcwbM+mGOaRnneNdI0lIgCAQhkhQBGY1YqzThNCbAINMUbOvf8Aw59oI9cBNBILkLxv+ceEp9hPveAPvK5uvHH5lkfGI3x6x+lB+8aiTJG2kAAAhCISgCjMSop2kGgDgKYBPby8PwDDn2gj1wE0EguQvG/5x4Sn2E+94A+8rm68cfmWR8YjfHrH6UH7xqJMkbaQAACEIhKAKMxKinaQQCjMVENeP4Bh4lkLx3P+mARaK8PjeBZI9xD7DWCPuwZe47gWR/MMU2jPO8aaRpKRIEABLJCAKMxK5VmnKYEWASa4g2de/4Bhz7QRy4CaCQXofjfcw+JzzCfe0Af+Vzd+GPzrA+Mxvj1j9KDd41EGSNtIAABCEQlgNEYlRTtIFAHAUwCe3l4/gGHPtBHLgJoJBeh+N9zD4nPMJ97QB/5XN34Y/OsD4zG+PWP0oN3jUQZI20gAAEIRCWA0RiVFO0ggNGYqAY8/4DDRLKXjmd9sAi014dG8KwR7iH2GkEf9ow9R/CsD+aYplGed400DSWiQAACWSGA0ZiVSjNOUwIsAk3xhs49/4BDH+gjFwE0kotQ/O+5h8RnmM89oI98rm78sXnWB0Zj/PpH6cG7RqKMkTYQgAAEohLAaIxKinYQqIMAJoG9PDz/gEMf6CMXATSSi1D877mHxGeYzz2gj3yubvyxedYHRmP8+kfpwbtGLjXGhQsXyptvvnnBV6WlpTJ9+nSprq6WRYsWyZ49e6SwsFDKysqkf//+0qxZM/nggw/k6aeflqNHj9ZeO3nyZOnZs6ds3rxZli9fLsePH5fOnTvLxIkTRfvU/jZs2CBr1qyRqqoq6d69u4wePVqKioqksrJSysvLw7UXxzp8+LBonppHcXGxjBo1KlzLBwIQSJYARmOy/ImeJwQwCewL6fkHHPpAH7kIoJFchOJ/zz0kPsN87gF95HN144/Nsz4wGuPXP0oP3jUSZYxbtmyRN954Q8aMGSNLliyRdu3aBYPx4MGDwXT8zGc+E8xDNf3UMFQTsVWrVrVdHzlyRObMmSNDhgyRHj16hDb79+8P7fSf2sfYsWOlffv2smzZsmBADh8+XNatWyfbtm0TNSu1jwULFsjIkSOla9euwbQsKCiQESNGhLgrV66UKVOmSNu2baMMiTYQgIARAYxGI7B0my0CmAT29fb8Aw59oI9cBNBILkLxv+ceEp9hPveAPvK5uvHH5lkfGI3x6x+lB+8ayTXG06dPy7x58+TOO++UW2+9Vd555x3p0KGDtG7dWk6ePCmzZ8+WAQMG1O5afPXVV2XSpEnSvHnz2q537Ngha9euDUagGpB79+4NRuHUqVODkbh169Zwje6K1N2LusNRzcWlS5dK7969wx/91Jic/fr1CzmpGdmlSxc5deqUzJ07N+ysZFdjroryPQRsCWA02vKl94wQwCSwL7TnH3DoA33kIoBGchGK/z33kPgM87kH9JHP1Y0/Ns/6wGiMX/8oPXjXSK4x7tq1S1avXh1MQn2c+fzPzp07w07CBx54IOwk3LRpU/j3c+fOyZkzZ+SOO+4IZqDuiFy/fr1MmzYtGI0VFRXhsWfd0bhx48ba3Y3ad82uSH0UWnc61piY+p2alfrp27evzJo1KzxirTsp9aP99erVKxiefCAAgeQIYDQmx57IeUQAk8C+mJ5/wKEP9JGLABrJRSj+99xD4jPM5x7QRz5XN/7YPOsDozF+/aP04F0jdY1R35+oOw/1UemBAwfWNlUzcObMmcFMVEOwT58+YTfi+++/Hx6nvu222+TDDz+s3XV49uxZjMYoYqINBPKAAEZjHhSRISRPAJPAvgaef8ChD/SRiwAayUUo/vfcQ+IzzOce0Ec+Vzf+2DzrA6Mxfv2j9OBdI3WN8cCBA+Fx5fHjx1/y3Yf6fsXFixfL/fffLzfccMNHunrxxRfDAS/6eDM7GqOoiTYQ8E8Ao9F/DRlBCghgEtgXwfMPOPSBPnIRQCO5CMX/nntIfIb53AP6yOfqxh+bZ31gNMavf5QevGukrjG+8MIL4VRoffxZdyzq+xr1fYv6uLK+o1E/+sjytddeK0OHDhV9lFofodbDXPRTYzTefvvtvKMxiphoA4E8IIDRmAdFZAjJE8AksK+B5x9w6AN95CKARnIRiv8995D4DPO5B/SRz9WNPzbP+sBojF//KD1418jlxqinPM+fPz+c8tyxY8fQrOZgGN2heNddd4XHpJ999lm577775JZbbhE1JvU6fZz68OHDtY9OX3/99eFR68GDB4eDXS4+dVrj6InWnTp1+sip03o4jL4f8tixYx85dbrm0W1OnY6iVNpAoGkIYDQ2DWei5DkBTAL7Anv+AYc+0EcuAmgkF6H433MPic8wn3tAH/lc3fhj86wPjMb49Y/Sg3eNXG6Mr7zySjgResKECRecIK3moj5OreZey5YtpaysLJz2rDseKysrpby8PJwcradODxo0KBiS+vft27cHE1GNSN0RqQfB6M5H3TGpB8KsWrUqPGatp0brIS968IyeJr1ixYpwyExhYeEFsbQffWxbd1EWFxcHc5MTp6MoljYQsCWA0WjLl94zQgCTwL7Qnn/AoQ/0kYsAGslFKP733EPiM8znHtBHPlc3/tg86wOjMX79o/TgXSNRxkgbCEAAAlEJYDRGJUU7CNRBAJPAXh6ef8ChD/SRiwAayUUo/vfcQ+IzzOce0Ec+Vzf+2DzrA6Mxfv2j9OBdI1HGSBsIQAACUQlgNEYlRTsIYDQmqgHPP+Awkeyl41kfLALt9aERPGuEe4i9RtCHPWPPETzrgzmmaZTnXSNNQ4koEIBAVghgNGal0ozTlACLQFO8oXPPP+DQB/rIRQCN5CIU/3vuIfEZ5nMP6COfqxt/bJ71gdEYv/5RevCukShjpA0EIACBqAQwGqOSoh0E6iCASWAvD88/4NAH+shFAI3kIhT/e+4h8Rnmcw/oI5+rG39snvWB0Ri//lF68K6RKGOkDQQgAIGoBDAao5KiHQQwGhPVgOcfcJhI9tLxrA8Wgfb60AieNcI9xF4j6MOesecInvXBHNM0yvOukaahRBQIQCArBDAas1JpxmlKgEWgKd7QuecfcOgDfeQigEZyEYr/PfeQ+AzzuQf0kc/VjT82z/rAaIxf/yg9eNdIlDHSBgIQgEBUAhiNUUnRDgJ1EMAksJeH5x9w6AN95CKARnIRiv8995D4DPO5B/SRz9WNPzbP+sBojF//KD1410iUMdIGAhCAQFQCGI1RSdEOAhiNiWrA8w84TCR76XjWB4tAe31oBM8a4R5irxH0Yc/YcwTP+mCOaRrleddI01AiCgQgkBUCGI1ZqTTjNCXAItAUb+jc8w849IE+chFAI7kIxf+ee0h8hvncA/rI5+rGH5tnfWA0xq9/lB68ayTKGGkDAQhAICoBjMaopGgHgToIYBLYy8PzDzj0gT5yEUAjuQjF/557SHyG+dwD+sjn6sYfm2d9YDTGr3+UHrxrJMoYaQMBCEAgKgGMxqikaAcBjMZENeD5Bxwmkr10POuDRaC9PjSCZ41wD7HXCPqwZ+w5gmd9MMc0jfK8a6RpKBEFAhDICgGMxqxUmnGaEmARaIo3dO75Bxz6QB+5CKCRXITif889JD7DfO4BfeRzdeOPzbM+MBrj1z9KD941EmWMtIEABCAQlQBGY1RStINAHQQwCezl4fkHHPpAH7kIoJFchOJ/zz0kPsN87gF95HN144/Nsz4wGuPXP0oP3jUSZYy0gQAEIBCVAEZjVFK0gwBGY6Ia8PwDDhPJXjqe9cEi0F4fGsGzRriH2GsEfdgz9hzBsz6YY5pGed410jSUiAIBCGSFAEZjVirNOE0JsAg0xRs69/wDDn2gj1wE0EguQvG/5x4Sn2E+94A+8rm68cfmWR8YjfHrH6UH7xqJMkbaQAACEIhKAKMxKinaQaAOApgE9vLw/AMOfaCPXATQSC5C8b/nHhKfYT73gD7yubrxx+ZZHxiN8esfpQfvGokyRtpAAAIQiEoAozEqKdpBAKMxUQ14/gGHiWQvHc/6YBForw+N4Fkj3EPsNYI+7Bl7juBZH8wxTaM87xppGkpEgQAEskIAozErlWacpgRYBJriDZ17/gGHPtBHLgJoJBeh+N9zD4nPMJ97QB/5XN34Y/OsD4zG+PWP0oN3jUQZI20gAAEIRCWA0RiVFO0gUAcBTAJ7eXj+AYc+0EcuAmgkF6H433MPic8wn3tAH/lc3fhj86wPjMb49Y/Sg3eNRBkjbSAAAQhEJYDRGJUU7SCA0ZioBjz/gMNEspeOZ32wCLTXh0bwrBHuIfYaQR/2jD1H8KwP5pimUZ53jTQNJaJAAAJZIYDRmJVKM05TAiwCTfGGzj3/gEMf6CMXATSSi1D877mHxGeYzz2gj3yubvyxedYHRmP8+kfpwbtGooyRNhCAAASiEsBojEqKdhCogwAmgb08PP+AQx/oIxcBNJKLUPzvuYfEZ5jPPaCPfK5u/LF51gdGY/z6R+nBu0aijJE2EIAABKISwGiMSop2EMBoTFQDnn/AYSLZS8ezPlgE2utDI3jWCPcQe42gD3vGniN41gdzTNMoz7tGmoYSUSAAgawQwGjMSqUZpykBFoGmeEPnnn/AoQ/0kYsAGslFKP733EPiM8znHtBHPlc3/tg86wOjMX79o/TgXSNRxkgbCEAAAlEJYDRGJUU7CNRBAJPAXh6ef8ChD/SRiwAayUUo/vfcQ+IzzOce0Ec+Vzf+2DzrA6Mxfv2j9OBdI1HGSBsIQAACUQlgNEYlRTsIYDQmqgHPP+Awkeyl41kfLALt9aERPGuEe4i9RtCHPWPPETzrgzmmaZTnXSNNQ4koEIBAVghgNGal0ozTlACLQFO8oXPPP+DQB/rIRQCN5CIU/3vuIfEZ5nMP6COfqxt/bJ71gdEYv/5RevCukShjpA0EIACBqAQwGqOSoh0E6iCASWAvD88/4NAH+shFAI3kIhT/e+4h8Rnmcw/oI5+rG39snvWB0Ri//lF68K6RKGOkDQQgAIGoBDAao5KiHQQwGhPVgOcfcJhI9tLxrA8Wgfb60AieNcI9xF4j6MOesecInvXBHNM0yvOukaahRBQIQCArBDAas1JpxmlKgEWgKd7QuecfcOgDfeQigEZyEYr/PfeQ+AzzuQf0kc/VjT82z/rAaIxf/yg9eNdIlDHSBgIQgEBUAhiNUUnRDgJ1EMAksJeH5x9w6AN95CKARnIRiv8995D4DPO5B/SRz9WNPzbP+sBojF//KD1410iUMdIGAhCAQFQCGI1RSdEOAhiNiWrA8w84TCR76XjWB4tAe31oBM8a4R5irxH0Yc/YcwTP+mCOaRrleddI01AiCgQgkBUCGI1ZqTTjNCXw/7d3rzFzVGUAgA9y0xYBAVtEq5USQS0XrSiogOWioKKCFyyUW9U/YKImauI98ZdGY/whmhjuSGuwVqBYUoVYykWkggqCFIUiIFIrQhUsIhfznjhftsvevj27/Xa+75mkUbqzZ2ee8/bMnHfOnKMTOFTeXHidb+DEh/joJiBGugmVf64NKTeczCWIj8lcu+XnVuf4kGgsr/9eSqh7jPRyjvYhQIBArwISjb1K2Y9ABwFJguGHR51v4MSH+OgmIEa6CZV/rg0pN5zMJYiPyVy75edW5/iQaCyv/15KqHuM9HKO9iFAgECvAhKNvUrZj4BE44TGQJ1v4CSRhh86dY4PncDhx0f8Qp1jRBsy/BgRH8M3rvMv1Dk+XGO2TOTVPUa2jJJfIUBgqghINE6VmnaeQxXQCRwqby68zjdw4kN8dBMQI92Eyj/XhpQbTuYSxMdkrt3yc6tzfEg0ltd/LyXUPUZ6OUf7ECBAoFcBicZepexHoIOAJMHww6PON3DiQ3x0ExAj3YTKP9eGlBtO5hLEx2Su3fJzq3N8SDSW138vJdQ9Rno5R/sQIECgVwGJxl6l7EdAonFCY6DON3CSSMMPnTrHh07g8OMjfqHOMaINGX6MiI/hG9f5F+ocH64xWyby6h4jW0bJrxAgMFUEJBqnSk07z6EK6AQOlTcXXucbOPEhProJiJFuQuWfa0PKDSdzCeJjMtdu+bnVOT4kGsvrv5cS6h4jvZyjfQgQINCrgERjr1L2I9BBQJJg+OFR5xs48SE+ugmIkW5C5Z9rQ8oNJ3MJ4mMy1275udU5PiQay+u/lxLqHiO9nKN9CBAg0KuARGOvUvYjINE4oTFQ5xs4SaThh06d40MncPjxEb9Q5xjRhgw/RsTH8I3r/At1jg/XmC0TeXWPkS2j5FcIEJgqAhKNU6WmnedQBXQCh8qbC6/zDZz4EB/dBMRIN6Hyz7Uh5YaTuQTxMZlrt/zc6hwfEo3l9d9LCXWPkV7O0T4ECBDoVUCisVcp+xHoICBJMPzwqPMNnPgQH90ExEg3ofLPtSHlhpO5BPExmWu3/NzqHB8SjeX130sJdY+RXs7RPgQIEOhVQKKxV6kO+23atCktXbo03X777Wm77bZLRx11VHrrW9+attpqq/Too4+miy++ON13331p+vTp6f3vf3967Wtfu1lpnfaJMn/84x+nxx9/PL385S9PJ510Utp5553Ts88+m6677rr085//PD355JO5zA984APpBS94wWZl9/P9TufTWHg/xz0A7pEsQpJg+NVS5xs48SE+ugmIkW5C5Z9rQ8oNJ3MJ4mMy1275udU5PiQay+u/lxLqHiOtzjH6sL/73e82+yj6oWeeeWbuiy5evDj3ccfT/x1037SXvnYv9WcfAgQGKyDROADP1atX5yTjqaeemh577LH0gx/8IB133HFp9uzZOUn4vOc9Lx177LG5Ib700kvzfrvttlv+5Wik2+0TjfZ5552X5s+fn+bOnZuTiuvXr8/JxvjfaNxPOOGEtPvuu6cf/ehHOQH5zne+c+yM/vnPf/b1/TiftWvXppNPPjlFGdX5vPKVrxwru9/j3nrrrQcgPnpFSBIMv07qfAMnPsRHNwEx0k2o/HNtSLnhZC5BfEzm2i0/tzrHh0Rjef33UkLdY6SXc7zjjjvSb37zm/TBD34w/fCHP0wzZszIA2wefvjh3C89/vjj06xZswbet23XN+2lr93LedmHAIHBC0g0DsA0nvbMnDkzHXnkkbm0+O/99tsvzZkzJ11wwQU5+feKV7wi/ec//0nnn39+Hu1YjWr897//3Xaf5z//+emqq67Kicn4/w888EBuuE8//fScCLzzzjvTwoUL88jJSHTGCMfTTjstbb/99vk47r777nF/P5KLl1xySTrggAPyn9iqC8nhhx8+ptXvce+4444DEB+9IiQJhl8ndb6BEx/io5uAGOkmVP65NqTccDKXID4mc+2Wn1ud40Oisbz+eymh7jHS7Rz/+9//5j7rm9/85rT33nune++9N73kJS9J06ZNS0888UQ699xz0yGHHNKx/9tP37ZT3/Sggw7q2tfudl4+J0BgOAISjQNwvfnmm9OaNWvSKaeckkc0RqIuXpGOhvecc87JrzTHa8+NSch99903//fGjRvb7hOfX3vttWnRokU50Rj7RhIzRjTG71WjG2O/GC0ZIx7js9g3tttuu23c34/jjidScaGojjGSnbFVidSS495pp50GID56RUgSDL9O6nwDJz7ERzcBMdJNqPxzbUi54WQuQXxM5totP7c6x4dEY3n991JC3WOk2zmuW7curVy5Mg+AaZ6q65577slv7UVfeNtttx1o37ZT3/TAAw/s2tfudl4+J0BgOAISjQNwjSc8kZyLUYXxmvTRRx+dDjvssPzasUTj5glSicYBBNwULaLON3CSSMMP2jrHh07g8OMjfqHOMaINGX6MiI/hG9f5F+ocH64xWyby6h4jnZSqKbPiVelDDz10bNcY6HL22Wenp556Kg+yef3rX9+x/xtfHO8gGonGLRO/foXAoAUkGgcgumLFityoRkMYIxqXLFmS4jXjGE4u0dg90fjggw+mv/71rwOoiYkrYvnNE/fbU+WXj51X3zMVH8OvuzrHR+iIETHSSUB8iA/xMfwY6PQLrjET61+HX69rjER/dY899uhIvGHDhjyV1oIFC8bWGWj8QrxlF/3f9773vWmXXXYxorEOAesYCQxZQKKxEDjmpIjFUo444ohULZZSvWocc1iYo3HzuSUn6xyNhWHk6wQIECBAgAABAgQIEBg5gRhUE6MaY92BWBsg3uaLtQBiarCYKiy2as2CTv1fczSOXNU6IAJDE5BoLKR9+umnc8O6ww475JWlI/F44YUX5qHjMUFtLN5SDSdvXHU6XiF+8skn8xwXy5Yta7lPrDodw9Hf9ra35YVZmledvuiii/KqX7G6V7Xq9DHHHJNioZb47qZNm8b9/biAtFtFOxKpUeY222yT/7Q7t07HPVlXnS4MI18nQIAAAQIECBAgQIDASAnEW3vR5zzuuOPGRj5WC8PEYqcx2CZWnY7+73ve856011579dVHjFGRrfq2nfqm1arTrfrau+2220g5OhgCU01AonEANR4N8E9+8pP0hz/8Ic/RePDBB+cnPpFUi89iKHlMkjt9+vT8enWsON24UEskHFvtE4d211135SRilBNPjWKxl5133jk/VYoFYa644oqcsIwyY9GZeMpUrfoVi7mM9/uR+IzVseN8fvvb3+aE5VFHHZVXyo5GPEZv7rnnnmNzUI73uAfArQgCBAgQIECAAAECBAgQGLLATTfdlNauXZtOPPHE3LettkguxuvUMZBm++23H+svRl+0Xf+3n75tp75pt98aMo3iCRDoICDROEHhEUnCP/7xj3mui2gkB7XFaMZ4ohSJzmql60GVrRwCBAgQIECAAAECBAgQIECAAAEC7QQkGicgNp555pl02WWX5derY8j5ILc///nPeSTiu9/97s2eOg3yN5RFgAABAgQIECBAgAABAgQIECBAoFlAolFMECBAgAABAgQIECBAgAABAgQIECBQLHM2IjsAABiDSURBVCDRWEyoAALlAg888ECe52TDhg15Ls8Ykfq6170uv1Z/++2350mVH3/88efM0/mPf/wj/fKXv8xzp8TCQNXr8o8++mhavHhxnjcl5tmMBYUOO+yw54xy7bRffBYLHUUZjfOLxtnG3Cu//vWv8594TX/u3LkZIRZHuvLKK/Mxxf+v5g6N+VVs/QtMVD3FXLDXXXdduvrqq/NCUC972cvShz70oTRz5sz830uXLs3x2TiXa7UaYcxZG3EQc8qecMIJzzn5e++9N88nG3Eb88na+hfoVE/VZ7GYWON8vvFvMv6NRj1cf/31eW7ek08+OcWKkI1b1HPUU9RjzBHcvA267YrpP77//e+nBx98cOyn3v72t6cjjzyyfyDfTJ3akH6uMb3WU/M14dWvfnVeUGDHHXfs2Ia0u8ZEVcZbITfeeGP6xS9+kV70ohelRYsWPSduVfn4BPqtp1gQol1bH23PHXfckX7605/mtuaMM85IsRBi4zbotivuV2IRxViYsXHThowvHlrt3U9b3+4aM556GvT9T6drYrmSEggQIECgEpBoFAsEJlig6sgfeOCB6Q1veENat25dTuCceuqpadq0aem8885L8+fPz8m8xpXHoyO+fPnytPfee6ebb745ffjDH86Jxmol9BkzZuSJmWOy5gsuuCCvir7PPvuMnW2n/aLMSG7G4kbxvcYV07fddtucFI3fig5G/EaVKIrjiA7gKaeckjt+sZBRHIckQf9BNpH1FLEYC0PFBOBRjxF/EQunnXbaWII7klORFIiFoiKBEKvTR/xGMiCOPf63OUEVndOYSzbmqY3PJBr7j4/4Zqd6iocX8dAhkr277757/jcZScN4QLBq1aoU023suuuuuV5bJWwi0bxixYr80KC5HgfddsW5bNy4MT/giN9qTkqUKU3db3dqQ/bYY49xX2PGU0+trgmxaEAsjLd69er8kKy5Ddlll13aXmMiSRAPPuJ78dAjVhUd5DzXUzVK+qmnbm19TOMT14xoe+IhVdxPNG/DbLvit+JaE+1JPGiN47X1J9BvW3/ttdd2vcZ0qqdh3P/EvXO7lY370/EtAgQIEGglINEoLghMsMAjjzySYkW3Qw89NMUoo3gSHzfGkcCLm+SrrroqJx0jcRdPlCMBePrpp+cRIVWH75xzzsmrjkfyL74fHbh58+blBEJsUd5+++23WUKn035z5szJyclIRsQ8ojHa6fzzz8+rj0fCIbb4fuMK5/F3Dz30UP4sEhqxxbGvX7++5UioCWavzc9PZD3deeedKeLz4IMPzl6RjIqOYyS1I2F1wAEH5D+xRfI5kpGHH374mG27+o94v+uuu3LZMdpWorEsHNvVUyTrbrvtthSfL1y4cGyEdCQPI1kcCZ/YYp/oEDYnGiNJuWzZshSJnxgN2ZxoHHTbFccSbVyMgIrkUzxosZULdGpDwni815jx1NOvfvWrtMMOO4xdNyLWbr311tyGRGe/UxvS6hpTjbSPJOOLX/zichwlZIGSemp1rY+6i/qNh6R77bVXW+VhtV3VD8aIyhtuuCHfQ8VDUlt/AqVtfbtrTLd6Gsb9T/OxVG1SqxH7/Wn5FgECBAiEgESjOCAwYgLxtDVGkUVHO0YbNSYAWo32ib9rTDQ2n06MNosb/hhtFqNX2m2N+8Wr0s1lNicrW3UCG8uuVkCPkZqR9LQNRmAi6ykS2H/729/Su971rjwK6pBDDhlLEkayIrbG0autEo3RYYmkZIyUvfzyyzcrYzBCSqnqKUaNxeivxmR/lSyOTlX1mnSrTmCMJImRqTEKKGKulwcGg2i7os2L0bHxkCXaGNMvDD6eG9uQGPHezzWmn3qK0YjxoCweSLzxjW98zoOq5jak1TUmElM/+9nPMspf/vKXPFIurpUxStc2GIHx1lP8anNbHw8dL7nkkvwwI0YtRv3Ew46or07bINquqvxow2I092te8xr3IIMJjbFSxtvWd0o0jqeeBnH/8/e//z2/UfG+970vzZo1Kz80jYf08SDdRoAAAQKDE5BoHJylkggUC8TrKTGSMFYkj45Y883ZeBONVbIgRpTE6MR2r5g17xc3c/0mGqvOYcz9Fudx/PHH5zn8bOUCE1lPkViIxFO8Fv/CF76wa5KgVeczOrCXXnppHokU0wQ0j4gtF1JCYz2Fc3MCoNdEYyR0YhqESEhec801XRONg2q7YsRanENM8xDxHu1hJBtjxLetXKC5Dfn973/fV6Kxn3qKV2ljPtAYTbv11lt3bUNaJRrjmhjJykguRhK8cTqRKNNWLjDeemrV1kc7E29BxH1H3AfccsstedRkjJpuN2fzoNquSqAxGVa9AVKuo4R+2vpOicZe62mQ9z8xf/Rll12Wp3Z51atelZPgzfMTq2kCBAgQKBOQaCzz820CAxOIm6joQEVSLkZ7RaepJNFYzWUVoz7iNbO4uY+kQzUaJDpq8cpqq/1ajZIc74jGeN06XruMedais2ErE9gS9RRP92P0a2yNk+fHokMxyixei465QlslAHoZ0finP/0pL+BQvcYr0VgWE83fbq6ndgmASM50GtEYC09Ffb/jHe9Is2fPHktWxgjJqLN4iBAjlM4888z873vQbVfjeUXSI/5EeyWRVBYvrdqQkmtMq3qKUfNVW1BdY2K/SCLF9SAWf4pRbb20Ie0SjfHqdfWaY7xqHyPnPvKRj5jTsyw88rf7qade2pl4eBltR1xX4mFTJKqjbammaxhU21URRKzH3LLxcNX9xwAC4/9F9NvWt0s0NtdT44PqxmvMIO9/YoRtJBmjDYnfWLlyZZ4aJN76Md/r4GJFSQQIEJBoFAMERkCguomKm+3ozFcd6rvvvruv+bPilKJzvmbNmpzU6bTqc6v94rXnfuZojAREPBWu5mjsNi/PCNDX5hAmqp5i9EIkneIV+Go+xuhsdJtfrVXnM16ZjpEtzZsVQcvDsFU9RanRBox3jsZYhTheLYt2qXFrTAw0dujj9exBtV33339/nkutakMkGstjoyqhVRvS7zVmPPUUsRGvsMYDtJjzN7Ze2pBWicaIzZhzL0ZFRpy0mrd4cGJTq6R+66lVWx/1EgnFGAEfowkj0RjTbcT9TfPr04Nsu6oai9djlyxZkucCNZfnYOK45D613b1gr/U0yPufeBASU3Mcc8wxGabVKP/BiCmFAAECU1tAonFq17+zHwGBuHmLUV6xAm/clDcmBePm/Oyzz84LZkSSp9VrYq1GH8ZNWZQZE6DHQg7ttnb7VXM0PfXUU7lj0LjqdKzyGVurTmAsMhE3lNXE6zFCMxKPMReOrX+BiaqnqgMYrygeccQRmz3tj7m0otMfdf3YY49ttup0daadFgPqNsdn/1pT75ud6qmXFTa7PRBoV4/DaLti9dtIjkZbGJtXpwcTz+3akH6vMb3WUySvImldXcMaz6ZbG9KqjfjXv/6Vp/WIV+ljgbOIzZg3NkYnGfHaf6yU1FOrRGMkcqLeY+67GAlfxUvzq9PDarsa53o0Sq3/uKi+WdrWt7vG9FJPg77/iViM341rTIxojPvquE7GCGwLBpXHihIIECBQCUg0igUCEywQicKzzjorv0rUuO2///658xSr88Zk1dEhjJv26nWPat/mRGPjqyeN5TWPRuq2X7xKEiMC7rnnnhSLw0TCsVpxul2iMToXV155ZZ7bLea+sZBDeXBNZD1F56B6lbrxTOKGPOY1ikWLohMQr/vHKukxmXpjp06isbz+eymhUz3Fq+6RuLviiivy62Gt/k32m2gcdNsV5xoj3eKVx5hDK7ZIJsUrbdUK2b142GdzgW5tSDxIGs81Zjz11DhdR3VU8fDpox/9aJo5c2bHNqTdw4gYLRfXphgN1eqaqP7HL1BST60SjfF31QrhEV/xgHLBggXPGc04jLYrpn6IJOfRRx+d5/G0lQuUtvWtrjG91FO3tquf+9S4xsS8w6tWrUoxxY82pDw+lECAAIFWAhKN4oI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PB/gaeffjp973vfS9ttt1362Mc+lrbaaqv8ycqVK9M111yTvvjFL6Zp06bxIkCAAAECBAgQIECghYBEo7AgQIAAAQIECDQI3HfffelrX/ta+tznPpdmzZqVNm7cmL785S+nBQsWpIMOOogVAQIECBAgQIAAAQJtBCQahQYBAgQIECBAoEHg2WefTeeee27+m0WLFqXVq1enVatW5cRjjHS85ZZb0je/+c308MMPp5NOOimdeOKJaZttthn7+w0bNqR58+alz3zmM2nXXXdNa9asSUuXLk3PPPNMeulLX5o++clP8iZAgAABAgQIECAwKQUkGidltTopAgQIECBAoETg/vvvT1//+tfTGWeckS688MI8mnH//fdP69atS9/4xjfSpz/96TRjxow88nH+/Plp3333TV/96lfTxz/+8bTnnnvm168jybhw4cKcaPzud7+bvvKVr6TZs2eXHJbvEiBAgAABAgQIEBhpAYnGka4eB0eAAAECBAhMhECMalyyZElasWJF2meffdJnP/vZPJrx8ssvT+vXr8/zN8Z244035j+RYHziiSfS9OnT87yO1d/H6MVINF5//fVGMk5ERfpNAgQIECBAgACBLSog0bhFuf0YAQIECBAgUBeBhx56KH3hC19In/rUp9LcuXPzYX/7299Oy5cv3+wU3vSmN6XPf/7z6eqrr04XX3xxfqU6tmOPPTYnFyUa61LjjpMAAQIECBAgQKBUQKKxVND3CRAgQIAAgUkp8Mgjj+TXnT/xiU+kOXPm5HOMuRZj5GK8Et24rV27Nr8uHfMyxjyMy5YtS7GojETjpAwNJ0WAAAECBAgQINBGQKJRaBAgQIAAAQIEWgi0SjRGQvFb3/pWnqMxko833XRT2rRpU56P8aKLLkpf+tKX8sIw3/nOd/Kr1hKNQosAAQIECBAgQGAqCUg0TqXadq4ECBAgQIBAzwKtEo0xd+MNN9yQzjrrrNS4uvROO+2UFi9enF+dnjlzZnrLW96SYkGZSDzeeuut5mjsWd2O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8D8R+DYWMjMa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84663"/>
            <a:ext cx="8849088" cy="47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156"/>
            <a:ext cx="9429750" cy="8080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Annual EUI Comparison UH </a:t>
            </a:r>
            <a:r>
              <a:rPr lang="en-US" sz="4800" dirty="0" err="1" smtClean="0"/>
              <a:t>Manoa</a:t>
            </a:r>
            <a:endParaRPr lang="en-US" sz="4800" dirty="0"/>
          </a:p>
        </p:txBody>
      </p:sp>
      <p:sp>
        <p:nvSpPr>
          <p:cNvPr id="4" name="AutoShape 2" descr="data:image/png;base64,iVBORw0KGgoAAAANSUhEUgAABRoAAAKhCAYAAAA/jxITAAAgAElEQVR4XuzdB5hV1b3+8d/0GYYuIk2KlS4WFI1YITbQIGDDBmqSG/+5yb03Rk2u0XtNbrxJrjGJxhQQBStSNFhiN2KJYkMEKVIEpAjIMEyv/+dd4x7PHM7MOWfO7Jmz53z38/iIzt57rf1Z6xye/c4qabW1tbXGgQACCCCAAAIIIIAAAggggAACCCCAAAIIJCCQRtCYgB6XIoAAAggggAACCCCAAAIIIIAAAggggIATIGikI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EjQkTcgMEEEAAAQQQQAABBBBAAAEEEEAAAQQQIGikDyCAAAIIIIAAAggggAACCCCAAAIIIIBAwgIpGzQuX77c5s6dawMHDrQZM2ZYbm5uwpjJcoPy8nJbu3atdevWzfr27Zss1aIebShQVlZm9913n23cuNGuuOIKGzFiRJO1SYbPR7x1jpVX933++eft/ffft5KSEuvYsaNdc801Lf5Z8av+sT4n5yGAAAIIIIAAAggggAACCCDQ2gJJGTTu3bvXXnnlFVPYsW/fPmeSn59vhx9+uJ155pl20EEHJeyUDEFKwg/RyA1efvll+/vf/27du3e3733ve9a5c2e/imrWfWtra+2zzz6zF1980TZs2GCVlZWWnp5uXbt2teOOO85OPvlk34Pfhx56yJYtWxa1/u0liI439Irn8xF67/PPP9+1X/hRVFRkf/rTn2zPnj0u2D/00EP3O2fVqlX2wAMPuP76L//yL64PxBOORm1MM1NdVca6devqv1c6dOhgl112GUFjCOCnn35q999/v1VXV9vFF19so0aNapRX7TZnzhz3Gb766qvtsMMOi6UpOAcBBBBAAAEEEEAAAQQQQKAdCiRd0Pjhhx/a448/7sKntLQ0FzDqBVZBRU1NjWVmZtrZZ59tY8eOdT9v7hFPkNLcMrzrFKhpBNVRRx1l06ZNS/R27novKPvmN79p48aNa3BPvfh7ozU1ei2ZRmsquFiwYIG99957psBR7ak2rqqqsuLiYvccChyvvPJK69evX4tYRbqJ55eXl2c5OTmNlqM6KGjROQrA77nnHhdWXXvttda/f3/f6tfSN/YzaFRd1aZvv/22HXPMMXbJJZfsV30FewoN9bmO1Gd1gReQDx061I261LktHTR6YabaU33skEMOaWnq+vvFa+5bRZpxY31O9T2sUZ/6DFx33XWmz0r4oTaaPXu2KZgcPny4+37LyMhoRolcggACCCCAAAIIIIAAAggg0B4Ekipo3Lx5s82aNctKS0vtlFNOcQGaFwLpxVdBxlNPPeXcFWaMHDmy2W3QnoPGZqO0woUKk5577jkXWkydOtWGDBnigmQdChoXLlzoRrIeeOCBLtxQ6OjH0VRQ21h5BI2Nt8RHH33kwu/evXvbt7/9bdMowdBDn9vXXnvN/S+NTNbIt6ysrPpT9PlWOL5y5cr6INKPoM4L/TV1/PLLL0/olxXR+qUf9Y9WZkv+fNu2bfbXv/7VfS4nT55sxx9//H631y+GHnvsMdeWQQvfW9KKeyGAAAIIIIAAAggggAACCNQJJFXQ6IURmno3ffr0BkGEKqsRcAoKXnjhhYTXViRobP2PgNbD+8tf/mJbt261CRMmuDA5/FDIrFFsmlrd2Mi3lqg5QWPLrtG4fft2+/Of/+ya5jvf+Y716tWrvpm8wG3Lli1uBKtCKU2N7tGjR/053tTq3bt321VXXWWDBw92I0dbekSjH6OLG+uPftS/Jfp+rPfQ9+0zzzxj//jHP9y0cgWJGn3sHaHPN2bMGJs0aZKvwW2s9eY8BBBAAAEEEEAAAQQQQACBthNIqqDRC3+ammKsAEqjHjU9zws0ooWGkUKl0GsuvPBCe/XVV91IOk0F1GgsTQFV0BVp2rFCEQUWGs2j8Ewj8hSanHHGGW4tM/136Et4ePNqlN71119vXbp0cT/SC72mlmpdRYVwmkasMGbQoEF23nnnuVFiOrwRdQUFBfv1mNC1BJvyiFSWRhdqZOFZZ53lNpAJPbwy9f+03uP69evdsysQ0tR1BRDnnntuxDX3wisZWv+mNiTRNHOVET7yTXXXJjcKpL/44gvndsABB7iRr+oPaudYp6fHEzR6npE+prGGod4GJFoXUuuOyk794KSTTnL/hI7uS8Rc/ffNN9+0119/3fUX3ffII490fVmjRRPdDEbmL730kgv7FTppZKKmkOv5Zs6caRqVrOmzoaONvRBS/V3t9fHHH+93zqZNm9z1GsGsz4ZsQj9DGn2oz+Wzzz5rn3/+eX3b67nU5tGWUfACxkhtGN4X5abnU7sr+I70WQy9T0uYa7Sn+nWk0Z4qS2uZ6ntP5gppvZG+sXwXJfLXi9bU1C8HvvzyS5s4cWKD9TffeecdN2W+U6dO7rtYo5DDvzua46j+q+849TXdW+0b/l0c2je0vqbqJ0O1l6bEDxs2LJHH5loEEEAAAQQQQAABBBBAAIFmCiRV0OiNaIw0esZ7Pk2x9Nby00u3AqZEgkZtPKEXWr2w6366v15WdWj9No2uCl2bTCGHNpPQi7ACCF2joEF1Uthx7LHHummGWk9SL767du0yTUFUgKgQT/dUYKJwTPcNXbNQZep+GvWl+3mhp0Z3DhgwwNVLgYnCTQV+CgH69OnjgkgFnRohqDo15qGyNG1ZI5T0zCpL54eWpSnpGk3mHaHThdUuKlf1U929dTP1PF4dm+qHoSMaTz31VBdQRgqIFCJo52yVo3vrnNCAS3/27HWeztd5eg4/gkaNxHvjjTesoqLCVq9e7dpMgZD8tC5dtFBDIZo21pCXV29vTUo9i/rMlClT6te2a665+oemH2u9PB1qI30+5CJLBeDyau6u06qrNmlSEKwAPrzNvXUa1Q81YtU7li5d6tb7O+GEE5ybQl5Nw9XnJPyc0KAtNExS/9dnz/uM6JlkqOe66KKLmtysRNesWLHCBZzhn0X97Bvf+Eb9eqChbeWt3ykzL3DUdP/QjVFaylzfE/fee6/73ggfEao6ekGpyr700kvdZyLW76JE10xUaL148WIXJKpuCv/kr2BYdYgUtsfrqKBQo1f1CwRv3Vbve1km4d/FoX1Dm17peu+IpX838+9LLkMAAQQQQAABBBBAAAEEEIgikFRBo7dGowIphVoKXxSkRRutlEjQKB+9xGrDDwWB3o7IDz/8sAsTQwMxBUwKSRRYaMSjghIFR7pGdZg3b54LofSiqw0tvKOp6ZraFEXXqWxdp+fWoZBRwY02Y4g0lbypEXmNeXgjkDRqTLZap062KksjjxRAho9OCh2FqHBJz6zrFFqpnRS6arRVaADSVJ/z1mhUuaNHj3Yb+4ROx2zsWm9El+qqNhk/fryzVwihtTsVhCh48iNo9OrUnDUaFURpnTsFMqH11j0V2mq3Xi/88/pMc81D179Uf1ZgLGeNoJw/f7598skn7lFiCWIi9SGN4FVf1REp3PMCRX2eFEKqn+mz8cgjj7gdvjXSUZ9nBWrqZ6FrOXohpQJ4BVc6QsMkhU9qc4WYCs5CPx/x7Aze1GdRn3e1lQJ81UFlqZ+rj2nEsz4jGpHphW2qY0uZh65RqTBTnw3v8Bz0/eh9tzT3u6g5fyOGhorekgeRwkfv3vE6hj6Lvlv0/N5I8p07d7oAUiOoQ5dbCO8b2hxM07d1nTc9vznPyjUIIIAAAggggAACCCCAAAKJCSRV0KhH0cgjjX5SiKWjY8eObtSYgj1N0fQ2Dgl97ESCRgUHCjzCpwx7oZxGCipY0MjHwsJC++Mf/+jqds0117hRht6hQOXBBx90gWP4CJ+mwo233nrLNPpHU5fDN7fxppzqmcPXtIs3aAwNvMKnQOoZ9LKv+stfU3m/9a1vuUfzQi+FVQoA1A6hh8InhbJqG63hFm2Ha5Xz9NNPu+m9CnAUhB100EEuqDz66KP3aweVJVsFUWoTjR7UNNrQUVr6uYJGhR/JFjQqIFGAq/DjzDPP3C9UjTQKsDnm3hqHCmYibdyhsEhTYDWirzlBo3Zr9kJGhdRqq/BfAHj9Vc/qTX/26qVgUH1YobJGdyo08zYP8aZdK4z11mdUu4eGSZFGwEaabh3t67Cpz6LWI1Sg6I22DH0+b3dlLXGgkFWjUFva3Pulg74L1EZeH9doaLWd7BL9Lorm09jPvU1fNGVbIyrVFxrra/E6eiO1NWJY4W74FGx9rv/2t7+5X954LqF9QwG0Aupov5Bq7rNzHQIIIIAAAggggAACCCCAQOwCSRc0quoKRbQO3LvvvuvCBu/Q9NjTTz99vzXtEgkaGxsNpVE5GnmlMGHGjBluDcLQl1uFRnrBjRR8hvM3dwOKpkbQxRs0KiDRyCAFt6FrvIXWNdLOwdFG8XlhjwLG0HUnm+qCCgYVnihw1Kg+BY7eoU1Ezj//fOftBQehU661Hlvo1FXvuniNPb+m6hkeWkaziP1j9/WZkeodrZxI5t7apZE2WgkP7eINGtXXNSpRgZD6vP47UqjjtdOOHTvqA0Ov32lKtBcSec+sdj755JPd8gL6rOkIDdSjbaYSzSlSezTWT0JHDYaGnaH38K7VFHCFuS1tLgdtqKPPQ6iDF7SFBqDN/S5qTh/VNQpaNXp5zZo17pcBGvUZ6buzOY7R6hTp+z1a34h2T36OAAIIIIAAAggggAACCCDgj0BSBo3eo2r0m0Y+aSSbpit7oaNGEiq00ChDHX4EjY29yGpkj0ZceusnHnHEEW4qsaY3h67lGCmgaGy0nYIFhXxa01Ehje4deijE80Z/ef8/3qDRG3nY1DRTrUWoqaPZ2dn1I9KihTnNCRpDn03hlUbLafqzNirxRjlqBJs2p9Gormh10P2aGzR66/BF+nhpZJl20vWOWOrR2MdUwYzCc63xqJGxCltDj9C+Ea2cSObRPgPxBjPe/bw1TDWiVZsTKXTXlOjGjkcffdRN9/dG9Xqj27xQUdeFh49qf00h1/29Kdc6L1qdozlFqmNj/aSpjZbC7+O1VUube9PM9Vn1pk/ru0AjQBXIhwegzfkuSuSvEa39qbpo5KFGrWrTldD1XHXv5jh6dVJ7ayq6vgv1i57QX0DonNDvrmh9I5Hn5FoEEEAAAQQQQAABBBBAAIHmCyR10Bj6WAodFWBoFJxGTmkKr17GE90MprHgrakXWU0/1cY1WjdQ6wLq0MhGrU13wQUXuKnAoUdTIVjoZhIajaZ7aNShDm/zEd070aDRq0NTQWOk4CZamJNo0BjqpJGs2nlba/1pxJzWGdToxWh10D2aGzTGumt0aIiivhHeHk19BL1ASH1FU/UPPvjg+pGw3uYkyRo0hj6X2iTStOzQc7x1GjXNVVOMFUxpgw8tT6D1GXWET6fWLxLUfuGbyEQLk2LpF+HtEi1o1D29DZkaa1MvgG7poFHlrVy50m3oozK0pqUC6khrWnp1i/e7qPl/VdQtr6C6qY4KGBV8hm8047VJPI6qU+jmMdqdXN9TCjN1KHRUOE3QmEjrcS0CCCCAAAIIIIAAAggg0DoCSRM0ertJK8zQi35jU5K9F3FNo/amF0Z74Y80+i/aNdFCDjWP6qwQRffSNG+9EKteWr9RYZJ3xLIunEZz6cVd13tHS06djmVEoxcahk6/jRbmxBM0ertJa8RkY6M/Q9dj9NZkUzB1zz33uBFujQV8yRo0etNhFaJGWtuwpaZOt0R/Dv3K8e6n/6f1CBWeP/vss67dmtph3OsPGgmpdT712dOaexoJGbp+p9am1GdGYZrWKdVoOY2QC93BO9pnMFrfjPQVGi1ojCdEbmlz1VejXTV9Wr9k0HqM+mWGRlCHh7Dhzxbrd1Gif61436WNjc5uTpuErh+rtRY1NT/0+5+p04m2GtcjgAACCCCAAAIIIIAAAq0nkDRBoxdQaISMXrC1Vl+kwztPP/NCp2gv/M0JGhUaKtzS6ElvjUZNY9R/a6SNAsHwzSJUjoJQbw23aEGjdhuePXu2mxYZae3Blgwak2GNRi/k0Xp9V199tds1uqkwyBvBpCmU3kYmCqbCN83RPZI1aNTmOpoWrOA50mY5LRU0eusFalqztxFLqG200C68HbzPVO/evd1oRIWE2rlaG5Zo1K1C8UhhsbdOo0biaedkLQcQKSTz1gPVuoMK0xQ2hW94FK3OzQm1GusnoeuAhu/63NjXcUube+V4Gx9p0xU5aV1E/fJCv4zwjuZ+FyX6V0u0oLE5jpGWbAitJ0Fjoq3G9QgggAACCCCAAAIIIIBA6wkkTdCoEV9/+tOf3BqFTe0iGmlEoxfmeKFI6KhAjfTRJgZaBy50mqz38tq9e3e77rrr3JTW0CPSrtNNldNU2BVtAwqtTRgpaPTWRGuJqdOho4YiTX+Ntut0YyO94hnRuHbtWhesKqhVeKsgMfyINKJR4bO3O3PQdp32+lmkXblDzROdOh1tB2RvpJx2Co53MxhvNOKXX37p1vDUTtpjxoxx61eGbwrjrTOo59YSAKpXpM1VvA1g1LbqW/rFQviox9YMGtUPvT6mNWBVl/AgVe2lz5G3tEFLm3ufBX1X6TtL4bR+4aHy9B0VWp/mfhcl+ldLtKCxOY5N7R6u/qR1PrVzO1OnE209rkcAAQQQQAABBBBAAAEE/BdImqBRj6rpvfPmzXNPrd2lNRLK23hCo9o0smfhwoXu5Tt0jUYvtNCL/7nnnmtjx451U+80YlAhn0ZV6YU1UtCoshQsKOjTbqo6TyMM9UKt+5122mnunjo0Sksj6xS4aLMSBaLeqDz9TOuXaXTOhAkTXN29wwsatWGMpp1614Ru/qCgRYGMAk9vc5i//e1vrg5NbQYTuhOtV15jIzy98FSBhdY/1DprCoo0OuqFF15wL/OdOnVyI0o13VVHtFFj8QSNCmq8UXFdu3a1Cy+80LSZjjdNUu2ltnrllVdcO3hrNKoeXjk6J3R6pay0kczixYvdepmNTekM/yg1tZlOYx87z0Iboyis09TuaIdXbxmrv6g/6Xl1L7WvNjnSsyYaNKoe2p1YDuHtq/rK/ZNPPnHVbW7QqGu98FvuWoMx0g7g3i7JOr9nz5723e9+tz6c87y8TU4UPuuINOqxtYNGrXeoIFWfOW3wpJGN3nRvz1DP702Bb2lzzyZ0VKD+X+h3kHdOc76L9PnTZ0X2Coqb2tSnsX4dS9AYr6O+z7UOpZ5J9Zo4caL7jlT763vpjTfecN+JBI3Rvm34OQIIIIAAAggggAACCCDQ9gJJFTQqcFFIoQ1BvJ2XvY0ZNOLR23hFUzcVDHq7Tus6rR+noEx/VtCiF1UFBjo0wlF/bmxEo9ZD089Vll5oNWpJR6QpogqGFIbqJVhleNfoel0b6RpNDZ01a5Zbd01102YHmgqpfyuYvO++++rrqvUL9Zy6l55P5eiZvOnbXpfRFFbVQz9THbTRhgIkBSONBY0KGp577rl6J12nZ5CtvHWtwqPhw4fX98yWDBp1U9lqzTmNyFLdFbppxJaeV/Xw/p+CZgWK3mYT+v8KIJ9//nl3rrdbtIJHGamNdb2fQaP8FLSoD6jeKvPkk0+2M844o9FPsq5ZtGiR2+DGezaN6PR27tWzK2jx1qOMZZftxsJdtaH6xLJly1x9ZKT7yUWhkspVP00kaNQzaPdsBUAK5iONBvamFKtdFERqCnD4yEfVzwvg9bNIU+JbO2hUnUI/3/LSZ0TP7H2+1U4KwL3RhS1pHtqJvN26I/2SwTsv3u8ibxSknieWPhCpU8cSNDbH8dVXX3Xf+96u8+qvan/1DY061yhafcdpGr8+d9H6Rtv/1UoNEEAAAQQQQAABBBBAAIHUFEiqoNFrAoVbS5YscYGZQhi9GCsQ04YUGq2oNfrCdztVoKORL7pO1ysI6tu3r51zzjluDTgFI5GCRgVTGrGoAE7lKTjQi6w2wND5kUb9aOSNztcIMQVnehnWCL2TTjrJ/RO+9qAXoCqg0WgljfLSqEGNHtTh3S+0fI3Y1KjJRx55xI2wDB8lqedVuKqNNFTnI4880i6//HJX36bWrFRdtF6jXuq3bt3qQk2FJtrl9qyzznLhUejR0kGj7q06KIzS6EXVxQt2FepoHTptBqFQIdK0XI2A047f2oRHR48ePVzQp1GtCq78DBpVnvrjww8/7EZY6lDfCR29GulrROGJRuuqfgpM9Fxe31RgopGweg71CYXLiZirL7z55psusNd91Be1JuZ5553nQlqFkLGETE31IdVZU3vVdpGCdW9KsdqoqfUOvXVDFa5HWpc1WpgUzSlSW8Sylmf451vfJV4/U3AavlFVS5mH1tf75YSm3IeOgg5/pni+izQSW7/U8Nad7devX9x/68UaNIZ+r3nfk005et9L+k77/PPP3XeERnfrlw0aXT1z5kz3ufF2L4/WN+J+MC5AAAEEEEAAAQQQQAABBBBoEYGkDBpb5Mm4SUoJxBIgpRQID4sAAggggAACCCCAAAIIIIAAAgi0sgBBYyuDU5w/AgSN/rhyVwQQQAABBBBAAAEEEEAAAQQQQCBWAYLGWKU4L6kFCBqTunmoHAIIIIAAAggggAACCCCAAAIIpIAAQWMKNHIqPCJBYyq0Ms+IAAIIIIAAAggggAACCCCAAALJLEDQmMytQ91iFiBojJmKExFAAAEEEEAAAQQQQAABBBBAAAFfBAgafWHlpggggAACCCCAAAIIIIAAAggggAACCKSWAEFjarU3T4sAAggggAACCCCAAAIIIIAAAggggIAvAgSNvrByUwQQQAABBBBAAAEEEEAAAQQQQAABBFJLgKAxtdqbp0UAAQQQQAABBBBAAAEEEEAAAQQQQMAXAYJGX1i5KQIIIIAAAggggAACCCCAAAIIIIAAAqklQNCYWu3N0yKAAAIIIIAAAggggAACCCCAAAIIIOCLAEGjL6zcFAEEEEAAAQQQQAABBBBAAAEEEEAAgdQSIGhMrfbmaRFAAAEEEEAAAQQQQAABBBBAAAEEEPBFgKDRF1ZuigACCCCAAAIIIIAAAggggAACCCCAQGoJEDSmVnvztAgggAACCCCAAAIIIIAAAggggAACCPgiQNDoCys3RQABBBBAAAEEEEAAAQQQQAABBBBAILUECBpTq715WgQQQAABBBBAAAEEEEAAAQQQQAABBHwRIGj0hZWbIoAAAggggAACCCCAAAIIIIAAAgggkFoCBI2p1d48LQIIIIAAAggggAACCCCAAAIIIIAAAr4IEDT6wspNEUAAAQQQQAABBBBAAAEEEEAAAQQQSC0BgsbUam+eFgEEEEAAAQQQQAABBBBAAAEEEEAAAV8ECBp9YeWmCCCAAAIIIIAAAggggAACCCCAAAIIpJYAQWNqtTdPiwACCCCAAAIIIIAAAggggAACCCCAgC8CBI2+sHJTBBBAAAEEEEAAAQQQQAABBBBAAAEEUkuAoDG12punRQABBBBAAAEEEEAAAQQQQAABBBBAwBcBgkZfWLkpAggggAACCCCAAAIIIIAAAggggAACqSVA0Bhje9fW1tqXX35pb731lq1evdqmTp1q/fv3d1cXFBTYww8/bJs2bbLs7GwbP368nXzyyZaWluZ+9tBDD7mf5efn2+TJk23YsGENSm3qnBUrVtiCBQusuLjYlTdt2jTr2rWrqT6vv/66vfDCC1ZRUeHuOWXKFMvLy2tw7+ZcX1paavPnzzddG/48oTdvTr1j5OY0BBBAAAEEEEAAAQQQQACBNhLQO+yyZcsalK730CuvvNLmzJnj3nNDj6OOOsq9q+7atcvuvfde27dvX/2Pr7jiChsxYoR7v4z33bapd9NY3rXbiI9iEUhpAYLGGJt/8+bNtnjxYjvyyCPtvffes0suucQFf9XV1S5I7NmzpwsYd+/e7ULHC6neV2UAACAASURBVC+80A4++GD3RZqenm4TJ050YeMTTzxhV111lfXo0cOVrMCwsXMU8s2ePdtOP/10Gz58uAsVd+zY4b7A9W+Vc/HFF1uvXr3s8ccfdwHkueeeW/9EhYWFzbr+tddec2Gq/kLQPR588EGbNGmSDRo0qP7eza13RkZGjOKchgACCCCAAAIIIIAAAgggkAwCK1eutA8++MC9B4e+0+m9cOHChTZw4EA79thj3Tuv3lv1zpqbm+vbu6nKi/aunQxu1AGBVBQgaIyz1ffu3WuzZs1yowe9oHHjxo3Wu3dv69Chg5WVldl9991nY8eOtUMPPdQeeOABF/4NGDDAysvL7f7773ejHb1RjSUlJY2eoy/mF1980QWT+vOWLVvcl+n06dNdELhq1Sq7/PLL3chJ/XZIIxyvvvpqy8nJcU+1bt26uK9XuDhv3jwbNWqU+0fHo48+6oLUM844o16rufXu3LlznOKcjgACCCCAAAIIIIAAAggg0FYClZWV7p31pJNOsqFDhzaoxtatW23RokVukIre9fRe+u6777r31NBAsqXfTceMGRP1XbutvCgXgVQXIGiMsweEB43hl69fv96NWtSQ8qysrAahpM7V6MeRI0e6oeM6It3PO0c/X7Jkic2YMcMFjTpXP9Nvh5YuXVo/ulHnRfrN0fLly+O+XlO7NVJSQalXR4WdOsaNG1f/uM2td5cuXeIU53QEEEAAAQQQQAABBBBAAIG2EtiwYYM999xzbgBM+FJdzzzzjKuWN7Puww8/dO/DNTU1VlVVZSeeeKL7mUZExvtu29S76ejRo6O+a7eVF+UikOoCBI1x9oDGgkYFfTNnznRfpvpCPOaYY9y049DRjwSN04ygMc4Ox+kIIIAAAggggAACCCCAQBsJeEtmaYbbKaec0qAWet+dO3euW2arT58+7mfbt293y4kNHjzY7XHgzfDTkmMEjW3UiBSLQCsLEDTGCR5tRKPWTnzkkUfsggsusO7duxM0ho3EjBQ0arj9tm3b4mwJTkcAAQQQQAABBBBAAIE2ESgvtfz7fmGZm9dYbW4HK776J1bd/4g2qQqFNl9Ay395AWFjd9m5c6dbSuvSSy+t32fAO/edd95xS3pddtllDaZJh97r+eefd5uXaikxgsb422pfabVd86vVVrCvMurFJeU1dv23+tqlZ/aMem6iJ2jEqjb86dSpk9uTgiN+gfZsSNAYZ38IDxq1XoXWm9B6jVqjUYemNx900EFuDQvWaGy4tiRrNMbZ4TgdAQQQQAABBBBAAIEkEqje/YVt/ddJVrFhlWUc0NP63rPYsvoflkQ1pCotKaCp0RrVqOnP2hvAO7QbtN51tbzWYYfVtb+CEy0lpo1PtVGpDi9oHDJkSIvuH5AqazS+/UmhXX/X2pib9IQhne2eHx4e9XyNNr3zzjvdxq86tNfDf/zHf7jgsLFDI1V/+tOf2i9+8Qu36/h//ud/2q9//WsrLi52A6z+67/+a7+p9VEr8tUJ6k//9m//5tb6/MY3vhHrZabrbr31Vrvmmmvcxr2hh6bx//d//7dbQ/SEE06wH/7wh26vjczMzEbv/8Ybb9jLL79st9xyS8x1kMv/+3//z2677bb96hB6k/BnVI7kGfbr1y/m8oJwIkFjnK0UKWjUF6x+Q3PmmWe6YeJz5syx888/333havMWbzp16K7TGtmn3+xojQvt0hXpHO06renYp512mtuYJXzXaQ1Tnzp1qtvd2tt1+pxzzjFt1KJr1ZHjvV5/gWjXaS3iqzU4ioqKGuw6rXvqg6l/Gnu2purNrtNxdjhORwABBBBAAAEEEEAgSQQqP99gW68/36q+2OrCxT6/X2SZPeumzHK0P4FIU6O9p9Sai2+++aZ7Z9TeBN6hYFLXaTkxhVHewBsFKS35burtOh3pPVpBZ3s5/Aga9U5/4403uj0ZtGmPjt/+9rduY1uFdo29s4cGjQcccEA9sUa1JlvQqOxFwaKe8/jjj3dT+hXqafStcpvGjtYMGttLH430HASNcbZupKnT+sBpOLk6s3Z8Hj9+vNtZWr/x0ZesplLrNzv5+fnuC1c7Todu1KLAMdI5qtqaNWtciKj7aNSkNoLRb4f0WyVtCPPUU0+5wFL3VDqvMr1dr/XFEe/1Cj61O7ZSf/0GQKGh9zz6EtdvPA455BA79dRTG322puodJzenI4AAAggggAACCCCAQBIIlK/60Lb+cIrVFO6xnMGjXMiY3rFzEtSMKvgl0NjUaK23qPfC4cOH27HHHtugeIVY8+fPdwNXFFjpvVHBjv7cku+mTb1r++XRFvf1I2h877337I9//KPddddd9SMYN2/e7P77Jz/5iduIViMV//CHP1jfvn3dqEAtDadRkN6IRll4f961a5e7VkvH/elPf3IzOzVa8vDDD7fbb7/dtb02CFKYqQFU4fdWdqLAUxsO6VDfUu6xdu1aFxRqc9of/OAHdtNNN7lMRdP59WflJNOnT3cDrX70ox81GE2oLEPB9q9+9av6maf//Oc/3cAwDQgLDUYVLmoQl+r3/vvvu/IVnt9///1uYNcdd9xhBx54oCtXz6zsR8+he3fr1s0uvvhiW7Zsmav766+/HvMznn322fWGCm5XrVrl/PW8ynY0QlSDylQ/DU7TDNrf/e53blDb//3f/7lZtMl6EDS2UcsoJNQHR2tdhA5BT7Q6+pBpRKVGJiqY5EAAAQQQQAABBBBAAAEEEhEoeetF237zlVZbUW4dThxnvX45x9KycxK5JdcigEAMAn4EjY899pgLfRubHqwQTvso/PjHP3bnaUqwQkcNqmosaNTUZQWSCpY1iOqVV16x3//+9y5w1EhJBWgKCRu7twK70KnTCvUUHl533XWmHcZ1H03r/va3v+3qPXToUBdOKtDWvRW8hU6d3rNnj/3Lv/yLHXfcce6a0CXcwkdghgeNmkKukFJBqcr1pmcrWNSapir3rbfecuco+NOArNCp07E+Y+gIUYX3usd3v/tdZ/j000+7QWUKPxWahtbJq4fMk/UgaGyDltHaFU8++aTbmVpTrlvy+Oyzz1xHnDBhQqNDnluyPO6FAAIIIIAAAggggAAC7Veg6LnHbcft39MCfNZpwjTredNdZmz+0H4bnCdLKgE/gkbtKaEZl40FjVo+TTMb9Y8GMuk8hXWakt5Y0Bg6QlAjHBUaahq2Qsczzjijft3Fxu6tQVKhQaNGH2pk7P/8z/+4emi0n4I9jWz82c9+5taJVOjX1BqN3mxUXafRtxoFefTRR7vwtKkRjaFrNCqU/PnPf+5CU41w1D1VBwWj3hG+RmOszxgaNCow1ahPjZ7U82qjHQWt119/vftzaJ2itV8ydGCCxmRoBeqAAAIIIIAAAggggAACCCSZwJ7777Qv//ILV6tu1/zYul9zY5LVkOog0L4F/Agao41o1DRqTXnWngyaLn3UUUeZrok1aAwN/+bNm9cgaGzs3uFBo8I0b/1Ir4XPOussN51Y07Tvvvtu03TjpoJG7zqNOPzggw9cOHnDDTe454g1aAwNAzWlXLNHte6owkCNLNSmROFBY6zPGHrvv//97w3C39CNY/QcBI3t+3PO0yGAAAIIIIAAAggggAAC7Vugtta++OUPbN9TD7nRiwfedJd1njCtfT8zT4dAEgr4ETQ2tkajpglrTcR7773XDj30ULdxikbwedOCYw0aNe35X//1X11YGTqiUdODNb060r3Dg0ZtUKvwzVvj0Wsa3VtTuqONaPTWYzzvvPPqW9UbCXjRRRfZX/7yF3dvrXsYPnU6NNTTSEqNaNTUcW8Uo/bL+Oijj+w3v/mNG+moGauekdZ/jPUZw0c0hj4vIxqT8MNIlRBAAAEEEEAAAQQQQAABBOIXqK0stx3/eY0VL3nW0rKyrdcdc926jBwIIND6An4Ejd6u0xqpqFGDCsq8XadvvvlmN1VaG/hoBKH2ltBUZQVqTQWN4Ws0KrxTcKkwzps6rU1stZ5ipHtrSTmtQ6iNVU455RTbtm2bmzb87//+725zGU0t1j/aXFcBocLKptZofPfdd93U7f/93/91G+dqB3RN+9bmReecc459//vfdwGiNrpVPbUEnbcZTPgajWp11UVTmbVJy7hx41xdNKJRLjp0P+1qrfvF+ozxrNHIiMbW/+xRIgIIIIAAAggggAACCCCAQASBNVtK7Cd/3WAbt5dF9cmtKbWfbrjZjihZaSUZ+fbLgb+wNR2GRr0uVU8YcUi+3Tytvx3Rr0OqEvDcPgv4ETSqypoSrQ1UtEu0Nlm5+uqrXdCnP2vTWgV8b775ptucRCGcRuxpc5TG1mhUoKgNV7SOYfiu06FrNDZ2b01BXrx4sauHdsRW4Ki9JzQ6cNGiRTZp0iQXGqoOsew6rVGHb7/9trvmpZdecus5fu9733Oby2gKtHas1shI1VnhYWFhoQswteu0nkEb9mp36dBdp1V3Pb9GHnq7TqveKuuee+5x12svDk3pjuQX/owKLD3PaLtOEzT6/EHj9ggggAACCCCAAAIIIIAAArEJTLl1RUwhY9fKPXbLhh9bv/LPrCCrm/3XoP+zrTn9Yiskhc9S2Dj7xsEpLMCj+yngV9DoZ525NwJsBkMfQAABBBBAAAEEEEAAAQTaqcBx33kv6pMdVLHVblv/I+teucuFi7cP+pV9mdUj6nWcUCfw7p+PhQIBXwQ2fVFuF97yccz3vvKsXvavF/aN+XxORMAPAYJGP1S5JwIIIIAAAggggAACCCCQBALRgsZDS9fYTzbcbB2r97lp0pourWnTHLELEDTGbsWZ8QsUl1VbeWVtTBd275QZ03mchICfAgSNfupybwQQQAABBBBAAAEEEECgDQWaChpHFH1gN278T8uqrbQPO4223wy41SrTstuwtsEsmqAxmO2WqrXWmoKvvPKK3XbbbbZkyRK3OYs2MDn99NPd2oSxHKtXr3brKC5btqz+dG0u89hjj9muXbts7ty5bnOVvLy8WG7HOe1MgKCxnTUoj4MAAggggAACCCCAAAIIeAKNBY1jC16y723+taVbjb3S7Sz7S99/s5q0dOCaIUDQ2Aw0LmkzAW2yopBRG7ho92ZvkxP9P+3QHMuhoFHn33333W7zk9BDO04TNMai2H7PIWhsv23LkyGAAAIIIIAAAggggECKC0QKGid98YhdsmO2k3n8oCtsfs8rUlwpsccnaEzMj6tbV+Dpp5+2pUuX2q233lo/glH/T4HhCSecYE888YTdfPPNlp2dbWeffbbbifqWW25pUMnGgsaHHnrILr/8cnfuWWedZfrv8CCydZ+W0tpCgKCxLdQpEwEEEEAAAQQQQAABBBBoBYHQoDHNam3G53fbN79c7EYv/rnvv9mr3c5qhVq07yIIGtt3+7a3p9u4caN95zvfsSuuuMImT57cYHqzRjv+4he/cKMde/XqZXfeeadVVVXFHDTKihGN7a3HxP88BI3xm3EFAggggAACCCCAAAIIIBAIAS9ozKqtsB9u+oUdV/iWVaZl2W8G3ObWZeRIXICgMXFD7tC6Alu3bnXTnhcuXGinnHKKW6Nx4MCBbgRiUVGRCyK90PDll1+OGDSGr9H44IMP2rRp0wgaW7cpk7I0gsakbBYqhQACCCCAAAIIIIAAAggkLqCgMbem1H664WY7omSl21FaO0trh2mOlhEgaGwZR+7S+gIVFRWmIPEPf/iD3XXXXfboo4/aIYcc4gLDaEEjazS2fnsFpUSCxqC0FPVEAAEEEEAAAQQQQAABBOIUGDfjRbtlw4+tX/lnVpDVzf5r0P/Z1px+cd6F05sSIGikfwRJwFuPccyYMfXVvv32213AqCPWEY0EjUFq9datK0Fj63pTGgIIIIAAAggggAACCCDQKgKVn2+wDy8727pX7nLh4u2DfmVfZvVolbJTqRCCxlRq7eA/65NPPmmPPfaY/epXv7J+/frZpk2b7Ic//KFdf/31bl3Gn//853bHHXfst0aj1mosLS21jh072po1axrddfqf//ynzZ492377299ahw4dgg/GE8QtQNAYNxkXIIAAAggggAACCCCAAALJLVC+6kPb+sMpVlO4x02T1nRpTZvmaHkBgsaWN+WO/gnU1NSYRjX+7ne/s5deesntNK2gccqUKZaRkdHortPaKOaXv/yl/elPf7Ivvvii0aBxz5499v3vf98KCgps7ty51q1bN/8ehjsnpQBBY1I2C5VCAAEEEEAAAQQQQAABBJonULr0H7bthkuttqLcbfjymwG3WmVadvNuxlVRBQgaoxJxQkAFtIN0pM1gAvo4VLuVBAgaWwmaYhBAAAEEEEAAAQQQQAABvwWKnnvcdtx+vVlNtXWaMM0mbLzCatLS/S42pe9P0JjSzd+uH56gsV03r28PR9DoGy03RgABBBBAAAEEEEAAAQRaT6Bg7l22+97bXYHdr7nRul3zY9Ou0xz+ChA0+uvL3RFAIFgCBI3Bai9qiwACCCCAAAIIIIAAAgg0FKittZ2/+bEVLrrPLD3dDrzpLus8YZo7h6DR/85C0Oi/MSUggEBwBAgag9NW1BQBBBBAAAEEEEAAAQQQaCBQW1VpO3463YqXPGtpWdnW64651uHEcfXnEDT632EIGv03pgQEEAiOAEFjcNqKmiKAAAIIIIAAAggggAAC9QI1JUW2/YbLrPSDNyy9Y2frfec8yx0+uoEQQaP/HYag0X9jSkAAgeAIEDQGp62oKQIIIIAAAggggAACCCDgBKoLdtnW6y+wig2rLLNnH+vz+0WW1f+w/XQIGv3vMASN/htTAgIIBEeAoDE4bUVNEUAAAQQQQAABBBBAAAGr/HyDbf3+JKvavtmFi33vWWwZB/SMKEPQ6H+HIWj035gSEEAgOAIEjcFpK2qKAAIIIIAAAggggAACKS5Qvna5CxlrCve4adKaLq1p040dBI3+dxiCRv+NKQEBBIIjQNAYnLaipggggAACCCCAAAIIIJDCAqVL/2HbbpxmtWWlbsOXXnfMsbSsnCZFCBr97zAEjf4bUwICCARHgKAxOG1FTRFAAAEEEEAAAQQQQCBFBYqee9x23H69WU21dZowzXredJdZenpUDYLGqEQJn0DQmDAhN0AAgXYkQNDYjhqTR0EAAQQQQAABBBBAAIH2J1Dw4O9s9x//2z1Y92tutG7X/DjmhyRojJmq2ScSNDabjgsRQKAdChA0tsNG5ZEQQAABBBBAAAEEEECgHQjU1trO3/zYChfd50YvHnjTXdZ5wrS4HoygMS6uZp1M0NgsNi5CAIF2KkDQ2E4blsdCAAEEEEAAAQQQQACB4ArUVlXajp9Ot+Ilz1paVrb1umOuW5cx3oOgMV6x+M8naIzfjCsQQKD9ChA0tt+25ckQQAABBBBAAAEEEEAggAI1JUW2/YbLrPSDN9yO0tpZWjtMN+cgaGyOWnzXEDTG58XZCCDQvgUIGtt3+/J0CCCAAAIIIIAAAgggECCB6oJdtvX6C6xiwyrL7NnH+vx+kWX1P6zZT0DQ2Gy6mC8kaIyZihMRQCAFBAgaU6CReUQEEEAAAQQQQAABBBBIfoHKzzfY1u9Psqrtm1242PeexZZxQM+EKk7QmBBfTBcTNMbExEnNECh951Xb8V/fifnK7MOHW5+7FsR8Pici4IcAQaMfqtwTAQQQQAABBBBAAAEEEIhDoHztchcy1hTucdOkNV1a06YTPQgaExWMfj1BY3QjzmiegILGrT+cHPPFecefRtAYsxYn+iVA0OiXLPdFAAEEEEAAAQQQQAABBGIQKF36D9t24zSrLSt1G770umOOpWXlxHBl9FMIGqMbJXoGQWOiglzfmABBI30jiAIEjUFsNeqMAAIIIIAAAggggAAC7UKg6OUnbcfPrjOrqbZOE6ZZz5vuMktPb7FnI2hsMcpGb0TQ6L9xqpZA0JiqLR/s5yZoDHb7UXsEEEAAAQQQQAABBBAIqEDBg7+33ff+t1ltrXW/5kbrds2PW/xJCBpbnHS/GxI0+m+cqiVU79kV96NndOsR9zVcgEBLChA0tqQm90IAAQQQQAABBBBAAAEEYhDY+esbrHDRfW704oE33WWdJ0yL4ar4TyFojN8s3isIGuMV43wEEGjPAgSN7bl1eTYEEEAAAQQQQAABBBBIKoHaqkr74rbvmKZMp2XnWK9fznHrMvp1EDT6Jfv1fQka/TemBAQQCI4AQWNw2oqaIoAAAggggAACCCCAQIAFakqKbPsNl1npB2+4HaX7/H6R5Qwe5esTETT6yutuTtDovzElIIBAcAQIGoPTVtQUAQQQQAABBBBAAAEEAipQXbDLtl5/gVVsWGWZPfu4kDGr/2G+Pw1Bo+/EBI3+E1MCAggESICgMUCNRVURQAABBBBAAAEEEEAgeAKVn2+wrd+fZFXbN7twse89iy3jgJ6t8iAEjf4zt8cRjQ899JAtW7asAV7Xrl3tyiuvtDlz5lhBQUGDnx111FE2bdo09/917aZNmyw/P98mT55sw4YNc+euWLHCFixYYMXFxda/f393vu5ZW1trr7/+ur3wwgtWUVHhzp8yZYrl5eVZaWmpzZ8/312bnZ1t48ePt5NPPtnS0tKaLMv/VqcEBBBoTICgkb6BAAIIIIAAAggggAACCPgkUL52uQsZawr3WO7w0db7znlu2nRrHQSN/ku3x6AxXG3lypX2wQcf2CWXXGIZGRn1P1ZIuHDhQhs4cKAdc8wxLkhMT0+3iRMnurDxiSeesKuuusqFhLNnz7bTTz/dhg8f7kLFHTt2uLBR/3744Yft4osvtl69etnjjz/uAshzzz3XXnvtNVu9erVdccUVVlhYaA8++KBNmjTJlddYWT16sOuy/72eEhBoXICgkd6BAAIIIIAAAggggAACCPggULr0H7btxmlWW1bqNnzpdcccS8vK8aGkxm9J0Og/d3sPGisrK+2BBx6wk046yYYOHdoAdOvWrbZo0SIXBGZmZrrzFBAOGDDAysvL7f7773cjEHNzc+3FF190oaP+vGXLFhcUTp8+3QWJq1atsssvv9yNVNToRY1w1D3nzZtno0aNcv/oePTRR61nz542ZsyYRsvyRlD63/KUgAACkQQIGukXCCCAAAIIIIAAAggggEALC2hX6R0/u86spto6TZhmPW+6yyw9vYVLiX47gsboRome0d6Dxg0bNthzzz3nQkJNZw49nnnmGfefChf37t1rs2bNctOeNTVah6ZRjxw50v15yZIlNmPGDBc06lz9TCMaly5dWj+6UedpJKRGPGratUY6jh071kaMGOHuobBSx+jRoxstyzs30XblegQQaJ4AQWPz3LgKAQQQQAABBBBAAAEEEIgoUPDw3bb7ntvMamut+7U3WbcZN7SZFEGj//TtOWjU1GiNPNQowlNOOaUBpqYyz507101l7tOnD0Gj/12NEhAIhABBYyCaiUoigAACCCCAAAIIIIBAEAR2/voGK1x0nxu9eOBNd1nnCdPatNoEjf7zt+egcefOnW668qWXXmrhax++8847btrzZZdd5tZtZESj/32NEhAIggBBYxBaiToigAACCCCAAAIIIIBAUgvUVlXaF7d9xzRlOi07x3r9co5bl7GtD4JG/1ugPQeNmhqtUY2aGq31E71Du0FrPcZx48bZYYcd5v53SUkJazT6390oAYGkFyBoTPomooIIIIAAAggggAACCCCQzALa7GXbf1xspR+84XaU7vP7RZYzuG7zirY+CBr9b4H2GjSGT40OldQu1G+++aZbtzErK8v9yJtmXVVV5dZXDN91eubMmXbaaae5jV3Cd53WFOypU6fawQcfvN+u09ocRuUUFRXtt+t0pLLYddr/Pk8JCDQlQNBI/0AAAQQQQAABBBBAAAEEmilQXbDLtv5gilWsXW6ZPfu4kDGrf90Ir2Q4CBr9b4X2GjSGT432JKurq13gN3z4cDv22GMbACucfOSRR2z9+vWWn5/vAkdvF+g1a9a4EFHnaLMYbQTTtWtXF1BqQ5innnrKKioq3PnaUEYbz2jnau1q/eGHH1p2draNHz/e7WKt0ZVNleV/q1MCAgg0JkDQSN9AAAEEEEAAAQQQQAABBJohULV9s33+vYmmfytc7HvPYss4oGcz7uTfJQSN/tl6d26vQaP/cpSAAALtUYCgsT22Ks+EAAIIIIAAAggggAACvgqUr11u234w2aoLdlvu8NHW+855btp0sh0Ejf63CEGj/8aUgAACwREgaAxOW1FTBBBAAAEEEEAAAQQQSAIBrcWoNRm1NqM2fOl1xxxLy8pJgprtXwWCRv+bhaDRf2NKQACB4AgQNAanragpAggggAACCCCAAAIItLGAdpXW7tLaZbrThGnW86a7zNLT27hWjRdP0Oh/0xA0+m9MCQggEBwBgsbgtBU1RQABBBBAAAEEEEAAgTYUKHjkHtt9963aXte6X3uTdZtxQxvWJraiCRpjc0rkLILGRPS4FgEE2psAQWN7a1GeBwEEEEAAAQQQQAABBFpcYOevb7DCRfe50YsH3fJH63jW1BYvw48bEjT6odrwngSN/htTAgIIBEeAoDE4bUVNEUAAAQQQQAABBBBAoJUFNEVaU6U1ZTotO8d6/XKOW5cxKAdBo/8tRdDovzElIIBAcAQIGoPTVtQUAQQQQAABBBBAAAEEWlFAm71o0xdt/qIdpfv8fpHlDB7VijVIvCiCxsQNo92BoDGaED9HAIFUEiBoTKXW5lkRQAABBBBAAAEEEEAgJoHqgl229QdTrGLtcsvs2ceFjFn9D4vp2mQ6iaDR/9YgaPTfmBIQQCA4AgSNwWkraooAAggggAACCCCAAAKtIFC1fbN9/r2Jpn8rXOx7z2LLOKBnK5Tc8kUQNLa8afgdCRr9N6YEBBAIjgBBY3DaipoigAACCCCAAAIIIICAzwLla5fbth9MtuqC3ZY7ID7QYQAAIABJREFUfLT1vnOemzYd1IOg0f+WI2j035gSEEAgOAIEjcFpK2qKAAIIIIAAAggggAACPgpoLUatyai1GbXhS6875lhaVo6PJfp/a4JG/40JGv03pgQEEAiOAEFjcNqKmiKAAAIIIIAAAggggIBPAtpVWrtLa5fpThOmWc+b7jJLT/eptNa7LUGj/9YEjf4bUwICCARHgKAxOG1FTRFAAAEEEEAAAQQQQMAHgcKF99nO39zg7tz9uput2/Qf+VBK29ySoNF/d4JG/40pAQEEgiNA0BictqKmCCCAAAIIIIAAAggg0MICu+++1QoevtuNXjzolj9ax7OmtnAJbXs7gkb//Qka/TemBAQQCI4AQWNw2oqaIoAAAggggAACSStQsf4TK/v4XRfW5I060bL6HZK0daViCHgCO352nRW9uND9Z+9fP2wdvnFWu8MhaPS/SQka/TemBAQQCI4AQWNw2oqaIoAAAggggAACSSFQU7jHyj5eamUr3rOy5e9Y+cr3raakqEHdMg7oaXlHnWi5R3/D8kaeYNmHD0+KulMJBCSgzV623XS5lb7zqqXnd7Lev33c7TDdHg+CRv9blaDRf2NKQACB4AgQNAanragpAggggAACCCDQJgLlq5e50YrlLlx81yq3bNivHpm9Dras3v3d/y9ft9IURoYe6R07W+7IMW60Y+5RYyx3xPFt8iwUikB1wS7b9m9TrXz1R5bZs4/1vmuBZQ88ot3CEDT637QEjf4bUwICCARHgKAxOG1FTRFAAAEEEEAAAd8Fqnd/4cJEN2JR4eKqD9zor9AjLTfPcoccYznDjrPc4cdZ7ojRltHtwAbnVG761Eo/fNPKPnzLSpf906q2bdr/HkOPtdyjT6ob+TjieEvLyfX9+SggtQWqtm+2z7830fTvrP6HWd97FptG37bng6DR/9YlaPTfmBIQQCA4AgSNwWkraooAAggggAACCLSoQG1lhZWvWW7lIcGiApjwI+vgQ9y00txhx1nO8OMs57BhZukZcdWlatd2K3v/dRc6Knys2LjarLa2/h5pGZmWPfioutBx1ImWN+ok0yhIDgRaSqB87XLb9oPJVl2w2/Xn3nfOS4k+RtDYUj2o8fsQNPpvTAkIIBAcAYLG4LQVNUUAAQQQQAABBBISqNqxxY1S1GjFco1WXPORKWwMPbReXc7QY+qDRY1YTO/cLaFyI11cs6/ASj9866sRj29ZxeqPrLa66utT09Ise9Dgr0LHEy3v6JPb/cizFkfmhvUCpR+8Ydv+42I3Ojd/7Dl20M9nWVpWTkoIETT638wEjf4bUwICCARHgKAxOG1FTRFAAAEEEEAAgZgFasvL3LRnL1jUv6t372h4fXq6ZQ84wk1/ztGIxeHHWfbAI83S0mIup6VOVH3LPnrbSpfVhY+avq3/F3pk9RlouaPGWO6ouunWGmnJgUA0gaKXn7QvbvuO1VZVWqcJ06znzb9rkz4erZ5+/Zyg0S/Zr+9L0Oi/MSUggEBwBAgag9NW1BQBBBBAAAEEEGhUoHLL+rq1FZcvdVOhKz5d2XCEoJmld+luuVoXUesqDh/tRi5qBGMyHhrdWP7JB/VrPCqE1CjI0KN+Z+ujNNX6RMvWlO42CEmT0Y861QkULrzPdv7mBvfn7tfdbN2m/yjlaAga/W9ygkb/jSkBAQSCI0DQGJy2oqYIIIAAAggggIATqCkpsvKV73+9YcuK96x67+6GOukZbi3F+g1bhh1nWf0PDa5gba1VrFtZt8bjsrfctOvqXdsbPI/b2XrECZZ3tHa2PtFyhhxtaZlZwX1map6QwO57brOCh/5glp5uB93yR+t41tSE7hfUiwka/W85gkb/jSkBAQSCI0DQGJy2oqYIIIAAAgggkIoCCtg2rnGjFcu/2gnabaRSU9NAQ6P7tFmLmwatfw89tt3v4lz5+QYr+/CfddOtl71llZvXNzDRLta5w451oaM2l8kdeUK7N0nFj8h+z1xTbTt+dp1pynRado71+uUc63DiuJSlIWj0v+kJGv03pgQEEAiOAEFjcNqKmiKAAAIIIIBACgjUFO6xshXv1Y1WVLi48n2rKSpsGKBlZVv24cPrNmzRNOhhx1lm7/4poNP0I1YX7LLS99/4asTjP61i3YoGgazb2fqIEXWho9vZ+kRL79Q15d3aE4A2e9l24zQrXfoPt6N0n98vspzBo9rTI8b9LASNcZPFfQFBY9xkXIAAAu1YgKCxHTcuj4YAAggggAACSS5QU23l61a6HaBdsPjxu1a5ed1+lc7s2bfBhi05R45MmR1zE2lBTTHXxjLedGut+dhgl23tbD3wyK93tj5mLDtbJwLextcqpP/8+5OsYu1yy+zZx4WMWf0Pa+NatX3xBI3+twFBo//GlIAAAsERIGgMTltRUwQQQAABBBAIuED1np11u0B/tWFL2aoPrLa0pMFTabqvRmDVTYMebTnDj7PMHr0C/uTJUf3ayvI6f63zqJ2tl79jNaXFDSqnkaEa6ehNtw70upbJwd4qtajavtm2fn+SaTq9wsW+9ywmNP5KnqDR/y5I0Oi/MSUggEBwBAgag9NW1BQBBBBAAAEEAiSgkXMVaz+u3wla06Crtm3a7wmy+g5yYaIXLGYfPsw0xZejFQQ0onTNcrexjNZ41HqP4ZvqZHTrURc6Hn2S5R41xnIOG+42F+FIHoGKDats6/XnW3XBbhfO975znps2zVEnQNDof08gaPTfmBIQQCA4AgSNwWkraooAAggggAACSSxQtePzulDx46VuKnT56mUNp+maWXpevuUMPebrDVtGHG8ZXbon8VOlXtXcxjsudKzb2bpqx5YGCOn5ndymMnUjHr/a2TorO/WgkuSJSz94w7bfcJnbiT1/7Dl20M9nsaxAWNsQNPrfWQka/TemBAQQCI4AQWNw2oqaIoAAAggggECSCNRWlJvW+/M2bNF03Opd2xvWLi3NTeEM3bAl+5AhjIZLkjaMtRpVu7Zb2XtL6td5VBBptbX1l2tX45yhx9ZNt9YGMyPHWFpuXqy357wEBIqXPGs7fjrdaqsqrdOEadbz5t+ZpaUlcMf2eSlBo//tStDovzElIIBAcAQIGoPTVtQUAQQQQAABBNpIQOu+1W/YsuJdq1i7wmqrqxrURrsX57rRinXrKmoqNNM326jBfCxWG454U63174o1yxv2hfQMyzlixFcbzJxUt7N1526+1WjNlhL7yV832MbtZb6VkYw3/ubuxTZj692WZrX22EFX28Kel7V4NUcckm83T+tvR/Tr0OL3bs0bEjT6r03Q6L8xJSCAQHAECBqD01bUFAEEEEAAAQRaQUBTMN1oxeVL3VTo8hXvurXfGqaKGZZ9yOAGG7Zka3dbRlO1QgslVxG1ZaVW+tHbddOt9c+K96y2PCT0087WAw633FEnWd5RYyz32LEturnPlFtXpFzIOG37TDt/5zyrSUu3P/a7wZZ0PdO3TqGwcfaNg327f2vcmKDRf2WCRv+NKQEBBIIjQNAYY1vV1tbal19+aW+99ZatXr3apk6dav3793dXFxQU2MMPP2ybNm2y7OxsO+200+zUU0+1jIwM97OHHnrI/Sw/P98mT55sw4YNa1BqU+esWLHCFixYYMXFxa68adOmWdeuXU31ef311+2FF16wiooKd88pU6ZYXl7DqTrNub60tNTmz59vulbPM378eDv55JMtLezlqTn1jpGb0xBAAAEEEGgdgdpaq/hsrQsTvWBRG0tYTU2D8jO6HlA3UlE7QY8YbTlDjnbrLXIgEC6gabwuqF6mNR7/aWUfvW01RXsbnJbZ6+C60NFtMHOiCyKbe6RSiJRuNfaDTf9jY/a+ZpVpWfabAbfZh51GN5cu5uuCHiKlUh+JuVFb+MSg95EW5uB2CCCQ4gIEjTF2gM2bN9vixYvtyCOPtPfee88uueQSF/xVV1e7ILFnz54ukNu9e7c98MADNnHiRHeuQsL09HT33wobn3jiCbvqqqusR48ermQFho2do5Bv9uzZdvrpp9vw4cNdqLhjxw4XNurfCjcvvvhi69Wrlz3++OMugDz33HPrn6iwsLBZ17/22msuTL3iiitM93jwwQdt0qRJNmjQoPp7N7feCl85EEAAAQQaCqTq1MfW6AfhUx9r9hW4EWfehi1lK9/fLwRKy8yy7MOGuQ1bNP05Z8Roy+ozsDWqG7EM+od/9K0yNVZh9qcr6td41HTr6t07GjyUC7K1vuNRdes85hw+Iua1PFMlRMqpKbcbPvuZjSj6wEoy8u3ng/7X1uUd4V/nCLlz0EOkVOkjrdIZGikk6H2kLe0oGwEE2p8AQWOcbbp3716bNWuWGz2ooLGsrMwUzB177LF2wAEHuLspeBw5cqQdeuihLnRU+DdgwAArLy+3+++/340O9EY1lpSUNHpObm6uvfjiiy6Y1J+3bNniQsnp06e7IHDVqlV2+eWXu5GGGn2oEY5XX3215eTkuHqsW7cu7usVLs6bN89GjRrl/tHx6KOPuiD1jDPOqNdqbr07d+4cpzinI4AAAu1fIBWnPrZGq2r0U//SDXZq/nq7uO9m04YtlZvXNdjIQ/XIPLB33UhFL1gccrRpg49kOegf/rZEW0yNrdyy3sqW/bNurccP3zKtARp6pHfoaLkjjq+bbj1qjNupPC0rcp9MhRCpY/U+u2X9j21g2Tr7MquH3T7oV7Y1p5+/HYOgsdV820NBBI3toRV5BgQQaCkBgsY4JcODxvDLNQJw7ty5bgSgpkqHhpKhIeSIESPcpZHu5wWV+vmSJUtsxowZLmjUufqZRjQuXbq0fnSjztNoSY141M90ro7ly5fHfb2mdmuk5NixY82ro8JOHePGjat/3ObWu0uXLnGKczoCCCDQ/gVSIShojVbsXF1ghxd/YkeUfGJHlK60Q0rWWG5Nww0y0rKyLWfwKBcqunBx2HGWeVDf1qhes8ugfzSbLuYL2zokqN6z00rff+Or6dZvWcX6TxpM33f91u1sPcaFj7kjT6ifut/e+8eBlTvslvU32kEVW21LzgAXMhZk+be5TqRO09b9I+aO3MiJ7b2PJOrTEtcHvY+0hAH3QAABBDwBgsY4+0JTQaOmUWttw44dO7pRjAodCRobBqQEjXF2OE5HAIGUEOAlMP5mzqitsoFl6+2IkpV2eMkn7p+eFdv3u9EX2b1sbYchdsH0b7pQMfuIEaap0UE66B/+t1ayhQQ1xfu+XuPxwzetfPUyq62s+BpCO1sfPsyFjre+1dNWdDzKijI6+Q/VyiX0K//Mbl33I+tcvdfWdBhqvxj0SytLb7geeWtUKdn6R7zPzHdIvGLxnx/0PhL/E3MFAggg0LgAQWOcvaOxoFFrFr700kv2+eef20UXXeQ2ZWlq1B8jGr+G37p1q23bti3OluB0BBBAoP0IfOcv7edZ/HqS7pW7XJh4ZOlKN2pxUOlay6qtbFBcWXqubcg7wtZ0GOJCibUdBtvezLqRT3/+tl818/++9A//jZO+f1RVWOaGTyxz3ceW8elHlrnxE0sL3dnazD7POdhWdRhhn3QcbqvyR9jOrIP8h/OxhCHFH9lNG2+x3JpSe7fziXZX/59aZVq2jyU2fuuk7x9RVPgO8b/bBLWP9O7d2/r06eM/ECUggEBKCRA0xtncjQWNH374oZvOrDUTvZ2fm1rHkDUa44TndAQQ8FVAu6QWv/yk7V0wy+2WmpaX76blped3/PrPHfItLa9j3f/v0NHSOnx1Tl5+3Z87dHI/c9d+9bO6P3c0TfvjaFyA0SYNbRQgatqzpj8rVDy8dJUpaAw/tmX3tbX5Q2xt3hBbnT/UNucOshpLjwgd5NEm9A//vz0C1z9qqq189UdujcfnHnjGjixZYZ2qChtA7c460Fbmj7RV+cNtVYfhtiV3gP+QLVTCcYVv2b9vut00cvmVbmfZn/v9u9VaWgvdPf7bBK5/hD0i3yHxt3m8VwS9j8T7vJyPAAIINCVA0Bhn/4gUNCpkfOWVV9ymLd27d6+/o7czc1VVlWntw9BdpzWFuKKiwoWSCxcutEjnaNfpmTNn2mmnneY2ZgnfdVprQU6dOtUOPvjg+l2nzznnHFPAqWtLS0vjvl5TvrW5jTaX0fMUFRU12HVa98zMzHT/aGOaeOvNrtNxdjhOR8Bngapd261w4X1W+Lc5Vv3lTt9K01TV+vBSgWUHL7AMDS9D/r8XXirYVFC5X3iZ3+jGCL49hI83TvWXwJ4V2+rWVSxZaYeVrHJTohUwhB7aZfbTDke6UNH9kz8krqmiQX4JTPX+4eNHr/7W7aF/9Cv7zAaXfGxDipe7fw6obPidvi+ji63KH+bCx9X5w21D3mGNBvOtYd5YGd/cvdhmbL3b0qzWHjvoalvY87K2rI4rO8j9Q/XnO8T/LhT0PuK/ECUggEAqCRA0xtnakXadvu+++2zjxo0N7jRw4EC3iYvCxEceecTWr1/vNodR4KjRjKEbtTR2jm64Zs0aFyJqvUftcq3NXrp27WoKMTWC8qmnnnJl6J7aCVs7UKs+3mYu8V6v4FO7Yy9atMgUoCqwHD9+vNspW6Higw8+aIcccoideuqprk6Rnq2pesfJzekIIOCTQOl7S9zoxeJXF9eXkNmzj3WZfI3bICPSoTXDakuLrUb/lBTX/bmkyP137Vf/rvvz1//fnbv3S5+ewiy9Yxc3evLrEDMkmPTCyvxOlp7boW605VcBZ31w2eC/O7bZTsOp9BKoaZCHla52geIRxStdwNipeu9+fUSbPqzuMMyFi592GGybcgcl1I+C/BKYSv0joUZO4OL22D+0ZqnC+yOLV9jw4g+sT/mWBkIV6dlutOMnHUbaJ/p3/sgEBFvm0su3/dUm7nrc3eyP/W6wf3Qb3zI3TvAuQe4fBI0JNn6Mlwe9j8T4mJyGAAIIxCRA0BgTU8ufpJBw7dq1dumll7pwsKUOjWacM2eO24xGwSQHAggg4AnUlJbYvmcfscIFs6xiw+q6/52WZnmjT7Uuk6+1/G+cZZYeedppwoo1NVZTss8FlC6M9ELKkqLI4aULMutCzPDw0gWZpUVWW1GecLXCb5CWkRk22vKr6eFuqnjoKMzQ/68/1/2sfjp5yCjMtKycqPVsr0GSRiT1Lt/iwkRvw5aDyzZautU0MNmX2blulGIH75/BLb7hQ5BfAttr/4j6wWjFE1Khf3Ss3mdDiz+ywV+NeBxYuq7BZ7EqLcvWdTjCPtE6j/kjXAjZWhuv6Dvhe5t/bWMLXrLKtCz7zYDb7MNOo1uxBzRdVJD7B0Fj63SjoPeR1lGiFAQQSBUBgsY2aOmamhp78skn7ZhjjrEBA1p2vZzPPvvMjUScMGGCMU25DRqXIhFIQoHKTZ/a3sf/YvuefcyNQNSR3rGzdTr3UhcwZh18SBLWOoYqBSm8/GqtyvDRl94alo+8WWSlaXlWnp7rXuxLM/KsLL2D+3NZRq6VffWzkvQOVp6R22YbIkRrlQ7VxXZ4aV2oeETxJ27UYn5NXZ/zjpq0DDc6cbWb/jzUPs0bbNty+ka7dcI/D/JLIEFjws0f9Qap2D9yasrtyJKPbWjRR26NR31uQzdYqklLt025h9gnHepGO67IH2lFmZ2jWsZ7gsq8ceN/2oiiD0xLJPx80P/aurwj4r2Nr+cHuX8QNPraNepvHvQ+0jpKlIIAAqkiQNCYKi3NcyKAQGoJ1FRb8WvP2t4FM03TpL0j+9Chbnp0p3MusbSc3NQyieVpAxJeKqxzwWRGrpW6QLIuoCzL+OrPaXlWlpkXFl5+FVyGhZel7r/z4g4v02tr7ODyjXUjFd2GLZ+4qZkaxRh6FGR1c6MVvV2g1+UNNk3ZbO0jyC+BBI3+9xb6h1lmbaUdWrLGhpTUrfGoadf65UHooQ2YPuk48qtRj8NtZ3avhBpHoyx/suFmO7R0jX2Z1cNuH/Qr25rTL6F7+nFxkPsHQaMfPWL/ewa9j0RSeuihh2zZsmUNfqQlvK6//nrTfgOaSadlvHTO6aefbuPGjXPn7tq1y+69917bt29f/bVXXHGFjRgxwu0DoHX+i4uL91sW7PXXX3d7EoQuC6ZlvbRHwPz58921oct6aVZgQUGBqZ7aCyF0mbLWaXVKQQCBxgQIGukbCCCAQDsSqN6z0wqfnGuFi+6zqp3b6p+s4xkXWOcp11reqJPa0dMG51Fq9hU0nDauKeEha17+3wOrLa+21HKrSy3X+3dNqWk9w9zqMsurKbGcmjL3s/CdZVtSQaOJXGCZ7gWY+vNXIy0z8kyhZHVaph1WusrtCp1bU7Zf8QoVta7i6vxhti7vSPsiwSCipZ4vyC+BBI0t1Qsavw/9I7LNIaVr6zaYKfrIhhR/vN96qnszu7rRjt7u1p/lxj5CXmtI3rzxJ+4XFBrl/D+Dfml7Mr/eVNH/Vo+9hCD3D4LG2Ns5kTOD3kdiefaVK1faBx98YJdccokLAx944AG3KekZZ5zhNjj1DoV+Cgy1t0Bu7te/1Nb6/rNnz3ah5PDhw/fb6PThhx+2iy++2Hr16lW/0am3Uenq1atNYaXuoT0DJk2aZNoTQaFlenq6TZw4scHGqz169IjlkTgHAQR8EiBo9AmW2yKAAAKtKVC2/B23uUvR8/Pri83oeoB1njTdulw4wzIOOKg1q0NZcQo0J0jSSKCc6rrwUYFfTnWpCyTzvgoo9TO/w8vdWQe6dRXXfLULtEYtJusR5JfA5vSPZG2HZK0X/SO2lvF2ttZU68HFH5vCwtCjOL2jW9txZceRtqrDcLeRU6RjQNl6+8nGm61r5R53/h0Dfm6lGR1iq0QbnBXk/kHQ2DodJuh9JJpSZWWlCxZPOukkGzp0qH300UcudLz88sv3W65LIw/ffffd/X62bt06e/HFF+2qq65yAeSWLVtcUDh9+nRTkLhq1Sp3jUYq6h4a4ahwcd68eTZq1Cj3j45HH33UevbsaWPGjHF1Uhip5ci0oen999/vNjHVRqkcCCDQdgIEjW1nT8kIIIBAQgLaDGXfc4/b3vkzrWLt8vp75Y443rpMvc46jrswoftzcesJJEuQFEt4mVNbbp/n9Hc7QmtadFCOIL8EJkv/CEpbN6ee9I/mqJl1qdrjplnXbTLzsSlADD20sYuCxFX5dRvMrMg/yoYUf2Q3fvYzy6susbc7n2x3DvhZ8wpvxauC3D8IGlunowS9j0RT2rBhgz333HMuJNToRQWEGl24efNmN4VaAeR5553nQkftF/DEE0+Y9iWoqqqyE0880YWBGhG5ZMkSmzFjhgsa9+7d66Y9a+SjNkrdsWOH+7MOb1Tk5MmTTSMdx44d66Ze61BYqWP06NE2a9YsmzJlSv0mqLrfyJEj68+N9lz8HAEE/BEgaPTHlbsigAACvglUbd/sNncpXPyg1RQVunLSsnOs03mXudGLWoeRI1gCBEn+t1eQXwLpH/SPpgSSqX9oTUc31drtbP2RHV6yqtGqP9d9ot3X9/v+N24LlBDk7w+CxhboADHcIuh9pKlHrK2tdcGiRhGecsop7lQFegoavRGNmhKtEYbHHnusbd++3Xbv3m2DBw+2L7/8sn7UYXV1NUFjDH2JUxBoDwIEje2hFXkGBBBICYGSN55zoxdL3n65/nmz+g6yLlOutU4Tpll6fqeUcGiPD5lMQUF79NUzBfklkP7hf6+kf/hjrB2lNc16SFFd8KgNZvT/Hj1oui3qeak/hfpw1yD3D4JGHzpEhFsGvY80pbRz5043XfnSSy81b+3D8JGDL7/8sm3btq1+RGLo/Z5//nm3pqOmNzOisXX6I6Ug0NYCBI1t3QKUjwACCDQhUFO01wqfnGN7F822qq2f1Z+ZP/Yct/5ihzFn4tcOBAiS/G/EIL8E0j/oH00JBK1/9C3f5JZfCNIR5O8PgsbW6WlB7yNNKT3zzDOmUY2a/qz1E3UoeOzTp0/9CEcFjV988YVddNFFtn79ehdIaodqHV7QOGTIENZobJ3uSCkItLkAQWObNwEVQAABBPYXKF+73PY+/lcremGB1ZbX7eyb3rmbdZ54uXWZfI1l9joYtnYkELSgIIj0QX4JpH/43+PoH/4bB7mEIPcPgsbW6XlB7yONKWl69Ny5c90uzwoWvUMbtzz99NN25ZVXuvUW58yZUz91WsGkrtP6igUFBfVTp/v162czZ8600047zW3sop2pvXUZ9W+VM3XqVLeT9eOPP+6CSm/XaW0Oo/Uhi4qK9tt1WutAqiyt66i1IXUeu063Tr+nFAQaEyBopG8ggAACSSJQW1lhxS8/6aZHl614t75WOYOPsi6Tr7WO4ye7tRg52p8AQZL/bRrkl0D6B/2jKQH6B/0jmgB9JJpQ4j8P8t8xTT39O++843aEvuyyyxrsLq0RjtoVWmFh6IYv2gymtLTU5s+f73aO1n+feuqpduaZZ7o/r1mzxoWICiL79+/vplorUNT9tCHMU0895aZZa9dobfKijWe0m/SiRYvcJjPZ2dk2fvx4t7O0RlfqPo888ogbRZmfn+8CR3acTrw/cwcEEhUgaExUkOsRQACBBAWqdm23wgUzrfBvc616zy53t7SsbOt4xgXWecq1ljvsuARL4PJkF+Al0P8WCvJLIP2D/kHQ6H8faKqEIH9/6Ln4DvG//wS9j/gvRAkIIJBKAgSNqdTaPCsCCCSVQOm7r9neBTOteMnfzWqqXd0ye/Z1ay92vuBKy+h6QFLVl8r4J8BLoH+23p2D/BJI/6B/EDT63wcIGtvWOOilB/nvmKDbU38EEEg+AYLG5GsTaoQAAu1YoKakyPY986gLGCs/W1v/pHnHjrUuU66z/LFnm6VntGMBHi2SAEGS//0iyC+B9A/6B0Gj/32AoLFtjYNeepD/jgm6PfVHAIHkEyBoTL42oUYIINAOBSo3fWoFj/3Ziv7+mNWUFrsnTO/Q0Tqdc7Fi8Q3vAAAgAElEQVR1mfpty+p/WDt8ah4pVgGCpFilmn9ekF8C6R/Nb/dYr6R/xCqVmucFuX+oxfgO8b/fBr2P+C9ECQggkEoCBI2p1No8KwIItKpAbXWVFb/2jFt/sfT9N+rLzh50pHWefI11OudSS8/r0Kp1orDkFOAl0P92CfJLIP2D/tGUAP2D/hFNgD4STSjxnwf575jEn547IIAAAg0FCBrpEQgggEALC1Tv2WmFTzxghU/cb1U7t9XdPT3D8k85x02Pzjvm5BYukdsFXYCXQP9bMMgvgfQP+gdBo/99oKkSgvz9oefiO8T//hP0PuK/ECUggEAqCRA0plJr86wIIOCrQNlHb9ve+TOt+NXFVltV6crK6NbDOp9/pRvBmNmjl6/lc/PgCvAS6H/bBfklkP5B/yBo9L8PEDS2rXHQSw/y3zFBt6f+CCCQfAIEjcnXJtQIAQQCJFBbXmb7nptnexfMsoq1H9fXPHf4aOsy+RrLP+MCS8vKDtATUdW2ECBI8l89yC+B9A/6B0Gj/32AoLFtjYNeepD/jgm6PfVHAIHkEyBoTL42oUYIIBAAgcqtG93oxX1PPWw1RXtdjdNycq3j+MnW9eLvWvahQwPwFFQxWQQIkvxviSC/BNI/6B8Ejf73AYLGtjUOeulB/jsm6PbUHwEEkk+AoDH52oQaIYBAsgrU1lrJm8+7gLHknVfMamtdTbP6DLTOF063zudfYekduyRr7alXEgsQJPnfOEF+CaR/0D8IGv3vAwSNbWsc9NKD/HdM0O2pPwIIJJ8AQWPytQk1QgCBJBOoKdxjhX+ba3u1ucvWz+pql5ZmHcac6aZHdzhxvPtvDgSaK0CQ1Fy52K8L8ksg/SP2dm7umfSP5sqlxnVB7h9qIb5D/O+nQe8j/gtRAgIIpJIAQWMqtTbPigACcQmUr11uex/7sxW9uNBqK8rdtemdulrnCZe5zV00kpEDgZYQ4CWwJRSbvkeQXwLpH/SPpgToH/SPaAL0kWhCif88yH/HJP703AEBBBBoKEDQSI9AAAEEQgRqKyus6KUnbO+CmVa+4r36n2QfPsKNXux09kWWlp2DGQItKsBLYItyRrxZkF8C6R/0D4JG//tAUyUE+ftDz8V3iP/9J+h9xH8hSkAAgVQSIGhMpdbmWRFAoFGBqh2f296F99m+xXOtumC3Oy8tM8vyT5toXaZca7kjT0APAd8EeAn0jbb+xkF+CaR/0D8IGv3vAwSNbWsc9NKD/HdM0O2pPwIIJJ8AQWPytQk1QgCBVhQoeedVK1ww04rfeN6sptqVnHlgb+v8raut87eusoxuB7ZibSgqVQUIkvxv+SC/BNI/6B8Ejf73AYLGtjUOeulB/jsm6PbUHwEEkk+AoDH52oQaIYCAzwI1JUW27+mHbe+CWVa56dP60vKO/oZ1nnKt5Z9yrqVlZPpcC26PwNcCBEn+94YgvwTSP+gfBI3+9wGCxrY1DnrpQf47Juj21B8BBJJPgKAx+dqEGiGAgE8CFRtW2975f7V9f3/MaktLXCnpefnW8eyLrMuU6yx70JE+lcxtEWhagCDJ/x4S5JdA+gf9g6DR/z5A0Ni2xkEvPch/xwTdnvojgEDyCRA0Jl+bUCMEEGhBgdrqKit+9Sk3erHswzfr75zV/7C6zV3Ou8zSO3RswRK5FQLxCxAkxW8W7xVBfgmkf8Tb2vGfT/+I3yyVrghy/1A78R3if28Neh/xX4gSEEAglQQIGlOptXlWBFJIoHr3F1b4xP2298kHrHrX9ronT8+w/G980zpPvtY6HH9aCmnwqMkuwEug/y0U5JdA+gf9oykB+gf9I5oAfSSaUOI/D/LfMYk/PXdAAAEEGgoQNNIjEECgXQmULXvLjV7UKMbaqkr3bBldDrBO519hXS6cYZkH9W1Xz8vDtA8BXgL9b8cgvwTSP+gfBI3+94GmSgjy94eei+8Q//tP0PuI/0KUgAACqSRA0JhKrc2zItBOBWrLy2zfs4+6gLFi3cr6p8wZeox1mXytdRz3LUvLymmnT89jtQcBXgL9b8UgvwTSP+gfBI3+9wGCxrY1DnrpQf47Juj21B8BBJJPgKAx+dqEGiGAQIwClZvX294FM23fM49YTVGhuyotO8c6jptkXS7+ruUcPiLGO3EaAm0rQJDkv3+QXwLpH/QPgkb/+wBBY9saB730IP8dE3R76o8AAsknQNCYfG1CjRBAoCmBmhorfuM5K1wwy0qWvmpWW+vOzux1sHW5cLp1Pv9KS+/cDUMEAiVAkOR/cwX5JZD+Qf8gaPS/DxA0tq1x0EsP8t8xQben/gggkHwCBI3J1ybUCAEEIgjUFO6xwr/Nsb0LZ1vV9s3/n713gbKquvJ+JwUWFCVW2RIElIevqLzCIGFctHlL2Z9EtAlweUsgid0JyRiJaZNcHaNvku62Y8xr6EhMkKc8A4Vgh5gP4SZpIFev+MAY+AADCBKRIELxKigedcdc/VU1INTZVbtm7T3P/p0xGGLO2mvO9Zv/7HXW37X3+q8WzZpJ676D5apRn5Piv/07kYIC2EHAJQGMJPuyeV4Eog/0gdForwGMxmQZe4/ueY7xzp78IQCB9BHAaExfTcgIAhA4j8CpLa+Hx6OPrV0h1aerwjcFV14lbYaPD+9fvKLTjfCCgHsCGEn2JfS8CEQf6AOj0V4DGI3JMvYe3fMc4509+UMAAukjgNGYvpqQEQQyT6D69Ck5tmZFMBhP/a83ankU3tRNSkZ9TtrcM06atWyVeU4AyB8CGEn2tfS8CEQf6AOj0V4DGI3JMvYe3fMc4509+UMAAukjgNGYvpqQEQQyS+DM/r+Ek6OP/Gq+nKv4MHBo1ryFFA/6tFw1+vNS1PvOzLJh4PlNACPJvr6eF4HoA31gNNprAKMxWcbeo3ueY7yzJ38IQCB9BDAa01cTMoJAtghUV4dDXY6Uz5Tj/++LIufOhfE3v6adXHX/FCkZOS38nQ8E8pkARpJ9dT0vAtEH+sBotNcARmOyjL1H9zzHeGdP/hCAQPoIYDSmryZkBIFMEDh3/KgcXbVQKp6bJaff3Vk75laf6Bcejy4ePEKatbgiEywYJAQwkuw14HkRiD7QB0ajvQYwGpNl7D265znGO3vyhwAE0kcAozF9NSEjCOQ1gapd26Ri6S/k6OqlUn2yMoy1WasiaXP3GCkZ+49SeMOteT1+BgeBSxHASLLXhedFIPpAHxiN9hrAaEyWsffonucY7+zJHwIQSB8BjMb01YSMIJB3BKrPnJbjv18VDnc5+ebLteO74vob5KrPfE6uGjFJCorb5N24GRAEohLASIpKquHtPC8C0UfD6x71SvQRlVQ223nWh1aMe4i9br1rxJ4QESAAgSwRwGjMUrUZKwSamMDZg3+VihWz5cjz80T/Hj4FBdL6jrLweHTr/2OoSLNmTZwV4SCQPgIsAu1r4nkRiD7QR10E0Af6yEUAjeQiFP97z3NM/NHTAwQgAIELCWA0oggIQKDRCVS+8Qc5snyWHP/PX0v12TP/5S9edXXYuagGY4v2nRo9Jh1CwDMBFoH21fO8CEQf6AOj0V4DdUXwfP/QcXEPsdePd43YEyICBCCQJQIYjVmqNmOFgCGBc5Un5Nj//KVULJ8lVTv/V22klrd9QkpGfV6uLBslzQpbGmZA1xDwS4BFoH3tPC8C0Qf6wGi01wBGY7KMvUf3PMd4Z0/+EIBA+ghgNKavJmQEAVcE9MToivIZcvSFJaInSeun2RWFcuXQ++Wq0Z+XVt0/5Wo8JAuBJAhgJNlT97wIRB/oA6PRXgMYjcky9h7d8xzjnT35QwAC6SOA0Zi+mpARBNJP4Nw5Ob7hf4bDXSpfXSdSXR1ybtHuOrlq5FS56v4HpHnpNekfBxlCICUEMJLsC+F5EYg+0AdGo70GMBqTZew9uuc5xjt78ocABNJHAKMxfTUhIwiklsDZwwflyH/MlyMr5siZ/Xtr8yz65AApGf0FKR7wP0QKmqc2fxKDQFoJYCTZV8bzIhB9oA+MRnsNYDQmy9h7dM9zjHf25A8BCKSPAEZj+mpCRhBIHYGTm1+TI+XPyLHfPi/Vp6tCfgWtr5Q294yVkjEPyhWdb05dziQEAU8EMJLsq+V5EYg+0AdGo70GMBqTZew9uuc5xjt78ocABNJHAKMxfTUhIwikgkB11Sk5tmZ5eDz61NY3a3MqvOFWuWrU56TNPeOloKh1KnIlCQh4J4CRZF9Bz4tA9IE+MBrtNYDRmCxj79E9zzHe2ZM/BCCQPgIYjemrCRlBIFECZ95/N5wcfeRXC+TckUP/lUtBcykeeE94PLqoT/9E8yM4BPKRAEaSfVU9LwLRB/rAaLTXAEZjsoy9R/c8x3hnT/4QgED6CGA0pq8mZASBpidQXS0n/r/fSkX5TDnx8lqRc+dCDs2vbitX3fdA2MHYom37ps+LiBDICAGMJPtCe14Eog/0gdForwGMxmQZe4/ueY7xzp78IQCB9BHAaExfTcgIAk1G4NyxCjnyq4VyZMVsOb13V23cVj36Ssmoz0nx0Pul2RWFTZYPgSCQVQIYSfaV97wIRB/oA6PRXgMYjcky9h7d8xzjnT35QwAC6SOA0Zi+mpARBMwJVO3YIhXLZsjRF8ul+mRliNesZSu5smyUlI79Rym8qZt5DgSAAAT+mwBGkr0aPC8C0Qf6wGi01wBGY7KMvUf3PMd4Z0/+EIBA+ghgNKavJmQEAVMCx14sl/3f/ofaGC2uvV5K/s8H5aoRk6TgyhLT2HQOAQhcmgBGkr0yPC8C0Qf6wGi01wBGY7KMvUf3PMdcjv3ChQvlzTf/+0BIbVdaWirTp0+XkpISOXHihKxatSq0GTJkiAwbNix0dfjwYdFr9+zZI8XFxTJq1Cjp3r17+G7z5s2yfPlyOX78uHTu3FkmTpwY+qyurpYNGzbImjVrpKqqKrQfPXq0FBUVSWVlpZSXl4drCwsLpaysTPr37y/NmjWrM5Z3TZE/BDwTwGj0XD1yh0ADCJw9fFB2399Dij41MDwe3fqOMpFmzRrQE5dAAAKNRQAjqbFIXr4fz4tA9IE+MBrtNYDRmCxj79E9zzFR2W/ZskXeeOMNGTduXDAD582bJ506dZKhQ4cGQ1A/ahiqkVhQUCAjRowIZuPKlStlypQpwSScM2dOMCV79OgRTMX9+/cHs1H/uWjRIhk7dqy0b99eli1bFgzI4cOHy7p162Tbtm0yefJkOXLkiCxYsEBGjhwpXbt2vWystm3bRh0W7SAAAQMCGI0GUOkSAmkncPbQAWl+9cfSnib5QSAzBDCS7EvteRGIPtAHRqO9BjAak2XsPbrnOSYK+9OnTwdj8c4775Ru3brJH//4x2A6Tpo0SZo3b17bhe5y1HZqEHbp0kVOnTolc+fODTsQW7VqJWvXrg2mo/597969wSicOnVqMBK3bt0a+tOdirp7UXc4qrm4dOlS6d27d/ijnyVLlki7du2kX79+l41Vs4MyythoAwEIND4BjMbGZ0qPEIAABCAAgXoRwEiqF64GNfa8CEQfDSp5vS5CH/XClbnGnvWhxeIeYi9Z7xrJRWjXrl2yevXqYBLq7kU1CHV34bvvvhseoVYD8tOf/rQcO3ZMZs2aFR571kej9aOPUffq1Sv8ff369TJt2rRgNFZUVITvdEfjxo0ba3c3ajvdCak7HvWxa93pOGDAAOnZs2foQ81K/fTt2/eysWra5hoX30MAAjYEMBptuNIrBCAAAQhAIDIBFoGRUTW4oedFIPpocNkjX4g+IqPKZEPP+sBobBrJetdIXZRqHofWXYQDBw6sNQ/VaKzZ0aiPROsOw5tvvhmjsWkkRxQIpJoARmOqy0NyEIAABCCQBQIYSfZV9rwIRB/ooy4C6AN95CKARnIRiv+95zkm1+gPHDgQHlceP3681Lz7sGaXYs3Owd/+9reyb98+uffeezEacwHlewhkgABGYwaKzBAhAAEIQCDdBFgE2tfH8yIQfaAPjEZ7DdQVwfP9Q8fFPcReP941UhehF154IRzyou9d1Pcn6keNx44dO9bucFSj8a9//avcd999vKPRXm5EgEDqCWA0pr5EJAgBCEAAAvlOgEWgfYU9LwLRB/rAaLTXAEZjsoy9R/c8x9TFXh+Pnj9/fjjlWY3Fmo8e3PLrX/9aHnjggfC+xWeffTY8Ot2nT5/w/sYzZ86E9ytefOr0zJkzZfDgweFgl4tPndY4Y8aMCSdZX3zqtB4Oo++H1HdAXnzq9KViceq09/9Hkb93AhiN3itI/hCAAAQg4J4ARpJ9CT0vAtEH+sBotNcARmOyjL1H9zzH1MX+lVdeCSdCT5gw4YLTpXWHo54KrWahGn133HFH2PGoJ1CrObl48WLZuXOnFBcXB8Ox5hTo7du3BxNR2+hhMXoQTGlpadgxqQfCrFq1SqqqqkJ7PVBGD57Rk6tXrFghmzZtksLCQikrKwunWOvuyrpiedcU+UPAMwGMRs/VI3cIQAACEMgLAhhJ9mX0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RFrUl1dLR9++KG89NJLsm3bNhkzZox07tw5XH327Fl555135A9/+IOcOnVKJk+eLK1atQrfHT58WBYuXCh79uyR4uJiGTVqlHTv3v2CqHW12bx5syxfvlyOHz8e4k2cOFFKS0tF89mwYYOsWbNGqqqqQp+jR4+WoqKiC/puyPWVlZVSXl4uem1hYaGUlZVJ//79pVmzZrHzjoibZhCAAAQyRQAjyb7cnheB6AN9YDTaawCjMVnG3qN7nmO8syd/CEAgfQQwGiPW5N1335Vf/epXcuutt8prr70m48aNqzUaf//738vu3bvlmmuuCYbitGnTgtGoZqCahAUFBTJixIjw3cqVK2XKlCnStm3bELmuNmryzZkzR4YMGSI9evQIpuL+/fuD2aj/XLRokYwdO1bat28vy5YtCwbk8OHDa0d05MiRBl2/bt26YKaqYap9LFiwQEaOHCk33HBDbd8Nzbt58+YRidMMAhCAQHYIYCTZ19rzIhB9oA+MRnsNYDQmy9h7dM9zjHf25A8BCKSPAEZjPWtSUVEhs2bNCrsHa3Y01nTx1ltvyfr162uNxhMnTsi8efOC+delS5ew23Hu3Llhd2DNrsa62qhZuXbt2mBM6t/37t0bjMupU6cGI3Dr1q0yadKksNNQdx/qDsfPfvaz0rJly5DSjh076n29motLly6V3r17hz/6WbJkibRr106GDh1aS6uheV911VX1JE5zCEAAAvlPACPJvsaeF4HoA31gNNprAKMxWcbeo3ueY7yzJ38IQCB9BDAa61mT+hiNl2qrj1H36tVLevbsGSLX1Ua/P9+41LZ6ve5o3LhxY+3uRm2nuyV1x6N+V/PY9sXGZ5Tr9dFu3Sk5YMCA2hzV7NTPsGHDamk1NO+SkpJ6Eqc5BCAAgfwngJFkX2PPi0D0gT4wGu01gNGYLGPv0T3PMd7Zkz8EIJA+AhiN9awJRuN/AcNorKdwaA4BCECgDgIYSfby8LwIRB/oA6PRXgMYjcky9h7d8xzjnT35QwAC6SOA0VjPmmA0Nr7R+N5778m+ffvqWQmaQwACEMgfAv8wI3/GktaR/OLBtGaWOy/0kZtR3BboIy7B/L7esz60MtxD7PXpVSMdOnSQjh072gMiAgQgkCkCGI31LHd9jEbe0fjRd0vyjsZ6Co7mEIBAJgiwY82+zJ53m6AP9FEXAfSBPnIRQCO5CMX/3vMcE3/09AABCEDgQgIYjfVURH2MxpqTmc+cOSP67sPzT53WdxVWVVVJUVGRPPfcc3KpNnrq9MyZM2Xw4MHhYJaLT52eP3++jBkzRjp16lR76vQ999wjanDqtZWVlfW+Xg+u0VOn9XAZPYTm2LFjF5w6rX22aNEi/NGDaeqbN6dO11NwNIcABDJBgEWgfZk9LwLRB/rAaLTXQF0RPN8/dFzcQ+z1410j9oSIAAEIZIkARmM9q10fo1G7PnLkiCxevFh27twpxcXFwXDUE6fPP6hFDcdLtdHrt2/fHkxE7UdPudbDXkpLS0VNTD0QZtWqVcGw1D71JGw9gXr27Nm1h7nU93o1PvV07BUrVsimTZuCYVlWVhZOylZTccGCBXLjjTfKoEGDLju2uvKuJ26aQwACEMgEARaB9mX2vAhEH+gDo9FeAxiNyTL2Ht3zHOOdPflDAALpI4DRmFBN1CR8++23Zfz48cEcbKyP7mZ89tlnRXcmqjHJBwIQgAAE0k8AI8m+Rp4XgegDfWA02msAozFZxt6je55jvLMnfwhAIH0EMBoTqMm5c+fk+eeflz59+kiXLl0aNYPdu3eHnYj33nuv8Jhyo6KlMwhAAAJmBDCSzNDWdux5EYg+0AdGo70GMBqTZew9uuc5xjt78ocABNJHAKMxfTUhIwhAAAIQyBgBjCT7gnteBKIP9IHRaK8BjMZkGXuP7nmO8c6e/CEAgfQRwGhMX03ICAIQgAAEMkYAI8m+4J4XgegDfWA02msAozFZxt6je55jvLMnfwhAIH0EMBrTVxMyggAEIACBjBHASLIvuOdFIPpAHxiN9hrAaEyWsffonucY7+zJHwIQSB8BjMb01YSMIAABCEAgYwQwkuwL7nkRiD7QB0ajvQYwGpNl7D265znGO3vyhwAE0kcAozF9NSEjCEAAAhDIGAGMJPuCe14Eog/0gdForwGMxmQZe4/ueY7xzp78IQCB9BHAaExfTcgIAhCAAAQyRgAjyb7gnheB6AN9YDTaawCjMVnG3qN7nmO8syd/CEAgfQQwGtNXEzKCAAQgAIGMEcBIsi+450Ug+kAfGI32GsBoTJax9+ie5xjv7MkfAhBIHwGMxvTVhIwgAAEIQCBjBDCS7AvueRGIPtAHRqO9BjAak2XsPbrnOcY7e/KHAATSRwCjMX01ISMIQAACEMgYAYwk+4J7XgSiD/SB0WivAYzGZBl7j+55jvHOnvwhAIH0EcBoTF9NyAgCEIAABDJGACPJvuCeF4HoA31gNNprAKMxWcbeo3ueY7yzJ38IQCB9BDAa01cTMoIABCAAgYwRwEiyL7jnRSD6QB8YjfYawGhMlrH36J7nmMuxX7hwobz55psXfF1aWirTp0+XK664QmbMmCHvvfde7fd33323DBs2TD744AN5+umn5ejRo7XfTZ48WXr27CmbN2+W5cuXy/Hjx6Vz584yceJE0T6rq6tlw4YNsmbNGqmqqpLu3bvL6NGjpaioSCorK6W8vDxcW1hYKGVlZdK/f39p1qyZHD58WDTPPXv2SHFxsYwaNSpcywcCEEiWAEZjsvyJDgEIQAACEBCMJHsReF4Eog/0gdForwGMxmQZe4/ueY6Jyn7Lli3yxhtvyLhx4+TYsWPB4FOjsKSk5IIu1PRTw1C/a9WqVe13R44ckTlz5siQIUOkR48eoc3+/ftDO/3nokWLZOzYsdK+fXtZtmxZMCCHDx8u69atk23btomaldrHggULZOTIkdK1a9dgWhYUFMiIESOC2bhy5YmidzcAACAASURBVEqZMmWKtG3bNuqwaAcBCBgQwGg0gEqXEIAABCAAgfoQwEiqD62GtfW8CEQfDat5fa5CH/Whlb22nvWh1eIeYq9Z7xrJRej06dMyb948ufPOO6Vbt26yd+9e+fWvfx3Mv9atW19wue48fPXVV2XSpEnSvHnz2u927Ngha9euDUagGpDahxqFU6dODUbi1q1bwzW6U1H70B2O2v/SpUuld+/e4Y9+lixZIu3atZN+/fqFnNSM7NKli5w6dUrmzp0bdjuyqzFXRfkeArYEMBpt+dI7BCAAAQhAICcBFoE5EcVu4HkRiD5ilz9nB+gjJ6JMN/CsD4zGppGud43korRr1y5ZvXp1MAn1cebdu3eHnYVqQJ48efKCR503bdoUdhaeO3dOzpw5I3fccUcwA3VH5Pr162XatGnBaKyoqKjdFblx48ba3Y2aS82uSH0UWnc6DhgwIDx6rR81K/XTt29fmTVrVnjEWh/D1o/usuzVq1dt21zj4nsIQMCGAEajDVd6hQAEIAABCEQmgJEUGVWDG3peBKKPBpc98oXoIzKqTDb0rA+MxqaRrHeN1EVJ35+oOw91F+HAgQNDU303opqNt912m5w9ezbsLNRdhPr9+++/LwcPHgzfffjhh7W7DrUdRmPT6JEoEEiaAEZj0hUgPgQgAAEIZJ4ARpK9BDwvAtEH+qiLAPpAH7kIoJFchOJ/73mOyTX6AwcOhMeVx48ff9l3H+ouRv2jjzqf/7i09v3iiy+GA1708WaMxly0+R4C+UEAozE/6sgoIAABCEDAMQEWgfbF87wIRB/oA6PRXgN1RfB8/9BxcQ+x1493jdRF6IUXXginQuvjz/r+RP28++674eRpPbhFPzVGox7sojsd9TAWPczlfKPx9ttv5x2N9lIkAgRSQQCjMRVlIAkIQAACEMgyARaB9tX3vAhEH+gDo9FeAxiNyTL2Ht3zHFMXez3lef78+eGU544dO9Y2fe2110Tfq/jAAw+E/+38R6fVmNTr9P2K+oh1zYEt119/vcycOVMGDx4cDna5+NRpjTNmzBjp1KnTR06d1sNh9P2Qetr1xadO63sgNRanTnv/fxH55xMBjMZ8qiZjgQAEIAABlwQwkuzL5nkRiD7QB0ajvQYwGpNl7D265zmmLvavvPJKOBF6woQJFzwSre9bVEPxpZdeCpfrASxqRrZs2VIqKyulvLw8nBytj1EPGjRI7rrrrvD37du3BxNRjUg9wEV3QOrOR90xqcblqlWrwmPW+r5HPeRFD57R06RXrFgRdk0WFhZKWVlZOFlad1dqP4sXL5adO3dKcXFxMBw5cdr7/5vIPx8IYDTmQxUZAwQgAAEIuCaAkWRfPs+LQPSBPjAa7TWA0ZgsY+/RPc8x3tmTPwQgkD4CGI3pqwkZQQACEIBAxghgJNkX3PMiEH2gD4xGew1gNCbL2Ht0z3OMd/aNlb8+gv3BBx+EU7O7desWdlnqeygLCgoaKwT9QCAzBDAaM1NqBgoBCEAAAmklgJFkXxnPi0D0gT4wGu01gNGYLGPv0T3PMd7ZN0b+r7/+unz/+98PpmLr1q3l8ccfl+eeey4cavP3f//3tYfgNEYs+oBAFghgNGahyowRAhCAAARSTQAjyb48nheB6AN9YDTaawCjMVnG3qN7nmO8s4+b/4kTJ+Tf//3fZezYsXLdddfJE088IQ8//HB4V+RPf/rT8Pc2bdrEDcP1EMgUAYzGTJWbwUIAAhCAQBoJYCTZV8XzIhB9oA+MRnsNYDQmy9h7dM9zjHf2cfM/dOhQ2MGohqLuaDzfaPzxj38s3/rWt8KBNXwgAIHoBDAao7OiJQQgAAEIQMCEAEaSCdYLOvW8CEQf6AOj0V4DGI3JMvYe3fMc45193Pz1BO0ZM2aE07Lvv/9+eeaZZ+RLX/pSODlbT7n+4he/eMGJ23HjcT0EskAAozELVWaMEIAABCCQagIYSfbl8bwIRB/oA6PRXgMYjcky9h7d8xzjnX1j5H/q1ClZsGCBPP/883L8+HFp2bKljBgxQqZMmRLe2cgHAhCoHwGMxvrxojUEIAABCECg0QlgJDU60o906HkRiD7QB0ajvQYwGpNl7D265znGO3vyhwAE0kcAozF9NSEjCEAAAhDIGAGMJPuCe14Eog/0gdForwGMxmQZe4/ueY7xzj5u/hUVFfLYY4/J/v37P9KVnjp99913y+DBg8Nj1HwgAIFoBDAao3GiFQQgAAEIQMCMAEaSGdrajj0vAtEH+sBotNcARmOyjL1H9zzHeGcfN/9z587J4sWLZe/evTJw4MDa7tatWxceoT5y5Ih87GMfkwcffJB3NcaFzfWZIYDRmJlSM1AIQAACEEgrAYwk+8p4XgSiD/SB0WivAYzGZBl7j+55jvHOPm7+R48eDSdNT58+Xa699tra7nSH409/+lOZPHmyzJo1i9On44Lm+kwRwGjMVLkZLAQgAAEIpJEARpJ9VTwvAtEH+sBotNcARmOyjL1H9zzHeGcfN//Dhw/Lt7/97WA03nLLLbXd7dmzR5588slw6vTs2bPl4YcfltLS0rjhuB4CmSCA0ZiJMjNICEAAAhBIMwGMJPvqeF4Eog/0gdForwGMxmQZe4/ueY7xzj5u/tXV1bJy5crw+LS+i/H222+XHTt2yIsvvijjx4+X66+/Xl577TX5whe+wKPTcWFzfWYIYDRmptQMFAIQgAAE0koAI8m+Mp4XgegDfWA02msAozFZxt6je55jvLNvjPzVbNy5c6ds2LBBjh07JldeeaXcddddct1118np06fl7NmzUlRU1Bih6AMCmSCA0ZiJMjNICEAAAhBIMwGMJPvqeF4Eog/0gdForwGMxmQZe4/ueY7xzt4yfz0oplmzZuEPHwhAIDoBjMborGgJAQhAAAIQMCGAkWSC9YJOPS8C0Qf6wGi01wBGY7KMvUf3PMd4Z98Y+e/evVt+9rOfiR4AU/OpqqqSVq1ayQ9/+EO5+uqrGyMMfUAgMwQwGjNTagYKAQhAAAJpJYCRZF8Zz4tA9IE+MBrtNYDRmCxj79E9zzHe2cfN/+TJk/LYY49Jz549pU+fPvLzn/88HAyzcePG8Mj02LFj2dEYFzLXZ44ARmPmSs6AIQABCEAgbQQwkuwr4nkRiD7QB0ajvQYwGpNl7D265znGO/u4+R86dEieeOKJcKq0fmr+ro9NP/XUU/L1r39d2rRpEzcM10MgUwQwGjNVbgYLAQhAAAJpJICRZF8Vz4tA9IE+MBrtNYDRmCxj79E9zzHe2cfNXx+Rfvzxx2XgwIHSt2/fYDSOGjVKiouLZcaMGfLII49gNMaFzPWZI4DRmLmSM2AIQAACEEgbAYwk+4p4XgSiD/SB0WivAYzGZBl7j+55jvHOvjHy37Vrlzz55JPy5S9/WQ4cOBAepT516pR86Utfkvvuu49HpxsDMn1kigBGY6bKzWAhAAEIQCCNBDCS7KvieRGIPtAHRqO9BjAak2XsPbrnOcY7e4v8T58+Hd7PqIfB8IEABOpPAKOx/sy4AgIQgAAEINCoBDCSGhXnJTvzvAhEH+gDo9FeAxiNyTL2Ht3zHOOdfdz8Kyoq5JlnnpEvfOELUlJSUtudvrtRT5z+p3/6JyktLY0bhushkCkCGI2ZKjeDhQAEIACBNBLASLKviudFIPpAHxiN9hrAaEyWsffonucY7+wbmv+JEydk+fLl4VFpPWFa38/YsmXL2u62b98uhYWF8p3vfEdat27d0DBcB4FMEsBozGTZGTQEIAABCKSJAEaSfTU8LwLRB/rAaLTXAEZjsoy9R/c8x3hn39D89RCYP/3pT3Lw4EEpLy+X0aNHy5VXXlnbXYsWLeS2227jIJiGAua6TBPAaMx0+Rk8BCAAAQikgQBGkn0VPC8C0Qf6wGi01wBGY7KMvUf3PMd4Zx83f93ZuHr1avm7v/s7di7Ghcn1EPjfBDAakQIEIAABCEAgYQIYSfYF8LwIRB/oA6PRXgMYjcky9h7d8xzjnX1j5F9dXS1//vOfZc2aNWGX46233irDhw+Xm2++mROnGwMwfWSOAEZj5krOgCEAAQhAIG0EMJLsK+J5EYg+0AdGo70GMBqTZew9uuc5xjv7xsh/1apVsmDBApkwYYJ87GMfk/fee0/+4z/+Q8aMGSP33ntvY4SgDwhkigBGY6bKzWAhAAEIQCCNBDCS7KvieRGIPtAHRqO9BjAak2XsPbrnOcY7+7j5Hz16VB577DH54he/KJ07d67tbs+ePfL000/LI488wnsa40Lm+swRwGjMXMkZMAQgAAEIpI0ARpJ9RTwvAtEH+sBotNcARmOyjL1H9zzHeGcfN//Dhw/LE088IQ899JBcc801td3t379ffvzjH8u3vvUtKS0tjRuG6yGQKQIYjZkqN4OFAAQgAIE0EsBIsq+K50Ug+kAfGI32GsBoTJax9+ie5xjv7OPmf/bsWZkxY4ZUVlbK1KlTg6lYUVEhs2fPlqKiInnwwQelefPmccNwPQQyRQCjMVPlZrAQgAAEIJBGAhhJ9lXxvAhEH+gDo9FeAxiNyTL2Ht3zHOOdfWPkf+rUqfCOxuXLl4v+vWXLljJq1CiZNGlS+DsfCECgfgQwGuvHi9YQgAAEIACBRieAkdToSD/SoedFIPpAHxiN9hrAaEyWsffonucY7+wbM/9z587J8ePHw07GFi1aNGbX9AWBTBFIndG4d+9emTNnjuzYseOCQlx77bXhRawlJSWZKhCDhQAEIACB/CeAkWRfY8+LQPSBPjAa7TWA0ZgsY+/RPc8x3tk3Rv7Hjh2Tn//857JmzRo5c+ZMMBnLysrkH//xH+XKK69sjBD0AYFMEUiV0XjixAn57ne/K927d5dhw4ZJq1ataotRUFAQTnvSf/KBAAQgAAEI5BMBjCT7anpeBKIP9IHRaK8BjMZkGXuP7nmO8c4+bv76jsaf/OQnUlxcLA888IC0bt1a1JdYvHix6EExX/3qV3lHY1zIXJ85AqkyGvX/yD/4wQ/k61//ulx99dWZKwYDhgAEIACBbBLASLKvu+dFIPpAHxiN9hrAaEyWsffonucY7+zj5n/o0CF5/PHH5eGHH77g1OmDBw+G06i/+c1v4k3Ehcz1mSOQKqOxurpa5s2bJzfddJP0799fmjVrlrmCMGAIQAACEMgeAYwk+5p7XgSiD/SB0WivAYzGZBl7j+55jvHOPm7++k7G733ve2E34y233FLb3ZYtW8IBMY8++mjY7cgHAhCITiAVRqP+V4SHHnpI9uzZc9nMO3fuLD/60Y/4rwnRa0tLCEAAAhBwQgAjyb5QnheB6AN9YDTaawCjMVnG3qN7nmO8s2+M/F9++WV56qmnZMiQIXL77beH8yJWr14tX/nKV6Rfv36NEYI+IJApAqkwGvV0p6NHj4r+83If3tGYKV0yWAhAAAKZIoCRZF9uz4tA9IE+MBrtNYDRmCxj79E9zzHe2TdW/n/5y19k7dq1ogfD6AEwembEdddd11jd0w8EMkUgFUajvmz19ddfly5dukiHDh04Sj5TEmSwEIAABCCAkWSvAc+LQPSBPjAa7TWA0ZgsY+/RPc8x3tk3NP+qqip5++23w+PShYWFDe2G6yAAgUsQSI3R+Oyzz8r69evlgw8+kJtvvlk++clPyqc+9Sn5+Mc/fsHp01QRAhCAAAQgkG8EMJLsK+p5EYg+0AdGo70GMBqTZew9uuc5xjv7huavr2/Tw170EBg9iPbif29ov1wHAQiIpMJoPL8Qp0+flt27d8tbb70lf/jDH2T79u1SVFQUDof53Oc+F46b5wMBCEAAAhDIJwIYSfbV9LwIRB/oA6PRXgMYjcky9h7d8xzjnX1D88dobCg5roNAbgKpMxo1ZX1X4759+0Rfyvq73/1O9Gj5O++8E6Mxdz1pAQEIQAACDglgJNkXzfMiEH2gD4xGew1gNCbL2Ht0z3OMd/YNzR+jsaHkuA4CuQmkwmisrq6WAwcOyKZNm8LpTjt37pRu3brJ0KFDpU+fPlJaWirNmjXLPRpaQAACEIAABBwSwEiyL5rnRSD6QB8YjfYawGhMlrH36J7nGO/sG5q/Go3f/e53Zfjw4eHwFz0Epry8XEaPHh3+XT8tW7aUHj168A7HhkLmuswSSIXRqP8nf+ihh2TPnj0ybtw4+cxnPiN/8zd/g7mYWVkycAhAAALZIoCRZF9vz4tA9IE+MBrtNYDRmCxj79E9zzHe2Tc0/4qKCnnsscdk//79l+3i2muvlUceeURKSkoaGobrIJBJAqkwGpX8mTNnwrsZ9b2Mv//97+X48ePhcelBgwZJ9+7d5YorrshkgRg0BCAAAQjkPwGMJPsae14Eog/0gdForwGMxmQZe4/ueY65HPuFCxfKm2++ecHX+qTh9OnTw9p8xowZ8t5779V+f/fdd8uwYcPk8OHDotfqJqLi4mIZNWpUWM/rZ/PmzbJ8+fKw1u/cubNMnDgxPL2oTzhu2LBB1qxZI3oatLbXnYV6VkNlZWXYaajX6unQZWVl4fwGfeKxrljeNUX+EPBMIDVG48UQT548KVu3bpUXX3wxGI+9evWSRx99VNq0aeOZN7lDAAIQgAAEPkIAI8leFJ4XgegDfWA02msAozFZxt6je55jorLfsmWLvPHGG+EJRH3MWM1ENQrP3+2nhqEaiQUFBTJixIhgNq5cuVKmTJkSTMI5c+bIkCFDwuPIairqbkLtQ/+5aNEiGTt2rLRv316WLVsWDEh9rHndunWybds2mTx5shw5ckQWLFggI0eOlK5du142Vtu2baMOi3YQgIABgVQZjbqr8YMPPpA//vGPsnHjRnn99ddFT6H++Mc/LnfddVf4ozcoPhCAAAQgAIF8IoCRZF9Nz4tA9IE+MBrtNYDRmCxj79E9zzFR2OuafN68eeGJQz1LYe/evfLrX/86mH+tW7eu7eLEiROhnRqEXbp0kVOnTsncuXPDDsRWrVrJ2rVrg+mof9c+1JScOnVqMBJ1k9GkSZPCTkXdvag7HLX/pUuXSu/evcMf/SxZskTatWsn/fr1u2ysmh2UUcZGGwhAoPEJpMJo1Pcj/Ou//mswGPW/Pnzyk58Mf3QXIwfBNH7R6RECEIAABNJFACPJvh6eF4HoA31gNNprAKMxWcbeo3ueY6Kw37VrVzi0VU1CfZxZX3mmOwvVgNQnEWseddbHnmfNmhUee9ZHo/WjOx91Xa+f9evXy7Rp04LRqB5Aza5I3WRUs7tR2+lOSN3xqI9d607HAQMGSM+ePUMfalbqp2/fvpeNVdM2ythoAwEIND6BVBiNekPSm8n1118fbjqX+uhuR92CrX/4QAACEIAABPKJAEaSfTU9LwLRB/rAaLTXAEZjsoy9R/c8x+RiX/M4tO4iHDhwYGiu70ZUs/G2226Ts2fPhp2FajZ+4hOfcGk0njt3LjwW/p//+Z/hCctvfOMbsn37drnpppvkmmuuyYWI7yEAgYsIpMJorMlJb1ivvvqqDB48WFq0aFGbqm6d1i3SejL11VdfTREhAAEIQAACeUUAI8m+nJ4XgegDfWA02msAozFZxt6je55jcrE/cOBAWIuPHz8+PH14qc+mTZtE/9x3333hUWlPOxrVSJ09e3Z4XFsPs9GdlP/8z/8s+k5KPaj2a1/7GgfT5hIJ30MgzUajbrt+8sknw6lTX/nKV6R58+by7LPPBvNR/13/K4m+s4EPBCAAAQhAIJ8IYCTZV9PzIhB9oA+MRnsNYDQmy9h7dM9zTC72L7zwQlif63sXa9bi7777bjDf9OAW/dQYjfqosz5S7ekdjbrZ6Xvf+14wFPU8iCeeeEIefvjhMK6av7PZKZdK+B4CFxJI1Y5GTU0fkV6xYkV494IajXp8/ac//WkOgUG5EIAABCCQtwQwkuxL63kRiD7QB0ajvQYwGpNl7D265zmmLvZ6yvP8+fPDKc8dO3asbfraa6+Fw1sfeOCB8L/VPDqt71LUA150Ta+m48WnTs+cOTM8vagHu1x86rTGGTNmjHTq1Okjp07rbkN9P6Sedn3xqdOXilWfU6ePHj0q//Iv/yJf+MIXwo7NGnNx3759Idajjz4qxcXF3iVK/hBoUgKpMBr1nQj6f3D9Z81H/6uI3sD05KmWLVuGdzO2adOGdzQ2qTwIBgEIQAACTUEAI8mesudFIPpAHxiN9hrAaEyWsffonueYuti/8sor4UToCRMmhE1ANR99L6PudHzppZfC/6SHvagZqet2NScXL14sO3fuDAadGo41p0Drew+XLVsW2uhhMRMnTgyHv+qOSTUuV61aJXp+Q83hMnrwjJ5crRuR1B/QHYe6EUlPsdbdlXXFqo+mXn75ZXnqqafkU5/6VHiE+o477pDf/va38vnPf16GDBlSn65oCwEIiEgqjMZDhw6F9y/qf/G43EdvRD/60Y94RyOyhQAEIACBvCOAkWRfUs+LQPSBPjAa7TWA0ZgsY+/RPc8x3tk3Vv7vv/++/O53v5MPP/xQrrzySrnrrrvkuuuu49VtjQWYfjJFIBVGY6aIM1gIQAACEIDARQQwkuwl4XkRiD7QB0ajvQYwGpNl7D265znGO/u4+VdUVMgzzzwTHp0uKSmJ2x3XQwACadnRSCUgAAEIQAACWSaAkWRffc+LQPSBPjAa7TWA0ZgsY+/RPc8x3tnHzV/f8fjTn/40PDb9t3/7t3G743oIQACjEQ1AAAIQgAAEkieAkWRfA8+LQPSBPjAa7TWA0ZgsY+/RPc8x3tnHzV93NH7nO9+Rt95664IzI7RfXt8Wly7XZ5UAj05ntfKMGwIQgAAEUkMAI8m+FJ4XgegDfWA02msAozFZxt6je55jvLOPm/+lDqat6ZMDaePS5fqsEsBozGrlGTcEIAABCKSGAEaSfSk8LwLRB/rAaLTXAEZjsoy9R/c8x3hnb5m/mpB6urX+4QMBCEQngNEYnRUtIQABCEAAAiYEMJJMsF7QqedFIPpAHxiN9hrAaEyWsffonucY7+wbI//du3fLz372M9m/f39td1VVVdKqVSv54Q9/KFdffXVjhKEPCGSGAEZjZkrNQCEAAQhAIK0EMJLsK+N5EYg+0AdGo70GMBqTZew9uuc5xjv7uPmfPHlSHnvsMenZs6f06dNHfv7zn8v06dNl48aNcvbsWRk7diw7GuNC5vrMEcBozFzJGTAEIAABCKSNAEaSfUU8LwLRB/rAaLTXAEZjsoy9R/c8x3hnHzf/Q4cOyRNPPCEPP/xw6Krm7/rY9FNPPSVf//rXpU2bNnHDcD0EMkUAozFT5WawEIAABCCQRgIYSfZV8bwIRB/oA6PRXgMYjcky9h7d8xzjnX3c/PUR6ccff1wGDhwoffv2DUbjqFGjpLi4WGbMmCGPPPIIRmNcyFyfOQIYjZkrOQOGAAQgAIG0EcBIsq+I50Ug+kAfGI32GsBoTJax9+ie5xjv7Bsj/127dsmTTz4pX/7yl+XAgQPhUepTp07Jl770Jbnvvvt4dLoxINNHpghgNGaq3AwWAhCAAATSSAAjyb4qnheB6AN9YDTaawCjMVnG3qN7nmO8s7fI//Tp0+H9jHoYDB8IQKD+BDAaIzKrrq6WDz/8UF566SXZtm2bjBkzRjp37hyurqyslPLyctm8ebMUFhZKWVmZ9O/fP/yXj8OHD8vChQtlz549Yfu1bsPu3r37BVHraqN9Ll++XI4fPx7iTZw4UUpLS0Xz2bBhg6xZs0Z0u7f2OXr0aCkqKrqg74ZcX9d4zu+8IXlHxE0zCEAAApkigJFkX27Pi0D0gT4wGu01gNGYLGPv0T3PMd7Zx83/xIkTYb195MiRj3R11VVXhfV769at44bheghkigBGY8Ryv/vuu/KrX/1Kbr31Vnnttddk3LhxtUbjunXrgvk4efLkcINasGCBjBw5Urp27RpuWgUFBTJixIhgNq5cuVKmTJkibdu2DZHVMLxcGzUt58yZI0OGDJEePXoEU3H//v3BbNR/Llq0KJyC1b59e1m2bFkwIIcPH147Is2lIddfbjw33HBDbd8Nzbt58+YRidMMAhCAQHYIYCTZ19rzIhB9oA+MRnsNYDQmy9h7dM9zjHf2cfPXTTt/+tOfwqPSNR/d0ajr9ttuu00++9nPhs1EfCAAgegEMBqjswotKyoqZNasWWH3oO4w1C3V8+fPl969e4c/+lmyZIm0a9dO+vXrJ/PmzQvmX5cuXcLNa+7cuWG3Y82uRv0vKJdro1u1165dG4xJ/fvevXuDKTl16tRgbG7dulUmTZoUdk7qzkXd4ag3wpYtW4Y8duzYUe/r1SxdunTpJcczdOjQWloNzVv/qxAfCEAAAhC4kABGkr0iPC8C0Qf6wGi01wBGY7KMvUf3PMd4Z2+Vv27s0XX/V7/6VXY0WkGm37wlgNFYz9JebDSePHlSZs+eLQMGDJCePXuG3tQc1I+eWnW+Kan/mz5G3atXr9q2F/d3fhv9+/r162XatGnBaNS2er3uaNy4cWPt7kZtp7sldcejflfzLom33nqr3tfr1nDdKXmp8QwbNqyWVkPzLikpqSdxmkMAAhDIfwIYSfY19rwIRB/oA6PRXgMYjcky9h7d8xzjnb1V/u+//7784Ac/kEcffVSuvvpqqzD0C4G8JIDRWM+yYjT+FzCMxnoKh+YQgAAE6iCAkWQvD8+LQPSBPjAa7TWA0ZgsY+/RPc8x3tnHzf9S72jUswhef/110Y02Dz74oPD6r7iUuT5rBDAa61lxjMbGNxrfe+892bdvXz0rQXMIQAAC+UPgH2bkz1jSOpJfPJjWzHLnhT5yM4rbAn3EJZjf13vWh1aGe4i9Pr1qpEOHDtKxY0d7QCmOcKl3NGq6+po05aPnLfCBAATqRwCjsX68eEfj/+bFOxrrKRyaQwACEKiDADvW7OXhebcJ+kAfdRFAc/b+CAAAIABJREFUH+gjFwE0kotQ/O89zzHxR08PEIAABC4kgNFYT0Vc6pFhPaVZD2PRQ1uOHTv2kVOnz5w5I/ruw/NPndZ3Fep/PSkqKpLnnntOLtVGT7eaOXOmDB48OBzOcvGp03oIzZgxY6RTp061p07fc889oiagXltZWVnv6/XgmsuNR0+d1j5btGgR/ujBNPXNm23n9RQczSEAgUwQYBFoX2bPi0D0gT4wGu01UFcEz/cPHRf3EHv9eNeIPaH0Rjh06JA89NBDYa1+uY/ubvzRj37EuxrTW0YySxkBjMZ6FuRSRqOeJr1ixQrZtGlTMPjKysrCydJ6GvSRI0dk8eLFsnPnTikuLg6Go544ff5BLWo4XqqNprZ9+/ZgImo/eoPTw15KS0uluro6HAizatWqYFhqn3oStsY8/3Ca+l6vxuflxqOm4oIFC+TGG2+UQYMGXXZsdeVdT9w0hwAEIJAJAiwC7cvseRGIPtAHRqO9BjAak2XsPbrnOcY7+7j5nzt3TpYsWSJXXHFFeCdjzUcPeD1+/Ljcf//94fHpNm3a8Bh1XNhcnxkCGI0JlVpNwrffflvGjx8fzMHG+uhuxmeffVZ0Z6Iak3wgAAEIQCD9BDCS7GvkeRGIPtAHRqO9BjAak2XsPbrnOcY7+7j568EvTzzxRNjVeM0119R2d/DgwbCL8eGHHw4bffhAAALRCWA0RmfVaC31v5o8//zz0qdPH+nSpUuj9asd7d69O+ysvPfeezkdq1HJ0hkEIAABOwIYSXZsa3r2vAhEH+gDo9FeAxiNyTL2Ht3zHOOdfdz8jx49Kt/+9rdl6tSp0qNHj9ru/vSnP8mcOXPCd7qbkQ8EIBCdAEZjdFa0hAAEIAABCJgQwEgywXpBp54XgegDfWA02msAozFZxt6je55jvLNvjPxffvllefzxx6Vr165y8803y5///Gd555135Jvf/Kb069evMULQBwQyRQCjMVPlZrAQgAAEIJBGAhhJ9lXxvAhEH+gDo9FeAxiNyTL2Ht3zHOOdfWPlr68g01eb6T9bt24tt9xyS/gnHwhAoP4EMBrrz4wrIAABCEAAAo1KACOpUXFesjPPi0D0gT4wGu01gNGYLGPv0T3PMd7Zx83//fffl7Nnz8p1110XutJ/37Vrl3To0CG85qwxz1OImyvXQ8ALAYxGL5UiTwhAAAIQyFsCGEn2pfW8CEQf6AOj0V4DGI3JMvYe3fMc4519nPz1kekf/OAH8uUvf1kGDx4cHpnWdzLeeOONsnXrVpk4cWI4dZoPBCBQPwIYjfXjRWsIQAACEIBAoxPASGp0pB/p0PMiEH2gD4xGew1gNCbL2Ht0z3OMd/YNzf/kyZPy/e9/X0aPHi3dunULuxp/8pOfyKc+9SkZNGiQbNu2TebNmyePPvqoFBcXNzQM10EgkwQwGjNZdgYNAQhAAAJpIoCRZF8Nz4tA9IE+MBrtNYDRmCxj79E9zzHe2Tc0/0OHDskTTzwhDz/8sFx99dWyf//+8O/f+MY3pF27dnLx9w2Nw3UQyCIBjMYsVp0xQwACEIBAqghgJNmXw/MiEH2gD4xGew1gNCbL2Ht0z3OMd/YNzf/48ePyb//2bzJlyhS59dZb5Te/+Y1s3rxZvva1r0nz5s1lx44dMnfuXPnWt77FjsaGQua6zBLAaMxs6Rk4BCAAAQikhQBGkn0lPC8C0Qf6wGi01wBGY7KMvUf3PMd4Zx8n/9WrV8uMGTPk5ptvlj179shjjz0mN9xwg2zZskV+8YtfyNChQ3lHYxzAXJtZAhiNmS09A4cABCAAgbQQwEiyr4TnRSD6QB8YjfYawGhMlrH36J7nGO/s4+RfXV0tu3fvlr/+9a9yyy23hEeo9fPLX/5SSkpKZNiwYdKiRYs4IbgWApkkgNGYybIzaAhAAAIQSBMBjCT7anheBKIP9IHRaK8BjMZkGXuP7nmO8c6e/CEAgfQRwGhMX03ICAIQgAAEMkYAI8m+4J4XgegDfWA02msAozFZxt6je55jvLMnfwhAIH0EMBrTVxMyggAEIACBjBHASLIvuOdFIPpAHxiN9hrAaEyWsffonucY7+zJHwIQSB8BjMb01YSMIAABCEAgYwQwkuwL7nkRiD7QB0ajvQYwGpNl7D265znGO3vyhwAE0kcAozF9NSEjCEAAAhDIGAGMJPuCe14Eog/0gdForwGMxmQZe4/ueY7xzp78IQCB9BHAaExfTcgIAhCAAAQyRgAjyb7gnheB6AN9YDTaawCjMVnG3qN7nmO8syd/CEAgfQQwGtNXEzKCAAQgAIGMEcBIsi+450Ug+kAfGI32GsBoTJax9+ie5xjv7MkfAhBIHwGMxvTVhIwgAAEIQCBjBDCS7AvueRGIPtAHRqO9BjAak2XsPbrnOcY7e/KHAATSRwCjMX01ISMIQAACEMgYAYwk+4J7XgSiD/SB0WivAYzGZBl7j+55jvHOnvwhAIH0EcBoTF9NyAgCEIAABDJGACPJvuCeF4HoA31gNNprAKMxWcbeo3ueY7yzJ38IQCB9BDAa01cTMoIABCAAgYwRwEiyL7jnRSD6QB8YjfYawGhMlrH36J7nGO/syR8CEEgfAYzG9NWEjCAAAQhAIGMEMJLsC+55EYg+0AdGo70GMBqTZew9uuc55nLsFy5cKG+++eYFX5eWlsr06dOlpKQk/O9nz56VX/7yl3L48GGZNm2atGrVSj744AN5+umn5ejRo7XXTp48WXr27CmbN2+W5cuXy/Hjx6Vz584yceJE0T6rq6tlw4YNsmbNGqmqqpLu3bvL6NGjpaioSCorK6W8vDxcW1hYKGVlZdK/f39p1qxZiKt57tmzR4qLi2XUqFHhWj4QgECyBDAak+VPdAhAAAIQgIBgJNmLwPMiEH2gD4xGew1gNCbL2Ht0z3NMVPZbtmyRN954Q8aNGyfNmzcPl23dujUYfR06dKg1GtX0U8NQTUQ1Hms+R44ckTlz5siQIUOkR48eoc3+/ftDO/3nokWLZOzYsdK+fXtZtmxZMCCHDx8u69atk23btomaldrHggULZOTIkdK1a9dgWhYUFMiIESOC2bhy5UqZMmWKtG3bNuqwaAcBCBgQwGg0gEqXEIAABCAAgfoQwEiqD62GtfW8CEQfDat5fa5CH/Whlb22nvWh1eIeYq9Z7xrJRej06dMyb948ufPOO6Vbt26hue5KVHOwY8eOsnv37lqjUXcevvrqqzJp0qRaQ1Lb79ixQ9auXRuMQDUg9+7dG4zCqVOnBiNRTUu9Rncqah+6w1HNxaVLl0rv3r3DH/0sWbJE2rVrJ/369Qs5qRnZpUsXOXXqlMydOzfsdmRXY66K8j0EbAlgNNrypXcIQAACEIBATgIsAnMiit3A8yIQfcQuf84O0EdORJlu4FkfGI1NI13vGslFadeuXbJ69epgEurjzPpR01DNvU6dOgVTsObR6U2bNoWdhefOnZMzZ87IHXfcEcxA3RG5fv362nYVFRVhN6TuaNy4cWPt7kbtu2ZXpD4KrWbmgAEDwqPXNXH1n3379pVZs2aFR6z1MWz9aH+9evWqbZtrXHwPAQjYEMBotOFKrxCAAAQgAIHIBDCSIqNqcEPPi0D00eCyR74QfURGlcmGnvWB0dg0kvWukboo6fsTdeeh7iIcOHBgaLpv3z55/vnng0n4zjvvXGAgvv/++3Lw4EG57bbb5MMPP6zddajvc8RobBo9EgUCSRPAaEy6AsSHAAQgAIHME8BIspeA50Ug+kAfdRFAH+gjFwE0kotQ/O89zzG5Rn/gwIHwuPL48ePDuw/VMNRdhvp4cp8+feStt966wEC8uL8XX3wxHPCijzdjNOaizfcQyA8CGI35UUdGAQEIQAACjgmwCLQvnudFIPpAHxiN9hqoK4Ln+4eOi3uIvX68a6QuQi+88EI4FVoff9b3J+q7FZ955plwGvT5Hz285Ytf/GLYzaiGpP67fmqMxttvv513NNpLkQgQSAUBjMZUlIEkIAABCEAgywRYBNpX3/MiEH2gD4xGew1gNCbL2Ht0z3NMXez1lOf58+eHU5710JdLfS7e0ajGpF6n71c8fPhw7aPT119/vcycOVMGDx4cDna5+NRpjTNmzJjwzseLT53Ww2H0/ZDHjh37yKnT+h5IjcWp097/X0T++UQAozGfqslYIAABCEDAJQGMJPuyeV4Eog/0gdForwGMxmQZe4/ueY6pi/0rr7wSToSeMGHCBSdIn3/NxUaj7nQsLy8PJ0c3b95cBg0aJHfddVf4+/bt24OJqEakHuCi73jUnY+6Y1IPhFm1alV4zFofy9ZDXvTgGT1wZsWKFaKHzBQWFkpZWVk4WVp3V2o/ixcvlp07d0pxcXEwHDlx2vv/m8g/HwhgNOZDFRkDBCAAAQi4JoCRZF8+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3tmTPwQgkD4CGI3pqwkZQQACEIBAxghgJNkX3PMiEH2gD4xGew1gNCbL2Ht0z3OMd/bkDwEIpI8ARmP6akJGEIAABCCQMQIYSfYF97wIRB/oA6PRXgMYjcky9h7d8xzjnT35QwAC6SOA0Zi+mpARBCAAAQhkjABGkn3BPS8C0Qf6wGi01wBGY7KMvUf3PMd4Z0/+EIBA+ghgNKavJmQEAQhAAAIZI4CRZF9wz4tA9IE+MBrtNYDRmCxj79E9zzHe2ZM/BCCQPgIYjemrCRlBAAIQgEDGCGAk2Rfc8yIQfaAPjEZ7DWA0JsvYe3TPc4x39uQPAQikjwBGY/pqQkYQgAAEIJAxAhhJ9gX3vAhEH+gDo9FeAxiNyTL2Ht3zHOOdPflDAALpI4DRmL6akBEEIAABCGSMAEaSfcE9LwLRB/rAaLTXAEZjsoy9R/c8x3hnT/4QgED6CGA0pq8mZAQBCEAAAhkjgJFkX3DPi0D0gT4wGu01gNGYLGPv0T3PMd7Zkz8EIJA+AhiN6asJGUEAAhCAQMYIYCTZF9zzIhB9oA+MRnsNYDQmy9h7dM9zjHf25A8BCKSPAEZj+mpCRhCAAAQgkDECGEn2Bfe8CEQf6AOj0V4DGI3JMvYe3fMc4509+UMAAukjgNGYvpqQEQQgAAEIZIwARpJ9wT0vAtEH+sBotNcARmOyjL1H9zzHeGdP/hCAQPoIYDSmryZkBAEIQAACGSOAkWRfcM+LQPSBPjAa7TWA0ZgsY+/RPc8xl2O/cOFCefPNNy/4urS0VKZPny4lJSXhfz979qz88pe/lMOHD8u0adOkVatW4e967Z49e6S4uFhGjRol3bt3D+03b94sy5cvl+PHj0vnzp1l4sSJon1WV1fLhg0bZM2aNVJVVRXajx49WoqKiqSyslLKy8vDtYWFhVJWVib9+/eXZs2a1RnLu6bIHwKeCWA0eq4euUMAAhCAQF4QwEiyL6PnRSD6QB8YjfYawGhMlrH36J7nmKjst2zZIm+88YaMGzdOmjdvHi7bunVrMBU7dOgQjMaWLVsGI7GgoEBGjBgRzMaVK1fKlClTgkk4Z84cGTJkiPTo0SOYivv37w9mo/5z0aJFMnbsWGnfvr0sW7YsGJDDhw+XdevWybZt22Ty5Mly5MgRWbBggYwcOVK6du162Vht27aNOizaQQACBgQwGg2g0iUEIAABCECgPgQwkupDq2FtPS8C0UfDal6fq9BHfWhlr61nfWi1uIfYa9a7RnIROn36tMybN0/uvPNO6datW2iuuxLVHOzYsaPs3r07GI3nzp0L7dQg7NKli5w6dUrmzp0bdiDqbse1a9cG01H/vnfv3mAUTp06NRiJalpOmjQp7FTU3Yu6w1HNxaVLl0rv3r3DH/0sWbJE2rVrJ/369btsrJodlLnGxfcQgIANAYxGG670CgEIQAACEIhMgEVgZFQNbuh5EYg+Glz2yBeij8ioMtnQsz4wGptGst41kovSrl27ZPXq1cEk1MeZ9aOmoRqJnTp1CqagGo3677NmzQqPPeuj0frRHY+9evUKf1+/fn3tI9YVFRXhO93RuHHjxtrdjdpOd0Lqjkd97FrNzAEDBkjPnj1r4+pf+vbte9lYNW1zjYvvIQABGwIYjTZc6RUCEIAABCAQmQBGUmRUDW7oeRGIPhpc9sgXoo/IqDLZ0LM+MBqbRrLeNVIXJX1/ou481F2EAwcODE337dsnzz//fDAJ33nnnVoDEaOxafRGFAiknQBGY9orRH4QgAAEIJD3BDCS7EvseRGIPtBHXQTQB/rIRQCN5CIU/3vPc0yu0R84cCA8rjx+/HjRdx/qATC6y1AfT+7Tp4+89dZbGI25IPI9BDJGAKMxYwVnuBCAAAQgkD4CLALta+J5EYg+0AdGo70G6org+f6h4+IeYq8f7xqpi9ALL7wQToXW9y7q+xP13YrPPPNMOA36/I8e3qKPT69YsYJ3NNpLjggQSDUBjMZUl4fkIAABCEAgCwRYBNpX2fMiEH2gD4xGew1gNCbL2Ht0z3NMXez1lOf58+eHU5710JdLfc7f0Vhz6vSZM2fC+xUvPnV65syZMnjw4HCwy8WnTmucMWPGhHc+XnzqtB4Oo++HPHbs2EdOnb5ULE6d9v7/KPL3TgCj0XsFyR8CEIAABNwTwEiyL6HnRSD6QB8YjfYawGhMlrH36J7nmLrYv/LKK+FE6AkTJkjz5s1zGo16mrSak4sXL5adO3dKcXFxMBxrToHevn17MBG1jR4Wo+941J2QumNSD4RZtWqVVFVVhfZ6oIwePKPvfdRdkps2bZLCwkIpKysLp1jr7sq6YnnXFPlDwDMBjEbP1SN3CEAAAhDICwIYSfZl9LwIRB/oA6PRXgMYjcky9h7d8xzjnT35QwAC6SOA0dgINdH3U5SXl4tu6W7duvUF/9Xm8OHDsnDhwrBt/OL/olMTuq422qee8nX8+PGP/FefDRs2hC3nF/9Xn/OH1JDrzx/Pxf/V6Py+G5J3I+CmCwhAAAJ5RwAjyb6knheB6AN9YDTaawCjMVnG3qN7nmO8syd/CEAgfQQwGhuhJitXrpSTJ0/KZz7zGfnzn/8sv/nNb8I7JK655ppgEhYUFMiIESMueEdFzXsjdJv45dqoyTdnzhwZMmSI9OjR4yPvsdDTvsaOHSvt27e/4D0WNUPSreQNuX7dunVhi/zkyZPDdvQFCxaE93LccMMNtbQamvflttw3QhnoAgIQgIBbAhhJ9qXzvAhEH+gDo9FeAxiNyTL2Ht3zHOOdPflDAALpI4DRGLMmajCqEafviujSpYucPXs2vDD3k5/8pNx0000yb968S566VfOeihMnTly2jb7jYu3atcG01L/rCV9qSk6dOjUYgVu3bpVJkyaF91PozkXd4fjZz35W9CW8+tmxY0e9r1dzcenSpeEFvfpHP0uWLJF27drJ0KFDa2k1NO+rrroqJnEuhwAEIJB/BDCS7GvqeRGIPtAHRqO9BjAak2XsPbrnOcY7e/KHAATSRwCjMWZNLjYatTt9VPraa6+Vvn37yqxZs8KLbPVltzXf9erVS3r27Bn+vaKi4rJt9Pv169fLtGnTgtGobbVvfWmuvix3//794e/60Uez9TFq/Xdtq5/zTwCLer2+rFd3Sg4YMKA2RzU79TNs2LBaWg3Nu6SkJCZxLocABCCQfwQwkuxr6nkRiD7QB0ajvQYwGpNl7D265znGO3vyhwAE0kcAozFmTWoeIT5z5kx4N+Nf/vKXsMOxX79+GI2XMEgxGmMKjsshAIG8JICRZF9Wz4tA9IE+MBrtNYDRmCxj79E9zzHe2ZM/BCCQPgIYjY1Qk5pDUd59913p1KmTqPk4aNCgsIuRHY0X7sS8lNH43nvvyb59+xqhEnQBgXQSePdgtcz8f5rJ+4fTmZ/nrG68VmRC/2rpdE0zz8OQf5jhOn0Xyf/iQRdpXjJJ9GFfO/Rhz9hzBM/6UO7cQ+zV51UjHTp0kI4dO9oDIgIEIJApAhiNjVxuPR1aH2++7777RN9HyDsaL3y3JO9obGTB0Z0LAqP/783yzvsnXeTqMcmeNxbLnG/e5jH12pzZsWZfPs+7TdAH+qiLAPpAH7kIoJFchOJ/73mOiT96eoAABCBwIQGMxkZUhJ7Q/Pzzz4fDWPQxaj1tWg9vqXmsWt+jqCdU6+EuurOvqqpKioqK5LnnnrtkGz11eubMmTJ48OBwMIu+g7HmvYz6Tz10ZsyYMWEX5bJly6S0tFTuuece0YNa9NrKysp6Xz98+HDRU6f1cBnN89ixYxecOq19tmjRIvy53NjqyptTpxtRcHTlhgA/8O1L5f0HPhpBIxhJ9hqoK4Lnewj3D3vteNaH0kEjaMSeABEgAAEI/DcBjMZGUoPuYnz77bfDadN333137cnPaj4uXrxYdu7cKcXFxcGA1BOnzz+oRQ3HS7XR1LZv3x5MRO1HH8XWw17UUNTHs/VAmFWrVgXDUvvUQ2f0BOrZs2fXHuZS3+vV+Dx16pSsWLFCNm3aFAxLPVG7f//+wQzV90/eeOON4dHwy42trrwbCTfdQMAVAX7g25eLRaA9Y+8RPGuEe4i9+tCHPWPPETzrA6OxaZTnXSNNQ4koEIBAVghgNCZUaTUJ1ZgcP358MAcb66O7GZ999lnRnYk1J103Vt/0AwEINIwAJkHDuNXnKu8/8NFIfardsLaeNYI+Glbz+lyFPupDK3ttPesDo7Fp9OpdI01DiSgQgEBWCGA0JlDpc+fOhUes+/TpI126dGnUDHbv3h12It57773CY8qNipbOINBgApgEDUYX+ULvP/DRSORSN7ihZ42gjwaXPfKF6CMyqkw29KwPjMamkax3jTQNJaJAAAJZIYDRmJVKM05TAtv3npBHntnFgR8GlPWgj/9rYmf5+PWtDXpvmi4xCew5e/+Bj0bQSF0E0Af6QB/2Gqiqnd2qAAAgAElEQVQrAnNMsvw9RPeuEQ+MyRECEPBDAKPRT63INMUEOFXYtjjeTxXGJLDVh/bu/Qc+GkEjGEn2GshXI4n7h712mGPsGXuP4F0j3vmTPwQgkC4CGI3pqgfZOCXAj3z7wnn+AYc+0EcuAmgkF6H433MPic8wn3tAH/lc3fhj86wPHT1zTHwN5OrBu0ZyjY/vIQABCNSHAEZjfWjRFgKXIcAPOHtpeP4Bhz7QRy4CaCQXofjfcw+JzzCfe0Af+Vzd+GPzrA+Mxvj1j9KDd41EGSNtIAABCEQlgNEYlRTtIFAHAUwCe3l4/gGHPtBHLgJoJBeh+N9zD4nPMJ97QB/5XN34Y/OsD4zG+PWP0oN3jUQZI20gAAEIRCWA0RiVFO0ggNGYqAY8/4DDRLKXjmd9sAi014dG8KwR7iH2GkEf9ow9R/CsD+aYplGed400DSWiQAACWSGA0ZiVSjNOUwIsAk3xhs49/4BDH+gjFwE0kotQ/O+5h8RnmM89oI98rm78sXnWB0Zj/PpH6cG7RqKMkTYQgAAEohLAaIxKinYQqIMAJoG9PDz/gEMf6CMXATSSi1D877mHxGeYzz2gj3yubvyxedYHRmP8+kfpwbtGooyRNhCAAASiEsBojEqKdhDAaExUA55/wGEi2UvHsz5YBNrrQyN41gj3EHuNoA97xp4jeNYHc0zTKM+7RpqGElEgAIGsEMBozEqlGacpARaBpnhD555/wKEP9JGLABrJRSj+99xD4jPM5x7QRz5XN/7YPOsDozF+/aP04F0jUcZIGwhAAAJRCWA0RiVFOwjUQQCTwF4enn/AoQ/0kYsAGslFKP733EPiM8znHtBHPlc3/tg86wOjMX79o/TgXSNRxkgbCEAAAlEJYDRGJUU7CGA0JqoBzz/gMJHspeNZHywC7fWhETxrhHuIvUbQhz1jzxE864M5pmmU510jTUOJKBCAQFYIYDRmpdKM05QAi0BTvKFzzz/g0Af6yEUAjeQiFP977iHxGeZzD+gjn6sbf2ye9YHRGL/+UXrwrpEoY6QNBCAAgagEMBqjkqIdBOoggElgLw/PP+DQB/rIRQCN5CIU/3vuIfEZ5nMP6COfqxt/bJ71gdEYv/5RevCukShjpA0EIACBqAQwGqOSoh0EMBoT1YDnH3CYSPbS8awPFoH2+tAInjXCPcReI+jDnrHnCJ71wRzTNMrzrpGmoUQUCEAgKwQwGrNSacZpSoBFoCne0LnnH3DoA33kIoBGchGK/z33kPgM87kH9JHP1Y0/Ns/6wGiMX/8oPXjXSJQx0gYCEIBAVAIYjVFJ0Q4CdRDAJLCXh+cfcOgDfeQigEZyEYr/PfeQ+AzzuQf0kc/VjT82z/rAaIxf/yg9eNdIlDHSBgIQgEBUAhiNUUnRDgIYjYlqwPMPOEwke+l41geLQHt9aATPGuEeYq8R9GHP2HMEz/pgjmka5XnXSNNQIgoEIJAVAhiNWak04zQlwCLQFG/o3PMPOPSBPnIRQCO5CMX/nntIfIb53AP6yOfqxh+bZ31gNMavf5QevGskyhhpAwEIQCAqAYzGqKRoB4E6CGAS2MvD8w849IE+chFAI7kIxf+ee0h8hvncA/rI5+rGH5tnfWA0xq9/lB68ayTKGGkDAQhAICoBjMaopGgHAYzGRDXg+QccJpK9dDzrg0WgvT40gmeNcA+x1wj6sGfsOYJnfTDHNI3yvGukaSgRBQIQyAoBjMasVJpxmhJgEWiKN3Tu+Qcc+kAfuQigkVyE4n/PPSQ+w3zuAX3kc3Xjj82zPjAa49c/Sg/eNRJljLSBAAQgEJUARmNUUrSDQB0EMAns5eH5Bxz6QB+5CKCRXITif889JD7DfO4BfeRzdeOPzbM+MBrj1z9KD941EmWMtIEABCAQlQBGY1RStIMARmOiGvD8Aw4TyV46nvXBItBeHxrBs0a4h9hrBH3YM/YcwbM+mGOaRnneNdI0lIgCAQhkhQBGY1YqzThNCbAINMUbOvf8Aw59oI9cBNBILkLxv+ceEp9hPveAPvK5uvHH5lkfGI3x6x+lB+8aiTJG2kAAAhCISgCjMSop2kGgDgKYBPby8PwDDn2gj1wE0EguQvG/5x4Sn2E+94A+8rm68cfmWR8YjfHrH6UH7xqJMkbaQAACEIhKAKMxKinaQQCjMVENeP4Bh4lkLx3P+mARaK8PjeBZI9xD7DWCPuwZe47gWR/MMU2jPO8aaRpKRIEABLJCAKMxK5VmnKYEWASa4g2de/4Bhz7QRy4CaCQXofjfcw+JzzCfe0Af+Vzd+GPzrA+Mxvj1j9KDd41EGSNtIAABCEQlgNEYlRTtIFAHAUwCe3l4/gGHPtBHLgJoJBeh+N9zD4nPMJ97QB/5XN34Y/OsD4zG+PWP0oN3jUQZI20gAAEIRCWA0RiVFO0ggNGYqAY8/4DDRLKXjmd9sAi014dG8KwR7iH2GkEf9ow9R/CsD+aYplGed400DSWiQAACWSGA0ZiVSjNOUwIsAk3xhs49/4BDH+gjFwE0kotQ/O+5h8RnmM89oI98rm78sXnWB0Zj/PpH6cG7RqKMkTYQgAAEohLAaIxKinYQqIMAJoG9PDz/gEMf6CMXATSSi1D877mHxGeYzz2gj3yubvyxedYHRmP8+kfpwbtGLjXGhQsXyptvvnnBV6WlpTJ9+nSprq6WRYsWyZ49e6SwsFDKysqkf//+0qxZM/nggw/k6aeflqNHj9ZeO3nyZOnZs6ds3rxZli9fLsePH5fOnTvLxIkTRfvU/jZs2CBr1qyRqqoq6d69u4wePVqKioqksrJSysvLw7UXxzp8+LBonppHcXGxjBo1KlzLBwIQSJYARmOy/ImeJwQwCewL6fkHHPpAH7kIoJFchOJ/zz0kPsN87gF95HN144/Nsz4wGuPXP0oP3jUSZYxbtmyRN954Q8aMGSNLliyRdu3aBYPx4MGDwXT8zGc+E8xDNf3UMFQTsVWrVrVdHzlyRObMmSNDhgyRHj16hDb79+8P7fSf2sfYsWOlffv2smzZsmBADh8+XNatWyfbtm0TNSu1jwULFsjIkSOla9euwbQsKCiQESNGhLgrV66UKVOmSNu2baMMiTYQgIARAYxGI7B0my0CmAT29fb8Aw59oI9cBNBILkLxv+ceEp9hPveAPvK5uvHH5lkfGI3x6x+lB+8ayTXG06dPy7x58+TOO++UW2+9Vd555x3p0KGDtG7dWk6ePCmzZ8+WAQMG1O5afPXVV2XSpEnSvHnz2q537Ngha9euDUagGpB79+4NRuHUqVODkbh169Zwje6K1N2LusNRzcWlS5dK7969wx/91Jic/fr1CzmpGdmlSxc5deqUzJ07N+ysZFdjroryPQRsCWA02vKl94wQwCSwL7TnH3DoA33kIoBGchGK/z33kPgM87kH9JHP1Y0/Ns/6wGiMX/8oPXjXSK4x7tq1S1avXh1MQn2c+fzPzp07w07CBx54IOwk3LRpU/j3c+fOyZkzZ+SOO+4IZqDuiFy/fr1MmzYtGI0VFRXhsWfd0bhx48ba3Y3ad82uSH0UWnc61piY+p2alfrp27evzJo1KzxirTsp9aP99erVKxiefCAAgeQIYDQmx57IeUQAk8C+mJ5/wKEP9JGLABrJRSj+99xD4jPM5x7QRz5XN/7YPOsDozF+/aP04F0jdY1R35+oOw/1UemBAwfWNlUzcObMmcFMVEOwT58+YTfi+++/Hx6nvu222+TDDz+s3XV49uxZjMYoYqINBPKAAEZjHhSRISRPAJPAvgaef8ChD/SRiwAayUUo/vfcQ+IzzOce0Ec+Vzf+2DzrA6Mxfv2j9OBdI3WN8cCBA+Fx5fHjx1/y3Yf6fsXFixfL/fffLzfccMNHunrxxRfDAS/6eDM7GqOoiTYQ8E8Ao9F/DRlBCghgEtgXwfMPOPSBPnIRQCO5CMX/nntIfIb53AP6yOfqxh+bZ31gNMavf5QevGukrjG+8MIL4VRoffxZdyzq+xr1fYv6uLK+o1E/+sjytddeK0OHDhV9lFofodbDXPRTYzTefvvtvKMxiphoA4E8IIDRmAdFZAjJE8AksK+B5x9w6AN95CKARnIRiv8995D4DPO5B/SRz9WNPzbP+sBojF//KD1418jlxqinPM+fPz+c8tyxY8fQrOZgGN2heNddd4XHpJ999lm577775JZbbhE1JvU6fZz68OHDtY9OX3/99eFR68GDB4eDXS4+dVrj6InWnTp1+sip03o4jL4f8tixYx85dbrm0W1OnY6iVNpAoGkIYDQ2DWei5DkBTAL7Anv+AYc+0EcuAmgkF6H433MPic8wn3tAH/lc3fhj86wPjMb49Y/Sg3eNXG6Mr7zySjgResKECRecIK3moj5OreZey5YtpaysLJz2rDseKysrpby8PJwcradODxo0KBiS+vft27cHE1GNSN0RqQfB6M5H3TGpB8KsWrUqPGatp0brIS968IyeJr1ixYpwyExhYeEFsbQffWxbd1EWFxcHc5MTp6MoljYQsCWA0WjLl94zQgCTwL7Qnn/AoQ/0kYsAGslFKP733EPiM8znHtBHPlc3/tg86wOjMX79o/TgXSNRxkgbCEAAAlEJYDRGJUU7CNRBAJPAXh6ef8ChD/SRiwAayUUo/vfcQ+IzzOce0Ec+Vzf+2DzrA6Mxfv2j9OBdI1HGSBsIQAACUQlgNEYlRTsIYDQmqgHPP+Awkeyl41kfLALt9aERPGuEe4i9RtCHPWPPETzrgzmmaZTnXSNNQ4koEIBAVghgNGal0ozTlACLQFO8oXPPP+DQB/rIRQCN5CIU/3vuIfEZ5nMP6COfqxt/bJ71gdEYv/5RevCukShjpA0EIACBqAQwGqOSoh0E6iCASWAvD88/4NAH+shFAI3kIhT/e+4h8Rnmcw/oI5+rG39snvWB0Ri//lF68K6RKGOkDQQgAIGoBDAao5KiHQQwGhPVgOcfcJhI9tLxrA8Wgfb60AieNcI9xF4j6MOesecInvXBHNM0yvOukaahRBQIQCArBDAas1JpxmlKgEWgKd7QuecfcOgDfeQigEZyEYr/PfeQ+AzzuQf0kc/VjT82z/rAaIxf/yg9eNdIlDHSBgIQgEBUAhiNUUnRDgJ1EMAksJeH5x9w6AN95CKARnIRiv8995D4DPO5B/SRz9WNPzbP+sBojF//KD1410iUMdIGAhCAQFQCGI1RSdEOAhiNiWrA8w84TCR76XjWB4tAe31oBM8a4R5irxH0Yc/YcwTP+mCOaRrleddI01AiCgQgkBUCGI1ZqTTjNCXAItAUb+jc8w849IE+chFAI7kIxf+ee0h8hvncA/rI5+rGH5tnfWA0xq9/lB68ayTKGGkDAQhAICoBjMaopGgHgToIYBLYy8PzDzj0gT5yEUAjuQjF/557SHyG+dwD+sjn6sYfm2d9YDTGr3+UHrxrJMoYaQMBCEAgKgGMxqikaAcBjMZENeD5Bxwmkr10POuDRaC9PjSCZ41wD7HXCPqwZ+w5gmd9MMc0jfK8a6RpKBEFAhDICgGMxqxUmnGaEmARaIo3dO75Bxz6QB+5CKCRXITif889JD7DfO4BfeRzdeOPzbM+MBrj1z9KD941EmWMtIEABCAQlQBGY1RStINAHQQwCezl4fkHHPpAH7kIoJFchOJ/zz0kPsN87gF95HN144/Nsz4wGuPXP0oP3jUSZYy0gQAEIBCVAEZjVFK0gwBGY6Ia8PwDDhPJXjqe9cEi0F4fGsGzRriH2GsEfdgz9hzBsz6YY5pGed410jSUiAIBCGSFAEZjVirNOE0JsAg0xRs69/wDDn2gj1wE0EguQvG/5x4Sn2E+94A+8rm68cfmWR8YjfHrH6UH7xqJMkbaQAACEIhKAKMxKinaQaAOApgE9vLw/AMOfaCPXATQSC5C8b/nHhKfYT73gD7yubrxx+ZZHxiN8esfpQfvGokyRtpAAAIQiEoAozEqKdpBAKMxUQ14/gGHiWQvHc/6YBForw+N4Fkj3EPsNYI+7Bl7juBZH8wxTaM87xppGkpEgQAEskIAozErlWacpgRYBJriDZ17/gGHPtBHLgJoJBeh+N9zD4nPMJ97QB/5XN34Y/OsD4zG+PWP0oN3jUQZI20gAAEIRCWA0RiVFO0gUAcBTAJ7eXj+AYc+0EcuAmgkF6H433MPic8wn3tAH/lc3fhj86wPjMb49Y/Sg3eNRBkjbSAAAQhEJYDRGJUU7SCA0ZioBjz/gMNEspeOZ32wCLTXh0bwrBHuIfYaQR/2jD1H8KwP5pimUZ53jTQNJaJAAAJZIYDRmJVKM05TAiwCTfGGzj3/gEMf6CMXATSSi1D877mHxGeYzz2gj3yubvyxedYHRmP8+kfpwbtGooyRNhCAAASiEsBojEqKdhCogwAmgb08PP+AQx/oIxcBNJKLUPzvuYfEZ5jPPaCPfK5u/LF51gdGY/z6R+nBu0aijJE2EIAABKISwGiMSop2EMBoTFQDnn/AYSLZS8ezPlgE2utDI3jWCPcQe42gD3vGniN41gdzTNMoz7tGmoYSUSAAgawQwGjMSqUZpykBFoGmeEPnnn/AoQ/0kYsAGslFKP733EPiM8znHtBHPlc3/tg86wOjMX79o/TgXSNRxkgbCEAAAlEJYDRGJUU7CNRBAJPAXh6ef8ChD/SRiwAayUUo/vfcQ+IzzOce0Ec+Vzf+2DzrA6Mxfv2j9OBdI1HGSBsIQAACUQlgNEYlRTsIYDQmqgHPP+Awkeyl41kfLALt9aERPGuEe4i9RtCHPWPPETzrgzmmaZTnXSNNQ4koEIBAVghgNGal0ozTlACLQFO8oXPPP+DQB/rIRQCN5CIU/3vuIfEZ5nMP6COfqxt/bJ71gdEYv/5RevCukShjpA0EIACBqAQwGqOSoh0E6iCASWAvD88/4NAH+shFAI3kIhT/e+4h8Rnmcw/oI5+rG39snvWB0Ri//lF68K6RKGOkDQQgAIGoBDAao5KiHQQwGhPVgOcfcJhI9tLxrA8Wgfb60AieNcI9xF4j6MOesecInvXBHNM0yvOukaahRBQIQCArBDAas1JpxmlKgEWgKd7QuecfcOgDfeQigEZyEYr/PfeQ+AzzuQf0kc/VjT82z/rAaIxf/yg9eNdIlDHSBgIQgEBUAhiNUUnRDgJ1EMAksJeH5x9w6AN95CKARnIRiv8995D4DPO5B/SRz9WNPzbP+sBojF//KD1410iUMdIGAhCAQFQCGI1RSdEOAhiNiWrA8w84TCR76XjWB4tAe31oBM8a4R5irxH0Yc/YcwTP+mCOaRrleddI01AiCgQgkBUCGI1ZqTTjNCXw/7d3rzFzVGUAgA9y0xYBAVtEq5USQS0XrSiogOWioKKCFyyUW9U/YKImauI98ZdGY/whmhjuSGuwVqBYUoVYykWkggqCFIUiIFIrQhUsIhfznjhftsvevj27/Xa+75mkUbqzZ2ee8/bMnHfOnKMTOFTeXHidb+DEh/joJiBGugmVf64NKTeczCWIj8lcu+XnVuf4kGgsr/9eSqh7jPRyjvYhQIBArwISjb1K2Y9ABwFJguGHR51v4MSH+OgmIEa6CZV/rg0pN5zMJYiPyVy75edW5/iQaCyv/15KqHuM9HKO9iFAgECvAhKNvUrZj4BE44TGQJ1v4CSRhh86dY4PncDhx0f8Qp1jRBsy/BgRH8M3rvMv1Dk+XGO2TOTVPUa2jJJfIUBgqghINE6VmnaeQxXQCRwqby68zjdw4kN8dBMQI92Eyj/XhpQbTuYSxMdkrt3yc6tzfEg0ltd/LyXUPUZ6OUf7ECBAoFcBicZepexHoIOAJMHww6PON3DiQ3x0ExAj3YTKP9eGlBtO5hLEx2Su3fJzq3N8SDSW138vJdQ9Rno5R/sQIECgVwGJxl6l7EdAonFCY6DON3CSSMMPnTrHh07g8OMjfqHOMaINGX6MiI/hG9f5F+ocH64xWyby6h4jW0bJrxAgMFUEJBqnSk07z6EK6AQOlTcXXucbOPEhProJiJFuQuWfa0PKDSdzCeJjMtdu+bnVOT4kGsvrv5cS6h4jvZyjfQgQINCrgERjr1L2I9BBQJJg+OFR5xs48SE+ugmIkW5C5Z9rQ8oNJ3MJ4mMy1275udU5PiQay+u/lxLqHiO9nKN9CBAg0KuARGOvUvYjINE4oTFQ5xs4SaThh06d40MncPjxEb9Q5xjRhgw/RsTH8I3r/At1jg/XmC0TeXWPkS2j5FcIEJgqAhKNU6WmnedQBXQCh8qbC6/zDZz4EB/dBMRIN6Hyz7Uh5YaTuQTxMZlrt/zc6hwfEo3l9d9LCXWPkV7O0T4ECBDoVUCisVcp+xHoICBJMPzwqPMNnPgQH90ExEg3ofLPtSHlhpO5BPExmWu3/NzqHB8SjeX130sJdY+RXs7RPgQIEOhVQKKxV6kO+23atCktXbo03X777Wm77bZLRx11VHrrW9+attpqq/Too4+miy++ON13331p+vTp6f3vf3967Wtfu1lpnfaJMn/84x+nxx9/PL385S9PJ510Utp5553Ts88+m6677rr085//PD355JO5zA984APpBS94wWZl9/P9TufTWHg/xz0A7pEsQpJg+NVS5xs48SE+ugmIkW5C5Z9rQ8oNJ3MJ4mMy1275udU5PiQay+u/lxLqHiOtzjH6sL/73e82+yj6oWeeeWbuiy5evDj3ccfT/x1037SXvnYv9WcfAgQGKyDROADP1atX5yTjqaeemh577LH0gx/8IB133HFp9uzZOUn4vOc9Lx177LG5Ib700kvzfrvttlv+5Wik2+0TjfZ5552X5s+fn+bOnZuTiuvXr8/JxvjfaNxPOOGEtPvuu6cf/ehHOQH5zne+c+yM/vnPf/b1/TiftWvXppNPPjlFGdX5vPKVrxwru9/j3nrrrQcgPnpFSBIMv07qfAMnPsRHNwEx0k2o/HNtSLnhZC5BfEzm2i0/tzrHh0Rjef33UkLdY6SXc7zjjjvSb37zm/TBD34w/fCHP0wzZszIA2wefvjh3C89/vjj06xZswbet23XN+2lr93LedmHAIHBC0g0DsA0nvbMnDkzHXnkkbm0+O/99tsvzZkzJ11wwQU5+feKV7wi/ec//0nnn39+Hu1YjWr897//3Xaf5z//+emqq67Kicn4/w888EBuuE8//fScCLzzzjvTwoUL88jJSHTGCMfTTjstbb/99vk47r777nF/P5KLl1xySTrggAPyn9iqC8nhhx8+ptXvce+4444DEB+9IiQJhl8ndb6BEx/io5uAGOkmVP65NqTccDKXID4mc+2Wn1ud40Oisbz+eymh7jHS7Rz/+9//5j7rm9/85rT33nune++9N73kJS9J06ZNS0888UQ699xz0yGHHNKx/9tP37ZT3/Sggw7q2tfudl4+J0BgOAISjQNwvfnmm9OaNWvSKaeckkc0RqIuXpGOhvecc87JrzTHa8+NSch99903//fGjRvb7hOfX3vttWnRokU50Rj7RhIzRjTG71WjG2O/GC0ZIx7js9g3tttuu23c34/jjidScaGojjGSnbFVidSS495pp50GID56RUgSDL9O6nwDJz7ERzcBMdJNqPxzbUi54WQuQXxM5totP7c6x4dEY3n991JC3WOk2zmuW7curVy5Mg+AaZ6q65577slv7UVfeNtttx1o37ZT3/TAAw/s2tfudl4+J0BgOAISjQNwjSc8kZyLUYXxmvTRRx+dDjvssPzasUTj5glSicYBBNwULaLON3CSSMMP2jrHh07g8OMjfqHOMaINGX6MiI/hG9f5F+ocH64xWyby6h4jnZSqKbPiVelDDz10bNcY6HL22Wenp556Kg+yef3rX9+x/xtfHO8gGonGLRO/foXAoAUkGgcgumLFityoRkMYIxqXLFmS4jXjGE4u0dg90fjggw+mv/71rwOoiYkrYvnNE/fbU+WXj51X3zMVH8OvuzrHR+iIETHSSUB8iA/xMfwY6PQLrjET61+HX69rjER/dY899uhIvGHDhjyV1oIFC8bWGWj8QrxlF/3f9773vWmXXXYxorEOAesYCQxZQKKxEDjmpIjFUo444ohULZZSvWocc1iYo3HzuSUn6xyNhWHk6wQIECBAgAABAgQIEBg5gRhUE6MaY92BWBsg3uaLtQBiarCYKiy2as2CTv1fczSOXNU6IAJDE5BoLKR9+umnc8O6ww475JWlI/F44YUX5qHjMUFtLN5SDSdvXHU6XiF+8skn8xwXy5Yta7lPrDodw9Hf9ra35YVZmledvuiii/KqX7G6V7Xq9DHHHJNioZb47qZNm8b9/biAtFtFOxKpUeY222yT/7Q7t07HPVlXnS4MI18nQIAAAQIECBAgQIDASAnEW3vR5zzuuOPGRj5WC8PEYqcx2CZWnY7+73ve856011579dVHjFGRrfq2nfqm1arTrfrau+2220g5OhgCU01AonEANR4N8E9+8pP0hz/8Ic/RePDBB+cnPpFUi89iKHlMkjt9+vT8enWsON24UEskHFvtE4d211135SRilBNPjWKxl5133jk/VYoFYa644oqcsIwyY9GZeMpUrfoVi7mM9/uR+IzVseN8fvvb3+aE5VFHHZVXyo5GPEZv7rnnnmNzUI73uAfArQgCBAgQIECAAAECBAgQGLLATTfdlNauXZtOPPHE3LettkguxuvUMZBm++23H+svRl+0Xf+3n75tp75pt98aMo3iCRDoICDROEHhEUnCP/7xj3mui2gkB7XFaMZ4ohSJzmql60GVrRwCBAgQIECAAAECBAgQIECAAAEC7QQkGicgNp555pl02WWX5derY8j5ILc///nPeSTiu9/97s2eOg3yN5RFgAABAgQIECBAgAABAgQIECBAoFlAolFMECBAgAABAgQIECBAgAABAgQIECBQLHM2IjsAABiDSURBVCDRWEyoAALlAg888ECe52TDhg15Ls8Ykfq6170uv1Z/++2350mVH3/88efM0/mPf/wj/fKXv8xzp8TCQNXr8o8++mhavHhxnjcl5tmMBYUOO+yw54xy7bRffBYLHUUZjfOLxtnG3Cu//vWv8594TX/u3LkZIRZHuvLKK/Mxxf+v5g6N+VVs/QtMVD3FXLDXXXdduvrqq/NCUC972cvShz70oTRz5sz830uXLs3x2TiXa7UaYcxZG3EQc8qecMIJzzn5e++9N88nG3Eb88na+hfoVE/VZ7GYWON8vvFvMv6NRj1cf/31eW7ek08+OcWKkI1b1HPUU9RjzBHcvA267YrpP77//e+nBx98cOyn3v72t6cjjzyyfyDfTJ3akH6uMb3WU/M14dWvfnVeUGDHHXfs2Ia0u8ZEVcZbITfeeGP6xS9+kV70ohelRYsWPSduVfn4BPqtp1gQol1bH23PHXfckX7605/mtuaMM85IsRBi4zbotivuV2IRxViYsXHThowvHlrt3U9b3+4aM556GvT9T6drYrmSEggQIECgEpBoFAsEJlig6sgfeOCB6Q1veENat25dTuCceuqpadq0aem8885L8+fPz8m8xpXHoyO+fPnytPfee6ebb745ffjDH86Jxmol9BkzZuSJmWOy5gsuuCCvir7PPvuMnW2n/aLMSG7G4kbxvcYV07fddtucFI3fig5G/EaVKIrjiA7gKaeckjt+sZBRHIckQf9BNpH1FLEYC0PFBOBRjxF/EQunnXbaWII7klORFIiFoiKBEKvTR/xGMiCOPf63OUEVndOYSzbmqY3PJBr7j4/4Zqd6iocX8dAhkr277757/jcZScN4QLBq1aoU023suuuuuV5bJWwi0bxixYr80KC5HgfddsW5bNy4MT/giN9qTkqUKU3db3dqQ/bYY49xX2PGU0+trgmxaEAsjLd69er8kKy5Ddlll13aXmMiSRAPPuJ78dAjVhUd5DzXUzVK+qmnbm19TOMT14xoe+IhVdxPNG/DbLvit+JaE+1JPGiN47X1J9BvW3/ttdd2vcZ0qqdh3P/EvXO7lY370/EtAgQIEGglINEoLghMsMAjjzySYkW3Qw89NMUoo3gSHzfGkcCLm+SrrroqJx0jcRdPlCMBePrpp+cRIVWH75xzzsmrjkfyL74fHbh58+blBEJsUd5+++23WUKn035z5szJyclIRsQ8ojHa6fzzz8+rj0fCIbb4fuMK5/F3Dz30UP4sEhqxxbGvX7++5UioCWavzc9PZD3deeedKeLz4IMPzl6RjIqOYyS1I2F1wAEH5D+xRfI5kpGHH374mG27+o94v+uuu3LZMdpWorEsHNvVUyTrbrvtthSfL1y4cGyEdCQPI1kcCZ/YYp/oEDYnGiNJuWzZshSJnxgN2ZxoHHTbFccSbVyMgIrkUzxosZULdGpDwni815jx1NOvfvWrtMMOO4xdNyLWbr311tyGRGe/UxvS6hpTjbSPJOOLX/zichwlZIGSemp1rY+6i/qNh6R77bVXW+VhtV3VD8aIyhtuuCHfQ8VDUlt/AqVtfbtrTLd6Gsb9T/OxVG1SqxH7/Wn5FgECBAiEgESjOCAwYgLxtDVGkUVHO0YbNSYAWo32ib9rTDQ2n06MNosb/hhtFqNX2m2N+8Wr0s1lNicrW3UCG8uuVkCPkZqR9LQNRmAi6ykS2H/729/Su971rjwK6pBDDhlLEkayIrbG0autEo3RYYmkZIyUvfzyyzcrYzBCSqnqKUaNxeivxmR/lSyOTlX1mnSrTmCMJImRqTEKKGKulwcGg2i7os2L0bHxkCXaGNMvDD6eG9uQGPHezzWmn3qK0YjxoCweSLzxjW98zoOq5jak1TUmElM/+9nPMspf/vKXPFIurpUxStc2GIHx1lP8anNbHw8dL7nkkvwwI0YtRv3Ew46or07bINquqvxow2I092te8xr3IIMJjbFSxtvWd0o0jqeeBnH/8/e//z2/UfG+970vzZo1Kz80jYf08SDdRoAAAQKDE5BoHJylkggUC8TrKTGSMFYkj45Y883ZeBONVbIgRpTE6MR2r5g17xc3c/0mGqvOYcz9Fudx/PHH5zn8bOUCE1lPkViIxFO8Fv/CF76wa5KgVeczOrCXXnppHokU0wQ0j4gtF1JCYz2Fc3MCoNdEYyR0YhqESEhec801XRONg2q7YsRanENM8xDxHu1hJBtjxLetXKC5Dfn973/fV6Kxn3qKV2ljPtAYTbv11lt3bUNaJRrjmhjJykguRhK8cTqRKNNWLjDeemrV1kc7E29BxH1H3AfccsstedRkjJpuN2fzoNquSqAxGVa9AVKuo4R+2vpOicZe62mQ9z8xf/Rll12Wp3Z51atelZPgzfMTq2kCBAgQKBOQaCzz820CAxOIm6joQEVSLkZ7RaepJNFYzWUVoz7iNbO4uY+kQzUaJDpq8cpqq/1ajZIc74jGeN06XruMedais2ErE9gS9RRP92P0a2yNk+fHokMxyixei465QlslAHoZ0finP/0pL+BQvcYr0VgWE83fbq6ndgmASM50GtEYC09Ffb/jHe9Is2fPHktWxgjJqLN4iBAjlM4888z873vQbVfjeUXSI/5EeyWRVBYvrdqQkmtMq3qKUfNVW1BdY2K/SCLF9SAWf4pRbb20Ie0SjfHqdfWaY7xqHyPnPvKRj5jTsyw88rf7qade2pl4eBltR1xX4mFTJKqjbammaxhU21URRKzH3LLxcNX9xwAC4/9F9NvWt0s0NtdT44PqxmvMIO9/YoRtJBmjDYnfWLlyZZ4aJN76Md/r4GJFSQQIEJBoFAMERkCguomKm+3ozFcd6rvvvruv+bPilKJzvmbNmpzU6bTqc6v94rXnfuZojAREPBWu5mjsNi/PCNDX5hAmqp5i9EIkneIV+Go+xuhsdJtfrVXnM16ZjpEtzZsVQcvDsFU9RanRBox3jsZYhTheLYt2qXFrTAw0dujj9exBtV33339/nkutakMkGstjoyqhVRvS7zVmPPUUsRGvsMYDtJjzN7Ze2pBWicaIzZhzL0ZFRpy0mrd4cGJTq6R+66lVWx/1EgnFGAEfowkj0RjTbcT9TfPr04Nsu6oai9djlyxZkucCNZfnYOK45D613b1gr/U0yPufeBASU3Mcc8wxGabVKP/BiCmFAAECU1tAonFq17+zHwGBuHmLUV6xAm/clDcmBePm/Oyzz84LZkSSp9VrYq1GH8ZNWZQZE6DHQg7ttnb7VXM0PfXUU7lj0LjqdKzyGVurTmAsMhE3lNXE6zFCMxKPMReOrX+BiaqnqgMYrygeccQRmz3tj7m0otMfdf3YY49ttup0daadFgPqNsdn/1pT75ud6qmXFTa7PRBoV4/DaLti9dtIjkZbGJtXpwcTz+3akH6vMb3WUySvImldXcMaz6ZbG9KqjfjXv/6Vp/WIV+ljgbOIzZg3NkYnGfHaf6yU1FOrRGMkcqLeY+67GAlfxUvzq9PDarsa53o0Sq3/uKi+WdrWt7vG9FJPg77/iViM341rTIxojPvquE7GCGwLBpXHihIIECBQCUg0igUCEywQicKzzjorv0rUuO2///658xSr88Zk1dEhjJv26nWPat/mRGPjqyeN5TWPRuq2X7xKEiMC7rnnnhSLw0TCsVpxul2iMToXV155ZZ7bLea+sZBDeXBNZD1F56B6lbrxTOKGPOY1ikWLohMQr/vHKukxmXpjp06isbz+eymhUz3Fq+6RuLviiivy62Gt/k32m2gcdNsV5xoj3eKVx5hDK7ZIJsUrbdUK2b142GdzgW5tSDxIGs81Zjz11DhdR3VU8fDpox/9aJo5c2bHNqTdw4gYLRfXphgN1eqaqP7HL1BST60SjfF31QrhEV/xgHLBggXPGc04jLYrpn6IJOfRRx+d5/G0lQuUtvWtrjG91FO3tquf+9S4xsS8w6tWrUoxxY82pDw+lECAAIFWAhKN4oI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ECAAAECBAgQIECAAIFiAYnGYkIFECBAgAABAgQIECBAgAABAgQIECAg0SgGCBAgQIAAAQIECBAgQIAAAQIECBAoFpBoLCZUAAECBAgQIECAAAECBAgQIECAAAECEo1igAABAgQIECBAgAABAgQIECBAgACBYgGJxmJCBRAgQIAAAQIECBAgQIAAAQIECBAgINEoBggQIECAAAECBAgQIECAAAECBAgQKBaQaCwmVAABAgQIECBAgAABAgQIECBAgAABAhKNYoAAAQIECBAgQIAAAQIECBAgQIAAgWIBicZiQgUQIECAAAECBAgQIECAAAECBAgQICDRKAYIECBAgAABAgQIECBAgAABAgQIECgWkGgsJlQAAQIECBAgQIAAAQIECBAgQIAAAQISjWKAAAECBAgQIPB/gaeffjp973vfS9ttt1362Mc+lrbaaqv8ycqVK9M111yTvvjFL6Zp06bxIkCAAAECBAgQIECghYBEo7AgQIAAAQIECDQI3HfffelrX/ta+tznPpdmzZqVNm7cmL785S+nBQsWpIMOOogVAQIECBAgQIAAAQJtBCQahQYBAgQIECBAoEHg2WefTeeee27+m0WLFqXVq1enVatW5cRjjHS85ZZb0je/+c308MMPp5NOOimdeOKJaZttthn7+w0bNqR58+alz3zmM2nXXXdNa9asSUuXLk3PPPNMeulLX5o++clP8iZAgAABAgQIECAwKQUkGidltTopAgQIECBAoETg/vvvT1//+tfTGWeckS688MI8mnH//fdP69atS9/4xjfSpz/96TRjxow88nH+/Plp3333TV/96lfTxz/+8bTnnnvm168jybhw4cKcaPzud7+bvvKVr6TZs2eXHJbvEiBAgAABAgQIEBhpAYnGka4eB0eAAAECBAhMhECMalyyZElasWJF2meffdJnP/vZPJrx8ssvT+vXr8/zN8Z244035j+RYHziiSfS9OnT87yO1d/H6MVINF5//fVGMk5ERfpNAgQIECBAgACBLSog0bhFuf0YAQIECBAgUBeBhx56KH3hC19In/rUp9LcuXPzYX/7299Oy5cv3+wU3vSmN6XPf/7z6eqrr04XX3xxfqU6tmOPPTYnFyUa61LjjpMAAQIECBAgQKBUQKKxVND3CRAgQIAAgUkp8Mgjj+TXnT/xiU+kOXPm5HOMuRZj5GK8Et24rV27Nr8uHfMyxjyMy5YtS7GojETjpAwNJ0WAAAECBAgQINBGQKJRaBAgQIAAAQIEWgi0SjRGQvFb3/pWnqMxko833XRT2rRpU56P8aKLLkpf+tKX8sIw3/nOd/Kr1hKNQosAAQIECBAgQGAqCUg0TqXadq4ECBAgQIBAzwKtEo0xd+MNN9yQzjrrrNS4uvROO+2UFi9enF+dnjlzZnrLW96SYkGZSDzeeuut5mjsWd2O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INE4IhXhMAgQIECAAAECBAgQIECAAAECBAjUWUCisc6159gJECBAgAABAgQIECBAgAABAgQIjIiAROOIVITDIECAAAECBAgQIECAAAECBAgQIFBnAYnGOteeYydAgAABAgQIECBAgAABAgQIECAwIgISjSNSEQ6DAAECBAgQIECAAAECBAgQIECAQJ0FJBrrXHuOnQABAgQIECBAgAABAgQIECBAgMCICEg0jkhFOAwCBAgQIECAAAECBAgQIECAAAECdRaQaKxz7Tl2AgQIECBAgAABAgQIECBAgAABAiMi8D8R+DYWMjMa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09340"/>
              </p:ext>
            </p:extLst>
          </p:nvPr>
        </p:nvGraphicFramePr>
        <p:xfrm>
          <a:off x="307975" y="1427146"/>
          <a:ext cx="8591860" cy="39737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0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Fiscal Year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11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Calibrated Substation </a:t>
                      </a:r>
                      <a:r>
                        <a:rPr lang="en-US" dirty="0" err="1">
                          <a:effectLst/>
                        </a:rPr>
                        <a:t>Sq.Ft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11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Substation kWh Feed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11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EUI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1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2011-2012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7,384,733.7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2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2012-2013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7,391,227.7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113,820,000.00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15.39933622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2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2013-2014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7,664,404.7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119,871,896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15.64007916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2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2014-2015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7,664,404.7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119,193,897.30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15.55161841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2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2015-2016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7,667,474.7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122,347,845.13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15.9567328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2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 smtClean="0">
                          <a:effectLst/>
                        </a:rPr>
                        <a:t>2016-2017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7,741,939.9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118,899,869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15.35789108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4509" y="5512037"/>
            <a:ext cx="77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Calibrated Substation only takes into account buildings on main UH </a:t>
            </a:r>
            <a:r>
              <a:rPr lang="en-US" dirty="0" err="1" smtClean="0"/>
              <a:t>Manoa</a:t>
            </a:r>
            <a:r>
              <a:rPr lang="en-US" dirty="0" smtClean="0"/>
              <a:t> campus, doesn’t include payroll buildings like Lab School, IFA,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25977</TotalTime>
  <Words>541</Words>
  <Application>Microsoft Office PowerPoint</Application>
  <PresentationFormat>On-screen Show (4:3)</PresentationFormat>
  <Paragraphs>255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Trajan Pro</vt:lpstr>
      <vt:lpstr>Office Theme</vt:lpstr>
      <vt:lpstr>PowerPoint Presentation</vt:lpstr>
      <vt:lpstr>PowerPoint Presentation</vt:lpstr>
      <vt:lpstr>PowerPoint Presentation</vt:lpstr>
      <vt:lpstr>PowerPoint Presentation</vt:lpstr>
      <vt:lpstr>Annual EUI Comparison</vt:lpstr>
      <vt:lpstr>Annual EUI Comparison UH Manoa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mtopping</dc:creator>
  <cp:lastModifiedBy>mtopping</cp:lastModifiedBy>
  <cp:revision>162</cp:revision>
  <cp:lastPrinted>2017-08-24T03:59:07Z</cp:lastPrinted>
  <dcterms:created xsi:type="dcterms:W3CDTF">2017-02-15T23:50:39Z</dcterms:created>
  <dcterms:modified xsi:type="dcterms:W3CDTF">2018-06-09T00:06:14Z</dcterms:modified>
</cp:coreProperties>
</file>