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/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B0F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B0F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70C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B0F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70C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B0F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70C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70C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B0F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70C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B0F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70C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B0F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70C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B0F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70C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B0F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70C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B0F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70C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4348AF-5A65-4263-9C66-86590ACAA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BE03860-26AC-4DC5-A70C-A0A30A64C671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dirty="0">
              <a:latin typeface="Sylfaen" panose="010A0502050306030303" pitchFamily="18" charset="0"/>
            </a:rPr>
            <a:t>Introduction</a:t>
          </a:r>
        </a:p>
      </dgm:t>
    </dgm:pt>
    <dgm:pt modelId="{C54E378D-440F-46EC-89FA-678B00E0304A}" type="parTrans" cxnId="{2DF85D3B-1181-44DD-9D5B-1E55F0717CF6}">
      <dgm:prSet/>
      <dgm:spPr/>
      <dgm:t>
        <a:bodyPr/>
        <a:lstStyle/>
        <a:p>
          <a:endParaRPr lang="fr-FR"/>
        </a:p>
      </dgm:t>
    </dgm:pt>
    <dgm:pt modelId="{4506E918-E1D7-438A-97AC-2E9E1A65AE8F}" type="sibTrans" cxnId="{2DF85D3B-1181-44DD-9D5B-1E55F0717CF6}">
      <dgm:prSet/>
      <dgm:spPr/>
      <dgm:t>
        <a:bodyPr/>
        <a:lstStyle/>
        <a:p>
          <a:endParaRPr lang="fr-FR"/>
        </a:p>
      </dgm:t>
    </dgm:pt>
    <dgm:pt modelId="{EED62EDD-EB7C-4295-AB51-7C9D96465166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gm:t>
    </dgm:pt>
    <dgm:pt modelId="{A21F91A5-97E6-4A2E-AC9E-FF5688DDFE61}" type="parTrans" cxnId="{9646CD1C-B1FA-4045-9844-F1EC48A8D128}">
      <dgm:prSet/>
      <dgm:spPr/>
      <dgm:t>
        <a:bodyPr/>
        <a:lstStyle/>
        <a:p>
          <a:endParaRPr lang="fr-FR"/>
        </a:p>
      </dgm:t>
    </dgm:pt>
    <dgm:pt modelId="{13FEC93D-8352-4239-B115-D0C23EA40CF7}" type="sibTrans" cxnId="{9646CD1C-B1FA-4045-9844-F1EC48A8D128}">
      <dgm:prSet/>
      <dgm:spPr/>
      <dgm:t>
        <a:bodyPr/>
        <a:lstStyle/>
        <a:p>
          <a:endParaRPr lang="fr-FR"/>
        </a:p>
      </dgm:t>
    </dgm:pt>
    <dgm:pt modelId="{480BE375-10B5-4DB0-80AF-447D42A9707E}">
      <dgm:prSet phldrT="[Texte]" custT="1"/>
      <dgm:spPr>
        <a:solidFill>
          <a:srgbClr val="00B0F0"/>
        </a:solidFill>
      </dgm:spPr>
      <dgm:t>
        <a:bodyPr/>
        <a:lstStyle/>
        <a:p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gm:t>
    </dgm:pt>
    <dgm:pt modelId="{BFB5369D-6A4A-4381-BB26-633C58079396}" type="parTrans" cxnId="{90233AD0-FD0B-4B12-9256-0C8A04A41C76}">
      <dgm:prSet/>
      <dgm:spPr/>
      <dgm:t>
        <a:bodyPr/>
        <a:lstStyle/>
        <a:p>
          <a:endParaRPr lang="fr-FR"/>
        </a:p>
      </dgm:t>
    </dgm:pt>
    <dgm:pt modelId="{9EF7B793-3D96-4923-AEBF-316906DD6382}" type="sibTrans" cxnId="{90233AD0-FD0B-4B12-9256-0C8A04A41C76}">
      <dgm:prSet/>
      <dgm:spPr/>
      <dgm:t>
        <a:bodyPr/>
        <a:lstStyle/>
        <a:p>
          <a:endParaRPr lang="fr-FR"/>
        </a:p>
      </dgm:t>
    </dgm:pt>
    <dgm:pt modelId="{F6C54AA5-9756-42A5-933C-FC9106F87FD5}">
      <dgm:prSet phldrT="[Texte]" custT="1"/>
      <dgm:spPr>
        <a:solidFill>
          <a:srgbClr val="00B0F0"/>
        </a:solidFill>
      </dgm:spPr>
      <dgm:t>
        <a:bodyPr/>
        <a:lstStyle/>
        <a:p>
          <a:pPr algn="ctr"/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gm:t>
    </dgm:pt>
    <dgm:pt modelId="{FA18DDC4-7E51-427D-B39E-0BB62493771D}" type="parTrans" cxnId="{8D2C9E5E-DCE1-40D7-8DB5-FDE888FDB0CA}">
      <dgm:prSet/>
      <dgm:spPr/>
      <dgm:t>
        <a:bodyPr/>
        <a:lstStyle/>
        <a:p>
          <a:endParaRPr lang="fr-FR"/>
        </a:p>
      </dgm:t>
    </dgm:pt>
    <dgm:pt modelId="{E749FA02-80A3-44EC-B62F-005983F6C1B7}" type="sibTrans" cxnId="{8D2C9E5E-DCE1-40D7-8DB5-FDE888FDB0CA}">
      <dgm:prSet/>
      <dgm:spPr/>
      <dgm:t>
        <a:bodyPr/>
        <a:lstStyle/>
        <a:p>
          <a:endParaRPr lang="fr-FR"/>
        </a:p>
      </dgm:t>
    </dgm:pt>
    <dgm:pt modelId="{07D75738-8B77-4D11-81C4-389550FE8378}">
      <dgm:prSet phldrT="[Texte]" custT="1"/>
      <dgm:spPr>
        <a:solidFill>
          <a:srgbClr val="0070C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gm:t>
    </dgm:pt>
    <dgm:pt modelId="{6E8B61B8-A7BC-4C44-904C-D736A9222FCC}" type="parTrans" cxnId="{C3902814-4F21-4578-883C-21F299F95884}">
      <dgm:prSet/>
      <dgm:spPr/>
      <dgm:t>
        <a:bodyPr/>
        <a:lstStyle/>
        <a:p>
          <a:endParaRPr lang="fr-FR"/>
        </a:p>
      </dgm:t>
    </dgm:pt>
    <dgm:pt modelId="{2295F443-E95B-4777-9C07-A41CC3240793}" type="sibTrans" cxnId="{C3902814-4F21-4578-883C-21F299F95884}">
      <dgm:prSet/>
      <dgm:spPr/>
      <dgm:t>
        <a:bodyPr/>
        <a:lstStyle/>
        <a:p>
          <a:endParaRPr lang="fr-FR"/>
        </a:p>
      </dgm:t>
    </dgm:pt>
    <dgm:pt modelId="{90E35C3A-5DE8-4320-B848-1553F31751C3}">
      <dgm:prSet phldrT="[Texte]" custT="1"/>
      <dgm:spPr>
        <a:solidFill>
          <a:srgbClr val="00B0F0"/>
        </a:solidFill>
      </dgm:spPr>
      <dgm:t>
        <a:bodyPr/>
        <a:lstStyle/>
        <a:p>
          <a:pPr algn="l"/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gm:t>
    </dgm:pt>
    <dgm:pt modelId="{5466101B-D1B4-4FD4-9F7C-DD0C6E66075F}" type="parTrans" cxnId="{34291677-CD38-4F3A-89E9-760BF16DCBD8}">
      <dgm:prSet/>
      <dgm:spPr/>
      <dgm:t>
        <a:bodyPr/>
        <a:lstStyle/>
        <a:p>
          <a:endParaRPr lang="fr-FR"/>
        </a:p>
      </dgm:t>
    </dgm:pt>
    <dgm:pt modelId="{FA49FB1C-E2B7-4962-A150-12FFE3E1308C}" type="sibTrans" cxnId="{34291677-CD38-4F3A-89E9-760BF16DCBD8}">
      <dgm:prSet/>
      <dgm:spPr/>
      <dgm:t>
        <a:bodyPr/>
        <a:lstStyle/>
        <a:p>
          <a:endParaRPr lang="fr-FR"/>
        </a:p>
      </dgm:t>
    </dgm:pt>
    <dgm:pt modelId="{2D009B8C-AB45-4AD4-9F27-F9C7D449C184}" type="pres">
      <dgm:prSet presAssocID="{0B4348AF-5A65-4263-9C66-86590ACAA200}" presName="Name0" presStyleCnt="0">
        <dgm:presLayoutVars>
          <dgm:dir/>
          <dgm:resizeHandles val="exact"/>
        </dgm:presLayoutVars>
      </dgm:prSet>
      <dgm:spPr/>
    </dgm:pt>
    <dgm:pt modelId="{D8D978A8-F94B-45BF-B83C-7C95829B1004}" type="pres">
      <dgm:prSet presAssocID="{4BE03860-26AC-4DC5-A70C-A0A30A64C671}" presName="parTxOnly" presStyleLbl="node1" presStyleIdx="0" presStyleCnt="6" custScaleX="83264">
        <dgm:presLayoutVars>
          <dgm:bulletEnabled val="1"/>
        </dgm:presLayoutVars>
      </dgm:prSet>
      <dgm:spPr/>
    </dgm:pt>
    <dgm:pt modelId="{6BE6A29C-D85E-4B71-B666-67123512ADD3}" type="pres">
      <dgm:prSet presAssocID="{4506E918-E1D7-438A-97AC-2E9E1A65AE8F}" presName="parSpace" presStyleCnt="0"/>
      <dgm:spPr/>
    </dgm:pt>
    <dgm:pt modelId="{41826005-B3E3-4D95-A922-118DC830FB4E}" type="pres">
      <dgm:prSet presAssocID="{EED62EDD-EB7C-4295-AB51-7C9D96465166}" presName="parTxOnly" presStyleLbl="node1" presStyleIdx="1" presStyleCnt="6" custScaleX="84314">
        <dgm:presLayoutVars>
          <dgm:bulletEnabled val="1"/>
        </dgm:presLayoutVars>
      </dgm:prSet>
      <dgm:spPr/>
    </dgm:pt>
    <dgm:pt modelId="{BE5A03D5-3547-4F28-8DF9-0668F6657B78}" type="pres">
      <dgm:prSet presAssocID="{13FEC93D-8352-4239-B115-D0C23EA40CF7}" presName="parSpace" presStyleCnt="0"/>
      <dgm:spPr/>
    </dgm:pt>
    <dgm:pt modelId="{283CD398-9CEA-4F6E-8772-F23593358EA5}" type="pres">
      <dgm:prSet presAssocID="{480BE375-10B5-4DB0-80AF-447D42A9707E}" presName="parTxOnly" presStyleLbl="node1" presStyleIdx="2" presStyleCnt="6">
        <dgm:presLayoutVars>
          <dgm:bulletEnabled val="1"/>
        </dgm:presLayoutVars>
      </dgm:prSet>
      <dgm:spPr/>
    </dgm:pt>
    <dgm:pt modelId="{6AA7194E-1955-40F6-A57F-C4981C4A544B}" type="pres">
      <dgm:prSet presAssocID="{9EF7B793-3D96-4923-AEBF-316906DD6382}" presName="parSpace" presStyleCnt="0"/>
      <dgm:spPr/>
    </dgm:pt>
    <dgm:pt modelId="{8913185D-78F2-4697-AAB6-1EF6F527D71E}" type="pres">
      <dgm:prSet presAssocID="{F6C54AA5-9756-42A5-933C-FC9106F87FD5}" presName="parTxOnly" presStyleLbl="node1" presStyleIdx="3" presStyleCnt="6" custScaleX="112813">
        <dgm:presLayoutVars>
          <dgm:bulletEnabled val="1"/>
        </dgm:presLayoutVars>
      </dgm:prSet>
      <dgm:spPr/>
    </dgm:pt>
    <dgm:pt modelId="{3901000F-D3FB-4C4A-A8D8-F9FBED9AD7D1}" type="pres">
      <dgm:prSet presAssocID="{E749FA02-80A3-44EC-B62F-005983F6C1B7}" presName="parSpace" presStyleCnt="0"/>
      <dgm:spPr/>
    </dgm:pt>
    <dgm:pt modelId="{00ADF375-9D61-4B40-90B6-305AC4E8DD36}" type="pres">
      <dgm:prSet presAssocID="{07D75738-8B77-4D11-81C4-389550FE8378}" presName="parTxOnly" presStyleLbl="node1" presStyleIdx="4" presStyleCnt="6" custScaleX="108123">
        <dgm:presLayoutVars>
          <dgm:bulletEnabled val="1"/>
        </dgm:presLayoutVars>
      </dgm:prSet>
      <dgm:spPr/>
    </dgm:pt>
    <dgm:pt modelId="{CC7A9C42-F521-44CE-A741-04517DB1A9A0}" type="pres">
      <dgm:prSet presAssocID="{2295F443-E95B-4777-9C07-A41CC3240793}" presName="parSpace" presStyleCnt="0"/>
      <dgm:spPr/>
    </dgm:pt>
    <dgm:pt modelId="{129F6B65-0C75-47B0-8139-31E426230F86}" type="pres">
      <dgm:prSet presAssocID="{90E35C3A-5DE8-4320-B848-1553F31751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3902814-4F21-4578-883C-21F299F95884}" srcId="{0B4348AF-5A65-4263-9C66-86590ACAA200}" destId="{07D75738-8B77-4D11-81C4-389550FE8378}" srcOrd="4" destOrd="0" parTransId="{6E8B61B8-A7BC-4C44-904C-D736A9222FCC}" sibTransId="{2295F443-E95B-4777-9C07-A41CC3240793}"/>
    <dgm:cxn modelId="{432A4916-C47E-4402-9771-B616B2D2D748}" type="presOf" srcId="{4BE03860-26AC-4DC5-A70C-A0A30A64C671}" destId="{D8D978A8-F94B-45BF-B83C-7C95829B1004}" srcOrd="0" destOrd="0" presId="urn:microsoft.com/office/officeart/2005/8/layout/hChevron3"/>
    <dgm:cxn modelId="{9646CD1C-B1FA-4045-9844-F1EC48A8D128}" srcId="{0B4348AF-5A65-4263-9C66-86590ACAA200}" destId="{EED62EDD-EB7C-4295-AB51-7C9D96465166}" srcOrd="1" destOrd="0" parTransId="{A21F91A5-97E6-4A2E-AC9E-FF5688DDFE61}" sibTransId="{13FEC93D-8352-4239-B115-D0C23EA40CF7}"/>
    <dgm:cxn modelId="{45EC2E2A-6981-443D-A275-3ABFF8D1F82E}" type="presOf" srcId="{F6C54AA5-9756-42A5-933C-FC9106F87FD5}" destId="{8913185D-78F2-4697-AAB6-1EF6F527D71E}" srcOrd="0" destOrd="0" presId="urn:microsoft.com/office/officeart/2005/8/layout/hChevron3"/>
    <dgm:cxn modelId="{2DF85D3B-1181-44DD-9D5B-1E55F0717CF6}" srcId="{0B4348AF-5A65-4263-9C66-86590ACAA200}" destId="{4BE03860-26AC-4DC5-A70C-A0A30A64C671}" srcOrd="0" destOrd="0" parTransId="{C54E378D-440F-46EC-89FA-678B00E0304A}" sibTransId="{4506E918-E1D7-438A-97AC-2E9E1A65AE8F}"/>
    <dgm:cxn modelId="{8D2C9E5E-DCE1-40D7-8DB5-FDE888FDB0CA}" srcId="{0B4348AF-5A65-4263-9C66-86590ACAA200}" destId="{F6C54AA5-9756-42A5-933C-FC9106F87FD5}" srcOrd="3" destOrd="0" parTransId="{FA18DDC4-7E51-427D-B39E-0BB62493771D}" sibTransId="{E749FA02-80A3-44EC-B62F-005983F6C1B7}"/>
    <dgm:cxn modelId="{6489DC41-B6D0-480B-BB9D-A19A494942D2}" type="presOf" srcId="{EED62EDD-EB7C-4295-AB51-7C9D96465166}" destId="{41826005-B3E3-4D95-A922-118DC830FB4E}" srcOrd="0" destOrd="0" presId="urn:microsoft.com/office/officeart/2005/8/layout/hChevron3"/>
    <dgm:cxn modelId="{6B024672-822D-4398-9B2F-F0D7E5E8E4A0}" type="presOf" srcId="{480BE375-10B5-4DB0-80AF-447D42A9707E}" destId="{283CD398-9CEA-4F6E-8772-F23593358EA5}" srcOrd="0" destOrd="0" presId="urn:microsoft.com/office/officeart/2005/8/layout/hChevron3"/>
    <dgm:cxn modelId="{34291677-CD38-4F3A-89E9-760BF16DCBD8}" srcId="{0B4348AF-5A65-4263-9C66-86590ACAA200}" destId="{90E35C3A-5DE8-4320-B848-1553F31751C3}" srcOrd="5" destOrd="0" parTransId="{5466101B-D1B4-4FD4-9F7C-DD0C6E66075F}" sibTransId="{FA49FB1C-E2B7-4962-A150-12FFE3E1308C}"/>
    <dgm:cxn modelId="{4429C694-DDEC-435B-B14A-AA514454448D}" type="presOf" srcId="{07D75738-8B77-4D11-81C4-389550FE8378}" destId="{00ADF375-9D61-4B40-90B6-305AC4E8DD36}" srcOrd="0" destOrd="0" presId="urn:microsoft.com/office/officeart/2005/8/layout/hChevron3"/>
    <dgm:cxn modelId="{A24F99A3-EF70-4123-96D1-FEC1EA11FD69}" type="presOf" srcId="{90E35C3A-5DE8-4320-B848-1553F31751C3}" destId="{129F6B65-0C75-47B0-8139-31E426230F86}" srcOrd="0" destOrd="0" presId="urn:microsoft.com/office/officeart/2005/8/layout/hChevron3"/>
    <dgm:cxn modelId="{C04FA6B6-4536-4615-B16A-7185D31A3819}" type="presOf" srcId="{0B4348AF-5A65-4263-9C66-86590ACAA200}" destId="{2D009B8C-AB45-4AD4-9F27-F9C7D449C184}" srcOrd="0" destOrd="0" presId="urn:microsoft.com/office/officeart/2005/8/layout/hChevron3"/>
    <dgm:cxn modelId="{90233AD0-FD0B-4B12-9256-0C8A04A41C76}" srcId="{0B4348AF-5A65-4263-9C66-86590ACAA200}" destId="{480BE375-10B5-4DB0-80AF-447D42A9707E}" srcOrd="2" destOrd="0" parTransId="{BFB5369D-6A4A-4381-BB26-633C58079396}" sibTransId="{9EF7B793-3D96-4923-AEBF-316906DD6382}"/>
    <dgm:cxn modelId="{3BBD374A-EF75-4433-88FB-BB532BD868E7}" type="presParOf" srcId="{2D009B8C-AB45-4AD4-9F27-F9C7D449C184}" destId="{D8D978A8-F94B-45BF-B83C-7C95829B1004}" srcOrd="0" destOrd="0" presId="urn:microsoft.com/office/officeart/2005/8/layout/hChevron3"/>
    <dgm:cxn modelId="{20056B53-378D-4D10-9AB6-A95DE14231FF}" type="presParOf" srcId="{2D009B8C-AB45-4AD4-9F27-F9C7D449C184}" destId="{6BE6A29C-D85E-4B71-B666-67123512ADD3}" srcOrd="1" destOrd="0" presId="urn:microsoft.com/office/officeart/2005/8/layout/hChevron3"/>
    <dgm:cxn modelId="{2B6655F6-4969-4764-AEEA-BF086DE2E509}" type="presParOf" srcId="{2D009B8C-AB45-4AD4-9F27-F9C7D449C184}" destId="{41826005-B3E3-4D95-A922-118DC830FB4E}" srcOrd="2" destOrd="0" presId="urn:microsoft.com/office/officeart/2005/8/layout/hChevron3"/>
    <dgm:cxn modelId="{64005BDB-55D1-46EC-A177-F7A7CEE052DE}" type="presParOf" srcId="{2D009B8C-AB45-4AD4-9F27-F9C7D449C184}" destId="{BE5A03D5-3547-4F28-8DF9-0668F6657B78}" srcOrd="3" destOrd="0" presId="urn:microsoft.com/office/officeart/2005/8/layout/hChevron3"/>
    <dgm:cxn modelId="{356AFA57-29A6-49BF-A26E-7DD815BABFC7}" type="presParOf" srcId="{2D009B8C-AB45-4AD4-9F27-F9C7D449C184}" destId="{283CD398-9CEA-4F6E-8772-F23593358EA5}" srcOrd="4" destOrd="0" presId="urn:microsoft.com/office/officeart/2005/8/layout/hChevron3"/>
    <dgm:cxn modelId="{2801A185-70C6-4833-A94C-769EAFA11856}" type="presParOf" srcId="{2D009B8C-AB45-4AD4-9F27-F9C7D449C184}" destId="{6AA7194E-1955-40F6-A57F-C4981C4A544B}" srcOrd="5" destOrd="0" presId="urn:microsoft.com/office/officeart/2005/8/layout/hChevron3"/>
    <dgm:cxn modelId="{6C8C8F61-9007-456A-BC51-CA503264AA71}" type="presParOf" srcId="{2D009B8C-AB45-4AD4-9F27-F9C7D449C184}" destId="{8913185D-78F2-4697-AAB6-1EF6F527D71E}" srcOrd="6" destOrd="0" presId="urn:microsoft.com/office/officeart/2005/8/layout/hChevron3"/>
    <dgm:cxn modelId="{0359FB45-CFA9-4376-927A-7C0E2A23ED10}" type="presParOf" srcId="{2D009B8C-AB45-4AD4-9F27-F9C7D449C184}" destId="{3901000F-D3FB-4C4A-A8D8-F9FBED9AD7D1}" srcOrd="7" destOrd="0" presId="urn:microsoft.com/office/officeart/2005/8/layout/hChevron3"/>
    <dgm:cxn modelId="{A1CE1F07-C7EA-42A4-A207-6D882F2E7EC7}" type="presParOf" srcId="{2D009B8C-AB45-4AD4-9F27-F9C7D449C184}" destId="{00ADF375-9D61-4B40-90B6-305AC4E8DD36}" srcOrd="8" destOrd="0" presId="urn:microsoft.com/office/officeart/2005/8/layout/hChevron3"/>
    <dgm:cxn modelId="{65E2F58C-CB6A-4DA7-97A1-9EDF57783699}" type="presParOf" srcId="{2D009B8C-AB45-4AD4-9F27-F9C7D449C184}" destId="{CC7A9C42-F521-44CE-A741-04517DB1A9A0}" srcOrd="9" destOrd="0" presId="urn:microsoft.com/office/officeart/2005/8/layout/hChevron3"/>
    <dgm:cxn modelId="{79739F64-365E-4811-9A0D-3BE6C1A6B33A}" type="presParOf" srcId="{2D009B8C-AB45-4AD4-9F27-F9C7D449C184}" destId="{129F6B65-0C75-47B0-8139-31E426230F8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78A8-F94B-45BF-B83C-7C95829B1004}">
      <dsp:nvSpPr>
        <dsp:cNvPr id="0" name=""/>
        <dsp:cNvSpPr/>
      </dsp:nvSpPr>
      <dsp:spPr>
        <a:xfrm>
          <a:off x="3480" y="0"/>
          <a:ext cx="2156228" cy="603314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Sylfaen" panose="010A0502050306030303" pitchFamily="18" charset="0"/>
            </a:rPr>
            <a:t>Introduction</a:t>
          </a:r>
        </a:p>
      </dsp:txBody>
      <dsp:txXfrm>
        <a:off x="3480" y="0"/>
        <a:ext cx="2005400" cy="603314"/>
      </dsp:txXfrm>
    </dsp:sp>
    <dsp:sp modelId="{41826005-B3E3-4D95-A922-118DC830FB4E}">
      <dsp:nvSpPr>
        <dsp:cNvPr id="0" name=""/>
        <dsp:cNvSpPr/>
      </dsp:nvSpPr>
      <dsp:spPr>
        <a:xfrm>
          <a:off x="1641783" y="0"/>
          <a:ext cx="218341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Généralités</a:t>
          </a:r>
        </a:p>
      </dsp:txBody>
      <dsp:txXfrm>
        <a:off x="1943440" y="0"/>
        <a:ext cx="1580105" cy="603314"/>
      </dsp:txXfrm>
    </dsp:sp>
    <dsp:sp modelId="{283CD398-9CEA-4F6E-8772-F23593358EA5}">
      <dsp:nvSpPr>
        <dsp:cNvPr id="0" name=""/>
        <dsp:cNvSpPr/>
      </dsp:nvSpPr>
      <dsp:spPr>
        <a:xfrm>
          <a:off x="3307277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Structuration</a:t>
          </a:r>
          <a:r>
            <a:rPr lang="fr-FR" sz="37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 </a:t>
          </a:r>
        </a:p>
      </dsp:txBody>
      <dsp:txXfrm>
        <a:off x="3608934" y="0"/>
        <a:ext cx="1986315" cy="603314"/>
      </dsp:txXfrm>
    </dsp:sp>
    <dsp:sp modelId="{8913185D-78F2-4697-AAB6-1EF6F527D71E}">
      <dsp:nvSpPr>
        <dsp:cNvPr id="0" name=""/>
        <dsp:cNvSpPr/>
      </dsp:nvSpPr>
      <dsp:spPr>
        <a:xfrm>
          <a:off x="5378980" y="0"/>
          <a:ext cx="2921438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Amélioration de l’apparence</a:t>
          </a:r>
        </a:p>
      </dsp:txBody>
      <dsp:txXfrm>
        <a:off x="5680637" y="0"/>
        <a:ext cx="2318124" cy="603314"/>
      </dsp:txXfrm>
    </dsp:sp>
    <dsp:sp modelId="{00ADF375-9D61-4B40-90B6-305AC4E8DD36}">
      <dsp:nvSpPr>
        <dsp:cNvPr id="0" name=""/>
        <dsp:cNvSpPr/>
      </dsp:nvSpPr>
      <dsp:spPr>
        <a:xfrm>
          <a:off x="7782493" y="0"/>
          <a:ext cx="2799984" cy="603314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Shinydashboard</a:t>
          </a:r>
        </a:p>
      </dsp:txBody>
      <dsp:txXfrm>
        <a:off x="8084150" y="0"/>
        <a:ext cx="2196670" cy="603314"/>
      </dsp:txXfrm>
    </dsp:sp>
    <dsp:sp modelId="{129F6B65-0C75-47B0-8139-31E426230F86}">
      <dsp:nvSpPr>
        <dsp:cNvPr id="0" name=""/>
        <dsp:cNvSpPr/>
      </dsp:nvSpPr>
      <dsp:spPr>
        <a:xfrm>
          <a:off x="10064552" y="0"/>
          <a:ext cx="2589629" cy="60331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prstClr val="white"/>
              </a:solidFill>
              <a:latin typeface="Sylfaen" panose="010A0502050306030303" pitchFamily="18" charset="0"/>
              <a:ea typeface="+mn-ea"/>
              <a:cs typeface="+mn-cs"/>
            </a:rPr>
            <a:t>Publication</a:t>
          </a:r>
        </a:p>
      </dsp:txBody>
      <dsp:txXfrm>
        <a:off x="10366209" y="0"/>
        <a:ext cx="1986315" cy="60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8AA3-D677-4B6B-8C78-AD87075D5DE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4758-3AA1-4F1F-AD72-92803DBE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solidFill>
                  <a:srgbClr val="000000"/>
                </a:solidFill>
                <a:latin typeface="LMRoman10-Regular"/>
              </a:rPr>
              <a:t>C’est vraiment un outil puissant pour présenter ses données de façon interactive à des collègues, partenaires,</a:t>
            </a:r>
          </a:p>
          <a:p>
            <a:pPr algn="l"/>
            <a:r>
              <a:rPr lang="fr-FR" sz="1200" b="0" i="0" u="none" strike="noStrike" baseline="0" dirty="0">
                <a:solidFill>
                  <a:srgbClr val="000000"/>
                </a:solidFill>
                <a:latin typeface="LMRoman10-Regular"/>
              </a:rPr>
              <a:t>clients et très simplement en leur partageant juste l’URL de l’application sur le web. L’application Web peut</a:t>
            </a:r>
          </a:p>
          <a:p>
            <a:pPr algn="l"/>
            <a:r>
              <a:rPr lang="fr-FR" sz="1200" b="0" i="0" u="none" strike="noStrike" baseline="0" dirty="0">
                <a:solidFill>
                  <a:srgbClr val="000000"/>
                </a:solidFill>
                <a:latin typeface="LMRoman10-Regular"/>
              </a:rPr>
              <a:t>être intégrée dans un document R Markdown, une page Web, de manière autonome ou en tant que tableau de</a:t>
            </a:r>
          </a:p>
          <a:p>
            <a:pPr algn="l"/>
            <a:r>
              <a:rPr lang="fr-FR" sz="1200" b="0" i="0" u="none" strike="noStrike" baseline="0" dirty="0">
                <a:solidFill>
                  <a:srgbClr val="000000"/>
                </a:solidFill>
                <a:latin typeface="LMRoman10-Regular"/>
              </a:rPr>
              <a:t>bord.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74758-3AA1-4F1F-AD72-92803DBE0C7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83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latin typeface="LMRoman10-Regular"/>
              </a:rPr>
              <a:t>Shiny fournit plusieurs fonctions outputs spécifiques au type de sortie.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74758-3AA1-4F1F-AD72-92803DBE0C7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42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Fonctions </a:t>
            </a:r>
            <a:r>
              <a:rPr lang="fr-FR" dirty="0" err="1"/>
              <a:t>renderXXX</a:t>
            </a:r>
            <a:r>
              <a:rPr lang="fr-FR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74758-3AA1-4F1F-AD72-92803DBE0C7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7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baseline="0" dirty="0">
                <a:solidFill>
                  <a:srgbClr val="000000"/>
                </a:solidFill>
                <a:latin typeface="LMRoman10-Regular"/>
              </a:rPr>
              <a:t>Il existe également de nombreux packages pouvant aider notamment </a:t>
            </a:r>
            <a:r>
              <a:rPr lang="fr-FR" sz="1200" b="0" i="0" u="none" strike="noStrike" baseline="0" dirty="0">
                <a:solidFill>
                  <a:srgbClr val="0000FF"/>
                </a:solidFill>
                <a:latin typeface="LMRoman10-Regular"/>
              </a:rPr>
              <a:t>shinydashboard</a:t>
            </a:r>
            <a:endParaRPr lang="fr-FR" sz="1200" dirty="0">
              <a:latin typeface="LMRoman10-Regular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74758-3AA1-4F1F-AD72-92803DBE0C7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48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latin typeface="LMRoman10-Regular"/>
              </a:rPr>
              <a:t>De la même manière qu’une application créée avec shiny, l’application créée avec Shinydashboard comprend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une partie interface utilisateur, une partie serveur et une autre pour l’</a:t>
            </a:r>
            <a:r>
              <a:rPr lang="fr-FR" sz="1800" b="0" i="0" u="none" strike="noStrike" baseline="0" dirty="0" err="1">
                <a:latin typeface="LMRoman10-Regular"/>
              </a:rPr>
              <a:t>execution</a:t>
            </a:r>
            <a:r>
              <a:rPr lang="fr-FR" sz="1800" b="0" i="0" u="none" strike="noStrike" baseline="0" dirty="0">
                <a:latin typeface="LMRoman10-Regular"/>
              </a:rPr>
              <a:t> de l’application. La logique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est la même que sur shiny: la partie UI définit la mise en page, les composants visuels et les interactions avec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l’utilisateur et le serveur permet de </a:t>
            </a:r>
            <a:r>
              <a:rPr lang="fr-FR" sz="1800" b="0" i="0" u="none" strike="noStrike" baseline="0" dirty="0" err="1">
                <a:latin typeface="LMRoman10-Regular"/>
              </a:rPr>
              <a:t>génerer</a:t>
            </a:r>
            <a:r>
              <a:rPr lang="fr-FR" sz="1800" b="0" i="0" u="none" strike="noStrike" baseline="0" dirty="0">
                <a:latin typeface="LMRoman10-Regular"/>
              </a:rPr>
              <a:t> les sorties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74758-3AA1-4F1F-AD72-92803DBE0C7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8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74758-3AA1-4F1F-AD72-92803DBE0C7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78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74758-3AA1-4F1F-AD72-92803DBE0C7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69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7C152-ACC7-D80D-7006-8FECF6C8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50F282-F69E-91F2-57CF-F5B5DC46E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AFF47F-F525-4F67-CC34-B206C0B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90170-36C2-E191-DAAF-97C73684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CF40B0-017C-5259-A5CB-AE44553F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06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5F39A-30D6-9073-1EFF-2CD8C8E4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914033-31FB-C920-86DA-9D454C956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4252D-1337-D307-2255-E9EC4090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8F094-AD48-7BEE-2244-485E49B8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21D91-9AE5-16F8-AF0B-C3B8BB49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7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25872B-2719-EE20-4FDD-C27A43444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489B7D-0C4B-9F33-8929-EAC42616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B849B-418E-F65A-1156-59BE1EB8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A5931B-4B77-30E4-D019-7B7A8392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271E30-DA85-8B14-7629-4ECADC42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31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5DB97-3040-0DC3-AE6B-76E4512C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5B6AAC-4AF3-225A-A3C2-5DC50922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D0C02E-758D-AA5D-84D7-FDA90EED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B5461-9147-9D93-BDB9-561AE5D0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5B5BCE-DBEF-7902-A392-385C76D4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59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6D795-CBBC-B4D4-9368-A3BE80F2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CDF784-45D3-4489-8DB4-66E413EF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4C151-0A77-C12E-43EB-F03B0E14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DC554-97E1-3B87-2412-9B8306CA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F3596-EC01-1E16-3EB9-39DB56A2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04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4FFDA-2323-3F56-13B6-651AE3B4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7F9A7-1555-F85B-673A-7BC48279E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D0EF5C-D93D-B8E2-C1B5-7C62B015E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5B275A-7059-B033-9B28-9486F836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93A1C-F77D-2B32-08C0-392FB7E3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B89AB-5855-FA07-74B9-2C4AAF1F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98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ACFF7-908A-984F-5E71-40684C90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F293B2-E56A-8645-5745-01980494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51824-D0F1-785D-C74E-B9C590E8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CA6EAC-5B57-7B3F-B9A7-73E2042D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9BF192-ECAD-51B4-ABFE-09673B26B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913D8F-843D-57C8-ACD5-5C77A9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8AB906-B6DB-D320-75A3-8322D702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13968E-F090-C0D3-81F3-763A0606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9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E6A33-560A-B264-BCB5-AEDDFDA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25F877-4E78-EF4C-A4BB-72EFA559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EE7099-02B4-82A3-58EB-C873F05D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420879-F714-4489-35C4-0823C655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3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7802B9-188A-1D7D-E59F-130FB3BF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5F4839-E3FA-E0DE-ACE7-4461DE77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8245A0-3AB9-4544-877B-0A012ACE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9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654D-F31A-FC36-5AEF-5BC8B62B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7B8507-0D76-08B7-69FF-27FB624E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6D1BC6-F59A-5B3B-ED7B-B9D2421BC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8BA6A9-9B18-5847-5E96-74AF659B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2EDB6F-8778-EBEA-17CA-50A68330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05638-82A1-E1A8-FA3B-5136AF8F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62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8F4F1-DCCE-F13E-0407-F4E6BFA0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55300A-FAE3-47CE-59FD-C537F6C10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6B05E1-A50B-98AA-FF0B-EB00CB70E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58D80-5FFA-0D4F-49B4-30A594CE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51FA1C-9E6C-2907-28DF-6B6D6875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4DE583-A5C9-E7B0-0721-2EBA52BE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77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FD2E02-F5E1-AB29-ECE4-69510162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A79F17-1C73-9282-1847-EAADA723F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B1B9D0-E9E5-9D49-3943-CF85BE0F2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44AC-03C6-4581-A5AF-C16F8211A003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3DAD9-B971-6336-7D24-E90B6D14B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91467-CA83-0D35-F8AC-2BD24BB00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A54F-D74F-404B-B07A-AC59C3E84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shinyapps.io/" TargetMode="Externa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Data" Target="../diagrams/data1.xml"/><Relationship Id="rId5" Type="http://schemas.openxmlformats.org/officeDocument/2006/relationships/image" Target="../media/image1.png"/><Relationship Id="rId10" Type="http://schemas.microsoft.com/office/2007/relationships/diagramDrawing" Target="../diagrams/drawing1.xml"/><Relationship Id="rId4" Type="http://schemas.openxmlformats.org/officeDocument/2006/relationships/notesSlide" Target="../notesSlides/notesSlide1.xm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hyperlink" Target="https://bootswatch.com/" TargetMode="External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7E69C-98C4-430E-0AA7-437D2595A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Résumé R Shiny</a:t>
            </a:r>
          </a:p>
        </p:txBody>
      </p:sp>
    </p:spTree>
    <p:extLst>
      <p:ext uri="{BB962C8B-B14F-4D97-AF65-F5344CB8AC3E}">
        <p14:creationId xmlns:p14="http://schemas.microsoft.com/office/powerpoint/2010/main" val="104815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FC7AE1F-F189-1DF5-E339-A9BCD7D8A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982512"/>
              </p:ext>
            </p:extLst>
          </p:nvPr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4244AFB-2834-B57D-29DC-F510EA46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6" y="1005493"/>
            <a:ext cx="10515600" cy="603314"/>
          </a:xfrm>
        </p:spPr>
        <p:txBody>
          <a:bodyPr/>
          <a:lstStyle/>
          <a:p>
            <a:pPr marL="0" indent="0" algn="l">
              <a:buNone/>
            </a:pPr>
            <a:r>
              <a:rPr lang="fr-FR" sz="1800" b="0" i="0" u="none" strike="noStrike" baseline="0" dirty="0">
                <a:latin typeface="LMRoman10-Regular"/>
              </a:rPr>
              <a:t>Shinydashboard est une extension du package Shiny qui permet de </a:t>
            </a:r>
            <a:r>
              <a:rPr lang="fr-FR" sz="1800" b="1" i="0" u="none" strike="noStrike" baseline="0" dirty="0">
                <a:latin typeface="LMRoman10-Bold"/>
              </a:rPr>
              <a:t>créer des tableaux de bord interactifs et esthétiques dans les applications web développées avec R Shiny</a:t>
            </a:r>
            <a:r>
              <a:rPr lang="fr-FR" sz="1800" b="0" i="0" u="none" strike="noStrike" baseline="0" dirty="0">
                <a:latin typeface="LMRoman10-Regular"/>
              </a:rPr>
              <a:t>.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6FA670-D755-5538-BD96-B09BC1AF7A83}"/>
              </a:ext>
            </a:extLst>
          </p:cNvPr>
          <p:cNvSpPr txBox="1"/>
          <p:nvPr/>
        </p:nvSpPr>
        <p:spPr>
          <a:xfrm>
            <a:off x="641024" y="1884171"/>
            <a:ext cx="63725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 err="1">
                <a:latin typeface="LMMono10-Regular"/>
              </a:rPr>
              <a:t>dashboardHeader</a:t>
            </a:r>
            <a:r>
              <a:rPr lang="fr-FR" sz="1800" b="0" i="0" u="none" strike="noStrike" baseline="0" dirty="0">
                <a:latin typeface="LMMono10-Regular"/>
              </a:rPr>
              <a:t>(): pour </a:t>
            </a:r>
            <a:r>
              <a:rPr lang="fr-FR" sz="1800" b="0" i="0" u="none" strike="noStrike" baseline="0" dirty="0">
                <a:latin typeface="LMRoman10-Regular"/>
              </a:rPr>
              <a:t>créer l’en-tête de l’application;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 err="1">
                <a:latin typeface="LMMono10-Regular"/>
              </a:rPr>
              <a:t>dashboardSidebar</a:t>
            </a:r>
            <a:r>
              <a:rPr lang="fr-FR" sz="1800" b="0" i="0" u="none" strike="noStrike" baseline="0" dirty="0">
                <a:latin typeface="LMMono10-Regular"/>
              </a:rPr>
              <a:t>(): </a:t>
            </a:r>
            <a:r>
              <a:rPr lang="fr-FR" sz="1800" b="0" i="0" u="none" strike="noStrike" baseline="0" dirty="0">
                <a:latin typeface="LMRoman10-Regular"/>
              </a:rPr>
              <a:t>pour la création du panneau latéral;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 err="1">
                <a:latin typeface="LMMono10-Regular"/>
              </a:rPr>
              <a:t>dashboardBody</a:t>
            </a:r>
            <a:r>
              <a:rPr lang="fr-FR" sz="1800" b="0" i="0" u="none" strike="noStrike" baseline="0" dirty="0">
                <a:latin typeface="LMMono10-Regular"/>
              </a:rPr>
              <a:t>(): </a:t>
            </a:r>
            <a:r>
              <a:rPr lang="fr-FR" sz="1800" b="0" i="0" u="none" strike="noStrike" baseline="0" dirty="0">
                <a:latin typeface="LMRoman10-Regular"/>
              </a:rPr>
              <a:t>pour la création de la partie principale </a:t>
            </a:r>
          </a:p>
          <a:p>
            <a:pPr algn="l"/>
            <a:r>
              <a:rPr lang="fr-FR" dirty="0">
                <a:latin typeface="LMRoman10-Regular"/>
              </a:rPr>
              <a:t>             -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LMMono10-Regular"/>
              </a:rPr>
              <a:t>tabItem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Mono10-Regular"/>
              </a:rPr>
              <a:t>()</a:t>
            </a:r>
            <a:r>
              <a:rPr lang="fr-FR" dirty="0">
                <a:solidFill>
                  <a:srgbClr val="000000"/>
                </a:solidFill>
                <a:latin typeface="LMMono10-Regular"/>
              </a:rPr>
              <a:t>: </a:t>
            </a:r>
            <a:r>
              <a:rPr lang="fr-FR" sz="1800" b="0" i="0" u="none" strike="noStrike" baseline="0" dirty="0">
                <a:latin typeface="LMRoman10-Regular"/>
              </a:rPr>
              <a:t>permet de faire apparaitre le contenu                       	             </a:t>
            </a:r>
            <a:r>
              <a:rPr lang="fr-FR" sz="1800" b="0" i="0" u="none" strike="noStrike" baseline="0" dirty="0" err="1">
                <a:latin typeface="LMRoman10-Regular"/>
              </a:rPr>
              <a:t>correpondant</a:t>
            </a:r>
            <a:r>
              <a:rPr lang="fr-FR" sz="1800" b="0" i="0" u="none" strike="noStrike" baseline="0" dirty="0">
                <a:latin typeface="LMRoman10-Regular"/>
              </a:rPr>
              <a:t> à l’onglet activé</a:t>
            </a:r>
            <a:r>
              <a:rPr lang="fr-FR" dirty="0">
                <a:solidFill>
                  <a:srgbClr val="000000"/>
                </a:solidFill>
                <a:latin typeface="LMRoman10-Regular"/>
              </a:rPr>
              <a:t>; </a:t>
            </a:r>
          </a:p>
          <a:p>
            <a:pPr algn="l"/>
            <a:r>
              <a:rPr lang="fr-FR" dirty="0">
                <a:solidFill>
                  <a:srgbClr val="000000"/>
                </a:solidFill>
                <a:latin typeface="LMRoman10-Regular"/>
              </a:rPr>
              <a:t>            -</a:t>
            </a:r>
            <a:r>
              <a:rPr lang="fr-FR" sz="1800" b="0" i="0" u="none" strike="noStrike" baseline="0" dirty="0">
                <a:latin typeface="LMMono10-Regular"/>
              </a:rPr>
              <a:t>box(): </a:t>
            </a:r>
            <a:r>
              <a:rPr lang="fr-FR" sz="1800" b="0" i="0" u="none" strike="noStrike" baseline="0" dirty="0">
                <a:latin typeface="LMRoman10-Regular"/>
              </a:rPr>
              <a:t>on peut y </a:t>
            </a:r>
            <a:r>
              <a:rPr lang="fr-FR" sz="1800" b="0" i="0" u="none" strike="noStrike" baseline="0" dirty="0" err="1">
                <a:latin typeface="LMRoman10-Regular"/>
              </a:rPr>
              <a:t>integrer</a:t>
            </a:r>
            <a:r>
              <a:rPr lang="fr-FR" sz="1800" b="0" i="0" u="none" strike="noStrike" baseline="0" dirty="0">
                <a:latin typeface="LMRoman10-Regular"/>
              </a:rPr>
              <a:t> des éléments de type input ou 	      output</a:t>
            </a:r>
          </a:p>
          <a:p>
            <a:pPr algn="l"/>
            <a:endParaRPr lang="fr-FR" dirty="0">
              <a:latin typeface="LMRoman10-Regular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FAF773-41F8-6B79-5F92-E817C73BD29E}"/>
              </a:ext>
            </a:extLst>
          </p:cNvPr>
          <p:cNvSpPr txBox="1"/>
          <p:nvPr/>
        </p:nvSpPr>
        <p:spPr>
          <a:xfrm>
            <a:off x="641024" y="4375179"/>
            <a:ext cx="6372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1" u="none" strike="noStrike" baseline="0" dirty="0">
                <a:latin typeface="LMMono10-Regular"/>
              </a:rPr>
              <a:t>Autres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 err="1">
                <a:latin typeface="LMMono10-Regular"/>
              </a:rPr>
              <a:t>Title</a:t>
            </a:r>
            <a:r>
              <a:rPr lang="fr-FR" sz="1800" b="0" i="0" u="none" strike="noStrike" baseline="0" dirty="0">
                <a:latin typeface="LMMono10-Regular"/>
              </a:rPr>
              <a:t>: </a:t>
            </a:r>
            <a:r>
              <a:rPr lang="fr-FR" sz="1800" b="0" i="0" u="none" strike="noStrike" baseline="0" dirty="0">
                <a:latin typeface="LMRoman10-Regular"/>
              </a:rPr>
              <a:t>titre dans le navigateur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latin typeface="LMMono10-Regular"/>
              </a:rPr>
              <a:t>Skin</a:t>
            </a:r>
            <a:r>
              <a:rPr lang="fr-FR" dirty="0">
                <a:latin typeface="LMRoman10-Regular"/>
              </a:rPr>
              <a:t>: pour </a:t>
            </a:r>
            <a:r>
              <a:rPr lang="fr-FR" sz="1800" b="0" i="0" u="none" strike="noStrike" baseline="0" dirty="0">
                <a:latin typeface="LMRoman10-Regular"/>
              </a:rPr>
              <a:t>l’habillage ou couleur principale de l’application (qui par défaut est bleue)</a:t>
            </a:r>
            <a:r>
              <a:rPr lang="fr-FR" dirty="0">
                <a:latin typeface="LMRoman10-Regular"/>
              </a:rPr>
              <a:t>;</a:t>
            </a:r>
            <a:r>
              <a:rPr lang="fr-FR" sz="1800" b="0" i="0" u="none" strike="noStrike" baseline="0" dirty="0">
                <a:latin typeface="LMRoman10-Regular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 err="1">
                <a:latin typeface="LMRoman10-Regular"/>
              </a:rPr>
              <a:t>renderMenu</a:t>
            </a:r>
            <a:r>
              <a:rPr lang="fr-FR" sz="1800" b="0" i="0" u="none" strike="noStrike" baseline="0" dirty="0">
                <a:latin typeface="LMRoman10-Regular"/>
              </a:rPr>
              <a:t>(): pour afficher dynamiquement les contenus dans les menus.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24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FC7AE1F-F189-1DF5-E339-A9BCD7D8AC31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020D947-725A-1642-D5E4-2388B5876165}"/>
              </a:ext>
            </a:extLst>
          </p:cNvPr>
          <p:cNvSpPr txBox="1"/>
          <p:nvPr/>
        </p:nvSpPr>
        <p:spPr>
          <a:xfrm>
            <a:off x="772998" y="1093509"/>
            <a:ext cx="445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Exemple avec la base ACLED (démonstration)</a:t>
            </a:r>
          </a:p>
        </p:txBody>
      </p:sp>
    </p:spTree>
    <p:extLst>
      <p:ext uri="{BB962C8B-B14F-4D97-AF65-F5344CB8AC3E}">
        <p14:creationId xmlns:p14="http://schemas.microsoft.com/office/powerpoint/2010/main" val="362990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FC7AE1F-F189-1DF5-E339-A9BCD7D8A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342865"/>
              </p:ext>
            </p:extLst>
          </p:nvPr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3CD91DDB-6C92-CE15-8A6F-21F03EFF1E84}"/>
              </a:ext>
            </a:extLst>
          </p:cNvPr>
          <p:cNvSpPr txBox="1"/>
          <p:nvPr/>
        </p:nvSpPr>
        <p:spPr>
          <a:xfrm>
            <a:off x="565609" y="1181501"/>
            <a:ext cx="63725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Il existe plusieurs façons de publier son application Shiny. Une façon simple pour y parvenir est d’utiliser le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service 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MRoman10-Regular"/>
                <a:hlinkClick r:id="rId8"/>
              </a:rPr>
              <a:t>http://shinyapps.io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MRoman10-Regular"/>
              </a:rPr>
              <a:t>.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Ce service permet d’héberger gratuitement jusqu’à 5 applications par utilisateur.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3B6422-825F-3E27-6F57-2435667106CD}"/>
              </a:ext>
            </a:extLst>
          </p:cNvPr>
          <p:cNvSpPr txBox="1"/>
          <p:nvPr/>
        </p:nvSpPr>
        <p:spPr>
          <a:xfrm>
            <a:off x="669303" y="2639505"/>
            <a:ext cx="52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du package </a:t>
            </a:r>
            <a:r>
              <a:rPr lang="fr-FR" dirty="0" err="1"/>
              <a:t>rsconnect</a:t>
            </a:r>
            <a:r>
              <a:rPr lang="fr-FR" dirty="0"/>
              <a:t> est incontournable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1BDCB-254A-A9EE-DC01-2672C1AC0E88}"/>
              </a:ext>
            </a:extLst>
          </p:cNvPr>
          <p:cNvSpPr txBox="1"/>
          <p:nvPr/>
        </p:nvSpPr>
        <p:spPr>
          <a:xfrm>
            <a:off x="669303" y="3266512"/>
            <a:ext cx="6372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Pour lancer la mise en ligne, ayant déjà un compte sur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LMRoman10-Regular"/>
              </a:rPr>
              <a:t>shinyapp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, vous pouvez cliquer sur 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MRoman10-Regular"/>
              </a:rPr>
              <a:t>Publish</a:t>
            </a:r>
            <a:endParaRPr lang="fr-FR" sz="1800" b="0" i="0" u="none" strike="noStrike" baseline="0" dirty="0">
              <a:solidFill>
                <a:srgbClr val="0000FF"/>
              </a:solidFill>
              <a:latin typeface="LMRoman10-Regular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0000FF"/>
                </a:solidFill>
                <a:latin typeface="LMRoman10-Regular"/>
              </a:rPr>
              <a:t>application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, situé juste à la droite de Run App.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18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938DF22-E070-DC11-64EB-46D69778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314"/>
            <a:ext cx="12192000" cy="6142306"/>
          </a:xfrm>
          <a:prstGeom prst="rect">
            <a:avLst/>
          </a:prstGeom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64FD824-89F5-DB81-2C50-8E8896FC3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561524"/>
              </p:ext>
            </p:extLst>
          </p:nvPr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833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F99894-19C7-49C6-1C7A-419DA3A782E3}"/>
              </a:ext>
            </a:extLst>
          </p:cNvPr>
          <p:cNvSpPr txBox="1"/>
          <p:nvPr/>
        </p:nvSpPr>
        <p:spPr>
          <a:xfrm>
            <a:off x="716437" y="292231"/>
            <a:ext cx="994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Bibliographie et webographie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E0D120-C5CE-AD02-670B-E11D1E92184C}"/>
              </a:ext>
            </a:extLst>
          </p:cNvPr>
          <p:cNvSpPr txBox="1"/>
          <p:nvPr/>
        </p:nvSpPr>
        <p:spPr>
          <a:xfrm>
            <a:off x="820133" y="924102"/>
            <a:ext cx="9945278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latin typeface="LMRoman10-Regular"/>
              </a:rPr>
              <a:t>Aboubacar HEMA, </a:t>
            </a:r>
            <a:r>
              <a:rPr lang="fr-FR" sz="1800" b="0" i="1" u="none" strike="noStrike" baseline="0" dirty="0" err="1">
                <a:latin typeface="LMRoman10-Italic"/>
              </a:rPr>
              <a:t>CoursRAvance</a:t>
            </a:r>
            <a:r>
              <a:rPr lang="fr-FR" sz="1800" b="0" i="1" u="none" strike="noStrike" baseline="0" dirty="0">
                <a:latin typeface="LMRoman10-Italic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, chap_4_avance, pp.41-44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latin typeface="LMRoman10-Regular"/>
              </a:rPr>
              <a:t>Hadley Wickham, </a:t>
            </a:r>
            <a:r>
              <a:rPr lang="fr-FR" sz="1800" b="0" i="1" u="none" strike="noStrike" baseline="0" dirty="0" err="1">
                <a:latin typeface="LMRoman10-Italic"/>
              </a:rPr>
              <a:t>Mastering</a:t>
            </a:r>
            <a:r>
              <a:rPr lang="fr-FR" sz="1800" b="0" i="1" u="none" strike="noStrike" baseline="0" dirty="0">
                <a:latin typeface="LMRoman10-Italic"/>
              </a:rPr>
              <a:t> shiny </a:t>
            </a:r>
            <a:r>
              <a:rPr lang="fr-FR" sz="1800" b="0" i="0" u="none" strike="noStrike" baseline="0" dirty="0">
                <a:latin typeface="LMRoman10-Regular"/>
              </a:rPr>
              <a:t>: </a:t>
            </a:r>
            <a:r>
              <a:rPr lang="fr-FR" sz="1800" b="0" i="0" u="none" strike="noStrike" baseline="0" dirty="0" err="1">
                <a:latin typeface="LMRoman10-Regular"/>
              </a:rPr>
              <a:t>Welcome</a:t>
            </a:r>
            <a:r>
              <a:rPr lang="fr-FR" sz="1800" b="0" i="0" u="none" strike="noStrike" baseline="0" dirty="0">
                <a:latin typeface="LMRoman10-Regular"/>
              </a:rPr>
              <a:t> | </a:t>
            </a:r>
            <a:r>
              <a:rPr lang="fr-FR" sz="1800" b="0" i="0" u="none" strike="noStrike" baseline="0" dirty="0" err="1">
                <a:latin typeface="LMRoman10-Regular"/>
              </a:rPr>
              <a:t>Mastering</a:t>
            </a:r>
            <a:r>
              <a:rPr lang="fr-FR" sz="1800" b="0" i="0" u="none" strike="noStrike" baseline="0" dirty="0">
                <a:latin typeface="LMRoman10-Regular"/>
              </a:rPr>
              <a:t> Shiny (mastering-shiny.org)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latin typeface="LMRoman10-Regular"/>
              </a:rPr>
              <a:t>Shiny :: Aide-mémoire (rstudio.github.io)</a:t>
            </a:r>
          </a:p>
          <a:p>
            <a:pPr algn="l">
              <a:lnSpc>
                <a:spcPct val="150000"/>
              </a:lnSpc>
            </a:pPr>
            <a:r>
              <a:rPr lang="fr-FR" sz="1800" b="0" i="0" u="none" strike="noStrike" baseline="0" dirty="0">
                <a:latin typeface="LMRoman10-Regular"/>
              </a:rPr>
              <a:t>• Dashboard avec shiny (alisonjollois.github.io)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latin typeface="LMRoman10-Regular"/>
              </a:rPr>
              <a:t>• Shiny Dashboard (rstudio.github.io)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latin typeface="LMRoman10-Regular"/>
              </a:rPr>
              <a:t>• Getting started with Shiny Dashboard (rstudio.github.io)</a:t>
            </a:r>
          </a:p>
          <a:p>
            <a:pPr algn="l">
              <a:lnSpc>
                <a:spcPct val="150000"/>
              </a:lnSpc>
            </a:pPr>
            <a:r>
              <a:rPr lang="fr-FR" sz="1800" b="0" i="0" u="none" strike="noStrike" baseline="0" dirty="0">
                <a:latin typeface="LMRoman10-Regular"/>
              </a:rPr>
              <a:t>• 43 </a:t>
            </a:r>
            <a:r>
              <a:rPr lang="fr-FR" sz="1800" b="0" i="0" u="none" strike="noStrike" baseline="0" dirty="0" err="1">
                <a:latin typeface="LMRoman10-Regular"/>
              </a:rPr>
              <a:t>Dashboards</a:t>
            </a:r>
            <a:r>
              <a:rPr lang="fr-FR" sz="1800" b="0" i="0" u="none" strike="noStrike" baseline="0" dirty="0">
                <a:latin typeface="LMRoman10-Regular"/>
              </a:rPr>
              <a:t> </a:t>
            </a:r>
            <a:r>
              <a:rPr lang="fr-FR" sz="1800" b="0" i="0" u="none" strike="noStrike" baseline="0" dirty="0" err="1">
                <a:latin typeface="LMRoman10-Regular"/>
              </a:rPr>
              <a:t>with</a:t>
            </a:r>
            <a:r>
              <a:rPr lang="fr-FR" sz="1800" b="0" i="0" u="none" strike="noStrike" baseline="0" dirty="0">
                <a:latin typeface="LMRoman10-Regular"/>
              </a:rPr>
              <a:t> Shiny | The </a:t>
            </a:r>
            <a:r>
              <a:rPr lang="fr-FR" sz="1800" b="0" i="0" u="none" strike="noStrike" baseline="0" dirty="0" err="1">
                <a:latin typeface="LMRoman10-Regular"/>
              </a:rPr>
              <a:t>Epidemiologist</a:t>
            </a:r>
            <a:r>
              <a:rPr lang="fr-FR" sz="1800" b="0" i="0" u="none" strike="noStrike" baseline="0" dirty="0">
                <a:latin typeface="LMRoman10-Regular"/>
              </a:rPr>
              <a:t> R </a:t>
            </a:r>
            <a:r>
              <a:rPr lang="fr-FR" sz="1800" b="0" i="0" u="none" strike="noStrike" baseline="0" dirty="0" err="1">
                <a:latin typeface="LMRoman10-Regular"/>
              </a:rPr>
              <a:t>Handbook</a:t>
            </a:r>
            <a:r>
              <a:rPr lang="fr-FR" sz="1800" b="0" i="0" u="none" strike="noStrike" baseline="0" dirty="0">
                <a:latin typeface="LMRoman10-Regular"/>
              </a:rPr>
              <a:t> (epirhandbook.com)</a:t>
            </a:r>
          </a:p>
          <a:p>
            <a:pPr algn="l">
              <a:lnSpc>
                <a:spcPct val="150000"/>
              </a:lnSpc>
            </a:pPr>
            <a:r>
              <a:rPr lang="fr-FR" sz="1800" b="0" i="0" u="none" strike="noStrike" baseline="0" dirty="0">
                <a:latin typeface="LMRoman10-Regular"/>
              </a:rPr>
              <a:t>• Christophe </a:t>
            </a:r>
            <a:r>
              <a:rPr lang="fr-FR" sz="1800" b="0" i="0" u="none" strike="noStrike" baseline="0" dirty="0" err="1">
                <a:latin typeface="LMRoman10-Regular"/>
              </a:rPr>
              <a:t>Nicault</a:t>
            </a:r>
            <a:r>
              <a:rPr lang="fr-FR" sz="1800" b="0" i="0" u="none" strike="noStrike" baseline="0" dirty="0">
                <a:latin typeface="LMRoman10-Regular"/>
              </a:rPr>
              <a:t>, </a:t>
            </a:r>
            <a:r>
              <a:rPr lang="fr-FR" sz="1800" b="0" i="1" u="none" strike="noStrike" baseline="0" dirty="0">
                <a:latin typeface="LMRoman10-Italic"/>
              </a:rPr>
              <a:t>Construisez votre première application avec Shiny</a:t>
            </a:r>
          </a:p>
          <a:p>
            <a:pPr algn="l">
              <a:lnSpc>
                <a:spcPct val="150000"/>
              </a:lnSpc>
            </a:pPr>
            <a:r>
              <a:rPr lang="fr-FR" sz="1800" b="0" i="0" u="none" strike="noStrike" baseline="0" dirty="0">
                <a:latin typeface="LMRoman10-Regular"/>
              </a:rPr>
              <a:t>• Christophe </a:t>
            </a:r>
            <a:r>
              <a:rPr lang="fr-FR" sz="1800" b="0" i="0" u="none" strike="noStrike" baseline="0" dirty="0" err="1">
                <a:latin typeface="LMRoman10-Regular"/>
              </a:rPr>
              <a:t>Nicault</a:t>
            </a:r>
            <a:r>
              <a:rPr lang="fr-FR" sz="1800" b="0" i="0" u="none" strike="noStrike" baseline="0" dirty="0">
                <a:latin typeface="LMRoman10-Regular"/>
              </a:rPr>
              <a:t>, </a:t>
            </a:r>
            <a:r>
              <a:rPr lang="fr-FR" sz="1800" b="0" i="1" u="none" strike="noStrike" baseline="0" dirty="0">
                <a:latin typeface="LMRoman10-Italic"/>
              </a:rPr>
              <a:t>Améliorez l’apparence de votre application Shiny</a:t>
            </a:r>
          </a:p>
          <a:p>
            <a:pPr algn="l">
              <a:lnSpc>
                <a:spcPct val="150000"/>
              </a:lnSpc>
            </a:pPr>
            <a:r>
              <a:rPr lang="fr-FR" sz="1800" b="0" i="0" u="none" strike="noStrike" baseline="0" dirty="0">
                <a:latin typeface="LMRoman10-Regular"/>
              </a:rPr>
              <a:t>• </a:t>
            </a:r>
            <a:r>
              <a:rPr lang="fr-FR" sz="1800" b="0" i="0" u="none" strike="noStrike" baseline="0" dirty="0" err="1">
                <a:latin typeface="LMRoman10-Regular"/>
              </a:rPr>
              <a:t>Josue</a:t>
            </a:r>
            <a:r>
              <a:rPr lang="fr-FR" sz="1800" b="0" i="0" u="none" strike="noStrike" baseline="0" dirty="0">
                <a:latin typeface="LMRoman10-Regular"/>
              </a:rPr>
              <a:t> </a:t>
            </a:r>
            <a:r>
              <a:rPr lang="fr-FR" sz="1800" b="0" i="0" u="none" strike="noStrike" baseline="0" dirty="0" err="1">
                <a:latin typeface="LMRoman10-Regular"/>
              </a:rPr>
              <a:t>Afouda</a:t>
            </a:r>
            <a:r>
              <a:rPr lang="fr-FR" sz="1800" b="0" i="0" u="none" strike="noStrike" baseline="0" dirty="0">
                <a:latin typeface="LMRoman10-Regular"/>
              </a:rPr>
              <a:t>, </a:t>
            </a:r>
            <a:r>
              <a:rPr lang="fr-FR" sz="1800" b="0" i="0" u="none" strike="noStrike" baseline="0" dirty="0" err="1">
                <a:latin typeface="LMRoman10-Regular"/>
              </a:rPr>
              <a:t>Iris_Shiny_web_app</a:t>
            </a:r>
            <a:r>
              <a:rPr lang="fr-FR" sz="1800" b="0" i="0" u="none" strike="noStrike" baseline="0" dirty="0">
                <a:latin typeface="LMRoman10-Regular"/>
              </a:rPr>
              <a:t> (github.com)</a:t>
            </a:r>
          </a:p>
          <a:p>
            <a:pPr algn="l">
              <a:lnSpc>
                <a:spcPct val="150000"/>
              </a:lnSpc>
            </a:pPr>
            <a:r>
              <a:rPr lang="fr-FR" sz="1800" b="0" i="0" u="none" strike="noStrike" baseline="0" dirty="0">
                <a:latin typeface="LMRoman10-Regular"/>
              </a:rPr>
              <a:t>• Tutoriel : visualisation avec R (lrouviere.github.io)</a:t>
            </a:r>
          </a:p>
          <a:p>
            <a:pPr algn="l">
              <a:lnSpc>
                <a:spcPct val="150000"/>
              </a:lnSpc>
            </a:pPr>
            <a:r>
              <a:rPr lang="fr-FR" sz="1800" b="0" i="0" u="none" strike="noStrike" baseline="0" dirty="0">
                <a:latin typeface="LMRoman10-Regular"/>
              </a:rPr>
              <a:t>• R: Introduction Au Package Shiny (aureliendaval.github.io)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13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5A99A3-2F76-616E-19F8-EFCB8D34830B}"/>
              </a:ext>
            </a:extLst>
          </p:cNvPr>
          <p:cNvSpPr txBox="1"/>
          <p:nvPr/>
        </p:nvSpPr>
        <p:spPr>
          <a:xfrm>
            <a:off x="2931736" y="2271860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6616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">
            <a:hlinkClick r:id="" action="ppaction://media"/>
            <a:extLst>
              <a:ext uri="{FF2B5EF4-FFF2-40B4-BE49-F238E27FC236}">
                <a16:creationId xmlns:a16="http://schemas.microsoft.com/office/drawing/2014/main" id="{3CCC29EB-4AEE-E6CE-A5AF-C27DB865198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9695" r="8789"/>
          <a:stretch/>
        </p:blipFill>
        <p:spPr>
          <a:xfrm>
            <a:off x="4741682" y="804741"/>
            <a:ext cx="7063818" cy="5647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Espace réservé du contenu 3">
            <a:extLst>
              <a:ext uri="{FF2B5EF4-FFF2-40B4-BE49-F238E27FC236}">
                <a16:creationId xmlns:a16="http://schemas.microsoft.com/office/drawing/2014/main" id="{44921D47-1712-42D9-FC28-15D06C0EE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13975"/>
              </p:ext>
            </p:extLst>
          </p:nvPr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92E3F718-495B-3B4B-A3C8-539B7BE3EF39}"/>
              </a:ext>
            </a:extLst>
          </p:cNvPr>
          <p:cNvSpPr txBox="1"/>
          <p:nvPr/>
        </p:nvSpPr>
        <p:spPr>
          <a:xfrm>
            <a:off x="226243" y="1166842"/>
            <a:ext cx="422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le paysage en constante évolution de l’analyse et de la visualisation de données, la nécessité de partager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résultats de manière interactive et convaincante devient de plus en plus cruciale.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5C71243-ECB2-D039-E48E-FF53D0CDC403}"/>
              </a:ext>
            </a:extLst>
          </p:cNvPr>
          <p:cNvSpPr txBox="1"/>
          <p:nvPr/>
        </p:nvSpPr>
        <p:spPr>
          <a:xfrm>
            <a:off x="188535" y="2921168"/>
            <a:ext cx="4553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Le langage R propose le package Shiny qui sert à créer des applications web interactives permettant: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5E3E6BD-606D-34FE-F901-76DF942F64B1}"/>
              </a:ext>
            </a:extLst>
          </p:cNvPr>
          <p:cNvSpPr txBox="1"/>
          <p:nvPr/>
        </p:nvSpPr>
        <p:spPr>
          <a:xfrm>
            <a:off x="386500" y="4019471"/>
            <a:ext cx="4062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d’analyser des données,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d’afficher des graphiques,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d’exécuter les modèles statistiques de façon dynamique,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. . .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E2B802-D49E-0C3F-EB38-43A61DCBC7E3}"/>
              </a:ext>
            </a:extLst>
          </p:cNvPr>
          <p:cNvSpPr txBox="1"/>
          <p:nvPr/>
        </p:nvSpPr>
        <p:spPr>
          <a:xfrm>
            <a:off x="386500" y="5571241"/>
            <a:ext cx="3864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besoin de Html, JavaScript ou CSS</a:t>
            </a:r>
          </a:p>
        </p:txBody>
      </p:sp>
    </p:spTree>
    <p:extLst>
      <p:ext uri="{BB962C8B-B14F-4D97-AF65-F5344CB8AC3E}">
        <p14:creationId xmlns:p14="http://schemas.microsoft.com/office/powerpoint/2010/main" val="14276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6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E67E0AD-E167-C1DB-56FE-FEB2EE4BF24B}"/>
              </a:ext>
            </a:extLst>
          </p:cNvPr>
          <p:cNvSpPr txBox="1"/>
          <p:nvPr/>
        </p:nvSpPr>
        <p:spPr>
          <a:xfrm>
            <a:off x="1074656" y="1526325"/>
            <a:ext cx="86726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LMRoman10-Regular"/>
              </a:rPr>
              <a:t>Une application Shiny est composée de deux parties essentielles : l’interface utilisateur (UI) et la logique du serveur.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• L’UI définit la mise en page et les éléments interactifs de l’application.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• Le serveur gère la logique métier, traite les données et génère les sorties à afficher.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• L’interaction entre l’UI et le serveur permet de créer des applications réactives (app). </a:t>
            </a:r>
          </a:p>
          <a:p>
            <a:pPr algn="l"/>
            <a:endParaRPr lang="fr-FR" sz="1800" b="0" i="0" u="none" strike="noStrike" baseline="0" dirty="0">
              <a:latin typeface="LMRoman10-Regular"/>
            </a:endParaRP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Ainsi, il est préférable d’organiser l’application en au moins 3 fichiers :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• </a:t>
            </a:r>
            <a:r>
              <a:rPr lang="fr-FR" sz="1800" b="1" i="0" u="none" strike="noStrike" baseline="0" dirty="0" err="1">
                <a:latin typeface="LMRoman10-Bold"/>
              </a:rPr>
              <a:t>ui.R</a:t>
            </a:r>
            <a:r>
              <a:rPr lang="fr-FR" sz="1800" b="1" i="0" u="none" strike="noStrike" baseline="0" dirty="0">
                <a:latin typeface="LMRoman10-Bold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avec l’interface utilisateur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• </a:t>
            </a:r>
            <a:r>
              <a:rPr lang="fr-FR" sz="1800" b="1" i="0" u="none" strike="noStrike" baseline="0" dirty="0" err="1">
                <a:latin typeface="LMRoman10-Bold"/>
              </a:rPr>
              <a:t>server.R</a:t>
            </a:r>
            <a:r>
              <a:rPr lang="fr-FR" sz="1800" b="1" i="0" u="none" strike="noStrike" baseline="0" dirty="0">
                <a:latin typeface="LMRoman10-Bold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pour la logique du serveur.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• </a:t>
            </a:r>
            <a:r>
              <a:rPr lang="fr-FR" sz="1800" b="1" i="0" u="none" strike="noStrike" baseline="0" dirty="0" err="1">
                <a:latin typeface="LMRoman10-Bold"/>
              </a:rPr>
              <a:t>app.R</a:t>
            </a:r>
            <a:r>
              <a:rPr lang="fr-FR" sz="1800" b="1" i="0" u="none" strike="noStrike" baseline="0" dirty="0">
                <a:latin typeface="LMRoman10-Bold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qui rassemble les 2 et lance l’application.</a:t>
            </a:r>
            <a:endParaRPr lang="fr-FR" dirty="0"/>
          </a:p>
        </p:txBody>
      </p:sp>
      <p:graphicFrame>
        <p:nvGraphicFramePr>
          <p:cNvPr id="12" name="Espace réservé du contenu 3">
            <a:extLst>
              <a:ext uri="{FF2B5EF4-FFF2-40B4-BE49-F238E27FC236}">
                <a16:creationId xmlns:a16="http://schemas.microsoft.com/office/drawing/2014/main" id="{8BFA7257-2373-3FBE-ABAF-3C1CB5A84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306838"/>
              </p:ext>
            </p:extLst>
          </p:nvPr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3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3F49AF-BC54-0D7B-8D5F-2377AB8EDB34}"/>
              </a:ext>
            </a:extLst>
          </p:cNvPr>
          <p:cNvSpPr txBox="1"/>
          <p:nvPr/>
        </p:nvSpPr>
        <p:spPr>
          <a:xfrm>
            <a:off x="2811543" y="1009256"/>
            <a:ext cx="639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Création d’un fichier R Shiny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535EAF-DAD8-D5D4-8C91-E9E160F61838}"/>
              </a:ext>
            </a:extLst>
          </p:cNvPr>
          <p:cNvSpPr txBox="1"/>
          <p:nvPr/>
        </p:nvSpPr>
        <p:spPr>
          <a:xfrm>
            <a:off x="980388" y="2060378"/>
            <a:ext cx="51156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LMRoman10-Regular"/>
              </a:rPr>
              <a:t>Dans la </a:t>
            </a:r>
            <a:r>
              <a:rPr lang="fr-FR" sz="1800" b="0" i="1" u="none" strike="noStrike" baseline="0" dirty="0">
                <a:latin typeface="LMRoman10-Italic"/>
              </a:rPr>
              <a:t>barre de menu</a:t>
            </a:r>
            <a:r>
              <a:rPr lang="fr-FR" sz="1800" b="0" i="0" u="none" strike="noStrike" baseline="0" dirty="0">
                <a:latin typeface="LMRoman10-Regular"/>
              </a:rPr>
              <a:t>, cliquer sur </a:t>
            </a:r>
            <a:r>
              <a:rPr lang="fr-FR" sz="1800" b="1" i="0" u="none" strike="noStrike" baseline="0" dirty="0">
                <a:latin typeface="LMRoman10-Bold"/>
              </a:rPr>
              <a:t>File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• Puis, cliquer sur </a:t>
            </a:r>
            <a:r>
              <a:rPr lang="fr-FR" sz="1800" b="0" i="1" u="none" strike="noStrike" baseline="0" dirty="0">
                <a:latin typeface="LMRoman10-Italic"/>
              </a:rPr>
              <a:t>New File </a:t>
            </a:r>
            <a:r>
              <a:rPr lang="fr-FR" sz="1800" b="0" i="0" u="none" strike="noStrike" baseline="0" dirty="0">
                <a:latin typeface="LMRoman10-Regular"/>
              </a:rPr>
              <a:t>puis sur </a:t>
            </a:r>
            <a:r>
              <a:rPr lang="fr-FR" sz="1800" b="0" i="1" u="none" strike="noStrike" baseline="0" dirty="0">
                <a:latin typeface="LMRoman10-Italic"/>
              </a:rPr>
              <a:t>Shiny Web App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• Dans la boîte de dialogue qui s’affiche, entrer le nom de votre fichier</a:t>
            </a:r>
          </a:p>
          <a:p>
            <a:pPr algn="l"/>
            <a:r>
              <a:rPr lang="fr-FR" sz="1800" b="1" i="0" u="none" strike="noStrike" baseline="0" dirty="0">
                <a:latin typeface="LMRoman10-Bold"/>
              </a:rPr>
              <a:t>– </a:t>
            </a:r>
            <a:r>
              <a:rPr lang="fr-FR" sz="1800" b="0" i="0" u="none" strike="noStrike" baseline="0" dirty="0">
                <a:latin typeface="LMRoman10-Regular"/>
              </a:rPr>
              <a:t>Définir le type d’application à créer: un </a:t>
            </a:r>
            <a:r>
              <a:rPr lang="fr-FR" sz="1800" b="0" i="0" u="none" strike="noStrike" baseline="0" dirty="0" err="1">
                <a:latin typeface="LMRoman10-Regular"/>
              </a:rPr>
              <a:t>app.R</a:t>
            </a:r>
            <a:r>
              <a:rPr lang="fr-FR" sz="1800" b="0" i="0" u="none" strike="noStrike" baseline="0" dirty="0">
                <a:latin typeface="LMRoman10-Regular"/>
              </a:rPr>
              <a:t> ou alors deux fichiers </a:t>
            </a:r>
            <a:r>
              <a:rPr lang="fr-FR" sz="1800" b="0" i="0" u="none" strike="noStrike" baseline="0" dirty="0" err="1">
                <a:latin typeface="LMRoman10-Regular"/>
              </a:rPr>
              <a:t>ui.R</a:t>
            </a:r>
            <a:r>
              <a:rPr lang="fr-FR" sz="1800" b="0" i="0" u="none" strike="noStrike" baseline="0" dirty="0">
                <a:latin typeface="LMRoman10-Regular"/>
              </a:rPr>
              <a:t> et </a:t>
            </a:r>
            <a:r>
              <a:rPr lang="fr-FR" sz="1800" b="0" i="0" u="none" strike="noStrike" baseline="0" dirty="0" err="1">
                <a:latin typeface="LMRoman10-Regular"/>
              </a:rPr>
              <a:t>server.R</a:t>
            </a:r>
            <a:endParaRPr lang="fr-FR" sz="1800" b="0" i="0" u="none" strike="noStrike" baseline="0" dirty="0">
              <a:latin typeface="LMRoman10-Regular"/>
            </a:endParaRPr>
          </a:p>
          <a:p>
            <a:pPr algn="l"/>
            <a:r>
              <a:rPr lang="fr-FR" sz="1800" b="1" i="0" u="none" strike="noStrike" baseline="0" dirty="0">
                <a:latin typeface="LMRoman10-Bold"/>
              </a:rPr>
              <a:t>– </a:t>
            </a:r>
            <a:r>
              <a:rPr lang="fr-FR" sz="1800" b="0" i="0" u="none" strike="noStrike" baseline="0" dirty="0">
                <a:latin typeface="LMRoman10-Regular"/>
              </a:rPr>
              <a:t>Préciser son emplacement au niveau de </a:t>
            </a:r>
            <a:r>
              <a:rPr lang="fr-FR" sz="1800" b="0" i="1" u="none" strike="noStrike" baseline="0" dirty="0">
                <a:latin typeface="LMRoman10-Italic"/>
              </a:rPr>
              <a:t>browser</a:t>
            </a:r>
          </a:p>
          <a:p>
            <a:pPr algn="l"/>
            <a:r>
              <a:rPr lang="fr-FR" sz="1800" b="1" i="0" u="none" strike="noStrike" baseline="0" dirty="0">
                <a:latin typeface="LMRoman10-Bold"/>
              </a:rPr>
              <a:t>– </a:t>
            </a:r>
            <a:r>
              <a:rPr lang="fr-FR" sz="1800" b="0" i="0" u="none" strike="noStrike" baseline="0" dirty="0">
                <a:latin typeface="LMRoman10-Regular"/>
              </a:rPr>
              <a:t>Cliquer sur </a:t>
            </a:r>
            <a:r>
              <a:rPr lang="fr-FR" sz="1800" b="0" i="1" u="none" strike="noStrike" baseline="0" dirty="0" err="1">
                <a:latin typeface="LMRoman10-Italic"/>
              </a:rPr>
              <a:t>Create</a:t>
            </a:r>
            <a:r>
              <a:rPr lang="fr-FR" sz="1800" b="0" i="1" u="none" strike="noStrike" baseline="0" dirty="0">
                <a:latin typeface="LMRoman10-Italic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pour valider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822562-5F3D-42E7-B1BB-F544D5C74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37" y="1532476"/>
            <a:ext cx="5590095" cy="4191363"/>
          </a:xfrm>
          <a:prstGeom prst="rect">
            <a:avLst/>
          </a:prstGeom>
        </p:spPr>
      </p:pic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15571B30-299B-6482-DC7D-35849D07F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298314"/>
              </p:ext>
            </p:extLst>
          </p:nvPr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742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61F65-2677-F503-C1C3-D2408D05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1" y="826384"/>
            <a:ext cx="570086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Création de l’interface utilisateur  </a:t>
            </a:r>
          </a:p>
          <a:p>
            <a:pPr marL="0" indent="0">
              <a:buNone/>
            </a:pPr>
            <a:r>
              <a:rPr lang="fr-FR" sz="1800" b="0" i="0" u="none" strike="noStrike" baseline="0" dirty="0" err="1">
                <a:latin typeface="LMMono10-Regular"/>
              </a:rPr>
              <a:t>fluidPage</a:t>
            </a:r>
            <a:r>
              <a:rPr lang="fr-FR" sz="1800" b="0" i="0" u="none" strike="noStrike" baseline="0" dirty="0">
                <a:latin typeface="LMMono10-Regular"/>
              </a:rPr>
              <a:t>(): </a:t>
            </a:r>
            <a:r>
              <a:rPr lang="fr-FR" sz="1800" b="0" i="0" u="none" strike="noStrike" baseline="0" dirty="0">
                <a:latin typeface="LMRoman10-Regular"/>
              </a:rPr>
              <a:t>définit la disposition générale </a:t>
            </a:r>
          </a:p>
          <a:p>
            <a:pPr marL="0" indent="0">
              <a:buNone/>
            </a:pPr>
            <a:r>
              <a:rPr lang="fr-FR" sz="1800" b="0" i="0" u="none" strike="noStrike" baseline="0" dirty="0" err="1">
                <a:latin typeface="LMMono10-Regular"/>
              </a:rPr>
              <a:t>sidebarPanel</a:t>
            </a:r>
            <a:r>
              <a:rPr lang="fr-FR" sz="1800" b="0" i="0" u="none" strike="noStrike" baseline="0" dirty="0">
                <a:latin typeface="LMMono10-Regular"/>
              </a:rPr>
              <a:t>()</a:t>
            </a:r>
            <a:r>
              <a:rPr lang="fr-FR" sz="1800" dirty="0">
                <a:latin typeface="LMRoman10-Regular"/>
              </a:rPr>
              <a:t>: pour la </a:t>
            </a:r>
            <a:r>
              <a:rPr lang="fr-FR" sz="1800" b="0" i="0" u="none" strike="noStrike" baseline="0" dirty="0">
                <a:latin typeface="LMRoman10-Regular"/>
              </a:rPr>
              <a:t>barre latérale</a:t>
            </a:r>
          </a:p>
          <a:p>
            <a:pPr marL="0" indent="0" algn="l">
              <a:buNone/>
            </a:pPr>
            <a:r>
              <a:rPr lang="fr-FR" sz="1800" b="0" i="0" u="none" strike="noStrike" baseline="0" dirty="0" err="1">
                <a:latin typeface="LMMono10-Regular"/>
              </a:rPr>
              <a:t>mainPanel</a:t>
            </a:r>
            <a:r>
              <a:rPr lang="fr-FR" sz="1800" b="0" i="0" u="none" strike="noStrike" baseline="0" dirty="0">
                <a:latin typeface="LMMono10-Regular"/>
              </a:rPr>
              <a:t>()</a:t>
            </a:r>
            <a:r>
              <a:rPr lang="fr-FR" sz="1800" dirty="0">
                <a:latin typeface="LMRoman10-Regular"/>
              </a:rPr>
              <a:t>: </a:t>
            </a:r>
            <a:r>
              <a:rPr lang="fr-FR" sz="1800" b="0" i="0" u="none" strike="noStrike" baseline="0" dirty="0">
                <a:latin typeface="LMRoman10-Regular"/>
              </a:rPr>
              <a:t>panneau «principal »</a:t>
            </a:r>
            <a:endParaRPr lang="fr-FR" sz="1800" dirty="0">
              <a:latin typeface="LMRoman10-Regular"/>
            </a:endParaRPr>
          </a:p>
          <a:p>
            <a:pPr marL="0" indent="0">
              <a:buNone/>
            </a:pPr>
            <a:r>
              <a:rPr lang="fr-FR" sz="1800" b="0" i="0" u="none" strike="noStrike" baseline="0" dirty="0" err="1">
                <a:latin typeface="LMMono10-Regular"/>
              </a:rPr>
              <a:t>tabPanel</a:t>
            </a:r>
            <a:r>
              <a:rPr lang="fr-FR" sz="1800" b="0" i="0" u="none" strike="noStrike" baseline="0" dirty="0">
                <a:latin typeface="LMMono10-Regular"/>
              </a:rPr>
              <a:t>()</a:t>
            </a:r>
            <a:r>
              <a:rPr lang="fr-FR" sz="1800" dirty="0">
                <a:latin typeface="LMRoman10-Regular"/>
              </a:rPr>
              <a:t>: création d’un onglet </a:t>
            </a:r>
          </a:p>
          <a:p>
            <a:pPr marL="0" indent="0" algn="l">
              <a:buNone/>
            </a:pPr>
            <a:r>
              <a:rPr lang="fr-FR" sz="1800" b="0" i="0" u="none" strike="noStrike" baseline="0" dirty="0" err="1">
                <a:latin typeface="LMMono10-Regular"/>
              </a:rPr>
              <a:t>tabsetPanel</a:t>
            </a:r>
            <a:r>
              <a:rPr lang="fr-FR" sz="1800" b="0" i="0" u="none" strike="noStrike" baseline="0" dirty="0">
                <a:latin typeface="LMMono10-Regular"/>
              </a:rPr>
              <a:t>() </a:t>
            </a:r>
            <a:r>
              <a:rPr lang="fr-FR" sz="1800" b="0" i="0" u="none" strike="noStrike" baseline="0" dirty="0">
                <a:latin typeface="LMRoman10-Regular"/>
              </a:rPr>
              <a:t>ou encore </a:t>
            </a:r>
            <a:r>
              <a:rPr lang="fr-FR" sz="1800" b="0" i="0" u="none" strike="noStrike" baseline="0" dirty="0" err="1">
                <a:latin typeface="LMMono10-Regular"/>
              </a:rPr>
              <a:t>navlistPanel</a:t>
            </a:r>
            <a:r>
              <a:rPr lang="fr-FR" sz="1800" b="0" i="0" u="none" strike="noStrike" baseline="0" dirty="0">
                <a:latin typeface="LMMono10-Regular"/>
              </a:rPr>
              <a:t>() : </a:t>
            </a:r>
            <a:r>
              <a:rPr lang="fr-FR" sz="1800" b="0" i="0" u="none" strike="noStrike" baseline="0" dirty="0">
                <a:latin typeface="LMRoman10-Regular"/>
              </a:rPr>
              <a:t>pour disposer les onglets horizontalement ou verticalement et diviser les sorties en plusieurs sections indépendantes. </a:t>
            </a:r>
            <a:endParaRPr lang="fr-FR" dirty="0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FC7AE1F-F189-1DF5-E339-A9BCD7D8AC31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90459B8E-F199-DFA0-5C97-D7BA45BA0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55" y="1157808"/>
            <a:ext cx="5905804" cy="343023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0B4BC49-1EA8-0C8C-17E3-C0ED3360EFF2}"/>
              </a:ext>
            </a:extLst>
          </p:cNvPr>
          <p:cNvSpPr txBox="1"/>
          <p:nvPr/>
        </p:nvSpPr>
        <p:spPr>
          <a:xfrm>
            <a:off x="395141" y="4042303"/>
            <a:ext cx="63847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 err="1">
                <a:solidFill>
                  <a:srgbClr val="0000FF"/>
                </a:solidFill>
                <a:latin typeface="LMRoman10-Regular"/>
              </a:rPr>
              <a:t>navbarPage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MRoman10-Regular"/>
              </a:rPr>
              <a:t>():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 pour créer une barre de navigation en haut de l’écran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• 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MRoman10-Regular"/>
              </a:rPr>
              <a:t>navbarMenu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MRoman10-Regular"/>
              </a:rPr>
              <a:t>() : pour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créer un menu complet et regrouper le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LMRoman10-Regular"/>
              </a:rPr>
              <a:t>tabPanel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() sous différentes options de menu.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• 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MRoman10-Regular"/>
              </a:rPr>
              <a:t>column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MRoman10-Regular"/>
              </a:rPr>
              <a:t>(): </a:t>
            </a:r>
            <a:r>
              <a:rPr lang="fr-FR" dirty="0">
                <a:solidFill>
                  <a:srgbClr val="000000"/>
                </a:solidFill>
                <a:latin typeface="LMRoman10-Regular"/>
              </a:rPr>
              <a:t>pour l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a création de colonnes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LMRoman10-Regular"/>
              </a:rPr>
              <a:t>… </a:t>
            </a:r>
            <a:endParaRPr lang="fr-FR" sz="1800" b="0" i="0" u="none" strike="noStrike" baseline="0" dirty="0">
              <a:solidFill>
                <a:srgbClr val="000000"/>
              </a:solidFill>
              <a:latin typeface="LMRoman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260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61F65-2677-F503-C1C3-D2408D05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50" y="911225"/>
            <a:ext cx="11272164" cy="148367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Inputs (</a:t>
            </a:r>
            <a:r>
              <a:rPr lang="fr-FR" dirty="0" err="1"/>
              <a:t>widegts</a:t>
            </a:r>
            <a:r>
              <a:rPr lang="fr-FR" dirty="0"/>
              <a:t>)  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latin typeface="LMRoman10-Regular"/>
              </a:rPr>
              <a:t>Les </a:t>
            </a:r>
            <a:r>
              <a:rPr lang="fr-FR" sz="1800" b="1" i="0" u="none" strike="noStrike" baseline="0" dirty="0">
                <a:latin typeface="LMRoman10-Bold"/>
              </a:rPr>
              <a:t>inputs </a:t>
            </a:r>
            <a:r>
              <a:rPr lang="fr-FR" sz="1800" b="0" i="0" u="none" strike="noStrike" baseline="0" dirty="0">
                <a:latin typeface="LMRoman10-Regular"/>
              </a:rPr>
              <a:t>donnent aux utilisateurs la possibilité d’interagir avec l’application et sont placés dans le panneau latéral (</a:t>
            </a:r>
            <a:r>
              <a:rPr lang="fr-FR" sz="1800" b="0" i="0" u="none" strike="noStrike" baseline="0" dirty="0" err="1">
                <a:latin typeface="LMRoman10-Regular"/>
              </a:rPr>
              <a:t>sidebarPanel</a:t>
            </a:r>
            <a:r>
              <a:rPr lang="fr-FR" sz="1800" b="0" i="0" u="none" strike="noStrike" baseline="0" dirty="0">
                <a:latin typeface="LMRoman10-Regular"/>
              </a:rPr>
              <a:t>()). 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latin typeface="LMRoman10-Regular"/>
              </a:rPr>
              <a:t>Il existe une </a:t>
            </a:r>
            <a:r>
              <a:rPr lang="fr-FR" sz="1800" b="0" i="0" u="none" strike="noStrike" baseline="0" dirty="0" err="1">
                <a:latin typeface="LMRoman10-Regular"/>
              </a:rPr>
              <a:t>varieté</a:t>
            </a:r>
            <a:r>
              <a:rPr lang="fr-FR" sz="1800" b="0" i="0" u="none" strike="noStrike" baseline="0" dirty="0">
                <a:latin typeface="LMRoman10-Regular"/>
              </a:rPr>
              <a:t> d’inputs pour des actions spécifiques. . .</a:t>
            </a:r>
            <a:endParaRPr lang="fr-FR" dirty="0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FC7AE1F-F189-1DF5-E339-A9BCD7D8A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64815"/>
              </p:ext>
            </p:extLst>
          </p:nvPr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F485C5E5-EB00-3562-8678-8CEE222DC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15" y="2702815"/>
            <a:ext cx="8175101" cy="35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8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61F65-2677-F503-C1C3-D2408D05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1" y="826384"/>
            <a:ext cx="11272164" cy="148367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outputs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latin typeface="LMRoman10-Regular"/>
              </a:rPr>
              <a:t>Les </a:t>
            </a:r>
            <a:r>
              <a:rPr lang="fr-FR" sz="1800" b="1" i="0" u="none" strike="noStrike" baseline="0" dirty="0">
                <a:latin typeface="LMRoman10-Bold"/>
              </a:rPr>
              <a:t>Outputs </a:t>
            </a:r>
            <a:r>
              <a:rPr lang="fr-FR" sz="1800" b="0" i="0" u="none" strike="noStrike" baseline="0" dirty="0">
                <a:latin typeface="LMRoman10-Regular"/>
              </a:rPr>
              <a:t>permettent de créer des espaces </a:t>
            </a:r>
            <a:r>
              <a:rPr lang="fr-FR" sz="1800" b="0" i="0" u="none" strike="noStrike" baseline="0" dirty="0" err="1">
                <a:latin typeface="LMRoman10-Regular"/>
              </a:rPr>
              <a:t>reservés</a:t>
            </a:r>
            <a:r>
              <a:rPr lang="fr-FR" sz="1800" b="0" i="0" u="none" strike="noStrike" baseline="0" dirty="0">
                <a:latin typeface="LMRoman10-Regular"/>
              </a:rPr>
              <a:t> pour les sorties que l’on veut visualiser dans la barre principale</a:t>
            </a:r>
            <a:endParaRPr lang="fr-FR" dirty="0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FC7AE1F-F189-1DF5-E339-A9BCD7D8AC31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C4F44CF0-B249-D1E2-6B0D-6ABCDD7975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5" y="1801956"/>
            <a:ext cx="5920485" cy="37881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F47D6AF-74B9-7695-FAAD-F74FCD779E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04"/>
          <a:stretch/>
        </p:blipFill>
        <p:spPr>
          <a:xfrm>
            <a:off x="6574734" y="1801956"/>
            <a:ext cx="5281804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5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61F65-2677-F503-C1C3-D2408D05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73" y="709248"/>
            <a:ext cx="11272164" cy="1034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Le serveur 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latin typeface="LMRoman10-Regular"/>
              </a:rPr>
              <a:t>Il reçoit les interactions de l’utilisateur depuis </a:t>
            </a:r>
            <a:r>
              <a:rPr lang="fr-FR" sz="1800" b="0" i="0" u="none" strike="noStrike" baseline="0" dirty="0" err="1">
                <a:latin typeface="LMRoman10-Regular"/>
              </a:rPr>
              <a:t>l’ui</a:t>
            </a:r>
            <a:r>
              <a:rPr lang="fr-FR" sz="1800" b="0" i="0" u="none" strike="noStrike" baseline="0" dirty="0">
                <a:latin typeface="LMRoman10-Regular"/>
              </a:rPr>
              <a:t> (les inputs et outputs ) et génère des sorties dynamiques en fonction de ces interactions.</a:t>
            </a:r>
            <a:endParaRPr lang="fr-FR" sz="1800" dirty="0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FC7AE1F-F189-1DF5-E339-A9BCD7D8AC31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BE194C7F-C7BD-2444-B31E-50D92F1E2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1" y="2005509"/>
            <a:ext cx="5658141" cy="40261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C54265-360D-92C1-5F77-217382D2C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50" y="1927694"/>
            <a:ext cx="5397777" cy="476909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074F169-FEF8-C62E-C140-D26DAE5E7ED8}"/>
              </a:ext>
            </a:extLst>
          </p:cNvPr>
          <p:cNvSpPr txBox="1"/>
          <p:nvPr/>
        </p:nvSpPr>
        <p:spPr>
          <a:xfrm>
            <a:off x="6603933" y="1665213"/>
            <a:ext cx="5261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Roman10-Regular"/>
              </a:rPr>
              <a:t>A</a:t>
            </a:r>
            <a:r>
              <a:rPr lang="fr-FR" sz="1800" b="0" i="0" u="none" strike="noStrike" baseline="0" dirty="0">
                <a:latin typeface="LMRoman10-Regular"/>
              </a:rPr>
              <a:t>ffichage de la table de données Iris avec </a:t>
            </a:r>
            <a:r>
              <a:rPr lang="fr-FR" sz="1800" b="1" i="0" u="none" strike="noStrike" baseline="0" dirty="0" err="1">
                <a:latin typeface="LMRoman10-Bold"/>
              </a:rPr>
              <a:t>renderDT</a:t>
            </a:r>
            <a:r>
              <a:rPr lang="fr-FR" sz="1800" b="1" i="0" u="none" strike="noStrike" baseline="0" dirty="0">
                <a:latin typeface="LMRoman10-Bold"/>
              </a:rPr>
              <a:t>()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61F65-2677-F503-C1C3-D2408D05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60" y="923990"/>
            <a:ext cx="9174277" cy="1423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i="0" u="none" strike="noStrike" baseline="0" dirty="0" err="1">
                <a:latin typeface="LMRoman12-Bold"/>
              </a:rPr>
              <a:t>Shinythemes</a:t>
            </a:r>
            <a:r>
              <a:rPr lang="fr-FR" sz="1800" b="1" i="0" u="none" strike="noStrike" baseline="0" dirty="0">
                <a:latin typeface="LMRoman12-Bold"/>
              </a:rPr>
              <a:t>: </a:t>
            </a:r>
            <a:r>
              <a:rPr lang="fr-FR" sz="1800" i="0" u="none" strike="noStrike" baseline="0" dirty="0">
                <a:latin typeface="LMRoman12-Bold"/>
              </a:rPr>
              <a:t>package permettant de </a:t>
            </a:r>
            <a:r>
              <a:rPr lang="fr-FR" sz="1800" b="0" i="0" u="none" strike="noStrike" baseline="0" dirty="0">
                <a:latin typeface="LMRoman10-Regular"/>
              </a:rPr>
              <a:t>changer le thème par défaut de l’application shiny avec une large gamme de modèles prédéfinis </a:t>
            </a:r>
          </a:p>
          <a:p>
            <a:pPr marL="0" indent="0">
              <a:buNone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LMRoman10-Regular"/>
              </a:rPr>
              <a:t>La liste de tous les thèmes disponibles se trouve sur le site </a:t>
            </a:r>
            <a:r>
              <a:rPr lang="en-US" sz="1200" dirty="0" err="1">
                <a:hlinkClick r:id="rId3"/>
              </a:rPr>
              <a:t>Bootswatch</a:t>
            </a:r>
            <a:r>
              <a:rPr lang="en-US" sz="1200" dirty="0">
                <a:hlinkClick r:id="rId3"/>
              </a:rPr>
              <a:t>: Free themes for Bootstrap</a:t>
            </a:r>
            <a:endParaRPr lang="fr-FR" sz="1800" dirty="0">
              <a:solidFill>
                <a:srgbClr val="0000FF"/>
              </a:solidFill>
              <a:latin typeface="LMRoman10-Regular"/>
            </a:endParaRPr>
          </a:p>
          <a:p>
            <a:pPr marL="0" indent="0">
              <a:buNone/>
            </a:pPr>
            <a:r>
              <a:rPr lang="fr-FR" sz="1800" dirty="0">
                <a:latin typeface="LMRoman10-Regular"/>
              </a:rPr>
              <a:t>On peut aussi créer son propre thème personnalisé  </a:t>
            </a:r>
          </a:p>
          <a:p>
            <a:pPr marL="0" indent="0">
              <a:buNone/>
            </a:pPr>
            <a:endParaRPr lang="fr-FR" sz="1800" dirty="0">
              <a:latin typeface="LMRoman10-Regular"/>
            </a:endParaRP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AFC7AE1F-F189-1DF5-E339-A9BCD7D8A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760110"/>
              </p:ext>
            </p:extLst>
          </p:nvPr>
        </p:nvGraphicFramePr>
        <p:xfrm>
          <a:off x="0" y="0"/>
          <a:ext cx="12657662" cy="60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4E042B90-BE96-5A6F-ED4F-5F705FCD63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6863" y="2667950"/>
            <a:ext cx="8477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66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1109</Words>
  <Application>Microsoft Office PowerPoint</Application>
  <PresentationFormat>Grand écran</PresentationFormat>
  <Paragraphs>166</Paragraphs>
  <Slides>15</Slides>
  <Notes>7</Notes>
  <HiddenSlides>0</HiddenSlides>
  <MMClips>1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LMMono10-Regular</vt:lpstr>
      <vt:lpstr>LMRoman10-Bold</vt:lpstr>
      <vt:lpstr>LMRoman10-Italic</vt:lpstr>
      <vt:lpstr>LMRoman10-Regular</vt:lpstr>
      <vt:lpstr>LMRoman12-Bold</vt:lpstr>
      <vt:lpstr>Sylfaen</vt:lpstr>
      <vt:lpstr>Times New Roman</vt:lpstr>
      <vt:lpstr>Thème Office</vt:lpstr>
      <vt:lpstr>Résumé R Shiny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Josette MATANG</dc:creator>
  <cp:lastModifiedBy>Josette MATANG</cp:lastModifiedBy>
  <cp:revision>4</cp:revision>
  <dcterms:created xsi:type="dcterms:W3CDTF">2024-05-20T12:41:15Z</dcterms:created>
  <dcterms:modified xsi:type="dcterms:W3CDTF">2024-05-20T14:47:27Z</dcterms:modified>
</cp:coreProperties>
</file>