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08" r:id="rId3"/>
    <p:sldId id="307" r:id="rId4"/>
    <p:sldId id="306" r:id="rId5"/>
    <p:sldId id="309" r:id="rId6"/>
    <p:sldId id="305" r:id="rId7"/>
  </p:sldIdLst>
  <p:sldSz cx="9144000" cy="6858000" type="screen4x3"/>
  <p:notesSz cx="7102475" cy="102346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3"/>
    <p:restoredTop sz="94613"/>
  </p:normalViewPr>
  <p:slideViewPr>
    <p:cSldViewPr snapToGrid="0" snapToObjects="1">
      <p:cViewPr varScale="1">
        <p:scale>
          <a:sx n="108" d="100"/>
          <a:sy n="108" d="100"/>
        </p:scale>
        <p:origin x="19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A74F8B8-7A92-47DD-8D1D-BA8823D5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79BC6-7DE2-4CF5-B9B9-A36667143C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96D6C-A7D6-43CC-8ADE-3EEF23383B79}" type="datetimeFigureOut">
              <a:rPr kumimoji="1" lang="ja-JP" altLang="en-US" smtClean="0"/>
              <a:t>2020/7/14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3BAC09-4BC0-4AA9-8BB0-6DEA1BA86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F6F0A5-BF74-405E-8F0B-95851FF4C8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CE9FD-D39A-4466-AF91-4754DB190D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8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ページを移動するにはクリックします。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クリックしてノート書式の編集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4D8364C3-FA94-4083-ADA5-E26E7B7D25D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79164793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1750" cy="3833813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05197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78344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342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59825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447818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09560" y="4861080"/>
            <a:ext cx="5680800" cy="460296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022640" y="9721800"/>
            <a:ext cx="307548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2017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lpha-mail.jp/help_alpha2/mail_l_2_0315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9141480" cy="18648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59916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3"/>
          <p:cNvSpPr/>
          <p:nvPr/>
        </p:nvSpPr>
        <p:spPr>
          <a:xfrm>
            <a:off x="6553080" y="6534000"/>
            <a:ext cx="21312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" name="CustomShape 4"/>
          <p:cNvSpPr/>
          <p:nvPr/>
        </p:nvSpPr>
        <p:spPr>
          <a:xfrm>
            <a:off x="0" y="189000"/>
            <a:ext cx="9141480" cy="6876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5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6"/>
          <p:cNvSpPr/>
          <p:nvPr/>
        </p:nvSpPr>
        <p:spPr>
          <a:xfrm>
            <a:off x="2023200" y="2565000"/>
            <a:ext cx="4970520" cy="118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ja-JP" altLang="en-US" sz="3600" spc="-1" dirty="0">
                <a:solidFill>
                  <a:srgbClr val="000000"/>
                </a:solidFill>
                <a:latin typeface="Meiryo UI"/>
                <a:ea typeface="Meiryo UI"/>
              </a:rPr>
              <a:t>ウェブシステムの</a:t>
            </a:r>
            <a:endParaRPr lang="en-US" altLang="ja-JP" sz="3600" spc="-1" dirty="0">
              <a:solidFill>
                <a:srgbClr val="000000"/>
              </a:solidFill>
              <a:latin typeface="Meiryo UI"/>
              <a:ea typeface="Meiryo UI"/>
            </a:endParaRPr>
          </a:p>
          <a:p>
            <a:pPr algn="ctr">
              <a:lnSpc>
                <a:spcPct val="100000"/>
              </a:lnSpc>
            </a:pPr>
            <a:r>
              <a:rPr lang="ja-JP" altLang="en-US" sz="3600" spc="-1" dirty="0">
                <a:solidFill>
                  <a:srgbClr val="000000"/>
                </a:solidFill>
                <a:latin typeface="Meiryo UI"/>
                <a:ea typeface="Meiryo UI"/>
              </a:rPr>
              <a:t>ログルール</a:t>
            </a:r>
            <a:endParaRPr lang="en-US" altLang="ja-JP" sz="3600" b="0" strike="noStrike" spc="-1" dirty="0">
              <a:solidFill>
                <a:srgbClr val="000000"/>
              </a:solidFill>
              <a:latin typeface="Meiryo UI"/>
              <a:ea typeface="Meiryo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b="0" strike="noStrike" spc="-1" dirty="0">
                <a:latin typeface="Arial"/>
              </a:rPr>
              <a:t>1.</a:t>
            </a:r>
            <a:r>
              <a:rPr lang="ja-JP" altLang="en-US" sz="2400" b="0" strike="noStrike" spc="-1" dirty="0">
                <a:latin typeface="Arial"/>
              </a:rPr>
              <a:t>ルール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2449A0-15B1-4472-BA3D-C4731D51815B}"/>
              </a:ext>
            </a:extLst>
          </p:cNvPr>
          <p:cNvSpPr txBox="1"/>
          <p:nvPr/>
        </p:nvSpPr>
        <p:spPr>
          <a:xfrm>
            <a:off x="306720" y="1046634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dirty="0"/>
              <a:t>基本的に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を利用しない。</a:t>
            </a:r>
            <a:endParaRPr kumimoji="1" lang="en-US" altLang="ja-JP" dirty="0"/>
          </a:p>
          <a:p>
            <a:pPr marL="342900" indent="-342900">
              <a:buAutoNum type="arabicPeriod"/>
            </a:pPr>
            <a:r>
              <a:rPr kumimoji="1" lang="ja-JP" altLang="en-US" dirty="0"/>
              <a:t>ログを残したい場合は</a:t>
            </a:r>
            <a:r>
              <a:rPr kumimoji="1" lang="en-US" altLang="ja-JP" dirty="0"/>
              <a:t>Logger</a:t>
            </a:r>
            <a:r>
              <a:rPr kumimoji="1" lang="ja-JP" altLang="en-US" dirty="0"/>
              <a:t>クラスを利用ください。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00749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2</a:t>
            </a:r>
            <a:r>
              <a:rPr lang="en-US" altLang="ja-JP" sz="2400" b="0" strike="noStrike" spc="-1" dirty="0">
                <a:latin typeface="Arial"/>
              </a:rPr>
              <a:t>.</a:t>
            </a:r>
            <a:r>
              <a:rPr lang="ja-JP" altLang="en-US" sz="2400" b="0" strike="noStrike" spc="-1" dirty="0">
                <a:latin typeface="Arial"/>
              </a:rPr>
              <a:t>ログ種類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F1174EA0-42B6-4C3A-9EC4-514D1865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69919"/>
              </p:ext>
            </p:extLst>
          </p:nvPr>
        </p:nvGraphicFramePr>
        <p:xfrm>
          <a:off x="1490881" y="1738490"/>
          <a:ext cx="6394662" cy="22536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759">
                  <a:extLst>
                    <a:ext uri="{9D8B030D-6E8A-4147-A177-3AD203B41FA5}">
                      <a16:colId xmlns:a16="http://schemas.microsoft.com/office/drawing/2014/main" val="91581527"/>
                    </a:ext>
                  </a:extLst>
                </a:gridCol>
                <a:gridCol w="2129633">
                  <a:extLst>
                    <a:ext uri="{9D8B030D-6E8A-4147-A177-3AD203B41FA5}">
                      <a16:colId xmlns:a16="http://schemas.microsoft.com/office/drawing/2014/main" val="2618204801"/>
                    </a:ext>
                  </a:extLst>
                </a:gridCol>
                <a:gridCol w="3041270">
                  <a:extLst>
                    <a:ext uri="{9D8B030D-6E8A-4147-A177-3AD203B41FA5}">
                      <a16:colId xmlns:a16="http://schemas.microsoft.com/office/drawing/2014/main" val="1028792197"/>
                    </a:ext>
                  </a:extLst>
                </a:gridCol>
              </a:tblGrid>
              <a:tr h="4099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種類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保存先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92968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アクセスログ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HTTP</a:t>
                      </a:r>
                      <a:r>
                        <a:rPr kumimoji="1" lang="ja-JP" altLang="en-US" sz="1600" dirty="0"/>
                        <a:t>経由のアクセルログ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検討中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4525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エラーログ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エラーログ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検討中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7747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Trace</a:t>
                      </a:r>
                      <a:r>
                        <a:rPr kumimoji="1" lang="ja-JP" altLang="en-US" sz="1600" dirty="0"/>
                        <a:t>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実行順番のログ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検討中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6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0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b="0" strike="noStrike" spc="-1" dirty="0">
                <a:latin typeface="Arial"/>
              </a:rPr>
              <a:t>3.</a:t>
            </a:r>
            <a:r>
              <a:rPr lang="ja-JP" altLang="en-US" sz="2400" b="0" strike="noStrike" spc="-1" dirty="0">
                <a:latin typeface="Arial"/>
              </a:rPr>
              <a:t>ログレベルの使用ルール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aphicFrame>
        <p:nvGraphicFramePr>
          <p:cNvPr id="2" name="表 3">
            <a:extLst>
              <a:ext uri="{FF2B5EF4-FFF2-40B4-BE49-F238E27FC236}">
                <a16:creationId xmlns:a16="http://schemas.microsoft.com/office/drawing/2014/main" id="{F1174EA0-42B6-4C3A-9EC4-514D1865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31067"/>
              </p:ext>
            </p:extLst>
          </p:nvPr>
        </p:nvGraphicFramePr>
        <p:xfrm>
          <a:off x="379000" y="1223585"/>
          <a:ext cx="8383480" cy="43518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3759">
                  <a:extLst>
                    <a:ext uri="{9D8B030D-6E8A-4147-A177-3AD203B41FA5}">
                      <a16:colId xmlns:a16="http://schemas.microsoft.com/office/drawing/2014/main" val="91581527"/>
                    </a:ext>
                  </a:extLst>
                </a:gridCol>
                <a:gridCol w="2129633">
                  <a:extLst>
                    <a:ext uri="{9D8B030D-6E8A-4147-A177-3AD203B41FA5}">
                      <a16:colId xmlns:a16="http://schemas.microsoft.com/office/drawing/2014/main" val="2618204801"/>
                    </a:ext>
                  </a:extLst>
                </a:gridCol>
                <a:gridCol w="3041270">
                  <a:extLst>
                    <a:ext uri="{9D8B030D-6E8A-4147-A177-3AD203B41FA5}">
                      <a16:colId xmlns:a16="http://schemas.microsoft.com/office/drawing/2014/main" val="1028792197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274368623"/>
                    </a:ext>
                  </a:extLst>
                </a:gridCol>
                <a:gridCol w="852476">
                  <a:extLst>
                    <a:ext uri="{9D8B030D-6E8A-4147-A177-3AD203B41FA5}">
                      <a16:colId xmlns:a16="http://schemas.microsoft.com/office/drawing/2014/main" val="3651451389"/>
                    </a:ext>
                  </a:extLst>
                </a:gridCol>
              </a:tblGrid>
              <a:tr h="40990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レベル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開発時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製品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092968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DEBUG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詳細なデバッグ情報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無効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64525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INFO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興味深い事象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ユーザーのログインや</a:t>
                      </a:r>
                      <a:r>
                        <a:rPr lang="en-US" altLang="ja-JP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ログ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無効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57747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WARNING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エラーではない例外的な出来事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廃止予定の</a:t>
                      </a:r>
                      <a:r>
                        <a:rPr lang="en-US" altLang="ja-JP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、中途半端な</a:t>
                      </a:r>
                      <a:r>
                        <a:rPr lang="en-US" altLang="ja-JP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、必ずしも間違っていないが望ましくないものの使用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66693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ERROR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直ちに対処する必要のない実行時エラーだが、通常はログに記録して監視すべき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88982"/>
                  </a:ext>
                </a:extLst>
              </a:tr>
              <a:tr h="614596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CRITICAL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危険的なエラー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アプリケーションコンポーネントが使用不可能、予期しない例外。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有効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有効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5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72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4</a:t>
            </a:r>
            <a:r>
              <a:rPr lang="en-US" altLang="ja-JP" sz="2400" b="0" strike="noStrike" spc="-1" dirty="0">
                <a:latin typeface="Arial"/>
              </a:rPr>
              <a:t>.</a:t>
            </a:r>
            <a:r>
              <a:rPr lang="ja-JP" altLang="en-US" sz="2400" spc="-1" dirty="0">
                <a:latin typeface="Arial"/>
              </a:rPr>
              <a:t> </a:t>
            </a:r>
            <a:r>
              <a:rPr lang="en-US" altLang="ja-JP" sz="2400" spc="-1" dirty="0">
                <a:latin typeface="Arial"/>
              </a:rPr>
              <a:t>Logger</a:t>
            </a:r>
            <a:r>
              <a:rPr lang="ja-JP" altLang="en-US" sz="2400" spc="-1" dirty="0">
                <a:latin typeface="Arial"/>
              </a:rPr>
              <a:t>クラス使用ガイド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4253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0034A4D-05DC-415A-873A-11BB6719F8A7}"/>
              </a:ext>
            </a:extLst>
          </p:cNvPr>
          <p:cNvSpPr/>
          <p:nvPr/>
        </p:nvSpPr>
        <p:spPr>
          <a:xfrm>
            <a:off x="155521" y="2749116"/>
            <a:ext cx="8873070" cy="15506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45A0E8-EB4E-4B26-83B9-42E9037D40D6}"/>
              </a:ext>
            </a:extLst>
          </p:cNvPr>
          <p:cNvSpPr/>
          <p:nvPr/>
        </p:nvSpPr>
        <p:spPr>
          <a:xfrm>
            <a:off x="155521" y="1046185"/>
            <a:ext cx="8873070" cy="15120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CustomShape 1"/>
          <p:cNvSpPr/>
          <p:nvPr/>
        </p:nvSpPr>
        <p:spPr>
          <a:xfrm>
            <a:off x="0" y="739800"/>
            <a:ext cx="8069760" cy="48240"/>
          </a:xfrm>
          <a:prstGeom prst="rect">
            <a:avLst/>
          </a:prstGeom>
          <a:solidFill>
            <a:srgbClr val="BEC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0" y="0"/>
            <a:ext cx="9141480" cy="14040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0" y="6561000"/>
            <a:ext cx="9141480" cy="283320"/>
          </a:xfrm>
          <a:prstGeom prst="rect">
            <a:avLst/>
          </a:prstGeom>
          <a:solidFill>
            <a:srgbClr val="106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5"/>
          <p:cNvSpPr/>
          <p:nvPr/>
        </p:nvSpPr>
        <p:spPr>
          <a:xfrm>
            <a:off x="0" y="93600"/>
            <a:ext cx="9141480" cy="59400"/>
          </a:xfrm>
          <a:prstGeom prst="rect">
            <a:avLst/>
          </a:prstGeom>
          <a:solidFill>
            <a:srgbClr val="F899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6"/>
          <p:cNvSpPr/>
          <p:nvPr/>
        </p:nvSpPr>
        <p:spPr>
          <a:xfrm>
            <a:off x="256319" y="278280"/>
            <a:ext cx="2469125" cy="453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  <a:spcBef>
                <a:spcPts val="480"/>
              </a:spcBef>
            </a:pPr>
            <a:r>
              <a:rPr lang="en-US" altLang="ja-JP" sz="2400" spc="-1" dirty="0">
                <a:latin typeface="Arial"/>
              </a:rPr>
              <a:t>4</a:t>
            </a:r>
            <a:r>
              <a:rPr lang="en-US" altLang="ja-JP" sz="2400" b="0" strike="noStrike" spc="-1" dirty="0">
                <a:latin typeface="Arial"/>
              </a:rPr>
              <a:t>. </a:t>
            </a:r>
            <a:r>
              <a:rPr lang="ja-JP" altLang="en-US" sz="2400" b="0" strike="noStrike" spc="-1" dirty="0">
                <a:latin typeface="Arial"/>
              </a:rPr>
              <a:t>参考：管理者画面のログ管理機能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8"/>
          <p:cNvSpPr/>
          <p:nvPr/>
        </p:nvSpPr>
        <p:spPr>
          <a:xfrm>
            <a:off x="155520" y="-144360"/>
            <a:ext cx="302400" cy="302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6DDE27-0177-42B3-8900-A47BF2ED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56" y="1192085"/>
            <a:ext cx="1792375" cy="11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BFF768-AC42-421B-AF02-1B52F8BF6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143" y="1192084"/>
            <a:ext cx="1871741" cy="119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D5302D1-1290-4C89-9801-6825EC466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20" y="3698561"/>
            <a:ext cx="8613817" cy="525620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FBC20E88-480B-4266-B6C4-381AFCF34165}"/>
              </a:ext>
            </a:extLst>
          </p:cNvPr>
          <p:cNvSpPr/>
          <p:nvPr/>
        </p:nvSpPr>
        <p:spPr>
          <a:xfrm rot="16200000">
            <a:off x="4431122" y="1506422"/>
            <a:ext cx="177553" cy="3584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7B7572-AAFA-421E-BF97-0E406C16839B}"/>
              </a:ext>
            </a:extLst>
          </p:cNvPr>
          <p:cNvSpPr txBox="1"/>
          <p:nvPr/>
        </p:nvSpPr>
        <p:spPr>
          <a:xfrm>
            <a:off x="57684" y="6118200"/>
            <a:ext cx="612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6"/>
              </a:rPr>
              <a:t>https://www.alpha-mail.jp/help_alpha2/mail_l_2_0315.html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6A1DA4-D524-49F9-89F5-2BDE55C9E974}"/>
              </a:ext>
            </a:extLst>
          </p:cNvPr>
          <p:cNvSpPr txBox="1"/>
          <p:nvPr/>
        </p:nvSpPr>
        <p:spPr>
          <a:xfrm>
            <a:off x="256319" y="3052230"/>
            <a:ext cx="825097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送信元</a:t>
            </a:r>
            <a:r>
              <a:rPr lang="en-US" altLang="ja-JP" sz="900" dirty="0"/>
              <a:t>IP</a:t>
            </a:r>
            <a:r>
              <a:rPr lang="ja-JP" altLang="en-US" sz="900" dirty="0"/>
              <a:t>アドレス、リモートアカウント名、アクセス制限機能にて設定したアカウント名、アクセス日時、</a:t>
            </a:r>
            <a:r>
              <a:rPr lang="en-US" altLang="ja-JP" sz="900" dirty="0"/>
              <a:t>"HTTP</a:t>
            </a:r>
            <a:r>
              <a:rPr lang="ja-JP" altLang="en-US" sz="900" dirty="0"/>
              <a:t>要求アクセスファイル</a:t>
            </a:r>
            <a:r>
              <a:rPr lang="en-US" altLang="ja-JP" sz="900" dirty="0"/>
              <a:t>HTTP</a:t>
            </a:r>
            <a:r>
              <a:rPr lang="ja-JP" altLang="en-US" sz="900" dirty="0"/>
              <a:t>バージョン</a:t>
            </a:r>
            <a:r>
              <a:rPr lang="en-US" altLang="ja-JP" sz="900" dirty="0"/>
              <a:t>"</a:t>
            </a:r>
            <a:r>
              <a:rPr lang="ja-JP" altLang="en-US" sz="900" dirty="0"/>
              <a:t>、</a:t>
            </a:r>
            <a:endParaRPr lang="en-US" altLang="ja-JP" sz="900" dirty="0"/>
          </a:p>
          <a:p>
            <a:r>
              <a:rPr lang="en-US" altLang="ja-JP" sz="900" dirty="0"/>
              <a:t>HTTP</a:t>
            </a:r>
            <a:r>
              <a:rPr lang="ja-JP" altLang="en-US" sz="900" dirty="0"/>
              <a:t>応答コード、転送量、</a:t>
            </a:r>
            <a:r>
              <a:rPr lang="en-US" altLang="ja-JP" sz="900" dirty="0"/>
              <a:t>"</a:t>
            </a:r>
            <a:r>
              <a:rPr lang="ja-JP" altLang="en-US" sz="900" dirty="0"/>
              <a:t>対象ファイル（上記アクセスファイル）を呼び出す前の</a:t>
            </a:r>
            <a:r>
              <a:rPr lang="en-US" altLang="ja-JP" sz="900" dirty="0"/>
              <a:t>URL"</a:t>
            </a:r>
            <a:r>
              <a:rPr lang="ja-JP" altLang="en-US" sz="900" dirty="0"/>
              <a:t>、</a:t>
            </a:r>
            <a:r>
              <a:rPr lang="en-US" altLang="ja-JP" sz="900" dirty="0"/>
              <a:t>"</a:t>
            </a:r>
            <a:r>
              <a:rPr lang="ja-JP" altLang="en-US" sz="900" dirty="0"/>
              <a:t>アクセスブラウザ名</a:t>
            </a:r>
            <a:r>
              <a:rPr lang="en-US" altLang="ja-JP" sz="900" dirty="0"/>
              <a:t>“</a:t>
            </a:r>
            <a:endParaRPr kumimoji="1" lang="en-US" altLang="ja-JP" sz="900" dirty="0"/>
          </a:p>
          <a:p>
            <a:r>
              <a:rPr kumimoji="1" lang="ja-JP" altLang="en-US" sz="900" dirty="0"/>
              <a:t>例：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9996618-C0F4-4E36-A26C-EC4BC8A0BFCA}"/>
              </a:ext>
            </a:extLst>
          </p:cNvPr>
          <p:cNvSpPr/>
          <p:nvPr/>
        </p:nvSpPr>
        <p:spPr>
          <a:xfrm>
            <a:off x="246098" y="910984"/>
            <a:ext cx="1304168" cy="403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利用イメージ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1615514-8514-40CC-9739-D2CD632CF343}"/>
              </a:ext>
            </a:extLst>
          </p:cNvPr>
          <p:cNvSpPr/>
          <p:nvPr/>
        </p:nvSpPr>
        <p:spPr>
          <a:xfrm>
            <a:off x="246098" y="2623864"/>
            <a:ext cx="1304168" cy="403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アクセスログ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A3626E6-7CEA-4D37-9C3F-E5CFCA9A6283}"/>
              </a:ext>
            </a:extLst>
          </p:cNvPr>
          <p:cNvSpPr/>
          <p:nvPr/>
        </p:nvSpPr>
        <p:spPr>
          <a:xfrm>
            <a:off x="155520" y="4519123"/>
            <a:ext cx="8873070" cy="15506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07DC28F-9EEC-4986-99F2-6824F1B50506}"/>
              </a:ext>
            </a:extLst>
          </p:cNvPr>
          <p:cNvSpPr txBox="1"/>
          <p:nvPr/>
        </p:nvSpPr>
        <p:spPr>
          <a:xfrm>
            <a:off x="256318" y="4822237"/>
            <a:ext cx="537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曜日・日付・時間・西暦、状態、プロセス</a:t>
            </a:r>
            <a:r>
              <a:rPr lang="en-US" altLang="ja-JP" sz="900" dirty="0"/>
              <a:t>ID</a:t>
            </a:r>
            <a:r>
              <a:rPr lang="ja-JP" altLang="en-US" sz="900" dirty="0"/>
              <a:t>、送信元</a:t>
            </a:r>
            <a:r>
              <a:rPr lang="en-US" altLang="ja-JP" sz="900" dirty="0"/>
              <a:t>IP</a:t>
            </a:r>
            <a:r>
              <a:rPr lang="ja-JP" altLang="en-US" sz="900" dirty="0"/>
              <a:t>アドレス、エラーメッセージ、対象ファイル</a:t>
            </a:r>
            <a:endParaRPr lang="en-US" altLang="ja-JP" sz="900" dirty="0"/>
          </a:p>
          <a:p>
            <a:r>
              <a:rPr kumimoji="1" lang="ja-JP" altLang="en-US" sz="900" dirty="0"/>
              <a:t>例：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1E74D52-A741-4AF6-BCF5-B464B5459DF7}"/>
              </a:ext>
            </a:extLst>
          </p:cNvPr>
          <p:cNvSpPr/>
          <p:nvPr/>
        </p:nvSpPr>
        <p:spPr>
          <a:xfrm>
            <a:off x="246097" y="4393871"/>
            <a:ext cx="1304168" cy="4030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エラーログ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E73B6EC-BF6D-45F6-898A-A49CA1BA7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720" y="5249234"/>
            <a:ext cx="8296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5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257</Words>
  <Application>Microsoft Office PowerPoint</Application>
  <PresentationFormat>画面に合わせる (4:3)</PresentationFormat>
  <Paragraphs>58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游ゴシック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CongThanh Nguyen</cp:lastModifiedBy>
  <cp:revision>2213</cp:revision>
  <cp:lastPrinted>2020-02-12T08:57:04Z</cp:lastPrinted>
  <dcterms:created xsi:type="dcterms:W3CDTF">2020-02-12T08:57:04Z</dcterms:created>
  <dcterms:modified xsi:type="dcterms:W3CDTF">2020-07-14T05:27:03Z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1033-10.1.0.6757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画面に合わせる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