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41" r:id="rId3"/>
    <p:sldId id="342" r:id="rId4"/>
    <p:sldId id="343" r:id="rId5"/>
  </p:sldIdLst>
  <p:sldSz cx="9144000" cy="6858000" type="screen4x3"/>
  <p:notesSz cx="7102475" cy="102346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926"/>
    <a:srgbClr val="FFFF99"/>
    <a:srgbClr val="5C84B0"/>
    <a:srgbClr val="106A85"/>
    <a:srgbClr val="BEC2CD"/>
    <a:srgbClr val="98327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6"/>
    <p:restoredTop sz="87873" autoAdjust="0"/>
  </p:normalViewPr>
  <p:slideViewPr>
    <p:cSldViewPr>
      <p:cViewPr varScale="1">
        <p:scale>
          <a:sx n="114" d="100"/>
          <a:sy n="114" d="100"/>
        </p:scale>
        <p:origin x="217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281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C1A105A-E940-2C47-A429-A74ABABC3A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4E9D93-61DD-794E-9ACB-C4B957ED73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3D57E-891D-8D4E-89B9-0ABF637A5EF0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A83E114-EA8B-B543-8AE4-AEEECE0377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3C247C-5B2C-F245-A3B7-BFFB895BF5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CBF01-CE2E-654F-894E-7825A438E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463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8776D4CC-4507-A644-94B3-54F2D228ED52}" type="datetimeFigureOut">
              <a:rPr lang="ja-JP" altLang="en-US"/>
              <a:pPr>
                <a:defRPr/>
              </a:pPr>
              <a:t>2020/7/7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charset="0"/>
              </a:defRPr>
            </a:lvl1pPr>
          </a:lstStyle>
          <a:p>
            <a:pPr>
              <a:defRPr/>
            </a:pPr>
            <a:fld id="{6262AEDE-8A60-F044-83E4-A9F7224E79F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42751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2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5363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8477CC5-991D-7B48-A768-22C8F9ECD8A8}" type="slidenum">
              <a:rPr lang="ja-JP" altLang="en-US">
                <a:latin typeface="Calibri" charset="0"/>
              </a:rPr>
              <a:pPr/>
              <a:t>1</a:t>
            </a:fld>
            <a:endParaRPr lang="ja-JP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180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58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9459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A21B9E3-C122-E84F-A658-E7681A7AB1C8}" type="slidenum">
              <a:rPr lang="ja-JP" altLang="en-US">
                <a:latin typeface="Calibri" charset="0"/>
              </a:rPr>
              <a:pPr/>
              <a:t>2</a:t>
            </a:fld>
            <a:endParaRPr lang="ja-JP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52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58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9459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A21B9E3-C122-E84F-A658-E7681A7AB1C8}" type="slidenum">
              <a:rPr lang="ja-JP" altLang="en-US">
                <a:latin typeface="Calibri" charset="0"/>
              </a:rPr>
              <a:pPr/>
              <a:t>3</a:t>
            </a:fld>
            <a:endParaRPr lang="ja-JP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450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58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9459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A21B9E3-C122-E84F-A658-E7681A7AB1C8}" type="slidenum">
              <a:rPr lang="ja-JP" altLang="en-US">
                <a:latin typeface="Calibri" charset="0"/>
              </a:rPr>
              <a:pPr/>
              <a:t>4</a:t>
            </a:fld>
            <a:endParaRPr lang="ja-JP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27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1E34A-02DE-FF44-A87C-448297B427DE}" type="datetime1">
              <a:rPr lang="ja-JP" altLang="en-US"/>
              <a:pPr>
                <a:defRPr/>
              </a:pPr>
              <a:t>2020/7/7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90AB2-50DA-6B4D-9DDF-710FDC15C9B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9434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4951A-FAA5-5B47-B42C-8C90AD2555DD}" type="datetime1">
              <a:rPr lang="ja-JP" altLang="en-US"/>
              <a:pPr>
                <a:defRPr/>
              </a:pPr>
              <a:t>2020/7/7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6D04A-4B9C-D94A-A901-89E086F207D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6790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C60EB-4FB3-2542-AD94-C772F61CCF3F}" type="datetime1">
              <a:rPr lang="ja-JP" altLang="en-US"/>
              <a:pPr>
                <a:defRPr/>
              </a:pPr>
              <a:t>2020/7/7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0275D-5E7C-814A-BC47-E6310238BC6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8434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79C7A-0585-264F-BECB-ED271EEEB0D1}" type="datetime1">
              <a:rPr lang="ja-JP" altLang="en-US"/>
              <a:pPr>
                <a:defRPr/>
              </a:pPr>
              <a:t>2020/7/7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9599D-8E22-124B-BDBD-5C0E9185041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8728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F20B6-9596-1F40-8E35-853481A6AE9C}" type="datetime1">
              <a:rPr lang="ja-JP" altLang="en-US"/>
              <a:pPr>
                <a:defRPr/>
              </a:pPr>
              <a:t>2020/7/7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CDCDF-7DC0-5F45-8305-9E7734D45D4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8334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BF238-9993-B444-81C3-D44CEC5255C2}" type="datetime1">
              <a:rPr lang="ja-JP" altLang="en-US"/>
              <a:pPr>
                <a:defRPr/>
              </a:pPr>
              <a:t>2020/7/7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F4E31-E088-6B4A-A59F-26E35DC336E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2214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03848-0E08-1142-80B3-46A1D6DBCD91}" type="datetime1">
              <a:rPr lang="ja-JP" altLang="en-US"/>
              <a:pPr>
                <a:defRPr/>
              </a:pPr>
              <a:t>2020/7/7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22771-0906-E04F-B061-41A08CC61DC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9233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EABD0-1CFE-8D49-B90E-F5DD809B6018}" type="datetime1">
              <a:rPr lang="ja-JP" altLang="en-US"/>
              <a:pPr>
                <a:defRPr/>
              </a:pPr>
              <a:t>2020/7/7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7DC5E-A2B3-3C42-800F-05166CA3E2F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5283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7BCFB-14A5-FF4F-9E3A-3AEC4562768D}" type="datetime1">
              <a:rPr lang="ja-JP" altLang="en-US"/>
              <a:pPr>
                <a:defRPr/>
              </a:pPr>
              <a:t>2020/7/7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6C29D-3971-5449-83BF-FD64D39D6E5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2806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EFF05-39EE-2D44-B76A-CEAF76B21106}" type="datetime1">
              <a:rPr lang="ja-JP" altLang="en-US"/>
              <a:pPr>
                <a:defRPr/>
              </a:pPr>
              <a:t>2020/7/7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E8CF-5FE8-F346-AE94-EE48188F99C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1940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A3723-0171-814A-9DD1-118B00399921}" type="datetime1">
              <a:rPr lang="ja-JP" altLang="en-US"/>
              <a:pPr>
                <a:defRPr/>
              </a:pPr>
              <a:t>2020/7/7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B1E13-D6A7-104F-B5A0-B386DF4A6D4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2185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6E6B850-DFF2-7140-B2DA-DC01A8965E65}" type="datetime1">
              <a:rPr lang="ja-JP" altLang="en-US"/>
              <a:pPr>
                <a:defRPr/>
              </a:pPr>
              <a:t>2020/7/7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00D18441-9A77-CB43-AEDD-658235D6165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9144000" cy="188913"/>
          </a:xfrm>
          <a:prstGeom prst="rect">
            <a:avLst/>
          </a:prstGeom>
          <a:solidFill>
            <a:srgbClr val="106A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0" y="6599238"/>
            <a:ext cx="9144000" cy="28575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bg1"/>
                </a:solidFill>
              </a:rPr>
              <a:t>Copyright ©</a:t>
            </a:r>
            <a:r>
              <a:rPr lang="en-US" altLang="ja-JP" sz="1100" dirty="0">
                <a:solidFill>
                  <a:schemeClr val="bg1"/>
                </a:solidFill>
              </a:rPr>
              <a:t>2020</a:t>
            </a:r>
            <a:r>
              <a:rPr lang="en-US" sz="1100" dirty="0">
                <a:solidFill>
                  <a:schemeClr val="bg1"/>
                </a:solidFill>
              </a:rPr>
              <a:t>  </a:t>
            </a:r>
            <a:r>
              <a:rPr lang="ja-JP" altLang="en-US" sz="1100" dirty="0">
                <a:solidFill>
                  <a:schemeClr val="bg1"/>
                </a:solidFill>
              </a:rPr>
              <a:t>株式会社</a:t>
            </a:r>
            <a:r>
              <a:rPr lang="en-US" altLang="ja-JP" sz="1100" dirty="0">
                <a:solidFill>
                  <a:schemeClr val="bg1"/>
                </a:solidFill>
              </a:rPr>
              <a:t>HACHIX </a:t>
            </a:r>
            <a:r>
              <a:rPr lang="en-US" sz="1100" dirty="0">
                <a:solidFill>
                  <a:schemeClr val="bg1"/>
                </a:solidFill>
              </a:rPr>
              <a:t>All Rights Reserved.</a:t>
            </a:r>
            <a:endParaRPr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14339" name="スライド番号プレースホルダ 6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53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2CC550-EA00-9749-94A8-F563B917BC09}" type="slidenum">
              <a:rPr lang="ja-JP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ja-JP" altLang="en-US" sz="1200">
              <a:solidFill>
                <a:schemeClr val="bg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0" y="188913"/>
            <a:ext cx="9144000" cy="71437"/>
          </a:xfrm>
          <a:prstGeom prst="rect">
            <a:avLst/>
          </a:prstGeom>
          <a:solidFill>
            <a:srgbClr val="F899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>
              <a:solidFill>
                <a:schemeClr val="bg1"/>
              </a:solidFill>
            </a:endParaRPr>
          </a:p>
        </p:txBody>
      </p:sp>
      <p:pic>
        <p:nvPicPr>
          <p:cNvPr id="14342" name="図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38" y="295275"/>
            <a:ext cx="8667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正方形/長方形 13"/>
          <p:cNvSpPr/>
          <p:nvPr/>
        </p:nvSpPr>
        <p:spPr>
          <a:xfrm>
            <a:off x="0" y="739775"/>
            <a:ext cx="8072438" cy="50800"/>
          </a:xfrm>
          <a:prstGeom prst="rect">
            <a:avLst/>
          </a:prstGeom>
          <a:solidFill>
            <a:srgbClr val="BEC2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4344" name="テキスト ボックス 1"/>
          <p:cNvSpPr txBox="1">
            <a:spLocks noChangeArrowheads="1"/>
          </p:cNvSpPr>
          <p:nvPr/>
        </p:nvSpPr>
        <p:spPr bwMode="auto">
          <a:xfrm>
            <a:off x="2621883" y="2564904"/>
            <a:ext cx="377539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latin typeface="Arial" charset="0"/>
              </a:rPr>
              <a:t>株式会社</a:t>
            </a:r>
            <a:r>
              <a:rPr lang="en-US" altLang="ja-JP" sz="3600" dirty="0">
                <a:latin typeface="Arial" charset="0"/>
              </a:rPr>
              <a:t>HACHIX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latin typeface="Arial" charset="0"/>
              </a:rPr>
              <a:t>品質管理フロー</a:t>
            </a:r>
            <a:endParaRPr lang="en-US" altLang="ja-JP" sz="3600" dirty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1788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739775"/>
            <a:ext cx="8072438" cy="50800"/>
          </a:xfrm>
          <a:prstGeom prst="rect">
            <a:avLst/>
          </a:prstGeom>
          <a:solidFill>
            <a:srgbClr val="BEC2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9144000" cy="142875"/>
          </a:xfrm>
          <a:prstGeom prst="rect">
            <a:avLst/>
          </a:prstGeom>
          <a:solidFill>
            <a:srgbClr val="106A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0" y="6561138"/>
            <a:ext cx="9144000" cy="28575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>
                <a:solidFill>
                  <a:schemeClr val="bg1"/>
                </a:solidFill>
              </a:rPr>
              <a:t>Copyright ©2020  </a:t>
            </a:r>
            <a:r>
              <a:rPr lang="ja-JP" altLang="en-US" sz="1100" dirty="0">
                <a:solidFill>
                  <a:schemeClr val="bg1"/>
                </a:solidFill>
              </a:rPr>
              <a:t>株式会社</a:t>
            </a:r>
            <a:r>
              <a:rPr lang="en-US" altLang="ja-JP" sz="1100" dirty="0">
                <a:solidFill>
                  <a:schemeClr val="bg1"/>
                </a:solidFill>
              </a:rPr>
              <a:t>HACHIX All Rights Reserved.</a:t>
            </a:r>
            <a:endParaRPr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18436" name="スライド番号プレースホルダ 6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53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E1C052-7C47-E245-8FBF-24F3DF935E0D}" type="slidenum">
              <a:rPr lang="ja-JP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ja-JP" altLang="en-US" sz="1200">
              <a:solidFill>
                <a:schemeClr val="bg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0" y="93663"/>
            <a:ext cx="9144000" cy="61912"/>
          </a:xfrm>
          <a:prstGeom prst="rect">
            <a:avLst/>
          </a:prstGeom>
          <a:solidFill>
            <a:srgbClr val="F899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18438" name="テキスト ボックス 10"/>
          <p:cNvSpPr txBox="1">
            <a:spLocks noChangeArrowheads="1"/>
          </p:cNvSpPr>
          <p:nvPr/>
        </p:nvSpPr>
        <p:spPr bwMode="auto">
          <a:xfrm>
            <a:off x="252413" y="285750"/>
            <a:ext cx="3007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1" dirty="0"/>
              <a:t>品質管理</a:t>
            </a:r>
            <a:r>
              <a:rPr lang="en-US" altLang="ja-JP" sz="2400" b="1" dirty="0"/>
              <a:t>: </a:t>
            </a:r>
            <a:r>
              <a:rPr lang="ja-JP" altLang="en-US" sz="2400" b="1" dirty="0"/>
              <a:t>業務フロー</a:t>
            </a:r>
          </a:p>
        </p:txBody>
      </p:sp>
      <p:pic>
        <p:nvPicPr>
          <p:cNvPr id="18439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36538"/>
            <a:ext cx="72231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AutoShape 4" descr="Image result for cs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054" name="AutoShape 6" descr="Image result for cs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0C2A172-9153-4C08-AA2B-A5681EB2A1F4}"/>
              </a:ext>
            </a:extLst>
          </p:cNvPr>
          <p:cNvSpPr/>
          <p:nvPr/>
        </p:nvSpPr>
        <p:spPr>
          <a:xfrm>
            <a:off x="2550483" y="1161037"/>
            <a:ext cx="1656184" cy="364425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受注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75AE6689-2EC4-4A98-ABB4-ECB879993EC3}"/>
              </a:ext>
            </a:extLst>
          </p:cNvPr>
          <p:cNvSpPr/>
          <p:nvPr/>
        </p:nvSpPr>
        <p:spPr>
          <a:xfrm>
            <a:off x="2550483" y="1697122"/>
            <a:ext cx="1656184" cy="381248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仕様書作成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FEBCF1E4-D2B2-42A4-B140-A3B10547205F}"/>
              </a:ext>
            </a:extLst>
          </p:cNvPr>
          <p:cNvSpPr/>
          <p:nvPr/>
        </p:nvSpPr>
        <p:spPr>
          <a:xfrm>
            <a:off x="2550483" y="2230935"/>
            <a:ext cx="1656184" cy="381248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仕様書レビュー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771C1912-A047-42FE-B9BC-AA86381E965B}"/>
              </a:ext>
            </a:extLst>
          </p:cNvPr>
          <p:cNvSpPr/>
          <p:nvPr/>
        </p:nvSpPr>
        <p:spPr>
          <a:xfrm>
            <a:off x="2551528" y="2769707"/>
            <a:ext cx="1656184" cy="381248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設計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7C614975-360B-44E4-BDFF-8DF1936827D6}"/>
              </a:ext>
            </a:extLst>
          </p:cNvPr>
          <p:cNvSpPr/>
          <p:nvPr/>
        </p:nvSpPr>
        <p:spPr>
          <a:xfrm>
            <a:off x="2550483" y="3318708"/>
            <a:ext cx="1656184" cy="381248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設計レビュー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7E49449F-DC6B-46B6-911D-40E41B8446FF}"/>
              </a:ext>
            </a:extLst>
          </p:cNvPr>
          <p:cNvSpPr/>
          <p:nvPr/>
        </p:nvSpPr>
        <p:spPr>
          <a:xfrm>
            <a:off x="2550483" y="3883996"/>
            <a:ext cx="1656184" cy="381248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コーディング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A7BDEAFA-BDD2-4EA4-8821-C7600F0E56DC}"/>
              </a:ext>
            </a:extLst>
          </p:cNvPr>
          <p:cNvSpPr/>
          <p:nvPr/>
        </p:nvSpPr>
        <p:spPr>
          <a:xfrm>
            <a:off x="2537258" y="5505794"/>
            <a:ext cx="1656184" cy="381248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結合</a:t>
            </a:r>
            <a:r>
              <a:rPr kumimoji="1" lang="ja-JP" altLang="en-US" sz="1200" dirty="0"/>
              <a:t>テスト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077DC3BF-6995-449E-9D45-E51F64780879}"/>
              </a:ext>
            </a:extLst>
          </p:cNvPr>
          <p:cNvSpPr/>
          <p:nvPr/>
        </p:nvSpPr>
        <p:spPr>
          <a:xfrm>
            <a:off x="2537258" y="4417699"/>
            <a:ext cx="1656184" cy="381248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コーディングレビュー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9ECB27B0-47DD-408F-8BD5-0A52DE6C1302}"/>
              </a:ext>
            </a:extLst>
          </p:cNvPr>
          <p:cNvSpPr/>
          <p:nvPr/>
        </p:nvSpPr>
        <p:spPr>
          <a:xfrm>
            <a:off x="2537258" y="4968446"/>
            <a:ext cx="1656184" cy="381248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単体テスト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7CC37914-1619-4329-9F3F-C1FFBB187F2B}"/>
              </a:ext>
            </a:extLst>
          </p:cNvPr>
          <p:cNvSpPr/>
          <p:nvPr/>
        </p:nvSpPr>
        <p:spPr>
          <a:xfrm>
            <a:off x="2543870" y="6071887"/>
            <a:ext cx="1656184" cy="381248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納品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634C933-7605-402B-A313-D6B4EB37E300}"/>
              </a:ext>
            </a:extLst>
          </p:cNvPr>
          <p:cNvCxnSpPr>
            <a:stCxn id="7" idx="2"/>
            <a:endCxn id="25" idx="0"/>
          </p:cNvCxnSpPr>
          <p:nvPr/>
        </p:nvCxnSpPr>
        <p:spPr>
          <a:xfrm>
            <a:off x="3378575" y="1525462"/>
            <a:ext cx="0" cy="17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D68A716-3839-42E5-B441-54438F39EABD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3378575" y="2078370"/>
            <a:ext cx="0" cy="15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0A6FDE9-86D0-45E5-A434-FBFA53F757DD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3378575" y="2612183"/>
            <a:ext cx="1045" cy="157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E400776-C96E-4E12-A0FE-C7F290DE41C9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3378575" y="3150955"/>
            <a:ext cx="1045" cy="167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E259E8E9-DEB4-411F-A8C0-F14EB5F6D0DF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3378575" y="3699956"/>
            <a:ext cx="0" cy="18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921E4B20-B1F3-46F3-9A66-62F41FE5665B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flipH="1">
            <a:off x="3365350" y="4265244"/>
            <a:ext cx="13225" cy="152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9A1F4738-5620-4A40-8D09-43F17ABF2C47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3365350" y="4798947"/>
            <a:ext cx="0" cy="16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E9414372-9341-4785-89D8-D11D37CC4A74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>
            <a:off x="3365350" y="5349694"/>
            <a:ext cx="0" cy="15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01325BE6-DBAF-4A09-90D0-96170126480A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3365350" y="5887042"/>
            <a:ext cx="6612" cy="18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6" name="テキスト ボックス 2065">
            <a:extLst>
              <a:ext uri="{FF2B5EF4-FFF2-40B4-BE49-F238E27FC236}">
                <a16:creationId xmlns:a16="http://schemas.microsoft.com/office/drawing/2014/main" id="{A2B5FC49-3830-45AE-8DB9-34800DF6A775}"/>
              </a:ext>
            </a:extLst>
          </p:cNvPr>
          <p:cNvSpPr txBox="1"/>
          <p:nvPr/>
        </p:nvSpPr>
        <p:spPr>
          <a:xfrm>
            <a:off x="2570037" y="755263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業務概要フロー</a:t>
            </a:r>
          </a:p>
        </p:txBody>
      </p:sp>
      <p:sp>
        <p:nvSpPr>
          <p:cNvPr id="2067" name="左中かっこ 2066">
            <a:extLst>
              <a:ext uri="{FF2B5EF4-FFF2-40B4-BE49-F238E27FC236}">
                <a16:creationId xmlns:a16="http://schemas.microsoft.com/office/drawing/2014/main" id="{B443A073-0D62-4D21-A5C7-7EB076881D30}"/>
              </a:ext>
            </a:extLst>
          </p:cNvPr>
          <p:cNvSpPr/>
          <p:nvPr/>
        </p:nvSpPr>
        <p:spPr>
          <a:xfrm>
            <a:off x="2190443" y="1200522"/>
            <a:ext cx="216023" cy="141166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02605A9-D9E4-412D-8729-561CD2F7092B}"/>
              </a:ext>
            </a:extLst>
          </p:cNvPr>
          <p:cNvSpPr txBox="1"/>
          <p:nvPr/>
        </p:nvSpPr>
        <p:spPr>
          <a:xfrm>
            <a:off x="340867" y="1729805"/>
            <a:ext cx="1677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デリバリーチーム</a:t>
            </a:r>
            <a:endParaRPr kumimoji="1" lang="ja-JP" altLang="en-US" sz="1600" dirty="0"/>
          </a:p>
        </p:txBody>
      </p:sp>
      <p:sp>
        <p:nvSpPr>
          <p:cNvPr id="67" name="左中かっこ 66">
            <a:extLst>
              <a:ext uri="{FF2B5EF4-FFF2-40B4-BE49-F238E27FC236}">
                <a16:creationId xmlns:a16="http://schemas.microsoft.com/office/drawing/2014/main" id="{81DB025A-C480-4499-9616-E4AA76CC10DC}"/>
              </a:ext>
            </a:extLst>
          </p:cNvPr>
          <p:cNvSpPr/>
          <p:nvPr/>
        </p:nvSpPr>
        <p:spPr>
          <a:xfrm>
            <a:off x="2193775" y="2776376"/>
            <a:ext cx="216023" cy="202257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95A0FA5F-5FD9-4BC2-993C-95CA5DFFA9D7}"/>
              </a:ext>
            </a:extLst>
          </p:cNvPr>
          <p:cNvSpPr txBox="1"/>
          <p:nvPr/>
        </p:nvSpPr>
        <p:spPr>
          <a:xfrm>
            <a:off x="80966" y="3627181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各設計・実装チーム</a:t>
            </a:r>
          </a:p>
        </p:txBody>
      </p:sp>
      <p:sp>
        <p:nvSpPr>
          <p:cNvPr id="71" name="左中かっこ 70">
            <a:extLst>
              <a:ext uri="{FF2B5EF4-FFF2-40B4-BE49-F238E27FC236}">
                <a16:creationId xmlns:a16="http://schemas.microsoft.com/office/drawing/2014/main" id="{15906120-3794-48F3-AD66-06F373F8AEA0}"/>
              </a:ext>
            </a:extLst>
          </p:cNvPr>
          <p:cNvSpPr/>
          <p:nvPr/>
        </p:nvSpPr>
        <p:spPr>
          <a:xfrm>
            <a:off x="2190443" y="4946296"/>
            <a:ext cx="216023" cy="97761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6E6E548E-65DA-459B-8BEF-9D61537FC014}"/>
              </a:ext>
            </a:extLst>
          </p:cNvPr>
          <p:cNvSpPr txBox="1"/>
          <p:nvPr/>
        </p:nvSpPr>
        <p:spPr>
          <a:xfrm>
            <a:off x="791750" y="5268869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テストチーム</a:t>
            </a:r>
            <a:endParaRPr kumimoji="1" lang="en-US" altLang="ja-JP" sz="1600" dirty="0"/>
          </a:p>
        </p:txBody>
      </p:sp>
      <p:sp>
        <p:nvSpPr>
          <p:cNvPr id="73" name="左中かっこ 72">
            <a:extLst>
              <a:ext uri="{FF2B5EF4-FFF2-40B4-BE49-F238E27FC236}">
                <a16:creationId xmlns:a16="http://schemas.microsoft.com/office/drawing/2014/main" id="{0063F575-E20A-4022-BE89-CA23915454EE}"/>
              </a:ext>
            </a:extLst>
          </p:cNvPr>
          <p:cNvSpPr/>
          <p:nvPr/>
        </p:nvSpPr>
        <p:spPr>
          <a:xfrm>
            <a:off x="2190442" y="6020044"/>
            <a:ext cx="216023" cy="43329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815216FC-5C6E-40E6-BA2A-0E032BC5AF20}"/>
              </a:ext>
            </a:extLst>
          </p:cNvPr>
          <p:cNvSpPr txBox="1"/>
          <p:nvPr/>
        </p:nvSpPr>
        <p:spPr>
          <a:xfrm>
            <a:off x="334240" y="6031708"/>
            <a:ext cx="1858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デリバリーチーム</a:t>
            </a:r>
            <a:endParaRPr kumimoji="1" lang="ja-JP" altLang="en-US" sz="16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F667D165-5A5E-49C4-8591-2C6D826FFE2A}"/>
              </a:ext>
            </a:extLst>
          </p:cNvPr>
          <p:cNvSpPr txBox="1"/>
          <p:nvPr/>
        </p:nvSpPr>
        <p:spPr>
          <a:xfrm>
            <a:off x="4562238" y="276693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●設計書記述要領</a:t>
            </a:r>
            <a:endParaRPr kumimoji="1" lang="ja-JP" altLang="en-US" sz="14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E4C5B22C-7AAE-4277-AE6B-8982BF2A06DD}"/>
              </a:ext>
            </a:extLst>
          </p:cNvPr>
          <p:cNvSpPr txBox="1"/>
          <p:nvPr/>
        </p:nvSpPr>
        <p:spPr>
          <a:xfrm>
            <a:off x="4572000" y="4471754"/>
            <a:ext cx="2218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●ソフトウェアレビュー基準</a:t>
            </a:r>
            <a:endParaRPr kumimoji="1" lang="ja-JP" altLang="en-US" sz="1400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286D228-1456-4563-BCEC-A954E1815D23}"/>
              </a:ext>
            </a:extLst>
          </p:cNvPr>
          <p:cNvSpPr txBox="1"/>
          <p:nvPr/>
        </p:nvSpPr>
        <p:spPr>
          <a:xfrm>
            <a:off x="4572000" y="3930334"/>
            <a:ext cx="165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●コーディング基準</a:t>
            </a:r>
            <a:endParaRPr kumimoji="1" lang="ja-JP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9666974"/>
      </p:ext>
    </p:extLst>
  </p:cSld>
  <p:clrMapOvr>
    <a:masterClrMapping/>
  </p:clrMapOvr>
  <p:transition spd="slow" advTm="7022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739775"/>
            <a:ext cx="8072438" cy="50800"/>
          </a:xfrm>
          <a:prstGeom prst="rect">
            <a:avLst/>
          </a:prstGeom>
          <a:solidFill>
            <a:srgbClr val="BEC2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9144000" cy="142875"/>
          </a:xfrm>
          <a:prstGeom prst="rect">
            <a:avLst/>
          </a:prstGeom>
          <a:solidFill>
            <a:srgbClr val="106A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0" y="6561138"/>
            <a:ext cx="9144000" cy="28575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>
                <a:solidFill>
                  <a:schemeClr val="bg1"/>
                </a:solidFill>
              </a:rPr>
              <a:t>Copyright ©2020  </a:t>
            </a:r>
            <a:r>
              <a:rPr lang="ja-JP" altLang="en-US" sz="1100" dirty="0">
                <a:solidFill>
                  <a:schemeClr val="bg1"/>
                </a:solidFill>
              </a:rPr>
              <a:t>株式会社</a:t>
            </a:r>
            <a:r>
              <a:rPr lang="en-US" altLang="ja-JP" sz="1100" dirty="0">
                <a:solidFill>
                  <a:schemeClr val="bg1"/>
                </a:solidFill>
              </a:rPr>
              <a:t>HACHIX All Rights Reserved.</a:t>
            </a:r>
            <a:endParaRPr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18436" name="スライド番号プレースホルダ 6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53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E1C052-7C47-E245-8FBF-24F3DF935E0D}" type="slidenum">
              <a:rPr lang="ja-JP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ja-JP" altLang="en-US" sz="1200">
              <a:solidFill>
                <a:schemeClr val="bg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0" y="93663"/>
            <a:ext cx="9144000" cy="61912"/>
          </a:xfrm>
          <a:prstGeom prst="rect">
            <a:avLst/>
          </a:prstGeom>
          <a:solidFill>
            <a:srgbClr val="F899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18438" name="テキスト ボックス 10"/>
          <p:cNvSpPr txBox="1">
            <a:spLocks noChangeArrowheads="1"/>
          </p:cNvSpPr>
          <p:nvPr/>
        </p:nvSpPr>
        <p:spPr bwMode="auto">
          <a:xfrm>
            <a:off x="252413" y="285750"/>
            <a:ext cx="43604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1" dirty="0"/>
              <a:t>品質管理</a:t>
            </a:r>
            <a:r>
              <a:rPr lang="en-US" altLang="ja-JP" sz="2400" b="1" dirty="0"/>
              <a:t>: </a:t>
            </a:r>
            <a:r>
              <a:rPr lang="ja-JP" altLang="en-US" sz="2400" b="1" dirty="0"/>
              <a:t>品質改善会議の開催</a:t>
            </a:r>
          </a:p>
        </p:txBody>
      </p:sp>
      <p:pic>
        <p:nvPicPr>
          <p:cNvPr id="18439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36538"/>
            <a:ext cx="72231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AutoShape 4" descr="Image result for cs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054" name="AutoShape 6" descr="Image result for cs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8EF8F8-DC29-4D33-8DA5-4B62EE4DB823}"/>
              </a:ext>
            </a:extLst>
          </p:cNvPr>
          <p:cNvSpPr txBox="1"/>
          <p:nvPr/>
        </p:nvSpPr>
        <p:spPr>
          <a:xfrm>
            <a:off x="307975" y="1201440"/>
            <a:ext cx="56236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年</a:t>
            </a:r>
            <a:r>
              <a:rPr kumimoji="1" lang="en-US" altLang="ja-JP" dirty="0"/>
              <a:t>4</a:t>
            </a:r>
            <a:r>
              <a:rPr lang="ja-JP" altLang="en-US" dirty="0"/>
              <a:t>回品質保証チーム主催で以下の議題を中心に実施</a:t>
            </a:r>
            <a:endParaRPr lang="en-US" altLang="ja-JP" dirty="0"/>
          </a:p>
          <a:p>
            <a:r>
              <a:rPr kumimoji="1" lang="ja-JP" altLang="en-US" dirty="0"/>
              <a:t>・部門品質目標の活動状況を評価</a:t>
            </a:r>
            <a:endParaRPr kumimoji="1" lang="en-US" altLang="ja-JP" dirty="0"/>
          </a:p>
          <a:p>
            <a:r>
              <a:rPr lang="ja-JP" altLang="en-US" dirty="0"/>
              <a:t>・予防処置に関する見直し</a:t>
            </a:r>
            <a:endParaRPr lang="en-US" altLang="ja-JP" dirty="0"/>
          </a:p>
          <a:p>
            <a:r>
              <a:rPr kumimoji="1" lang="ja-JP" altLang="en-US" dirty="0"/>
              <a:t>・不具合の根本原因を追求し、ルール化・ツール化作成・</a:t>
            </a:r>
            <a:endParaRPr kumimoji="1" lang="en-US" altLang="ja-JP" dirty="0"/>
          </a:p>
          <a:p>
            <a:r>
              <a:rPr lang="ja-JP" altLang="en-US" dirty="0"/>
              <a:t>体制見直し等による対策方法を検討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239397"/>
      </p:ext>
    </p:extLst>
  </p:cSld>
  <p:clrMapOvr>
    <a:masterClrMapping/>
  </p:clrMapOvr>
  <p:transition spd="slow" advTm="7022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739775"/>
            <a:ext cx="8072438" cy="50800"/>
          </a:xfrm>
          <a:prstGeom prst="rect">
            <a:avLst/>
          </a:prstGeom>
          <a:solidFill>
            <a:srgbClr val="BEC2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9144000" cy="142875"/>
          </a:xfrm>
          <a:prstGeom prst="rect">
            <a:avLst/>
          </a:prstGeom>
          <a:solidFill>
            <a:srgbClr val="106A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0" y="6561138"/>
            <a:ext cx="9144000" cy="28575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>
                <a:solidFill>
                  <a:schemeClr val="bg1"/>
                </a:solidFill>
              </a:rPr>
              <a:t>Copyright ©2020  </a:t>
            </a:r>
            <a:r>
              <a:rPr lang="ja-JP" altLang="en-US" sz="1100" dirty="0">
                <a:solidFill>
                  <a:schemeClr val="bg1"/>
                </a:solidFill>
              </a:rPr>
              <a:t>株式会社</a:t>
            </a:r>
            <a:r>
              <a:rPr lang="en-US" altLang="ja-JP" sz="1100" dirty="0">
                <a:solidFill>
                  <a:schemeClr val="bg1"/>
                </a:solidFill>
              </a:rPr>
              <a:t>HACHIX All Rights Reserved.</a:t>
            </a:r>
            <a:endParaRPr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18436" name="スライド番号プレースホルダ 6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53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E1C052-7C47-E245-8FBF-24F3DF935E0D}" type="slidenum">
              <a:rPr lang="ja-JP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ja-JP" altLang="en-US" sz="1200">
              <a:solidFill>
                <a:schemeClr val="bg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0" y="93663"/>
            <a:ext cx="9144000" cy="61912"/>
          </a:xfrm>
          <a:prstGeom prst="rect">
            <a:avLst/>
          </a:prstGeom>
          <a:solidFill>
            <a:srgbClr val="F899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18438" name="テキスト ボックス 10"/>
          <p:cNvSpPr txBox="1">
            <a:spLocks noChangeArrowheads="1"/>
          </p:cNvSpPr>
          <p:nvPr/>
        </p:nvSpPr>
        <p:spPr bwMode="auto">
          <a:xfrm>
            <a:off x="252413" y="285750"/>
            <a:ext cx="53383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1" dirty="0"/>
              <a:t>品質管理</a:t>
            </a:r>
            <a:r>
              <a:rPr lang="en-US" altLang="ja-JP" sz="2400" b="1" dirty="0"/>
              <a:t>: </a:t>
            </a:r>
            <a:r>
              <a:rPr lang="ja-JP" altLang="en-US" sz="2400" b="1" dirty="0"/>
              <a:t>進捗・作業時間管理システム</a:t>
            </a:r>
          </a:p>
        </p:txBody>
      </p:sp>
      <p:pic>
        <p:nvPicPr>
          <p:cNvPr id="18439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36538"/>
            <a:ext cx="72231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AutoShape 4" descr="Image result for cs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054" name="AutoShape 6" descr="Image result for cs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10CEC61D-279B-4E83-9BB4-EAAB41465A3B}"/>
              </a:ext>
            </a:extLst>
          </p:cNvPr>
          <p:cNvSpPr/>
          <p:nvPr/>
        </p:nvSpPr>
        <p:spPr>
          <a:xfrm>
            <a:off x="2146865" y="4149080"/>
            <a:ext cx="1728192" cy="720080"/>
          </a:xfrm>
          <a:prstGeom prst="ellipse">
            <a:avLst/>
          </a:prstGeom>
          <a:solidFill>
            <a:srgbClr val="F8992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チーム員</a:t>
            </a: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BA8E9DE-4237-44D2-9926-DBFE1DD1A03D}"/>
              </a:ext>
            </a:extLst>
          </p:cNvPr>
          <p:cNvSpPr/>
          <p:nvPr/>
        </p:nvSpPr>
        <p:spPr>
          <a:xfrm>
            <a:off x="2146865" y="1988840"/>
            <a:ext cx="1728192" cy="720080"/>
          </a:xfrm>
          <a:prstGeom prst="ellipse">
            <a:avLst/>
          </a:prstGeom>
          <a:solidFill>
            <a:srgbClr val="F8992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チーム員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A2B8F6D6-F99B-453C-A57E-03BAD1D68773}"/>
              </a:ext>
            </a:extLst>
          </p:cNvPr>
          <p:cNvSpPr/>
          <p:nvPr/>
        </p:nvSpPr>
        <p:spPr>
          <a:xfrm>
            <a:off x="5518726" y="3043138"/>
            <a:ext cx="2005602" cy="720080"/>
          </a:xfrm>
          <a:prstGeom prst="ellipse">
            <a:avLst/>
          </a:prstGeom>
          <a:solidFill>
            <a:srgbClr val="F8992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P</a:t>
            </a:r>
            <a:r>
              <a:rPr lang="ja-JP" altLang="en-US" sz="1600" dirty="0"/>
              <a:t>マネージャー</a:t>
            </a:r>
            <a:endParaRPr kumimoji="1" lang="ja-JP" altLang="en-US" sz="1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E1EBC79-DFA8-4B0F-B3FD-3C1F104291F4}"/>
              </a:ext>
            </a:extLst>
          </p:cNvPr>
          <p:cNvSpPr/>
          <p:nvPr/>
        </p:nvSpPr>
        <p:spPr>
          <a:xfrm>
            <a:off x="2074857" y="3158678"/>
            <a:ext cx="1944216" cy="4355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作業報告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25649C4-C649-40B8-86B8-B5470BD1D3A3}"/>
              </a:ext>
            </a:extLst>
          </p:cNvPr>
          <p:cNvSpPr/>
          <p:nvPr/>
        </p:nvSpPr>
        <p:spPr>
          <a:xfrm>
            <a:off x="5518726" y="2052144"/>
            <a:ext cx="1944216" cy="4355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プロジェクト管理表</a:t>
            </a:r>
          </a:p>
        </p:txBody>
      </p:sp>
      <p:sp>
        <p:nvSpPr>
          <p:cNvPr id="8" name="矢印: 上 7">
            <a:extLst>
              <a:ext uri="{FF2B5EF4-FFF2-40B4-BE49-F238E27FC236}">
                <a16:creationId xmlns:a16="http://schemas.microsoft.com/office/drawing/2014/main" id="{7D1F4F3D-A42D-446C-8A1C-21BADBAFAA9A}"/>
              </a:ext>
            </a:extLst>
          </p:cNvPr>
          <p:cNvSpPr/>
          <p:nvPr/>
        </p:nvSpPr>
        <p:spPr>
          <a:xfrm>
            <a:off x="2722929" y="3717032"/>
            <a:ext cx="576064" cy="2160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上 17">
            <a:extLst>
              <a:ext uri="{FF2B5EF4-FFF2-40B4-BE49-F238E27FC236}">
                <a16:creationId xmlns:a16="http://schemas.microsoft.com/office/drawing/2014/main" id="{F12080A0-EAC2-4D64-8B59-5C7C5D807993}"/>
              </a:ext>
            </a:extLst>
          </p:cNvPr>
          <p:cNvSpPr/>
          <p:nvPr/>
        </p:nvSpPr>
        <p:spPr>
          <a:xfrm>
            <a:off x="2722929" y="2825787"/>
            <a:ext cx="576064" cy="2160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上 18">
            <a:extLst>
              <a:ext uri="{FF2B5EF4-FFF2-40B4-BE49-F238E27FC236}">
                <a16:creationId xmlns:a16="http://schemas.microsoft.com/office/drawing/2014/main" id="{FFFDF356-20C4-4073-A288-3DF384E3B4E1}"/>
              </a:ext>
            </a:extLst>
          </p:cNvPr>
          <p:cNvSpPr/>
          <p:nvPr/>
        </p:nvSpPr>
        <p:spPr>
          <a:xfrm rot="5400000">
            <a:off x="4408859" y="1916208"/>
            <a:ext cx="576064" cy="8479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上 19">
            <a:extLst>
              <a:ext uri="{FF2B5EF4-FFF2-40B4-BE49-F238E27FC236}">
                <a16:creationId xmlns:a16="http://schemas.microsoft.com/office/drawing/2014/main" id="{093351E6-BFC2-463D-8580-23BCEF1B014B}"/>
              </a:ext>
            </a:extLst>
          </p:cNvPr>
          <p:cNvSpPr/>
          <p:nvPr/>
        </p:nvSpPr>
        <p:spPr>
          <a:xfrm rot="10800000">
            <a:off x="6202802" y="2530797"/>
            <a:ext cx="576064" cy="4355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カーブ 9">
            <a:extLst>
              <a:ext uri="{FF2B5EF4-FFF2-40B4-BE49-F238E27FC236}">
                <a16:creationId xmlns:a16="http://schemas.microsoft.com/office/drawing/2014/main" id="{48122184-3095-4528-A89B-79B2ECF183D7}"/>
              </a:ext>
            </a:extLst>
          </p:cNvPr>
          <p:cNvSpPr/>
          <p:nvPr/>
        </p:nvSpPr>
        <p:spPr>
          <a:xfrm>
            <a:off x="1748998" y="2487690"/>
            <a:ext cx="325859" cy="197063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E50617F-AB75-4E53-AD8F-F5F34BBAD0BC}"/>
              </a:ext>
            </a:extLst>
          </p:cNvPr>
          <p:cNvSpPr txBox="1"/>
          <p:nvPr/>
        </p:nvSpPr>
        <p:spPr>
          <a:xfrm>
            <a:off x="3372353" y="36648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毎日入力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EF767FE-CC5C-4FC8-A9E6-80EFFE7CD0C4}"/>
              </a:ext>
            </a:extLst>
          </p:cNvPr>
          <p:cNvSpPr txBox="1"/>
          <p:nvPr/>
        </p:nvSpPr>
        <p:spPr>
          <a:xfrm>
            <a:off x="829804" y="3259371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フォロー</a:t>
            </a:r>
            <a:endParaRPr kumimoji="1" lang="ja-JP" alt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0734370"/>
      </p:ext>
    </p:extLst>
  </p:cSld>
  <p:clrMapOvr>
    <a:masterClrMapping/>
  </p:clrMapOvr>
  <p:transition spd="slow" advTm="7022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</TotalTime>
  <Words>175</Words>
  <Application>Microsoft Office PowerPoint</Application>
  <PresentationFormat>画面に合わせる (4:3)</PresentationFormat>
  <Paragraphs>47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CongThanh Nguyen</cp:lastModifiedBy>
  <cp:revision>378</cp:revision>
  <cp:lastPrinted>2019-01-07T13:10:31Z</cp:lastPrinted>
  <dcterms:created xsi:type="dcterms:W3CDTF">2018-01-08T20:10:25Z</dcterms:created>
  <dcterms:modified xsi:type="dcterms:W3CDTF">2020-07-07T04:22:05Z</dcterms:modified>
</cp:coreProperties>
</file>