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9144000" cy="6858000" type="screen4x3"/>
  <p:notesSz cx="7102475" cy="102346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/>
    <p:restoredTop sz="94630"/>
  </p:normalViewPr>
  <p:slideViewPr>
    <p:cSldViewPr snapToGrid="0" snapToObjects="1">
      <p:cViewPr varScale="1">
        <p:scale>
          <a:sx n="108" d="100"/>
          <a:sy n="108" d="100"/>
        </p:scale>
        <p:origin x="18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ページを移動するにはクリックします。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クリックしてノート書式の編集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D8364C3-FA94-4083-ADA5-E26E7B7D25D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1750" cy="3833813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456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8660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sandberg/face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1480" cy="18648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59916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0" y="189000"/>
            <a:ext cx="9141480" cy="6876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2023200" y="2565000"/>
            <a:ext cx="497052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latin typeface="Arial"/>
              </a:rPr>
              <a:t>Tài</a:t>
            </a:r>
            <a:r>
              <a:rPr lang="en-US" sz="3600" b="0" strike="noStrike" spc="-1" dirty="0">
                <a:latin typeface="Arial"/>
              </a:rPr>
              <a:t> </a:t>
            </a:r>
            <a:r>
              <a:rPr lang="en-US" sz="3600" b="0" strike="noStrike" spc="-1" dirty="0" err="1">
                <a:latin typeface="Arial"/>
              </a:rPr>
              <a:t>liệu</a:t>
            </a:r>
            <a:r>
              <a:rPr lang="en-US" sz="3600" b="0" strike="noStrike" spc="-1" dirty="0">
                <a:latin typeface="Arial"/>
              </a:rPr>
              <a:t> </a:t>
            </a:r>
            <a:r>
              <a:rPr lang="en-US" sz="3600" b="0" strike="noStrike" spc="-1" dirty="0" err="1">
                <a:latin typeface="Arial"/>
              </a:rPr>
              <a:t>tham</a:t>
            </a:r>
            <a:r>
              <a:rPr lang="en-US" sz="3600" b="0" strike="noStrike" spc="-1" dirty="0">
                <a:latin typeface="Arial"/>
              </a:rPr>
              <a:t> </a:t>
            </a:r>
            <a:r>
              <a:rPr lang="en-US" sz="3600" b="0" strike="noStrike" spc="-1" dirty="0" err="1">
                <a:latin typeface="Arial"/>
              </a:rPr>
              <a:t>khảo</a:t>
            </a:r>
            <a:r>
              <a:rPr lang="en-US" sz="3600" b="0" strike="noStrike" spc="-1" dirty="0">
                <a:latin typeface="Arial"/>
              </a:rPr>
              <a:t> 4</a:t>
            </a:r>
          </a:p>
          <a:p>
            <a:pPr algn="ctr">
              <a:lnSpc>
                <a:spcPct val="100000"/>
              </a:lnSpc>
            </a:pPr>
            <a:r>
              <a:rPr lang="en-US" sz="3600" spc="-1" dirty="0">
                <a:latin typeface="Arial"/>
              </a:rPr>
              <a:t>2020/11/1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spc="-1" dirty="0">
                <a:solidFill>
                  <a:srgbClr val="000000"/>
                </a:solidFill>
                <a:latin typeface="Meiryo UI"/>
                <a:ea typeface="Meiryo UI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. 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Flow chart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đơn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giản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của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app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nhận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diện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mặt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Flowchart: Alternate Process 30"/>
          <p:cNvSpPr/>
          <p:nvPr/>
        </p:nvSpPr>
        <p:spPr>
          <a:xfrm>
            <a:off x="383540" y="5049400"/>
            <a:ext cx="2422525" cy="899795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 sz="1200" dirty="0"/>
              <a:t>Tham chiếu với các feature vector trên database để nhận diện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77190" y="970690"/>
            <a:ext cx="2435225" cy="5400675"/>
            <a:chOff x="843" y="1672"/>
            <a:chExt cx="3835" cy="8505"/>
          </a:xfrm>
        </p:grpSpPr>
        <p:sp>
          <p:nvSpPr>
            <p:cNvPr id="7" name="Flowchart: Alternate Process 6"/>
            <p:cNvSpPr/>
            <p:nvPr/>
          </p:nvSpPr>
          <p:spPr>
            <a:xfrm>
              <a:off x="865" y="3685"/>
              <a:ext cx="3813" cy="793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1400" dirty="0" err="1"/>
                <a:t>Nhận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diện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vùng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mặt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trên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ảnh</a:t>
              </a:r>
              <a:endParaRPr lang="en-US" altLang="en-US" sz="1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561" y="1672"/>
              <a:ext cx="405" cy="40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855" y="2470"/>
              <a:ext cx="3814" cy="793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1400" dirty="0">
                  <a:sym typeface="+mn-ea"/>
                </a:rPr>
                <a:t>Upload </a:t>
              </a:r>
              <a:r>
                <a:rPr lang="en-US" altLang="en-US" sz="1400" dirty="0" err="1">
                  <a:sym typeface="+mn-ea"/>
                </a:rPr>
                <a:t>ảnh</a:t>
              </a:r>
              <a:endParaRPr lang="en-US" altLang="en-US" sz="1400" dirty="0"/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855" y="4929"/>
              <a:ext cx="3814" cy="116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1400" dirty="0" err="1"/>
                <a:t>Điều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chỉnh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ảnh</a:t>
              </a:r>
              <a:r>
                <a:rPr lang="en-US" altLang="en-US" sz="1400" dirty="0"/>
                <a:t> </a:t>
              </a:r>
            </a:p>
            <a:p>
              <a:pPr algn="ctr"/>
              <a:r>
                <a:rPr lang="en-US" altLang="en-US" sz="1400" dirty="0"/>
                <a:t>(</a:t>
              </a:r>
              <a:r>
                <a:rPr lang="en-US" altLang="en-US" sz="1400" dirty="0" err="1"/>
                <a:t>thay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đổi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constract</a:t>
              </a:r>
              <a:r>
                <a:rPr lang="en-US" altLang="en-US" sz="1400" dirty="0"/>
                <a:t>. </a:t>
              </a:r>
              <a:r>
                <a:rPr lang="en-US" altLang="en-US" sz="1400" dirty="0" err="1"/>
                <a:t>Không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phải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là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bước</a:t>
              </a:r>
              <a:r>
                <a:rPr lang="en-US" altLang="en-US" sz="1400" dirty="0"/>
                <a:t> must)</a:t>
              </a:r>
            </a:p>
          </p:txBody>
        </p:sp>
        <p:sp>
          <p:nvSpPr>
            <p:cNvPr id="23" name="Flowchart: Alternate Process 22"/>
            <p:cNvSpPr/>
            <p:nvPr/>
          </p:nvSpPr>
          <p:spPr>
            <a:xfrm>
              <a:off x="843" y="6509"/>
              <a:ext cx="3814" cy="1047"/>
            </a:xfrm>
            <a:prstGeom prst="flowChartAlternateProcess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en-US" sz="1400" dirty="0" err="1"/>
                <a:t>Chuyển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đổi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từ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ảnh</a:t>
              </a:r>
              <a:r>
                <a:rPr lang="en-US" altLang="en-US" sz="1400" dirty="0"/>
                <a:t> </a:t>
              </a:r>
              <a:r>
                <a:rPr lang="en-US" altLang="en-US" sz="1400" dirty="0" err="1"/>
                <a:t>mặt</a:t>
              </a:r>
              <a:r>
                <a:rPr lang="en-US" altLang="en-US" sz="1400" dirty="0"/>
                <a:t> sang </a:t>
              </a:r>
            </a:p>
            <a:p>
              <a:pPr algn="ctr"/>
              <a:r>
                <a:rPr lang="en-US" altLang="en-US" sz="1400" dirty="0"/>
                <a:t>Feature vector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2567" y="9772"/>
              <a:ext cx="405" cy="40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9" idx="2"/>
              <a:endCxn id="7" idx="0"/>
            </p:cNvCxnSpPr>
            <p:nvPr/>
          </p:nvCxnSpPr>
          <p:spPr>
            <a:xfrm>
              <a:off x="2762" y="3263"/>
              <a:ext cx="10" cy="42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2"/>
              <a:endCxn id="22" idx="0"/>
            </p:cNvCxnSpPr>
            <p:nvPr/>
          </p:nvCxnSpPr>
          <p:spPr>
            <a:xfrm flipH="1">
              <a:off x="2762" y="4478"/>
              <a:ext cx="10" cy="4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764" y="6098"/>
              <a:ext cx="0" cy="4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3" idx="2"/>
            </p:cNvCxnSpPr>
            <p:nvPr/>
          </p:nvCxnSpPr>
          <p:spPr>
            <a:xfrm flipH="1">
              <a:off x="2731" y="7556"/>
              <a:ext cx="19" cy="50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2"/>
              <a:endCxn id="32" idx="0"/>
            </p:cNvCxnSpPr>
            <p:nvPr/>
          </p:nvCxnSpPr>
          <p:spPr>
            <a:xfrm>
              <a:off x="2761" y="9512"/>
              <a:ext cx="9" cy="26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8" idx="4"/>
            </p:cNvCxnSpPr>
            <p:nvPr/>
          </p:nvCxnSpPr>
          <p:spPr>
            <a:xfrm>
              <a:off x="2764" y="2077"/>
              <a:ext cx="14" cy="3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DE9421C3-E366-4F02-A9E9-36AA20790F8E}"/>
              </a:ext>
            </a:extLst>
          </p:cNvPr>
          <p:cNvSpPr/>
          <p:nvPr/>
        </p:nvSpPr>
        <p:spPr>
          <a:xfrm>
            <a:off x="3000375" y="1190625"/>
            <a:ext cx="1125216" cy="26893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3C17F3-356E-4D17-9AA7-D2662BD303E5}"/>
              </a:ext>
            </a:extLst>
          </p:cNvPr>
          <p:cNvSpPr txBox="1"/>
          <p:nvPr/>
        </p:nvSpPr>
        <p:spPr>
          <a:xfrm>
            <a:off x="4436865" y="2259061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src\Server\engine\route.py</a:t>
            </a:r>
          </a:p>
          <a:p>
            <a:r>
              <a:rPr kumimoji="1" lang="en-US" altLang="ja-JP" dirty="0"/>
              <a:t>recognize()</a:t>
            </a:r>
            <a:endParaRPr kumimoji="1" lang="ja-JP" altLang="en-US" dirty="0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14648FC8-DBBD-44C7-8676-B9B9717795CF}"/>
              </a:ext>
            </a:extLst>
          </p:cNvPr>
          <p:cNvSpPr/>
          <p:nvPr/>
        </p:nvSpPr>
        <p:spPr>
          <a:xfrm>
            <a:off x="3000375" y="3974850"/>
            <a:ext cx="1125216" cy="21393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E0B9916-A83F-40B0-82DB-EAAD1B8BD7D7}"/>
              </a:ext>
            </a:extLst>
          </p:cNvPr>
          <p:cNvSpPr txBox="1"/>
          <p:nvPr/>
        </p:nvSpPr>
        <p:spPr>
          <a:xfrm>
            <a:off x="4436864" y="458955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src\Server\engine\facenet_engine.py</a:t>
            </a:r>
          </a:p>
          <a:p>
            <a:r>
              <a:rPr kumimoji="1" lang="en-US" altLang="ja-JP" dirty="0"/>
              <a:t>recognize()</a:t>
            </a:r>
            <a:endParaRPr kumimoji="1" lang="ja-JP" altLang="en-US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31ED0E47-863A-4824-B6F7-E4640B5290D6}"/>
              </a:ext>
            </a:extLst>
          </p:cNvPr>
          <p:cNvSpPr/>
          <p:nvPr/>
        </p:nvSpPr>
        <p:spPr>
          <a:xfrm>
            <a:off x="3990974" y="3248025"/>
            <a:ext cx="5150505" cy="1034555"/>
          </a:xfrm>
          <a:prstGeom prst="wedgeRoundRectCallout">
            <a:avLst>
              <a:gd name="adj1" fmla="val -72691"/>
              <a:gd name="adj2" fmla="val 413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Hiện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dùng</a:t>
            </a:r>
            <a:r>
              <a:rPr kumimoji="1" lang="en-US" altLang="ja-JP" dirty="0"/>
              <a:t> trained </a:t>
            </a:r>
            <a:r>
              <a:rPr kumimoji="1" lang="en-US" altLang="ja-JP" dirty="0" err="1"/>
              <a:t>facenet</a:t>
            </a:r>
            <a:r>
              <a:rPr kumimoji="1" lang="en-US" altLang="ja-JP" dirty="0"/>
              <a:t> version 2018</a:t>
            </a:r>
          </a:p>
          <a:p>
            <a:pPr algn="ctr"/>
            <a:r>
              <a:rPr kumimoji="1" lang="en-US" altLang="ja-JP" dirty="0"/>
              <a:t>https://github.com/davidsandberg/facenet</a:t>
            </a:r>
            <a:endParaRPr kumimoji="1" lang="ja-JP" altLang="en-US" dirty="0"/>
          </a:p>
          <a:p>
            <a:pPr algn="ctr"/>
            <a:endParaRPr kumimoji="1" lang="ja-JP" altLang="en-US" dirty="0"/>
          </a:p>
        </p:txBody>
      </p:sp>
      <p:sp>
        <p:nvSpPr>
          <p:cNvPr id="71" name="吹き出し: 角を丸めた四角形 70">
            <a:extLst>
              <a:ext uri="{FF2B5EF4-FFF2-40B4-BE49-F238E27FC236}">
                <a16:creationId xmlns:a16="http://schemas.microsoft.com/office/drawing/2014/main" id="{25374EA9-330E-406A-9A1F-E534D71DA73D}"/>
              </a:ext>
            </a:extLst>
          </p:cNvPr>
          <p:cNvSpPr/>
          <p:nvPr/>
        </p:nvSpPr>
        <p:spPr>
          <a:xfrm>
            <a:off x="4065695" y="5433492"/>
            <a:ext cx="4249629" cy="821605"/>
          </a:xfrm>
          <a:prstGeom prst="wedgeRoundRectCallout">
            <a:avLst>
              <a:gd name="adj1" fmla="val -100530"/>
              <a:gd name="adj2" fmla="val -302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 </a:t>
            </a:r>
            <a:r>
              <a:rPr kumimoji="1" lang="en-US" altLang="ja-JP" dirty="0" err="1"/>
              <a:t>sánh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encode </a:t>
            </a:r>
            <a:r>
              <a:rPr kumimoji="1" lang="en-US" altLang="ja-JP" dirty="0" err="1"/>
              <a:t>khác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tìm</a:t>
            </a:r>
            <a:r>
              <a:rPr kumimoji="1" lang="en-US" altLang="ja-JP" dirty="0"/>
              <a:t> encode </a:t>
            </a:r>
            <a:r>
              <a:rPr kumimoji="1" lang="en-US" altLang="ja-JP" dirty="0" err="1"/>
              <a:t>gần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nhất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spc="-1" dirty="0">
                <a:solidFill>
                  <a:srgbClr val="000000"/>
                </a:solidFill>
                <a:latin typeface="Meiryo UI"/>
                <a:ea typeface="Meiryo UI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. 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Flow chart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đơn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giản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của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app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nhận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diện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mặt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Flowchart: Alternate Process 30"/>
          <p:cNvSpPr/>
          <p:nvPr/>
        </p:nvSpPr>
        <p:spPr>
          <a:xfrm>
            <a:off x="326275" y="3997362"/>
            <a:ext cx="2422525" cy="899795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 sz="1200" dirty="0"/>
              <a:t>Tham chiếu với các feature vector trên database để nhận diện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376743" y="1362655"/>
            <a:ext cx="2421890" cy="664845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400" dirty="0" err="1"/>
              <a:t>Chuyển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đổi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từ</a:t>
            </a:r>
            <a:r>
              <a:rPr lang="en-US" altLang="en-US" sz="1400" dirty="0"/>
              <a:t> </a:t>
            </a:r>
            <a:r>
              <a:rPr lang="en-US" altLang="en-US" sz="1400" dirty="0" err="1"/>
              <a:t>ảnh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mặt</a:t>
            </a:r>
            <a:r>
              <a:rPr lang="en-US" altLang="en-US" sz="1400" dirty="0"/>
              <a:t> sang </a:t>
            </a:r>
          </a:p>
          <a:p>
            <a:pPr algn="ctr"/>
            <a:r>
              <a:rPr lang="en-US" altLang="en-US" sz="1400" dirty="0"/>
              <a:t>Feature vector</a:t>
            </a:r>
          </a:p>
        </p:txBody>
      </p:sp>
      <p:cxnSp>
        <p:nvCxnSpPr>
          <p:cNvPr id="36" name="Straight Arrow Connector 35"/>
          <p:cNvCxnSpPr>
            <a:cxnSpLocks/>
            <a:stCxn id="23" idx="2"/>
          </p:cNvCxnSpPr>
          <p:nvPr/>
        </p:nvCxnSpPr>
        <p:spPr>
          <a:xfrm>
            <a:off x="1587688" y="2027500"/>
            <a:ext cx="0" cy="1969862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31ED0E47-863A-4824-B6F7-E4640B5290D6}"/>
              </a:ext>
            </a:extLst>
          </p:cNvPr>
          <p:cNvSpPr/>
          <p:nvPr/>
        </p:nvSpPr>
        <p:spPr>
          <a:xfrm>
            <a:off x="3977828" y="1341820"/>
            <a:ext cx="4918522" cy="2210390"/>
          </a:xfrm>
          <a:prstGeom prst="wedgeRoundRectCallout">
            <a:avLst>
              <a:gd name="adj1" fmla="val -72506"/>
              <a:gd name="adj2" fmla="val -280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・</a:t>
            </a:r>
            <a:r>
              <a:rPr kumimoji="1" lang="en-US" altLang="ja-JP" dirty="0" err="1"/>
              <a:t>Hiện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tại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 err="1"/>
              <a:t>dùng</a:t>
            </a:r>
            <a:r>
              <a:rPr kumimoji="1" lang="en-US" altLang="ja-JP" dirty="0"/>
              <a:t> trained </a:t>
            </a:r>
            <a:r>
              <a:rPr kumimoji="1" lang="en-US" altLang="ja-JP" dirty="0" err="1"/>
              <a:t>facenet</a:t>
            </a:r>
            <a:r>
              <a:rPr kumimoji="1" lang="en-US" altLang="ja-JP" dirty="0"/>
              <a:t> version 2018</a:t>
            </a:r>
          </a:p>
          <a:p>
            <a:r>
              <a:rPr kumimoji="1" lang="en-US" altLang="ja-JP" dirty="0">
                <a:hlinkClick r:id="rId3"/>
              </a:rPr>
              <a:t>https://github.com/davidsandberg/facenet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Hint </a:t>
            </a:r>
            <a:r>
              <a:rPr kumimoji="1" lang="en-US" altLang="ja-JP" dirty="0" err="1"/>
              <a:t>cải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thiện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 err="1"/>
              <a:t>Tìm</a:t>
            </a:r>
            <a:r>
              <a:rPr kumimoji="1" lang="en-US" altLang="ja-JP" dirty="0"/>
              <a:t> trained model </a:t>
            </a:r>
            <a:r>
              <a:rPr kumimoji="1" lang="en-US" altLang="ja-JP" dirty="0" err="1"/>
              <a:t>khác</a:t>
            </a:r>
            <a:r>
              <a:rPr kumimoji="1" lang="en-US" altLang="ja-JP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 err="1"/>
              <a:t>Dùng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model (ensemble)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 err="1"/>
              <a:t>Tự</a:t>
            </a:r>
            <a:r>
              <a:rPr kumimoji="1" lang="en-US" altLang="ja-JP" dirty="0"/>
              <a:t> train model </a:t>
            </a:r>
            <a:r>
              <a:rPr kumimoji="1" lang="en-US" altLang="ja-JP" dirty="0" err="1"/>
              <a:t>mới</a:t>
            </a:r>
            <a:r>
              <a:rPr kumimoji="1" lang="en-US" altLang="ja-JP" dirty="0"/>
              <a:t> </a:t>
            </a:r>
            <a:endParaRPr kumimoji="1" lang="ja-JP" altLang="en-US" dirty="0"/>
          </a:p>
          <a:p>
            <a:pPr algn="ctr"/>
            <a:endParaRPr kumimoji="1" lang="ja-JP" altLang="en-US" dirty="0"/>
          </a:p>
        </p:txBody>
      </p:sp>
      <p:sp>
        <p:nvSpPr>
          <p:cNvPr id="71" name="吹き出し: 角を丸めた四角形 70">
            <a:extLst>
              <a:ext uri="{FF2B5EF4-FFF2-40B4-BE49-F238E27FC236}">
                <a16:creationId xmlns:a16="http://schemas.microsoft.com/office/drawing/2014/main" id="{25374EA9-330E-406A-9A1F-E534D71DA73D}"/>
              </a:ext>
            </a:extLst>
          </p:cNvPr>
          <p:cNvSpPr/>
          <p:nvPr/>
        </p:nvSpPr>
        <p:spPr>
          <a:xfrm>
            <a:off x="3820131" y="3997362"/>
            <a:ext cx="4249629" cy="2511438"/>
          </a:xfrm>
          <a:prstGeom prst="wedgeRoundRectCallout">
            <a:avLst>
              <a:gd name="adj1" fmla="val -74485"/>
              <a:gd name="adj2" fmla="val -389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Hiện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tại</a:t>
            </a:r>
            <a:endParaRPr kumimoji="1" lang="en-US" altLang="ja-JP" dirty="0"/>
          </a:p>
          <a:p>
            <a:r>
              <a:rPr kumimoji="1" lang="en-US" altLang="ja-JP" dirty="0"/>
              <a:t>So </a:t>
            </a:r>
            <a:r>
              <a:rPr kumimoji="1" lang="en-US" altLang="ja-JP" dirty="0" err="1"/>
              <a:t>sánh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encode </a:t>
            </a:r>
            <a:r>
              <a:rPr kumimoji="1" lang="en-US" altLang="ja-JP" dirty="0" err="1"/>
              <a:t>khác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tìm</a:t>
            </a:r>
            <a:r>
              <a:rPr kumimoji="1" lang="en-US" altLang="ja-JP" dirty="0"/>
              <a:t> encode </a:t>
            </a:r>
            <a:r>
              <a:rPr kumimoji="1" lang="en-US" altLang="ja-JP" dirty="0" err="1"/>
              <a:t>gần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nhất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Hint </a:t>
            </a:r>
            <a:r>
              <a:rPr kumimoji="1" lang="en-US" altLang="ja-JP" dirty="0" err="1"/>
              <a:t>cải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thiện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 err="1"/>
              <a:t>Dùng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svm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chia group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encode	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 err="1"/>
              <a:t>Dùng</a:t>
            </a:r>
            <a:r>
              <a:rPr kumimoji="1" lang="en-US" altLang="ja-JP" dirty="0"/>
              <a:t> metric </a:t>
            </a:r>
            <a:r>
              <a:rPr kumimoji="1" lang="en-US" altLang="ja-JP" dirty="0" err="1"/>
              <a:t>khác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ví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góc</a:t>
            </a:r>
            <a:r>
              <a:rPr kumimoji="1" lang="en-US" altLang="ja-JP" dirty="0"/>
              <a:t> vector)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loại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76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2. Task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công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việc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tuần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tiếp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theo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C2FF55-819B-4F76-A4C2-0E505A4DB368}"/>
              </a:ext>
            </a:extLst>
          </p:cNvPr>
          <p:cNvSpPr txBox="1"/>
          <p:nvPr/>
        </p:nvSpPr>
        <p:spPr>
          <a:xfrm>
            <a:off x="457920" y="1145219"/>
            <a:ext cx="5900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 err="1"/>
              <a:t>Đăng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ký</a:t>
            </a:r>
            <a:r>
              <a:rPr kumimoji="1" lang="en-US" altLang="ja-JP" dirty="0"/>
              <a:t> 20~50 </a:t>
            </a:r>
            <a:r>
              <a:rPr kumimoji="1" lang="en-US" altLang="ja-JP" dirty="0" err="1"/>
              <a:t>khuôn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mặt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err="1"/>
              <a:t>Viết</a:t>
            </a:r>
            <a:r>
              <a:rPr kumimoji="1" lang="en-US" altLang="ja-JP" dirty="0"/>
              <a:t> function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diện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err="1"/>
              <a:t>Cải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độ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chính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diện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46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243</Words>
  <Application>Microsoft Office PowerPoint</Application>
  <PresentationFormat>画面に合わせる (4:3)</PresentationFormat>
  <Paragraphs>37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 UI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CongThanh Nguyen</cp:lastModifiedBy>
  <cp:revision>1576</cp:revision>
  <cp:lastPrinted>2020-02-04T12:39:01Z</cp:lastPrinted>
  <dcterms:created xsi:type="dcterms:W3CDTF">2020-02-04T12:39:01Z</dcterms:created>
  <dcterms:modified xsi:type="dcterms:W3CDTF">2020-11-01T02:31:40Z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1033-10.1.0.6757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画面に合わせる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