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3" r:id="rId3"/>
    <p:sldId id="305" r:id="rId4"/>
    <p:sldId id="308" r:id="rId5"/>
    <p:sldId id="304" r:id="rId6"/>
    <p:sldId id="307" r:id="rId7"/>
    <p:sldId id="309" r:id="rId8"/>
    <p:sldId id="323" r:id="rId9"/>
    <p:sldId id="310" r:id="rId10"/>
    <p:sldId id="311" r:id="rId11"/>
    <p:sldId id="312" r:id="rId12"/>
    <p:sldId id="314" r:id="rId13"/>
    <p:sldId id="316" r:id="rId14"/>
    <p:sldId id="317" r:id="rId15"/>
    <p:sldId id="320" r:id="rId16"/>
    <p:sldId id="318" r:id="rId17"/>
    <p:sldId id="321" r:id="rId18"/>
    <p:sldId id="319" r:id="rId19"/>
    <p:sldId id="327" r:id="rId20"/>
    <p:sldId id="324" r:id="rId21"/>
    <p:sldId id="325" r:id="rId22"/>
    <p:sldId id="326" r:id="rId23"/>
    <p:sldId id="332" r:id="rId24"/>
    <p:sldId id="333" r:id="rId25"/>
    <p:sldId id="334" r:id="rId26"/>
    <p:sldId id="336" r:id="rId27"/>
    <p:sldId id="337" r:id="rId28"/>
    <p:sldId id="257" r:id="rId29"/>
    <p:sldId id="266" r:id="rId30"/>
    <p:sldId id="267" r:id="rId31"/>
    <p:sldId id="269" r:id="rId32"/>
    <p:sldId id="271" r:id="rId33"/>
    <p:sldId id="272" r:id="rId34"/>
    <p:sldId id="265" r:id="rId35"/>
    <p:sldId id="270" r:id="rId36"/>
    <p:sldId id="302" r:id="rId37"/>
    <p:sldId id="322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F4C81"/>
    <a:srgbClr val="0000FF"/>
    <a:srgbClr val="CC3300"/>
    <a:srgbClr val="66CCFF"/>
    <a:srgbClr val="CC6600"/>
    <a:srgbClr val="CC9900"/>
    <a:srgbClr val="00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84391" autoAdjust="0"/>
  </p:normalViewPr>
  <p:slideViewPr>
    <p:cSldViewPr>
      <p:cViewPr varScale="1">
        <p:scale>
          <a:sx n="114" d="100"/>
          <a:sy n="114" d="100"/>
        </p:scale>
        <p:origin x="1638" y="96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484" y="-1332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E82124D-6E6C-40A2-98DA-8E777629C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7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6E22E660-E3A3-4ABE-9AAE-1B54B768E5F7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9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13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xảy</a:t>
            </a:r>
            <a:r>
              <a:rPr lang="en-US" sz="1200" dirty="0"/>
              <a:t> ra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. </a:t>
            </a:r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là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overfitting.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khi </a:t>
            </a:r>
            <a:r>
              <a:rPr lang="vi-VN" altLang="ja-JP" dirty="0"/>
              <a:t>lượng dữ liệu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vi-VN" altLang="ja-JP" dirty="0"/>
              <a:t> quá nhỏ trong khi độ phức tạp của mô hình quá cao</a:t>
            </a:r>
            <a:r>
              <a:rPr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khắc</a:t>
            </a:r>
            <a:r>
              <a:rPr lang="en-US" altLang="ja-JP" dirty="0"/>
              <a:t> </a:t>
            </a:r>
            <a:r>
              <a:rPr lang="en-US" altLang="ja-JP" dirty="0" err="1"/>
              <a:t>phục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: </a:t>
            </a:r>
            <a:r>
              <a:rPr lang="en-US" altLang="ja-JP" dirty="0" err="1"/>
              <a:t>Dừng</a:t>
            </a:r>
            <a:r>
              <a:rPr lang="en-US" altLang="ja-JP" dirty="0"/>
              <a:t> </a:t>
            </a:r>
            <a:r>
              <a:rPr lang="en-US" altLang="ja-JP" dirty="0" err="1"/>
              <a:t>sớm</a:t>
            </a:r>
            <a:r>
              <a:rPr lang="en-US" altLang="ja-JP" dirty="0"/>
              <a:t>, 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(Regularization methods), Dropout.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Thứ</a:t>
            </a:r>
            <a:r>
              <a:rPr lang="en-US" altLang="ja-JP" dirty="0"/>
              <a:t> 2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sz="1200" dirty="0"/>
              <a:t>Vanishing and Exploding Gradient.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xảy</a:t>
            </a:r>
            <a:r>
              <a:rPr lang="en-US" sz="1200" dirty="0"/>
              <a:t> ra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lan</a:t>
            </a:r>
            <a:r>
              <a:rPr lang="en-US" sz="1200" dirty="0"/>
              <a:t> </a:t>
            </a:r>
            <a:r>
              <a:rPr lang="en-US" sz="1200" dirty="0" err="1"/>
              <a:t>truyền</a:t>
            </a:r>
            <a:r>
              <a:rPr lang="en-US" sz="1200" dirty="0"/>
              <a:t> </a:t>
            </a:r>
            <a:r>
              <a:rPr lang="en-US" sz="1200" dirty="0" err="1"/>
              <a:t>ngược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nơ</a:t>
            </a:r>
            <a:r>
              <a:rPr lang="en-US" sz="1200" dirty="0"/>
              <a:t> </a:t>
            </a:r>
            <a:r>
              <a:rPr lang="en-US" sz="1200" dirty="0" err="1"/>
              <a:t>ron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Khi </a:t>
            </a:r>
            <a:r>
              <a:rPr lang="en-US" altLang="ja-JP" sz="1200" dirty="0" err="1"/>
              <a:t>đó</a:t>
            </a:r>
            <a:r>
              <a:rPr lang="en-US" altLang="ja-JP" sz="1200" dirty="0"/>
              <a:t> ở </a:t>
            </a:r>
            <a:r>
              <a:rPr lang="en-US" altLang="ja-JP" sz="1200" dirty="0" err="1"/>
              <a:t>những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tầng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đầu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tiên</a:t>
            </a:r>
            <a:r>
              <a:rPr lang="en-US" altLang="ja-JP" sz="1200" dirty="0"/>
              <a:t> gradient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sẽ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trở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quá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nhỏ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dẫn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đến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trọng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số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hầu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như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được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thay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đổi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/>
              <a:t>Hoặc</a:t>
            </a:r>
            <a:r>
              <a:rPr lang="en-US" altLang="ja-JP" sz="1200" dirty="0"/>
              <a:t> gradient </a:t>
            </a:r>
            <a:r>
              <a:rPr lang="en-US" altLang="ja-JP" sz="1200" dirty="0" err="1"/>
              <a:t>trở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quá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lớn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dẫn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đến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trọng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số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thay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đổi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ổn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định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/>
              <a:t>Vấn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đề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được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khắc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phục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phương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pháp</a:t>
            </a:r>
            <a:r>
              <a:rPr lang="en-US" altLang="ja-JP" sz="1200" dirty="0"/>
              <a:t> </a:t>
            </a:r>
            <a:r>
              <a:rPr lang="en-US" altLang="ja-JP" dirty="0"/>
              <a:t>Batch normalization, </a:t>
            </a:r>
            <a:r>
              <a:rPr lang="en-US" altLang="ja-JP" dirty="0" err="1"/>
              <a:t>ReLu</a:t>
            </a:r>
            <a:r>
              <a:rPr lang="en-US" altLang="ja-JP" dirty="0"/>
              <a:t>,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107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Thứ</a:t>
            </a:r>
            <a:r>
              <a:rPr lang="en-US" altLang="ja-JP" dirty="0"/>
              <a:t> 3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sz="1200" dirty="0"/>
              <a:t>Tối </a:t>
            </a:r>
            <a:r>
              <a:rPr lang="vi-VN" sz="1200" dirty="0"/>
              <a:t>ư</a:t>
            </a:r>
            <a:r>
              <a:rPr lang="en-US" sz="1200" dirty="0"/>
              <a:t>u </a:t>
            </a:r>
            <a:r>
              <a:rPr lang="en-US" sz="1200" dirty="0" err="1"/>
              <a:t>giả</a:t>
            </a:r>
            <a:r>
              <a:rPr lang="en-US" sz="1200" dirty="0"/>
              <a:t> </a:t>
            </a:r>
            <a:r>
              <a:rPr lang="en-US" sz="1200" dirty="0" err="1"/>
              <a:t>mạo</a:t>
            </a:r>
            <a:r>
              <a:rPr lang="en-US" sz="1200" dirty="0"/>
              <a:t>,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vi-VN" sz="1200" dirty="0"/>
              <a:t>ư</a:t>
            </a:r>
            <a:r>
              <a:rPr lang="en-US" sz="1200" dirty="0"/>
              <a:t>u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.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nơ</a:t>
            </a:r>
            <a:r>
              <a:rPr lang="en-US" sz="1200" dirty="0"/>
              <a:t> </a:t>
            </a:r>
            <a:r>
              <a:rPr lang="en-US" sz="1200" dirty="0" err="1"/>
              <a:t>rôn</a:t>
            </a:r>
            <a:r>
              <a:rPr lang="en-US" sz="1200" dirty="0"/>
              <a:t>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thuật</a:t>
            </a:r>
            <a:r>
              <a:rPr lang="en-US" sz="1200" dirty="0"/>
              <a:t> GD.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nghiệm</a:t>
            </a:r>
            <a:r>
              <a:rPr lang="en-US" sz="1200" dirty="0"/>
              <a:t> (</a:t>
            </a:r>
            <a:r>
              <a:rPr lang="en-US" sz="1200" dirty="0" err="1"/>
              <a:t>trọng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)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rơi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r>
              <a:rPr lang="en-US" sz="1200" dirty="0"/>
              <a:t> </a:t>
            </a:r>
            <a:r>
              <a:rPr lang="en-US" sz="1200" dirty="0" err="1"/>
              <a:t>cực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địa</a:t>
            </a:r>
            <a:r>
              <a:rPr lang="en-US" sz="1200" dirty="0"/>
              <a:t> </a:t>
            </a:r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hàm</a:t>
            </a:r>
            <a:r>
              <a:rPr lang="en-US" sz="1200" dirty="0"/>
              <a:t> </a:t>
            </a:r>
            <a:r>
              <a:rPr lang="en-US" sz="1200" dirty="0" err="1"/>
              <a:t>mất</a:t>
            </a:r>
            <a:r>
              <a:rPr lang="en-US" sz="1200" dirty="0"/>
              <a:t> </a:t>
            </a:r>
            <a:r>
              <a:rPr lang="en-US" sz="1200" dirty="0" err="1"/>
              <a:t>mát</a:t>
            </a:r>
            <a:r>
              <a:rPr lang="en-US" sz="1200" dirty="0"/>
              <a:t>.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nơ</a:t>
            </a:r>
            <a:r>
              <a:rPr lang="en-US" sz="1200" dirty="0"/>
              <a:t> </a:t>
            </a:r>
            <a:r>
              <a:rPr lang="en-US" sz="1200" dirty="0" err="1"/>
              <a:t>ron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tốt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tối</a:t>
            </a:r>
            <a:r>
              <a:rPr lang="en-US" altLang="ja-JP" dirty="0"/>
              <a:t> </a:t>
            </a:r>
            <a:r>
              <a:rPr lang="en-US" altLang="ja-JP" dirty="0" err="1"/>
              <a:t>ưu</a:t>
            </a:r>
            <a:r>
              <a:rPr lang="en-US" altLang="ja-JP" dirty="0"/>
              <a:t> </a:t>
            </a:r>
            <a:r>
              <a:rPr lang="en-US" altLang="ja-JP" dirty="0" err="1"/>
              <a:t>mới</a:t>
            </a:r>
            <a:r>
              <a:rPr lang="en-US" altLang="ja-JP" dirty="0"/>
              <a:t> </a:t>
            </a:r>
            <a:r>
              <a:rPr lang="en-US" altLang="ja-JP" dirty="0" err="1"/>
              <a:t>sẽ</a:t>
            </a:r>
            <a:r>
              <a:rPr lang="en-US" altLang="ja-JP" dirty="0"/>
              <a:t> </a:t>
            </a:r>
            <a:r>
              <a:rPr lang="en-US" altLang="ja-JP" dirty="0" err="1"/>
              <a:t>giúp</a:t>
            </a:r>
            <a:r>
              <a:rPr lang="en-US" altLang="ja-JP" dirty="0"/>
              <a:t> </a:t>
            </a:r>
            <a:r>
              <a:rPr lang="en-US" altLang="ja-JP" dirty="0" err="1"/>
              <a:t>chúng</a:t>
            </a:r>
            <a:r>
              <a:rPr lang="en-US" altLang="ja-JP" dirty="0"/>
              <a:t> ta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quyết</a:t>
            </a:r>
            <a:r>
              <a:rPr lang="en-US" altLang="ja-JP" dirty="0"/>
              <a:t> </a:t>
            </a:r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ja-JP" altLang="en-US" dirty="0"/>
              <a:t>→ </a:t>
            </a:r>
            <a:r>
              <a:rPr lang="en-US" altLang="ja-JP" dirty="0" err="1"/>
              <a:t>Mất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en-US" altLang="ja-JP" dirty="0"/>
              <a:t> (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tuần</a:t>
            </a:r>
            <a:r>
              <a:rPr lang="en-US" altLang="ja-JP" dirty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GPU.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950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74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module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.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.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wikipedia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nơ</a:t>
            </a:r>
            <a:r>
              <a:rPr lang="en-US" sz="1200" dirty="0"/>
              <a:t> </a:t>
            </a:r>
            <a:r>
              <a:rPr lang="en-US" sz="1200" dirty="0" err="1"/>
              <a:t>ron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 </a:t>
            </a:r>
            <a:r>
              <a:rPr lang="vi-VN" sz="1200" dirty="0"/>
              <a:t>(DNN-Deep </a:t>
            </a:r>
            <a:r>
              <a:rPr lang="en-US" sz="1200" dirty="0"/>
              <a:t>N</a:t>
            </a:r>
            <a:r>
              <a:rPr lang="vi-VN" sz="1200" dirty="0"/>
              <a:t>eural Network)</a:t>
            </a:r>
            <a:r>
              <a:rPr lang="en-US" sz="1200" dirty="0"/>
              <a:t>:</a:t>
            </a:r>
            <a:r>
              <a:rPr lang="vi-VN" sz="1200" dirty="0"/>
              <a:t> là một mạng </a:t>
            </a:r>
            <a:r>
              <a:rPr lang="en-US" sz="1200" dirty="0" err="1"/>
              <a:t>nơ</a:t>
            </a:r>
            <a:r>
              <a:rPr lang="en-US" sz="1200" dirty="0"/>
              <a:t> </a:t>
            </a:r>
            <a:r>
              <a:rPr lang="en-US" sz="1200" dirty="0" err="1"/>
              <a:t>ron</a:t>
            </a:r>
            <a:r>
              <a:rPr lang="vi-VN" sz="1200" dirty="0"/>
              <a:t> nhân tạo với nhiều đơn vị lớp ẩn</a:t>
            </a:r>
            <a:r>
              <a:rPr lang="en-US" sz="1200" dirty="0"/>
              <a:t> ở</a:t>
            </a:r>
            <a:r>
              <a:rPr lang="vi-VN" sz="1200" dirty="0"/>
              <a:t> giữa lớp đầu vào và đầu ra.</a:t>
            </a:r>
            <a:r>
              <a:rPr lang="en-US" sz="1200" dirty="0"/>
              <a:t> 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.</a:t>
            </a:r>
          </a:p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Resnet </a:t>
            </a:r>
            <a:r>
              <a:rPr lang="en-US" dirty="0" err="1"/>
              <a:t>gồm</a:t>
            </a:r>
            <a:r>
              <a:rPr lang="en-US" dirty="0"/>
              <a:t> 32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Deep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28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86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rôn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  <a:p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ra.</a:t>
            </a:r>
          </a:p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ra.</a:t>
            </a:r>
          </a:p>
          <a:p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chắc</a:t>
            </a:r>
            <a:r>
              <a:rPr lang="en-US" sz="1200" dirty="0"/>
              <a:t> </a:t>
            </a:r>
            <a:r>
              <a:rPr lang="en-US" sz="1200" dirty="0" err="1"/>
              <a:t>hẳn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hỏi</a:t>
            </a:r>
            <a:r>
              <a:rPr lang="en-US" sz="1200" dirty="0"/>
              <a:t>: “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sao</a:t>
            </a:r>
            <a:r>
              <a:rPr lang="en-US" sz="1200" dirty="0"/>
              <a:t> </a:t>
            </a:r>
            <a:r>
              <a:rPr lang="en-US" sz="1200" dirty="0" err="1"/>
              <a:t>phải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, </a:t>
            </a:r>
            <a:r>
              <a:rPr lang="en-US" sz="1200" dirty="0" err="1"/>
              <a:t>trong</a:t>
            </a:r>
            <a:r>
              <a:rPr lang="en-US" sz="1200" dirty="0"/>
              <a:t> khi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thấp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 </a:t>
            </a:r>
            <a:r>
              <a:rPr lang="en-US" sz="1200" dirty="0" err="1"/>
              <a:t>cũng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phỏng</a:t>
            </a:r>
            <a:r>
              <a:rPr lang="en-US" sz="1200" dirty="0"/>
              <a:t> </a:t>
            </a:r>
            <a:r>
              <a:rPr lang="en-US" sz="1200" dirty="0" err="1"/>
              <a:t>mọi</a:t>
            </a:r>
            <a:r>
              <a:rPr lang="en-US" sz="1200" dirty="0"/>
              <a:t> </a:t>
            </a:r>
            <a:r>
              <a:rPr lang="en-US" sz="1200" dirty="0" err="1"/>
              <a:t>hàm</a:t>
            </a:r>
            <a:r>
              <a:rPr lang="en-US" sz="1200" dirty="0"/>
              <a:t> </a:t>
            </a:r>
            <a:r>
              <a:rPr lang="en-US" sz="1200" dirty="0" err="1"/>
              <a:t>phức</a:t>
            </a:r>
            <a:r>
              <a:rPr lang="en-US" sz="1200" dirty="0"/>
              <a:t> </a:t>
            </a:r>
            <a:r>
              <a:rPr lang="en-US" sz="1200" dirty="0" err="1"/>
              <a:t>tạp</a:t>
            </a:r>
            <a:r>
              <a:rPr lang="en-US" sz="1200" dirty="0"/>
              <a:t> </a:t>
            </a:r>
            <a:r>
              <a:rPr lang="en-US" sz="1200" dirty="0" err="1"/>
              <a:t>bất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nh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”.</a:t>
            </a:r>
          </a:p>
          <a:p>
            <a:r>
              <a:rPr lang="en-US" sz="1200" dirty="0" err="1"/>
              <a:t>Những</a:t>
            </a:r>
            <a:r>
              <a:rPr lang="en-US" sz="1200" dirty="0"/>
              <a:t> slide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tôi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giới</a:t>
            </a:r>
            <a:r>
              <a:rPr lang="en-US" sz="1200" dirty="0"/>
              <a:t> </a:t>
            </a:r>
            <a:r>
              <a:rPr lang="en-US" sz="1200" dirty="0" err="1"/>
              <a:t>thiệu</a:t>
            </a:r>
            <a:r>
              <a:rPr lang="en-US" sz="1200" dirty="0"/>
              <a:t> </a:t>
            </a:r>
            <a:r>
              <a:rPr lang="en-US" sz="1200" dirty="0" err="1"/>
              <a:t>kỹ</a:t>
            </a:r>
            <a:r>
              <a:rPr lang="en-US" sz="1200" dirty="0"/>
              <a:t> h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đ</a:t>
            </a:r>
            <a:r>
              <a:rPr lang="vi-VN" sz="1200" dirty="0"/>
              <a:t>ư</a:t>
            </a:r>
            <a:r>
              <a:rPr lang="en-US" sz="1200" dirty="0"/>
              <a:t>a ra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do 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lời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câu</a:t>
            </a:r>
            <a:r>
              <a:rPr lang="en-US" sz="1200" dirty="0"/>
              <a:t> </a:t>
            </a:r>
            <a:r>
              <a:rPr lang="en-US" sz="1200" dirty="0" err="1"/>
              <a:t>hỏi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2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Vậy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n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nh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bạn</a:t>
            </a:r>
            <a:r>
              <a:rPr lang="en-US" sz="1800" dirty="0"/>
              <a:t> </a:t>
            </a:r>
            <a:r>
              <a:rPr lang="en-US" sz="1800" dirty="0" err="1"/>
              <a:t>biết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n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 </a:t>
            </a:r>
            <a:r>
              <a:rPr lang="en-US" sz="1800" dirty="0" err="1"/>
              <a:t>lấy</a:t>
            </a:r>
            <a:r>
              <a:rPr lang="en-US" sz="1800" dirty="0"/>
              <a:t> ý t</a:t>
            </a:r>
            <a:r>
              <a:rPr lang="vi-VN" sz="1800" dirty="0"/>
              <a:t>ư</a:t>
            </a:r>
            <a:r>
              <a:rPr lang="en-US" sz="1800" dirty="0" err="1"/>
              <a:t>ởng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con ng</a:t>
            </a:r>
            <a:r>
              <a:rPr lang="vi-VN" sz="1800" dirty="0"/>
              <a:t>ư</a:t>
            </a:r>
            <a:r>
              <a:rPr lang="en-US" sz="1800" dirty="0" err="1"/>
              <a:t>ời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Trong</a:t>
            </a:r>
            <a:r>
              <a:rPr lang="en-US" sz="1800" dirty="0"/>
              <a:t> khi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con ng</a:t>
            </a:r>
            <a:r>
              <a:rPr lang="vi-VN" sz="1800" dirty="0"/>
              <a:t>ư</a:t>
            </a:r>
            <a:r>
              <a:rPr lang="en-US" sz="1800" dirty="0" err="1"/>
              <a:t>ời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tỷ</a:t>
            </a:r>
            <a:r>
              <a:rPr lang="en-US" sz="1800" dirty="0"/>
              <a:t> n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.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vẻ</a:t>
            </a:r>
            <a:endParaRPr lang="en-US" sz="1800" dirty="0"/>
          </a:p>
          <a:p>
            <a:r>
              <a:rPr lang="en-US" sz="1800" dirty="0" err="1"/>
              <a:t>nh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n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h</a:t>
            </a:r>
            <a:r>
              <a:rPr lang="vi-VN" sz="1800" dirty="0"/>
              <a:t>ơ</a:t>
            </a:r>
            <a:r>
              <a:rPr lang="en-US" sz="1800" dirty="0"/>
              <a:t>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1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: </a:t>
            </a:r>
            <a:r>
              <a:rPr lang="vi-VN" dirty="0"/>
              <a:t>Tầng ẩn phía dưới sẽ học những đặc trưng đơn giản, </a:t>
            </a:r>
            <a:endParaRPr lang="en-US" dirty="0"/>
          </a:p>
          <a:p>
            <a:r>
              <a:rPr lang="vi-VN" dirty="0"/>
              <a:t>sau đó tầng ẩn phía trên sẽ kết hợp những đặc trưng đơn giản này để học những đặc trưng phức tạp, tổng quát hơn.</a:t>
            </a:r>
            <a:endParaRPr lang="en-US" dirty="0"/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rôn</a:t>
            </a:r>
            <a:r>
              <a:rPr lang="en-US" dirty="0"/>
              <a:t>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(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…)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thanhf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…</a:t>
            </a:r>
            <a:endParaRPr lang="vi-VN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488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Ng Andrew: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phỏng</a:t>
            </a:r>
            <a:r>
              <a:rPr lang="en-US" sz="1200" dirty="0"/>
              <a:t> </a:t>
            </a:r>
            <a:r>
              <a:rPr lang="en-US" sz="1200" dirty="0" err="1"/>
              <a:t>cùng</a:t>
            </a:r>
            <a:r>
              <a:rPr lang="en-US" sz="1200" dirty="0"/>
              <a:t> 1 </a:t>
            </a:r>
            <a:r>
              <a:rPr lang="en-US" sz="1200" dirty="0" err="1"/>
              <a:t>hàm</a:t>
            </a:r>
            <a:r>
              <a:rPr lang="en-US" sz="1200" dirty="0"/>
              <a:t> </a:t>
            </a:r>
            <a:r>
              <a:rPr lang="en-US" sz="1200" dirty="0" err="1"/>
              <a:t>phức</a:t>
            </a:r>
            <a:r>
              <a:rPr lang="en-US" sz="1200" dirty="0"/>
              <a:t> </a:t>
            </a:r>
            <a:r>
              <a:rPr lang="en-US" sz="1200" dirty="0" err="1"/>
              <a:t>tạp</a:t>
            </a:r>
            <a:r>
              <a:rPr lang="en-US" sz="1200" dirty="0"/>
              <a:t>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ít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neural ở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ẩn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mũ</a:t>
            </a:r>
            <a:r>
              <a:rPr lang="en-US" sz="1200" dirty="0"/>
              <a:t> so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tầng</a:t>
            </a:r>
            <a:r>
              <a:rPr lang="en-US" sz="1200" dirty="0"/>
              <a:t> (Andrew Ng).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Do</a:t>
            </a:r>
            <a:r>
              <a:rPr lang="ja-JP" altLang="en-US" sz="1200" dirty="0"/>
              <a:t> </a:t>
            </a:r>
            <a:r>
              <a:rPr lang="en-US" altLang="ja-JP" sz="1200" dirty="0" err="1"/>
              <a:t>đó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mạng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nhiều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tầng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giảm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số</a:t>
            </a:r>
            <a:r>
              <a:rPr lang="en-US" altLang="ja-JP" sz="1200" dirty="0"/>
              <a:t> n</a:t>
            </a:r>
            <a:r>
              <a:rPr lang="vi-VN" altLang="ja-JP" sz="1200" dirty="0"/>
              <a:t>ơ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ron</a:t>
            </a:r>
            <a:r>
              <a:rPr lang="en-US" altLang="ja-JP" sz="1200" dirty="0"/>
              <a:t> ở </a:t>
            </a:r>
            <a:r>
              <a:rPr lang="en-US" altLang="ja-JP" sz="1200" dirty="0" err="1"/>
              <a:t>mỗi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lớp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ẩn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cũng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</a:t>
            </a:r>
            <a:r>
              <a:rPr lang="vi-VN" altLang="ja-JP" sz="1200" dirty="0"/>
              <a:t>ư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giảm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tổng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số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trọng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số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của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toàn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mạng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/>
              <a:t>Trong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phần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thực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hành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tới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chúng</a:t>
            </a:r>
            <a:r>
              <a:rPr lang="en-US" altLang="ja-JP" sz="1200" dirty="0"/>
              <a:t> ta </a:t>
            </a:r>
            <a:r>
              <a:rPr lang="en-US" altLang="ja-JP" sz="1200" dirty="0" err="1"/>
              <a:t>sẽ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sử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dụng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pytorch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mô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phỏng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mạng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nơ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ron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nhiều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tầng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</a:t>
            </a:r>
            <a:r>
              <a:rPr lang="en-US" altLang="ja-JP" sz="1200" dirty="0"/>
              <a:t> </a:t>
            </a:r>
            <a:r>
              <a:rPr lang="en-US" altLang="ja-JP" sz="1200" dirty="0" err="1"/>
              <a:t>ít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tầng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697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1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(Bigdata)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rôn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tang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954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ImageNet.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1ED5-E5D4-E946-A4A1-CFFE723DA15D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88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7700" dirty="0">
              <a:solidFill>
                <a:srgbClr val="CCCCCC"/>
              </a:solidFill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77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7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1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6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5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7860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CE457-5D21-41A6-8CDE-79DE319A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D0DB0-371A-4D85-867D-486C32C1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8EBE-582F-49CA-93DE-5A088C89F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hyperlink" Target="https://crossing-technologies.com/big-data-analytic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ja-jp/services/cognitive-services/computer-vision/#featu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4076700" cy="9906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tạo</a:t>
            </a:r>
            <a:endParaRPr lang="en-US" altLang="en-US" sz="28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2400188-BE1A-43DD-932D-28BCE3393F83}"/>
              </a:ext>
            </a:extLst>
          </p:cNvPr>
          <p:cNvCxnSpPr/>
          <p:nvPr/>
        </p:nvCxnSpPr>
        <p:spPr bwMode="auto">
          <a:xfrm>
            <a:off x="2800350" y="3047999"/>
            <a:ext cx="3657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FF3EA-878C-DF45-837A-B0F275A3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Cách tìm trọng số 2: Gradient Descent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11CEB24-94FB-9C4E-9177-EC7B9401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83" y="1771650"/>
            <a:ext cx="4725267" cy="291465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C6CBE1-BE98-CC42-AC2C-2E5D13831D8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7724" y="3143250"/>
            <a:ext cx="235384" cy="68580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B7C1021-DDDF-C543-B6B6-C5417DC8898B}"/>
              </a:ext>
            </a:extLst>
          </p:cNvPr>
          <p:cNvCxnSpPr>
            <a:cxnSpLocks/>
          </p:cNvCxnSpPr>
          <p:nvPr/>
        </p:nvCxnSpPr>
        <p:spPr bwMode="auto">
          <a:xfrm flipH="1">
            <a:off x="5543550" y="3657600"/>
            <a:ext cx="621866" cy="51435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6BE598B-3D45-FD42-8207-87DC4D266826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3108" y="2286000"/>
            <a:ext cx="174842" cy="758429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3139C53-0904-EE4B-8979-72F07C1BDF9C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3500" y="4000500"/>
            <a:ext cx="766437" cy="17145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3277E82-FD67-2643-8E27-2A86EC6DB3E5}"/>
              </a:ext>
            </a:extLst>
          </p:cNvPr>
          <p:cNvSpPr txBox="1"/>
          <p:nvPr/>
        </p:nvSpPr>
        <p:spPr>
          <a:xfrm>
            <a:off x="796492" y="1784509"/>
            <a:ext cx="258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- Độ dốc (gradient): thể hiện quan hệ giữa </a:t>
            </a:r>
            <a:r>
              <a:rPr kumimoji="1" lang="vi-VN" altLang="ja-JP" dirty="0"/>
              <a:t>thay đổi của trọng số </a:t>
            </a:r>
            <a:r>
              <a:rPr kumimoji="1" lang="vi-VN" altLang="ja-JP" b="0" dirty="0"/>
              <a:t>và </a:t>
            </a:r>
            <a:r>
              <a:rPr kumimoji="1" lang="vi-VN" altLang="ja-JP" dirty="0"/>
              <a:t>thay đổi của sai lệch</a:t>
            </a:r>
            <a:r>
              <a:rPr kumimoji="1" lang="vi-VN" altLang="ja-JP" b="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78DD1959-EDC5-594E-8A12-253B1B80B9D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0670" y="3143251"/>
                <a:ext cx="3247196" cy="799771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kumimoji="1" lang="en-US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78DD1959-EDC5-594E-8A12-253B1B80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670" y="3143251"/>
                <a:ext cx="3247196" cy="79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ACD006-C215-A04B-9F7A-E47F2B573A0B}"/>
              </a:ext>
            </a:extLst>
          </p:cNvPr>
          <p:cNvSpPr txBox="1"/>
          <p:nvPr/>
        </p:nvSpPr>
        <p:spPr>
          <a:xfrm>
            <a:off x="796492" y="4197816"/>
            <a:ext cx="30062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vi-VN" altLang="ja-JP" b="0" dirty="0"/>
          </a:p>
          <a:p>
            <a:pPr marL="342900" indent="-342900">
              <a:buFont typeface="Wingdings" pitchFamily="2" charset="2"/>
              <a:buChar char="à"/>
            </a:pPr>
            <a:r>
              <a:rPr kumimoji="1" lang="vi-VN" altLang="ja-JP" sz="21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Cho biết hướng di </a:t>
            </a:r>
          </a:p>
          <a:p>
            <a:r>
              <a:rPr kumimoji="1" lang="vi-VN" altLang="ja-JP" sz="21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chuyển hợp lý của w để giảm E </a:t>
            </a:r>
            <a:endParaRPr kumimoji="1" lang="ja-JP" altLang="en-US" sz="21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CBE5B-E9C8-7C47-93FF-13A15D8D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Đạo hàm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C1F0ED6-3137-4C40-9D95-53CC3E744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0982"/>
            <a:ext cx="3430693" cy="1958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647AA11D-2D10-AF46-9527-1610CFEA96B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999314" y="1548127"/>
                <a:ext cx="1600200" cy="434734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647AA11D-2D10-AF46-9527-1610CFEA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9314" y="1548127"/>
                <a:ext cx="1600200" cy="434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92571462-009E-2146-9412-EE3857852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598032"/>
            <a:ext cx="3256364" cy="1945268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C9419A56-B3A8-AA40-968A-B069E4B93AC2}"/>
              </a:ext>
            </a:extLst>
          </p:cNvPr>
          <p:cNvSpPr/>
          <p:nvPr/>
        </p:nvSpPr>
        <p:spPr bwMode="auto">
          <a:xfrm>
            <a:off x="5600701" y="1653426"/>
            <a:ext cx="800099" cy="31432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DBAAE5D2-03EF-D349-AA30-7521042B149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73436" y="1533018"/>
                <a:ext cx="1657350" cy="434734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DBAAE5D2-03EF-D349-AA30-7521042B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73436" y="1533018"/>
                <a:ext cx="1657350" cy="43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A40C7875-28BF-134E-A013-8247D61CAEE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033721" y="3567307"/>
                <a:ext cx="1600200" cy="434734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A40C7875-28BF-134E-A013-8247D61C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3721" y="3567307"/>
                <a:ext cx="1600200" cy="434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>
            <a:extLst>
              <a:ext uri="{FF2B5EF4-FFF2-40B4-BE49-F238E27FC236}">
                <a16:creationId xmlns:a16="http://schemas.microsoft.com/office/drawing/2014/main" id="{BE86236D-4C41-CD49-96BC-C52ABD459690}"/>
              </a:ext>
            </a:extLst>
          </p:cNvPr>
          <p:cNvSpPr/>
          <p:nvPr/>
        </p:nvSpPr>
        <p:spPr bwMode="auto">
          <a:xfrm>
            <a:off x="5635108" y="3672606"/>
            <a:ext cx="800099" cy="31432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B8CE87B2-852F-BC4F-8D5F-73A37753C9D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07843" y="3552198"/>
                <a:ext cx="1657350" cy="434734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B8CE87B2-852F-BC4F-8D5F-73A37753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07843" y="3552198"/>
                <a:ext cx="1657350" cy="4347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1138EB-0CB8-694E-A626-69E00CFE9DBF}"/>
              </a:ext>
            </a:extLst>
          </p:cNvPr>
          <p:cNvSpPr txBox="1"/>
          <p:nvPr/>
        </p:nvSpPr>
        <p:spPr>
          <a:xfrm>
            <a:off x="4229100" y="2102062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Kiểm chứng:</a:t>
            </a:r>
          </a:p>
          <a:p>
            <a:endParaRPr kumimoji="1" lang="vi-VN" altLang="ja-JP" b="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916B7FD-7E0D-E048-912A-CC40C3D2B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7450" y="2102061"/>
            <a:ext cx="457200" cy="298239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885D6F37-1429-D040-8304-791AF7B3865E}"/>
              </a:ext>
            </a:extLst>
          </p:cNvPr>
          <p:cNvSpPr/>
          <p:nvPr/>
        </p:nvSpPr>
        <p:spPr bwMode="auto">
          <a:xfrm>
            <a:off x="2628900" y="2228850"/>
            <a:ext cx="57150" cy="5715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88481F-FC9A-F34D-8818-5D1818F94AF4}"/>
              </a:ext>
            </a:extLst>
          </p:cNvPr>
          <p:cNvCxnSpPr/>
          <p:nvPr/>
        </p:nvCxnSpPr>
        <p:spPr bwMode="auto">
          <a:xfrm>
            <a:off x="2914650" y="2102061"/>
            <a:ext cx="0" cy="3116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4886588-FCA0-8448-8BBA-38600C6D61B6}"/>
              </a:ext>
            </a:extLst>
          </p:cNvPr>
          <p:cNvCxnSpPr/>
          <p:nvPr/>
        </p:nvCxnSpPr>
        <p:spPr bwMode="auto">
          <a:xfrm>
            <a:off x="1200150" y="2400300"/>
            <a:ext cx="19431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1FF94B1-E278-254C-A7D8-5ECE71A1608F}"/>
              </a:ext>
            </a:extLst>
          </p:cNvPr>
          <p:cNvCxnSpPr/>
          <p:nvPr/>
        </p:nvCxnSpPr>
        <p:spPr bwMode="auto">
          <a:xfrm>
            <a:off x="1200150" y="2102061"/>
            <a:ext cx="19431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A7B48CC-8D59-4D48-8ED2-6104A14B98C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7450" y="2165736"/>
            <a:ext cx="0" cy="9775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857A9C8-6653-CD46-A15F-3FD2EAEE474C}"/>
              </a:ext>
            </a:extLst>
          </p:cNvPr>
          <p:cNvCxnSpPr>
            <a:cxnSpLocks/>
          </p:cNvCxnSpPr>
          <p:nvPr/>
        </p:nvCxnSpPr>
        <p:spPr bwMode="auto">
          <a:xfrm>
            <a:off x="2914650" y="2102061"/>
            <a:ext cx="0" cy="104118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EFC0B5-9E78-1944-A873-5FBF7452FA41}"/>
              </a:ext>
            </a:extLst>
          </p:cNvPr>
          <p:cNvCxnSpPr>
            <a:cxnSpLocks/>
          </p:cNvCxnSpPr>
          <p:nvPr/>
        </p:nvCxnSpPr>
        <p:spPr bwMode="auto">
          <a:xfrm>
            <a:off x="2457450" y="2527985"/>
            <a:ext cx="4572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915BD26-C47C-514D-9C7E-39CDC556E0BA}"/>
                  </a:ext>
                </a:extLst>
              </p:cNvPr>
              <p:cNvSpPr txBox="1"/>
              <p:nvPr/>
            </p:nvSpPr>
            <p:spPr>
              <a:xfrm>
                <a:off x="2560415" y="2566267"/>
                <a:ext cx="335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915BD26-C47C-514D-9C7E-39CDC556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15" y="2566267"/>
                <a:ext cx="335028" cy="276999"/>
              </a:xfrm>
              <a:prstGeom prst="rect">
                <a:avLst/>
              </a:prstGeom>
              <a:blipFill>
                <a:blip r:embed="rId8"/>
                <a:stretch>
                  <a:fillRect l="-14545" r="-9091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8C1CDFC-4AB9-D745-A3BE-6267342A11E3}"/>
                  </a:ext>
                </a:extLst>
              </p:cNvPr>
              <p:cNvSpPr txBox="1"/>
              <p:nvPr/>
            </p:nvSpPr>
            <p:spPr>
              <a:xfrm>
                <a:off x="2977111" y="2126164"/>
                <a:ext cx="33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8C1CDFC-4AB9-D745-A3BE-6267342A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11" y="2126164"/>
                <a:ext cx="339837" cy="276999"/>
              </a:xfrm>
              <a:prstGeom prst="rect">
                <a:avLst/>
              </a:prstGeom>
              <a:blipFill>
                <a:blip r:embed="rId9"/>
                <a:stretch>
                  <a:fillRect l="-14286" r="-16071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コンテンツ プレースホルダー 2">
                <a:extLst>
                  <a:ext uri="{FF2B5EF4-FFF2-40B4-BE49-F238E27FC236}">
                    <a16:creationId xmlns:a16="http://schemas.microsoft.com/office/drawing/2014/main" id="{E5656C70-F4AD-8740-9303-4BE44CDB8FC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040292" y="2505232"/>
                <a:ext cx="4224901" cy="499880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15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sz="1500" b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1500" b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3.001 −4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2.999</m:t>
                          </m:r>
                        </m:num>
                        <m:den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3.001 −2.999</m:t>
                          </m:r>
                        </m:den>
                      </m:f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48" name="コンテンツ プレースホルダー 2">
                <a:extLst>
                  <a:ext uri="{FF2B5EF4-FFF2-40B4-BE49-F238E27FC236}">
                    <a16:creationId xmlns:a16="http://schemas.microsoft.com/office/drawing/2014/main" id="{E5656C70-F4AD-8740-9303-4BE44CDB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40292" y="2505232"/>
                <a:ext cx="4224901" cy="4998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444836-2090-3740-8054-9945DF402602}"/>
              </a:ext>
            </a:extLst>
          </p:cNvPr>
          <p:cNvSpPr txBox="1"/>
          <p:nvPr/>
        </p:nvSpPr>
        <p:spPr>
          <a:xfrm>
            <a:off x="4219161" y="4107340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Kiểm chứng:</a:t>
            </a:r>
          </a:p>
          <a:p>
            <a:endParaRPr kumimoji="1" lang="vi-VN" altLang="ja-JP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コンテンツ プレースホルダー 2">
                <a:extLst>
                  <a:ext uri="{FF2B5EF4-FFF2-40B4-BE49-F238E27FC236}">
                    <a16:creationId xmlns:a16="http://schemas.microsoft.com/office/drawing/2014/main" id="{35BB9498-1A93-C74F-B5F3-35ED77F6F08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771900" y="4628817"/>
                <a:ext cx="4224901" cy="515141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15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sz="1500" b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1500" b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3.001</m:t>
                              </m:r>
                            </m:e>
                            <m:sup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2.999</m:t>
                              </m:r>
                            </m:e>
                            <m:sup>
                              <m:r>
                                <a:rPr kumimoji="1" lang="en-US" altLang="ja-JP" sz="15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1500" b="0" i="1">
                              <a:latin typeface="Cambria Math" panose="02040503050406030204" pitchFamily="18" charset="0"/>
                            </a:rPr>
                            <m:t>3.001 −2.999</m:t>
                          </m:r>
                        </m:den>
                      </m:f>
                      <m:r>
                        <a:rPr kumimoji="1" lang="en-US" altLang="ja-JP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15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50" name="コンテンツ プレースホルダー 2">
                <a:extLst>
                  <a:ext uri="{FF2B5EF4-FFF2-40B4-BE49-F238E27FC236}">
                    <a16:creationId xmlns:a16="http://schemas.microsoft.com/office/drawing/2014/main" id="{35BB9498-1A93-C74F-B5F3-35ED77F6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71900" y="4628817"/>
                <a:ext cx="4224901" cy="515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0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21" grpId="0" animBg="1"/>
      <p:bldP spid="46" grpId="0"/>
      <p:bldP spid="47" grpId="0"/>
      <p:bldP spid="48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C95B6-84E8-C741-BDA4-1A8166E4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Thuật toán học của Perceptron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C7D3D918-6B50-0B46-9BB5-E53C929C735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1968500" y="2686050"/>
                <a:ext cx="5200650" cy="808106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kumimoji="1" lang="en-US" altLang="ja-JP" sz="2700" b="0">
                          <a:latin typeface="Cambria Math" panose="02040503050406030204" pitchFamily="18" charset="0"/>
                        </a:rPr>
                        <m:t>a</m:t>
                      </m:r>
                      <m:f>
                        <m:f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700" b="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C7D3D918-6B50-0B46-9BB5-E53C929C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68500" y="2686050"/>
                <a:ext cx="5200650" cy="808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0DB43-35B4-BD4F-A245-FC06D638DBA8}"/>
              </a:ext>
            </a:extLst>
          </p:cNvPr>
          <p:cNvSpPr txBox="1"/>
          <p:nvPr/>
        </p:nvSpPr>
        <p:spPr>
          <a:xfrm>
            <a:off x="3349460" y="3687037"/>
            <a:ext cx="1469888" cy="1021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chemeClr val="bg1"/>
                </a:solidFill>
              </a:rPr>
              <a:t>Tốc độ học </a:t>
            </a:r>
          </a:p>
          <a:p>
            <a:pPr algn="ctr"/>
            <a:r>
              <a:rPr kumimoji="1" lang="vi-VN" altLang="ja-JP" b="0" dirty="0">
                <a:solidFill>
                  <a:schemeClr val="bg1"/>
                </a:solidFill>
              </a:rPr>
              <a:t>(learning rate)</a:t>
            </a:r>
            <a:endParaRPr kumimoji="1" lang="ja-JP" altLang="en-US" b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50F60D-B997-4043-9C75-BD90FD99984F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4819348" y="3359904"/>
            <a:ext cx="734945" cy="837911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91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7AC5D-CA2B-5D41-9360-5CE6C799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Ba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152FC-162F-F447-96BD-FCE881D6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457450"/>
            <a:ext cx="2571750" cy="1595309"/>
          </a:xfrm>
        </p:spPr>
        <p:txBody>
          <a:bodyPr/>
          <a:lstStyle/>
          <a:p>
            <a:pPr marL="342900" indent="-342900" algn="just">
              <a:buFont typeface="+mj-ea"/>
              <a:buAutoNum type="circleNumDbPlain"/>
            </a:pPr>
            <a:r>
              <a:rPr kumimoji="1" lang="en-US" altLang="ja-JP" sz="3000" dirty="0"/>
              <a:t> Sigmoid </a:t>
            </a:r>
          </a:p>
          <a:p>
            <a:pPr marL="342900" indent="-342900" algn="just">
              <a:buFont typeface="+mj-ea"/>
              <a:buAutoNum type="circleNumDbPlain"/>
            </a:pPr>
            <a:r>
              <a:rPr kumimoji="1" lang="en-US" altLang="ja-JP" sz="3000" dirty="0"/>
              <a:t> Tanh</a:t>
            </a:r>
          </a:p>
          <a:p>
            <a:pPr marL="342900" indent="-342900" algn="just">
              <a:buFont typeface="+mj-ea"/>
              <a:buAutoNum type="circleNumDbPlain"/>
            </a:pPr>
            <a:r>
              <a:rPr kumimoji="1" lang="en-US" altLang="ja-JP" sz="3000" dirty="0"/>
              <a:t> </a:t>
            </a:r>
            <a:r>
              <a:rPr kumimoji="1" lang="en-US" altLang="ja-JP" sz="3000" dirty="0" err="1"/>
              <a:t>ReLU</a:t>
            </a:r>
            <a:r>
              <a:rPr kumimoji="1" lang="en-US" altLang="ja-JP" sz="3000" dirty="0"/>
              <a:t> </a:t>
            </a:r>
            <a:endParaRPr kumimoji="1" lang="ja-JP" altLang="en-US" sz="3000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0E91253C-E841-C149-B7D3-677C91D7E40F}"/>
              </a:ext>
            </a:extLst>
          </p:cNvPr>
          <p:cNvSpPr/>
          <p:nvPr/>
        </p:nvSpPr>
        <p:spPr bwMode="auto">
          <a:xfrm>
            <a:off x="3849346" y="2979815"/>
            <a:ext cx="1438958" cy="51435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699C-24CC-E34B-8942-057AEB1E2E8A}"/>
              </a:ext>
            </a:extLst>
          </p:cNvPr>
          <p:cNvSpPr txBox="1"/>
          <p:nvPr/>
        </p:nvSpPr>
        <p:spPr>
          <a:xfrm>
            <a:off x="5923723" y="2870917"/>
            <a:ext cx="236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Ngoài ra còn nhiều biến thể khác từ các hàm này</a:t>
            </a:r>
          </a:p>
        </p:txBody>
      </p:sp>
    </p:spTree>
    <p:extLst>
      <p:ext uri="{BB962C8B-B14F-4D97-AF65-F5344CB8AC3E}">
        <p14:creationId xmlns:p14="http://schemas.microsoft.com/office/powerpoint/2010/main" val="26906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9584C-13BE-4F4D-8AA7-3C0547C9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1.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Sigmoid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C0F3C-52F9-EB44-9ED8-BC07EBF9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64202"/>
          </a:xfrm>
        </p:spPr>
        <p:txBody>
          <a:bodyPr/>
          <a:lstStyle/>
          <a:p>
            <a:r>
              <a:rPr kumimoji="1" lang="vi-VN" altLang="ja-JP" dirty="0"/>
              <a:t>- Biểu diễn bằng phương trình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22C33D86-C518-954A-A6FC-6FEA8E2E52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159056" y="2514600"/>
                <a:ext cx="2803526" cy="806696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vi-VN" altLang="ja-JP" sz="27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vi-VN" altLang="ja-JP" sz="27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vi-VN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22C33D86-C518-954A-A6FC-6FEA8E2E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9056" y="2514600"/>
                <a:ext cx="28035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7FCAA2-0BC9-4A4D-926F-FB43B22F6027}"/>
              </a:ext>
            </a:extLst>
          </p:cNvPr>
          <p:cNvSpPr txBox="1"/>
          <p:nvPr/>
        </p:nvSpPr>
        <p:spPr>
          <a:xfrm>
            <a:off x="2335145" y="3510687"/>
            <a:ext cx="1469888" cy="71508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Giá trị sau </a:t>
            </a:r>
          </a:p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kích hoạt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02E97AB-A457-6148-84CE-9D43B90D08F4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V="1">
            <a:off x="3070089" y="3143251"/>
            <a:ext cx="693806" cy="36743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B4AD60-C90B-EA46-9999-5E291BF0307E}"/>
              </a:ext>
            </a:extLst>
          </p:cNvPr>
          <p:cNvSpPr txBox="1"/>
          <p:nvPr/>
        </p:nvSpPr>
        <p:spPr>
          <a:xfrm>
            <a:off x="6188212" y="3510687"/>
            <a:ext cx="1469888" cy="40862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Giá trị vào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43F3B3B-6A91-FA4F-B3B0-BF3A21CFEBF5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5486401" y="3143251"/>
            <a:ext cx="1436755" cy="36743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177336-F266-CD4B-B032-1A1AD358F35E}"/>
              </a:ext>
            </a:extLst>
          </p:cNvPr>
          <p:cNvSpPr txBox="1"/>
          <p:nvPr/>
        </p:nvSpPr>
        <p:spPr>
          <a:xfrm>
            <a:off x="4244285" y="3876578"/>
            <a:ext cx="1469888" cy="102155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Logarith tự nhiên </a:t>
            </a:r>
          </a:p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(hằng số)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8EC699A-C172-8143-8C54-0A13FBA3F1D0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V="1">
            <a:off x="4979229" y="3326970"/>
            <a:ext cx="99116" cy="549608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60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9584C-13BE-4F4D-8AA7-3C0547C9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1.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Sigmoid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C0F3C-52F9-EB44-9ED8-BC07EBF9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64202"/>
          </a:xfrm>
        </p:spPr>
        <p:txBody>
          <a:bodyPr/>
          <a:lstStyle/>
          <a:p>
            <a:r>
              <a:rPr kumimoji="1" lang="vi-VN" altLang="ja-JP" dirty="0"/>
              <a:t>- Đồ thị:</a:t>
            </a:r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669BC2DD-F2D4-9047-A695-D104D03B78CA}"/>
              </a:ext>
            </a:extLst>
          </p:cNvPr>
          <p:cNvSpPr txBox="1">
            <a:spLocks/>
          </p:cNvSpPr>
          <p:nvPr/>
        </p:nvSpPr>
        <p:spPr bwMode="gray">
          <a:xfrm>
            <a:off x="551622" y="3714750"/>
            <a:ext cx="7918450" cy="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vi-VN" altLang="ja-JP" sz="1650" b="0" dirty="0"/>
              <a:t>- Gradient:</a:t>
            </a:r>
            <a:endParaRPr kumimoji="1" lang="ja-JP" altLang="en-US" sz="1650" b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89E3DAD-A044-B94F-A4F6-FE92C5B03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90" y="3720928"/>
            <a:ext cx="2603355" cy="18223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DBAB659-28A6-DD4B-867E-ACAEF6937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44279"/>
            <a:ext cx="2590659" cy="1776637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D4D8E0B9-7C2A-274C-AE94-B9D94D33DE08}"/>
              </a:ext>
            </a:extLst>
          </p:cNvPr>
          <p:cNvSpPr/>
          <p:nvPr/>
        </p:nvSpPr>
        <p:spPr bwMode="auto">
          <a:xfrm>
            <a:off x="4686300" y="2501503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DB2356-5634-7246-9B3D-2FA216207D59}"/>
              </a:ext>
            </a:extLst>
          </p:cNvPr>
          <p:cNvSpPr txBox="1"/>
          <p:nvPr/>
        </p:nvSpPr>
        <p:spPr>
          <a:xfrm>
            <a:off x="5829300" y="2123167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Xu hướng đẩy kết quả về 2 cực 0, 1</a:t>
            </a:r>
          </a:p>
          <a:p>
            <a:r>
              <a:rPr kumimoji="1" lang="vi-VN" altLang="ja-JP" b="0" dirty="0">
                <a:sym typeface="Wingdings" pitchFamily="2" charset="2"/>
              </a:rPr>
              <a:t> </a:t>
            </a:r>
            <a:r>
              <a:rPr kumimoji="1" lang="vi-VN" altLang="ja-JP" b="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Dùng nhiều trong các bài toán về phân loại</a:t>
            </a:r>
            <a:endParaRPr kumimoji="1" lang="vi-VN" altLang="ja-JP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2E5ECCCC-158F-C540-9FFE-9DBA4258D4AB}"/>
              </a:ext>
            </a:extLst>
          </p:cNvPr>
          <p:cNvSpPr/>
          <p:nvPr/>
        </p:nvSpPr>
        <p:spPr bwMode="auto">
          <a:xfrm>
            <a:off x="4714875" y="4301728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533781-2DB2-1A41-9118-7D39E1E32AC1}"/>
              </a:ext>
            </a:extLst>
          </p:cNvPr>
          <p:cNvSpPr txBox="1"/>
          <p:nvPr/>
        </p:nvSpPr>
        <p:spPr>
          <a:xfrm>
            <a:off x="5829300" y="418192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Lớn ở giữa và thuôn ở hai đầu</a:t>
            </a:r>
          </a:p>
        </p:txBody>
      </p:sp>
    </p:spTree>
    <p:extLst>
      <p:ext uri="{BB962C8B-B14F-4D97-AF65-F5344CB8AC3E}">
        <p14:creationId xmlns:p14="http://schemas.microsoft.com/office/powerpoint/2010/main" val="31986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EE3B0-52ED-664A-A5F8-F2B9E24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2.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Tanh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142902-3709-9B40-8EE7-EFF50E54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64202"/>
          </a:xfrm>
        </p:spPr>
        <p:txBody>
          <a:bodyPr/>
          <a:lstStyle/>
          <a:p>
            <a:r>
              <a:rPr kumimoji="1" lang="vi-VN" altLang="ja-JP" dirty="0"/>
              <a:t>- Biểu diễn bằng phương trình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0C696D29-3AD6-4E49-BBB2-79FAC3BF597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114550" y="2628900"/>
                <a:ext cx="4499044" cy="892873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700" b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700" b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kumimoji="1" lang="en-US" altLang="ja-JP" sz="27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7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0C696D29-3AD6-4E49-BBB2-79FAC3BF5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4550" y="2628900"/>
                <a:ext cx="4499044" cy="892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1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EE3B0-52ED-664A-A5F8-F2B9E24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2.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Tanh</a:t>
            </a:r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D3D3020-8B5E-B642-BEA4-690DCA3C32AE}"/>
              </a:ext>
            </a:extLst>
          </p:cNvPr>
          <p:cNvSpPr txBox="1">
            <a:spLocks/>
          </p:cNvSpPr>
          <p:nvPr/>
        </p:nvSpPr>
        <p:spPr bwMode="gray">
          <a:xfrm>
            <a:off x="609600" y="1944291"/>
            <a:ext cx="7918450" cy="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vi-VN" altLang="ja-JP" sz="1650" b="0"/>
              <a:t>- Đồ thị:</a:t>
            </a:r>
            <a:endParaRPr kumimoji="1" lang="ja-JP" altLang="en-US" sz="1650" b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64765D7-CF72-3B42-A7EE-91825EE22E75}"/>
              </a:ext>
            </a:extLst>
          </p:cNvPr>
          <p:cNvSpPr txBox="1">
            <a:spLocks/>
          </p:cNvSpPr>
          <p:nvPr/>
        </p:nvSpPr>
        <p:spPr bwMode="gray">
          <a:xfrm>
            <a:off x="551622" y="3714750"/>
            <a:ext cx="7918450" cy="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vi-VN" altLang="ja-JP" sz="1650" b="0" dirty="0"/>
              <a:t>- Gradient:</a:t>
            </a:r>
            <a:endParaRPr kumimoji="1" lang="ja-JP" altLang="en-US" sz="1650" b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051913B-2BC0-1947-BAF4-E518F09A7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11" y="3720928"/>
            <a:ext cx="2648913" cy="18223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AE6DB42-987D-254E-8E41-512F93E39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9" y="1844279"/>
            <a:ext cx="2683991" cy="1776637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C4B80152-C1CA-8640-8FDF-46586BCDF6A1}"/>
              </a:ext>
            </a:extLst>
          </p:cNvPr>
          <p:cNvSpPr/>
          <p:nvPr/>
        </p:nvSpPr>
        <p:spPr bwMode="auto">
          <a:xfrm>
            <a:off x="4686300" y="2501503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44550-EE36-6245-BF40-97FF07976228}"/>
              </a:ext>
            </a:extLst>
          </p:cNvPr>
          <p:cNvSpPr txBox="1"/>
          <p:nvPr/>
        </p:nvSpPr>
        <p:spPr>
          <a:xfrm>
            <a:off x="5826815" y="2382166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Centered data</a:t>
            </a:r>
          </a:p>
          <a:p>
            <a:r>
              <a:rPr kumimoji="1" lang="vi-VN" altLang="ja-JP" b="0" dirty="0">
                <a:sym typeface="Wingdings" pitchFamily="2" charset="2"/>
              </a:rPr>
              <a:t> Dễ học hơn</a:t>
            </a:r>
            <a:endParaRPr kumimoji="1" lang="vi-VN" altLang="ja-JP" b="0" dirty="0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73E54EE5-2BCE-CF4A-AA9D-F2132826A4B0}"/>
              </a:ext>
            </a:extLst>
          </p:cNvPr>
          <p:cNvSpPr/>
          <p:nvPr/>
        </p:nvSpPr>
        <p:spPr bwMode="auto">
          <a:xfrm>
            <a:off x="4714875" y="4301728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4D5347-873A-7C4D-BD05-707514A97595}"/>
              </a:ext>
            </a:extLst>
          </p:cNvPr>
          <p:cNvSpPr txBox="1"/>
          <p:nvPr/>
        </p:nvSpPr>
        <p:spPr>
          <a:xfrm>
            <a:off x="5826815" y="43208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Tương tự sigmoid</a:t>
            </a:r>
          </a:p>
        </p:txBody>
      </p:sp>
    </p:spTree>
    <p:extLst>
      <p:ext uri="{BB962C8B-B14F-4D97-AF65-F5344CB8AC3E}">
        <p14:creationId xmlns:p14="http://schemas.microsoft.com/office/powerpoint/2010/main" val="40963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E7BE-C701-664A-BF72-8FD8DCBB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 (Rectified Linear Unit)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E1B943-B163-2C49-8A92-0D1F3A0B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64202"/>
          </a:xfrm>
        </p:spPr>
        <p:txBody>
          <a:bodyPr/>
          <a:lstStyle/>
          <a:p>
            <a:r>
              <a:rPr kumimoji="1" lang="vi-VN" altLang="ja-JP" dirty="0"/>
              <a:t>- Biểu diễn bằng phương trình </a:t>
            </a:r>
            <a:r>
              <a:rPr kumimoji="1" lang="vi-VN" altLang="ja-JP" dirty="0">
                <a:sym typeface="Wingdings" pitchFamily="2" charset="2"/>
              </a:rPr>
              <a:t> </a:t>
            </a:r>
            <a:r>
              <a:rPr kumimoji="1" lang="vi-VN" altLang="ja-JP" b="1" dirty="0">
                <a:sym typeface="Wingdings" pitchFamily="2" charset="2"/>
              </a:rPr>
              <a:t>Rất phổ biến</a:t>
            </a:r>
            <a:endParaRPr kumimoji="1" lang="ja-JP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BF6A16F1-3127-7641-B5FF-25F1E6E3C81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114550" y="2628900"/>
                <a:ext cx="4499044" cy="434734"/>
              </a:xfrm>
              <a:prstGeom prst="rect">
                <a:avLst/>
              </a:prstGeom>
              <a:ln>
                <a:noFill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525" tIns="9525" rIns="9525" bIns="9525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339725" indent="-22542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09638" indent="-3317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55713" indent="-231775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45000"/>
                  <a:buFont typeface="Arial" panose="020B0604020202020204" pitchFamily="34" charset="0"/>
                  <a:buChar char="—"/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601788" indent="-230188" algn="l" defTabSz="2286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5000"/>
                  <a:buFont typeface="Arial" panose="020B0604020202020204" pitchFamily="34" charset="0"/>
                  <a:buChar char="—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700" b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300" b="0"/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BF6A16F1-3127-7641-B5FF-25F1E6E3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4550" y="2628900"/>
                <a:ext cx="4499044" cy="434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矢印 4">
            <a:extLst>
              <a:ext uri="{FF2B5EF4-FFF2-40B4-BE49-F238E27FC236}">
                <a16:creationId xmlns:a16="http://schemas.microsoft.com/office/drawing/2014/main" id="{02FB3903-524F-D447-8B8C-B3BF66FB19C0}"/>
              </a:ext>
            </a:extLst>
          </p:cNvPr>
          <p:cNvSpPr/>
          <p:nvPr/>
        </p:nvSpPr>
        <p:spPr bwMode="auto">
          <a:xfrm>
            <a:off x="1714500" y="4104483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042E660A-F1EA-E743-9D0F-D98904FC43C8}"/>
              </a:ext>
            </a:extLst>
          </p:cNvPr>
          <p:cNvSpPr/>
          <p:nvPr/>
        </p:nvSpPr>
        <p:spPr bwMode="auto">
          <a:xfrm>
            <a:off x="3543300" y="3486150"/>
            <a:ext cx="400050" cy="1543050"/>
          </a:xfrm>
          <a:prstGeom prst="leftBrace">
            <a:avLst>
              <a:gd name="adj1" fmla="val 4187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3D558D-4DC7-D84F-B607-001A7835938B}"/>
              </a:ext>
            </a:extLst>
          </p:cNvPr>
          <p:cNvSpPr txBox="1"/>
          <p:nvPr/>
        </p:nvSpPr>
        <p:spPr>
          <a:xfrm>
            <a:off x="4000500" y="3600450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y nếu y &gt; 0</a:t>
            </a:r>
            <a:endParaRPr kumimoji="1" lang="ja-JP" altLang="en-US" sz="2100" b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32F6BA-AC15-2B4D-9178-C60AA4F20088}"/>
              </a:ext>
            </a:extLst>
          </p:cNvPr>
          <p:cNvSpPr txBox="1"/>
          <p:nvPr/>
        </p:nvSpPr>
        <p:spPr>
          <a:xfrm>
            <a:off x="4000500" y="4484085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0 trong các t.h. còn lại</a:t>
            </a:r>
            <a:endParaRPr kumimoji="1" lang="ja-JP" altLang="en-US" sz="2100" b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B649B3-52EB-574B-B3A6-D4683AEF15E1}"/>
              </a:ext>
            </a:extLst>
          </p:cNvPr>
          <p:cNvSpPr txBox="1"/>
          <p:nvPr/>
        </p:nvSpPr>
        <p:spPr>
          <a:xfrm>
            <a:off x="2748998" y="4075453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a(y) =</a:t>
            </a:r>
            <a:endParaRPr kumimoji="1" lang="ja-JP" altLang="en-US" sz="2100" b="0"/>
          </a:p>
        </p:txBody>
      </p:sp>
    </p:spTree>
    <p:extLst>
      <p:ext uri="{BB962C8B-B14F-4D97-AF65-F5344CB8AC3E}">
        <p14:creationId xmlns:p14="http://schemas.microsoft.com/office/powerpoint/2010/main" val="34782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E7BE-C701-664A-BF72-8FD8DCBB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ReLU</a:t>
            </a:r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5B62C39-AE75-1C4C-963B-9DF7C6D363EE}"/>
              </a:ext>
            </a:extLst>
          </p:cNvPr>
          <p:cNvSpPr txBox="1">
            <a:spLocks/>
          </p:cNvSpPr>
          <p:nvPr/>
        </p:nvSpPr>
        <p:spPr bwMode="gray">
          <a:xfrm>
            <a:off x="609600" y="1944291"/>
            <a:ext cx="7918450" cy="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vi-VN" altLang="ja-JP" sz="1650" b="0"/>
              <a:t>- Đồ thị:</a:t>
            </a:r>
            <a:endParaRPr kumimoji="1" lang="ja-JP" altLang="en-US" sz="1650" b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645A1AC8-9F5F-CF4A-BACF-E3947BE4F8A7}"/>
              </a:ext>
            </a:extLst>
          </p:cNvPr>
          <p:cNvSpPr txBox="1">
            <a:spLocks/>
          </p:cNvSpPr>
          <p:nvPr/>
        </p:nvSpPr>
        <p:spPr bwMode="gray">
          <a:xfrm>
            <a:off x="551622" y="3714750"/>
            <a:ext cx="7918450" cy="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vi-VN" altLang="ja-JP" sz="1650" b="0" dirty="0"/>
              <a:t>- Gradient:</a:t>
            </a:r>
            <a:endParaRPr kumimoji="1" lang="ja-JP" altLang="en-US" sz="1650" b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2FCECFA-4866-7544-984A-51152D7AC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1" y="3720928"/>
            <a:ext cx="2759933" cy="18223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4264D0D-10E3-F444-B4CD-76E73950C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844279"/>
            <a:ext cx="2620220" cy="1776637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C7FFED20-6255-714E-85E9-D3B5207B9397}"/>
              </a:ext>
            </a:extLst>
          </p:cNvPr>
          <p:cNvSpPr/>
          <p:nvPr/>
        </p:nvSpPr>
        <p:spPr bwMode="auto">
          <a:xfrm>
            <a:off x="4686300" y="2501503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6A26CD-564A-4B40-B666-B36BB85537EC}"/>
              </a:ext>
            </a:extLst>
          </p:cNvPr>
          <p:cNvSpPr txBox="1"/>
          <p:nvPr/>
        </p:nvSpPr>
        <p:spPr>
          <a:xfrm>
            <a:off x="5829300" y="252066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Loại trừ những kết quả &lt;0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A05D37AE-318C-C24F-8481-B210B37A641E}"/>
              </a:ext>
            </a:extLst>
          </p:cNvPr>
          <p:cNvSpPr/>
          <p:nvPr/>
        </p:nvSpPr>
        <p:spPr bwMode="auto">
          <a:xfrm>
            <a:off x="4714875" y="4301728"/>
            <a:ext cx="857250" cy="38457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F90448-6E5C-1D4C-B941-5B140F183F37}"/>
              </a:ext>
            </a:extLst>
          </p:cNvPr>
          <p:cNvSpPr txBox="1"/>
          <p:nvPr/>
        </p:nvSpPr>
        <p:spPr>
          <a:xfrm>
            <a:off x="5829300" y="421249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Đơn giản, dễ học, tính toán nhanh</a:t>
            </a:r>
          </a:p>
          <a:p>
            <a:r>
              <a:rPr kumimoji="1" lang="vi-VN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Dead ReLU issue !</a:t>
            </a:r>
          </a:p>
        </p:txBody>
      </p:sp>
    </p:spTree>
    <p:extLst>
      <p:ext uri="{BB962C8B-B14F-4D97-AF65-F5344CB8AC3E}">
        <p14:creationId xmlns:p14="http://schemas.microsoft.com/office/powerpoint/2010/main" val="25042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97EA4-6F20-684E-9B3A-0095E8A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Perceptron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DDC00-E1F4-8544-AFD7-500EBC53C4AA}"/>
              </a:ext>
            </a:extLst>
          </p:cNvPr>
          <p:cNvSpPr txBox="1"/>
          <p:nvPr/>
        </p:nvSpPr>
        <p:spPr>
          <a:xfrm>
            <a:off x="2054225" y="2914650"/>
            <a:ext cx="5029200" cy="715581"/>
          </a:xfrm>
          <a:prstGeom prst="rect">
            <a:avLst/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4050" b="0" dirty="0"/>
              <a:t>y = w</a:t>
            </a:r>
            <a:r>
              <a:rPr kumimoji="1" lang="vi-VN" altLang="ja-JP" sz="4050" dirty="0"/>
              <a:t>X</a:t>
            </a:r>
            <a:r>
              <a:rPr kumimoji="1" lang="vi-VN" altLang="ja-JP" sz="4050" b="0" dirty="0"/>
              <a:t> + b</a:t>
            </a:r>
            <a:endParaRPr kumimoji="1" lang="ja-JP" altLang="en-US" b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37907018-4D62-8D45-8BE7-7A3D82D4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5" y="1883340"/>
            <a:ext cx="7918450" cy="302647"/>
          </a:xfrm>
        </p:spPr>
        <p:txBody>
          <a:bodyPr/>
          <a:lstStyle/>
          <a:p>
            <a:r>
              <a:rPr kumimoji="1" lang="en-US" altLang="ja-JP" sz="1800" dirty="0" err="1"/>
              <a:t>Hàm</a:t>
            </a:r>
            <a:r>
              <a:rPr kumimoji="1" lang="en-US" altLang="ja-JP" sz="1800" dirty="0"/>
              <a:t> </a:t>
            </a:r>
            <a:r>
              <a:rPr kumimoji="1" lang="en-US" altLang="ja-JP" sz="1800" dirty="0" err="1"/>
              <a:t>số</a:t>
            </a:r>
            <a:r>
              <a:rPr kumimoji="1" lang="en-US" altLang="ja-JP" sz="1800" dirty="0"/>
              <a:t> </a:t>
            </a:r>
            <a:r>
              <a:rPr kumimoji="1" lang="en-US" altLang="ja-JP" sz="1800" dirty="0" err="1"/>
              <a:t>tuyến</a:t>
            </a:r>
            <a:r>
              <a:rPr kumimoji="1" lang="en-US" altLang="ja-JP" sz="1800" dirty="0"/>
              <a:t> </a:t>
            </a:r>
            <a:r>
              <a:rPr kumimoji="1" lang="en-US" altLang="ja-JP" sz="1800" dirty="0" err="1"/>
              <a:t>tính</a:t>
            </a:r>
            <a:endParaRPr kumimoji="1" lang="ja-JP" altLang="en-US" sz="1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0FC1C8-57DA-3547-B047-3A6A87F96564}"/>
              </a:ext>
            </a:extLst>
          </p:cNvPr>
          <p:cNvSpPr txBox="1"/>
          <p:nvPr/>
        </p:nvSpPr>
        <p:spPr>
          <a:xfrm>
            <a:off x="5788162" y="4035757"/>
            <a:ext cx="1206211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Vector</a:t>
            </a:r>
            <a:endParaRPr kumimoji="1" lang="ja-JP" altLang="en-US" b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EFB9678-C311-FB41-873F-CD019BFC81AC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 flipV="1">
            <a:off x="4804880" y="3514740"/>
            <a:ext cx="983282" cy="72532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24529C-37AE-9F4E-893F-469207BFA55D}"/>
              </a:ext>
            </a:extLst>
          </p:cNvPr>
          <p:cNvSpPr txBox="1"/>
          <p:nvPr/>
        </p:nvSpPr>
        <p:spPr>
          <a:xfrm>
            <a:off x="1967657" y="4457700"/>
            <a:ext cx="5029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650" b="0" dirty="0"/>
              <a:t>Cách biểu diễn khác:</a:t>
            </a:r>
          </a:p>
          <a:p>
            <a:pPr algn="ctr"/>
            <a:r>
              <a:rPr kumimoji="1" lang="vi-VN" altLang="ja-JP" sz="2400" b="0" dirty="0"/>
              <a:t>y = w</a:t>
            </a:r>
            <a:r>
              <a:rPr kumimoji="1" lang="vi-VN" altLang="ja-JP" sz="2400" b="0" baseline="-25000" dirty="0"/>
              <a:t>1</a:t>
            </a:r>
            <a:r>
              <a:rPr kumimoji="1" lang="vi-VN" altLang="ja-JP" sz="2400" b="0" dirty="0"/>
              <a:t>x</a:t>
            </a:r>
            <a:r>
              <a:rPr kumimoji="1" lang="vi-VN" altLang="ja-JP" sz="2400" b="0" baseline="-25000" dirty="0"/>
              <a:t>1</a:t>
            </a:r>
            <a:r>
              <a:rPr kumimoji="1" lang="vi-VN" altLang="ja-JP" sz="2400" b="0" dirty="0"/>
              <a:t> + w</a:t>
            </a:r>
            <a:r>
              <a:rPr kumimoji="1" lang="vi-VN" altLang="ja-JP" sz="2400" b="0" baseline="-25000" dirty="0"/>
              <a:t>2</a:t>
            </a:r>
            <a:r>
              <a:rPr kumimoji="1" lang="vi-VN" altLang="ja-JP" sz="2400" b="0" dirty="0"/>
              <a:t>x</a:t>
            </a:r>
            <a:r>
              <a:rPr kumimoji="1" lang="vi-VN" altLang="ja-JP" sz="2400" b="0" baseline="-25000" dirty="0"/>
              <a:t>2</a:t>
            </a:r>
            <a:r>
              <a:rPr kumimoji="1" lang="vi-VN" altLang="ja-JP" sz="2400" b="0" dirty="0"/>
              <a:t> + w</a:t>
            </a:r>
            <a:r>
              <a:rPr kumimoji="1" lang="vi-VN" altLang="ja-JP" sz="2400" b="0" baseline="-25000" dirty="0"/>
              <a:t>3</a:t>
            </a:r>
            <a:r>
              <a:rPr kumimoji="1" lang="vi-VN" altLang="ja-JP" sz="2400" b="0" dirty="0"/>
              <a:t>x</a:t>
            </a:r>
            <a:r>
              <a:rPr kumimoji="1" lang="vi-VN" altLang="ja-JP" sz="2400" b="0" baseline="-25000" dirty="0"/>
              <a:t>3</a:t>
            </a:r>
            <a:r>
              <a:rPr kumimoji="1" lang="vi-VN" altLang="ja-JP" sz="2400" b="0" dirty="0"/>
              <a:t> + b</a:t>
            </a:r>
            <a:endParaRPr kumimoji="1" lang="ja-JP" altLang="en-US" sz="788" b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71052E-8258-7D47-AF70-CCD7E0613618}"/>
              </a:ext>
            </a:extLst>
          </p:cNvPr>
          <p:cNvSpPr txBox="1"/>
          <p:nvPr/>
        </p:nvSpPr>
        <p:spPr>
          <a:xfrm>
            <a:off x="7083424" y="4035756"/>
            <a:ext cx="20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X </a:t>
            </a:r>
            <a:r>
              <a:rPr kumimoji="1" lang="vi-VN" altLang="ja-JP" b="0" dirty="0"/>
              <a:t>= [x</a:t>
            </a:r>
            <a:r>
              <a:rPr kumimoji="1" lang="vi-VN" altLang="ja-JP" b="0" baseline="-25000" dirty="0"/>
              <a:t>1</a:t>
            </a:r>
            <a:r>
              <a:rPr kumimoji="1" lang="vi-VN" altLang="ja-JP" b="0" dirty="0"/>
              <a:t>, x</a:t>
            </a:r>
            <a:r>
              <a:rPr kumimoji="1" lang="vi-VN" altLang="ja-JP" b="0" baseline="-25000" dirty="0"/>
              <a:t>2</a:t>
            </a:r>
            <a:r>
              <a:rPr kumimoji="1" lang="vi-VN" altLang="ja-JP" b="0" dirty="0"/>
              <a:t>, x</a:t>
            </a:r>
            <a:r>
              <a:rPr kumimoji="1" lang="vi-VN" altLang="ja-JP" b="0" baseline="-25000" dirty="0"/>
              <a:t>3</a:t>
            </a:r>
            <a:r>
              <a:rPr kumimoji="1" lang="vi-VN" altLang="ja-JP" b="0" dirty="0"/>
              <a:t>]</a:t>
            </a:r>
            <a:endParaRPr kumimoji="1" lang="ja-JP" altLang="en-US" b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4B462F-494E-42DC-81D1-0E935B98795D}"/>
              </a:ext>
            </a:extLst>
          </p:cNvPr>
          <p:cNvGrpSpPr/>
          <p:nvPr/>
        </p:nvGrpSpPr>
        <p:grpSpPr>
          <a:xfrm>
            <a:off x="3171135" y="941959"/>
            <a:ext cx="2987975" cy="1200150"/>
            <a:chOff x="533400" y="2743200"/>
            <a:chExt cx="2086840" cy="838200"/>
          </a:xfrm>
        </p:grpSpPr>
        <p:sp>
          <p:nvSpPr>
            <p:cNvPr id="11" name="円/楕円 5">
              <a:extLst>
                <a:ext uri="{FF2B5EF4-FFF2-40B4-BE49-F238E27FC236}">
                  <a16:creationId xmlns:a16="http://schemas.microsoft.com/office/drawing/2014/main" id="{73DCD224-72ED-4B6C-AF7C-6532F145B634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2700" dirty="0"/>
                <a:t>f(x)</a:t>
              </a:r>
              <a:endParaRPr lang="ja-JP" altLang="en-US" sz="105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E4F366D-9440-4162-A356-460E65DB23AC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2E0FF1B-41E7-4BBC-9781-3DCFA9648C90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BCFCCB-F064-451D-AA11-9D1E91801ECA}"/>
              </a:ext>
            </a:extLst>
          </p:cNvPr>
          <p:cNvSpPr txBox="1"/>
          <p:nvPr/>
        </p:nvSpPr>
        <p:spPr>
          <a:xfrm>
            <a:off x="1976745" y="123041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3600" dirty="0"/>
              <a:t>X</a:t>
            </a:r>
            <a:endParaRPr kumimoji="1" lang="ja-JP" altLang="en-US" sz="36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E1FAEB-9094-45A0-B0E4-B651233B2471}"/>
              </a:ext>
            </a:extLst>
          </p:cNvPr>
          <p:cNvSpPr txBox="1"/>
          <p:nvPr/>
        </p:nvSpPr>
        <p:spPr>
          <a:xfrm>
            <a:off x="5740875" y="123041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3600" dirty="0"/>
              <a:t>y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42178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  <p:bldP spid="4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C4383-5460-0E49-AAEB-93A5E17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Mẹo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8F212-FAA3-CF41-8175-402B3769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514600"/>
            <a:ext cx="6115050" cy="1770741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kumimoji="1" lang="en-US" altLang="ja-JP" sz="2100" dirty="0" err="1"/>
              <a:t>Hàm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kích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hoạt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có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thể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khác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nhau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giữa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các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lớp</a:t>
            </a:r>
            <a:r>
              <a:rPr kumimoji="1" lang="en-US" altLang="ja-JP" sz="2100" dirty="0"/>
              <a:t> </a:t>
            </a:r>
            <a:br>
              <a:rPr kumimoji="1" lang="en-US" altLang="ja-JP" sz="2100" dirty="0"/>
            </a:br>
            <a:r>
              <a:rPr kumimoji="1" lang="en-US" altLang="ja-JP" sz="2100" dirty="0">
                <a:sym typeface="Wingdings" pitchFamily="2" charset="2"/>
              </a:rPr>
              <a:t> </a:t>
            </a:r>
            <a:r>
              <a:rPr kumimoji="1" lang="en-US" altLang="ja-JP" sz="2100" dirty="0" err="1"/>
              <a:t>tùy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mục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đích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sử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dụng</a:t>
            </a:r>
            <a:endParaRPr kumimoji="1" lang="en-US" altLang="ja-JP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kumimoji="1" lang="en-US" altLang="ja-JP" sz="2100" dirty="0" err="1"/>
              <a:t>Không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biết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chọn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hàm</a:t>
            </a:r>
            <a:r>
              <a:rPr kumimoji="1" lang="en-US" altLang="ja-JP" sz="2100" dirty="0"/>
              <a:t> </a:t>
            </a:r>
            <a:r>
              <a:rPr kumimoji="1" lang="en-US" altLang="ja-JP" sz="2100" dirty="0" err="1"/>
              <a:t>nào</a:t>
            </a:r>
            <a:r>
              <a:rPr kumimoji="1" lang="en-US" altLang="ja-JP" sz="2100" dirty="0"/>
              <a:t> ? </a:t>
            </a:r>
            <a:r>
              <a:rPr kumimoji="1" lang="en-US" altLang="ja-JP" sz="2100" dirty="0">
                <a:sym typeface="Wingdings" pitchFamily="2" charset="2"/>
              </a:rPr>
              <a:t> </a:t>
            </a:r>
            <a:r>
              <a:rPr kumimoji="1" lang="en-US" altLang="ja-JP" sz="2100" dirty="0" err="1">
                <a:sym typeface="Wingdings" pitchFamily="2" charset="2"/>
              </a:rPr>
              <a:t>ReLU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kumimoji="1" lang="en-US" altLang="ja-JP" sz="2100" dirty="0" err="1">
                <a:sym typeface="Wingdings" pitchFamily="2" charset="2"/>
              </a:rPr>
              <a:t>Hạn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chế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dùng</a:t>
            </a:r>
            <a:r>
              <a:rPr kumimoji="1" lang="en-US" altLang="ja-JP" sz="2100" dirty="0">
                <a:sym typeface="Wingdings" pitchFamily="2" charset="2"/>
              </a:rPr>
              <a:t> Sigmoid </a:t>
            </a:r>
            <a:br>
              <a:rPr kumimoji="1" lang="en-US" altLang="ja-JP" sz="2100" dirty="0">
                <a:sym typeface="Wingdings" pitchFamily="2" charset="2"/>
              </a:rPr>
            </a:br>
            <a:r>
              <a:rPr kumimoji="1" lang="en-US" altLang="ja-JP" sz="2100" dirty="0">
                <a:sym typeface="Wingdings" pitchFamily="2" charset="2"/>
              </a:rPr>
              <a:t> </a:t>
            </a:r>
            <a:r>
              <a:rPr kumimoji="1" lang="en-US" altLang="ja-JP" sz="2100" dirty="0" err="1">
                <a:sym typeface="Wingdings" pitchFamily="2" charset="2"/>
              </a:rPr>
              <a:t>Ngoại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trừ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bài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toán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phân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loại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hai</a:t>
            </a:r>
            <a:r>
              <a:rPr kumimoji="1" lang="en-US" altLang="ja-JP" sz="2100" dirty="0">
                <a:sym typeface="Wingdings" pitchFamily="2" charset="2"/>
              </a:rPr>
              <a:t> </a:t>
            </a:r>
            <a:r>
              <a:rPr kumimoji="1" lang="en-US" altLang="ja-JP" sz="2100" dirty="0" err="1">
                <a:sym typeface="Wingdings" pitchFamily="2" charset="2"/>
              </a:rPr>
              <a:t>nhóm</a:t>
            </a:r>
            <a:endParaRPr kumimoji="1" lang="ja-JP" altLang="en-US" sz="2100"/>
          </a:p>
        </p:txBody>
      </p:sp>
    </p:spTree>
    <p:extLst>
      <p:ext uri="{BB962C8B-B14F-4D97-AF65-F5344CB8AC3E}">
        <p14:creationId xmlns:p14="http://schemas.microsoft.com/office/powerpoint/2010/main" val="39754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8912-0374-BB4E-974D-69E5B08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Nhắc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Lớp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Mạng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C7A7A-DD1F-3D42-8856-529DB8DA0A63}"/>
              </a:ext>
            </a:extLst>
          </p:cNvPr>
          <p:cNvSpPr txBox="1"/>
          <p:nvPr/>
        </p:nvSpPr>
        <p:spPr>
          <a:xfrm>
            <a:off x="800788" y="5157400"/>
            <a:ext cx="1206211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Perceptron</a:t>
            </a:r>
            <a:endParaRPr kumimoji="1" lang="ja-JP" altLang="en-US" b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C50A89-71D8-5642-A4BC-3F1A6CF43AF9}"/>
              </a:ext>
            </a:extLst>
          </p:cNvPr>
          <p:cNvSpPr txBox="1"/>
          <p:nvPr/>
        </p:nvSpPr>
        <p:spPr>
          <a:xfrm>
            <a:off x="3450986" y="5157400"/>
            <a:ext cx="1556229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Lớp</a:t>
            </a:r>
            <a:endParaRPr kumimoji="1" lang="ja-JP" altLang="en-US" b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118424-E9E6-5644-B056-DC47B8C847DC}"/>
              </a:ext>
            </a:extLst>
          </p:cNvPr>
          <p:cNvSpPr txBox="1"/>
          <p:nvPr/>
        </p:nvSpPr>
        <p:spPr>
          <a:xfrm>
            <a:off x="6600938" y="5157400"/>
            <a:ext cx="1673635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Mạng Nơ-ron</a:t>
            </a:r>
            <a:endParaRPr kumimoji="1" lang="ja-JP" altLang="en-US" b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35F651-8661-ED40-B3E4-A309ED048D1D}"/>
              </a:ext>
            </a:extLst>
          </p:cNvPr>
          <p:cNvGrpSpPr/>
          <p:nvPr/>
        </p:nvGrpSpPr>
        <p:grpSpPr>
          <a:xfrm>
            <a:off x="3687407" y="2581716"/>
            <a:ext cx="1068315" cy="429099"/>
            <a:chOff x="533400" y="2743200"/>
            <a:chExt cx="2086840" cy="838200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1C46700-8D61-DD47-AC08-7DDAE50F0AE2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B095657-AA06-6444-B175-7667F262BE9F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2769BBC-DFB9-D04B-8BEF-6DD2BF4AA313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4C209D2-36AA-EC41-BC0B-75204C0D89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C58222F-619F-0949-B564-248A5A1707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5188ECC-961D-AF4F-8769-970355E944B1}"/>
              </a:ext>
            </a:extLst>
          </p:cNvPr>
          <p:cNvGrpSpPr/>
          <p:nvPr/>
        </p:nvGrpSpPr>
        <p:grpSpPr>
          <a:xfrm>
            <a:off x="764996" y="3107708"/>
            <a:ext cx="1296080" cy="520583"/>
            <a:chOff x="533400" y="2743200"/>
            <a:chExt cx="2086840" cy="838200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4A22F50-0C89-A741-B19C-292900588B2D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050" dirty="0"/>
                <a:t>f(x)</a:t>
              </a:r>
              <a:endParaRPr lang="ja-JP" altLang="en-US" sz="1050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BB7510A-2827-9946-AD31-E56BE82D8C8C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9C4D741-BCAC-C344-A455-9C41D8EA076C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C6C5A65-1F75-6D4A-A476-FD2382889D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C59A7C1-C406-4842-BFF3-79236291ED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2B913DA-71A3-1A45-81FB-A9CB1888F3BB}"/>
              </a:ext>
            </a:extLst>
          </p:cNvPr>
          <p:cNvGrpSpPr/>
          <p:nvPr/>
        </p:nvGrpSpPr>
        <p:grpSpPr>
          <a:xfrm>
            <a:off x="3687407" y="3163182"/>
            <a:ext cx="1068315" cy="429099"/>
            <a:chOff x="533400" y="2743200"/>
            <a:chExt cx="2086840" cy="838200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1A717066-BB42-2042-9380-5C68AA53B551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98FC320-8874-1E48-9418-2E7EA7E5DC14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A96EDBA-256B-2349-8277-9E56B196F3FC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9BF6EF59-1D0E-114D-8B02-22EEFA92C3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5E4FC36-CC3B-F240-826F-9A57017A87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627C86D-F390-814E-A831-2F199DE5DC1A}"/>
              </a:ext>
            </a:extLst>
          </p:cNvPr>
          <p:cNvGrpSpPr/>
          <p:nvPr/>
        </p:nvGrpSpPr>
        <p:grpSpPr>
          <a:xfrm>
            <a:off x="3687407" y="3744648"/>
            <a:ext cx="1068315" cy="429099"/>
            <a:chOff x="533400" y="2743200"/>
            <a:chExt cx="2086840" cy="838200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D805D753-2F4E-5F4F-B29D-80F89EDDB72E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67A7C05-AC00-C44D-B991-735DEE451863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1E1110C-EE5D-5042-9455-E0D9B0F22BFB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F866B59-D4F8-F945-96C5-3F67C7CEF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4326288-8A4E-F841-A5FA-EA7500F938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80E359C-4CE6-A444-B5D0-FBAC1CB31D93}"/>
              </a:ext>
            </a:extLst>
          </p:cNvPr>
          <p:cNvGrpSpPr/>
          <p:nvPr/>
        </p:nvGrpSpPr>
        <p:grpSpPr>
          <a:xfrm>
            <a:off x="3687407" y="4326114"/>
            <a:ext cx="1068315" cy="429099"/>
            <a:chOff x="533400" y="2743200"/>
            <a:chExt cx="2086840" cy="838200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85B6BC25-FF25-064E-AE73-F96506562F89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6B8FC32-DDB6-0E43-ADD1-C89CAAAFCE78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36369D9-2344-0840-9BEE-977C6E09FC44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72045F4-1DDF-9F4A-9CAD-815D0575CC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BC0D4CC-E66C-A745-B23C-0C87CBBCC7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37AFF8F-9898-BC46-AFC6-1AB4401454FC}"/>
              </a:ext>
            </a:extLst>
          </p:cNvPr>
          <p:cNvGrpSpPr/>
          <p:nvPr/>
        </p:nvGrpSpPr>
        <p:grpSpPr>
          <a:xfrm>
            <a:off x="3687407" y="2000250"/>
            <a:ext cx="1068315" cy="429099"/>
            <a:chOff x="533400" y="2743200"/>
            <a:chExt cx="2086840" cy="838200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CADFB034-ECFB-194F-9BD1-A8B463102EC9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D958355-0427-CA44-8C4A-0E1AEFCEE3F2}"/>
                </a:ext>
              </a:extLst>
            </p:cNvPr>
            <p:cNvCxnSpPr/>
            <p:nvPr/>
          </p:nvCxnSpPr>
          <p:spPr bwMode="auto">
            <a:xfrm>
              <a:off x="53340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149A562-FFFA-E547-ACDB-B1B3AD58F37D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96E0435-4D82-7D4F-A7F0-7A86FEE487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400" y="31981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0B4F087-F0FA-314F-B02B-6019673F05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" y="2743200"/>
              <a:ext cx="618067" cy="3833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F15463A0-CA95-0144-8796-51A951D439B4}"/>
              </a:ext>
            </a:extLst>
          </p:cNvPr>
          <p:cNvSpPr/>
          <p:nvPr/>
        </p:nvSpPr>
        <p:spPr bwMode="auto">
          <a:xfrm>
            <a:off x="3836941" y="1771651"/>
            <a:ext cx="769246" cy="3152267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3537A616-E481-9D4D-A5A7-1CB8FB27ECB6}"/>
              </a:ext>
            </a:extLst>
          </p:cNvPr>
          <p:cNvSpPr/>
          <p:nvPr/>
        </p:nvSpPr>
        <p:spPr bwMode="auto">
          <a:xfrm>
            <a:off x="6314923" y="2335069"/>
            <a:ext cx="518900" cy="212638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E21DD248-6A0C-A342-BE07-1D28B47C84DA}"/>
              </a:ext>
            </a:extLst>
          </p:cNvPr>
          <p:cNvSpPr/>
          <p:nvPr/>
        </p:nvSpPr>
        <p:spPr bwMode="auto">
          <a:xfrm>
            <a:off x="7178306" y="2335069"/>
            <a:ext cx="518900" cy="212638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85B7C405-1D1F-5E40-B368-DBE4F6631E08}"/>
              </a:ext>
            </a:extLst>
          </p:cNvPr>
          <p:cNvSpPr/>
          <p:nvPr/>
        </p:nvSpPr>
        <p:spPr bwMode="auto">
          <a:xfrm>
            <a:off x="8052017" y="2335069"/>
            <a:ext cx="518900" cy="212638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4A8AA7D-B521-754F-915E-B069FFB9C3D5}"/>
              </a:ext>
            </a:extLst>
          </p:cNvPr>
          <p:cNvCxnSpPr/>
          <p:nvPr/>
        </p:nvCxnSpPr>
        <p:spPr bwMode="auto">
          <a:xfrm>
            <a:off x="6833823" y="3398261"/>
            <a:ext cx="344483" cy="0"/>
          </a:xfrm>
          <a:prstGeom prst="straightConnector1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AB27743-240C-CD44-86C4-9F7465C3098A}"/>
              </a:ext>
            </a:extLst>
          </p:cNvPr>
          <p:cNvCxnSpPr>
            <a:cxnSpLocks/>
          </p:cNvCxnSpPr>
          <p:nvPr/>
        </p:nvCxnSpPr>
        <p:spPr bwMode="auto">
          <a:xfrm>
            <a:off x="7697206" y="3398261"/>
            <a:ext cx="354811" cy="0"/>
          </a:xfrm>
          <a:prstGeom prst="straightConnector1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73B159C-AB8A-354D-8E73-5ABE925B4AFB}"/>
              </a:ext>
            </a:extLst>
          </p:cNvPr>
          <p:cNvCxnSpPr/>
          <p:nvPr/>
        </p:nvCxnSpPr>
        <p:spPr bwMode="auto">
          <a:xfrm>
            <a:off x="5970439" y="3398261"/>
            <a:ext cx="344483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108D811-D5F3-6140-9C05-094BBE3773E7}"/>
              </a:ext>
            </a:extLst>
          </p:cNvPr>
          <p:cNvCxnSpPr/>
          <p:nvPr/>
        </p:nvCxnSpPr>
        <p:spPr bwMode="auto">
          <a:xfrm>
            <a:off x="8570917" y="3398261"/>
            <a:ext cx="344483" cy="0"/>
          </a:xfrm>
          <a:prstGeom prst="straightConnector1">
            <a:avLst/>
          </a:pr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右矢印 50">
            <a:extLst>
              <a:ext uri="{FF2B5EF4-FFF2-40B4-BE49-F238E27FC236}">
                <a16:creationId xmlns:a16="http://schemas.microsoft.com/office/drawing/2014/main" id="{7EC4E7AE-5E80-8646-B6F5-068423180073}"/>
              </a:ext>
            </a:extLst>
          </p:cNvPr>
          <p:cNvSpPr/>
          <p:nvPr/>
        </p:nvSpPr>
        <p:spPr bwMode="auto">
          <a:xfrm>
            <a:off x="2734077" y="3140467"/>
            <a:ext cx="628650" cy="46621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1A79CA6F-6B38-EF48-8E1C-22D0E0405E43}"/>
              </a:ext>
            </a:extLst>
          </p:cNvPr>
          <p:cNvSpPr/>
          <p:nvPr/>
        </p:nvSpPr>
        <p:spPr bwMode="auto">
          <a:xfrm>
            <a:off x="5187006" y="3140467"/>
            <a:ext cx="628650" cy="46621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FA72E6-15D8-F148-BCF8-B18ED426A09D}"/>
              </a:ext>
            </a:extLst>
          </p:cNvPr>
          <p:cNvSpPr txBox="1"/>
          <p:nvPr/>
        </p:nvSpPr>
        <p:spPr>
          <a:xfrm rot="16200000">
            <a:off x="-157682" y="302570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B050"/>
                </a:solidFill>
              </a:rPr>
              <a:t>Tín</a:t>
            </a:r>
            <a:r>
              <a:rPr kumimoji="1" lang="en-US" altLang="ja-JP" dirty="0">
                <a:solidFill>
                  <a:srgbClr val="00B050"/>
                </a:solidFill>
              </a:rPr>
              <a:t> </a:t>
            </a:r>
            <a:r>
              <a:rPr kumimoji="1" lang="en-US" altLang="ja-JP" dirty="0" err="1">
                <a:solidFill>
                  <a:srgbClr val="00B050"/>
                </a:solidFill>
              </a:rPr>
              <a:t>hiệu</a:t>
            </a:r>
            <a:r>
              <a:rPr kumimoji="1" lang="en-US" altLang="ja-JP" dirty="0">
                <a:solidFill>
                  <a:srgbClr val="00B050"/>
                </a:solidFill>
              </a:rPr>
              <a:t> </a:t>
            </a:r>
            <a:r>
              <a:rPr kumimoji="1" lang="en-US" altLang="ja-JP" dirty="0" err="1">
                <a:solidFill>
                  <a:srgbClr val="00B050"/>
                </a:solidFill>
              </a:rPr>
              <a:t>vào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CB95DEC-DF37-BF4E-99D4-D14CB92C2711}"/>
              </a:ext>
            </a:extLst>
          </p:cNvPr>
          <p:cNvSpPr txBox="1"/>
          <p:nvPr/>
        </p:nvSpPr>
        <p:spPr>
          <a:xfrm rot="16200000">
            <a:off x="1617404" y="298531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</a:t>
            </a:r>
            <a:r>
              <a:rPr kumimoji="1"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hiệu</a:t>
            </a:r>
            <a:r>
              <a:rPr kumimoji="1"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A9DD050-FEB7-DC4E-835F-DAAE573E8AD7}"/>
              </a:ext>
            </a:extLst>
          </p:cNvPr>
          <p:cNvSpPr/>
          <p:nvPr/>
        </p:nvSpPr>
        <p:spPr bwMode="auto">
          <a:xfrm>
            <a:off x="6424200" y="3233448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DB34B631-64E5-4041-800F-3DF959166D5C}"/>
              </a:ext>
            </a:extLst>
          </p:cNvPr>
          <p:cNvSpPr/>
          <p:nvPr/>
        </p:nvSpPr>
        <p:spPr bwMode="auto">
          <a:xfrm>
            <a:off x="6424200" y="2838222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7E9657BC-7598-6846-A028-94F59434DC8C}"/>
              </a:ext>
            </a:extLst>
          </p:cNvPr>
          <p:cNvSpPr/>
          <p:nvPr/>
        </p:nvSpPr>
        <p:spPr bwMode="auto">
          <a:xfrm>
            <a:off x="6424200" y="2442996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B9BD70DB-C289-A64C-BE28-8B88246B3ACA}"/>
              </a:ext>
            </a:extLst>
          </p:cNvPr>
          <p:cNvSpPr/>
          <p:nvPr/>
        </p:nvSpPr>
        <p:spPr bwMode="auto">
          <a:xfrm>
            <a:off x="6424200" y="3628674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501FAF53-032C-FE4E-B895-808845BABF49}"/>
              </a:ext>
            </a:extLst>
          </p:cNvPr>
          <p:cNvSpPr/>
          <p:nvPr/>
        </p:nvSpPr>
        <p:spPr bwMode="auto">
          <a:xfrm>
            <a:off x="6424200" y="4023900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244A0120-3B8C-F74E-AC89-4B57E8E01930}"/>
              </a:ext>
            </a:extLst>
          </p:cNvPr>
          <p:cNvSpPr/>
          <p:nvPr/>
        </p:nvSpPr>
        <p:spPr bwMode="auto">
          <a:xfrm>
            <a:off x="7278005" y="3248891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449462A6-DF04-834F-B29C-9BD1E2141A58}"/>
              </a:ext>
            </a:extLst>
          </p:cNvPr>
          <p:cNvSpPr/>
          <p:nvPr/>
        </p:nvSpPr>
        <p:spPr bwMode="auto">
          <a:xfrm>
            <a:off x="7278005" y="2853665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F348E84C-0384-8F4C-965F-D6A33D7A459A}"/>
              </a:ext>
            </a:extLst>
          </p:cNvPr>
          <p:cNvSpPr/>
          <p:nvPr/>
        </p:nvSpPr>
        <p:spPr bwMode="auto">
          <a:xfrm>
            <a:off x="7278005" y="2458439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994C90A2-5405-5F46-81E6-403C935F1936}"/>
              </a:ext>
            </a:extLst>
          </p:cNvPr>
          <p:cNvSpPr/>
          <p:nvPr/>
        </p:nvSpPr>
        <p:spPr bwMode="auto">
          <a:xfrm>
            <a:off x="7278005" y="3644117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95596CFB-DD31-8D44-A648-B5CC4C6F4642}"/>
              </a:ext>
            </a:extLst>
          </p:cNvPr>
          <p:cNvSpPr/>
          <p:nvPr/>
        </p:nvSpPr>
        <p:spPr bwMode="auto">
          <a:xfrm>
            <a:off x="7278005" y="4039343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229941D4-2A6B-334B-9828-039DAB5564A3}"/>
              </a:ext>
            </a:extLst>
          </p:cNvPr>
          <p:cNvSpPr/>
          <p:nvPr/>
        </p:nvSpPr>
        <p:spPr bwMode="auto">
          <a:xfrm>
            <a:off x="8159859" y="3242081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8E9738B-1CB8-2240-8D3F-7A8EF6F8F34E}"/>
              </a:ext>
            </a:extLst>
          </p:cNvPr>
          <p:cNvSpPr/>
          <p:nvPr/>
        </p:nvSpPr>
        <p:spPr bwMode="auto">
          <a:xfrm>
            <a:off x="8159859" y="2846855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9BBCD61-CC3A-D443-A319-D1B84356E9FF}"/>
              </a:ext>
            </a:extLst>
          </p:cNvPr>
          <p:cNvSpPr/>
          <p:nvPr/>
        </p:nvSpPr>
        <p:spPr bwMode="auto">
          <a:xfrm>
            <a:off x="8159859" y="2451629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CB324F95-ACB6-B84A-8614-1684F35C3A31}"/>
              </a:ext>
            </a:extLst>
          </p:cNvPr>
          <p:cNvSpPr/>
          <p:nvPr/>
        </p:nvSpPr>
        <p:spPr bwMode="auto">
          <a:xfrm>
            <a:off x="8159859" y="3637307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DB4E3C0-5435-5844-9EEC-56028A903BE3}"/>
              </a:ext>
            </a:extLst>
          </p:cNvPr>
          <p:cNvSpPr/>
          <p:nvPr/>
        </p:nvSpPr>
        <p:spPr bwMode="auto">
          <a:xfrm>
            <a:off x="8159859" y="4032533"/>
            <a:ext cx="319500" cy="3195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1965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65858-EA46-E849-A75D-44B3900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Một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ước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3D991B9-801F-7245-95AB-25DD96C8C108}"/>
              </a:ext>
            </a:extLst>
          </p:cNvPr>
          <p:cNvGrpSpPr/>
          <p:nvPr/>
        </p:nvGrpSpPr>
        <p:grpSpPr>
          <a:xfrm>
            <a:off x="1054016" y="3210365"/>
            <a:ext cx="1398080" cy="429099"/>
            <a:chOff x="-110761" y="2743200"/>
            <a:chExt cx="2731001" cy="838200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627C6BDB-4F03-6541-9A79-B8CA91C3D287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AC5EB22-573B-4042-AF85-38CED7FFDA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10761" y="3162300"/>
              <a:ext cx="12283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533A443-B47B-7C45-BE3F-3271C861006A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3165118-825C-CB4B-8CDD-CE585C19BE7D}"/>
              </a:ext>
            </a:extLst>
          </p:cNvPr>
          <p:cNvGrpSpPr/>
          <p:nvPr/>
        </p:nvGrpSpPr>
        <p:grpSpPr>
          <a:xfrm>
            <a:off x="1054016" y="3639464"/>
            <a:ext cx="1398080" cy="581466"/>
            <a:chOff x="-110761" y="2445567"/>
            <a:chExt cx="2731001" cy="1135833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EF6EC030-7061-1F40-8272-F2BB7B07FB9A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D484E91-B419-DA43-BDAF-0DBC660752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10761" y="2445567"/>
              <a:ext cx="1228361" cy="71673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3DAE8B8-5476-9A46-AD23-03C954E24A0C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130A7D2-AEBF-D041-915F-742FC929C98A}"/>
              </a:ext>
            </a:extLst>
          </p:cNvPr>
          <p:cNvGrpSpPr/>
          <p:nvPr/>
        </p:nvGrpSpPr>
        <p:grpSpPr>
          <a:xfrm>
            <a:off x="1054016" y="2628901"/>
            <a:ext cx="1398080" cy="577670"/>
            <a:chOff x="-110761" y="2743200"/>
            <a:chExt cx="2731001" cy="1128418"/>
          </a:xfrm>
        </p:grpSpPr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2183874D-A2B9-014E-9F86-1F27DDBADEB6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69A0864-D9CB-8443-9A3E-34EF0EFEE2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0761" y="3162300"/>
              <a:ext cx="1228361" cy="70931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4E7CF79-0AF1-7C43-8F33-BE1BE14531E0}"/>
                </a:ext>
              </a:extLst>
            </p:cNvPr>
            <p:cNvCxnSpPr/>
            <p:nvPr/>
          </p:nvCxnSpPr>
          <p:spPr bwMode="auto">
            <a:xfrm>
              <a:off x="2036040" y="3162300"/>
              <a:ext cx="584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FC5F0962-B07E-EE4D-ABC7-28E71EE40F58}"/>
              </a:ext>
            </a:extLst>
          </p:cNvPr>
          <p:cNvSpPr/>
          <p:nvPr/>
        </p:nvSpPr>
        <p:spPr bwMode="auto">
          <a:xfrm>
            <a:off x="1533315" y="2400300"/>
            <a:ext cx="769246" cy="21145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76E66D-7BC0-9343-8116-2B72981D7F06}"/>
              </a:ext>
            </a:extLst>
          </p:cNvPr>
          <p:cNvSpPr txBox="1"/>
          <p:nvPr/>
        </p:nvSpPr>
        <p:spPr>
          <a:xfrm>
            <a:off x="5468865" y="2371331"/>
            <a:ext cx="2417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vi-VN" altLang="ja-JP" sz="2400" dirty="0"/>
              <a:t>y</a:t>
            </a:r>
            <a:r>
              <a:rPr kumimoji="1" lang="vi-VN" altLang="ja-JP" sz="2400" baseline="30000" dirty="0"/>
              <a:t>[1]</a:t>
            </a:r>
            <a:r>
              <a:rPr kumimoji="1" lang="vi-VN" altLang="ja-JP" sz="2400" b="0" dirty="0"/>
              <a:t> = </a:t>
            </a:r>
            <a:r>
              <a:rPr kumimoji="1" lang="vi-VN" altLang="ja-JP" sz="2400" dirty="0"/>
              <a:t>w</a:t>
            </a:r>
            <a:r>
              <a:rPr kumimoji="1" lang="vi-VN" altLang="ja-JP" sz="2400" baseline="30000" dirty="0"/>
              <a:t>[1]</a:t>
            </a:r>
            <a:r>
              <a:rPr kumimoji="1" lang="vi-VN" altLang="ja-JP" sz="2400" b="0" dirty="0"/>
              <a:t>x</a:t>
            </a:r>
            <a:r>
              <a:rPr kumimoji="1" lang="vi-VN" altLang="ja-JP" sz="2400" dirty="0"/>
              <a:t> </a:t>
            </a:r>
            <a:r>
              <a:rPr kumimoji="1" lang="vi-VN" altLang="ja-JP" sz="2400" b="0" dirty="0"/>
              <a:t>+</a:t>
            </a:r>
            <a:r>
              <a:rPr kumimoji="1" lang="vi-VN" altLang="ja-JP" sz="2400" dirty="0"/>
              <a:t> b</a:t>
            </a:r>
            <a:r>
              <a:rPr kumimoji="1" lang="vi-VN" altLang="ja-JP" sz="2400" baseline="30000" dirty="0"/>
              <a:t>[1]</a:t>
            </a:r>
            <a:endParaRPr kumimoji="1" lang="ja-JP" altLang="en-US" sz="2400"/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CF38B80D-C3E4-C64A-BFA8-E3FE3C3CF628}"/>
              </a:ext>
            </a:extLst>
          </p:cNvPr>
          <p:cNvSpPr/>
          <p:nvPr/>
        </p:nvSpPr>
        <p:spPr bwMode="auto">
          <a:xfrm>
            <a:off x="5268840" y="3095628"/>
            <a:ext cx="400050" cy="1533522"/>
          </a:xfrm>
          <a:prstGeom prst="leftBrace">
            <a:avLst>
              <a:gd name="adj1" fmla="val 4187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29173B-4161-2548-A080-9C8395325A81}"/>
              </a:ext>
            </a:extLst>
          </p:cNvPr>
          <p:cNvSpPr txBox="1"/>
          <p:nvPr/>
        </p:nvSpPr>
        <p:spPr>
          <a:xfrm>
            <a:off x="5772150" y="3116874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dirty="0"/>
              <a:t>y </a:t>
            </a:r>
            <a:r>
              <a:rPr kumimoji="1" lang="vi-VN" altLang="ja-JP" sz="2100" b="0" dirty="0"/>
              <a:t>= [y</a:t>
            </a:r>
            <a:r>
              <a:rPr kumimoji="1" lang="vi-VN" altLang="ja-JP" sz="2100" b="0" baseline="-25000" dirty="0"/>
              <a:t>1</a:t>
            </a:r>
            <a:r>
              <a:rPr kumimoji="1" lang="vi-VN" altLang="ja-JP" sz="2100" b="0" dirty="0"/>
              <a:t>, y</a:t>
            </a:r>
            <a:r>
              <a:rPr kumimoji="1" lang="vi-VN" altLang="ja-JP" sz="2100" b="0" baseline="-25000" dirty="0"/>
              <a:t>2</a:t>
            </a:r>
            <a:r>
              <a:rPr kumimoji="1" lang="vi-VN" altLang="ja-JP" sz="2100" b="0" dirty="0"/>
              <a:t>, y</a:t>
            </a:r>
            <a:r>
              <a:rPr kumimoji="1" lang="vi-VN" altLang="ja-JP" sz="2100" b="0" baseline="-25000" dirty="0"/>
              <a:t>3</a:t>
            </a:r>
            <a:r>
              <a:rPr kumimoji="1" lang="vi-VN" altLang="ja-JP" sz="2100" b="0" dirty="0"/>
              <a:t>]</a:t>
            </a:r>
            <a:endParaRPr kumimoji="1" lang="ja-JP" altLang="en-US" sz="2100" b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C3C732-FC46-1C49-A84B-7AE2702F4EB8}"/>
              </a:ext>
            </a:extLst>
          </p:cNvPr>
          <p:cNvSpPr txBox="1"/>
          <p:nvPr/>
        </p:nvSpPr>
        <p:spPr>
          <a:xfrm>
            <a:off x="5772150" y="3600450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dirty="0"/>
              <a:t>w </a:t>
            </a:r>
            <a:r>
              <a:rPr kumimoji="1" lang="vi-VN" altLang="ja-JP" sz="2100" b="0" dirty="0"/>
              <a:t>= [w</a:t>
            </a:r>
            <a:r>
              <a:rPr kumimoji="1" lang="vi-VN" altLang="ja-JP" sz="2100" b="0" baseline="-25000" dirty="0"/>
              <a:t>1</a:t>
            </a:r>
            <a:r>
              <a:rPr kumimoji="1" lang="vi-VN" altLang="ja-JP" sz="2100" b="0" dirty="0"/>
              <a:t>, w</a:t>
            </a:r>
            <a:r>
              <a:rPr kumimoji="1" lang="vi-VN" altLang="ja-JP" sz="2100" b="0" baseline="-25000" dirty="0"/>
              <a:t>2</a:t>
            </a:r>
            <a:r>
              <a:rPr kumimoji="1" lang="vi-VN" altLang="ja-JP" sz="2100" b="0" dirty="0"/>
              <a:t>, w</a:t>
            </a:r>
            <a:r>
              <a:rPr kumimoji="1" lang="vi-VN" altLang="ja-JP" sz="2100" b="0" baseline="-25000" dirty="0"/>
              <a:t>3</a:t>
            </a:r>
            <a:r>
              <a:rPr kumimoji="1" lang="vi-VN" altLang="ja-JP" sz="2100" b="0" dirty="0"/>
              <a:t>]</a:t>
            </a:r>
            <a:endParaRPr kumimoji="1" lang="ja-JP" altLang="en-US" sz="2100" b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E74ABA3-B2E7-2B40-ADAF-6DB16C87968F}"/>
              </a:ext>
            </a:extLst>
          </p:cNvPr>
          <p:cNvSpPr txBox="1"/>
          <p:nvPr/>
        </p:nvSpPr>
        <p:spPr>
          <a:xfrm>
            <a:off x="5772150" y="4104909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dirty="0"/>
              <a:t>b </a:t>
            </a:r>
            <a:r>
              <a:rPr kumimoji="1" lang="vi-VN" altLang="ja-JP" sz="2100" b="0" dirty="0"/>
              <a:t>= [b</a:t>
            </a:r>
            <a:r>
              <a:rPr kumimoji="1" lang="vi-VN" altLang="ja-JP" sz="2100" b="0" baseline="-25000" dirty="0"/>
              <a:t>1</a:t>
            </a:r>
            <a:r>
              <a:rPr kumimoji="1" lang="vi-VN" altLang="ja-JP" sz="2100" b="0" dirty="0"/>
              <a:t>, b</a:t>
            </a:r>
            <a:r>
              <a:rPr kumimoji="1" lang="vi-VN" altLang="ja-JP" sz="2100" b="0" baseline="-25000" dirty="0"/>
              <a:t>2</a:t>
            </a:r>
            <a:r>
              <a:rPr kumimoji="1" lang="vi-VN" altLang="ja-JP" sz="2100" b="0" dirty="0"/>
              <a:t>, b</a:t>
            </a:r>
            <a:r>
              <a:rPr kumimoji="1" lang="vi-VN" altLang="ja-JP" sz="2100" b="0" baseline="-25000" dirty="0"/>
              <a:t>3</a:t>
            </a:r>
            <a:r>
              <a:rPr kumimoji="1" lang="vi-VN" altLang="ja-JP" sz="2100" b="0" dirty="0"/>
              <a:t>]</a:t>
            </a:r>
            <a:endParaRPr kumimoji="1" lang="ja-JP" altLang="en-US" sz="2100" b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FB69498-12E5-3B4B-B18D-FB05B31BDD61}"/>
              </a:ext>
            </a:extLst>
          </p:cNvPr>
          <p:cNvSpPr/>
          <p:nvPr/>
        </p:nvSpPr>
        <p:spPr>
          <a:xfrm>
            <a:off x="800100" y="32065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x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869575B-FF4E-E249-B4C8-479DC1E14336}"/>
                  </a:ext>
                </a:extLst>
              </p:cNvPr>
              <p:cNvSpPr/>
              <p:nvPr/>
            </p:nvSpPr>
            <p:spPr>
              <a:xfrm>
                <a:off x="2544814" y="2608742"/>
                <a:ext cx="1948354" cy="439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kumimoji="1" lang="vi-VN" altLang="ja-JP" b="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vi-VN" altLang="ja-JP" b="0" dirty="0"/>
                  <a:t>x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endParaRPr lang="ja-JP" altLang="en-US"/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869575B-FF4E-E249-B4C8-479DC1E14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14" y="2608742"/>
                <a:ext cx="1948354" cy="439351"/>
              </a:xfrm>
              <a:prstGeom prst="rect">
                <a:avLst/>
              </a:prstGeom>
              <a:blipFill>
                <a:blip r:embed="rId2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5835741-8F34-FF48-AB68-622A60CDD441}"/>
              </a:ext>
            </a:extLst>
          </p:cNvPr>
          <p:cNvSpPr/>
          <p:nvPr/>
        </p:nvSpPr>
        <p:spPr>
          <a:xfrm>
            <a:off x="1114584" y="255599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1</a:t>
            </a:r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B58BFBF-D527-B24F-AB56-9BB82EE26CFA}"/>
              </a:ext>
            </a:extLst>
          </p:cNvPr>
          <p:cNvSpPr/>
          <p:nvPr/>
        </p:nvSpPr>
        <p:spPr>
          <a:xfrm>
            <a:off x="1142342" y="3057999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2</a:t>
            </a:r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7933AC4-D87E-E342-AEC8-E8FF3629BF1E}"/>
              </a:ext>
            </a:extLst>
          </p:cNvPr>
          <p:cNvSpPr/>
          <p:nvPr/>
        </p:nvSpPr>
        <p:spPr>
          <a:xfrm>
            <a:off x="1024905" y="379672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3</a:t>
            </a:r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6AC508-780D-3949-9F3B-300DBD441252}"/>
              </a:ext>
            </a:extLst>
          </p:cNvPr>
          <p:cNvSpPr txBox="1"/>
          <p:nvPr/>
        </p:nvSpPr>
        <p:spPr>
          <a:xfrm>
            <a:off x="4732732" y="4629150"/>
            <a:ext cx="34397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vi-VN" altLang="ja-JP" b="0" dirty="0"/>
          </a:p>
          <a:p>
            <a:pPr marL="342900" indent="-342900" algn="ctr">
              <a:buFont typeface="Wingdings" pitchFamily="2" charset="2"/>
              <a:buChar char="à"/>
            </a:pPr>
            <a:r>
              <a:rPr kumimoji="1" lang="vi-VN" altLang="ja-JP" sz="21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Vectorization</a:t>
            </a:r>
            <a:endParaRPr kumimoji="1" lang="ja-JP" altLang="en-US" sz="21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767F7A-EE4A-BB42-8ECA-F17EF1347827}"/>
              </a:ext>
            </a:extLst>
          </p:cNvPr>
          <p:cNvSpPr txBox="1"/>
          <p:nvPr/>
        </p:nvSpPr>
        <p:spPr>
          <a:xfrm>
            <a:off x="1691306" y="1977258"/>
            <a:ext cx="43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[1]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79CE98A2-1958-9A4B-BC3A-0534815B51F1}"/>
                  </a:ext>
                </a:extLst>
              </p:cNvPr>
              <p:cNvSpPr/>
              <p:nvPr/>
            </p:nvSpPr>
            <p:spPr>
              <a:xfrm>
                <a:off x="2544814" y="3134957"/>
                <a:ext cx="1948354" cy="43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kumimoji="1" lang="vi-VN" altLang="ja-JP" b="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vi-VN" altLang="ja-JP" b="0" dirty="0"/>
                  <a:t>x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endParaRPr lang="ja-JP" altLang="en-US"/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79CE98A2-1958-9A4B-BC3A-0534815B5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14" y="3134957"/>
                <a:ext cx="1948354" cy="439608"/>
              </a:xfrm>
              <a:prstGeom prst="rect">
                <a:avLst/>
              </a:prstGeom>
              <a:blipFill>
                <a:blip r:embed="rId3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C3A9270-E1DB-2E4D-AD7E-2F74653B7EED}"/>
                  </a:ext>
                </a:extLst>
              </p:cNvPr>
              <p:cNvSpPr/>
              <p:nvPr/>
            </p:nvSpPr>
            <p:spPr>
              <a:xfrm>
                <a:off x="2555356" y="3732765"/>
                <a:ext cx="1948354" cy="4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kumimoji="1" lang="vi-VN" altLang="ja-JP" b="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vi-VN" altLang="ja-JP" b="0" dirty="0"/>
                  <a:t>x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vi-VN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endParaRPr lang="ja-JP" altLang="en-US"/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C3A9270-E1DB-2E4D-AD7E-2F74653B7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6" y="3732765"/>
                <a:ext cx="1948354" cy="441018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BB8CA0-9450-8540-A8D0-6D61B7F258E6}"/>
              </a:ext>
            </a:extLst>
          </p:cNvPr>
          <p:cNvSpPr txBox="1"/>
          <p:nvPr/>
        </p:nvSpPr>
        <p:spPr>
          <a:xfrm>
            <a:off x="2826873" y="1676159"/>
            <a:ext cx="2140880" cy="40862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Số thứ tự của lớp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517D6B3-754F-5546-9020-5148934A8443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 bwMode="auto">
          <a:xfrm flipH="1">
            <a:off x="2124953" y="2084782"/>
            <a:ext cx="1772360" cy="215642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54C12B8-1238-2D47-9726-D6EC6EBB469C}"/>
              </a:ext>
            </a:extLst>
          </p:cNvPr>
          <p:cNvSpPr txBox="1"/>
          <p:nvPr/>
        </p:nvSpPr>
        <p:spPr>
          <a:xfrm>
            <a:off x="2452096" y="4629150"/>
            <a:ext cx="2140880" cy="102155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Số thứ tự của node </a:t>
            </a:r>
          </a:p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trong lớp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D2337F8-19F4-D445-9942-64F6DBC42C44}"/>
              </a:ext>
            </a:extLst>
          </p:cNvPr>
          <p:cNvCxnSpPr>
            <a:cxnSpLocks/>
            <a:stCxn id="42" idx="0"/>
          </p:cNvCxnSpPr>
          <p:nvPr/>
        </p:nvCxnSpPr>
        <p:spPr bwMode="auto">
          <a:xfrm flipH="1" flipV="1">
            <a:off x="3478998" y="4142974"/>
            <a:ext cx="43538" cy="486176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FFDF95D-D54B-4F41-B68C-00EE9A0E6FA9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 flipH="1">
            <a:off x="2912891" y="2084782"/>
            <a:ext cx="984422" cy="5073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0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7" grpId="0"/>
      <p:bldP spid="28" grpId="0"/>
      <p:bldP spid="32" grpId="0"/>
      <p:bldP spid="29" grpId="0"/>
      <p:bldP spid="33" grpId="0"/>
      <p:bldP spid="34" grpId="0"/>
      <p:bldP spid="35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8B484-79BB-8747-8EF5-B98D919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Tại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vectorization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0A02D-363B-0E43-8D25-700DCC21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44291"/>
            <a:ext cx="7918450" cy="2734082"/>
          </a:xfrm>
        </p:spPr>
        <p:txBody>
          <a:bodyPr/>
          <a:lstStyle/>
          <a:p>
            <a:pPr marL="257175" indent="-257175">
              <a:buFontTx/>
              <a:buChar char="-"/>
            </a:pPr>
            <a:r>
              <a:rPr kumimoji="1" lang="vi-VN" altLang="ja-JP" dirty="0"/>
              <a:t>Vectorization là </a:t>
            </a:r>
            <a:r>
              <a:rPr kumimoji="1" lang="vi-VN" altLang="ja-JP" b="1" dirty="0"/>
              <a:t>chìa khóa quan trọng </a:t>
            </a:r>
            <a:r>
              <a:rPr kumimoji="1" lang="vi-VN" altLang="ja-JP" dirty="0"/>
              <a:t>trong tính toán với mạng Nơ ron</a:t>
            </a:r>
          </a:p>
          <a:p>
            <a:pPr marL="257175" indent="-257175">
              <a:buFontTx/>
              <a:buChar char="-"/>
            </a:pPr>
            <a:endParaRPr kumimoji="1" lang="vi-VN" altLang="ja-JP" dirty="0"/>
          </a:p>
          <a:p>
            <a:pPr marL="257175" indent="-257175">
              <a:buFontTx/>
              <a:buChar char="-"/>
            </a:pPr>
            <a:r>
              <a:rPr kumimoji="1" lang="vi-VN" altLang="ja-JP" dirty="0"/>
              <a:t>Ưu điểm:</a:t>
            </a:r>
          </a:p>
          <a:p>
            <a:pPr marL="511969" lvl="1" indent="-257175">
              <a:buFontTx/>
              <a:buChar char="-"/>
            </a:pPr>
            <a:r>
              <a:rPr kumimoji="1" lang="vi-VN" altLang="ja-JP" dirty="0"/>
              <a:t>Giảm số vòng lặp for  </a:t>
            </a:r>
          </a:p>
          <a:p>
            <a:pPr marL="511969" lvl="1" indent="-257175">
              <a:buFontTx/>
              <a:buChar char="-"/>
            </a:pPr>
            <a:r>
              <a:rPr kumimoji="1" lang="vi-VN" altLang="ja-JP" dirty="0"/>
              <a:t>Tính toán song song</a:t>
            </a:r>
          </a:p>
          <a:p>
            <a:pPr marL="511969" lvl="1" indent="-257175">
              <a:buFontTx/>
              <a:buChar char="-"/>
            </a:pPr>
            <a:r>
              <a:rPr kumimoji="1" lang="vi-VN" altLang="ja-JP" dirty="0">
                <a:sym typeface="Wingdings" pitchFamily="2" charset="2"/>
              </a:rPr>
              <a:t> Tăng tốc độ tính toán ~ 1000 lần 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1C2E10-BBF2-8648-9163-B7285F71A2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/>
          <a:stretch/>
        </p:blipFill>
        <p:spPr>
          <a:xfrm>
            <a:off x="4553766" y="3406140"/>
            <a:ext cx="423234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4A31C-B6EF-1843-8CF0-1659165A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1650"/>
            <a:ext cx="7918450" cy="4426853"/>
          </a:xfrm>
        </p:spPr>
        <p:txBody>
          <a:bodyPr/>
          <a:lstStyle/>
          <a:p>
            <a:pPr marL="257175" indent="-257175">
              <a:buFontTx/>
              <a:buChar char="-"/>
            </a:pP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2 vectors:</a:t>
            </a:r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r>
              <a:rPr kumimoji="1" lang="en-US" altLang="ja-JP" dirty="0" err="1"/>
              <a:t>Nhân</a:t>
            </a:r>
            <a:r>
              <a:rPr kumimoji="1" lang="en-US" altLang="ja-JP" dirty="0"/>
              <a:t> 2 vectors:</a:t>
            </a:r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endParaRPr kumimoji="1" lang="en-US" altLang="ja-JP" dirty="0"/>
          </a:p>
          <a:p>
            <a:pPr marL="257175" indent="-257175">
              <a:buFontTx/>
              <a:buChar char="-"/>
            </a:pP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một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1 vector</a:t>
            </a:r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7A2230-1594-3747-99EB-35631F3F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Phép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Vectors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Python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3A2B299-DD04-D846-8C6C-F4B0EE541DC6}"/>
              </a:ext>
            </a:extLst>
          </p:cNvPr>
          <p:cNvGrpSpPr/>
          <p:nvPr/>
        </p:nvGrpSpPr>
        <p:grpSpPr>
          <a:xfrm>
            <a:off x="2057400" y="2343150"/>
            <a:ext cx="1143000" cy="342900"/>
            <a:chOff x="2743200" y="2133600"/>
            <a:chExt cx="1524000" cy="4572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40D813D-67EA-EA4C-AF1D-703BC52E02DB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</a:t>
              </a:r>
              <a:endParaRPr lang="ja-JP" altLang="en-US" sz="135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DB06B55-C191-EA49-AF48-0BDA265BA7D1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2</a:t>
              </a:r>
              <a:endParaRPr lang="ja-JP" altLang="en-US" sz="135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334693-073C-AC44-AFE5-CDF3ECA4D48E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3</a:t>
              </a:r>
              <a:endParaRPr lang="ja-JP" altLang="en-US" sz="135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D9C36-D510-FB42-8599-0663333551AA}"/>
              </a:ext>
            </a:extLst>
          </p:cNvPr>
          <p:cNvSpPr txBox="1"/>
          <p:nvPr/>
        </p:nvSpPr>
        <p:spPr>
          <a:xfrm>
            <a:off x="3552553" y="233980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+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9D77366-DE1F-BB45-8467-87E5C7184CDD}"/>
              </a:ext>
            </a:extLst>
          </p:cNvPr>
          <p:cNvGrpSpPr/>
          <p:nvPr/>
        </p:nvGrpSpPr>
        <p:grpSpPr>
          <a:xfrm>
            <a:off x="3997325" y="2339801"/>
            <a:ext cx="1143000" cy="342900"/>
            <a:chOff x="2743200" y="2133600"/>
            <a:chExt cx="1524000" cy="4572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08E7963-74E9-5F4C-A471-D79FD8357D1D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4</a:t>
              </a:r>
              <a:endParaRPr lang="ja-JP" altLang="en-US" sz="135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D9EA7DB-1E7A-A747-8BB0-99714447832C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5</a:t>
              </a:r>
              <a:endParaRPr lang="ja-JP" altLang="en-US" sz="135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602F16F-D8F3-0044-B288-9520C45C39AF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6</a:t>
              </a:r>
              <a:endParaRPr lang="ja-JP" altLang="en-US" sz="135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CF423EE-E6B8-FB4B-B04F-3691D7FD33E5}"/>
              </a:ext>
            </a:extLst>
          </p:cNvPr>
          <p:cNvGrpSpPr/>
          <p:nvPr/>
        </p:nvGrpSpPr>
        <p:grpSpPr>
          <a:xfrm>
            <a:off x="6280104" y="2339801"/>
            <a:ext cx="1143000" cy="342900"/>
            <a:chOff x="2743200" y="2133600"/>
            <a:chExt cx="1524000" cy="4572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8D9556D-ED88-7942-82DE-6C0052241011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5</a:t>
              </a:r>
              <a:endParaRPr lang="ja-JP" altLang="en-US" sz="135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DEAAC07-D914-BD45-B65F-DCED32EE8C72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7</a:t>
              </a:r>
              <a:endParaRPr lang="ja-JP" altLang="en-US" sz="135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4A272C6-5046-A348-B642-1F3997188DBB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9</a:t>
              </a:r>
              <a:endParaRPr lang="ja-JP" altLang="en-US" sz="135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3F37ED-F866-664F-9A37-C32DA9D81396}"/>
              </a:ext>
            </a:extLst>
          </p:cNvPr>
          <p:cNvSpPr txBox="1"/>
          <p:nvPr/>
        </p:nvSpPr>
        <p:spPr>
          <a:xfrm>
            <a:off x="5549922" y="233645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=</a:t>
            </a:r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4B8F0B-4C09-114E-AF10-C3F9AF167685}"/>
              </a:ext>
            </a:extLst>
          </p:cNvPr>
          <p:cNvGrpSpPr/>
          <p:nvPr/>
        </p:nvGrpSpPr>
        <p:grpSpPr>
          <a:xfrm>
            <a:off x="2057400" y="3600450"/>
            <a:ext cx="1143000" cy="342900"/>
            <a:chOff x="2743200" y="2133600"/>
            <a:chExt cx="1524000" cy="4572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0C1C270-D082-5B4C-9581-323E47929F4B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</a:t>
              </a:r>
              <a:endParaRPr lang="ja-JP" altLang="en-US" sz="135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27B3547-548F-DA49-8298-8F8A9C756512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2</a:t>
              </a:r>
              <a:endParaRPr lang="ja-JP" altLang="en-US" sz="135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A160219-7C07-544E-850F-F5FCEC5F14C9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3</a:t>
              </a:r>
              <a:endParaRPr lang="ja-JP" altLang="en-US" sz="1350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62A0D6-7C74-184C-885F-A679E66804CF}"/>
              </a:ext>
            </a:extLst>
          </p:cNvPr>
          <p:cNvSpPr txBox="1"/>
          <p:nvPr/>
        </p:nvSpPr>
        <p:spPr>
          <a:xfrm>
            <a:off x="3552553" y="360045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x</a:t>
            </a:r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7A0D65F-2DC7-2E41-9F9C-34CB8F4C9E97}"/>
              </a:ext>
            </a:extLst>
          </p:cNvPr>
          <p:cNvGrpSpPr/>
          <p:nvPr/>
        </p:nvGrpSpPr>
        <p:grpSpPr>
          <a:xfrm rot="5400000">
            <a:off x="4019006" y="3600450"/>
            <a:ext cx="1143000" cy="342900"/>
            <a:chOff x="2743200" y="2133600"/>
            <a:chExt cx="1524000" cy="4572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8285534-E3CE-434E-9793-8EC6817F9C12}"/>
                </a:ext>
              </a:extLst>
            </p:cNvPr>
            <p:cNvSpPr/>
            <p:nvPr/>
          </p:nvSpPr>
          <p:spPr bwMode="auto">
            <a:xfrm rot="16200000"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</a:t>
              </a:r>
              <a:endParaRPr lang="ja-JP" altLang="en-US" sz="135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8E8597E-AC94-BA41-8FBD-A242BF1F2EA3}"/>
                </a:ext>
              </a:extLst>
            </p:cNvPr>
            <p:cNvSpPr/>
            <p:nvPr/>
          </p:nvSpPr>
          <p:spPr bwMode="auto">
            <a:xfrm rot="16200000"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2</a:t>
              </a:r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2DAA36-BC62-0345-A8C6-3EE559CB417D}"/>
                </a:ext>
              </a:extLst>
            </p:cNvPr>
            <p:cNvSpPr/>
            <p:nvPr/>
          </p:nvSpPr>
          <p:spPr bwMode="auto">
            <a:xfrm rot="16200000"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3</a:t>
              </a:r>
              <a:endParaRPr lang="ja-JP" altLang="en-US" sz="135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0FED576-CB6B-A145-8E7C-B0D0F9BE39EC}"/>
              </a:ext>
            </a:extLst>
          </p:cNvPr>
          <p:cNvSpPr/>
          <p:nvPr/>
        </p:nvSpPr>
        <p:spPr bwMode="auto">
          <a:xfrm>
            <a:off x="6249544" y="3566076"/>
            <a:ext cx="411016" cy="3731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vi-VN" altLang="ja-JP" sz="1350" dirty="0"/>
              <a:t>14</a:t>
            </a:r>
            <a:endParaRPr lang="ja-JP" altLang="en-US" sz="135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766A683-2F3E-B145-881B-F457F5C8597D}"/>
              </a:ext>
            </a:extLst>
          </p:cNvPr>
          <p:cNvSpPr txBox="1"/>
          <p:nvPr/>
        </p:nvSpPr>
        <p:spPr>
          <a:xfrm>
            <a:off x="5549922" y="359710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=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24AFBD7-DB6C-914C-AB36-A61AE98ACC66}"/>
              </a:ext>
            </a:extLst>
          </p:cNvPr>
          <p:cNvGrpSpPr/>
          <p:nvPr/>
        </p:nvGrpSpPr>
        <p:grpSpPr>
          <a:xfrm>
            <a:off x="3972672" y="4761818"/>
            <a:ext cx="1143000" cy="342900"/>
            <a:chOff x="2743200" y="2133600"/>
            <a:chExt cx="1524000" cy="45720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62DEA77-918B-3E41-97D8-B9C187EB1989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</a:t>
              </a:r>
              <a:endParaRPr lang="ja-JP" altLang="en-US" sz="135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67246B9-1747-C541-ADA6-3A381FC0022D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2</a:t>
              </a:r>
              <a:endParaRPr lang="ja-JP" altLang="en-US" sz="135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89D833E-E21A-574C-AA3C-F14D4E8B887C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3</a:t>
              </a:r>
              <a:endParaRPr lang="ja-JP" altLang="en-US" sz="135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03B417-F124-674F-935E-ABFC581053DD}"/>
              </a:ext>
            </a:extLst>
          </p:cNvPr>
          <p:cNvSpPr txBox="1"/>
          <p:nvPr/>
        </p:nvSpPr>
        <p:spPr>
          <a:xfrm>
            <a:off x="5407047" y="476181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x</a:t>
            </a:r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7895D20-FD0D-A64D-A32A-BE2B4E16933A}"/>
              </a:ext>
            </a:extLst>
          </p:cNvPr>
          <p:cNvSpPr/>
          <p:nvPr/>
        </p:nvSpPr>
        <p:spPr bwMode="auto">
          <a:xfrm>
            <a:off x="5935706" y="4761818"/>
            <a:ext cx="342900" cy="3429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vi-VN" altLang="ja-JP" dirty="0"/>
              <a:t>2</a:t>
            </a:r>
            <a:endParaRPr lang="ja-JP" altLang="en-US" sz="135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35FCE2-4F48-0840-A429-2F3FC621FCC4}"/>
              </a:ext>
            </a:extLst>
          </p:cNvPr>
          <p:cNvSpPr txBox="1"/>
          <p:nvPr/>
        </p:nvSpPr>
        <p:spPr>
          <a:xfrm>
            <a:off x="6605562" y="475846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=</a:t>
            </a:r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08FBE17-2F85-DC4F-9B21-FAE738F0A3A1}"/>
              </a:ext>
            </a:extLst>
          </p:cNvPr>
          <p:cNvGrpSpPr/>
          <p:nvPr/>
        </p:nvGrpSpPr>
        <p:grpSpPr>
          <a:xfrm>
            <a:off x="7025546" y="4758469"/>
            <a:ext cx="1143000" cy="342900"/>
            <a:chOff x="2743200" y="2133600"/>
            <a:chExt cx="1524000" cy="45720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90D2CF7-951C-CE46-8E18-DBA0614261CD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dirty="0"/>
                <a:t>2</a:t>
              </a:r>
              <a:endParaRPr lang="ja-JP" altLang="en-US" sz="135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5AFBDF1-E529-1843-8D02-151BC2B169C0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4</a:t>
              </a:r>
              <a:endParaRPr lang="ja-JP" altLang="en-US" sz="135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BAE34C5-11A4-6E44-9D52-B3BE9BC69F56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6</a:t>
              </a:r>
              <a:endParaRPr lang="ja-JP" altLang="en-US" sz="1350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310E63-ACE2-5540-B94D-7ED094E9F2F8}"/>
              </a:ext>
            </a:extLst>
          </p:cNvPr>
          <p:cNvSpPr txBox="1"/>
          <p:nvPr/>
        </p:nvSpPr>
        <p:spPr>
          <a:xfrm>
            <a:off x="4224640" y="2022008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F1037BE-2CB1-6C4E-A798-4B28F79237A5}"/>
              </a:ext>
            </a:extLst>
          </p:cNvPr>
          <p:cNvSpPr txBox="1"/>
          <p:nvPr/>
        </p:nvSpPr>
        <p:spPr>
          <a:xfrm>
            <a:off x="2309804" y="2024480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368BBFD-B6A0-764E-8F29-A2FB00A6FD63}"/>
              </a:ext>
            </a:extLst>
          </p:cNvPr>
          <p:cNvSpPr txBox="1"/>
          <p:nvPr/>
        </p:nvSpPr>
        <p:spPr>
          <a:xfrm>
            <a:off x="6538007" y="2028143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D9B4F66-22DA-D945-925B-4FC99BD9426E}"/>
              </a:ext>
            </a:extLst>
          </p:cNvPr>
          <p:cNvSpPr txBox="1"/>
          <p:nvPr/>
        </p:nvSpPr>
        <p:spPr>
          <a:xfrm>
            <a:off x="2309804" y="3270647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9762E70-1F20-3C49-B212-288FAB1F1A96}"/>
              </a:ext>
            </a:extLst>
          </p:cNvPr>
          <p:cNvSpPr txBox="1"/>
          <p:nvPr/>
        </p:nvSpPr>
        <p:spPr>
          <a:xfrm>
            <a:off x="4265551" y="2829923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(3 x 1)</a:t>
            </a:r>
            <a:endParaRPr kumimoji="1" lang="ja-JP" altLang="en-US" b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6A83244-6D29-DA44-B68B-75C112DCBDCA}"/>
              </a:ext>
            </a:extLst>
          </p:cNvPr>
          <p:cNvSpPr txBox="1"/>
          <p:nvPr/>
        </p:nvSpPr>
        <p:spPr>
          <a:xfrm>
            <a:off x="6149631" y="3228692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1)</a:t>
            </a:r>
            <a:endParaRPr kumimoji="1" lang="ja-JP" altLang="en-US" b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41328EE-D255-5D4F-9116-6586272D577C}"/>
              </a:ext>
            </a:extLst>
          </p:cNvPr>
          <p:cNvSpPr txBox="1"/>
          <p:nvPr/>
        </p:nvSpPr>
        <p:spPr>
          <a:xfrm>
            <a:off x="4215520" y="4440596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CA43E7-20A9-8141-A4A7-5906D9EDCB8C}"/>
              </a:ext>
            </a:extLst>
          </p:cNvPr>
          <p:cNvSpPr txBox="1"/>
          <p:nvPr/>
        </p:nvSpPr>
        <p:spPr>
          <a:xfrm>
            <a:off x="5796326" y="4447160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1)</a:t>
            </a:r>
            <a:endParaRPr kumimoji="1" lang="ja-JP" altLang="en-US" b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D09587A-8B1C-F04E-889E-BE3FB4493541}"/>
              </a:ext>
            </a:extLst>
          </p:cNvPr>
          <p:cNvSpPr txBox="1"/>
          <p:nvPr/>
        </p:nvSpPr>
        <p:spPr>
          <a:xfrm>
            <a:off x="7290487" y="4454738"/>
            <a:ext cx="7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/>
          </a:p>
        </p:txBody>
      </p:sp>
    </p:spTree>
    <p:extLst>
      <p:ext uri="{BB962C8B-B14F-4D97-AF65-F5344CB8AC3E}">
        <p14:creationId xmlns:p14="http://schemas.microsoft.com/office/powerpoint/2010/main" val="28947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6" grpId="0"/>
      <p:bldP spid="32" grpId="0" animBg="1"/>
      <p:bldP spid="35" grpId="0"/>
      <p:bldP spid="40" grpId="0"/>
      <p:bldP spid="41" grpId="0" animBg="1"/>
      <p:bldP spid="4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574856-F828-E241-8664-AD7EF1072352}"/>
              </a:ext>
            </a:extLst>
          </p:cNvPr>
          <p:cNvCxnSpPr/>
          <p:nvPr/>
        </p:nvCxnSpPr>
        <p:spPr bwMode="auto">
          <a:xfrm>
            <a:off x="3829050" y="2505849"/>
            <a:ext cx="0" cy="21145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87D7E09-D92E-A448-BD8E-31D5CE55CE7E}"/>
              </a:ext>
            </a:extLst>
          </p:cNvPr>
          <p:cNvCxnSpPr/>
          <p:nvPr/>
        </p:nvCxnSpPr>
        <p:spPr bwMode="auto">
          <a:xfrm>
            <a:off x="2800350" y="2505849"/>
            <a:ext cx="0" cy="21145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DCCC06-E16A-8549-A4B4-7C6F3F580E10}"/>
              </a:ext>
            </a:extLst>
          </p:cNvPr>
          <p:cNvCxnSpPr/>
          <p:nvPr/>
        </p:nvCxnSpPr>
        <p:spPr bwMode="auto">
          <a:xfrm>
            <a:off x="2174705" y="2505849"/>
            <a:ext cx="0" cy="21145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9B111AE-B7C1-B44B-A680-75ED6C5F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Biểu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diễn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chiều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28201-D45B-FA4F-A6B8-375AC7B0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42"/>
            <a:ext cx="7918450" cy="770467"/>
          </a:xfrm>
        </p:spPr>
        <p:txBody>
          <a:bodyPr/>
          <a:lstStyle/>
          <a:p>
            <a:pPr marL="257175" indent="-257175">
              <a:buFontTx/>
              <a:buChar char="-"/>
            </a:pPr>
            <a:r>
              <a:rPr kumimoji="1" lang="vi-VN" altLang="ja-JP" dirty="0"/>
              <a:t>Đơn chiều </a:t>
            </a:r>
            <a:r>
              <a:rPr kumimoji="1" lang="vi-VN" altLang="ja-JP" dirty="0">
                <a:sym typeface="Wingdings" pitchFamily="2" charset="2"/>
              </a:rPr>
              <a:t> Vector</a:t>
            </a:r>
          </a:p>
          <a:p>
            <a:pPr marL="257175" indent="-257175">
              <a:buFontTx/>
              <a:buChar char="-"/>
            </a:pPr>
            <a:r>
              <a:rPr kumimoji="1" lang="vi-VN" altLang="ja-JP" dirty="0">
                <a:sym typeface="Wingdings" pitchFamily="2" charset="2"/>
              </a:rPr>
              <a:t>Nhiều chiều  Ma trận 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FDC4D4-49FF-6C40-BD35-4CA061836B06}"/>
              </a:ext>
            </a:extLst>
          </p:cNvPr>
          <p:cNvSpPr txBox="1"/>
          <p:nvPr/>
        </p:nvSpPr>
        <p:spPr>
          <a:xfrm>
            <a:off x="684004" y="2905899"/>
            <a:ext cx="1257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300" dirty="0"/>
              <a:t>X =</a:t>
            </a:r>
            <a:endParaRPr kumimoji="1" lang="ja-JP" altLang="en-US" sz="3300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F07BC85C-487A-4044-8D28-C00C3DC9977B}"/>
              </a:ext>
            </a:extLst>
          </p:cNvPr>
          <p:cNvSpPr/>
          <p:nvPr/>
        </p:nvSpPr>
        <p:spPr bwMode="auto">
          <a:xfrm>
            <a:off x="1655554" y="2505849"/>
            <a:ext cx="171450" cy="211455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C3E9F84F-D388-5142-87F8-9AA5E5039838}"/>
              </a:ext>
            </a:extLst>
          </p:cNvPr>
          <p:cNvSpPr/>
          <p:nvPr/>
        </p:nvSpPr>
        <p:spPr bwMode="auto">
          <a:xfrm flipH="1">
            <a:off x="4229100" y="2505849"/>
            <a:ext cx="171450" cy="2114550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F9BCEB-8504-F144-B41C-6F6FAEA60942}"/>
              </a:ext>
            </a:extLst>
          </p:cNvPr>
          <p:cNvSpPr/>
          <p:nvPr/>
        </p:nvSpPr>
        <p:spPr>
          <a:xfrm>
            <a:off x="1946758" y="302131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vi-VN" altLang="ja-JP" dirty="0"/>
              <a:t>x</a:t>
            </a:r>
            <a:r>
              <a:rPr kumimoji="1" lang="vi-VN" altLang="ja-JP" baseline="30000" dirty="0"/>
              <a:t>(1)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64868D-D080-C345-974A-EF6A72408E0F}"/>
              </a:ext>
            </a:extLst>
          </p:cNvPr>
          <p:cNvSpPr/>
          <p:nvPr/>
        </p:nvSpPr>
        <p:spPr>
          <a:xfrm>
            <a:off x="2672074" y="302131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vi-VN" altLang="ja-JP" dirty="0"/>
              <a:t>x</a:t>
            </a:r>
            <a:r>
              <a:rPr kumimoji="1" lang="vi-VN" altLang="ja-JP" baseline="30000" dirty="0"/>
              <a:t>(2)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E584A4-2071-8048-BAA6-8A986EEF7968}"/>
              </a:ext>
            </a:extLst>
          </p:cNvPr>
          <p:cNvSpPr txBox="1"/>
          <p:nvPr/>
        </p:nvSpPr>
        <p:spPr>
          <a:xfrm>
            <a:off x="556805" y="3424625"/>
            <a:ext cx="21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(n x m)</a:t>
            </a:r>
            <a:endParaRPr kumimoji="1" lang="ja-JP" altLang="en-US" b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87954D-B6DD-C34A-81B3-E605153A6A62}"/>
              </a:ext>
            </a:extLst>
          </p:cNvPr>
          <p:cNvSpPr txBox="1"/>
          <p:nvPr/>
        </p:nvSpPr>
        <p:spPr>
          <a:xfrm>
            <a:off x="3209121" y="3090564"/>
            <a:ext cx="82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…</a:t>
            </a:r>
            <a:endParaRPr kumimoji="1" lang="ja-JP" altLang="en-US" b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6195FFB-9996-0449-A9FE-151A96E0A77C}"/>
              </a:ext>
            </a:extLst>
          </p:cNvPr>
          <p:cNvSpPr/>
          <p:nvPr/>
        </p:nvSpPr>
        <p:spPr>
          <a:xfrm>
            <a:off x="3664359" y="3021314"/>
            <a:ext cx="55175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vi-VN" altLang="ja-JP" dirty="0"/>
              <a:t>x</a:t>
            </a:r>
            <a:r>
              <a:rPr kumimoji="1" lang="vi-VN" altLang="ja-JP" baseline="30000" dirty="0"/>
              <a:t>(m)</a:t>
            </a:r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1A61419-6FAF-B943-B13D-1F7F153575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93" y="2591613"/>
            <a:ext cx="2686050" cy="208593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D22B4B-6325-FF43-85DD-1AF2AF521E22}"/>
              </a:ext>
            </a:extLst>
          </p:cNvPr>
          <p:cNvSpPr txBox="1"/>
          <p:nvPr/>
        </p:nvSpPr>
        <p:spPr>
          <a:xfrm>
            <a:off x="6400800" y="2228850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m = 4</a:t>
            </a:r>
            <a:endParaRPr kumimoji="1" lang="ja-JP" altLang="en-US" b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3EE290-B6A6-694C-9CE1-A0F338C7CA50}"/>
              </a:ext>
            </a:extLst>
          </p:cNvPr>
          <p:cNvCxnSpPr>
            <a:cxnSpLocks/>
          </p:cNvCxnSpPr>
          <p:nvPr/>
        </p:nvCxnSpPr>
        <p:spPr bwMode="auto">
          <a:xfrm flipH="1">
            <a:off x="5715000" y="2523603"/>
            <a:ext cx="205145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67CAAD8-5F20-F74E-832C-CEFFF33A70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2100" y="2771751"/>
            <a:ext cx="0" cy="190579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08F410-EECB-D745-B33D-8AEA8118D430}"/>
              </a:ext>
            </a:extLst>
          </p:cNvPr>
          <p:cNvSpPr txBox="1"/>
          <p:nvPr/>
        </p:nvSpPr>
        <p:spPr>
          <a:xfrm rot="16200000">
            <a:off x="4685197" y="3275922"/>
            <a:ext cx="92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n = 1372</a:t>
            </a:r>
            <a:endParaRPr kumimoji="1" lang="ja-JP" altLang="en-US" b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1389F3-880F-2D43-A755-6FB7B717DDA1}"/>
              </a:ext>
            </a:extLst>
          </p:cNvPr>
          <p:cNvSpPr txBox="1"/>
          <p:nvPr/>
        </p:nvSpPr>
        <p:spPr>
          <a:xfrm>
            <a:off x="939510" y="4686300"/>
            <a:ext cx="69471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vi-VN" altLang="ja-JP" b="0" dirty="0"/>
          </a:p>
          <a:p>
            <a:pPr marL="342900" indent="-342900" algn="ctr">
              <a:buFont typeface="Wingdings" pitchFamily="2" charset="2"/>
              <a:buChar char="à"/>
            </a:pPr>
            <a:r>
              <a:rPr kumimoji="1" lang="vi-VN" altLang="ja-JP" sz="21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Luôn luôn chú ý đến chiều  Cross-check</a:t>
            </a:r>
            <a:endParaRPr kumimoji="1" lang="ja-JP" altLang="en-US" sz="21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22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282AE-5E6F-DE4E-95BD-943F557C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Kích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thước</a:t>
            </a:r>
            <a:r>
              <a:rPr kumimoji="1" lang="en-US" altLang="ja-JP" dirty="0"/>
              <a:t> ma </a:t>
            </a:r>
            <a:r>
              <a:rPr kumimoji="1" lang="en-US" altLang="ja-JP" dirty="0" err="1"/>
              <a:t>trận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trọng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8DA7ED-E249-274F-A86D-EAFD3A0C7AA4}"/>
              </a:ext>
            </a:extLst>
          </p:cNvPr>
          <p:cNvGrpSpPr/>
          <p:nvPr/>
        </p:nvGrpSpPr>
        <p:grpSpPr>
          <a:xfrm>
            <a:off x="2228850" y="3200400"/>
            <a:ext cx="1070937" cy="429099"/>
            <a:chOff x="-110761" y="2743200"/>
            <a:chExt cx="2091961" cy="838200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C82A132-3481-6845-AB39-8774EA7BA1AF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3572EADD-F433-FB4F-8357-AF83997F3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10761" y="3162300"/>
              <a:ext cx="12283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03E9C6E-7A57-0743-8414-0302FD21B447}"/>
              </a:ext>
            </a:extLst>
          </p:cNvPr>
          <p:cNvGrpSpPr/>
          <p:nvPr/>
        </p:nvGrpSpPr>
        <p:grpSpPr>
          <a:xfrm>
            <a:off x="2228850" y="3629499"/>
            <a:ext cx="1070937" cy="581466"/>
            <a:chOff x="-110761" y="2445567"/>
            <a:chExt cx="2091961" cy="1135833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548C9D69-8D47-F140-8526-3D0A3D145C25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823E4B9-0D4A-6D4E-8879-BF0FEEA4DE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10761" y="2445567"/>
              <a:ext cx="1228361" cy="71673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9D6DC38-DE84-5B42-81B3-57223C098D7A}"/>
              </a:ext>
            </a:extLst>
          </p:cNvPr>
          <p:cNvGrpSpPr/>
          <p:nvPr/>
        </p:nvGrpSpPr>
        <p:grpSpPr>
          <a:xfrm>
            <a:off x="2228850" y="2618935"/>
            <a:ext cx="1070937" cy="577670"/>
            <a:chOff x="-110761" y="2743200"/>
            <a:chExt cx="2091961" cy="1128418"/>
          </a:xfrm>
        </p:grpSpPr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99E8FD82-47E8-0142-8FD1-4777AD50686B}"/>
                </a:ext>
              </a:extLst>
            </p:cNvPr>
            <p:cNvSpPr/>
            <p:nvPr/>
          </p:nvSpPr>
          <p:spPr bwMode="auto">
            <a:xfrm>
              <a:off x="1143000" y="2743200"/>
              <a:ext cx="838200" cy="8382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42C5A10-8489-F049-8302-7F96D72970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0761" y="3162300"/>
              <a:ext cx="1228361" cy="70931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0F34E06-53A6-E546-B45E-A7F7BCAA1324}"/>
              </a:ext>
            </a:extLst>
          </p:cNvPr>
          <p:cNvSpPr/>
          <p:nvPr/>
        </p:nvSpPr>
        <p:spPr bwMode="auto">
          <a:xfrm>
            <a:off x="2708150" y="2390335"/>
            <a:ext cx="769246" cy="21145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9C0D0DE-5889-4A44-90F9-2534263CAD11}"/>
              </a:ext>
            </a:extLst>
          </p:cNvPr>
          <p:cNvSpPr/>
          <p:nvPr/>
        </p:nvSpPr>
        <p:spPr>
          <a:xfrm>
            <a:off x="1974934" y="31966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x</a:t>
            </a:r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AD3CF8-D629-0F4D-84D6-2507027E1B64}"/>
              </a:ext>
            </a:extLst>
          </p:cNvPr>
          <p:cNvSpPr/>
          <p:nvPr/>
        </p:nvSpPr>
        <p:spPr>
          <a:xfrm>
            <a:off x="2289418" y="254603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1</a:t>
            </a:r>
            <a:endParaRPr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EE1E7B-49A9-624B-B43F-A380217D3C4D}"/>
              </a:ext>
            </a:extLst>
          </p:cNvPr>
          <p:cNvSpPr/>
          <p:nvPr/>
        </p:nvSpPr>
        <p:spPr>
          <a:xfrm>
            <a:off x="2317177" y="30480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2</a:t>
            </a:r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F6BA9F6-DB97-4449-AF18-203B399B8677}"/>
              </a:ext>
            </a:extLst>
          </p:cNvPr>
          <p:cNvSpPr/>
          <p:nvPr/>
        </p:nvSpPr>
        <p:spPr>
          <a:xfrm>
            <a:off x="2199739" y="378676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3</a:t>
            </a:r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94DF2C-AACE-8746-B116-C375BD9CD15C}"/>
              </a:ext>
            </a:extLst>
          </p:cNvPr>
          <p:cNvSpPr txBox="1"/>
          <p:nvPr/>
        </p:nvSpPr>
        <p:spPr>
          <a:xfrm>
            <a:off x="2866140" y="1967293"/>
            <a:ext cx="43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[1]</a:t>
            </a:r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39F4C2DD-857A-5446-9EB0-49C2887C289D}"/>
              </a:ext>
            </a:extLst>
          </p:cNvPr>
          <p:cNvSpPr/>
          <p:nvPr/>
        </p:nvSpPr>
        <p:spPr bwMode="auto">
          <a:xfrm>
            <a:off x="4260934" y="3136620"/>
            <a:ext cx="1120105" cy="466217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D54722-A5C3-684E-81DE-E847580F1066}"/>
              </a:ext>
            </a:extLst>
          </p:cNvPr>
          <p:cNvSpPr txBox="1"/>
          <p:nvPr/>
        </p:nvSpPr>
        <p:spPr>
          <a:xfrm>
            <a:off x="4406051" y="27166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4 chiều</a:t>
            </a:r>
            <a:endParaRPr kumimoji="1" lang="ja-JP" altLang="en-US" b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6D19A7D-C380-BE45-BFA1-BA3310D1E774}"/>
              </a:ext>
            </a:extLst>
          </p:cNvPr>
          <p:cNvGrpSpPr/>
          <p:nvPr/>
        </p:nvGrpSpPr>
        <p:grpSpPr>
          <a:xfrm>
            <a:off x="6000750" y="2618935"/>
            <a:ext cx="1143000" cy="1675877"/>
            <a:chOff x="8004432" y="2251709"/>
            <a:chExt cx="1524000" cy="223450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91C87A6-8288-0B40-8D79-BCF83BB72560}"/>
                </a:ext>
              </a:extLst>
            </p:cNvPr>
            <p:cNvGrpSpPr/>
            <p:nvPr/>
          </p:nvGrpSpPr>
          <p:grpSpPr>
            <a:xfrm>
              <a:off x="8004432" y="2251709"/>
              <a:ext cx="1524000" cy="1634626"/>
              <a:chOff x="5234697" y="2163028"/>
              <a:chExt cx="1524000" cy="1634626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048D681-A424-FC4E-9909-1BEB6F8AE007}"/>
                  </a:ext>
                </a:extLst>
              </p:cNvPr>
              <p:cNvGrpSpPr/>
              <p:nvPr/>
            </p:nvGrpSpPr>
            <p:grpSpPr>
              <a:xfrm>
                <a:off x="5234697" y="2163028"/>
                <a:ext cx="1524000" cy="457200"/>
                <a:chOff x="2743200" y="2133600"/>
                <a:chExt cx="1524000" cy="457200"/>
              </a:xfrm>
            </p:grpSpPr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E99E495-B676-2C45-9603-9F18F7953F46}"/>
                    </a:ext>
                  </a:extLst>
                </p:cNvPr>
                <p:cNvSpPr/>
                <p:nvPr/>
              </p:nvSpPr>
              <p:spPr bwMode="auto">
                <a:xfrm>
                  <a:off x="27432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62924DE6-E849-BB41-BC78-E419298BFF20}"/>
                    </a:ext>
                  </a:extLst>
                </p:cNvPr>
                <p:cNvSpPr/>
                <p:nvPr/>
              </p:nvSpPr>
              <p:spPr bwMode="auto">
                <a:xfrm>
                  <a:off x="32766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681AB2BB-9400-724D-9E42-BA4CC6663A71}"/>
                    </a:ext>
                  </a:extLst>
                </p:cNvPr>
                <p:cNvSpPr/>
                <p:nvPr/>
              </p:nvSpPr>
              <p:spPr bwMode="auto">
                <a:xfrm>
                  <a:off x="38100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C4A5D338-2B6B-A340-9997-8EBE5C868C9F}"/>
                  </a:ext>
                </a:extLst>
              </p:cNvPr>
              <p:cNvGrpSpPr/>
              <p:nvPr/>
            </p:nvGrpSpPr>
            <p:grpSpPr>
              <a:xfrm>
                <a:off x="5234697" y="2749904"/>
                <a:ext cx="1524000" cy="457200"/>
                <a:chOff x="2743200" y="2133600"/>
                <a:chExt cx="1524000" cy="457200"/>
              </a:xfrm>
            </p:grpSpPr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0683A58A-6568-CA42-9F43-948B39E86F1D}"/>
                    </a:ext>
                  </a:extLst>
                </p:cNvPr>
                <p:cNvSpPr/>
                <p:nvPr/>
              </p:nvSpPr>
              <p:spPr bwMode="auto">
                <a:xfrm>
                  <a:off x="27432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2AA9555A-9D54-F84B-80D4-00C52107EBF8}"/>
                    </a:ext>
                  </a:extLst>
                </p:cNvPr>
                <p:cNvSpPr/>
                <p:nvPr/>
              </p:nvSpPr>
              <p:spPr bwMode="auto">
                <a:xfrm>
                  <a:off x="32766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58EB57CF-1B67-5C45-BF21-80E5C7A6C85C}"/>
                    </a:ext>
                  </a:extLst>
                </p:cNvPr>
                <p:cNvSpPr/>
                <p:nvPr/>
              </p:nvSpPr>
              <p:spPr bwMode="auto">
                <a:xfrm>
                  <a:off x="38100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BC8BBDCE-B295-D44C-9DC5-0102D124CB7C}"/>
                  </a:ext>
                </a:extLst>
              </p:cNvPr>
              <p:cNvGrpSpPr/>
              <p:nvPr/>
            </p:nvGrpSpPr>
            <p:grpSpPr>
              <a:xfrm>
                <a:off x="5234697" y="3340454"/>
                <a:ext cx="1524000" cy="457200"/>
                <a:chOff x="2743200" y="2133600"/>
                <a:chExt cx="1524000" cy="457200"/>
              </a:xfrm>
            </p:grpSpPr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83161290-E8C4-774A-8C11-15FF45645235}"/>
                    </a:ext>
                  </a:extLst>
                </p:cNvPr>
                <p:cNvSpPr/>
                <p:nvPr/>
              </p:nvSpPr>
              <p:spPr bwMode="auto">
                <a:xfrm>
                  <a:off x="27432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4C944109-2453-264E-B6DE-74A861609429}"/>
                    </a:ext>
                  </a:extLst>
                </p:cNvPr>
                <p:cNvSpPr/>
                <p:nvPr/>
              </p:nvSpPr>
              <p:spPr bwMode="auto">
                <a:xfrm>
                  <a:off x="32766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02348506-D31B-984D-803B-BC70A62C1C86}"/>
                    </a:ext>
                  </a:extLst>
                </p:cNvPr>
                <p:cNvSpPr/>
                <p:nvPr/>
              </p:nvSpPr>
              <p:spPr bwMode="auto">
                <a:xfrm>
                  <a:off x="3810000" y="2133600"/>
                  <a:ext cx="457200" cy="4572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71450" eaLnBrk="1" hangingPunct="1"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ja-JP" altLang="en-US" sz="1350"/>
                </a:p>
              </p:txBody>
            </p:sp>
          </p:grpSp>
        </p:grp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8CCD22F-B2C4-D44A-BD81-9FA7CBAE007E}"/>
                </a:ext>
              </a:extLst>
            </p:cNvPr>
            <p:cNvSpPr/>
            <p:nvPr/>
          </p:nvSpPr>
          <p:spPr bwMode="auto">
            <a:xfrm>
              <a:off x="8004432" y="4029011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0678949-0A58-EA4F-9424-9D046F5D908C}"/>
                </a:ext>
              </a:extLst>
            </p:cNvPr>
            <p:cNvSpPr/>
            <p:nvPr/>
          </p:nvSpPr>
          <p:spPr bwMode="auto">
            <a:xfrm>
              <a:off x="8537832" y="4029011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7CCFB54-7BCB-1043-ACD0-0E52685B115A}"/>
                </a:ext>
              </a:extLst>
            </p:cNvPr>
            <p:cNvSpPr/>
            <p:nvPr/>
          </p:nvSpPr>
          <p:spPr bwMode="auto">
            <a:xfrm>
              <a:off x="9071232" y="4029011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ja-JP" altLang="en-US" sz="135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02C6FA5-2598-F544-888B-AFDAF55E7A2D}"/>
              </a:ext>
            </a:extLst>
          </p:cNvPr>
          <p:cNvSpPr txBox="1"/>
          <p:nvPr/>
        </p:nvSpPr>
        <p:spPr>
          <a:xfrm>
            <a:off x="6249108" y="2200382"/>
            <a:ext cx="10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(4 x 3)</a:t>
            </a:r>
            <a:endParaRPr kumimoji="1" lang="ja-JP" altLang="en-US" b="0"/>
          </a:p>
        </p:txBody>
      </p:sp>
    </p:spTree>
    <p:extLst>
      <p:ext uri="{BB962C8B-B14F-4D97-AF65-F5344CB8AC3E}">
        <p14:creationId xmlns:p14="http://schemas.microsoft.com/office/powerpoint/2010/main" val="23505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436EF-F5B8-2C4E-8459-FDE80AB0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Phép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Ma </a:t>
            </a:r>
            <a:r>
              <a:rPr kumimoji="1" lang="en-US" altLang="ja-JP" dirty="0" err="1"/>
              <a:t>trận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Python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45E3A-C93A-DC4E-A7EC-9A072E5D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1650"/>
            <a:ext cx="7918450" cy="2395528"/>
          </a:xfrm>
        </p:spPr>
        <p:txBody>
          <a:bodyPr/>
          <a:lstStyle/>
          <a:p>
            <a:pPr marL="257175" indent="-257175">
              <a:buFontTx/>
              <a:buChar char="-"/>
            </a:pPr>
            <a:r>
              <a:rPr kumimoji="1" lang="vi-VN" altLang="ja-JP" dirty="0"/>
              <a:t>Tổng của 1 vector và 1 Ma trận:</a:t>
            </a:r>
          </a:p>
          <a:p>
            <a:pPr marL="257175" indent="-257175">
              <a:buFontTx/>
              <a:buChar char="-"/>
            </a:pPr>
            <a:endParaRPr kumimoji="1" lang="vi-VN" altLang="ja-JP" dirty="0"/>
          </a:p>
          <a:p>
            <a:pPr marL="257175" indent="-257175">
              <a:buFontTx/>
              <a:buChar char="-"/>
            </a:pPr>
            <a:endParaRPr kumimoji="1" lang="vi-VN" altLang="ja-JP" dirty="0"/>
          </a:p>
          <a:p>
            <a:pPr marL="257175" indent="-257175">
              <a:buFontTx/>
              <a:buChar char="-"/>
            </a:pPr>
            <a:endParaRPr kumimoji="1" lang="vi-VN" altLang="ja-JP" dirty="0"/>
          </a:p>
          <a:p>
            <a:endParaRPr kumimoji="1" lang="vi-VN" altLang="ja-JP" dirty="0"/>
          </a:p>
          <a:p>
            <a:pPr marL="257175" indent="-257175">
              <a:buFontTx/>
              <a:buChar char="-"/>
            </a:pPr>
            <a:r>
              <a:rPr kumimoji="1" lang="vi-VN" altLang="ja-JP" dirty="0"/>
              <a:t>Nhân 1 vector và 1 Ma trận: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1DDE7D3-FD5E-7C40-BCF0-E1B1593FF2C8}"/>
              </a:ext>
            </a:extLst>
          </p:cNvPr>
          <p:cNvGrpSpPr/>
          <p:nvPr/>
        </p:nvGrpSpPr>
        <p:grpSpPr>
          <a:xfrm>
            <a:off x="3926023" y="2431630"/>
            <a:ext cx="1143000" cy="1225970"/>
            <a:chOff x="5234697" y="2163028"/>
            <a:chExt cx="1524000" cy="163462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C172EC-84FC-B246-BEE6-215E36B89D81}"/>
                </a:ext>
              </a:extLst>
            </p:cNvPr>
            <p:cNvGrpSpPr/>
            <p:nvPr/>
          </p:nvGrpSpPr>
          <p:grpSpPr>
            <a:xfrm>
              <a:off x="5234697" y="2163028"/>
              <a:ext cx="1524000" cy="457200"/>
              <a:chOff x="2743200" y="2133600"/>
              <a:chExt cx="1524000" cy="45720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EFC3B5A-A209-4143-972F-80C4100391BE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</a:t>
                </a:r>
                <a:endParaRPr lang="ja-JP" altLang="en-US" sz="135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F365F80-9F18-6E45-8A19-A1728FE14FA0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7D272EB-4D06-4D4D-929B-404F5FAEB0D4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3</a:t>
                </a:r>
                <a:endParaRPr lang="ja-JP" altLang="en-US" sz="135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D4FE0DC3-1715-2440-A4FA-20E7ED5CE327}"/>
                </a:ext>
              </a:extLst>
            </p:cNvPr>
            <p:cNvGrpSpPr/>
            <p:nvPr/>
          </p:nvGrpSpPr>
          <p:grpSpPr>
            <a:xfrm>
              <a:off x="5234697" y="2749904"/>
              <a:ext cx="1524000" cy="457200"/>
              <a:chOff x="2743200" y="2133600"/>
              <a:chExt cx="1524000" cy="45720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0A509E-A592-FD42-838D-D129651EB344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dirty="0"/>
                  <a:t>4</a:t>
                </a:r>
                <a:endParaRPr lang="ja-JP" altLang="en-US" sz="135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21C9AF9-5360-B44B-8FD7-CB9A3FCD895C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5</a:t>
                </a:r>
                <a:endParaRPr lang="ja-JP" altLang="en-US" sz="135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5CB60CA-FA6A-1945-B9C9-5B15106C5906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6</a:t>
                </a:r>
                <a:endParaRPr lang="ja-JP" altLang="en-US" sz="1350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00EF3AA-B265-344C-8440-49A1373275DB}"/>
                </a:ext>
              </a:extLst>
            </p:cNvPr>
            <p:cNvGrpSpPr/>
            <p:nvPr/>
          </p:nvGrpSpPr>
          <p:grpSpPr>
            <a:xfrm>
              <a:off x="5234697" y="3340454"/>
              <a:ext cx="1524000" cy="457200"/>
              <a:chOff x="2743200" y="2133600"/>
              <a:chExt cx="1524000" cy="457200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6415E8D-A502-7D46-9754-75F6BF1A5B29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7</a:t>
                </a:r>
                <a:endParaRPr lang="ja-JP" altLang="en-US" sz="135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EB66675-FC23-054A-A4DD-922EA5138EBB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8</a:t>
                </a:r>
                <a:endParaRPr lang="ja-JP" altLang="en-US" sz="135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9B3FE53-BAAE-EF40-827F-080CEB356759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9</a:t>
                </a:r>
                <a:endParaRPr lang="ja-JP" altLang="en-US" sz="1350"/>
              </a:p>
            </p:txBody>
          </p: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27007D-DE0A-794A-B705-6F53A6E8A62F}"/>
              </a:ext>
            </a:extLst>
          </p:cNvPr>
          <p:cNvSpPr txBox="1"/>
          <p:nvPr/>
        </p:nvSpPr>
        <p:spPr>
          <a:xfrm>
            <a:off x="3256551" y="28684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+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FECF3D7-01AD-8F46-AB6A-8787C62FCD6B}"/>
              </a:ext>
            </a:extLst>
          </p:cNvPr>
          <p:cNvSpPr txBox="1"/>
          <p:nvPr/>
        </p:nvSpPr>
        <p:spPr>
          <a:xfrm>
            <a:off x="5519780" y="28684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=</a:t>
            </a:r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72CAC5D-4A74-C14A-AF85-31C5ECA21899}"/>
              </a:ext>
            </a:extLst>
          </p:cNvPr>
          <p:cNvGrpSpPr/>
          <p:nvPr/>
        </p:nvGrpSpPr>
        <p:grpSpPr>
          <a:xfrm>
            <a:off x="1729829" y="4872038"/>
            <a:ext cx="1143000" cy="342900"/>
            <a:chOff x="2743200" y="2133600"/>
            <a:chExt cx="1524000" cy="4572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E09B6C-69E0-9B4B-8267-54225F2A05E6}"/>
                </a:ext>
              </a:extLst>
            </p:cNvPr>
            <p:cNvSpPr/>
            <p:nvPr/>
          </p:nvSpPr>
          <p:spPr bwMode="auto">
            <a:xfrm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</a:t>
              </a:r>
              <a:endParaRPr lang="ja-JP" altLang="en-US" sz="135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0168A63-0C1F-F345-8B6C-A530C857E34A}"/>
                </a:ext>
              </a:extLst>
            </p:cNvPr>
            <p:cNvSpPr/>
            <p:nvPr/>
          </p:nvSpPr>
          <p:spPr bwMode="auto">
            <a:xfrm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2</a:t>
              </a:r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D3136F5-8782-8142-830A-0B5998126869}"/>
                </a:ext>
              </a:extLst>
            </p:cNvPr>
            <p:cNvSpPr/>
            <p:nvPr/>
          </p:nvSpPr>
          <p:spPr bwMode="auto">
            <a:xfrm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3</a:t>
              </a:r>
              <a:endParaRPr lang="ja-JP" altLang="en-US" sz="135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CF5EE36-3976-BE43-A7B0-594EA5713899}"/>
              </a:ext>
            </a:extLst>
          </p:cNvPr>
          <p:cNvGrpSpPr/>
          <p:nvPr/>
        </p:nvGrpSpPr>
        <p:grpSpPr>
          <a:xfrm>
            <a:off x="3926023" y="4431880"/>
            <a:ext cx="1143000" cy="1225970"/>
            <a:chOff x="5234697" y="2163028"/>
            <a:chExt cx="1524000" cy="1634626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498C0E9-E898-DC4B-904E-A6A0E67F4891}"/>
                </a:ext>
              </a:extLst>
            </p:cNvPr>
            <p:cNvGrpSpPr/>
            <p:nvPr/>
          </p:nvGrpSpPr>
          <p:grpSpPr>
            <a:xfrm>
              <a:off x="5234697" y="2163028"/>
              <a:ext cx="1524000" cy="457200"/>
              <a:chOff x="2743200" y="2133600"/>
              <a:chExt cx="1524000" cy="457200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C9575E5F-774D-A749-811B-34F220F4623D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</a:t>
                </a:r>
                <a:endParaRPr lang="ja-JP" altLang="en-US" sz="135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1FE6810-4280-6A4F-8108-394DFA2DE8C6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D0E5FAC-9985-9C45-9444-6F2C023FF9B3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3</a:t>
                </a:r>
                <a:endParaRPr lang="ja-JP" altLang="en-US" sz="1350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AB43353-22DD-E046-8194-3C2D52923914}"/>
                </a:ext>
              </a:extLst>
            </p:cNvPr>
            <p:cNvGrpSpPr/>
            <p:nvPr/>
          </p:nvGrpSpPr>
          <p:grpSpPr>
            <a:xfrm>
              <a:off x="5234697" y="2749904"/>
              <a:ext cx="1524000" cy="457200"/>
              <a:chOff x="2743200" y="2133600"/>
              <a:chExt cx="1524000" cy="457200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A78B4F91-A019-3744-9EA5-51C350715A3F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</a:t>
                </a:r>
                <a:endParaRPr lang="ja-JP" altLang="en-US" sz="135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877A917-68AF-9B4A-945B-6DF228FE9684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3EFCFF9F-2307-5B4D-A863-93BBD81CDC07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3</a:t>
                </a:r>
                <a:endParaRPr lang="ja-JP" altLang="en-US" sz="1350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939B61C-B11F-7749-9D55-349800CFC916}"/>
                </a:ext>
              </a:extLst>
            </p:cNvPr>
            <p:cNvGrpSpPr/>
            <p:nvPr/>
          </p:nvGrpSpPr>
          <p:grpSpPr>
            <a:xfrm>
              <a:off x="5234697" y="3340454"/>
              <a:ext cx="1524000" cy="457200"/>
              <a:chOff x="2743200" y="2133600"/>
              <a:chExt cx="1524000" cy="457200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2F5A3B7E-367F-0D4C-B30D-2812CC5CA6EC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</a:t>
                </a:r>
                <a:endParaRPr lang="ja-JP" altLang="en-US" sz="135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262CABC-759D-0F47-B250-271AA94D0B22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D99FACC-8FCA-8446-A67A-E3D4C416C7E3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3</a:t>
                </a:r>
                <a:endParaRPr lang="ja-JP" altLang="en-US" sz="1350"/>
              </a:p>
            </p:txBody>
          </p:sp>
        </p:grp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25D8767-107D-4649-9B2A-D8ECFD475CF6}"/>
              </a:ext>
            </a:extLst>
          </p:cNvPr>
          <p:cNvSpPr txBox="1"/>
          <p:nvPr/>
        </p:nvSpPr>
        <p:spPr>
          <a:xfrm>
            <a:off x="3256551" y="486868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x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7F057B-43A3-EC4C-9FAE-7CD52DC42EBB}"/>
              </a:ext>
            </a:extLst>
          </p:cNvPr>
          <p:cNvSpPr txBox="1"/>
          <p:nvPr/>
        </p:nvSpPr>
        <p:spPr>
          <a:xfrm>
            <a:off x="5519780" y="486868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dirty="0"/>
              <a:t>=</a:t>
            </a:r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2AE5189-9EBD-AC47-9A2B-F73AF9EB25D4}"/>
              </a:ext>
            </a:extLst>
          </p:cNvPr>
          <p:cNvGrpSpPr/>
          <p:nvPr/>
        </p:nvGrpSpPr>
        <p:grpSpPr>
          <a:xfrm rot="5400000">
            <a:off x="5919830" y="4870363"/>
            <a:ext cx="1143000" cy="342900"/>
            <a:chOff x="2743200" y="2133600"/>
            <a:chExt cx="1524000" cy="45720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4C9D8B9-776C-DE4E-B944-FD4D8FD4B2B7}"/>
                </a:ext>
              </a:extLst>
            </p:cNvPr>
            <p:cNvSpPr/>
            <p:nvPr/>
          </p:nvSpPr>
          <p:spPr bwMode="auto">
            <a:xfrm rot="16200000">
              <a:off x="27432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6</a:t>
              </a:r>
              <a:endParaRPr lang="ja-JP" altLang="en-US" sz="135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4D8942B-34A3-A14F-94E5-954D6BC4B3FD}"/>
                </a:ext>
              </a:extLst>
            </p:cNvPr>
            <p:cNvSpPr/>
            <p:nvPr/>
          </p:nvSpPr>
          <p:spPr bwMode="auto">
            <a:xfrm rot="16200000">
              <a:off x="32766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12</a:t>
              </a:r>
              <a:endParaRPr lang="ja-JP" altLang="en-US" sz="135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912D51E-F270-8D46-9F1A-027E5CCB143F}"/>
                </a:ext>
              </a:extLst>
            </p:cNvPr>
            <p:cNvSpPr/>
            <p:nvPr/>
          </p:nvSpPr>
          <p:spPr bwMode="auto">
            <a:xfrm rot="16200000">
              <a:off x="3810000" y="2133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71450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vi-VN" altLang="ja-JP" sz="1350" dirty="0"/>
                <a:t>18</a:t>
              </a:r>
              <a:endParaRPr lang="ja-JP" altLang="en-US" sz="135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BEEDCB6-4303-824D-95F3-A7A87FC7EF3B}"/>
              </a:ext>
            </a:extLst>
          </p:cNvPr>
          <p:cNvGrpSpPr/>
          <p:nvPr/>
        </p:nvGrpSpPr>
        <p:grpSpPr>
          <a:xfrm>
            <a:off x="1622834" y="2428578"/>
            <a:ext cx="1143000" cy="1225970"/>
            <a:chOff x="5234697" y="2163028"/>
            <a:chExt cx="1524000" cy="1634626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782DCA41-D985-EB48-862C-D72DC18F5D00}"/>
                </a:ext>
              </a:extLst>
            </p:cNvPr>
            <p:cNvGrpSpPr/>
            <p:nvPr/>
          </p:nvGrpSpPr>
          <p:grpSpPr>
            <a:xfrm>
              <a:off x="5234697" y="2163028"/>
              <a:ext cx="1524000" cy="457200"/>
              <a:chOff x="2743200" y="2133600"/>
              <a:chExt cx="1524000" cy="457200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E5C21F1B-742A-AF4F-B279-A09D7F4F18DD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</a:t>
                </a:r>
                <a:endParaRPr lang="ja-JP" altLang="en-US" sz="1350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3012EAD4-5C17-3542-8061-98A4253A396A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74AB8966-9E47-204B-B642-F1581D5D7750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3</a:t>
                </a:r>
                <a:endParaRPr lang="ja-JP" altLang="en-US" sz="1350"/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6735715C-DD0D-2042-9C6C-CF141060FDEB}"/>
                </a:ext>
              </a:extLst>
            </p:cNvPr>
            <p:cNvGrpSpPr/>
            <p:nvPr/>
          </p:nvGrpSpPr>
          <p:grpSpPr>
            <a:xfrm>
              <a:off x="5234697" y="2749904"/>
              <a:ext cx="1524000" cy="457200"/>
              <a:chOff x="2743200" y="2133600"/>
              <a:chExt cx="1524000" cy="457200"/>
            </a:xfrm>
          </p:grpSpPr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FCDF50A-4683-2E4A-A3FC-740BC6CD9300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95FE6386-7972-1445-93AD-93475AB6868E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F14720D7-1102-9E46-995C-6DB7CFA07C71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91FE45AB-3DE5-FA4C-B072-037276FBB89A}"/>
                </a:ext>
              </a:extLst>
            </p:cNvPr>
            <p:cNvGrpSpPr/>
            <p:nvPr/>
          </p:nvGrpSpPr>
          <p:grpSpPr>
            <a:xfrm>
              <a:off x="5234697" y="3340454"/>
              <a:ext cx="1524000" cy="457200"/>
              <a:chOff x="2743200" y="2133600"/>
              <a:chExt cx="1524000" cy="45720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59CB00CA-C39C-BA45-9B79-446A40CDB4D1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2731BD1-103A-7B44-AB48-951338B23D93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853A6C3-0D25-1949-B75D-89EC9BC8E456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ja-JP" altLang="en-US" sz="135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2BB5E08-AF0D-A54B-9C00-1B92A9C30C09}"/>
              </a:ext>
            </a:extLst>
          </p:cNvPr>
          <p:cNvGrpSpPr/>
          <p:nvPr/>
        </p:nvGrpSpPr>
        <p:grpSpPr>
          <a:xfrm>
            <a:off x="6091280" y="2428578"/>
            <a:ext cx="1143000" cy="1225970"/>
            <a:chOff x="5234697" y="2163028"/>
            <a:chExt cx="1524000" cy="1634626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5BE3495B-1392-1D45-BCE3-74662BA2557D}"/>
                </a:ext>
              </a:extLst>
            </p:cNvPr>
            <p:cNvGrpSpPr/>
            <p:nvPr/>
          </p:nvGrpSpPr>
          <p:grpSpPr>
            <a:xfrm>
              <a:off x="5234697" y="2163028"/>
              <a:ext cx="1524000" cy="457200"/>
              <a:chOff x="2743200" y="2133600"/>
              <a:chExt cx="1524000" cy="45720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4AE4128-1EA4-F34E-B1D2-1EA11FC94B5D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2</a:t>
                </a:r>
                <a:endParaRPr lang="ja-JP" altLang="en-US" sz="1350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7DDB3ACD-E439-F043-8A2A-2B2B232FD956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4</a:t>
                </a:r>
                <a:endParaRPr lang="ja-JP" altLang="en-US" sz="1350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16D94865-73B7-624D-B77B-018089CC3F47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6</a:t>
                </a:r>
                <a:endParaRPr lang="ja-JP" altLang="en-US" sz="1350"/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BEA93E20-B0D0-974F-A17D-7CFC56DFC46F}"/>
                </a:ext>
              </a:extLst>
            </p:cNvPr>
            <p:cNvGrpSpPr/>
            <p:nvPr/>
          </p:nvGrpSpPr>
          <p:grpSpPr>
            <a:xfrm>
              <a:off x="5234697" y="2749904"/>
              <a:ext cx="1524000" cy="457200"/>
              <a:chOff x="2743200" y="2133600"/>
              <a:chExt cx="1524000" cy="457200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388F9399-75C0-524C-97CB-87F245114790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5</a:t>
                </a:r>
                <a:endParaRPr lang="ja-JP" altLang="en-US" sz="1350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F2853128-EA60-8F4D-9835-06F5FABB8C37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7</a:t>
                </a:r>
                <a:endParaRPr lang="ja-JP" altLang="en-US" sz="1350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C909FF30-6F92-A048-A545-1995B91B377E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9</a:t>
                </a:r>
                <a:endParaRPr lang="ja-JP" altLang="en-US" sz="1350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4BA7868F-6E1C-A24E-997A-64C05FC790DC}"/>
                </a:ext>
              </a:extLst>
            </p:cNvPr>
            <p:cNvGrpSpPr/>
            <p:nvPr/>
          </p:nvGrpSpPr>
          <p:grpSpPr>
            <a:xfrm>
              <a:off x="5234697" y="3340454"/>
              <a:ext cx="1524000" cy="457200"/>
              <a:chOff x="2743200" y="2133600"/>
              <a:chExt cx="1524000" cy="45720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5838993C-F789-BD49-97F7-A91BEFBC8DE2}"/>
                  </a:ext>
                </a:extLst>
              </p:cNvPr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8</a:t>
                </a:r>
                <a:endParaRPr lang="ja-JP" altLang="en-US" sz="1350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081EA038-3084-0A4F-B44B-DBB8DFDE0BB4}"/>
                  </a:ext>
                </a:extLst>
              </p:cNvPr>
              <p:cNvSpPr/>
              <p:nvPr/>
            </p:nvSpPr>
            <p:spPr bwMode="auto">
              <a:xfrm>
                <a:off x="32766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10</a:t>
                </a:r>
                <a:endParaRPr lang="ja-JP" altLang="en-US" sz="1350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8F6A682-A61F-5F40-AAE7-A86E51D5A842}"/>
                  </a:ext>
                </a:extLst>
              </p:cNvPr>
              <p:cNvSpPr/>
              <p:nvPr/>
            </p:nvSpPr>
            <p:spPr bwMode="auto">
              <a:xfrm>
                <a:off x="3810000" y="2133600"/>
                <a:ext cx="457200" cy="4572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71450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vi-VN" altLang="ja-JP" sz="1350" dirty="0"/>
                  <a:t>12</a:t>
                </a:r>
                <a:endParaRPr lang="ja-JP" altLang="en-US" sz="1350"/>
              </a:p>
            </p:txBody>
          </p:sp>
        </p:grp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12A028C-C29A-E247-A32D-A380A839026C}"/>
              </a:ext>
            </a:extLst>
          </p:cNvPr>
          <p:cNvSpPr txBox="1"/>
          <p:nvPr/>
        </p:nvSpPr>
        <p:spPr>
          <a:xfrm>
            <a:off x="1729829" y="2038822"/>
            <a:ext cx="11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(3 x 3)</a:t>
            </a:r>
            <a:endParaRPr kumimoji="1" lang="ja-JP" altLang="en-US" b="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8A2137B-508F-4347-B44E-EA126382902B}"/>
              </a:ext>
            </a:extLst>
          </p:cNvPr>
          <p:cNvSpPr txBox="1"/>
          <p:nvPr/>
        </p:nvSpPr>
        <p:spPr>
          <a:xfrm>
            <a:off x="5948816" y="2040125"/>
            <a:ext cx="87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(3 x 3)</a:t>
            </a:r>
            <a:endParaRPr kumimoji="1" lang="ja-JP" altLang="en-US" b="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2F6C9DB-EBEA-9B46-8482-D8E277EC29E2}"/>
              </a:ext>
            </a:extLst>
          </p:cNvPr>
          <p:cNvSpPr txBox="1"/>
          <p:nvPr/>
        </p:nvSpPr>
        <p:spPr>
          <a:xfrm>
            <a:off x="4190963" y="2051276"/>
            <a:ext cx="8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(3 x 3)</a:t>
            </a:r>
            <a:endParaRPr kumimoji="1" lang="ja-JP" altLang="en-US" b="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AB8412E-889A-914B-8D53-6EDDE2FD6C83}"/>
              </a:ext>
            </a:extLst>
          </p:cNvPr>
          <p:cNvSpPr txBox="1"/>
          <p:nvPr/>
        </p:nvSpPr>
        <p:spPr>
          <a:xfrm>
            <a:off x="4190962" y="4067274"/>
            <a:ext cx="87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(3 x 3)</a:t>
            </a:r>
            <a:endParaRPr kumimoji="1" lang="ja-JP" altLang="en-US" b="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07F0E7-F6B4-514B-8FD0-3901A290FBBB}"/>
              </a:ext>
            </a:extLst>
          </p:cNvPr>
          <p:cNvSpPr txBox="1"/>
          <p:nvPr/>
        </p:nvSpPr>
        <p:spPr>
          <a:xfrm>
            <a:off x="6184770" y="4122484"/>
            <a:ext cx="120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(1 x 3)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480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4" grpId="0"/>
      <p:bldP spid="45" grpId="0"/>
      <p:bldP spid="84" grpId="0"/>
      <p:bldP spid="85" grpId="0"/>
      <p:bldP spid="86" grpId="0"/>
      <p:bldP spid="88" grpId="0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Mạng</a:t>
            </a:r>
            <a:r>
              <a:rPr lang="en-US" sz="2400" dirty="0"/>
              <a:t> n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?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44291"/>
            <a:ext cx="7383830" cy="3408759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nơ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vi-VN" sz="1800" dirty="0"/>
              <a:t>(DNN-Deep </a:t>
            </a:r>
            <a:r>
              <a:rPr lang="en-US" sz="1800" dirty="0"/>
              <a:t>N</a:t>
            </a:r>
            <a:r>
              <a:rPr lang="vi-VN" sz="1800" dirty="0"/>
              <a:t>eural Network)</a:t>
            </a:r>
            <a:r>
              <a:rPr lang="en-US" sz="1800" dirty="0"/>
              <a:t>:</a:t>
            </a:r>
            <a:r>
              <a:rPr lang="vi-VN" sz="1800" dirty="0"/>
              <a:t> là một mạng </a:t>
            </a:r>
            <a:r>
              <a:rPr lang="en-US" sz="1800" dirty="0" err="1"/>
              <a:t>nơ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vi-VN" sz="1800" dirty="0"/>
              <a:t> nhân tạo với nhiều đơn vị lớp ẩn</a:t>
            </a:r>
            <a:r>
              <a:rPr lang="en-US" sz="1800" dirty="0"/>
              <a:t> ở</a:t>
            </a:r>
            <a:r>
              <a:rPr lang="vi-VN" sz="1800" dirty="0"/>
              <a:t> giữa lớp đầu vào và đầu ra.</a:t>
            </a:r>
            <a:r>
              <a:rPr lang="en-US" sz="1800" dirty="0"/>
              <a:t> (</a:t>
            </a:r>
            <a:r>
              <a:rPr lang="en-US" sz="1800" dirty="0" err="1"/>
              <a:t>wikipedia</a:t>
            </a:r>
            <a:r>
              <a:rPr lang="en-US" sz="1800" dirty="0"/>
              <a:t>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DD9C0C-F350-4757-BC47-FAE0BCCA2F1A}"/>
              </a:ext>
            </a:extLst>
          </p:cNvPr>
          <p:cNvGrpSpPr/>
          <p:nvPr/>
        </p:nvGrpSpPr>
        <p:grpSpPr>
          <a:xfrm>
            <a:off x="1692745" y="2951206"/>
            <a:ext cx="4593005" cy="2882799"/>
            <a:chOff x="2293320" y="2858554"/>
            <a:chExt cx="6124007" cy="38437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6E3281-0565-4E27-BBC6-A960D42159BF}"/>
                </a:ext>
              </a:extLst>
            </p:cNvPr>
            <p:cNvSpPr txBox="1"/>
            <p:nvPr/>
          </p:nvSpPr>
          <p:spPr>
            <a:xfrm>
              <a:off x="3040768" y="5994400"/>
              <a:ext cx="5041900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err="1"/>
                <a:t>Kiến</a:t>
              </a:r>
              <a:r>
                <a:rPr lang="en-US" sz="1200" b="0" dirty="0"/>
                <a:t> </a:t>
              </a:r>
              <a:r>
                <a:rPr lang="en-US" sz="1200" b="0" dirty="0" err="1"/>
                <a:t>trúc</a:t>
              </a:r>
              <a:r>
                <a:rPr lang="en-US" sz="1200" b="0" dirty="0"/>
                <a:t> </a:t>
              </a:r>
              <a:r>
                <a:rPr lang="en-US" sz="1200" b="0" dirty="0" err="1"/>
                <a:t>mạng</a:t>
              </a:r>
              <a:r>
                <a:rPr lang="en-US" sz="1200" b="0" dirty="0"/>
                <a:t> n</a:t>
              </a:r>
              <a:r>
                <a:rPr lang="vi-VN" sz="1200" b="0" dirty="0"/>
                <a:t>ơ</a:t>
              </a:r>
              <a:r>
                <a:rPr lang="en-US" sz="1200" b="0" dirty="0"/>
                <a:t> </a:t>
              </a:r>
              <a:r>
                <a:rPr lang="en-US" sz="1200" b="0" dirty="0" err="1"/>
                <a:t>ron</a:t>
              </a:r>
              <a:r>
                <a:rPr lang="en-US" sz="1200" b="0" dirty="0"/>
                <a:t> </a:t>
              </a:r>
              <a:r>
                <a:rPr lang="en-US" sz="1200" b="0" dirty="0" err="1"/>
                <a:t>nhiều</a:t>
              </a:r>
              <a:r>
                <a:rPr lang="en-US" sz="1200" b="0" dirty="0"/>
                <a:t> </a:t>
              </a:r>
              <a:r>
                <a:rPr lang="en-US" sz="1200" b="0" dirty="0" err="1"/>
                <a:t>tầng</a:t>
              </a:r>
              <a:r>
                <a:rPr lang="en-US" sz="1200" b="0" dirty="0"/>
                <a:t>.</a:t>
              </a:r>
            </a:p>
            <a:p>
              <a:r>
                <a:rPr lang="fr-FR" sz="825" b="0" dirty="0"/>
                <a:t>(Image source: http://neuralnetworksanddeeplearning.com/images/tikz41.png.)</a:t>
              </a:r>
              <a:endParaRPr lang="en-US" sz="825" b="0" dirty="0"/>
            </a:p>
          </p:txBody>
        </p:sp>
        <p:pic>
          <p:nvPicPr>
            <p:cNvPr id="2052" name="Picture 4" descr="An artificial neural network">
              <a:extLst>
                <a:ext uri="{FF2B5EF4-FFF2-40B4-BE49-F238E27FC236}">
                  <a16:creationId xmlns:a16="http://schemas.microsoft.com/office/drawing/2014/main" id="{B572361A-CB84-4FD4-B3FF-779CECB02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320" y="2858554"/>
              <a:ext cx="6124007" cy="305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Net (Residual Network) の実装 | AIdrops">
            <a:extLst>
              <a:ext uri="{FF2B5EF4-FFF2-40B4-BE49-F238E27FC236}">
                <a16:creationId xmlns:a16="http://schemas.microsoft.com/office/drawing/2014/main" id="{A761EF44-8505-4BCF-8828-BBC99C68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69" y="966251"/>
            <a:ext cx="731604" cy="44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E1CCD-E904-4503-8A3F-0857D8BAD5BD}"/>
              </a:ext>
            </a:extLst>
          </p:cNvPr>
          <p:cNvSpPr txBox="1"/>
          <p:nvPr/>
        </p:nvSpPr>
        <p:spPr>
          <a:xfrm>
            <a:off x="7726780" y="5476086"/>
            <a:ext cx="140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Resnet (32 layers)</a:t>
            </a:r>
            <a:endParaRPr lang="en-US" sz="825" b="0" dirty="0"/>
          </a:p>
        </p:txBody>
      </p:sp>
    </p:spTree>
    <p:extLst>
      <p:ext uri="{BB962C8B-B14F-4D97-AF65-F5344CB8AC3E}">
        <p14:creationId xmlns:p14="http://schemas.microsoft.com/office/powerpoint/2010/main" val="667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7054"/>
            <a:ext cx="7918450" cy="465534"/>
          </a:xfrm>
        </p:spPr>
        <p:txBody>
          <a:bodyPr/>
          <a:lstStyle/>
          <a:p>
            <a:r>
              <a:rPr lang="en-US" sz="2400" dirty="0" err="1"/>
              <a:t>Mạng</a:t>
            </a:r>
            <a:r>
              <a:rPr lang="en-US" sz="2400" dirty="0"/>
              <a:t> n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44291"/>
            <a:ext cx="3750452" cy="2302545"/>
          </a:xfrm>
        </p:spPr>
        <p:txBody>
          <a:bodyPr>
            <a:normAutofit/>
          </a:bodyPr>
          <a:lstStyle/>
          <a:p>
            <a:r>
              <a:rPr lang="en-US" sz="2100" dirty="0" err="1"/>
              <a:t>Mạng</a:t>
            </a:r>
            <a:r>
              <a:rPr lang="en-US" sz="2100" dirty="0"/>
              <a:t> </a:t>
            </a:r>
            <a:r>
              <a:rPr lang="en-US" sz="2100" dirty="0" err="1"/>
              <a:t>nơ</a:t>
            </a:r>
            <a:r>
              <a:rPr lang="en-US" sz="2100" dirty="0"/>
              <a:t> </a:t>
            </a:r>
            <a:r>
              <a:rPr lang="en-US" sz="2100" dirty="0" err="1"/>
              <a:t>ron</a:t>
            </a:r>
            <a:r>
              <a:rPr lang="en-US" sz="2100" dirty="0"/>
              <a:t> </a:t>
            </a:r>
            <a:r>
              <a:rPr lang="en-US" sz="2100" dirty="0" err="1"/>
              <a:t>ít</a:t>
            </a:r>
            <a:r>
              <a:rPr lang="en-US" sz="2100" dirty="0"/>
              <a:t> </a:t>
            </a:r>
            <a:r>
              <a:rPr lang="en-US" sz="2100" dirty="0" err="1"/>
              <a:t>tầng</a:t>
            </a:r>
            <a:r>
              <a:rPr lang="en-US" sz="21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1 </a:t>
            </a:r>
            <a:r>
              <a:rPr lang="en-US" sz="1500" dirty="0" err="1"/>
              <a:t>lớp</a:t>
            </a:r>
            <a:r>
              <a:rPr lang="en-US" sz="1500" dirty="0"/>
              <a:t> </a:t>
            </a:r>
            <a:r>
              <a:rPr lang="en-US" sz="1500" dirty="0" err="1"/>
              <a:t>ẩn</a:t>
            </a:r>
            <a:r>
              <a:rPr lang="en-US" sz="1500" dirty="0"/>
              <a:t> ở </a:t>
            </a:r>
            <a:r>
              <a:rPr lang="en-US" sz="1500" dirty="0" err="1"/>
              <a:t>giữa</a:t>
            </a:r>
            <a:r>
              <a:rPr lang="en-US" sz="150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 </a:t>
            </a:r>
            <a:r>
              <a:rPr lang="en-US" sz="1500" dirty="0" err="1"/>
              <a:t>mô</a:t>
            </a:r>
            <a:r>
              <a:rPr lang="en-US" sz="1500" dirty="0"/>
              <a:t> </a:t>
            </a:r>
            <a:r>
              <a:rPr lang="en-US" sz="1500" dirty="0" err="1"/>
              <a:t>phỏng</a:t>
            </a:r>
            <a:r>
              <a:rPr lang="en-US" sz="1500" dirty="0"/>
              <a:t> </a:t>
            </a:r>
            <a:r>
              <a:rPr lang="en-US" sz="1500" dirty="0" err="1"/>
              <a:t>mọi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bất</a:t>
            </a:r>
            <a:r>
              <a:rPr lang="en-US" sz="1500" dirty="0"/>
              <a:t> </a:t>
            </a:r>
            <a:r>
              <a:rPr lang="en-US" sz="1500" dirty="0" err="1"/>
              <a:t>kỳ</a:t>
            </a:r>
            <a:r>
              <a:rPr lang="en-US" sz="1500" dirty="0"/>
              <a:t>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lượng</a:t>
            </a:r>
            <a:r>
              <a:rPr lang="en-US" sz="1500" dirty="0"/>
              <a:t> </a:t>
            </a:r>
            <a:r>
              <a:rPr lang="en-US" sz="1500" dirty="0" err="1"/>
              <a:t>nơ</a:t>
            </a:r>
            <a:r>
              <a:rPr lang="en-US" sz="1500" dirty="0"/>
              <a:t> </a:t>
            </a:r>
            <a:r>
              <a:rPr lang="en-US" sz="1500" dirty="0" err="1"/>
              <a:t>ron</a:t>
            </a:r>
            <a:r>
              <a:rPr lang="en-US" sz="1500" dirty="0"/>
              <a:t> </a:t>
            </a:r>
            <a:r>
              <a:rPr lang="en-US" sz="1500" dirty="0" err="1"/>
              <a:t>lớp</a:t>
            </a:r>
            <a:r>
              <a:rPr lang="en-US" sz="1500" dirty="0"/>
              <a:t> </a:t>
            </a:r>
            <a:r>
              <a:rPr lang="en-US" sz="1500" dirty="0" err="1"/>
              <a:t>ẩn</a:t>
            </a:r>
            <a:r>
              <a:rPr lang="en-US" sz="1500" dirty="0"/>
              <a:t> </a:t>
            </a:r>
            <a:r>
              <a:rPr lang="en-US" sz="1500" dirty="0" err="1"/>
              <a:t>đủ</a:t>
            </a:r>
            <a:r>
              <a:rPr lang="en-US" sz="1500" dirty="0"/>
              <a:t> </a:t>
            </a:r>
            <a:r>
              <a:rPr lang="en-US" sz="1500" dirty="0" err="1"/>
              <a:t>lớn</a:t>
            </a:r>
            <a:r>
              <a:rPr lang="en-US" sz="1500" dirty="0"/>
              <a:t>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/>
              <a:t>Nhanh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dễ</a:t>
            </a:r>
            <a:r>
              <a:rPr lang="en-US" sz="1500" dirty="0"/>
              <a:t> </a:t>
            </a:r>
            <a:r>
              <a:rPr lang="en-US" sz="1500" dirty="0" err="1"/>
              <a:t>dàng</a:t>
            </a:r>
            <a:r>
              <a:rPr lang="en-US" sz="1500" dirty="0"/>
              <a:t> </a:t>
            </a:r>
            <a:r>
              <a:rPr lang="en-US" sz="1500" dirty="0" err="1"/>
              <a:t>huấn</a:t>
            </a:r>
            <a:r>
              <a:rPr lang="en-US" sz="1500" dirty="0"/>
              <a:t> </a:t>
            </a:r>
            <a:r>
              <a:rPr lang="en-US" sz="1500" dirty="0" err="1"/>
              <a:t>luyện</a:t>
            </a:r>
            <a:r>
              <a:rPr lang="en-US" sz="1500" dirty="0"/>
              <a:t>.</a:t>
            </a:r>
            <a:endParaRPr lang="en-JP" sz="1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89949-E11B-4F4F-BB9B-503E3EA22F78}"/>
              </a:ext>
            </a:extLst>
          </p:cNvPr>
          <p:cNvGrpSpPr/>
          <p:nvPr/>
        </p:nvGrpSpPr>
        <p:grpSpPr>
          <a:xfrm>
            <a:off x="1165555" y="3570949"/>
            <a:ext cx="2313539" cy="2365190"/>
            <a:chOff x="4472089" y="4066212"/>
            <a:chExt cx="3084718" cy="31535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396778-1B91-4529-9770-3A49CAE6A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97" r="50371" b="10002"/>
            <a:stretch/>
          </p:blipFill>
          <p:spPr>
            <a:xfrm>
              <a:off x="4472089" y="4066212"/>
              <a:ext cx="3039702" cy="22961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BD431B-F2BE-4051-BF4A-C213559859A9}"/>
                </a:ext>
              </a:extLst>
            </p:cNvPr>
            <p:cNvSpPr txBox="1"/>
            <p:nvPr/>
          </p:nvSpPr>
          <p:spPr>
            <a:xfrm>
              <a:off x="4626724" y="6604245"/>
              <a:ext cx="293008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err="1"/>
                <a:t>Kiến</a:t>
              </a:r>
              <a:r>
                <a:rPr lang="en-US" sz="1200" b="0" dirty="0"/>
                <a:t> </a:t>
              </a:r>
              <a:r>
                <a:rPr lang="en-US" sz="1200" b="0" dirty="0" err="1"/>
                <a:t>trúc</a:t>
              </a:r>
              <a:r>
                <a:rPr lang="en-US" sz="1200" b="0" dirty="0"/>
                <a:t> </a:t>
              </a:r>
              <a:r>
                <a:rPr lang="en-US" sz="1200" b="0" dirty="0" err="1"/>
                <a:t>mạng</a:t>
              </a:r>
              <a:r>
                <a:rPr lang="en-US" sz="1200" b="0" dirty="0"/>
                <a:t> n</a:t>
              </a:r>
              <a:r>
                <a:rPr lang="vi-VN" sz="1200" b="0" dirty="0"/>
                <a:t>ơ</a:t>
              </a:r>
              <a:r>
                <a:rPr lang="en-US" sz="1200" b="0" dirty="0"/>
                <a:t> </a:t>
              </a:r>
              <a:r>
                <a:rPr lang="en-US" sz="1200" b="0" dirty="0" err="1"/>
                <a:t>ron</a:t>
              </a:r>
              <a:r>
                <a:rPr lang="en-US" sz="1200" b="0" dirty="0"/>
                <a:t> </a:t>
              </a:r>
              <a:r>
                <a:rPr lang="en-US" sz="1200" b="0" dirty="0" err="1"/>
                <a:t>ít</a:t>
              </a:r>
              <a:r>
                <a:rPr lang="en-US" sz="1200" b="0" dirty="0"/>
                <a:t> </a:t>
              </a:r>
              <a:r>
                <a:rPr lang="en-US" sz="1200" b="0" dirty="0" err="1"/>
                <a:t>tầng</a:t>
              </a:r>
              <a:r>
                <a:rPr lang="en-US" sz="1200" b="0" dirty="0"/>
                <a:t>.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5586D-0010-4400-857B-4F9654F8299C}"/>
              </a:ext>
            </a:extLst>
          </p:cNvPr>
          <p:cNvSpPr txBox="1">
            <a:spLocks/>
          </p:cNvSpPr>
          <p:nvPr/>
        </p:nvSpPr>
        <p:spPr bwMode="gray">
          <a:xfrm>
            <a:off x="4777598" y="1940912"/>
            <a:ext cx="3750452" cy="23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" tIns="9525" rIns="9525" bIns="9525" numCol="1" anchor="t" anchorCtr="0" compatLnSpc="1">
            <a:prstTxWarp prst="textNoShape">
              <a:avLst/>
            </a:prstTxWarp>
            <a:normAutofit/>
          </a:bodyPr>
          <a:lstStyle>
            <a:lvl1pPr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725" indent="-22542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638" indent="-3317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31775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45000"/>
              <a:buFont typeface="Arial" panose="020B0604020202020204" pitchFamily="34" charset="0"/>
              <a:buChar char="—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1788" indent="-230188" algn="l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err="1"/>
              <a:t>Mạng</a:t>
            </a:r>
            <a:r>
              <a:rPr lang="en-US" sz="2100" b="0" dirty="0"/>
              <a:t> </a:t>
            </a:r>
            <a:r>
              <a:rPr lang="en-US" sz="2100" b="0" dirty="0" err="1"/>
              <a:t>nơ</a:t>
            </a:r>
            <a:r>
              <a:rPr lang="en-US" sz="2100" b="0" dirty="0"/>
              <a:t> </a:t>
            </a:r>
            <a:r>
              <a:rPr lang="en-US" sz="2100" b="0" dirty="0" err="1"/>
              <a:t>ron</a:t>
            </a:r>
            <a:r>
              <a:rPr lang="en-US" sz="2100" b="0" dirty="0"/>
              <a:t> </a:t>
            </a:r>
            <a:r>
              <a:rPr lang="en-US" sz="2100" b="0" dirty="0" err="1"/>
              <a:t>nhiều</a:t>
            </a:r>
            <a:r>
              <a:rPr lang="en-US" sz="2100" b="0" dirty="0"/>
              <a:t> </a:t>
            </a:r>
            <a:r>
              <a:rPr lang="en-US" sz="2100" b="0" dirty="0" err="1"/>
              <a:t>tầng</a:t>
            </a:r>
            <a:r>
              <a:rPr lang="en-US" sz="2100" b="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0" dirty="0" err="1"/>
              <a:t>Nhiều</a:t>
            </a:r>
            <a:r>
              <a:rPr lang="en-US" sz="1500" b="0" dirty="0"/>
              <a:t> </a:t>
            </a:r>
            <a:r>
              <a:rPr lang="en-US" sz="1500" b="0" dirty="0" err="1"/>
              <a:t>hơn</a:t>
            </a:r>
            <a:r>
              <a:rPr lang="en-US" sz="1500" b="0" dirty="0"/>
              <a:t> 2 </a:t>
            </a:r>
            <a:r>
              <a:rPr lang="en-US" sz="1500" b="0" dirty="0" err="1"/>
              <a:t>lớp</a:t>
            </a:r>
            <a:r>
              <a:rPr lang="en-US" sz="1500" b="0" dirty="0"/>
              <a:t> </a:t>
            </a:r>
            <a:r>
              <a:rPr lang="en-US" sz="1500" b="0" dirty="0" err="1"/>
              <a:t>ẩn</a:t>
            </a:r>
            <a:r>
              <a:rPr lang="en-US" sz="1500" b="0" dirty="0"/>
              <a:t> ở </a:t>
            </a:r>
            <a:r>
              <a:rPr lang="en-US" sz="1500" b="0" dirty="0" err="1"/>
              <a:t>giữa</a:t>
            </a:r>
            <a:r>
              <a:rPr lang="en-US" sz="1500" b="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0" dirty="0" err="1"/>
              <a:t>Có</a:t>
            </a:r>
            <a:r>
              <a:rPr lang="en-US" sz="1500" b="0" dirty="0"/>
              <a:t> </a:t>
            </a:r>
            <a:r>
              <a:rPr lang="en-US" sz="1500" b="0" dirty="0" err="1"/>
              <a:t>thể</a:t>
            </a:r>
            <a:r>
              <a:rPr lang="en-US" sz="1500" b="0" dirty="0"/>
              <a:t> </a:t>
            </a:r>
            <a:r>
              <a:rPr lang="en-US" sz="1500" b="0" dirty="0" err="1"/>
              <a:t>mô</a:t>
            </a:r>
            <a:r>
              <a:rPr lang="en-US" sz="1500" b="0" dirty="0"/>
              <a:t> </a:t>
            </a:r>
            <a:r>
              <a:rPr lang="en-US" sz="1500" b="0" dirty="0" err="1"/>
              <a:t>phỏng</a:t>
            </a:r>
            <a:r>
              <a:rPr lang="en-US" sz="1500" b="0" dirty="0"/>
              <a:t> </a:t>
            </a:r>
            <a:r>
              <a:rPr lang="en-US" sz="1500" b="0" dirty="0" err="1"/>
              <a:t>mọi</a:t>
            </a:r>
            <a:r>
              <a:rPr lang="en-US" sz="1500" b="0" dirty="0"/>
              <a:t> </a:t>
            </a:r>
            <a:r>
              <a:rPr lang="en-US" sz="1500" b="0" dirty="0" err="1"/>
              <a:t>hàm</a:t>
            </a:r>
            <a:r>
              <a:rPr lang="en-US" sz="1500" b="0" dirty="0"/>
              <a:t> </a:t>
            </a:r>
            <a:r>
              <a:rPr lang="en-US" sz="1500" b="0" dirty="0" err="1"/>
              <a:t>số</a:t>
            </a:r>
            <a:r>
              <a:rPr lang="en-US" sz="1500" b="0" dirty="0"/>
              <a:t> </a:t>
            </a:r>
            <a:r>
              <a:rPr lang="en-US" sz="1500" b="0" dirty="0" err="1"/>
              <a:t>bất</a:t>
            </a:r>
            <a:r>
              <a:rPr lang="en-US" sz="1500" b="0" dirty="0"/>
              <a:t> </a:t>
            </a:r>
            <a:r>
              <a:rPr lang="en-US" sz="1500" b="0" dirty="0" err="1"/>
              <a:t>kỳ</a:t>
            </a:r>
            <a:r>
              <a:rPr lang="en-US" sz="1500" b="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0" dirty="0" err="1"/>
              <a:t>Chậm</a:t>
            </a:r>
            <a:r>
              <a:rPr lang="en-US" sz="1500" b="0" dirty="0"/>
              <a:t> </a:t>
            </a:r>
            <a:r>
              <a:rPr lang="en-US" sz="1500" b="0" dirty="0" err="1"/>
              <a:t>và</a:t>
            </a:r>
            <a:r>
              <a:rPr lang="en-US" sz="1500" b="0" dirty="0"/>
              <a:t> </a:t>
            </a:r>
            <a:r>
              <a:rPr lang="en-US" sz="1500" b="0" dirty="0" err="1"/>
              <a:t>khó</a:t>
            </a:r>
            <a:r>
              <a:rPr lang="en-US" sz="1500" b="0" dirty="0"/>
              <a:t> </a:t>
            </a:r>
            <a:r>
              <a:rPr lang="en-US" sz="1500" b="0" dirty="0" err="1"/>
              <a:t>huấn</a:t>
            </a:r>
            <a:r>
              <a:rPr lang="en-US" sz="1500" b="0" dirty="0"/>
              <a:t> </a:t>
            </a:r>
            <a:r>
              <a:rPr lang="en-US" sz="1500" b="0" dirty="0" err="1"/>
              <a:t>luyện</a:t>
            </a:r>
            <a:r>
              <a:rPr lang="en-US" sz="1500" b="0" dirty="0"/>
              <a:t>.</a:t>
            </a:r>
            <a:endParaRPr lang="en-JP" sz="15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BC58E3-DC52-478C-A52D-7E00129F9272}"/>
              </a:ext>
            </a:extLst>
          </p:cNvPr>
          <p:cNvGrpSpPr/>
          <p:nvPr/>
        </p:nvGrpSpPr>
        <p:grpSpPr>
          <a:xfrm>
            <a:off x="5539163" y="3335175"/>
            <a:ext cx="2601117" cy="2416297"/>
            <a:chOff x="4626724" y="3414229"/>
            <a:chExt cx="3468156" cy="3221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BACF72-A911-447E-A915-FD821259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717" t="143" r="492" b="1516"/>
            <a:stretch/>
          </p:blipFill>
          <p:spPr>
            <a:xfrm>
              <a:off x="5139730" y="3414229"/>
              <a:ext cx="2192137" cy="29248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4902AE-91BE-4DFE-B8EA-211F670837B3}"/>
                </a:ext>
              </a:extLst>
            </p:cNvPr>
            <p:cNvSpPr txBox="1"/>
            <p:nvPr/>
          </p:nvSpPr>
          <p:spPr>
            <a:xfrm>
              <a:off x="4626724" y="6266626"/>
              <a:ext cx="346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err="1"/>
                <a:t>Kiến</a:t>
              </a:r>
              <a:r>
                <a:rPr lang="en-US" sz="1200" b="0" dirty="0"/>
                <a:t> </a:t>
              </a:r>
              <a:r>
                <a:rPr lang="en-US" sz="1200" b="0" dirty="0" err="1"/>
                <a:t>trúc</a:t>
              </a:r>
              <a:r>
                <a:rPr lang="en-US" sz="1200" b="0" dirty="0"/>
                <a:t> </a:t>
              </a:r>
              <a:r>
                <a:rPr lang="en-US" sz="1200" b="0" dirty="0" err="1"/>
                <a:t>mạng</a:t>
              </a:r>
              <a:r>
                <a:rPr lang="en-US" sz="1200" b="0" dirty="0"/>
                <a:t> n</a:t>
              </a:r>
              <a:r>
                <a:rPr lang="vi-VN" sz="1200" b="0" dirty="0"/>
                <a:t>ơ</a:t>
              </a:r>
              <a:r>
                <a:rPr lang="en-US" sz="1200" b="0" dirty="0"/>
                <a:t> </a:t>
              </a:r>
              <a:r>
                <a:rPr lang="en-US" sz="1200" b="0" dirty="0" err="1"/>
                <a:t>ron</a:t>
              </a:r>
              <a:r>
                <a:rPr lang="en-US" sz="1200" b="0" dirty="0"/>
                <a:t> </a:t>
              </a:r>
              <a:r>
                <a:rPr lang="en-US" sz="1200" b="0" dirty="0" err="1"/>
                <a:t>nhiều</a:t>
              </a:r>
              <a:r>
                <a:rPr lang="en-US" sz="1200" b="0" dirty="0"/>
                <a:t> </a:t>
              </a:r>
              <a:r>
                <a:rPr lang="en-US" sz="1200" b="0" dirty="0" err="1"/>
                <a:t>tầng</a:t>
              </a:r>
              <a:r>
                <a:rPr lang="en-US" sz="1200" b="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5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97EA4-6F20-684E-9B3A-0095E8A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4 thành phần cơ bản của Node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DDC00-E1F4-8544-AFD7-500EBC53C4AA}"/>
              </a:ext>
            </a:extLst>
          </p:cNvPr>
          <p:cNvSpPr txBox="1"/>
          <p:nvPr/>
        </p:nvSpPr>
        <p:spPr>
          <a:xfrm>
            <a:off x="2054225" y="2743200"/>
            <a:ext cx="5029200" cy="71558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4050" b="0" dirty="0"/>
              <a:t>y = </a:t>
            </a:r>
            <a:r>
              <a:rPr kumimoji="1" lang="vi-VN" altLang="ja-JP" sz="405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a(</a:t>
            </a:r>
            <a:r>
              <a:rPr kumimoji="1" lang="vi-VN" altLang="ja-JP" sz="4050" b="0" dirty="0"/>
              <a:t>w</a:t>
            </a:r>
            <a:r>
              <a:rPr kumimoji="1" lang="vi-VN" altLang="ja-JP" sz="4050" dirty="0"/>
              <a:t>X</a:t>
            </a:r>
            <a:r>
              <a:rPr kumimoji="1" lang="vi-VN" altLang="ja-JP" sz="4050" b="0" dirty="0"/>
              <a:t> + b</a:t>
            </a:r>
            <a:r>
              <a:rPr kumimoji="1" lang="vi-VN" altLang="ja-JP" sz="405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kumimoji="1" lang="ja-JP" altLang="en-US" b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FBFD5B-1420-574E-AEDF-CAD7B4CE4C77}"/>
              </a:ext>
            </a:extLst>
          </p:cNvPr>
          <p:cNvSpPr txBox="1"/>
          <p:nvPr/>
        </p:nvSpPr>
        <p:spPr>
          <a:xfrm>
            <a:off x="5371304" y="4170774"/>
            <a:ext cx="1469888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1. Thông tin vào</a:t>
            </a:r>
            <a:endParaRPr kumimoji="1" lang="ja-JP" altLang="en-US" b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DC4CFB-358D-DB40-9E84-7C31F1B212B3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5013190" y="3435698"/>
            <a:ext cx="358114" cy="109262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854138-D38B-184E-931D-C051F7E88BFF}"/>
              </a:ext>
            </a:extLst>
          </p:cNvPr>
          <p:cNvSpPr txBox="1"/>
          <p:nvPr/>
        </p:nvSpPr>
        <p:spPr>
          <a:xfrm>
            <a:off x="3543301" y="4670635"/>
            <a:ext cx="1469888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2. Trọng số</a:t>
            </a:r>
            <a:endParaRPr kumimoji="1" lang="ja-JP" altLang="en-US" b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7C07861-95CB-E742-88AC-48BA8F679C38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4278245" y="3416895"/>
            <a:ext cx="216989" cy="125374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3E7A70-77DE-0146-B082-0B76EAB3C43C}"/>
              </a:ext>
            </a:extLst>
          </p:cNvPr>
          <p:cNvSpPr txBox="1"/>
          <p:nvPr/>
        </p:nvSpPr>
        <p:spPr>
          <a:xfrm>
            <a:off x="6841192" y="3588592"/>
            <a:ext cx="1469888" cy="10215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/>
              <a:t>3. Hệ số điều chỉnh (thiên vị)</a:t>
            </a:r>
            <a:endParaRPr kumimoji="1" lang="ja-JP" altLang="en-US" b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CBCE5C-EA2B-9E4E-A33C-48F001C5550D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5853632" y="3243063"/>
            <a:ext cx="987560" cy="85630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8A251A-F859-2A4E-A781-CA94FCBD8B9F}"/>
              </a:ext>
            </a:extLst>
          </p:cNvPr>
          <p:cNvSpPr/>
          <p:nvPr/>
        </p:nvSpPr>
        <p:spPr>
          <a:xfrm>
            <a:off x="2747911" y="5149036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vi-VN" altLang="ja-JP" b="0" dirty="0"/>
              <a:t>y = 1*x</a:t>
            </a:r>
            <a:r>
              <a:rPr kumimoji="1" lang="vi-VN" altLang="ja-JP" b="0" baseline="-25000" dirty="0"/>
              <a:t>1</a:t>
            </a:r>
            <a:r>
              <a:rPr kumimoji="1" lang="vi-VN" altLang="ja-JP" b="0" dirty="0"/>
              <a:t> + 0.5*x</a:t>
            </a:r>
            <a:r>
              <a:rPr kumimoji="1" lang="vi-VN" altLang="ja-JP" b="0" baseline="-25000" dirty="0"/>
              <a:t>2</a:t>
            </a:r>
            <a:r>
              <a:rPr kumimoji="1" lang="vi-VN" altLang="ja-JP" b="0" dirty="0"/>
              <a:t> + 0.1*x</a:t>
            </a:r>
            <a:r>
              <a:rPr kumimoji="1" lang="vi-VN" altLang="ja-JP" b="0" baseline="-25000" dirty="0"/>
              <a:t>3</a:t>
            </a:r>
            <a:r>
              <a:rPr kumimoji="1" lang="vi-VN" altLang="ja-JP" b="0" dirty="0"/>
              <a:t> + b</a:t>
            </a:r>
            <a:endParaRPr kumimoji="1" lang="ja-JP" altLang="en-US" sz="600" b="0"/>
          </a:p>
        </p:txBody>
      </p:sp>
    </p:spTree>
    <p:extLst>
      <p:ext uri="{BB962C8B-B14F-4D97-AF65-F5344CB8AC3E}">
        <p14:creationId xmlns:p14="http://schemas.microsoft.com/office/powerpoint/2010/main" val="17766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1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7054"/>
            <a:ext cx="7918450" cy="657225"/>
          </a:xfrm>
        </p:spPr>
        <p:txBody>
          <a:bodyPr wrap="square" anchor="t">
            <a:normAutofit/>
          </a:bodyPr>
          <a:lstStyle/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“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”?</a:t>
            </a:r>
            <a:endParaRPr lang="en-JP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FCA672-FCEB-4CE3-ABB5-271BB5A17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407"/>
          <a:stretch/>
        </p:blipFill>
        <p:spPr bwMode="auto">
          <a:xfrm>
            <a:off x="541468" y="2937356"/>
            <a:ext cx="2748954" cy="21436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944291"/>
            <a:ext cx="7919245" cy="3027759"/>
          </a:xfrm>
        </p:spPr>
        <p:txBody>
          <a:bodyPr wrap="square" anchor="t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Não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: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hang </a:t>
            </a:r>
            <a:r>
              <a:rPr lang="en-US" sz="1800" dirty="0" err="1"/>
              <a:t>trăm</a:t>
            </a:r>
            <a:r>
              <a:rPr lang="en-US" sz="1800" dirty="0"/>
              <a:t> </a:t>
            </a:r>
            <a:r>
              <a:rPr lang="en-US" sz="1800" dirty="0" err="1"/>
              <a:t>tỷ</a:t>
            </a:r>
            <a:r>
              <a:rPr lang="en-US" sz="1800" dirty="0"/>
              <a:t> n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ron</a:t>
            </a:r>
            <a:r>
              <a:rPr lang="en-US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B1B17-3CEF-4988-8EEC-EB7A167C413D}"/>
              </a:ext>
            </a:extLst>
          </p:cNvPr>
          <p:cNvSpPr txBox="1"/>
          <p:nvPr/>
        </p:nvSpPr>
        <p:spPr>
          <a:xfrm>
            <a:off x="787511" y="5189545"/>
            <a:ext cx="2311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dirty="0" err="1"/>
              <a:t>Kiến</a:t>
            </a:r>
            <a:r>
              <a:rPr lang="en-US" sz="1050" b="0" dirty="0"/>
              <a:t> </a:t>
            </a:r>
            <a:r>
              <a:rPr lang="en-US" sz="1050" b="0" dirty="0" err="1"/>
              <a:t>trúc</a:t>
            </a:r>
            <a:r>
              <a:rPr lang="en-US" sz="1050" b="0" dirty="0"/>
              <a:t> </a:t>
            </a:r>
            <a:r>
              <a:rPr lang="en-US" sz="1050" b="0" dirty="0" err="1"/>
              <a:t>bộ</a:t>
            </a:r>
            <a:r>
              <a:rPr lang="en-US" sz="1050" b="0" dirty="0"/>
              <a:t> </a:t>
            </a:r>
            <a:r>
              <a:rPr lang="en-US" sz="1050" b="0" dirty="0" err="1"/>
              <a:t>não</a:t>
            </a:r>
            <a:r>
              <a:rPr lang="en-US" sz="1050" b="0" dirty="0"/>
              <a:t> con ng</a:t>
            </a:r>
            <a:r>
              <a:rPr lang="vi-VN" sz="1050" b="0" dirty="0"/>
              <a:t>ư</a:t>
            </a:r>
            <a:r>
              <a:rPr lang="en-US" sz="1050" b="0" dirty="0" err="1"/>
              <a:t>ời</a:t>
            </a:r>
            <a:r>
              <a:rPr lang="en-US" sz="1050" b="0" dirty="0"/>
              <a:t> (iStock)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B258E-EC81-4683-969D-5216E7775785}"/>
              </a:ext>
            </a:extLst>
          </p:cNvPr>
          <p:cNvSpPr txBox="1"/>
          <p:nvPr/>
        </p:nvSpPr>
        <p:spPr>
          <a:xfrm>
            <a:off x="5019234" y="5189545"/>
            <a:ext cx="378142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/>
              <a:t>Kiến</a:t>
            </a:r>
            <a:r>
              <a:rPr lang="en-US" sz="1200" b="0" dirty="0"/>
              <a:t> </a:t>
            </a:r>
            <a:r>
              <a:rPr lang="en-US" sz="1200" b="0" dirty="0" err="1"/>
              <a:t>trúc</a:t>
            </a:r>
            <a:r>
              <a:rPr lang="en-US" sz="1200" b="0" dirty="0"/>
              <a:t> </a:t>
            </a:r>
            <a:r>
              <a:rPr lang="en-US" sz="1200" b="0" dirty="0" err="1"/>
              <a:t>mạng</a:t>
            </a:r>
            <a:r>
              <a:rPr lang="en-US" sz="1200" b="0" dirty="0"/>
              <a:t> n</a:t>
            </a:r>
            <a:r>
              <a:rPr lang="vi-VN" sz="1200" b="0" dirty="0"/>
              <a:t>ơ</a:t>
            </a:r>
            <a:r>
              <a:rPr lang="en-US" sz="1200" b="0" dirty="0"/>
              <a:t> </a:t>
            </a:r>
            <a:r>
              <a:rPr lang="en-US" sz="1200" b="0" dirty="0" err="1"/>
              <a:t>ron</a:t>
            </a:r>
            <a:r>
              <a:rPr lang="en-US" sz="1200" b="0" dirty="0"/>
              <a:t> </a:t>
            </a:r>
            <a:r>
              <a:rPr lang="en-US" sz="1200" b="0" dirty="0" err="1"/>
              <a:t>nhiều</a:t>
            </a:r>
            <a:r>
              <a:rPr lang="en-US" sz="1200" b="0" dirty="0"/>
              <a:t> </a:t>
            </a:r>
            <a:r>
              <a:rPr lang="en-US" sz="1200" b="0" dirty="0" err="1"/>
              <a:t>tầng</a:t>
            </a:r>
            <a:r>
              <a:rPr lang="en-US" sz="1200" b="0" dirty="0"/>
              <a:t>.</a:t>
            </a:r>
          </a:p>
          <a:p>
            <a:r>
              <a:rPr lang="fr-FR" sz="825" b="0" dirty="0"/>
              <a:t>(Image source: http://neuralnetworksanddeeplearning.com/images/tikz41.png.)</a:t>
            </a:r>
            <a:endParaRPr lang="en-US" sz="825" b="0" dirty="0"/>
          </a:p>
        </p:txBody>
      </p:sp>
      <p:pic>
        <p:nvPicPr>
          <p:cNvPr id="7" name="Picture 4" descr="An artificial neural network">
            <a:extLst>
              <a:ext uri="{FF2B5EF4-FFF2-40B4-BE49-F238E27FC236}">
                <a16:creationId xmlns:a16="http://schemas.microsoft.com/office/drawing/2014/main" id="{271172FA-8FEC-4816-AFB7-FA5B7B4B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35" y="2740958"/>
            <a:ext cx="4696961" cy="23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3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7054"/>
            <a:ext cx="7918450" cy="657225"/>
          </a:xfrm>
        </p:spPr>
        <p:txBody>
          <a:bodyPr wrap="square" anchor="t">
            <a:normAutofit/>
          </a:bodyPr>
          <a:lstStyle/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“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”?(</a:t>
            </a:r>
            <a:r>
              <a:rPr lang="en-US" sz="2400" dirty="0" err="1"/>
              <a:t>tiếp</a:t>
            </a:r>
            <a:r>
              <a:rPr lang="en-US" sz="2400" dirty="0"/>
              <a:t>)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006" y="1944291"/>
            <a:ext cx="5399906" cy="3027759"/>
          </a:xfrm>
        </p:spPr>
        <p:txBody>
          <a:bodyPr wrap="square" anchor="t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</a:t>
            </a:r>
            <a:r>
              <a:rPr lang="en-US" sz="1800" dirty="0" err="1"/>
              <a:t>phía</a:t>
            </a:r>
            <a:r>
              <a:rPr lang="en-US" sz="1800" dirty="0"/>
              <a:t> d</a:t>
            </a:r>
            <a:r>
              <a:rPr lang="vi-VN" sz="1800" dirty="0"/>
              <a:t>ư</a:t>
            </a:r>
            <a:r>
              <a:rPr lang="en-US" sz="1800" dirty="0" err="1"/>
              <a:t>ới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tr</a:t>
            </a:r>
            <a:r>
              <a:rPr lang="vi-VN" sz="1800" dirty="0"/>
              <a:t>ư</a:t>
            </a:r>
            <a:r>
              <a:rPr lang="en-US" sz="1800" dirty="0"/>
              <a:t>ng đ</a:t>
            </a:r>
            <a:r>
              <a:rPr lang="vi-VN" sz="1800" dirty="0"/>
              <a:t>ơ</a:t>
            </a:r>
            <a:r>
              <a:rPr lang="en-US" sz="1800" dirty="0"/>
              <a:t>n </a:t>
            </a:r>
            <a:r>
              <a:rPr lang="en-US" sz="1800" dirty="0" err="1"/>
              <a:t>giản</a:t>
            </a:r>
            <a:r>
              <a:rPr lang="en-US" sz="1800" dirty="0"/>
              <a:t>,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</a:t>
            </a:r>
            <a:r>
              <a:rPr lang="en-US" sz="1800" dirty="0" err="1"/>
              <a:t>phía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tr</a:t>
            </a:r>
            <a:r>
              <a:rPr lang="vi-VN" sz="1800" dirty="0"/>
              <a:t>ư</a:t>
            </a:r>
            <a:r>
              <a:rPr lang="en-US" sz="1800" dirty="0"/>
              <a:t>ng đ</a:t>
            </a:r>
            <a:r>
              <a:rPr lang="vi-VN" sz="1800" dirty="0"/>
              <a:t>ơ</a:t>
            </a:r>
            <a:r>
              <a:rPr lang="en-US" sz="1800" dirty="0"/>
              <a:t>n </a:t>
            </a:r>
            <a:r>
              <a:rPr lang="en-US" sz="1800" dirty="0" err="1"/>
              <a:t>giản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tr</a:t>
            </a:r>
            <a:r>
              <a:rPr lang="vi-VN" sz="1800" dirty="0"/>
              <a:t>ư</a:t>
            </a:r>
            <a:r>
              <a:rPr lang="en-US" sz="1800" dirty="0"/>
              <a:t>ng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,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quát</a:t>
            </a:r>
            <a:r>
              <a:rPr lang="en-US" sz="1800" dirty="0"/>
              <a:t> h</a:t>
            </a:r>
            <a:r>
              <a:rPr lang="vi-VN" sz="1800" dirty="0"/>
              <a:t>ơ</a:t>
            </a:r>
            <a:r>
              <a:rPr lang="en-US" sz="1800" dirty="0"/>
              <a:t>n.</a:t>
            </a:r>
          </a:p>
          <a:p>
            <a:r>
              <a:rPr lang="en-US" sz="1800" dirty="0"/>
              <a:t>    </a:t>
            </a:r>
            <a:r>
              <a:rPr lang="ja-JP" altLang="en-US" sz="1800" dirty="0"/>
              <a:t>→ </a:t>
            </a:r>
            <a:r>
              <a:rPr lang="en-US" altLang="ja-JP" sz="1800" dirty="0" err="1"/>
              <a:t>học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từ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những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thành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phần</a:t>
            </a:r>
            <a:r>
              <a:rPr lang="en-US" altLang="ja-JP" sz="1800" dirty="0"/>
              <a:t> đ</a:t>
            </a:r>
            <a:r>
              <a:rPr lang="vi-VN" altLang="ja-JP" sz="1800" dirty="0"/>
              <a:t>ơ</a:t>
            </a:r>
            <a:r>
              <a:rPr lang="en-US" altLang="ja-JP" sz="1800" dirty="0"/>
              <a:t>n </a:t>
            </a:r>
            <a:r>
              <a:rPr lang="en-US" altLang="ja-JP" sz="1800" dirty="0" err="1"/>
              <a:t>giản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đến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phức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tạp</a:t>
            </a:r>
            <a:r>
              <a:rPr lang="en-US" altLang="ja-JP" sz="1800" dirty="0"/>
              <a:t> (</a:t>
            </a:r>
            <a:r>
              <a:rPr lang="en-US" altLang="ja-JP" sz="1800" dirty="0" err="1"/>
              <a:t>giống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việc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học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của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bộ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não</a:t>
            </a:r>
            <a:r>
              <a:rPr lang="en-US" altLang="ja-JP" sz="1800" dirty="0"/>
              <a:t> con ng</a:t>
            </a:r>
            <a:r>
              <a:rPr lang="vi-VN" altLang="ja-JP" sz="1800" dirty="0"/>
              <a:t>ư</a:t>
            </a:r>
            <a:r>
              <a:rPr lang="en-US" altLang="ja-JP" sz="1800" dirty="0" err="1"/>
              <a:t>ời</a:t>
            </a:r>
            <a:r>
              <a:rPr lang="en-US" altLang="ja-JP" sz="1800" dirty="0"/>
              <a:t>).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EA90BE-E986-4CC1-9520-EAD8448B77B7}"/>
              </a:ext>
            </a:extLst>
          </p:cNvPr>
          <p:cNvGrpSpPr/>
          <p:nvPr/>
        </p:nvGrpSpPr>
        <p:grpSpPr>
          <a:xfrm>
            <a:off x="6171211" y="1543046"/>
            <a:ext cx="2919392" cy="4033655"/>
            <a:chOff x="8228280" y="1168736"/>
            <a:chExt cx="3892522" cy="5378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7FC4A7-23D8-49CE-8B58-D0519A5E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280" y="1168736"/>
              <a:ext cx="2304406" cy="426839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149475-E3EB-4DEE-8099-85DA5B6A7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595" y="5428757"/>
              <a:ext cx="1123776" cy="1118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394B8-25EE-4004-811D-55838C14677E}"/>
                </a:ext>
              </a:extLst>
            </p:cNvPr>
            <p:cNvSpPr txBox="1"/>
            <p:nvPr/>
          </p:nvSpPr>
          <p:spPr>
            <a:xfrm>
              <a:off x="10647749" y="4370974"/>
              <a:ext cx="1473053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/>
                <a:t>Lớp</a:t>
              </a:r>
              <a:r>
                <a:rPr lang="en-US" b="0" dirty="0"/>
                <a:t> </a:t>
              </a:r>
              <a:r>
                <a:rPr lang="en-US" b="0" dirty="0" err="1"/>
                <a:t>ẩn</a:t>
              </a:r>
              <a:r>
                <a:rPr lang="en-US" b="0" dirty="0"/>
                <a:t> 1</a:t>
              </a:r>
            </a:p>
            <a:p>
              <a:r>
                <a:rPr lang="en-US" b="0" dirty="0"/>
                <a:t>“Edges”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1542B0-260A-4520-A733-88F6F65B23AB}"/>
                </a:ext>
              </a:extLst>
            </p:cNvPr>
            <p:cNvSpPr txBox="1"/>
            <p:nvPr/>
          </p:nvSpPr>
          <p:spPr>
            <a:xfrm>
              <a:off x="10647749" y="3144963"/>
              <a:ext cx="146141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/>
                <a:t>Lớp</a:t>
              </a:r>
              <a:r>
                <a:rPr lang="en-US" b="0" dirty="0"/>
                <a:t> </a:t>
              </a:r>
              <a:r>
                <a:rPr lang="en-US" b="0" dirty="0" err="1"/>
                <a:t>ẩn</a:t>
              </a:r>
              <a:r>
                <a:rPr lang="en-US" b="0" dirty="0"/>
                <a:t> 2</a:t>
              </a:r>
            </a:p>
            <a:p>
              <a:r>
                <a:rPr lang="en-US" b="0" dirty="0"/>
                <a:t>“Face parts”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856A5F-7086-403D-8D5F-02D162C8330C}"/>
                </a:ext>
              </a:extLst>
            </p:cNvPr>
            <p:cNvSpPr txBox="1"/>
            <p:nvPr/>
          </p:nvSpPr>
          <p:spPr>
            <a:xfrm>
              <a:off x="10647749" y="1595787"/>
              <a:ext cx="1344349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/>
                <a:t>Lớp</a:t>
              </a:r>
              <a:r>
                <a:rPr lang="en-US" b="0" dirty="0"/>
                <a:t> </a:t>
              </a:r>
              <a:r>
                <a:rPr lang="en-US" b="0" dirty="0" err="1"/>
                <a:t>ẩn</a:t>
              </a:r>
              <a:r>
                <a:rPr lang="en-US" b="0" dirty="0"/>
                <a:t> 3</a:t>
              </a:r>
            </a:p>
            <a:p>
              <a:r>
                <a:rPr lang="en-US" b="0" dirty="0"/>
                <a:t>“Face”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6DB00B-F870-4222-8533-44DF93843940}"/>
              </a:ext>
            </a:extLst>
          </p:cNvPr>
          <p:cNvSpPr txBox="1"/>
          <p:nvPr/>
        </p:nvSpPr>
        <p:spPr>
          <a:xfrm>
            <a:off x="6002508" y="557670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/>
              <a:t>[Lee, Grosse, </a:t>
            </a:r>
            <a:r>
              <a:rPr lang="en-US" sz="900" b="0" dirty="0" err="1"/>
              <a:t>Ranganath</a:t>
            </a:r>
            <a:r>
              <a:rPr lang="en-US" sz="900" b="0" dirty="0"/>
              <a:t> &amp; Ng, 2009]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A76AA-806E-4E05-BDBC-740536109031}"/>
              </a:ext>
            </a:extLst>
          </p:cNvPr>
          <p:cNvSpPr txBox="1"/>
          <p:nvPr/>
        </p:nvSpPr>
        <p:spPr>
          <a:xfrm>
            <a:off x="7985812" y="50188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5546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7054"/>
            <a:ext cx="7918450" cy="657225"/>
          </a:xfrm>
        </p:spPr>
        <p:txBody>
          <a:bodyPr wrap="square" anchor="t">
            <a:normAutofit/>
          </a:bodyPr>
          <a:lstStyle/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“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”?(</a:t>
            </a:r>
            <a:r>
              <a:rPr lang="en-US" sz="2400" dirty="0" err="1"/>
              <a:t>tiếp</a:t>
            </a:r>
            <a:r>
              <a:rPr lang="en-US" sz="2400" dirty="0"/>
              <a:t>)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006" y="1944291"/>
            <a:ext cx="7843044" cy="3027759"/>
          </a:xfrm>
        </p:spPr>
        <p:txBody>
          <a:bodyPr wrap="square" anchor="t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Để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phỏng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neural ở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ẩn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mũ</a:t>
            </a:r>
            <a:r>
              <a:rPr lang="en-US" sz="1800" dirty="0"/>
              <a:t> so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(Andrew Ng).</a:t>
            </a:r>
          </a:p>
          <a:p>
            <a:pPr marL="260604"/>
            <a:r>
              <a:rPr lang="ja-JP" altLang="en-US" sz="1800" dirty="0"/>
              <a:t>→</a:t>
            </a:r>
            <a:r>
              <a:rPr lang="en-US" altLang="ja-JP" sz="1800" dirty="0" err="1"/>
              <a:t>mạng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nhiều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tầng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có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thể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giảm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số</a:t>
            </a:r>
            <a:r>
              <a:rPr lang="en-US" altLang="ja-JP" sz="1800" dirty="0"/>
              <a:t> n</a:t>
            </a:r>
            <a:r>
              <a:rPr lang="vi-VN" altLang="ja-JP" sz="1800" dirty="0"/>
              <a:t>ơ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ron</a:t>
            </a:r>
            <a:r>
              <a:rPr lang="en-US" altLang="ja-JP" sz="1800" dirty="0"/>
              <a:t> ở </a:t>
            </a:r>
            <a:r>
              <a:rPr lang="en-US" altLang="ja-JP" sz="1800" dirty="0" err="1"/>
              <a:t>mỗi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lớp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ẩn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cũng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</a:t>
            </a:r>
            <a:r>
              <a:rPr lang="vi-VN" altLang="ja-JP" sz="1800" dirty="0"/>
              <a:t>ư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giảm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tổng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số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trọng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số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của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toàn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mạng</a:t>
            </a:r>
            <a:r>
              <a:rPr lang="en-US" altLang="ja-JP" sz="180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ja-JP" sz="1800" dirty="0" err="1"/>
              <a:t>Thực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hành</a:t>
            </a:r>
            <a:r>
              <a:rPr lang="en-US" altLang="ja-JP" sz="1800" dirty="0"/>
              <a:t>:</a:t>
            </a:r>
          </a:p>
          <a:p>
            <a:pPr marL="260604"/>
            <a:r>
              <a:rPr lang="ja-JP" altLang="en-US" sz="1800" dirty="0"/>
              <a:t>→</a:t>
            </a:r>
            <a:r>
              <a:rPr lang="en-US" altLang="ja-JP" sz="1800" dirty="0" err="1"/>
              <a:t>sử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dụng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pytorch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để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mô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phỏng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mạng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nơ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ron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nhiều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tầng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và</a:t>
            </a:r>
            <a:r>
              <a:rPr lang="en-US" altLang="ja-JP" sz="1800" dirty="0"/>
              <a:t> </a:t>
            </a:r>
            <a:r>
              <a:rPr lang="en-US" altLang="ja-JP" sz="1800" dirty="0" err="1"/>
              <a:t>ít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tầng</a:t>
            </a:r>
            <a:r>
              <a:rPr lang="en-US" altLang="ja-JP" sz="1800" dirty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4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7054"/>
            <a:ext cx="7918450" cy="657225"/>
          </a:xfrm>
        </p:spPr>
        <p:txBody>
          <a:bodyPr wrap="square" anchor="t">
            <a:normAutofit/>
          </a:bodyPr>
          <a:lstStyle/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“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”?(</a:t>
            </a:r>
            <a:r>
              <a:rPr lang="en-US" sz="2400" dirty="0" err="1"/>
              <a:t>tiếp</a:t>
            </a:r>
            <a:r>
              <a:rPr lang="en-US" sz="2400" dirty="0"/>
              <a:t>)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006" y="1944291"/>
            <a:ext cx="7843044" cy="3027759"/>
          </a:xfrm>
        </p:spPr>
        <p:txBody>
          <a:bodyPr wrap="square" anchor="t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(</a:t>
            </a:r>
            <a:r>
              <a:rPr lang="en-US" sz="1800" dirty="0" err="1"/>
              <a:t>BigData</a:t>
            </a:r>
            <a:r>
              <a:rPr lang="en-US" sz="1800" dirty="0"/>
              <a:t>).</a:t>
            </a:r>
          </a:p>
          <a:p>
            <a:r>
              <a:rPr lang="en-US" sz="1800" dirty="0"/>
              <a:t>    </a:t>
            </a:r>
            <a:r>
              <a:rPr lang="ja-JP" altLang="en-US" sz="1800" dirty="0"/>
              <a:t>→</a:t>
            </a:r>
            <a:r>
              <a:rPr lang="en-US" altLang="ja-JP" sz="1800" dirty="0" err="1"/>
              <a:t>tận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dụng</a:t>
            </a:r>
            <a:r>
              <a:rPr lang="en-US" altLang="ja-JP" sz="1800" dirty="0"/>
              <a:t> đ</a:t>
            </a:r>
            <a:r>
              <a:rPr lang="vi-VN" altLang="ja-JP" sz="1800" dirty="0"/>
              <a:t>ư</a:t>
            </a:r>
            <a:r>
              <a:rPr lang="en-US" altLang="ja-JP" sz="1800" dirty="0" err="1"/>
              <a:t>ợc</a:t>
            </a:r>
            <a:r>
              <a:rPr lang="en-US" altLang="ja-JP" sz="1800" dirty="0"/>
              <a:t> </a:t>
            </a:r>
            <a:r>
              <a:rPr lang="en-US" altLang="ja-JP" sz="1800" dirty="0" err="1"/>
              <a:t>lợi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thế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của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mạng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nhiều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tầng</a:t>
            </a:r>
            <a:r>
              <a:rPr lang="en-US" altLang="ja-JP" sz="1800" dirty="0"/>
              <a:t>.</a:t>
            </a: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cứng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cải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(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song </a:t>
            </a:r>
            <a:r>
              <a:rPr lang="en-US" sz="1800" dirty="0" err="1"/>
              <a:t>song</a:t>
            </a:r>
            <a:r>
              <a:rPr lang="en-US" sz="1800" dirty="0"/>
              <a:t> GPU).</a:t>
            </a:r>
          </a:p>
          <a:p>
            <a:r>
              <a:rPr lang="en-US" sz="1800" dirty="0"/>
              <a:t>	  </a:t>
            </a:r>
            <a:r>
              <a:rPr lang="ja-JP" altLang="en-US" sz="1800" dirty="0"/>
              <a:t>→</a:t>
            </a:r>
            <a:r>
              <a:rPr lang="en-US" altLang="ja-JP" sz="1800" dirty="0" err="1"/>
              <a:t>giảm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thời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gian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huấn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luyện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cũng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</a:t>
            </a:r>
            <a:r>
              <a:rPr lang="vi-VN" altLang="ja-JP" sz="1800" dirty="0"/>
              <a:t>ư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tính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toán</a:t>
            </a:r>
            <a:r>
              <a:rPr lang="en-US" altLang="ja-JP" sz="1800" dirty="0"/>
              <a:t>.</a:t>
            </a:r>
            <a:endParaRPr lang="en-US" sz="1800" dirty="0"/>
          </a:p>
        </p:txBody>
      </p:sp>
      <p:pic>
        <p:nvPicPr>
          <p:cNvPr id="2050" name="Picture 2" descr="Word Cloud &quot;Big Data&quot;">
            <a:extLst>
              <a:ext uri="{FF2B5EF4-FFF2-40B4-BE49-F238E27FC236}">
                <a16:creationId xmlns:a16="http://schemas.microsoft.com/office/drawing/2014/main" id="{9D58EF15-1663-41DB-8089-FBDEBF3C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82" y="3572821"/>
            <a:ext cx="2322052" cy="19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6B8F8-ECE7-42C8-AFE2-97220694A360}"/>
              </a:ext>
            </a:extLst>
          </p:cNvPr>
          <p:cNvSpPr txBox="1"/>
          <p:nvPr/>
        </p:nvSpPr>
        <p:spPr>
          <a:xfrm>
            <a:off x="740298" y="538988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https://crossing-technologies.com/big-data-analytics/</a:t>
            </a:r>
            <a:endParaRPr lang="en-US" sz="1050" b="0" dirty="0"/>
          </a:p>
        </p:txBody>
      </p:sp>
      <p:pic>
        <p:nvPicPr>
          <p:cNvPr id="2052" name="Picture 4" descr="TESLA-K20 Nvidia Tesla K20 5GB Gpu Active Cooling 2496 Cuda Cores ...">
            <a:extLst>
              <a:ext uri="{FF2B5EF4-FFF2-40B4-BE49-F238E27FC236}">
                <a16:creationId xmlns:a16="http://schemas.microsoft.com/office/drawing/2014/main" id="{E26C843B-B20B-477D-9488-903AE8DA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53" y="3930865"/>
            <a:ext cx="3464841" cy="14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20B-C7E8-4DF2-83DF-492150D8EA0C}"/>
              </a:ext>
            </a:extLst>
          </p:cNvPr>
          <p:cNvSpPr txBox="1"/>
          <p:nvPr/>
        </p:nvSpPr>
        <p:spPr>
          <a:xfrm>
            <a:off x="5797791" y="5389887"/>
            <a:ext cx="2068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/>
              <a:t>Source: https://www.nvidia.com/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AEE0B-F307-4CD9-9758-F8F602F22FA0}"/>
              </a:ext>
            </a:extLst>
          </p:cNvPr>
          <p:cNvSpPr txBox="1"/>
          <p:nvPr/>
        </p:nvSpPr>
        <p:spPr>
          <a:xfrm>
            <a:off x="2237099" y="985838"/>
            <a:ext cx="461216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 err="1"/>
              <a:t>Sự</a:t>
            </a:r>
            <a:r>
              <a:rPr lang="en-US" sz="1950" dirty="0"/>
              <a:t> </a:t>
            </a:r>
            <a:r>
              <a:rPr lang="en-US" sz="1950" dirty="0" err="1"/>
              <a:t>tiến</a:t>
            </a:r>
            <a:r>
              <a:rPr lang="en-US" sz="1950" dirty="0"/>
              <a:t> </a:t>
            </a:r>
            <a:r>
              <a:rPr lang="en-US" sz="1950" dirty="0" err="1"/>
              <a:t>hóa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các</a:t>
            </a:r>
            <a:r>
              <a:rPr lang="en-US" sz="1950" dirty="0"/>
              <a:t> </a:t>
            </a:r>
            <a:r>
              <a:rPr lang="en-US" sz="1950" dirty="0" err="1"/>
              <a:t>mạng</a:t>
            </a:r>
            <a:r>
              <a:rPr lang="en-US" sz="1950" dirty="0"/>
              <a:t> </a:t>
            </a:r>
            <a:r>
              <a:rPr lang="en-US" sz="1950" dirty="0" err="1"/>
              <a:t>nhiều</a:t>
            </a:r>
            <a:r>
              <a:rPr lang="en-US" sz="1950" dirty="0"/>
              <a:t> </a:t>
            </a:r>
            <a:r>
              <a:rPr lang="en-US" sz="1950" dirty="0" err="1"/>
              <a:t>tầng</a:t>
            </a:r>
            <a:endParaRPr lang="en-US" sz="19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41557-0C61-4E09-9907-2DE24D19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" y="1584892"/>
            <a:ext cx="7470648" cy="3655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B0824-4F75-40A9-BB2F-88982E86D286}"/>
              </a:ext>
            </a:extLst>
          </p:cNvPr>
          <p:cNvSpPr txBox="1"/>
          <p:nvPr/>
        </p:nvSpPr>
        <p:spPr>
          <a:xfrm>
            <a:off x="3007149" y="534340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ImageNet Classification top-5 error (%)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06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ra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011333"/>
          </a:xfrm>
        </p:spPr>
        <p:txBody>
          <a:bodyPr>
            <a:normAutofit fontScale="85000" lnSpcReduction="20000"/>
          </a:bodyPr>
          <a:lstStyle/>
          <a:p>
            <a:pPr marL="25717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Overfitting: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khớp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altLang="ja-JP" dirty="0"/>
              <a:t>D</a:t>
            </a:r>
            <a:r>
              <a:rPr lang="vi-VN" altLang="ja-JP" dirty="0"/>
              <a:t>ữ liệu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vi-VN" altLang="ja-JP" dirty="0"/>
              <a:t> quá nhỏ trong khi độ phức tạp của mô hình quá cao</a:t>
            </a:r>
            <a:r>
              <a:rPr lang="en-US" altLang="ja-JP" dirty="0"/>
              <a:t>.</a:t>
            </a:r>
          </a:p>
          <a:p>
            <a:pPr marL="274320">
              <a:spcBef>
                <a:spcPts val="450"/>
              </a:spcBef>
              <a:spcAft>
                <a:spcPts val="225"/>
              </a:spcAft>
            </a:pPr>
            <a:r>
              <a:rPr lang="ja-JP" altLang="en-US" dirty="0"/>
              <a:t>→ </a:t>
            </a:r>
            <a:r>
              <a:rPr lang="en-US" altLang="ja-JP" dirty="0" err="1"/>
              <a:t>Dừng</a:t>
            </a:r>
            <a:r>
              <a:rPr lang="en-US" altLang="ja-JP" dirty="0"/>
              <a:t> </a:t>
            </a:r>
            <a:r>
              <a:rPr lang="en-US" altLang="ja-JP" dirty="0" err="1"/>
              <a:t>sớm</a:t>
            </a:r>
            <a:r>
              <a:rPr lang="en-US" altLang="ja-JP" dirty="0"/>
              <a:t>, 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(Regularization methods), Dropout.</a:t>
            </a:r>
            <a:endParaRPr lang="en-US" dirty="0"/>
          </a:p>
          <a:p>
            <a:pPr marL="25717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Vanishing and Exploding Gradient: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lan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ngược</a:t>
            </a:r>
            <a:r>
              <a:rPr lang="en-US" sz="1800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altLang="ja-JP" dirty="0"/>
              <a:t>Gradient </a:t>
            </a:r>
            <a:r>
              <a:rPr lang="en-US" altLang="ja-JP" dirty="0" err="1"/>
              <a:t>trở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(Vanishing) </a:t>
            </a:r>
            <a:r>
              <a:rPr lang="ja-JP" altLang="en-US" dirty="0"/>
              <a:t>→ 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hầu</a:t>
            </a:r>
            <a:r>
              <a:rPr lang="en-US" altLang="ja-JP" dirty="0"/>
              <a:t> </a:t>
            </a:r>
            <a:r>
              <a:rPr lang="en-US" altLang="ja-JP" dirty="0" err="1"/>
              <a:t>như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altLang="ja-JP" dirty="0"/>
              <a:t>Gradient </a:t>
            </a:r>
            <a:r>
              <a:rPr lang="en-US" altLang="ja-JP" dirty="0" err="1"/>
              <a:t>trở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lớn</a:t>
            </a:r>
            <a:r>
              <a:rPr lang="en-US" altLang="ja-JP" dirty="0"/>
              <a:t> (Exploding) </a:t>
            </a:r>
            <a:r>
              <a:rPr lang="ja-JP" altLang="en-US" dirty="0"/>
              <a:t>→ 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ổn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.</a:t>
            </a:r>
          </a:p>
          <a:p>
            <a:pPr marL="274320">
              <a:spcBef>
                <a:spcPts val="450"/>
              </a:spcBef>
              <a:spcAft>
                <a:spcPts val="225"/>
              </a:spcAft>
            </a:pPr>
            <a:r>
              <a:rPr lang="ja-JP" altLang="en-US" dirty="0"/>
              <a:t>→</a:t>
            </a:r>
            <a:r>
              <a:rPr lang="en-US" altLang="ja-JP" dirty="0"/>
              <a:t>Batch normalization, </a:t>
            </a:r>
            <a:r>
              <a:rPr lang="en-US" altLang="ja-JP" dirty="0" err="1"/>
              <a:t>ReLu</a:t>
            </a:r>
            <a:r>
              <a:rPr lang="en-US" altLang="ja-JP" dirty="0"/>
              <a:t>,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2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2DA-6BEE-7A4D-9485-C531808C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ra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endParaRPr lang="en-JP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5B22-C19C-A444-AC29-8A113B9D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1"/>
            <a:ext cx="7918450" cy="3011333"/>
          </a:xfrm>
        </p:spPr>
        <p:txBody>
          <a:bodyPr>
            <a:normAutofit fontScale="92500" lnSpcReduction="20000"/>
          </a:bodyPr>
          <a:lstStyle/>
          <a:p>
            <a:pPr marL="25717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Tối </a:t>
            </a:r>
            <a:r>
              <a:rPr lang="vi-VN" sz="1800" dirty="0"/>
              <a:t>ư</a:t>
            </a:r>
            <a:r>
              <a:rPr lang="en-US" sz="1800" dirty="0"/>
              <a:t>u </a:t>
            </a:r>
            <a:r>
              <a:rPr lang="en-US" sz="1800" dirty="0" err="1"/>
              <a:t>giả</a:t>
            </a:r>
            <a:r>
              <a:rPr lang="en-US" sz="1800" dirty="0"/>
              <a:t> </a:t>
            </a:r>
            <a:r>
              <a:rPr lang="en-US" sz="1800" dirty="0" err="1"/>
              <a:t>mạo</a:t>
            </a:r>
            <a:r>
              <a:rPr lang="en-US" sz="1800" dirty="0"/>
              <a:t>,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vi-VN" sz="1800" dirty="0"/>
              <a:t>ư</a:t>
            </a:r>
            <a:r>
              <a:rPr lang="en-US" sz="1800" dirty="0"/>
              <a:t>u </a:t>
            </a:r>
            <a:r>
              <a:rPr lang="en-US" sz="1800" dirty="0" err="1"/>
              <a:t>cục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altLang="ja-JP" dirty="0"/>
              <a:t>Gradient descent: </a:t>
            </a:r>
            <a:r>
              <a:rPr lang="en-US" altLang="ja-JP" dirty="0" err="1"/>
              <a:t>nghiệm</a:t>
            </a:r>
            <a:r>
              <a:rPr lang="en-US" altLang="ja-JP" dirty="0"/>
              <a:t> (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) </a:t>
            </a:r>
            <a:r>
              <a:rPr lang="en-US" altLang="ja-JP" dirty="0" err="1"/>
              <a:t>tìm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rơi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cực</a:t>
            </a:r>
            <a:r>
              <a:rPr lang="en-US" altLang="ja-JP" dirty="0"/>
              <a:t> </a:t>
            </a:r>
            <a:r>
              <a:rPr lang="en-US" altLang="ja-JP" dirty="0" err="1"/>
              <a:t>trị</a:t>
            </a:r>
            <a:r>
              <a:rPr lang="en-US" altLang="ja-JP" dirty="0"/>
              <a:t> </a:t>
            </a:r>
            <a:r>
              <a:rPr lang="en-US" altLang="ja-JP" dirty="0" err="1"/>
              <a:t>địa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mất</a:t>
            </a:r>
            <a:r>
              <a:rPr lang="en-US" altLang="ja-JP" dirty="0"/>
              <a:t> </a:t>
            </a:r>
            <a:r>
              <a:rPr lang="en-US" altLang="ja-JP" dirty="0" err="1"/>
              <a:t>mát</a:t>
            </a:r>
            <a:r>
              <a:rPr lang="en-US" altLang="ja-JP" dirty="0"/>
              <a:t>.</a:t>
            </a:r>
          </a:p>
          <a:p>
            <a:pPr marL="274320">
              <a:spcBef>
                <a:spcPts val="450"/>
              </a:spcBef>
              <a:spcAft>
                <a:spcPts val="225"/>
              </a:spcAft>
            </a:pPr>
            <a:r>
              <a:rPr lang="ja-JP" altLang="en-US" dirty="0"/>
              <a:t>→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tối</a:t>
            </a:r>
            <a:r>
              <a:rPr lang="en-US" altLang="ja-JP" dirty="0"/>
              <a:t> </a:t>
            </a:r>
            <a:r>
              <a:rPr lang="en-US" altLang="ja-JP" dirty="0" err="1"/>
              <a:t>ưu</a:t>
            </a:r>
            <a:r>
              <a:rPr lang="en-US" altLang="ja-JP" dirty="0"/>
              <a:t> </a:t>
            </a:r>
            <a:r>
              <a:rPr lang="en-US" altLang="ja-JP" dirty="0" err="1"/>
              <a:t>mới</a:t>
            </a:r>
            <a:r>
              <a:rPr lang="en-US" altLang="ja-JP" dirty="0"/>
              <a:t>.</a:t>
            </a:r>
            <a:endParaRPr lang="en-US" dirty="0"/>
          </a:p>
          <a:p>
            <a:pPr marL="25717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q"/>
            </a:pP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pPr marL="531495" indent="-257175">
              <a:spcBef>
                <a:spcPts val="450"/>
              </a:spcBef>
              <a:spcAft>
                <a:spcPts val="225"/>
              </a:spcAft>
              <a:buFont typeface="Wingdings" panose="05000000000000000000" pitchFamily="2" charset="2"/>
              <a:buChar char="§"/>
            </a:pP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  <a:r>
              <a:rPr lang="en-US" altLang="ja-JP" dirty="0" err="1"/>
              <a:t>lớn</a:t>
            </a:r>
            <a:r>
              <a:rPr lang="en-US" altLang="ja-JP" dirty="0"/>
              <a:t>.</a:t>
            </a:r>
          </a:p>
          <a:p>
            <a:pPr marL="274320">
              <a:spcBef>
                <a:spcPts val="450"/>
              </a:spcBef>
              <a:spcAft>
                <a:spcPts val="225"/>
              </a:spcAft>
            </a:pPr>
            <a:r>
              <a:rPr lang="ja-JP" altLang="en-US" dirty="0"/>
              <a:t>→ </a:t>
            </a:r>
            <a:r>
              <a:rPr lang="en-US" altLang="ja-JP" dirty="0" err="1"/>
              <a:t>Mất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en-US" altLang="ja-JP" dirty="0"/>
              <a:t> (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tuần</a:t>
            </a:r>
            <a:r>
              <a:rPr lang="en-US" altLang="ja-JP" dirty="0"/>
              <a:t>). </a:t>
            </a:r>
          </a:p>
          <a:p>
            <a:pPr marL="274320">
              <a:spcBef>
                <a:spcPts val="450"/>
              </a:spcBef>
              <a:spcAft>
                <a:spcPts val="225"/>
              </a:spcAft>
            </a:pPr>
            <a:r>
              <a:rPr lang="ja-JP" altLang="en-US" dirty="0"/>
              <a:t>→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song </a:t>
            </a:r>
            <a:r>
              <a:rPr lang="en-US" altLang="ja-JP" dirty="0" err="1"/>
              <a:t>song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45123-7107-F549-9635-4B34F4B4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Links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D42BF-BFDC-A14B-BE06-F28596C9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292"/>
            <a:ext cx="7918450" cy="14475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altLang="ja-JP" dirty="0">
                <a:hlinkClick r:id="rId2"/>
              </a:rPr>
              <a:t>https://azure.microsoft.com/ja-jp/services/cognitive-services/computer-vision/#features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vi-VN" altLang="ja-JP" dirty="0"/>
              <a:t>https://azure.microsoft.com/en-us/services/cognitive-services/face/</a:t>
            </a:r>
          </a:p>
        </p:txBody>
      </p:sp>
    </p:spTree>
    <p:extLst>
      <p:ext uri="{BB962C8B-B14F-4D97-AF65-F5344CB8AC3E}">
        <p14:creationId xmlns:p14="http://schemas.microsoft.com/office/powerpoint/2010/main" val="237463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97EA4-6F20-684E-9B3A-0095E8A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4 thành phần cơ bản của Node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DDC00-E1F4-8544-AFD7-500EBC53C4AA}"/>
              </a:ext>
            </a:extLst>
          </p:cNvPr>
          <p:cNvSpPr txBox="1"/>
          <p:nvPr/>
        </p:nvSpPr>
        <p:spPr>
          <a:xfrm>
            <a:off x="2054225" y="2743200"/>
            <a:ext cx="5029200" cy="71558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4050" b="0" dirty="0"/>
              <a:t>y = </a:t>
            </a:r>
            <a:r>
              <a:rPr kumimoji="1" lang="vi-VN" altLang="ja-JP" sz="405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a(</a:t>
            </a:r>
            <a:r>
              <a:rPr kumimoji="1" lang="vi-VN" altLang="ja-JP" sz="4050" b="0" dirty="0"/>
              <a:t>w</a:t>
            </a:r>
            <a:r>
              <a:rPr kumimoji="1" lang="vi-VN" altLang="ja-JP" sz="4050" dirty="0"/>
              <a:t>X</a:t>
            </a:r>
            <a:r>
              <a:rPr kumimoji="1" lang="vi-VN" altLang="ja-JP" sz="4050" b="0" dirty="0"/>
              <a:t> + b</a:t>
            </a:r>
            <a:r>
              <a:rPr kumimoji="1" lang="vi-VN" altLang="ja-JP" sz="405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kumimoji="1" lang="ja-JP" altLang="en-US" b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3B382F-CD17-CF42-A711-55528E4F9385}"/>
              </a:ext>
            </a:extLst>
          </p:cNvPr>
          <p:cNvSpPr txBox="1"/>
          <p:nvPr/>
        </p:nvSpPr>
        <p:spPr>
          <a:xfrm>
            <a:off x="1865103" y="4208383"/>
            <a:ext cx="1469888" cy="715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chemeClr val="bg1"/>
                </a:solidFill>
              </a:rPr>
              <a:t>4. Hàm kích hoạt</a:t>
            </a:r>
            <a:endParaRPr kumimoji="1" lang="ja-JP" altLang="en-US" b="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DF0A80F-8525-584E-9AD3-F15B8F1621AB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600047" y="3416895"/>
            <a:ext cx="1217270" cy="79148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89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45CCE-21A2-E849-AE88-E3995DFC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Hàm kích hoạt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6EAFD4-D193-2744-880F-4D35D41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44292"/>
            <a:ext cx="4591050" cy="2327817"/>
          </a:xfrm>
        </p:spPr>
        <p:txBody>
          <a:bodyPr/>
          <a:lstStyle/>
          <a:p>
            <a:pPr marL="257175" indent="-257175">
              <a:buFontTx/>
              <a:buChar char="-"/>
            </a:pPr>
            <a:r>
              <a:rPr kumimoji="1" lang="vi-VN" altLang="ja-JP" dirty="0"/>
              <a:t>L</a:t>
            </a:r>
            <a:r>
              <a:rPr lang="vi-VN" altLang="ja-JP" dirty="0"/>
              <a:t>ấy cảm hứng từ Nơ-ron sinh học</a:t>
            </a:r>
          </a:p>
          <a:p>
            <a:pPr marL="511969" lvl="1" indent="-257175">
              <a:buFontTx/>
              <a:buChar char="-"/>
            </a:pPr>
            <a:r>
              <a:rPr lang="vi-VN" altLang="ja-JP" b="1" dirty="0"/>
              <a:t>Thay đổi vượt qua một điều kiện nhất định </a:t>
            </a:r>
            <a:r>
              <a:rPr lang="vi-VN" altLang="ja-JP" b="1" dirty="0">
                <a:sym typeface="Wingdings" pitchFamily="2" charset="2"/>
              </a:rPr>
              <a:t> tín hiệu</a:t>
            </a:r>
          </a:p>
          <a:p>
            <a:endParaRPr lang="vi-VN" altLang="ja-JP" dirty="0"/>
          </a:p>
          <a:p>
            <a:pPr marL="257175" indent="-257175">
              <a:buFontTx/>
              <a:buChar char="-"/>
            </a:pPr>
            <a:endParaRPr lang="vi-VN" altLang="ja-JP" dirty="0"/>
          </a:p>
          <a:p>
            <a:endParaRPr kumimoji="1" lang="ja-JP" altLang="en-US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5F5146EC-B27A-1241-BDA8-FCD1711B2466}"/>
              </a:ext>
            </a:extLst>
          </p:cNvPr>
          <p:cNvSpPr/>
          <p:nvPr/>
        </p:nvSpPr>
        <p:spPr bwMode="auto">
          <a:xfrm>
            <a:off x="1428750" y="3600450"/>
            <a:ext cx="400050" cy="1543050"/>
          </a:xfrm>
          <a:prstGeom prst="leftBrace">
            <a:avLst>
              <a:gd name="adj1" fmla="val 4187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A32E66-8BF7-7D43-A0FA-E9632A09E409}"/>
              </a:ext>
            </a:extLst>
          </p:cNvPr>
          <p:cNvSpPr txBox="1"/>
          <p:nvPr/>
        </p:nvSpPr>
        <p:spPr>
          <a:xfrm>
            <a:off x="1885950" y="3714750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1 nếu y &gt; 0</a:t>
            </a:r>
            <a:endParaRPr kumimoji="1" lang="ja-JP" altLang="en-US" sz="2100" b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5BCDEC-1769-8147-BAD7-63DC3C54A26E}"/>
              </a:ext>
            </a:extLst>
          </p:cNvPr>
          <p:cNvSpPr txBox="1"/>
          <p:nvPr/>
        </p:nvSpPr>
        <p:spPr>
          <a:xfrm>
            <a:off x="1885950" y="4598385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0 trong các t.h. còn lại</a:t>
            </a:r>
            <a:endParaRPr kumimoji="1" lang="ja-JP" altLang="en-US" sz="2100" b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8F1A98-8223-9B4C-A0C5-459C96356F5F}"/>
              </a:ext>
            </a:extLst>
          </p:cNvPr>
          <p:cNvSpPr txBox="1"/>
          <p:nvPr/>
        </p:nvSpPr>
        <p:spPr>
          <a:xfrm>
            <a:off x="634448" y="4189753"/>
            <a:ext cx="3314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2100" b="0" dirty="0"/>
              <a:t>a(y) =</a:t>
            </a:r>
            <a:endParaRPr kumimoji="1" lang="ja-JP" altLang="en-US" sz="2100" b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2C0F4BA-5398-794C-96B7-9D5CB344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4" y="1885629"/>
            <a:ext cx="2305706" cy="17325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40F204-BA4B-3B41-A119-A8F085B0BD09}"/>
              </a:ext>
            </a:extLst>
          </p:cNvPr>
          <p:cNvSpPr txBox="1"/>
          <p:nvPr/>
        </p:nvSpPr>
        <p:spPr>
          <a:xfrm>
            <a:off x="571500" y="3177725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dirty="0">
                <a:sym typeface="Wingdings" pitchFamily="2" charset="2"/>
              </a:rPr>
              <a:t>Hàm logic đơn giản: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8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1661F-2574-4E46-8797-D00AE526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Bài toán thực tế: Phân biệt tiền thật và tiền giả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47D94A-0106-A34D-AD51-4A98F9DE7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844279"/>
            <a:ext cx="4626080" cy="3592528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AD57CAF-8B4D-B844-9DEC-2DED6AD70C2E}"/>
              </a:ext>
            </a:extLst>
          </p:cNvPr>
          <p:cNvSpPr/>
          <p:nvPr/>
        </p:nvSpPr>
        <p:spPr bwMode="auto">
          <a:xfrm>
            <a:off x="2174770" y="2457450"/>
            <a:ext cx="4740380" cy="1714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39BF90-9DA3-2F4C-97CD-CA1541739782}"/>
              </a:ext>
            </a:extLst>
          </p:cNvPr>
          <p:cNvSpPr txBox="1"/>
          <p:nvPr/>
        </p:nvSpPr>
        <p:spPr>
          <a:xfrm>
            <a:off x="1143000" y="240467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 sample</a:t>
            </a:r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50D7B204-968F-B04B-8C92-38ED2086F0B8}"/>
              </a:ext>
            </a:extLst>
          </p:cNvPr>
          <p:cNvSpPr/>
          <p:nvPr/>
        </p:nvSpPr>
        <p:spPr bwMode="auto">
          <a:xfrm>
            <a:off x="6394296" y="1915768"/>
            <a:ext cx="460634" cy="365760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754AD2-F5BC-6A46-9745-74B4B3435F89}"/>
              </a:ext>
            </a:extLst>
          </p:cNvPr>
          <p:cNvSpPr txBox="1"/>
          <p:nvPr/>
        </p:nvSpPr>
        <p:spPr>
          <a:xfrm>
            <a:off x="6515100" y="157195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C8B57A-D5CE-D041-B0EB-2D51B14F8E5A}"/>
              </a:ext>
            </a:extLst>
          </p:cNvPr>
          <p:cNvSpPr txBox="1"/>
          <p:nvPr/>
        </p:nvSpPr>
        <p:spPr>
          <a:xfrm>
            <a:off x="2558498" y="157195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73DA16-398A-8E41-8BD8-8A6FB64E63AC}"/>
              </a:ext>
            </a:extLst>
          </p:cNvPr>
          <p:cNvSpPr txBox="1"/>
          <p:nvPr/>
        </p:nvSpPr>
        <p:spPr>
          <a:xfrm>
            <a:off x="3543300" y="157195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35418E-4741-254D-A3ED-C1A7DED3A5D4}"/>
              </a:ext>
            </a:extLst>
          </p:cNvPr>
          <p:cNvSpPr txBox="1"/>
          <p:nvPr/>
        </p:nvSpPr>
        <p:spPr>
          <a:xfrm>
            <a:off x="4454525" y="157195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3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CAE1CC-9EC4-4B47-BA15-4728B19B0BD9}"/>
              </a:ext>
            </a:extLst>
          </p:cNvPr>
          <p:cNvSpPr txBox="1"/>
          <p:nvPr/>
        </p:nvSpPr>
        <p:spPr>
          <a:xfrm>
            <a:off x="5451612" y="157195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F2D93-4AD9-0C47-BC49-AAF6749C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Hàm mất mát đơn giản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FC3F6A-480C-994E-B672-5F552DDB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685355"/>
                <a:ext cx="3771900" cy="1031693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7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7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vi-VN" altLang="ja-JP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ja-JP" sz="27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vi-VN" altLang="ja-JP" sz="2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7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7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7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kumimoji="1" lang="en-US" altLang="ja-JP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33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FC3F6A-480C-994E-B672-5F552DDB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685355"/>
                <a:ext cx="3771900" cy="1031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9A2D8F-6CAB-3D43-B37F-D7FB1C7533B6}"/>
              </a:ext>
            </a:extLst>
          </p:cNvPr>
          <p:cNvSpPr/>
          <p:nvPr/>
        </p:nvSpPr>
        <p:spPr>
          <a:xfrm>
            <a:off x="838201" y="1849666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Mean Squared Error (MSE)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1A6C57-46DC-BD40-B5AE-94F8E037EC59}"/>
              </a:ext>
            </a:extLst>
          </p:cNvPr>
          <p:cNvSpPr txBox="1"/>
          <p:nvPr/>
        </p:nvSpPr>
        <p:spPr>
          <a:xfrm>
            <a:off x="1783623" y="4036933"/>
            <a:ext cx="1469888" cy="71508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Sai lệch (Error)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913832E-6948-BF4A-AC63-14BA0D924102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V="1">
            <a:off x="2518567" y="3373093"/>
            <a:ext cx="510383" cy="66384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DF1933-B844-B345-8C30-3D0477CAC849}"/>
              </a:ext>
            </a:extLst>
          </p:cNvPr>
          <p:cNvSpPr txBox="1"/>
          <p:nvPr/>
        </p:nvSpPr>
        <p:spPr>
          <a:xfrm>
            <a:off x="4282811" y="4731214"/>
            <a:ext cx="1469888" cy="40862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Giá trị thực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2ED5FAB-6D55-CE43-9899-8A4AA513E13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4629151" y="3373093"/>
            <a:ext cx="388604" cy="135812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7680EA-DAB9-7E4F-97CF-B48568F898FE}"/>
              </a:ext>
            </a:extLst>
          </p:cNvPr>
          <p:cNvSpPr txBox="1"/>
          <p:nvPr/>
        </p:nvSpPr>
        <p:spPr>
          <a:xfrm>
            <a:off x="5852642" y="4132402"/>
            <a:ext cx="1469888" cy="71508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Giá trị dự đoán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C63402C-0F53-9A49-8E65-7422749D23DF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H="1" flipV="1">
            <a:off x="5364097" y="3373094"/>
            <a:ext cx="1223489" cy="759308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2EA385-E96A-E94B-940E-F119096D5158}"/>
              </a:ext>
            </a:extLst>
          </p:cNvPr>
          <p:cNvSpPr txBox="1"/>
          <p:nvPr/>
        </p:nvSpPr>
        <p:spPr>
          <a:xfrm>
            <a:off x="2434663" y="4731213"/>
            <a:ext cx="1469888" cy="71508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b="0" dirty="0">
                <a:solidFill>
                  <a:sysClr val="windowText" lastClr="000000"/>
                </a:solidFill>
              </a:rPr>
              <a:t>Sample thứ i</a:t>
            </a:r>
            <a:endParaRPr kumimoji="1" lang="ja-JP" altLang="en-US" b="0">
              <a:solidFill>
                <a:sysClr val="windowText" lastClr="00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821D633-4F36-6B42-8119-0CCF4F67E5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3510" y="3711283"/>
            <a:ext cx="734945" cy="101993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61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8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7EC1E-C4D7-A645-BE62-1AD79ADD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Sai lệch trước khi học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5D8DA6A-CD1A-044C-BA80-DBDD4B02F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57350"/>
            <a:ext cx="885142" cy="3786809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B1D3EC1A-985D-CB44-BE96-ABF88BF582EB}"/>
              </a:ext>
            </a:extLst>
          </p:cNvPr>
          <p:cNvSpPr/>
          <p:nvPr/>
        </p:nvSpPr>
        <p:spPr bwMode="auto">
          <a:xfrm>
            <a:off x="3590242" y="3200400"/>
            <a:ext cx="1781858" cy="51435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ー 2">
                <a:extLst>
                  <a:ext uri="{FF2B5EF4-FFF2-40B4-BE49-F238E27FC236}">
                    <a16:creationId xmlns:a16="http://schemas.microsoft.com/office/drawing/2014/main" id="{BF40AD5E-8010-4943-A93C-DA22084FD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7695" y="2734022"/>
                <a:ext cx="1374355" cy="472822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vi-VN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1500"/>
              </a:p>
            </p:txBody>
          </p:sp>
        </mc:Choice>
        <mc:Fallback>
          <p:sp>
            <p:nvSpPr>
              <p:cNvPr id="10" name="コンテンツ プレースホルダー 2">
                <a:extLst>
                  <a:ext uri="{FF2B5EF4-FFF2-40B4-BE49-F238E27FC236}">
                    <a16:creationId xmlns:a16="http://schemas.microsoft.com/office/drawing/2014/main" id="{BF40AD5E-8010-4943-A93C-DA22084FD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7695" y="2734022"/>
                <a:ext cx="1374355" cy="472822"/>
              </a:xfrm>
              <a:blipFill>
                <a:blip r:embed="rId3"/>
                <a:stretch>
                  <a:fillRect l="-21239" t="-138462" r="-19027" b="-193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A34D14-0427-AD4F-95CB-26D55F7C2861}"/>
              </a:ext>
            </a:extLst>
          </p:cNvPr>
          <p:cNvSpPr txBox="1"/>
          <p:nvPr/>
        </p:nvSpPr>
        <p:spPr>
          <a:xfrm>
            <a:off x="5795899" y="3201843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MSE: </a:t>
            </a:r>
            <a:r>
              <a:rPr lang="en-US" altLang="ja-JP" sz="2400" dirty="0"/>
              <a:t>0.91</a:t>
            </a:r>
          </a:p>
          <a:p>
            <a:endParaRPr kumimoji="1" lang="en-US" altLang="ja-JP" sz="2400" dirty="0"/>
          </a:p>
          <a:p>
            <a:r>
              <a:rPr kumimoji="1" lang="ja-JP" altLang="en-US" b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b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Kỳ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b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vọng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b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sau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b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khi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b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học</a:t>
            </a:r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kumimoji="1"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 &lt; 0.91</a:t>
            </a:r>
          </a:p>
        </p:txBody>
      </p:sp>
    </p:spTree>
    <p:extLst>
      <p:ext uri="{BB962C8B-B14F-4D97-AF65-F5344CB8AC3E}">
        <p14:creationId xmlns:p14="http://schemas.microsoft.com/office/powerpoint/2010/main" val="30020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175E0-9790-FF40-A976-7E2D78A0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vi-VN" altLang="ja-JP" dirty="0"/>
              <a:t>Cách tìm trọng số #1: Thử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7FF78-E768-B742-ADD9-E455FE45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15" y="2004932"/>
            <a:ext cx="7918450" cy="2324739"/>
          </a:xfrm>
        </p:spPr>
        <p:txBody>
          <a:bodyPr/>
          <a:lstStyle/>
          <a:p>
            <a:r>
              <a:rPr kumimoji="1" lang="en-US" altLang="ja-JP" sz="2100" dirty="0"/>
              <a:t>w</a:t>
            </a:r>
            <a:r>
              <a:rPr kumimoji="1" lang="en-US" altLang="ja-JP" sz="2100" baseline="-25000" dirty="0"/>
              <a:t>1 </a:t>
            </a:r>
            <a:r>
              <a:rPr kumimoji="1" lang="en-US" altLang="ja-JP" sz="2100" dirty="0"/>
              <a:t> = -10, -9.9 … 9.9, 10</a:t>
            </a:r>
          </a:p>
          <a:p>
            <a:r>
              <a:rPr kumimoji="1" lang="en-US" altLang="ja-JP" sz="2100" dirty="0"/>
              <a:t>w</a:t>
            </a:r>
            <a:r>
              <a:rPr kumimoji="1" lang="en-US" altLang="ja-JP" sz="2100" baseline="-25000" dirty="0"/>
              <a:t>2</a:t>
            </a:r>
            <a:r>
              <a:rPr kumimoji="1" lang="en-US" altLang="ja-JP" sz="2100" dirty="0"/>
              <a:t> = 1</a:t>
            </a:r>
          </a:p>
          <a:p>
            <a:r>
              <a:rPr kumimoji="1" lang="en-US" altLang="ja-JP" sz="2100" dirty="0"/>
              <a:t>w</a:t>
            </a:r>
            <a:r>
              <a:rPr kumimoji="1" lang="en-US" altLang="ja-JP" sz="2100" baseline="-25000" dirty="0"/>
              <a:t>3</a:t>
            </a:r>
            <a:r>
              <a:rPr kumimoji="1" lang="en-US" altLang="ja-JP" sz="2100" dirty="0"/>
              <a:t> = 1</a:t>
            </a:r>
          </a:p>
          <a:p>
            <a:r>
              <a:rPr kumimoji="1" lang="en-US" altLang="ja-JP" sz="2100" dirty="0"/>
              <a:t>w</a:t>
            </a:r>
            <a:r>
              <a:rPr kumimoji="1" lang="en-US" altLang="ja-JP" sz="2100" baseline="-25000" dirty="0"/>
              <a:t>4</a:t>
            </a:r>
            <a:r>
              <a:rPr kumimoji="1" lang="en-US" altLang="ja-JP" sz="2100" dirty="0"/>
              <a:t> = 1</a:t>
            </a:r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00E6C885-AF33-E64D-901A-A1346EF77FEB}"/>
              </a:ext>
            </a:extLst>
          </p:cNvPr>
          <p:cNvSpPr/>
          <p:nvPr/>
        </p:nvSpPr>
        <p:spPr bwMode="auto">
          <a:xfrm>
            <a:off x="695874" y="1890631"/>
            <a:ext cx="408891" cy="1776293"/>
          </a:xfrm>
          <a:prstGeom prst="leftBrace">
            <a:avLst>
              <a:gd name="adj1" fmla="val 61941"/>
              <a:gd name="adj2" fmla="val 485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0D35CB6A-BE5E-0949-A315-55CDFE465480}"/>
              </a:ext>
            </a:extLst>
          </p:cNvPr>
          <p:cNvSpPr/>
          <p:nvPr/>
        </p:nvSpPr>
        <p:spPr bwMode="auto">
          <a:xfrm>
            <a:off x="5086350" y="2371725"/>
            <a:ext cx="685800" cy="4572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171450" eaLnBrk="1" hangingPunct="1">
              <a:spcBef>
                <a:spcPct val="20000"/>
              </a:spcBef>
              <a:buClr>
                <a:srgbClr val="FF0000"/>
              </a:buClr>
            </a:pPr>
            <a:endParaRPr lang="ja-JP" altLang="en-US" sz="135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57364C-CE5C-6E4F-B90E-6D0B74AB7559}"/>
              </a:ext>
            </a:extLst>
          </p:cNvPr>
          <p:cNvSpPr txBox="1"/>
          <p:nvPr/>
        </p:nvSpPr>
        <p:spPr>
          <a:xfrm>
            <a:off x="6238241" y="1828800"/>
            <a:ext cx="2584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b="0" dirty="0"/>
              <a:t>Lần lượt thay đổi các giá trị của w</a:t>
            </a:r>
            <a:r>
              <a:rPr kumimoji="1" lang="vi-VN" altLang="ja-JP" b="0" baseline="-25000" dirty="0"/>
              <a:t>1 </a:t>
            </a:r>
            <a:r>
              <a:rPr kumimoji="1" lang="vi-VN" altLang="ja-JP" b="0" dirty="0"/>
              <a:t>, w</a:t>
            </a:r>
            <a:r>
              <a:rPr kumimoji="1" lang="vi-VN" altLang="ja-JP" b="0" baseline="-25000" dirty="0"/>
              <a:t>2</a:t>
            </a:r>
            <a:r>
              <a:rPr kumimoji="1" lang="vi-VN" altLang="ja-JP" b="0" dirty="0"/>
              <a:t>,</a:t>
            </a:r>
            <a:r>
              <a:rPr kumimoji="1" lang="vi-VN" altLang="ja-JP" b="0" baseline="-25000" dirty="0"/>
              <a:t> </a:t>
            </a:r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3</a:t>
            </a:r>
            <a:r>
              <a:rPr kumimoji="1" lang="vi-VN" altLang="ja-JP" b="0" dirty="0"/>
              <a:t>,</a:t>
            </a:r>
            <a:r>
              <a:rPr kumimoji="1" lang="vi-VN" altLang="ja-JP" b="0" baseline="-25000" dirty="0"/>
              <a:t> </a:t>
            </a:r>
            <a:r>
              <a:rPr kumimoji="1" lang="vi-VN" altLang="ja-JP" b="0" dirty="0"/>
              <a:t>w</a:t>
            </a:r>
            <a:r>
              <a:rPr kumimoji="1" lang="vi-VN" altLang="ja-JP" b="0" baseline="-25000" dirty="0"/>
              <a:t>4</a:t>
            </a:r>
            <a:endParaRPr kumimoji="1" lang="vi-VN" altLang="ja-JP" b="0" dirty="0"/>
          </a:p>
          <a:p>
            <a:endParaRPr kumimoji="1" lang="vi-VN" altLang="ja-JP" b="0" dirty="0"/>
          </a:p>
          <a:p>
            <a:r>
              <a:rPr kumimoji="1" lang="vi-VN" altLang="ja-JP" b="0" dirty="0"/>
              <a:t>Vấn đề:</a:t>
            </a:r>
          </a:p>
          <a:p>
            <a:r>
              <a:rPr kumimoji="1" lang="vi-VN" altLang="ja-JP" b="0" dirty="0"/>
              <a:t>- Số vòng lặp quá lớn</a:t>
            </a:r>
          </a:p>
          <a:p>
            <a:r>
              <a:rPr kumimoji="1" lang="vi-VN" altLang="ja-JP" b="0" dirty="0"/>
              <a:t>- Chỉ tìm được cặp giá trị tốt nhất trong khoảng cho trước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B13AAB-9A62-4142-B40F-711147B1F863}"/>
              </a:ext>
            </a:extLst>
          </p:cNvPr>
          <p:cNvSpPr txBox="1"/>
          <p:nvPr/>
        </p:nvSpPr>
        <p:spPr>
          <a:xfrm>
            <a:off x="6238240" y="4200436"/>
            <a:ext cx="41630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vi-VN" altLang="ja-JP" b="0" dirty="0"/>
          </a:p>
          <a:p>
            <a:r>
              <a:rPr kumimoji="1" lang="vi-VN" altLang="ja-JP" sz="21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 Không nên dùng</a:t>
            </a:r>
            <a:endParaRPr kumimoji="1" lang="ja-JP" altLang="en-US" sz="21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70BF023-C0C6-8B46-B3C4-6599C364A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0" y="3833712"/>
            <a:ext cx="2764453" cy="170517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6413D6-2B00-E44B-AF25-7293F2B13978}"/>
              </a:ext>
            </a:extLst>
          </p:cNvPr>
          <p:cNvSpPr txBox="1"/>
          <p:nvPr/>
        </p:nvSpPr>
        <p:spPr>
          <a:xfrm>
            <a:off x="3429000" y="438240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MSE: 0.18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65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 - SELECT [Compatibility Mode]" id="{7CF26878-3531-423C-B3EC-1FCA9A6A449F}" vid="{33981232-31BE-4148-9AC4-5AD6D2BC8F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7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3135</Words>
  <Application>Microsoft Office PowerPoint</Application>
  <PresentationFormat>画面に合わせる (4:3)</PresentationFormat>
  <Paragraphs>424</Paragraphs>
  <Slides>37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Courier New</vt:lpstr>
      <vt:lpstr>Times New Roman</vt:lpstr>
      <vt:lpstr>Wingdings</vt:lpstr>
      <vt:lpstr>Default Design</vt:lpstr>
      <vt:lpstr>Trí tuệ nhân tạo</vt:lpstr>
      <vt:lpstr>Perceptron</vt:lpstr>
      <vt:lpstr>4 thành phần cơ bản của Node</vt:lpstr>
      <vt:lpstr>4 thành phần cơ bản của Node</vt:lpstr>
      <vt:lpstr>Hàm kích hoạt</vt:lpstr>
      <vt:lpstr>Bài toán thực tế: Phân biệt tiền thật và tiền giả</vt:lpstr>
      <vt:lpstr>Hàm mất mát đơn giản</vt:lpstr>
      <vt:lpstr>Sai lệch trước khi học</vt:lpstr>
      <vt:lpstr>Cách tìm trọng số #1: Thử</vt:lpstr>
      <vt:lpstr>Cách tìm trọng số 2: Gradient Descent</vt:lpstr>
      <vt:lpstr>Đạo hàm</vt:lpstr>
      <vt:lpstr>Thuật toán học của Perceptron</vt:lpstr>
      <vt:lpstr>Ba hàm kích hoạt cơ bản</vt:lpstr>
      <vt:lpstr>1. Hàm Sigmoid</vt:lpstr>
      <vt:lpstr>1. Hàm Sigmoid</vt:lpstr>
      <vt:lpstr>2. Hàm Tanh</vt:lpstr>
      <vt:lpstr>2. Hàm Tanh</vt:lpstr>
      <vt:lpstr>Hàm ReLU (Rectified Linear Unit)</vt:lpstr>
      <vt:lpstr>Hàm ReLU</vt:lpstr>
      <vt:lpstr>Mẹo lựa chọn hàm kích hoạt</vt:lpstr>
      <vt:lpstr>Nhắc lại về Lớp và Mạng</vt:lpstr>
      <vt:lpstr>Một số quy ước</vt:lpstr>
      <vt:lpstr>Tại sao phải vectorization</vt:lpstr>
      <vt:lpstr>Phép toán với Vectors trong Python</vt:lpstr>
      <vt:lpstr>Biểu diễn giá trị vào nhiều chiều</vt:lpstr>
      <vt:lpstr>Kích thước ma trận trọng số</vt:lpstr>
      <vt:lpstr>Phép toán với Ma trận trong Python</vt:lpstr>
      <vt:lpstr>Mạng nơ ron nhiều tầng là gì?</vt:lpstr>
      <vt:lpstr>Mạng nơ ron nhiều tầng và ít tầng</vt:lpstr>
      <vt:lpstr>Tại sao lại cần “nhiều tầng”?</vt:lpstr>
      <vt:lpstr>Tại sao lại cần “nhiều tầng”?(tiếp)</vt:lpstr>
      <vt:lpstr>Tại sao lại cần “nhiều tầng”?(tiếp)</vt:lpstr>
      <vt:lpstr>Tại sao lại cần “nhiều tầng”?(tiếp)</vt:lpstr>
      <vt:lpstr>PowerPoint プレゼンテーション</vt:lpstr>
      <vt:lpstr>Các vấn đề xảy ra với mạng nhiều tầng</vt:lpstr>
      <vt:lpstr>Các vấn đề xảy ra với mạng nhiều tầng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sách trắng về AI của Nhật Bản</dc:title>
  <dc:creator>CongThanh Nguyen</dc:creator>
  <cp:lastModifiedBy>CongThanh Nguyen</cp:lastModifiedBy>
  <cp:revision>91</cp:revision>
  <dcterms:created xsi:type="dcterms:W3CDTF">2020-06-04T11:10:53Z</dcterms:created>
  <dcterms:modified xsi:type="dcterms:W3CDTF">2020-11-22T02:47:53Z</dcterms:modified>
</cp:coreProperties>
</file>