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76" r:id="rId3"/>
    <p:sldId id="351" r:id="rId4"/>
    <p:sldId id="352" r:id="rId5"/>
    <p:sldId id="353" r:id="rId6"/>
    <p:sldId id="354" r:id="rId7"/>
    <p:sldId id="356" r:id="rId8"/>
    <p:sldId id="355" r:id="rId9"/>
    <p:sldId id="357" r:id="rId10"/>
    <p:sldId id="358" r:id="rId11"/>
    <p:sldId id="359" r:id="rId12"/>
    <p:sldId id="360" r:id="rId13"/>
    <p:sldId id="361" r:id="rId14"/>
    <p:sldId id="362" r:id="rId15"/>
    <p:sldId id="363" r:id="rId16"/>
    <p:sldId id="366" r:id="rId17"/>
    <p:sldId id="365" r:id="rId18"/>
    <p:sldId id="368" r:id="rId19"/>
    <p:sldId id="367" r:id="rId20"/>
    <p:sldId id="369" r:id="rId21"/>
    <p:sldId id="370" r:id="rId22"/>
    <p:sldId id="371"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9442" autoAdjust="0"/>
  </p:normalViewPr>
  <p:slideViewPr>
    <p:cSldViewPr snapToGrid="0">
      <p:cViewPr varScale="1">
        <p:scale>
          <a:sx n="79" d="100"/>
          <a:sy n="79" d="100"/>
        </p:scale>
        <p:origin x="816"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52045-E450-4711-82B9-2471D02FEE67}" type="datetimeFigureOut">
              <a:rPr kumimoji="1" lang="ja-JP" altLang="en-US" smtClean="0"/>
              <a:t>2020/11/27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8DF008-7433-4BB3-A5DA-A48868724CF0}" type="slidenum">
              <a:rPr kumimoji="1" lang="ja-JP" altLang="en-US" smtClean="0"/>
              <a:t>‹#›</a:t>
            </a:fld>
            <a:endParaRPr kumimoji="1" lang="ja-JP" altLang="en-US"/>
          </a:p>
        </p:txBody>
      </p:sp>
    </p:spTree>
    <p:extLst>
      <p:ext uri="{BB962C8B-B14F-4D97-AF65-F5344CB8AC3E}">
        <p14:creationId xmlns:p14="http://schemas.microsoft.com/office/powerpoint/2010/main" val="12048154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smtClean="0">
                <a:solidFill>
                  <a:schemeClr val="tx1"/>
                </a:solidFill>
                <a:effectLst/>
                <a:latin typeface="+mn-lt"/>
                <a:ea typeface="+mn-ea"/>
                <a:cs typeface="+mn-cs"/>
              </a:rPr>
              <a:t>API Gateway</a:t>
            </a:r>
            <a:r>
              <a:rPr kumimoji="1" lang="ja-JP" altLang="en-US" sz="1200" b="1" i="0" kern="1200" dirty="0" smtClean="0">
                <a:solidFill>
                  <a:schemeClr val="tx1"/>
                </a:solidFill>
                <a:effectLst/>
                <a:latin typeface="+mn-lt"/>
                <a:ea typeface="+mn-ea"/>
                <a:cs typeface="+mn-cs"/>
              </a:rPr>
              <a:t>　統合タイムアウト対策</a:t>
            </a:r>
          </a:p>
          <a:p>
            <a:r>
              <a:rPr kumimoji="1" lang="en-US" altLang="ja-JP" dirty="0" smtClean="0"/>
              <a:t>https://xp-cloud.jp/blog/2020/10/19/8943/</a:t>
            </a:r>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smtClean="0">
                <a:solidFill>
                  <a:schemeClr val="tx1"/>
                </a:solidFill>
                <a:effectLst/>
                <a:latin typeface="+mn-lt"/>
                <a:ea typeface="+mn-ea"/>
                <a:cs typeface="+mn-cs"/>
              </a:rPr>
              <a:t>API Gateway</a:t>
            </a:r>
            <a:r>
              <a:rPr kumimoji="1" lang="ja-JP" altLang="en-US" sz="1200" b="1" i="0" kern="1200" dirty="0" smtClean="0">
                <a:solidFill>
                  <a:schemeClr val="tx1"/>
                </a:solidFill>
                <a:effectLst/>
                <a:latin typeface="+mn-lt"/>
                <a:ea typeface="+mn-ea"/>
                <a:cs typeface="+mn-cs"/>
              </a:rPr>
              <a:t>と</a:t>
            </a:r>
            <a:r>
              <a:rPr kumimoji="1" lang="en-US" altLang="ja-JP" sz="1200" b="1" i="0" kern="1200" dirty="0" smtClean="0">
                <a:solidFill>
                  <a:schemeClr val="tx1"/>
                </a:solidFill>
                <a:effectLst/>
                <a:latin typeface="+mn-lt"/>
                <a:ea typeface="+mn-ea"/>
                <a:cs typeface="+mn-cs"/>
              </a:rPr>
              <a:t>Step Functions</a:t>
            </a:r>
            <a:r>
              <a:rPr kumimoji="1" lang="ja-JP" altLang="en-US" sz="1200" b="1" i="0" kern="1200" dirty="0" smtClean="0">
                <a:solidFill>
                  <a:schemeClr val="tx1"/>
                </a:solidFill>
                <a:effectLst/>
                <a:latin typeface="+mn-lt"/>
                <a:ea typeface="+mn-ea"/>
                <a:cs typeface="+mn-cs"/>
              </a:rPr>
              <a:t>を組み合わせた非同期</a:t>
            </a:r>
            <a:r>
              <a:rPr kumimoji="1" lang="en-US" altLang="ja-JP" sz="1200" b="1" i="0" kern="1200" dirty="0" smtClean="0">
                <a:solidFill>
                  <a:schemeClr val="tx1"/>
                </a:solidFill>
                <a:effectLst/>
                <a:latin typeface="+mn-lt"/>
                <a:ea typeface="+mn-ea"/>
                <a:cs typeface="+mn-cs"/>
              </a:rPr>
              <a:t>API</a:t>
            </a:r>
            <a:r>
              <a:rPr kumimoji="1" lang="ja-JP" altLang="en-US" sz="1200" b="1" i="0" kern="1200" dirty="0" smtClean="0">
                <a:solidFill>
                  <a:schemeClr val="tx1"/>
                </a:solidFill>
                <a:effectLst/>
                <a:latin typeface="+mn-lt"/>
                <a:ea typeface="+mn-ea"/>
                <a:cs typeface="+mn-cs"/>
              </a:rPr>
              <a:t>が最強だった話</a:t>
            </a:r>
          </a:p>
          <a:p>
            <a:r>
              <a:rPr kumimoji="1" lang="en-US" altLang="ja-JP" dirty="0" smtClean="0"/>
              <a:t>https://qiita.com/ChaseSan/items/887e9603abd9715a4510</a:t>
            </a:r>
            <a:endParaRPr kumimoji="1" lang="ja-JP" altLang="en-US" dirty="0"/>
          </a:p>
        </p:txBody>
      </p:sp>
      <p:sp>
        <p:nvSpPr>
          <p:cNvPr id="4" name="スライド番号プレースホルダー 3"/>
          <p:cNvSpPr>
            <a:spLocks noGrp="1"/>
          </p:cNvSpPr>
          <p:nvPr>
            <p:ph type="sldNum" sz="quarter" idx="10"/>
          </p:nvPr>
        </p:nvSpPr>
        <p:spPr/>
        <p:txBody>
          <a:bodyPr/>
          <a:lstStyle/>
          <a:p>
            <a:fld id="{C08DF008-7433-4BB3-A5DA-A48868724CF0}" type="slidenum">
              <a:rPr kumimoji="1" lang="ja-JP" altLang="en-US" smtClean="0"/>
              <a:t>2</a:t>
            </a:fld>
            <a:endParaRPr kumimoji="1" lang="ja-JP" altLang="en-US"/>
          </a:p>
        </p:txBody>
      </p:sp>
    </p:spTree>
    <p:extLst>
      <p:ext uri="{BB962C8B-B14F-4D97-AF65-F5344CB8AC3E}">
        <p14:creationId xmlns:p14="http://schemas.microsoft.com/office/powerpoint/2010/main" val="403685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8DF008-7433-4BB3-A5DA-A48868724CF0}" type="slidenum">
              <a:rPr kumimoji="1" lang="ja-JP" altLang="en-US" smtClean="0"/>
              <a:t>19</a:t>
            </a:fld>
            <a:endParaRPr kumimoji="1" lang="ja-JP" altLang="en-US"/>
          </a:p>
        </p:txBody>
      </p:sp>
    </p:spTree>
    <p:extLst>
      <p:ext uri="{BB962C8B-B14F-4D97-AF65-F5344CB8AC3E}">
        <p14:creationId xmlns:p14="http://schemas.microsoft.com/office/powerpoint/2010/main" val="168516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8DF008-7433-4BB3-A5DA-A48868724CF0}" type="slidenum">
              <a:rPr kumimoji="1" lang="ja-JP" altLang="en-US" smtClean="0"/>
              <a:t>20</a:t>
            </a:fld>
            <a:endParaRPr kumimoji="1" lang="ja-JP" altLang="en-US"/>
          </a:p>
        </p:txBody>
      </p:sp>
    </p:spTree>
    <p:extLst>
      <p:ext uri="{BB962C8B-B14F-4D97-AF65-F5344CB8AC3E}">
        <p14:creationId xmlns:p14="http://schemas.microsoft.com/office/powerpoint/2010/main" val="847097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8DF008-7433-4BB3-A5DA-A48868724CF0}" type="slidenum">
              <a:rPr kumimoji="1" lang="ja-JP" altLang="en-US" smtClean="0"/>
              <a:t>21</a:t>
            </a:fld>
            <a:endParaRPr kumimoji="1" lang="ja-JP" altLang="en-US"/>
          </a:p>
        </p:txBody>
      </p:sp>
    </p:spTree>
    <p:extLst>
      <p:ext uri="{BB962C8B-B14F-4D97-AF65-F5344CB8AC3E}">
        <p14:creationId xmlns:p14="http://schemas.microsoft.com/office/powerpoint/2010/main" val="783627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8DF008-7433-4BB3-A5DA-A48868724CF0}" type="slidenum">
              <a:rPr kumimoji="1" lang="ja-JP" altLang="en-US" smtClean="0"/>
              <a:t>22</a:t>
            </a:fld>
            <a:endParaRPr kumimoji="1" lang="ja-JP" altLang="en-US"/>
          </a:p>
        </p:txBody>
      </p:sp>
    </p:spTree>
    <p:extLst>
      <p:ext uri="{BB962C8B-B14F-4D97-AF65-F5344CB8AC3E}">
        <p14:creationId xmlns:p14="http://schemas.microsoft.com/office/powerpoint/2010/main" val="1661984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smtClean="0">
                <a:solidFill>
                  <a:schemeClr val="tx1"/>
                </a:solidFill>
                <a:effectLst/>
                <a:latin typeface="+mn-lt"/>
                <a:ea typeface="+mn-ea"/>
                <a:cs typeface="+mn-cs"/>
              </a:rPr>
              <a:t>【API Gateway</a:t>
            </a:r>
            <a:r>
              <a:rPr kumimoji="1" lang="ja-JP" altLang="en-US" sz="1200" b="1" i="0" kern="1200" dirty="0" smtClean="0">
                <a:solidFill>
                  <a:schemeClr val="tx1"/>
                </a:solidFill>
                <a:effectLst/>
                <a:latin typeface="+mn-lt"/>
                <a:ea typeface="+mn-ea"/>
                <a:cs typeface="+mn-cs"/>
              </a:rPr>
              <a:t>タイムアウト対策</a:t>
            </a:r>
            <a:r>
              <a:rPr kumimoji="1" lang="en-US" altLang="ja-JP" sz="1200" b="1" i="0" kern="1200" dirty="0" smtClean="0">
                <a:solidFill>
                  <a:schemeClr val="tx1"/>
                </a:solidFill>
                <a:effectLst/>
                <a:latin typeface="+mn-lt"/>
                <a:ea typeface="+mn-ea"/>
                <a:cs typeface="+mn-cs"/>
              </a:rPr>
              <a:t>】Step Functions</a:t>
            </a:r>
            <a:r>
              <a:rPr kumimoji="1" lang="ja-JP" altLang="en-US" sz="1200" b="1" i="0" kern="1200" dirty="0" smtClean="0">
                <a:solidFill>
                  <a:schemeClr val="tx1"/>
                </a:solidFill>
                <a:effectLst/>
                <a:latin typeface="+mn-lt"/>
                <a:ea typeface="+mn-ea"/>
                <a:cs typeface="+mn-cs"/>
              </a:rPr>
              <a:t>を組み合わせて非同期処理にしてみる</a:t>
            </a:r>
          </a:p>
          <a:p>
            <a:r>
              <a:rPr kumimoji="1" lang="en-US" altLang="ja-JP" dirty="0" smtClean="0"/>
              <a:t>https://dev.classmethod.jp/articles/apigateway-stepfunctions-asynchronous/</a:t>
            </a:r>
          </a:p>
          <a:p>
            <a:endParaRPr kumimoji="1" lang="ja-JP" altLang="en-US" dirty="0"/>
          </a:p>
        </p:txBody>
      </p:sp>
      <p:sp>
        <p:nvSpPr>
          <p:cNvPr id="4" name="スライド番号プレースホルダー 3"/>
          <p:cNvSpPr>
            <a:spLocks noGrp="1"/>
          </p:cNvSpPr>
          <p:nvPr>
            <p:ph type="sldNum" sz="quarter" idx="10"/>
          </p:nvPr>
        </p:nvSpPr>
        <p:spPr/>
        <p:txBody>
          <a:bodyPr/>
          <a:lstStyle/>
          <a:p>
            <a:fld id="{C08DF008-7433-4BB3-A5DA-A48868724CF0}" type="slidenum">
              <a:rPr kumimoji="1" lang="ja-JP" altLang="en-US" smtClean="0"/>
              <a:t>4</a:t>
            </a:fld>
            <a:endParaRPr kumimoji="1" lang="ja-JP" altLang="en-US"/>
          </a:p>
        </p:txBody>
      </p:sp>
    </p:spTree>
    <p:extLst>
      <p:ext uri="{BB962C8B-B14F-4D97-AF65-F5344CB8AC3E}">
        <p14:creationId xmlns:p14="http://schemas.microsoft.com/office/powerpoint/2010/main" val="3126436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dirty="0" smtClean="0">
                <a:solidFill>
                  <a:schemeClr val="tx1"/>
                </a:solidFill>
                <a:effectLst/>
                <a:latin typeface="+mn-lt"/>
                <a:ea typeface="+mn-ea"/>
                <a:cs typeface="+mn-cs"/>
              </a:rPr>
              <a:t>ステップ </a:t>
            </a:r>
            <a:r>
              <a:rPr kumimoji="1" lang="en-US" altLang="ja-JP" sz="1200" b="0" i="0" u="none" strike="noStrike" kern="1200" dirty="0" smtClean="0">
                <a:solidFill>
                  <a:schemeClr val="tx1"/>
                </a:solidFill>
                <a:effectLst/>
                <a:latin typeface="+mn-lt"/>
                <a:ea typeface="+mn-ea"/>
                <a:cs typeface="+mn-cs"/>
              </a:rPr>
              <a:t>1: API Gateway </a:t>
            </a:r>
            <a:r>
              <a:rPr kumimoji="1" lang="ja-JP" altLang="en-US" sz="1200" b="0" i="0" u="none" strike="noStrike" kern="1200" dirty="0" smtClean="0">
                <a:solidFill>
                  <a:schemeClr val="tx1"/>
                </a:solidFill>
                <a:effectLst/>
                <a:latin typeface="+mn-lt"/>
                <a:ea typeface="+mn-ea"/>
                <a:cs typeface="+mn-cs"/>
              </a:rPr>
              <a:t>用の </a:t>
            </a:r>
            <a:r>
              <a:rPr kumimoji="1" lang="en-US" altLang="ja-JP" sz="1200" b="0" i="0" u="none" strike="noStrike" kern="1200" dirty="0" smtClean="0">
                <a:solidFill>
                  <a:schemeClr val="tx1"/>
                </a:solidFill>
                <a:effectLst/>
                <a:latin typeface="+mn-lt"/>
                <a:ea typeface="+mn-ea"/>
                <a:cs typeface="+mn-cs"/>
              </a:rPr>
              <a:t>IAM </a:t>
            </a:r>
            <a:r>
              <a:rPr kumimoji="1" lang="ja-JP" altLang="en-US" sz="1200" b="0" i="0" u="none" strike="noStrike" kern="1200" dirty="0" smtClean="0">
                <a:solidFill>
                  <a:schemeClr val="tx1"/>
                </a:solidFill>
                <a:effectLst/>
                <a:latin typeface="+mn-lt"/>
                <a:ea typeface="+mn-ea"/>
                <a:cs typeface="+mn-cs"/>
              </a:rPr>
              <a:t>ロールを作成する</a:t>
            </a:r>
          </a:p>
          <a:p>
            <a:r>
              <a:rPr kumimoji="1" lang="en-US" altLang="ja-JP" dirty="0" smtClean="0"/>
              <a:t>https</a:t>
            </a:r>
            <a:r>
              <a:rPr kumimoji="1" lang="en-US" altLang="ja-JP" dirty="0" smtClean="0"/>
              <a:t>://docs.aws.amazon.com/ja_jp/step-functions/latest/dg/tutorial-api-gateway.html#api-gateway-step-2</a:t>
            </a:r>
            <a:endParaRPr kumimoji="1" lang="ja-JP" altLang="en-US" dirty="0"/>
          </a:p>
        </p:txBody>
      </p:sp>
      <p:sp>
        <p:nvSpPr>
          <p:cNvPr id="4" name="スライド番号プレースホルダー 3"/>
          <p:cNvSpPr>
            <a:spLocks noGrp="1"/>
          </p:cNvSpPr>
          <p:nvPr>
            <p:ph type="sldNum" sz="quarter" idx="10"/>
          </p:nvPr>
        </p:nvSpPr>
        <p:spPr/>
        <p:txBody>
          <a:bodyPr/>
          <a:lstStyle/>
          <a:p>
            <a:fld id="{C08DF008-7433-4BB3-A5DA-A48868724CF0}" type="slidenum">
              <a:rPr kumimoji="1" lang="ja-JP" altLang="en-US" smtClean="0"/>
              <a:t>12</a:t>
            </a:fld>
            <a:endParaRPr kumimoji="1" lang="ja-JP" altLang="en-US"/>
          </a:p>
        </p:txBody>
      </p:sp>
    </p:spTree>
    <p:extLst>
      <p:ext uri="{BB962C8B-B14F-4D97-AF65-F5344CB8AC3E}">
        <p14:creationId xmlns:p14="http://schemas.microsoft.com/office/powerpoint/2010/main" val="1935227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8DF008-7433-4BB3-A5DA-A48868724CF0}" type="slidenum">
              <a:rPr kumimoji="1" lang="ja-JP" altLang="en-US" smtClean="0"/>
              <a:t>13</a:t>
            </a:fld>
            <a:endParaRPr kumimoji="1" lang="ja-JP" altLang="en-US"/>
          </a:p>
        </p:txBody>
      </p:sp>
    </p:spTree>
    <p:extLst>
      <p:ext uri="{BB962C8B-B14F-4D97-AF65-F5344CB8AC3E}">
        <p14:creationId xmlns:p14="http://schemas.microsoft.com/office/powerpoint/2010/main" val="145426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8DF008-7433-4BB3-A5DA-A48868724CF0}" type="slidenum">
              <a:rPr kumimoji="1" lang="ja-JP" altLang="en-US" smtClean="0"/>
              <a:t>14</a:t>
            </a:fld>
            <a:endParaRPr kumimoji="1" lang="ja-JP" altLang="en-US"/>
          </a:p>
        </p:txBody>
      </p:sp>
    </p:spTree>
    <p:extLst>
      <p:ext uri="{BB962C8B-B14F-4D97-AF65-F5344CB8AC3E}">
        <p14:creationId xmlns:p14="http://schemas.microsoft.com/office/powerpoint/2010/main" val="264555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smtClean="0">
                <a:solidFill>
                  <a:schemeClr val="tx1"/>
                </a:solidFill>
                <a:effectLst/>
                <a:latin typeface="+mn-lt"/>
                <a:ea typeface="+mn-ea"/>
                <a:cs typeface="+mn-cs"/>
              </a:rPr>
              <a:t>API Gateway</a:t>
            </a:r>
            <a:r>
              <a:rPr kumimoji="1" lang="ja-JP" altLang="en-US" sz="1200" b="1" i="0" kern="1200" dirty="0" smtClean="0">
                <a:solidFill>
                  <a:schemeClr val="tx1"/>
                </a:solidFill>
                <a:effectLst/>
                <a:latin typeface="+mn-lt"/>
                <a:ea typeface="+mn-ea"/>
                <a:cs typeface="+mn-cs"/>
              </a:rPr>
              <a:t>で</a:t>
            </a:r>
            <a:r>
              <a:rPr kumimoji="1" lang="en-US" altLang="ja-JP" sz="1200" b="1" i="0" kern="1200" dirty="0" err="1" smtClean="0">
                <a:solidFill>
                  <a:schemeClr val="tx1"/>
                </a:solidFill>
                <a:effectLst/>
                <a:latin typeface="+mn-lt"/>
                <a:ea typeface="+mn-ea"/>
                <a:cs typeface="+mn-cs"/>
              </a:rPr>
              <a:t>StepFunctions</a:t>
            </a:r>
            <a:r>
              <a:rPr kumimoji="1" lang="ja-JP" altLang="en-US" sz="1200" b="1" i="0" kern="1200" dirty="0" err="1" smtClean="0">
                <a:solidFill>
                  <a:schemeClr val="tx1"/>
                </a:solidFill>
                <a:effectLst/>
                <a:latin typeface="+mn-lt"/>
                <a:ea typeface="+mn-ea"/>
                <a:cs typeface="+mn-cs"/>
              </a:rPr>
              <a:t>と統</a:t>
            </a:r>
            <a:r>
              <a:rPr kumimoji="1" lang="ja-JP" altLang="en-US" sz="1200" b="1" i="0" kern="1200" dirty="0" smtClean="0">
                <a:solidFill>
                  <a:schemeClr val="tx1"/>
                </a:solidFill>
                <a:effectLst/>
                <a:latin typeface="+mn-lt"/>
                <a:ea typeface="+mn-ea"/>
                <a:cs typeface="+mn-cs"/>
              </a:rPr>
              <a:t>合する時の</a:t>
            </a:r>
            <a:r>
              <a:rPr kumimoji="1" lang="en-US" altLang="ja-JP" sz="1200" b="1" i="0" kern="1200" dirty="0" smtClean="0">
                <a:solidFill>
                  <a:schemeClr val="tx1"/>
                </a:solidFill>
                <a:effectLst/>
                <a:latin typeface="+mn-lt"/>
                <a:ea typeface="+mn-ea"/>
                <a:cs typeface="+mn-cs"/>
              </a:rPr>
              <a:t>Tips</a:t>
            </a:r>
          </a:p>
          <a:p>
            <a:r>
              <a:rPr kumimoji="1" lang="en-US" altLang="ja-JP" dirty="0" smtClean="0"/>
              <a:t>https://qiita.com/kammy1231/items/c0528fcdb3ee33c3c2b2</a:t>
            </a:r>
            <a:endParaRPr kumimoji="1" lang="ja-JP" altLang="en-US" dirty="0"/>
          </a:p>
        </p:txBody>
      </p:sp>
      <p:sp>
        <p:nvSpPr>
          <p:cNvPr id="4" name="スライド番号プレースホルダー 3"/>
          <p:cNvSpPr>
            <a:spLocks noGrp="1"/>
          </p:cNvSpPr>
          <p:nvPr>
            <p:ph type="sldNum" sz="quarter" idx="10"/>
          </p:nvPr>
        </p:nvSpPr>
        <p:spPr/>
        <p:txBody>
          <a:bodyPr/>
          <a:lstStyle/>
          <a:p>
            <a:fld id="{C08DF008-7433-4BB3-A5DA-A48868724CF0}" type="slidenum">
              <a:rPr kumimoji="1" lang="ja-JP" altLang="en-US" smtClean="0"/>
              <a:t>15</a:t>
            </a:fld>
            <a:endParaRPr kumimoji="1" lang="ja-JP" altLang="en-US"/>
          </a:p>
        </p:txBody>
      </p:sp>
    </p:spTree>
    <p:extLst>
      <p:ext uri="{BB962C8B-B14F-4D97-AF65-F5344CB8AC3E}">
        <p14:creationId xmlns:p14="http://schemas.microsoft.com/office/powerpoint/2010/main" val="3316918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8DF008-7433-4BB3-A5DA-A48868724CF0}" type="slidenum">
              <a:rPr kumimoji="1" lang="ja-JP" altLang="en-US" smtClean="0"/>
              <a:t>16</a:t>
            </a:fld>
            <a:endParaRPr kumimoji="1" lang="ja-JP" altLang="en-US"/>
          </a:p>
        </p:txBody>
      </p:sp>
    </p:spTree>
    <p:extLst>
      <p:ext uri="{BB962C8B-B14F-4D97-AF65-F5344CB8AC3E}">
        <p14:creationId xmlns:p14="http://schemas.microsoft.com/office/powerpoint/2010/main" val="127579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8DF008-7433-4BB3-A5DA-A48868724CF0}" type="slidenum">
              <a:rPr kumimoji="1" lang="ja-JP" altLang="en-US" smtClean="0"/>
              <a:t>17</a:t>
            </a:fld>
            <a:endParaRPr kumimoji="1" lang="ja-JP" altLang="en-US"/>
          </a:p>
        </p:txBody>
      </p:sp>
    </p:spTree>
    <p:extLst>
      <p:ext uri="{BB962C8B-B14F-4D97-AF65-F5344CB8AC3E}">
        <p14:creationId xmlns:p14="http://schemas.microsoft.com/office/powerpoint/2010/main" val="576304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8DF008-7433-4BB3-A5DA-A48868724CF0}" type="slidenum">
              <a:rPr kumimoji="1" lang="ja-JP" altLang="en-US" smtClean="0"/>
              <a:t>18</a:t>
            </a:fld>
            <a:endParaRPr kumimoji="1" lang="ja-JP" altLang="en-US"/>
          </a:p>
        </p:txBody>
      </p:sp>
    </p:spTree>
    <p:extLst>
      <p:ext uri="{BB962C8B-B14F-4D97-AF65-F5344CB8AC3E}">
        <p14:creationId xmlns:p14="http://schemas.microsoft.com/office/powerpoint/2010/main" val="3561421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89D4C189-D182-4662-AEEE-575BEA59EA5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 xmlns:a16="http://schemas.microsoft.com/office/drawing/2014/main" id="{0D1954D4-FE1F-4CD8-BA4D-7507105F5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 xmlns:a16="http://schemas.microsoft.com/office/drawing/2014/main" id="{9BA5AC27-4015-4034-B003-81B64C717830}"/>
              </a:ext>
            </a:extLst>
          </p:cNvPr>
          <p:cNvSpPr>
            <a:spLocks noGrp="1"/>
          </p:cNvSpPr>
          <p:nvPr>
            <p:ph type="dt" sz="half" idx="10"/>
          </p:nvPr>
        </p:nvSpPr>
        <p:spPr/>
        <p:txBody>
          <a:bodyPr/>
          <a:lstStyle/>
          <a:p>
            <a:fld id="{458C042A-1AE2-4665-963D-8B83513AE2FB}" type="datetimeFigureOut">
              <a:rPr kumimoji="1" lang="ja-JP" altLang="en-US" smtClean="0"/>
              <a:t>2020/11/27</a:t>
            </a:fld>
            <a:endParaRPr kumimoji="1" lang="ja-JP" altLang="en-US"/>
          </a:p>
        </p:txBody>
      </p:sp>
      <p:sp>
        <p:nvSpPr>
          <p:cNvPr id="5" name="フッター プレースホルダー 4">
            <a:extLst>
              <a:ext uri="{FF2B5EF4-FFF2-40B4-BE49-F238E27FC236}">
                <a16:creationId xmlns="" xmlns:a16="http://schemas.microsoft.com/office/drawing/2014/main" id="{54A2554F-46B2-4E45-AC04-D27A54686A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35EC543E-AC20-448E-B232-C5189A3E7F97}"/>
              </a:ext>
            </a:extLst>
          </p:cNvPr>
          <p:cNvSpPr>
            <a:spLocks noGrp="1"/>
          </p:cNvSpPr>
          <p:nvPr>
            <p:ph type="sldNum" sz="quarter" idx="12"/>
          </p:nvPr>
        </p:nvSpPr>
        <p:spPr/>
        <p:txBody>
          <a:bodyPr/>
          <a:lstStyle/>
          <a:p>
            <a:fld id="{C778FD69-398A-4221-A302-093E2BB29FD1}" type="slidenum">
              <a:rPr kumimoji="1" lang="ja-JP" altLang="en-US" smtClean="0"/>
              <a:t>‹#›</a:t>
            </a:fld>
            <a:endParaRPr kumimoji="1" lang="ja-JP" altLang="en-US"/>
          </a:p>
        </p:txBody>
      </p:sp>
    </p:spTree>
    <p:extLst>
      <p:ext uri="{BB962C8B-B14F-4D97-AF65-F5344CB8AC3E}">
        <p14:creationId xmlns:p14="http://schemas.microsoft.com/office/powerpoint/2010/main" val="18475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9D106EB-721D-435E-B9D5-DC1E6184687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 xmlns:a16="http://schemas.microsoft.com/office/drawing/2014/main" id="{64ADA76D-42A3-41BA-A59C-CC8D7A2102C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A075BF6F-9E3D-469C-ACAA-1EC2585EC1CD}"/>
              </a:ext>
            </a:extLst>
          </p:cNvPr>
          <p:cNvSpPr>
            <a:spLocks noGrp="1"/>
          </p:cNvSpPr>
          <p:nvPr>
            <p:ph type="dt" sz="half" idx="10"/>
          </p:nvPr>
        </p:nvSpPr>
        <p:spPr/>
        <p:txBody>
          <a:bodyPr/>
          <a:lstStyle/>
          <a:p>
            <a:fld id="{458C042A-1AE2-4665-963D-8B83513AE2FB}" type="datetimeFigureOut">
              <a:rPr kumimoji="1" lang="ja-JP" altLang="en-US" smtClean="0"/>
              <a:t>2020/11/27</a:t>
            </a:fld>
            <a:endParaRPr kumimoji="1" lang="ja-JP" altLang="en-US"/>
          </a:p>
        </p:txBody>
      </p:sp>
      <p:sp>
        <p:nvSpPr>
          <p:cNvPr id="5" name="フッター プレースホルダー 4">
            <a:extLst>
              <a:ext uri="{FF2B5EF4-FFF2-40B4-BE49-F238E27FC236}">
                <a16:creationId xmlns="" xmlns:a16="http://schemas.microsoft.com/office/drawing/2014/main" id="{094D5F14-F0CE-4B0B-AB4E-4911162F7C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7AB33710-8720-4B67-8C56-3C012F2741A0}"/>
              </a:ext>
            </a:extLst>
          </p:cNvPr>
          <p:cNvSpPr>
            <a:spLocks noGrp="1"/>
          </p:cNvSpPr>
          <p:nvPr>
            <p:ph type="sldNum" sz="quarter" idx="12"/>
          </p:nvPr>
        </p:nvSpPr>
        <p:spPr/>
        <p:txBody>
          <a:bodyPr/>
          <a:lstStyle/>
          <a:p>
            <a:fld id="{C778FD69-398A-4221-A302-093E2BB29FD1}" type="slidenum">
              <a:rPr kumimoji="1" lang="ja-JP" altLang="en-US" smtClean="0"/>
              <a:t>‹#›</a:t>
            </a:fld>
            <a:endParaRPr kumimoji="1" lang="ja-JP" altLang="en-US"/>
          </a:p>
        </p:txBody>
      </p:sp>
    </p:spTree>
    <p:extLst>
      <p:ext uri="{BB962C8B-B14F-4D97-AF65-F5344CB8AC3E}">
        <p14:creationId xmlns:p14="http://schemas.microsoft.com/office/powerpoint/2010/main" val="398188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 xmlns:a16="http://schemas.microsoft.com/office/drawing/2014/main" id="{81E96E31-CFA1-45EE-ABEC-4767DC30DE3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 xmlns:a16="http://schemas.microsoft.com/office/drawing/2014/main" id="{5D204024-34F3-4EAC-BB8D-ABA91FD2A4B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F87BBACB-5C13-460E-BA5D-B06FB535797F}"/>
              </a:ext>
            </a:extLst>
          </p:cNvPr>
          <p:cNvSpPr>
            <a:spLocks noGrp="1"/>
          </p:cNvSpPr>
          <p:nvPr>
            <p:ph type="dt" sz="half" idx="10"/>
          </p:nvPr>
        </p:nvSpPr>
        <p:spPr/>
        <p:txBody>
          <a:bodyPr/>
          <a:lstStyle/>
          <a:p>
            <a:fld id="{458C042A-1AE2-4665-963D-8B83513AE2FB}" type="datetimeFigureOut">
              <a:rPr kumimoji="1" lang="ja-JP" altLang="en-US" smtClean="0"/>
              <a:t>2020/11/27</a:t>
            </a:fld>
            <a:endParaRPr kumimoji="1" lang="ja-JP" altLang="en-US"/>
          </a:p>
        </p:txBody>
      </p:sp>
      <p:sp>
        <p:nvSpPr>
          <p:cNvPr id="5" name="フッター プレースホルダー 4">
            <a:extLst>
              <a:ext uri="{FF2B5EF4-FFF2-40B4-BE49-F238E27FC236}">
                <a16:creationId xmlns="" xmlns:a16="http://schemas.microsoft.com/office/drawing/2014/main" id="{5C78F072-CB5D-406E-AB55-D88ACA4423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67A2D739-7584-4BFA-85E0-87A12BE22C0F}"/>
              </a:ext>
            </a:extLst>
          </p:cNvPr>
          <p:cNvSpPr>
            <a:spLocks noGrp="1"/>
          </p:cNvSpPr>
          <p:nvPr>
            <p:ph type="sldNum" sz="quarter" idx="12"/>
          </p:nvPr>
        </p:nvSpPr>
        <p:spPr/>
        <p:txBody>
          <a:bodyPr/>
          <a:lstStyle/>
          <a:p>
            <a:fld id="{C778FD69-398A-4221-A302-093E2BB29FD1}" type="slidenum">
              <a:rPr kumimoji="1" lang="ja-JP" altLang="en-US" smtClean="0"/>
              <a:t>‹#›</a:t>
            </a:fld>
            <a:endParaRPr kumimoji="1" lang="ja-JP" altLang="en-US"/>
          </a:p>
        </p:txBody>
      </p:sp>
    </p:spTree>
    <p:extLst>
      <p:ext uri="{BB962C8B-B14F-4D97-AF65-F5344CB8AC3E}">
        <p14:creationId xmlns:p14="http://schemas.microsoft.com/office/powerpoint/2010/main" val="304687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D37DE1C-FD95-4F3B-ABB0-E1CD68121F7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3C42D05A-C18E-4BE8-9C3E-6BE19604A7F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8512F870-37B6-4248-AA6A-47EACA69D9B8}"/>
              </a:ext>
            </a:extLst>
          </p:cNvPr>
          <p:cNvSpPr>
            <a:spLocks noGrp="1"/>
          </p:cNvSpPr>
          <p:nvPr>
            <p:ph type="dt" sz="half" idx="10"/>
          </p:nvPr>
        </p:nvSpPr>
        <p:spPr/>
        <p:txBody>
          <a:bodyPr/>
          <a:lstStyle/>
          <a:p>
            <a:fld id="{458C042A-1AE2-4665-963D-8B83513AE2FB}" type="datetimeFigureOut">
              <a:rPr kumimoji="1" lang="ja-JP" altLang="en-US" smtClean="0"/>
              <a:t>2020/11/27</a:t>
            </a:fld>
            <a:endParaRPr kumimoji="1" lang="ja-JP" altLang="en-US"/>
          </a:p>
        </p:txBody>
      </p:sp>
      <p:sp>
        <p:nvSpPr>
          <p:cNvPr id="5" name="フッター プレースホルダー 4">
            <a:extLst>
              <a:ext uri="{FF2B5EF4-FFF2-40B4-BE49-F238E27FC236}">
                <a16:creationId xmlns="" xmlns:a16="http://schemas.microsoft.com/office/drawing/2014/main" id="{E8A7E685-F4A2-4248-9751-943C586150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2AF61EA6-FB94-4172-BCF4-E8B5C3FAEFFF}"/>
              </a:ext>
            </a:extLst>
          </p:cNvPr>
          <p:cNvSpPr>
            <a:spLocks noGrp="1"/>
          </p:cNvSpPr>
          <p:nvPr>
            <p:ph type="sldNum" sz="quarter" idx="12"/>
          </p:nvPr>
        </p:nvSpPr>
        <p:spPr/>
        <p:txBody>
          <a:bodyPr/>
          <a:lstStyle/>
          <a:p>
            <a:fld id="{C778FD69-398A-4221-A302-093E2BB29FD1}" type="slidenum">
              <a:rPr kumimoji="1" lang="ja-JP" altLang="en-US" smtClean="0"/>
              <a:t>‹#›</a:t>
            </a:fld>
            <a:endParaRPr kumimoji="1" lang="ja-JP" altLang="en-US"/>
          </a:p>
        </p:txBody>
      </p:sp>
    </p:spTree>
    <p:extLst>
      <p:ext uri="{BB962C8B-B14F-4D97-AF65-F5344CB8AC3E}">
        <p14:creationId xmlns:p14="http://schemas.microsoft.com/office/powerpoint/2010/main" val="2629662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70CDE86-9DDC-407F-B1BD-152A41C4989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9D0BFE57-F68D-4F36-BC33-6B2F27D1ED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 xmlns:a16="http://schemas.microsoft.com/office/drawing/2014/main" id="{04639B9B-72EC-4687-B658-4F4BFFE6485A}"/>
              </a:ext>
            </a:extLst>
          </p:cNvPr>
          <p:cNvSpPr>
            <a:spLocks noGrp="1"/>
          </p:cNvSpPr>
          <p:nvPr>
            <p:ph type="dt" sz="half" idx="10"/>
          </p:nvPr>
        </p:nvSpPr>
        <p:spPr/>
        <p:txBody>
          <a:bodyPr/>
          <a:lstStyle/>
          <a:p>
            <a:fld id="{458C042A-1AE2-4665-963D-8B83513AE2FB}" type="datetimeFigureOut">
              <a:rPr kumimoji="1" lang="ja-JP" altLang="en-US" smtClean="0"/>
              <a:t>2020/11/27</a:t>
            </a:fld>
            <a:endParaRPr kumimoji="1" lang="ja-JP" altLang="en-US"/>
          </a:p>
        </p:txBody>
      </p:sp>
      <p:sp>
        <p:nvSpPr>
          <p:cNvPr id="5" name="フッター プレースホルダー 4">
            <a:extLst>
              <a:ext uri="{FF2B5EF4-FFF2-40B4-BE49-F238E27FC236}">
                <a16:creationId xmlns="" xmlns:a16="http://schemas.microsoft.com/office/drawing/2014/main" id="{732A4918-DF93-4F2A-A97D-998FC017F8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D27FE69B-28F7-4094-9138-494295FDDC2F}"/>
              </a:ext>
            </a:extLst>
          </p:cNvPr>
          <p:cNvSpPr>
            <a:spLocks noGrp="1"/>
          </p:cNvSpPr>
          <p:nvPr>
            <p:ph type="sldNum" sz="quarter" idx="12"/>
          </p:nvPr>
        </p:nvSpPr>
        <p:spPr/>
        <p:txBody>
          <a:bodyPr/>
          <a:lstStyle/>
          <a:p>
            <a:fld id="{C778FD69-398A-4221-A302-093E2BB29FD1}" type="slidenum">
              <a:rPr kumimoji="1" lang="ja-JP" altLang="en-US" smtClean="0"/>
              <a:t>‹#›</a:t>
            </a:fld>
            <a:endParaRPr kumimoji="1" lang="ja-JP" altLang="en-US"/>
          </a:p>
        </p:txBody>
      </p:sp>
    </p:spTree>
    <p:extLst>
      <p:ext uri="{BB962C8B-B14F-4D97-AF65-F5344CB8AC3E}">
        <p14:creationId xmlns:p14="http://schemas.microsoft.com/office/powerpoint/2010/main" val="223711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3898FEC-6D2B-42C7-8678-630148D22E9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E553879E-5927-4CB0-BC59-7E5B5CB3F17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 xmlns:a16="http://schemas.microsoft.com/office/drawing/2014/main" id="{8310FB60-D6E5-43BB-B3E0-AF342BD4180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 xmlns:a16="http://schemas.microsoft.com/office/drawing/2014/main" id="{921D296B-60D1-4739-99A4-73963A7B4FA2}"/>
              </a:ext>
            </a:extLst>
          </p:cNvPr>
          <p:cNvSpPr>
            <a:spLocks noGrp="1"/>
          </p:cNvSpPr>
          <p:nvPr>
            <p:ph type="dt" sz="half" idx="10"/>
          </p:nvPr>
        </p:nvSpPr>
        <p:spPr/>
        <p:txBody>
          <a:bodyPr/>
          <a:lstStyle/>
          <a:p>
            <a:fld id="{458C042A-1AE2-4665-963D-8B83513AE2FB}" type="datetimeFigureOut">
              <a:rPr kumimoji="1" lang="ja-JP" altLang="en-US" smtClean="0"/>
              <a:t>2020/11/27</a:t>
            </a:fld>
            <a:endParaRPr kumimoji="1" lang="ja-JP" altLang="en-US"/>
          </a:p>
        </p:txBody>
      </p:sp>
      <p:sp>
        <p:nvSpPr>
          <p:cNvPr id="6" name="フッター プレースホルダー 5">
            <a:extLst>
              <a:ext uri="{FF2B5EF4-FFF2-40B4-BE49-F238E27FC236}">
                <a16:creationId xmlns="" xmlns:a16="http://schemas.microsoft.com/office/drawing/2014/main" id="{200D500C-D22F-4227-9B4D-6290EFDAB6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9C1F7D6D-85BF-49B6-A283-41F97E097BEB}"/>
              </a:ext>
            </a:extLst>
          </p:cNvPr>
          <p:cNvSpPr>
            <a:spLocks noGrp="1"/>
          </p:cNvSpPr>
          <p:nvPr>
            <p:ph type="sldNum" sz="quarter" idx="12"/>
          </p:nvPr>
        </p:nvSpPr>
        <p:spPr/>
        <p:txBody>
          <a:bodyPr/>
          <a:lstStyle/>
          <a:p>
            <a:fld id="{C778FD69-398A-4221-A302-093E2BB29FD1}" type="slidenum">
              <a:rPr kumimoji="1" lang="ja-JP" altLang="en-US" smtClean="0"/>
              <a:t>‹#›</a:t>
            </a:fld>
            <a:endParaRPr kumimoji="1" lang="ja-JP" altLang="en-US"/>
          </a:p>
        </p:txBody>
      </p:sp>
    </p:spTree>
    <p:extLst>
      <p:ext uri="{BB962C8B-B14F-4D97-AF65-F5344CB8AC3E}">
        <p14:creationId xmlns:p14="http://schemas.microsoft.com/office/powerpoint/2010/main" val="4150653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AECBFF6-78C2-4A59-87BF-02C330C82FF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EE0FBBAE-5DBA-47A7-853E-1CA802C41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 xmlns:a16="http://schemas.microsoft.com/office/drawing/2014/main" id="{ACC31F31-AC03-4A2D-A7F4-A13DF9CB660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 xmlns:a16="http://schemas.microsoft.com/office/drawing/2014/main" id="{DF8685AB-222E-4381-AD9F-B61BC00AD1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 xmlns:a16="http://schemas.microsoft.com/office/drawing/2014/main" id="{C6566D9F-098A-44DF-B400-C464032D874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 xmlns:a16="http://schemas.microsoft.com/office/drawing/2014/main" id="{1AF5C5FF-10BB-4BA8-BD3B-A5A1739AF63A}"/>
              </a:ext>
            </a:extLst>
          </p:cNvPr>
          <p:cNvSpPr>
            <a:spLocks noGrp="1"/>
          </p:cNvSpPr>
          <p:nvPr>
            <p:ph type="dt" sz="half" idx="10"/>
          </p:nvPr>
        </p:nvSpPr>
        <p:spPr/>
        <p:txBody>
          <a:bodyPr/>
          <a:lstStyle/>
          <a:p>
            <a:fld id="{458C042A-1AE2-4665-963D-8B83513AE2FB}" type="datetimeFigureOut">
              <a:rPr kumimoji="1" lang="ja-JP" altLang="en-US" smtClean="0"/>
              <a:t>2020/11/27</a:t>
            </a:fld>
            <a:endParaRPr kumimoji="1" lang="ja-JP" altLang="en-US"/>
          </a:p>
        </p:txBody>
      </p:sp>
      <p:sp>
        <p:nvSpPr>
          <p:cNvPr id="8" name="フッター プレースホルダー 7">
            <a:extLst>
              <a:ext uri="{FF2B5EF4-FFF2-40B4-BE49-F238E27FC236}">
                <a16:creationId xmlns="" xmlns:a16="http://schemas.microsoft.com/office/drawing/2014/main" id="{E8C0CE1C-EC74-4EB5-8235-7330F006F90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 xmlns:a16="http://schemas.microsoft.com/office/drawing/2014/main" id="{59C900D6-C0E1-427D-83F8-DB65D94B2CEA}"/>
              </a:ext>
            </a:extLst>
          </p:cNvPr>
          <p:cNvSpPr>
            <a:spLocks noGrp="1"/>
          </p:cNvSpPr>
          <p:nvPr>
            <p:ph type="sldNum" sz="quarter" idx="12"/>
          </p:nvPr>
        </p:nvSpPr>
        <p:spPr/>
        <p:txBody>
          <a:bodyPr/>
          <a:lstStyle/>
          <a:p>
            <a:fld id="{C778FD69-398A-4221-A302-093E2BB29FD1}" type="slidenum">
              <a:rPr kumimoji="1" lang="ja-JP" altLang="en-US" smtClean="0"/>
              <a:t>‹#›</a:t>
            </a:fld>
            <a:endParaRPr kumimoji="1" lang="ja-JP" altLang="en-US"/>
          </a:p>
        </p:txBody>
      </p:sp>
    </p:spTree>
    <p:extLst>
      <p:ext uri="{BB962C8B-B14F-4D97-AF65-F5344CB8AC3E}">
        <p14:creationId xmlns:p14="http://schemas.microsoft.com/office/powerpoint/2010/main" val="2309476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CF4DC33-3CED-48E6-97FF-EBD3DE0FA4A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 xmlns:a16="http://schemas.microsoft.com/office/drawing/2014/main" id="{4CEBBF2E-CB6C-4A11-8F0C-FBF69F187A6D}"/>
              </a:ext>
            </a:extLst>
          </p:cNvPr>
          <p:cNvSpPr>
            <a:spLocks noGrp="1"/>
          </p:cNvSpPr>
          <p:nvPr>
            <p:ph type="dt" sz="half" idx="10"/>
          </p:nvPr>
        </p:nvSpPr>
        <p:spPr/>
        <p:txBody>
          <a:bodyPr/>
          <a:lstStyle/>
          <a:p>
            <a:fld id="{458C042A-1AE2-4665-963D-8B83513AE2FB}" type="datetimeFigureOut">
              <a:rPr kumimoji="1" lang="ja-JP" altLang="en-US" smtClean="0"/>
              <a:t>2020/11/27</a:t>
            </a:fld>
            <a:endParaRPr kumimoji="1" lang="ja-JP" altLang="en-US"/>
          </a:p>
        </p:txBody>
      </p:sp>
      <p:sp>
        <p:nvSpPr>
          <p:cNvPr id="4" name="フッター プレースホルダー 3">
            <a:extLst>
              <a:ext uri="{FF2B5EF4-FFF2-40B4-BE49-F238E27FC236}">
                <a16:creationId xmlns="" xmlns:a16="http://schemas.microsoft.com/office/drawing/2014/main" id="{0D2AEA85-A6BA-4F2D-8955-E40A7DF3B77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 xmlns:a16="http://schemas.microsoft.com/office/drawing/2014/main" id="{9F94D441-9E29-4A53-90DB-9D4F0907B27F}"/>
              </a:ext>
            </a:extLst>
          </p:cNvPr>
          <p:cNvSpPr>
            <a:spLocks noGrp="1"/>
          </p:cNvSpPr>
          <p:nvPr>
            <p:ph type="sldNum" sz="quarter" idx="12"/>
          </p:nvPr>
        </p:nvSpPr>
        <p:spPr/>
        <p:txBody>
          <a:bodyPr/>
          <a:lstStyle/>
          <a:p>
            <a:fld id="{C778FD69-398A-4221-A302-093E2BB29FD1}" type="slidenum">
              <a:rPr kumimoji="1" lang="ja-JP" altLang="en-US" smtClean="0"/>
              <a:t>‹#›</a:t>
            </a:fld>
            <a:endParaRPr kumimoji="1" lang="ja-JP" altLang="en-US"/>
          </a:p>
        </p:txBody>
      </p:sp>
    </p:spTree>
    <p:extLst>
      <p:ext uri="{BB962C8B-B14F-4D97-AF65-F5344CB8AC3E}">
        <p14:creationId xmlns:p14="http://schemas.microsoft.com/office/powerpoint/2010/main" val="36821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 xmlns:a16="http://schemas.microsoft.com/office/drawing/2014/main" id="{7444DC6E-F430-4B2B-A945-F55231B8987C}"/>
              </a:ext>
            </a:extLst>
          </p:cNvPr>
          <p:cNvSpPr>
            <a:spLocks noGrp="1"/>
          </p:cNvSpPr>
          <p:nvPr>
            <p:ph type="dt" sz="half" idx="10"/>
          </p:nvPr>
        </p:nvSpPr>
        <p:spPr/>
        <p:txBody>
          <a:bodyPr/>
          <a:lstStyle/>
          <a:p>
            <a:fld id="{458C042A-1AE2-4665-963D-8B83513AE2FB}" type="datetimeFigureOut">
              <a:rPr kumimoji="1" lang="ja-JP" altLang="en-US" smtClean="0"/>
              <a:t>2020/11/27</a:t>
            </a:fld>
            <a:endParaRPr kumimoji="1" lang="ja-JP" altLang="en-US"/>
          </a:p>
        </p:txBody>
      </p:sp>
      <p:sp>
        <p:nvSpPr>
          <p:cNvPr id="3" name="フッター プレースホルダー 2">
            <a:extLst>
              <a:ext uri="{FF2B5EF4-FFF2-40B4-BE49-F238E27FC236}">
                <a16:creationId xmlns="" xmlns:a16="http://schemas.microsoft.com/office/drawing/2014/main" id="{7296493D-3897-4C63-B994-5953FAF7BBE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 xmlns:a16="http://schemas.microsoft.com/office/drawing/2014/main" id="{21B162F9-06B1-4D11-9404-220EDCA5747B}"/>
              </a:ext>
            </a:extLst>
          </p:cNvPr>
          <p:cNvSpPr>
            <a:spLocks noGrp="1"/>
          </p:cNvSpPr>
          <p:nvPr>
            <p:ph type="sldNum" sz="quarter" idx="12"/>
          </p:nvPr>
        </p:nvSpPr>
        <p:spPr/>
        <p:txBody>
          <a:bodyPr/>
          <a:lstStyle/>
          <a:p>
            <a:fld id="{C778FD69-398A-4221-A302-093E2BB29FD1}" type="slidenum">
              <a:rPr kumimoji="1" lang="ja-JP" altLang="en-US" smtClean="0"/>
              <a:t>‹#›</a:t>
            </a:fld>
            <a:endParaRPr kumimoji="1" lang="ja-JP" altLang="en-US"/>
          </a:p>
        </p:txBody>
      </p:sp>
    </p:spTree>
    <p:extLst>
      <p:ext uri="{BB962C8B-B14F-4D97-AF65-F5344CB8AC3E}">
        <p14:creationId xmlns:p14="http://schemas.microsoft.com/office/powerpoint/2010/main" val="291813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ED6CAF2-EE75-4EB1-8432-3588D4A27D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EEB931A3-44F1-438C-B282-DCA53FF1F6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 xmlns:a16="http://schemas.microsoft.com/office/drawing/2014/main" id="{A7D33F48-2200-464E-9F43-9EAB1D357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 xmlns:a16="http://schemas.microsoft.com/office/drawing/2014/main" id="{33185E7F-A67E-49FB-84C5-CD8A56D25D6A}"/>
              </a:ext>
            </a:extLst>
          </p:cNvPr>
          <p:cNvSpPr>
            <a:spLocks noGrp="1"/>
          </p:cNvSpPr>
          <p:nvPr>
            <p:ph type="dt" sz="half" idx="10"/>
          </p:nvPr>
        </p:nvSpPr>
        <p:spPr/>
        <p:txBody>
          <a:bodyPr/>
          <a:lstStyle/>
          <a:p>
            <a:fld id="{458C042A-1AE2-4665-963D-8B83513AE2FB}" type="datetimeFigureOut">
              <a:rPr kumimoji="1" lang="ja-JP" altLang="en-US" smtClean="0"/>
              <a:t>2020/11/27</a:t>
            </a:fld>
            <a:endParaRPr kumimoji="1" lang="ja-JP" altLang="en-US"/>
          </a:p>
        </p:txBody>
      </p:sp>
      <p:sp>
        <p:nvSpPr>
          <p:cNvPr id="6" name="フッター プレースホルダー 5">
            <a:extLst>
              <a:ext uri="{FF2B5EF4-FFF2-40B4-BE49-F238E27FC236}">
                <a16:creationId xmlns="" xmlns:a16="http://schemas.microsoft.com/office/drawing/2014/main" id="{C4732539-B09C-4091-967F-5931204EB01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1BC7877A-810B-46AB-B08F-1DDBBE8BC82E}"/>
              </a:ext>
            </a:extLst>
          </p:cNvPr>
          <p:cNvSpPr>
            <a:spLocks noGrp="1"/>
          </p:cNvSpPr>
          <p:nvPr>
            <p:ph type="sldNum" sz="quarter" idx="12"/>
          </p:nvPr>
        </p:nvSpPr>
        <p:spPr/>
        <p:txBody>
          <a:bodyPr/>
          <a:lstStyle/>
          <a:p>
            <a:fld id="{C778FD69-398A-4221-A302-093E2BB29FD1}" type="slidenum">
              <a:rPr kumimoji="1" lang="ja-JP" altLang="en-US" smtClean="0"/>
              <a:t>‹#›</a:t>
            </a:fld>
            <a:endParaRPr kumimoji="1" lang="ja-JP" altLang="en-US"/>
          </a:p>
        </p:txBody>
      </p:sp>
    </p:spTree>
    <p:extLst>
      <p:ext uri="{BB962C8B-B14F-4D97-AF65-F5344CB8AC3E}">
        <p14:creationId xmlns:p14="http://schemas.microsoft.com/office/powerpoint/2010/main" val="344535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5777182-6C89-45E6-AC95-07E1362C310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 xmlns:a16="http://schemas.microsoft.com/office/drawing/2014/main" id="{2A710E11-EC3B-4F51-9318-D66833924C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 xmlns:a16="http://schemas.microsoft.com/office/drawing/2014/main" id="{3AFC64B3-60D9-4C32-A1E8-73A604522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 xmlns:a16="http://schemas.microsoft.com/office/drawing/2014/main" id="{8DCF11FC-DCF1-4EF6-AFDC-3FC2E631A1CF}"/>
              </a:ext>
            </a:extLst>
          </p:cNvPr>
          <p:cNvSpPr>
            <a:spLocks noGrp="1"/>
          </p:cNvSpPr>
          <p:nvPr>
            <p:ph type="dt" sz="half" idx="10"/>
          </p:nvPr>
        </p:nvSpPr>
        <p:spPr/>
        <p:txBody>
          <a:bodyPr/>
          <a:lstStyle/>
          <a:p>
            <a:fld id="{458C042A-1AE2-4665-963D-8B83513AE2FB}" type="datetimeFigureOut">
              <a:rPr kumimoji="1" lang="ja-JP" altLang="en-US" smtClean="0"/>
              <a:t>2020/11/27</a:t>
            </a:fld>
            <a:endParaRPr kumimoji="1" lang="ja-JP" altLang="en-US"/>
          </a:p>
        </p:txBody>
      </p:sp>
      <p:sp>
        <p:nvSpPr>
          <p:cNvPr id="6" name="フッター プレースホルダー 5">
            <a:extLst>
              <a:ext uri="{FF2B5EF4-FFF2-40B4-BE49-F238E27FC236}">
                <a16:creationId xmlns="" xmlns:a16="http://schemas.microsoft.com/office/drawing/2014/main" id="{6F40875B-CB98-4DA4-B031-C41CB47DCE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8534EC76-0710-4089-A517-13CC803CD18C}"/>
              </a:ext>
            </a:extLst>
          </p:cNvPr>
          <p:cNvSpPr>
            <a:spLocks noGrp="1"/>
          </p:cNvSpPr>
          <p:nvPr>
            <p:ph type="sldNum" sz="quarter" idx="12"/>
          </p:nvPr>
        </p:nvSpPr>
        <p:spPr/>
        <p:txBody>
          <a:bodyPr/>
          <a:lstStyle/>
          <a:p>
            <a:fld id="{C778FD69-398A-4221-A302-093E2BB29FD1}" type="slidenum">
              <a:rPr kumimoji="1" lang="ja-JP" altLang="en-US" smtClean="0"/>
              <a:t>‹#›</a:t>
            </a:fld>
            <a:endParaRPr kumimoji="1" lang="ja-JP" altLang="en-US"/>
          </a:p>
        </p:txBody>
      </p:sp>
    </p:spTree>
    <p:extLst>
      <p:ext uri="{BB962C8B-B14F-4D97-AF65-F5344CB8AC3E}">
        <p14:creationId xmlns:p14="http://schemas.microsoft.com/office/powerpoint/2010/main" val="1703335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 xmlns:a16="http://schemas.microsoft.com/office/drawing/2014/main" id="{A2D04FC0-0561-4D88-9CB1-2EAA430BF5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7D55B8BC-B370-40C0-802E-54D386A8C2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9A1ADCB1-DED1-4780-A8B1-B703F5D01D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C042A-1AE2-4665-963D-8B83513AE2FB}" type="datetimeFigureOut">
              <a:rPr kumimoji="1" lang="ja-JP" altLang="en-US" smtClean="0"/>
              <a:t>2020/11/27</a:t>
            </a:fld>
            <a:endParaRPr kumimoji="1" lang="ja-JP" altLang="en-US"/>
          </a:p>
        </p:txBody>
      </p:sp>
      <p:sp>
        <p:nvSpPr>
          <p:cNvPr id="5" name="フッター プレースホルダー 4">
            <a:extLst>
              <a:ext uri="{FF2B5EF4-FFF2-40B4-BE49-F238E27FC236}">
                <a16:creationId xmlns="" xmlns:a16="http://schemas.microsoft.com/office/drawing/2014/main" id="{41434F12-158C-461B-B4BF-1D8293E60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 xmlns:a16="http://schemas.microsoft.com/office/drawing/2014/main" id="{7439D2C0-8297-4D23-A8EA-4B0E15E60F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8FD69-398A-4221-A302-093E2BB29FD1}" type="slidenum">
              <a:rPr kumimoji="1" lang="ja-JP" altLang="en-US" smtClean="0"/>
              <a:t>‹#›</a:t>
            </a:fld>
            <a:endParaRPr kumimoji="1" lang="ja-JP" altLang="en-US"/>
          </a:p>
        </p:txBody>
      </p:sp>
    </p:spTree>
    <p:extLst>
      <p:ext uri="{BB962C8B-B14F-4D97-AF65-F5344CB8AC3E}">
        <p14:creationId xmlns:p14="http://schemas.microsoft.com/office/powerpoint/2010/main" val="3676666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1138.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2.svg"/><Relationship Id="rId4" Type="http://schemas.openxmlformats.org/officeDocument/2006/relationships/image" Target="../media/image2.png"/><Relationship Id="rId9" Type="http://schemas.openxmlformats.org/officeDocument/2006/relationships/image" Target="../media/image41.sv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1138.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224.svg"/><Relationship Id="rId5" Type="http://schemas.openxmlformats.org/officeDocument/2006/relationships/image" Target="../media/image12.svg"/><Relationship Id="rId10" Type="http://schemas.openxmlformats.org/officeDocument/2006/relationships/image" Target="../media/image5.png"/><Relationship Id="rId9" Type="http://schemas.openxmlformats.org/officeDocument/2006/relationships/image" Target="../media/image41.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ctrTitle"/>
          </p:nvPr>
        </p:nvSpPr>
        <p:spPr/>
        <p:txBody>
          <a:bodyPr>
            <a:normAutofit/>
          </a:bodyPr>
          <a:lstStyle/>
          <a:p>
            <a:r>
              <a:rPr lang="ja-JP" altLang="en-US" sz="3200" dirty="0" smtClean="0">
                <a:latin typeface="Meiryo UI" panose="020B0604030504040204" pitchFamily="50" charset="-128"/>
                <a:ea typeface="Meiryo UI" panose="020B0604030504040204" pitchFamily="50" charset="-128"/>
              </a:rPr>
              <a:t>非同期</a:t>
            </a:r>
            <a:r>
              <a:rPr lang="en-US" altLang="ja-JP" sz="3200" dirty="0" smtClean="0">
                <a:latin typeface="Meiryo UI" panose="020B0604030504040204" pitchFamily="50" charset="-128"/>
                <a:ea typeface="Meiryo UI" panose="020B0604030504040204" pitchFamily="50" charset="-128"/>
              </a:rPr>
              <a:t>API </a:t>
            </a:r>
            <a:r>
              <a:rPr lang="en-US" altLang="ja-JP" sz="3200" dirty="0" err="1" smtClean="0">
                <a:latin typeface="Meiryo UI" panose="020B0604030504040204" pitchFamily="50" charset="-128"/>
                <a:ea typeface="Meiryo UI" panose="020B0604030504040204" pitchFamily="50" charset="-128"/>
              </a:rPr>
              <a:t>Gateway+Lambda</a:t>
            </a:r>
            <a:endParaRPr kumimoji="1" lang="ja-JP" altLang="en-US" sz="3200" dirty="0">
              <a:latin typeface="Meiryo UI" panose="020B0604030504040204" pitchFamily="50" charset="-128"/>
              <a:ea typeface="Meiryo UI" panose="020B0604030504040204" pitchFamily="50" charset="-128"/>
            </a:endParaRPr>
          </a:p>
        </p:txBody>
      </p:sp>
      <p:sp>
        <p:nvSpPr>
          <p:cNvPr id="9" name="サブタイトル 8"/>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93301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en-US" altLang="ja-JP" sz="3200" dirty="0" smtClean="0">
                <a:latin typeface="Meiryo UI" panose="020B0604030504040204" pitchFamily="50" charset="-128"/>
                <a:ea typeface="Meiryo UI" panose="020B0604030504040204" pitchFamily="50" charset="-128"/>
              </a:rPr>
              <a:t>Step Function</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1363450"/>
          </a:xfrm>
        </p:spPr>
        <p:txBody>
          <a:bodyPr>
            <a:spAutoFit/>
          </a:bodyPr>
          <a:lstStyle/>
          <a:p>
            <a:pPr marL="0" indent="0">
              <a:buNone/>
            </a:pPr>
            <a:r>
              <a:rPr lang="ja-JP" altLang="en-US" sz="1600" dirty="0" smtClean="0">
                <a:latin typeface="Meiryo UI" panose="020B0604030504040204" pitchFamily="50" charset="-128"/>
                <a:ea typeface="Meiryo UI" panose="020B0604030504040204" pitchFamily="50" charset="-128"/>
              </a:rPr>
              <a:t>コード</a:t>
            </a:r>
            <a:r>
              <a:rPr lang="ja-JP" altLang="en-US" sz="1600" dirty="0">
                <a:latin typeface="Meiryo UI" panose="020B0604030504040204" pitchFamily="50" charset="-128"/>
                <a:ea typeface="Meiryo UI" panose="020B0604030504040204" pitchFamily="50" charset="-128"/>
              </a:rPr>
              <a:t>ス</a:t>
            </a:r>
            <a:r>
              <a:rPr lang="ja-JP" altLang="en-US" sz="1600" dirty="0" err="1" smtClean="0">
                <a:latin typeface="Meiryo UI" panose="020B0604030504040204" pitchFamily="50" charset="-128"/>
                <a:ea typeface="Meiryo UI" panose="020B0604030504040204" pitchFamily="50" charset="-128"/>
              </a:rPr>
              <a:t>ぺ</a:t>
            </a:r>
            <a:r>
              <a:rPr lang="ja-JP" altLang="en-US" sz="1600" dirty="0">
                <a:latin typeface="Meiryo UI" panose="020B0604030504040204" pitchFamily="50" charset="-128"/>
                <a:ea typeface="Meiryo UI" panose="020B0604030504040204" pitchFamily="50" charset="-128"/>
              </a:rPr>
              <a:t>ニット</a:t>
            </a:r>
            <a:r>
              <a:rPr lang="ja-JP" altLang="en-US" sz="1600" dirty="0" smtClean="0">
                <a:latin typeface="Meiryo UI" panose="020B0604030504040204" pitchFamily="50" charset="-128"/>
                <a:ea typeface="Meiryo UI" panose="020B0604030504040204" pitchFamily="50" charset="-128"/>
              </a:rPr>
              <a:t>を編集する。</a:t>
            </a:r>
            <a:endParaRPr lang="en-US" altLang="ja-JP" sz="1600" dirty="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先ほどコピーしたス</a:t>
            </a:r>
            <a:r>
              <a:rPr lang="ja-JP" altLang="en-US" sz="1600" dirty="0" err="1" smtClean="0">
                <a:latin typeface="Meiryo UI" panose="020B0604030504040204" pitchFamily="50" charset="-128"/>
                <a:ea typeface="Meiryo UI" panose="020B0604030504040204" pitchFamily="50" charset="-128"/>
              </a:rPr>
              <a:t>ぺ</a:t>
            </a:r>
            <a:r>
              <a:rPr lang="ja-JP" altLang="en-US" sz="1600" dirty="0" smtClean="0">
                <a:latin typeface="Meiryo UI" panose="020B0604030504040204" pitchFamily="50" charset="-128"/>
                <a:ea typeface="Meiryo UI" panose="020B0604030504040204" pitchFamily="50" charset="-128"/>
              </a:rPr>
              <a:t>ニットをペーストし、「</a:t>
            </a:r>
            <a:r>
              <a:rPr lang="en-US" altLang="ja-JP" sz="1600" dirty="0" err="1" smtClean="0">
                <a:latin typeface="Meiryo UI" panose="020B0604030504040204" pitchFamily="50" charset="-128"/>
                <a:ea typeface="Meiryo UI" panose="020B0604030504040204" pitchFamily="50" charset="-128"/>
              </a:rPr>
              <a:t>TimeCut</a:t>
            </a:r>
            <a:r>
              <a:rPr lang="ja-JP" altLang="en-US" sz="1600" dirty="0" smtClean="0">
                <a:latin typeface="Meiryo UI" panose="020B0604030504040204" pitchFamily="50" charset="-128"/>
                <a:ea typeface="Meiryo UI" panose="020B0604030504040204" pitchFamily="50" charset="-128"/>
              </a:rPr>
              <a:t>」と名前をつけた。</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a:latin typeface="Meiryo UI" panose="020B0604030504040204" pitchFamily="50" charset="-128"/>
                <a:ea typeface="Meiryo UI" panose="020B0604030504040204" pitchFamily="50" charset="-128"/>
              </a:rPr>
              <a:t>今回</a:t>
            </a:r>
            <a:r>
              <a:rPr lang="ja-JP" altLang="en-US" sz="1600" dirty="0" smtClean="0">
                <a:latin typeface="Meiryo UI" panose="020B0604030504040204" pitchFamily="50" charset="-128"/>
                <a:ea typeface="Meiryo UI" panose="020B0604030504040204" pitchFamily="50" charset="-128"/>
              </a:rPr>
              <a:t>は１</a:t>
            </a:r>
            <a:r>
              <a:rPr lang="en-US" altLang="ja-JP" sz="1600" dirty="0" smtClean="0">
                <a:latin typeface="Meiryo UI" panose="020B0604030504040204" pitchFamily="50" charset="-128"/>
                <a:ea typeface="Meiryo UI" panose="020B0604030504040204" pitchFamily="50" charset="-128"/>
              </a:rPr>
              <a:t>Lambda</a:t>
            </a:r>
            <a:r>
              <a:rPr lang="ja-JP" altLang="en-US" sz="1600" dirty="0" smtClean="0">
                <a:latin typeface="Meiryo UI" panose="020B0604030504040204" pitchFamily="50" charset="-128"/>
                <a:ea typeface="Meiryo UI" panose="020B0604030504040204" pitchFamily="50" charset="-128"/>
              </a:rPr>
              <a:t>のみ実行のため、</a:t>
            </a:r>
            <a:r>
              <a:rPr lang="en-US" altLang="ja-JP" sz="1600" dirty="0" err="1" smtClean="0">
                <a:latin typeface="Meiryo UI" panose="020B0604030504040204" pitchFamily="50" charset="-128"/>
                <a:ea typeface="Meiryo UI" panose="020B0604030504040204" pitchFamily="50" charset="-128"/>
              </a:rPr>
              <a:t>StartAt</a:t>
            </a:r>
            <a:r>
              <a:rPr lang="ja-JP" altLang="en-US" sz="1600" dirty="0" err="1" smtClean="0">
                <a:latin typeface="Meiryo UI" panose="020B0604030504040204" pitchFamily="50" charset="-128"/>
                <a:ea typeface="Meiryo UI" panose="020B0604030504040204" pitchFamily="50" charset="-128"/>
              </a:rPr>
              <a:t>にも</a:t>
            </a:r>
            <a:r>
              <a:rPr lang="ja-JP" altLang="en-US" sz="1600" dirty="0" smtClean="0">
                <a:latin typeface="Meiryo UI" panose="020B0604030504040204" pitchFamily="50" charset="-128"/>
                <a:ea typeface="Meiryo UI" panose="020B0604030504040204" pitchFamily="50" charset="-128"/>
              </a:rPr>
              <a:t>同じ名前を設定した。</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また、</a:t>
            </a:r>
            <a:r>
              <a:rPr lang="en-US" altLang="ja-JP" sz="1600" dirty="0" err="1" smtClean="0">
                <a:latin typeface="Meiryo UI" panose="020B0604030504040204" pitchFamily="50" charset="-128"/>
                <a:ea typeface="Meiryo UI" panose="020B0604030504040204" pitchFamily="50" charset="-128"/>
              </a:rPr>
              <a:t>TimeCut</a:t>
            </a:r>
            <a:r>
              <a:rPr lang="ja-JP" altLang="en-US" sz="1600" dirty="0" smtClean="0">
                <a:latin typeface="Meiryo UI" panose="020B0604030504040204" pitchFamily="50" charset="-128"/>
                <a:ea typeface="Meiryo UI" panose="020B0604030504040204" pitchFamily="50" charset="-128"/>
              </a:rPr>
              <a:t>の</a:t>
            </a:r>
            <a:r>
              <a:rPr lang="en-US" altLang="ja-JP" sz="1600" dirty="0" smtClean="0">
                <a:latin typeface="Meiryo UI" panose="020B0604030504040204" pitchFamily="50" charset="-128"/>
                <a:ea typeface="Meiryo UI" panose="020B0604030504040204" pitchFamily="50" charset="-128"/>
              </a:rPr>
              <a:t>End</a:t>
            </a:r>
            <a:r>
              <a:rPr lang="ja-JP" altLang="en-US" sz="1600" dirty="0" smtClean="0">
                <a:latin typeface="Meiryo UI" panose="020B0604030504040204" pitchFamily="50" charset="-128"/>
                <a:ea typeface="Meiryo UI" panose="020B0604030504040204" pitchFamily="50" charset="-128"/>
              </a:rPr>
              <a:t>を</a:t>
            </a:r>
            <a:r>
              <a:rPr lang="en-US" altLang="ja-JP" sz="1600" dirty="0" smtClean="0">
                <a:latin typeface="Meiryo UI" panose="020B0604030504040204" pitchFamily="50" charset="-128"/>
                <a:ea typeface="Meiryo UI" panose="020B0604030504040204" pitchFamily="50" charset="-128"/>
              </a:rPr>
              <a:t>True</a:t>
            </a:r>
            <a:r>
              <a:rPr lang="ja-JP" altLang="en-US" sz="1600" dirty="0" smtClean="0">
                <a:latin typeface="Meiryo UI" panose="020B0604030504040204" pitchFamily="50" charset="-128"/>
                <a:ea typeface="Meiryo UI" panose="020B0604030504040204" pitchFamily="50" charset="-128"/>
              </a:rPr>
              <a:t>とした。</a:t>
            </a:r>
            <a:endParaRPr lang="en-US" altLang="ja-JP" sz="1600" dirty="0" smtClean="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コード</a:t>
            </a:r>
            <a:r>
              <a:rPr lang="ja-JP" altLang="en-US" sz="2400" dirty="0">
                <a:latin typeface="Meiryo UI" panose="020B0604030504040204" pitchFamily="50" charset="-128"/>
                <a:ea typeface="Meiryo UI" panose="020B0604030504040204" pitchFamily="50" charset="-128"/>
              </a:rPr>
              <a:t>ス</a:t>
            </a:r>
            <a:r>
              <a:rPr lang="ja-JP" altLang="en-US" sz="2400" dirty="0" err="1" smtClean="0">
                <a:latin typeface="Meiryo UI" panose="020B0604030504040204" pitchFamily="50" charset="-128"/>
                <a:ea typeface="Meiryo UI" panose="020B0604030504040204" pitchFamily="50" charset="-128"/>
              </a:rPr>
              <a:t>ぺ</a:t>
            </a:r>
            <a:r>
              <a:rPr lang="ja-JP" altLang="en-US" sz="2400" dirty="0" smtClean="0">
                <a:latin typeface="Meiryo UI" panose="020B0604030504040204" pitchFamily="50" charset="-128"/>
                <a:ea typeface="Meiryo UI" panose="020B0604030504040204" pitchFamily="50" charset="-128"/>
              </a:rPr>
              <a:t>ニットの作成</a:t>
            </a:r>
            <a:endParaRPr lang="ja-JP" altLang="en-US" sz="2400"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3241964" y="3189075"/>
            <a:ext cx="8701716" cy="3524560"/>
          </a:xfrm>
          <a:prstGeom prst="rect">
            <a:avLst/>
          </a:prstGeom>
        </p:spPr>
      </p:pic>
    </p:spTree>
    <p:extLst>
      <p:ext uri="{BB962C8B-B14F-4D97-AF65-F5344CB8AC3E}">
        <p14:creationId xmlns:p14="http://schemas.microsoft.com/office/powerpoint/2010/main" val="3743342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en-US" altLang="ja-JP" sz="3200" dirty="0" smtClean="0">
                <a:latin typeface="Meiryo UI" panose="020B0604030504040204" pitchFamily="50" charset="-128"/>
                <a:ea typeface="Meiryo UI" panose="020B0604030504040204" pitchFamily="50" charset="-128"/>
              </a:rPr>
              <a:t>Step Function</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663771"/>
          </a:xfrm>
        </p:spPr>
        <p:txBody>
          <a:bodyPr>
            <a:spAutoFit/>
          </a:bodyPr>
          <a:lstStyle/>
          <a:p>
            <a:pPr marL="0" indent="0">
              <a:buNone/>
            </a:pPr>
            <a:r>
              <a:rPr lang="ja-JP" altLang="en-US" sz="1600" dirty="0" smtClean="0">
                <a:latin typeface="Meiryo UI" panose="020B0604030504040204" pitchFamily="50" charset="-128"/>
                <a:ea typeface="Meiryo UI" panose="020B0604030504040204" pitchFamily="50" charset="-128"/>
              </a:rPr>
              <a:t>名前：</a:t>
            </a:r>
            <a:r>
              <a:rPr lang="en-US" altLang="ja-JP" sz="1600" dirty="0" err="1" smtClean="0">
                <a:latin typeface="Meiryo UI" panose="020B0604030504040204" pitchFamily="50" charset="-128"/>
                <a:ea typeface="Meiryo UI" panose="020B0604030504040204" pitchFamily="50" charset="-128"/>
              </a:rPr>
              <a:t>TestCutState</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ロール：</a:t>
            </a:r>
            <a:r>
              <a:rPr lang="en-US" altLang="ja-JP" sz="1600" dirty="0" err="1" smtClean="0">
                <a:latin typeface="Meiryo UI" panose="020B0604030504040204" pitchFamily="50" charset="-128"/>
                <a:ea typeface="Meiryo UI" panose="020B0604030504040204" pitchFamily="50" charset="-128"/>
              </a:rPr>
              <a:t>StepFunctionStateRole</a:t>
            </a:r>
            <a:endParaRPr lang="en-US" altLang="ja-JP" sz="1600" dirty="0" smtClean="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名前、ロールの指定</a:t>
            </a:r>
            <a:endParaRPr lang="ja-JP" altLang="en-US" sz="2400" dirty="0">
              <a:latin typeface="Meiryo UI" panose="020B0604030504040204" pitchFamily="50" charset="-128"/>
              <a:ea typeface="Meiryo UI" panose="020B0604030504040204" pitchFamily="50" charset="-128"/>
            </a:endParaRPr>
          </a:p>
        </p:txBody>
      </p:sp>
      <p:pic>
        <p:nvPicPr>
          <p:cNvPr id="6" name="図 5"/>
          <p:cNvPicPr>
            <a:picLocks noChangeAspect="1"/>
          </p:cNvPicPr>
          <p:nvPr/>
        </p:nvPicPr>
        <p:blipFill>
          <a:blip r:embed="rId2"/>
          <a:stretch>
            <a:fillRect/>
          </a:stretch>
        </p:blipFill>
        <p:spPr>
          <a:xfrm>
            <a:off x="721734" y="2579189"/>
            <a:ext cx="3903165" cy="1510197"/>
          </a:xfrm>
          <a:prstGeom prst="rect">
            <a:avLst/>
          </a:prstGeom>
        </p:spPr>
      </p:pic>
      <p:pic>
        <p:nvPicPr>
          <p:cNvPr id="7" name="図 6"/>
          <p:cNvPicPr>
            <a:picLocks noChangeAspect="1"/>
          </p:cNvPicPr>
          <p:nvPr/>
        </p:nvPicPr>
        <p:blipFill>
          <a:blip r:embed="rId3"/>
          <a:stretch>
            <a:fillRect/>
          </a:stretch>
        </p:blipFill>
        <p:spPr>
          <a:xfrm>
            <a:off x="838200" y="4179178"/>
            <a:ext cx="2162523" cy="2625921"/>
          </a:xfrm>
          <a:prstGeom prst="rect">
            <a:avLst/>
          </a:prstGeom>
        </p:spPr>
      </p:pic>
      <p:pic>
        <p:nvPicPr>
          <p:cNvPr id="8" name="図 7"/>
          <p:cNvPicPr>
            <a:picLocks noChangeAspect="1"/>
          </p:cNvPicPr>
          <p:nvPr/>
        </p:nvPicPr>
        <p:blipFill>
          <a:blip r:embed="rId4"/>
          <a:stretch>
            <a:fillRect/>
          </a:stretch>
        </p:blipFill>
        <p:spPr>
          <a:xfrm>
            <a:off x="5959816" y="3891906"/>
            <a:ext cx="4610100" cy="2505075"/>
          </a:xfrm>
          <a:prstGeom prst="rect">
            <a:avLst/>
          </a:prstGeom>
        </p:spPr>
      </p:pic>
    </p:spTree>
    <p:extLst>
      <p:ext uri="{BB962C8B-B14F-4D97-AF65-F5344CB8AC3E}">
        <p14:creationId xmlns:p14="http://schemas.microsoft.com/office/powerpoint/2010/main" val="3945712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en-US" altLang="ja-JP" sz="3200" dirty="0" smtClean="0">
                <a:latin typeface="Meiryo UI" panose="020B0604030504040204" pitchFamily="50" charset="-128"/>
                <a:ea typeface="Meiryo UI" panose="020B0604030504040204" pitchFamily="50" charset="-128"/>
              </a:rPr>
              <a:t>API</a:t>
            </a:r>
            <a:r>
              <a:rPr lang="ja-JP" altLang="en-US" sz="3200" dirty="0">
                <a:latin typeface="Meiryo UI" panose="020B0604030504040204" pitchFamily="50" charset="-128"/>
                <a:ea typeface="Meiryo UI" panose="020B0604030504040204" pitchFamily="50" charset="-128"/>
              </a:rPr>
              <a:t> </a:t>
            </a:r>
            <a:r>
              <a:rPr lang="en-US" altLang="ja-JP" sz="3200" dirty="0" smtClean="0">
                <a:latin typeface="Meiryo UI" panose="020B0604030504040204" pitchFamily="50" charset="-128"/>
                <a:ea typeface="Meiryo UI" panose="020B0604030504040204" pitchFamily="50" charset="-128"/>
              </a:rPr>
              <a:t>Gateway</a:t>
            </a:r>
            <a:r>
              <a:rPr lang="ja-JP" altLang="en-US" sz="3200" dirty="0" smtClean="0">
                <a:latin typeface="Meiryo UI" panose="020B0604030504040204" pitchFamily="50" charset="-128"/>
                <a:ea typeface="Meiryo UI" panose="020B0604030504040204" pitchFamily="50" charset="-128"/>
              </a:rPr>
              <a:t>用の</a:t>
            </a:r>
            <a:r>
              <a:rPr lang="en-US" altLang="ja-JP" sz="3200" dirty="0" smtClean="0">
                <a:latin typeface="Meiryo UI" panose="020B0604030504040204" pitchFamily="50" charset="-128"/>
                <a:ea typeface="Meiryo UI" panose="020B0604030504040204" pitchFamily="50" charset="-128"/>
              </a:rPr>
              <a:t>IAM</a:t>
            </a:r>
            <a:r>
              <a:rPr lang="ja-JP" altLang="en-US" sz="3200" dirty="0" smtClean="0">
                <a:latin typeface="Meiryo UI" panose="020B0604030504040204" pitchFamily="50" charset="-128"/>
                <a:ea typeface="Meiryo UI" panose="020B0604030504040204" pitchFamily="50" charset="-128"/>
              </a:rPr>
              <a:t>ロール</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663771"/>
          </a:xfrm>
        </p:spPr>
        <p:txBody>
          <a:bodyPr>
            <a:spAutoFit/>
          </a:bodyPr>
          <a:lstStyle/>
          <a:p>
            <a:pPr marL="0" indent="0">
              <a:buNone/>
            </a:pPr>
            <a:r>
              <a:rPr lang="ja-JP" altLang="en-US" sz="1600" dirty="0" smtClean="0">
                <a:latin typeface="Meiryo UI" panose="020B0604030504040204" pitchFamily="50" charset="-128"/>
                <a:ea typeface="Meiryo UI" panose="020B0604030504040204" pitchFamily="50" charset="-128"/>
              </a:rPr>
              <a:t>ロール名：</a:t>
            </a:r>
            <a:r>
              <a:rPr lang="en-US" altLang="ja-JP" sz="1600" dirty="0" err="1">
                <a:latin typeface="Meiryo UI" panose="020B0604030504040204" pitchFamily="50" charset="-128"/>
                <a:ea typeface="Meiryo UI" panose="020B0604030504040204" pitchFamily="50" charset="-128"/>
              </a:rPr>
              <a:t>APIGatewayToStepFunction</a:t>
            </a:r>
            <a:endParaRPr lang="en-US" altLang="ja-JP" sz="1600" dirty="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以下の</a:t>
            </a:r>
            <a:r>
              <a:rPr lang="ja-JP" altLang="en-US" sz="1600" dirty="0">
                <a:latin typeface="Meiryo UI" panose="020B0604030504040204" pitchFamily="50" charset="-128"/>
                <a:ea typeface="Meiryo UI" panose="020B0604030504040204" pitchFamily="50" charset="-128"/>
              </a:rPr>
              <a:t>設定</a:t>
            </a:r>
            <a:r>
              <a:rPr lang="ja-JP" altLang="en-US" sz="1600" dirty="0" smtClean="0">
                <a:latin typeface="Meiryo UI" panose="020B0604030504040204" pitchFamily="50" charset="-128"/>
                <a:ea typeface="Meiryo UI" panose="020B0604030504040204" pitchFamily="50" charset="-128"/>
              </a:rPr>
              <a:t>で</a:t>
            </a:r>
            <a:r>
              <a:rPr lang="ja-JP" altLang="en-US" sz="1600" dirty="0">
                <a:latin typeface="Meiryo UI" panose="020B0604030504040204" pitchFamily="50" charset="-128"/>
                <a:ea typeface="Meiryo UI" panose="020B0604030504040204" pitchFamily="50" charset="-128"/>
              </a:rPr>
              <a:t>ロール</a:t>
            </a:r>
            <a:r>
              <a:rPr lang="ja-JP" altLang="en-US" sz="1600" dirty="0" smtClean="0">
                <a:latin typeface="Meiryo UI" panose="020B0604030504040204" pitchFamily="50" charset="-128"/>
                <a:ea typeface="Meiryo UI" panose="020B0604030504040204" pitchFamily="50" charset="-128"/>
              </a:rPr>
              <a:t>を作成した。</a:t>
            </a:r>
            <a:endParaRPr lang="en-US" altLang="ja-JP" sz="1600" dirty="0" smtClean="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作成</a:t>
            </a:r>
            <a:r>
              <a:rPr lang="ja-JP" altLang="en-US" sz="2400" dirty="0">
                <a:latin typeface="Meiryo UI" panose="020B0604030504040204" pitchFamily="50" charset="-128"/>
                <a:ea typeface="Meiryo UI" panose="020B0604030504040204" pitchFamily="50" charset="-128"/>
              </a:rPr>
              <a:t>方法</a:t>
            </a:r>
          </a:p>
        </p:txBody>
      </p:sp>
      <p:pic>
        <p:nvPicPr>
          <p:cNvPr id="4" name="図 3"/>
          <p:cNvPicPr>
            <a:picLocks noChangeAspect="1"/>
          </p:cNvPicPr>
          <p:nvPr/>
        </p:nvPicPr>
        <p:blipFill>
          <a:blip r:embed="rId3"/>
          <a:stretch>
            <a:fillRect/>
          </a:stretch>
        </p:blipFill>
        <p:spPr>
          <a:xfrm>
            <a:off x="2843370" y="2875684"/>
            <a:ext cx="5553075" cy="3600450"/>
          </a:xfrm>
          <a:prstGeom prst="rect">
            <a:avLst/>
          </a:prstGeom>
        </p:spPr>
      </p:pic>
    </p:spTree>
    <p:extLst>
      <p:ext uri="{BB962C8B-B14F-4D97-AF65-F5344CB8AC3E}">
        <p14:creationId xmlns:p14="http://schemas.microsoft.com/office/powerpoint/2010/main" val="3817623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en-US" altLang="ja-JP" sz="3200" dirty="0" smtClean="0">
                <a:latin typeface="Meiryo UI" panose="020B0604030504040204" pitchFamily="50" charset="-128"/>
                <a:ea typeface="Meiryo UI" panose="020B0604030504040204" pitchFamily="50" charset="-128"/>
              </a:rPr>
              <a:t>API</a:t>
            </a:r>
            <a:r>
              <a:rPr lang="ja-JP" altLang="en-US" sz="3200" dirty="0">
                <a:latin typeface="Meiryo UI" panose="020B0604030504040204" pitchFamily="50" charset="-128"/>
                <a:ea typeface="Meiryo UI" panose="020B0604030504040204" pitchFamily="50" charset="-128"/>
              </a:rPr>
              <a:t> </a:t>
            </a:r>
            <a:r>
              <a:rPr lang="en-US" altLang="ja-JP" sz="3200" dirty="0" smtClean="0">
                <a:latin typeface="Meiryo UI" panose="020B0604030504040204" pitchFamily="50" charset="-128"/>
                <a:ea typeface="Meiryo UI" panose="020B0604030504040204" pitchFamily="50" charset="-128"/>
              </a:rPr>
              <a:t>Gateway</a:t>
            </a:r>
            <a:r>
              <a:rPr lang="ja-JP" altLang="en-US" sz="3200" dirty="0" smtClean="0">
                <a:latin typeface="Meiryo UI" panose="020B0604030504040204" pitchFamily="50" charset="-128"/>
                <a:ea typeface="Meiryo UI" panose="020B0604030504040204" pitchFamily="50" charset="-128"/>
              </a:rPr>
              <a:t>のリクエストメソッド</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1013611"/>
          </a:xfrm>
        </p:spPr>
        <p:txBody>
          <a:bodyPr>
            <a:spAutoFit/>
          </a:bodyPr>
          <a:lstStyle/>
          <a:p>
            <a:pPr marL="0" indent="0">
              <a:buNone/>
            </a:pPr>
            <a:r>
              <a:rPr lang="en-US" altLang="ja-JP" sz="1600" dirty="0" smtClean="0">
                <a:latin typeface="Meiryo UI" panose="020B0604030504040204" pitchFamily="50" charset="-128"/>
                <a:ea typeface="Meiryo UI" panose="020B0604030504040204" pitchFamily="50" charset="-128"/>
              </a:rPr>
              <a:t>API</a:t>
            </a:r>
            <a:r>
              <a:rPr lang="ja-JP" altLang="en-US" sz="1600" dirty="0" smtClean="0">
                <a:latin typeface="Meiryo UI" panose="020B0604030504040204" pitchFamily="50" charset="-128"/>
                <a:ea typeface="Meiryo UI" panose="020B0604030504040204" pitchFamily="50" charset="-128"/>
              </a:rPr>
              <a:t>に新しいリソースを作成する。</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リソース名：</a:t>
            </a:r>
            <a:r>
              <a:rPr lang="en-US" altLang="ja-JP" sz="1600" dirty="0" err="1" smtClean="0">
                <a:latin typeface="Meiryo UI" panose="020B0604030504040204" pitchFamily="50" charset="-128"/>
                <a:ea typeface="Meiryo UI" panose="020B0604030504040204" pitchFamily="50" charset="-128"/>
              </a:rPr>
              <a:t>TimeCutAsync</a:t>
            </a:r>
            <a:endParaRPr lang="en-US" altLang="ja-JP" sz="1600" dirty="0" smtClean="0">
              <a:latin typeface="Meiryo UI" panose="020B0604030504040204" pitchFamily="50" charset="-128"/>
              <a:ea typeface="Meiryo UI" panose="020B0604030504040204" pitchFamily="50" charset="-128"/>
            </a:endParaRPr>
          </a:p>
          <a:p>
            <a:pPr marL="0" indent="0">
              <a:buNone/>
            </a:pPr>
            <a:r>
              <a:rPr lang="en-US" altLang="ja-JP" sz="1600" dirty="0" smtClean="0">
                <a:latin typeface="Meiryo UI" panose="020B0604030504040204" pitchFamily="50" charset="-128"/>
                <a:ea typeface="Meiryo UI" panose="020B0604030504040204" pitchFamily="50" charset="-128"/>
              </a:rPr>
              <a:t>CORS</a:t>
            </a:r>
            <a:r>
              <a:rPr lang="ja-JP" altLang="en-US" sz="1600" dirty="0" smtClean="0">
                <a:latin typeface="Meiryo UI" panose="020B0604030504040204" pitchFamily="50" charset="-128"/>
                <a:ea typeface="Meiryo UI" panose="020B0604030504040204" pitchFamily="50" charset="-128"/>
              </a:rPr>
              <a:t>有効化</a:t>
            </a:r>
            <a:endParaRPr lang="en-US" altLang="ja-JP" sz="1600" dirty="0" smtClean="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リソースを作成</a:t>
            </a:r>
            <a:endParaRPr lang="ja-JP" altLang="en-US" sz="2400" dirty="0">
              <a:latin typeface="Meiryo UI" panose="020B0604030504040204" pitchFamily="50" charset="-128"/>
              <a:ea typeface="Meiryo UI" panose="020B0604030504040204" pitchFamily="50" charset="-128"/>
            </a:endParaRPr>
          </a:p>
        </p:txBody>
      </p:sp>
      <p:pic>
        <p:nvPicPr>
          <p:cNvPr id="6" name="図 5"/>
          <p:cNvPicPr>
            <a:picLocks noChangeAspect="1"/>
          </p:cNvPicPr>
          <p:nvPr/>
        </p:nvPicPr>
        <p:blipFill>
          <a:blip r:embed="rId3"/>
          <a:stretch>
            <a:fillRect/>
          </a:stretch>
        </p:blipFill>
        <p:spPr>
          <a:xfrm>
            <a:off x="2839198" y="3228503"/>
            <a:ext cx="6105525" cy="3257550"/>
          </a:xfrm>
          <a:prstGeom prst="rect">
            <a:avLst/>
          </a:prstGeom>
        </p:spPr>
      </p:pic>
    </p:spTree>
    <p:extLst>
      <p:ext uri="{BB962C8B-B14F-4D97-AF65-F5344CB8AC3E}">
        <p14:creationId xmlns:p14="http://schemas.microsoft.com/office/powerpoint/2010/main" val="2517324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en-US" altLang="ja-JP" sz="3200" dirty="0" smtClean="0">
                <a:latin typeface="Meiryo UI" panose="020B0604030504040204" pitchFamily="50" charset="-128"/>
                <a:ea typeface="Meiryo UI" panose="020B0604030504040204" pitchFamily="50" charset="-128"/>
              </a:rPr>
              <a:t>API</a:t>
            </a:r>
            <a:r>
              <a:rPr lang="ja-JP" altLang="en-US" sz="3200" dirty="0">
                <a:latin typeface="Meiryo UI" panose="020B0604030504040204" pitchFamily="50" charset="-128"/>
                <a:ea typeface="Meiryo UI" panose="020B0604030504040204" pitchFamily="50" charset="-128"/>
              </a:rPr>
              <a:t> </a:t>
            </a:r>
            <a:r>
              <a:rPr lang="en-US" altLang="ja-JP" sz="3200" dirty="0" smtClean="0">
                <a:latin typeface="Meiryo UI" panose="020B0604030504040204" pitchFamily="50" charset="-128"/>
                <a:ea typeface="Meiryo UI" panose="020B0604030504040204" pitchFamily="50" charset="-128"/>
              </a:rPr>
              <a:t>Gateway</a:t>
            </a:r>
            <a:r>
              <a:rPr lang="ja-JP" altLang="en-US" sz="3200" dirty="0" smtClean="0">
                <a:latin typeface="Meiryo UI" panose="020B0604030504040204" pitchFamily="50" charset="-128"/>
                <a:ea typeface="Meiryo UI" panose="020B0604030504040204" pitchFamily="50" charset="-128"/>
              </a:rPr>
              <a:t>のリクエストメソッド</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2412968"/>
          </a:xfrm>
        </p:spPr>
        <p:txBody>
          <a:bodyPr>
            <a:spAutoFit/>
          </a:bodyPr>
          <a:lstStyle/>
          <a:p>
            <a:pPr marL="0" indent="0">
              <a:buNone/>
            </a:pPr>
            <a:r>
              <a:rPr lang="ja-JP" altLang="en-US" sz="1600" dirty="0">
                <a:latin typeface="Meiryo UI" panose="020B0604030504040204" pitchFamily="50" charset="-128"/>
                <a:ea typeface="Meiryo UI" panose="020B0604030504040204" pitchFamily="50" charset="-128"/>
              </a:rPr>
              <a:t>リソース</a:t>
            </a:r>
            <a:r>
              <a:rPr lang="ja-JP" altLang="en-US" sz="1600" dirty="0" smtClean="0">
                <a:latin typeface="Meiryo UI" panose="020B0604030504040204" pitchFamily="50" charset="-128"/>
                <a:ea typeface="Meiryo UI" panose="020B0604030504040204" pitchFamily="50" charset="-128"/>
              </a:rPr>
              <a:t>に</a:t>
            </a:r>
            <a:r>
              <a:rPr lang="en-US" altLang="ja-JP" sz="1600" dirty="0" smtClean="0">
                <a:latin typeface="Meiryo UI" panose="020B0604030504040204" pitchFamily="50" charset="-128"/>
                <a:ea typeface="Meiryo UI" panose="020B0604030504040204" pitchFamily="50" charset="-128"/>
              </a:rPr>
              <a:t>POST</a:t>
            </a:r>
            <a:r>
              <a:rPr lang="ja-JP" altLang="en-US" sz="1600" dirty="0" smtClean="0">
                <a:latin typeface="Meiryo UI" panose="020B0604030504040204" pitchFamily="50" charset="-128"/>
                <a:ea typeface="Meiryo UI" panose="020B0604030504040204" pitchFamily="50" charset="-128"/>
              </a:rPr>
              <a:t>メソッドを追加する。</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統合タイプ：</a:t>
            </a:r>
            <a:r>
              <a:rPr lang="en-US" altLang="ja-JP" sz="1600" dirty="0" smtClean="0">
                <a:latin typeface="Meiryo UI" panose="020B0604030504040204" pitchFamily="50" charset="-128"/>
                <a:ea typeface="Meiryo UI" panose="020B0604030504040204" pitchFamily="50" charset="-128"/>
              </a:rPr>
              <a:t>AWS</a:t>
            </a:r>
            <a:r>
              <a:rPr lang="ja-JP" altLang="en-US" sz="1600" dirty="0" smtClean="0">
                <a:latin typeface="Meiryo UI" panose="020B0604030504040204" pitchFamily="50" charset="-128"/>
                <a:ea typeface="Meiryo UI" panose="020B0604030504040204" pitchFamily="50" charset="-128"/>
              </a:rPr>
              <a:t>サービス</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リージョン：自分と</a:t>
            </a:r>
            <a:r>
              <a:rPr lang="ja-JP" altLang="en-US" sz="1600" dirty="0" err="1" smtClean="0">
                <a:latin typeface="Meiryo UI" panose="020B0604030504040204" pitchFamily="50" charset="-128"/>
                <a:ea typeface="Meiryo UI" panose="020B0604030504040204" pitchFamily="50" charset="-128"/>
              </a:rPr>
              <a:t>こ</a:t>
            </a:r>
            <a:endParaRPr lang="en-US" altLang="ja-JP" sz="1600" dirty="0" smtClean="0">
              <a:latin typeface="Meiryo UI" panose="020B0604030504040204" pitchFamily="50" charset="-128"/>
              <a:ea typeface="Meiryo UI" panose="020B0604030504040204" pitchFamily="50" charset="-128"/>
            </a:endParaRPr>
          </a:p>
          <a:p>
            <a:pPr marL="0" indent="0">
              <a:buNone/>
            </a:pPr>
            <a:r>
              <a:rPr lang="en-US" altLang="ja-JP" sz="1600" dirty="0" smtClean="0">
                <a:latin typeface="Meiryo UI" panose="020B0604030504040204" pitchFamily="50" charset="-128"/>
                <a:ea typeface="Meiryo UI" panose="020B0604030504040204" pitchFamily="50" charset="-128"/>
              </a:rPr>
              <a:t>AWS</a:t>
            </a:r>
            <a:r>
              <a:rPr lang="ja-JP" altLang="en-US" sz="1600" dirty="0" smtClean="0">
                <a:latin typeface="Meiryo UI" panose="020B0604030504040204" pitchFamily="50" charset="-128"/>
                <a:ea typeface="Meiryo UI" panose="020B0604030504040204" pitchFamily="50" charset="-128"/>
              </a:rPr>
              <a:t>サービス：</a:t>
            </a:r>
            <a:r>
              <a:rPr lang="en-US" altLang="ja-JP" sz="1600" dirty="0" smtClean="0">
                <a:latin typeface="Meiryo UI" panose="020B0604030504040204" pitchFamily="50" charset="-128"/>
                <a:ea typeface="Meiryo UI" panose="020B0604030504040204" pitchFamily="50" charset="-128"/>
              </a:rPr>
              <a:t>Step</a:t>
            </a:r>
            <a:r>
              <a:rPr lang="ja-JP" altLang="en-US" sz="1600" dirty="0" smtClean="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Functions</a:t>
            </a:r>
          </a:p>
          <a:p>
            <a:pPr marL="0" indent="0">
              <a:buNone/>
            </a:pPr>
            <a:r>
              <a:rPr lang="en-US" altLang="ja-JP" sz="1600" dirty="0" smtClean="0">
                <a:latin typeface="Meiryo UI" panose="020B0604030504040204" pitchFamily="50" charset="-128"/>
                <a:ea typeface="Meiryo UI" panose="020B0604030504040204" pitchFamily="50" charset="-128"/>
              </a:rPr>
              <a:t>HTTP</a:t>
            </a:r>
            <a:r>
              <a:rPr lang="ja-JP" altLang="en-US" sz="1600" dirty="0" smtClean="0">
                <a:latin typeface="Meiryo UI" panose="020B0604030504040204" pitchFamily="50" charset="-128"/>
                <a:ea typeface="Meiryo UI" panose="020B0604030504040204" pitchFamily="50" charset="-128"/>
              </a:rPr>
              <a:t>メソッド：</a:t>
            </a:r>
            <a:r>
              <a:rPr lang="en-US" altLang="ja-JP" sz="1600" dirty="0" smtClean="0">
                <a:latin typeface="Meiryo UI" panose="020B0604030504040204" pitchFamily="50" charset="-128"/>
                <a:ea typeface="Meiryo UI" panose="020B0604030504040204" pitchFamily="50" charset="-128"/>
              </a:rPr>
              <a:t>POST</a:t>
            </a:r>
          </a:p>
          <a:p>
            <a:pPr marL="0" indent="0">
              <a:buNone/>
            </a:pPr>
            <a:r>
              <a:rPr lang="ja-JP" altLang="en-US" sz="1600" dirty="0" smtClean="0">
                <a:latin typeface="Meiryo UI" panose="020B0604030504040204" pitchFamily="50" charset="-128"/>
                <a:ea typeface="Meiryo UI" panose="020B0604030504040204" pitchFamily="50" charset="-128"/>
              </a:rPr>
              <a:t>アクション：</a:t>
            </a:r>
            <a:r>
              <a:rPr lang="en-US" altLang="ja-JP" sz="1600" dirty="0" err="1" smtClean="0">
                <a:latin typeface="Meiryo UI" panose="020B0604030504040204" pitchFamily="50" charset="-128"/>
                <a:ea typeface="Meiryo UI" panose="020B0604030504040204" pitchFamily="50" charset="-128"/>
              </a:rPr>
              <a:t>StartExecution</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実行ロール：</a:t>
            </a:r>
            <a:r>
              <a:rPr lang="en-US" altLang="ja-JP"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APIGatewayToStepFunction</a:t>
            </a:r>
            <a:endParaRPr lang="en-US" altLang="ja-JP" sz="1600" dirty="0" smtClean="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リクエストメソッドの作成</a:t>
            </a:r>
            <a:endParaRPr lang="ja-JP" altLang="en-US" sz="2400" dirty="0">
              <a:latin typeface="Meiryo UI" panose="020B0604030504040204" pitchFamily="50" charset="-128"/>
              <a:ea typeface="Meiryo UI" panose="020B0604030504040204" pitchFamily="50" charset="-128"/>
            </a:endParaRPr>
          </a:p>
        </p:txBody>
      </p:sp>
      <p:pic>
        <p:nvPicPr>
          <p:cNvPr id="7" name="図 6"/>
          <p:cNvPicPr>
            <a:picLocks noChangeAspect="1"/>
          </p:cNvPicPr>
          <p:nvPr/>
        </p:nvPicPr>
        <p:blipFill>
          <a:blip r:embed="rId3"/>
          <a:stretch>
            <a:fillRect/>
          </a:stretch>
        </p:blipFill>
        <p:spPr>
          <a:xfrm>
            <a:off x="5847829" y="1148611"/>
            <a:ext cx="6187166" cy="5609376"/>
          </a:xfrm>
          <a:prstGeom prst="rect">
            <a:avLst/>
          </a:prstGeom>
        </p:spPr>
      </p:pic>
    </p:spTree>
    <p:extLst>
      <p:ext uri="{BB962C8B-B14F-4D97-AF65-F5344CB8AC3E}">
        <p14:creationId xmlns:p14="http://schemas.microsoft.com/office/powerpoint/2010/main" val="2722917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en-US" altLang="ja-JP" sz="3200" dirty="0" smtClean="0">
                <a:latin typeface="Meiryo UI" panose="020B0604030504040204" pitchFamily="50" charset="-128"/>
                <a:ea typeface="Meiryo UI" panose="020B0604030504040204" pitchFamily="50" charset="-128"/>
              </a:rPr>
              <a:t>API</a:t>
            </a:r>
            <a:r>
              <a:rPr lang="ja-JP" altLang="en-US" sz="3200" dirty="0">
                <a:latin typeface="Meiryo UI" panose="020B0604030504040204" pitchFamily="50" charset="-128"/>
                <a:ea typeface="Meiryo UI" panose="020B0604030504040204" pitchFamily="50" charset="-128"/>
              </a:rPr>
              <a:t> </a:t>
            </a:r>
            <a:r>
              <a:rPr lang="en-US" altLang="ja-JP" sz="3200" dirty="0" smtClean="0">
                <a:latin typeface="Meiryo UI" panose="020B0604030504040204" pitchFamily="50" charset="-128"/>
                <a:ea typeface="Meiryo UI" panose="020B0604030504040204" pitchFamily="50" charset="-128"/>
              </a:rPr>
              <a:t>Gateway</a:t>
            </a:r>
            <a:r>
              <a:rPr lang="ja-JP" altLang="en-US" sz="3200" dirty="0" smtClean="0">
                <a:latin typeface="Meiryo UI" panose="020B0604030504040204" pitchFamily="50" charset="-128"/>
                <a:ea typeface="Meiryo UI" panose="020B0604030504040204" pitchFamily="50" charset="-128"/>
              </a:rPr>
              <a:t>のリクエストメソッド</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3462486"/>
          </a:xfrm>
        </p:spPr>
        <p:txBody>
          <a:bodyPr>
            <a:spAutoFit/>
          </a:bodyPr>
          <a:lstStyle/>
          <a:p>
            <a:pPr marL="0" indent="0">
              <a:buNone/>
            </a:pP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リクエストの</a:t>
            </a:r>
            <a:r>
              <a:rPr lang="en-US" altLang="ja-JP" sz="1600" dirty="0" smtClean="0">
                <a:latin typeface="Meiryo UI" panose="020B0604030504040204" pitchFamily="50" charset="-128"/>
                <a:ea typeface="Meiryo UI" panose="020B0604030504040204" pitchFamily="50" charset="-128"/>
              </a:rPr>
              <a:t>POST</a:t>
            </a:r>
            <a:r>
              <a:rPr lang="ja-JP" altLang="en-US" sz="1600" dirty="0" smtClean="0">
                <a:latin typeface="Meiryo UI" panose="020B0604030504040204" pitchFamily="50" charset="-128"/>
                <a:ea typeface="Meiryo UI" panose="020B0604030504040204" pitchFamily="50" charset="-128"/>
              </a:rPr>
              <a:t>メソッド</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統合リクエスト</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マッピングテンプレート</a:t>
            </a:r>
            <a:r>
              <a:rPr lang="en-US" altLang="ja-JP" sz="1600" dirty="0" smtClean="0">
                <a:latin typeface="Meiryo UI" panose="020B0604030504040204" pitchFamily="50" charset="-128"/>
                <a:ea typeface="Meiryo UI" panose="020B0604030504040204" pitchFamily="50" charset="-128"/>
              </a:rPr>
              <a:t>]</a:t>
            </a:r>
          </a:p>
          <a:p>
            <a:pPr marL="0" indent="0">
              <a:buNone/>
            </a:pPr>
            <a:r>
              <a:rPr lang="ja-JP" altLang="en-US" sz="1600" dirty="0" smtClean="0">
                <a:latin typeface="Meiryo UI" panose="020B0604030504040204" pitchFamily="50" charset="-128"/>
                <a:ea typeface="Meiryo UI" panose="020B0604030504040204" pitchFamily="50" charset="-128"/>
              </a:rPr>
              <a:t>「</a:t>
            </a:r>
            <a:r>
              <a:rPr lang="en-US" altLang="ja-JP" sz="1600" dirty="0" smtClean="0">
                <a:latin typeface="Meiryo UI" panose="020B0604030504040204" pitchFamily="50" charset="-128"/>
                <a:ea typeface="Meiryo UI" panose="020B0604030504040204" pitchFamily="50" charset="-128"/>
              </a:rPr>
              <a:t>application/</a:t>
            </a:r>
            <a:r>
              <a:rPr lang="en-US" altLang="ja-JP" sz="1600" dirty="0" err="1" smtClean="0">
                <a:latin typeface="Meiryo UI" panose="020B0604030504040204" pitchFamily="50" charset="-128"/>
                <a:ea typeface="Meiryo UI" panose="020B0604030504040204" pitchFamily="50" charset="-128"/>
              </a:rPr>
              <a:t>json</a:t>
            </a:r>
            <a:r>
              <a:rPr lang="ja-JP" altLang="en-US" sz="1600" dirty="0" smtClean="0">
                <a:latin typeface="Meiryo UI" panose="020B0604030504040204" pitchFamily="50" charset="-128"/>
                <a:ea typeface="Meiryo UI" panose="020B0604030504040204" pitchFamily="50" charset="-128"/>
              </a:rPr>
              <a:t>を追加」</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テンプレート文字列を設定</a:t>
            </a:r>
            <a:endParaRPr lang="en-US" altLang="ja-JP" sz="1600" dirty="0" smtClean="0">
              <a:latin typeface="Meiryo UI" panose="020B0604030504040204" pitchFamily="50" charset="-128"/>
              <a:ea typeface="Meiryo UI" panose="020B0604030504040204" pitchFamily="50" charset="-128"/>
            </a:endParaRPr>
          </a:p>
          <a:p>
            <a:pPr marL="0" indent="0">
              <a:buNone/>
            </a:pPr>
            <a:r>
              <a:rPr lang="en-US" altLang="ja-JP" sz="1600" dirty="0">
                <a:latin typeface="Meiryo UI" panose="020B0604030504040204" pitchFamily="50" charset="-128"/>
                <a:ea typeface="Meiryo UI" panose="020B0604030504040204" pitchFamily="50" charset="-128"/>
              </a:rPr>
              <a:t>{  </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input": "$</a:t>
            </a:r>
            <a:r>
              <a:rPr lang="en-US" altLang="ja-JP" sz="1600" dirty="0" err="1">
                <a:latin typeface="Meiryo UI" panose="020B0604030504040204" pitchFamily="50" charset="-128"/>
                <a:ea typeface="Meiryo UI" panose="020B0604030504040204" pitchFamily="50" charset="-128"/>
              </a:rPr>
              <a:t>util.escapeJavaScript</a:t>
            </a:r>
            <a:r>
              <a:rPr lang="en-US" altLang="ja-JP" sz="1600" dirty="0">
                <a:latin typeface="Meiryo UI" panose="020B0604030504040204" pitchFamily="50" charset="-128"/>
                <a:ea typeface="Meiryo UI" panose="020B0604030504040204" pitchFamily="50" charset="-128"/>
              </a:rPr>
              <a:t>($</a:t>
            </a:r>
            <a:r>
              <a:rPr lang="en-US" altLang="ja-JP" sz="1600" dirty="0" err="1">
                <a:latin typeface="Meiryo UI" panose="020B0604030504040204" pitchFamily="50" charset="-128"/>
                <a:ea typeface="Meiryo UI" panose="020B0604030504040204" pitchFamily="50" charset="-128"/>
              </a:rPr>
              <a:t>input.json</a:t>
            </a:r>
            <a:r>
              <a:rPr lang="en-US" altLang="ja-JP" sz="1600" dirty="0">
                <a:latin typeface="Meiryo UI" panose="020B0604030504040204" pitchFamily="50" charset="-128"/>
                <a:ea typeface="Meiryo UI" panose="020B0604030504040204" pitchFamily="50" charset="-128"/>
              </a:rPr>
              <a:t>('$'))",  </a:t>
            </a:r>
            <a:endParaRPr lang="en-US" altLang="ja-JP" sz="1600" dirty="0" smtClean="0">
              <a:latin typeface="Meiryo UI" panose="020B0604030504040204" pitchFamily="50" charset="-128"/>
              <a:ea typeface="Meiryo UI" panose="020B0604030504040204" pitchFamily="50" charset="-128"/>
            </a:endParaRPr>
          </a:p>
          <a:p>
            <a:pPr marL="0" indent="0">
              <a:buNone/>
            </a:pPr>
            <a:r>
              <a:rPr lang="en-US" altLang="ja-JP" sz="1600" dirty="0" smtClean="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stateMachineArn</a:t>
            </a:r>
            <a:r>
              <a:rPr lang="en-US" altLang="ja-JP" sz="1600" dirty="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arn:aws:states:ap-northeast-1:MyAccount:stateMachine:TimeCutState“</a:t>
            </a:r>
          </a:p>
          <a:p>
            <a:pPr marL="0" indent="0">
              <a:buNone/>
            </a:pPr>
            <a:r>
              <a:rPr lang="en-US" altLang="ja-JP" sz="1600" dirty="0" smtClean="0">
                <a:latin typeface="Meiryo UI" panose="020B0604030504040204" pitchFamily="50" charset="-128"/>
                <a:ea typeface="Meiryo UI" panose="020B0604030504040204" pitchFamily="50" charset="-128"/>
              </a:rPr>
              <a:t>}</a:t>
            </a:r>
          </a:p>
          <a:p>
            <a:pPr marL="0" indent="0">
              <a:buNone/>
            </a:pPr>
            <a:r>
              <a:rPr lang="ja-JP" altLang="en-US" sz="1600" dirty="0" smtClean="0">
                <a:latin typeface="Meiryo UI" panose="020B0604030504040204" pitchFamily="50" charset="-128"/>
                <a:ea typeface="Meiryo UI" panose="020B0604030504040204" pitchFamily="50" charset="-128"/>
              </a:rPr>
              <a:t>これをやっといた方が、</a:t>
            </a:r>
            <a:r>
              <a:rPr lang="en-US" altLang="ja-JP" sz="1600" dirty="0" smtClean="0">
                <a:latin typeface="Meiryo UI" panose="020B0604030504040204" pitchFamily="50" charset="-128"/>
                <a:ea typeface="Meiryo UI" panose="020B0604030504040204" pitchFamily="50" charset="-128"/>
              </a:rPr>
              <a:t>API</a:t>
            </a:r>
            <a:r>
              <a:rPr lang="ja-JP" altLang="en-US" sz="1600" dirty="0" smtClean="0">
                <a:latin typeface="Meiryo UI" panose="020B0604030504040204" pitchFamily="50" charset="-128"/>
                <a:ea typeface="Meiryo UI" panose="020B0604030504040204" pitchFamily="50" charset="-128"/>
              </a:rPr>
              <a:t>を使う側が</a:t>
            </a:r>
            <a:r>
              <a:rPr lang="en-US" altLang="ja-JP" sz="1600" dirty="0" err="1" smtClean="0">
                <a:latin typeface="Meiryo UI" panose="020B0604030504040204" pitchFamily="50" charset="-128"/>
                <a:ea typeface="Meiryo UI" panose="020B0604030504040204" pitchFamily="50" charset="-128"/>
              </a:rPr>
              <a:t>stateMachineArn</a:t>
            </a:r>
            <a:r>
              <a:rPr lang="ja-JP" altLang="en-US" sz="1600" dirty="0" smtClean="0">
                <a:latin typeface="Meiryo UI" panose="020B0604030504040204" pitchFamily="50" charset="-128"/>
                <a:ea typeface="Meiryo UI" panose="020B0604030504040204" pitchFamily="50" charset="-128"/>
              </a:rPr>
              <a:t>の指定が</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不要になるため楽</a:t>
            </a:r>
            <a:endParaRPr lang="en-US" altLang="ja-JP" sz="1600" dirty="0" smtClean="0">
              <a:latin typeface="Meiryo UI" panose="020B0604030504040204" pitchFamily="50" charset="-128"/>
              <a:ea typeface="Meiryo UI" panose="020B0604030504040204" pitchFamily="50" charset="-128"/>
            </a:endParaRPr>
          </a:p>
          <a:p>
            <a:pPr marL="0" indent="0">
              <a:buNone/>
            </a:pPr>
            <a:r>
              <a:rPr lang="en-US" altLang="ja-JP" sz="1600" dirty="0" err="1" smtClean="0">
                <a:latin typeface="Meiryo UI" panose="020B0604030504040204" pitchFamily="50" charset="-128"/>
                <a:ea typeface="Meiryo UI" panose="020B0604030504040204" pitchFamily="50" charset="-128"/>
              </a:rPr>
              <a:t>stateMachineArn</a:t>
            </a:r>
            <a:r>
              <a:rPr lang="ja-JP" altLang="en-US" sz="1600" dirty="0" err="1" smtClean="0">
                <a:latin typeface="Meiryo UI" panose="020B0604030504040204" pitchFamily="50" charset="-128"/>
                <a:ea typeface="Meiryo UI" panose="020B0604030504040204" pitchFamily="50" charset="-128"/>
              </a:rPr>
              <a:t>には</a:t>
            </a:r>
            <a:r>
              <a:rPr lang="en-US" altLang="ja-JP" sz="1600" dirty="0" err="1" smtClean="0">
                <a:latin typeface="Meiryo UI" panose="020B0604030504040204" pitchFamily="50" charset="-128"/>
                <a:ea typeface="Meiryo UI" panose="020B0604030504040204" pitchFamily="50" charset="-128"/>
              </a:rPr>
              <a:t>StepFunction</a:t>
            </a:r>
            <a:r>
              <a:rPr lang="ja-JP" altLang="en-US" sz="1600" dirty="0" smtClean="0">
                <a:latin typeface="Meiryo UI" panose="020B0604030504040204" pitchFamily="50" charset="-128"/>
                <a:ea typeface="Meiryo UI" panose="020B0604030504040204" pitchFamily="50" charset="-128"/>
              </a:rPr>
              <a:t>の</a:t>
            </a:r>
            <a:r>
              <a:rPr lang="en-US" altLang="ja-JP" sz="1600" dirty="0" err="1" smtClean="0">
                <a:latin typeface="Meiryo UI" panose="020B0604030504040204" pitchFamily="50" charset="-128"/>
                <a:ea typeface="Meiryo UI" panose="020B0604030504040204" pitchFamily="50" charset="-128"/>
              </a:rPr>
              <a:t>Arn</a:t>
            </a:r>
            <a:r>
              <a:rPr lang="ja-JP" altLang="en-US" sz="1600" dirty="0" smtClean="0">
                <a:latin typeface="Meiryo UI" panose="020B0604030504040204" pitchFamily="50" charset="-128"/>
                <a:ea typeface="Meiryo UI" panose="020B0604030504040204" pitchFamily="50" charset="-128"/>
              </a:rPr>
              <a:t>を指定</a:t>
            </a:r>
            <a:endParaRPr lang="en-US" altLang="ja-JP" sz="1600" dirty="0" smtClean="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マッピング</a:t>
            </a:r>
            <a:r>
              <a:rPr lang="ja-JP" altLang="en-US" sz="2400" dirty="0">
                <a:latin typeface="Meiryo UI" panose="020B0604030504040204" pitchFamily="50" charset="-128"/>
                <a:ea typeface="Meiryo UI" panose="020B0604030504040204" pitchFamily="50" charset="-128"/>
              </a:rPr>
              <a:t>テンプレート</a:t>
            </a:r>
          </a:p>
        </p:txBody>
      </p:sp>
      <p:pic>
        <p:nvPicPr>
          <p:cNvPr id="4" name="図 3"/>
          <p:cNvPicPr>
            <a:picLocks noChangeAspect="1"/>
          </p:cNvPicPr>
          <p:nvPr/>
        </p:nvPicPr>
        <p:blipFill>
          <a:blip r:embed="rId3"/>
          <a:stretch>
            <a:fillRect/>
          </a:stretch>
        </p:blipFill>
        <p:spPr>
          <a:xfrm>
            <a:off x="6778651" y="3869826"/>
            <a:ext cx="5079972" cy="2902841"/>
          </a:xfrm>
          <a:prstGeom prst="rect">
            <a:avLst/>
          </a:prstGeom>
        </p:spPr>
      </p:pic>
    </p:spTree>
    <p:extLst>
      <p:ext uri="{BB962C8B-B14F-4D97-AF65-F5344CB8AC3E}">
        <p14:creationId xmlns:p14="http://schemas.microsoft.com/office/powerpoint/2010/main" val="949593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en-US" altLang="ja-JP" sz="3200" dirty="0" smtClean="0">
                <a:latin typeface="Meiryo UI" panose="020B0604030504040204" pitchFamily="50" charset="-128"/>
                <a:ea typeface="Meiryo UI" panose="020B0604030504040204" pitchFamily="50" charset="-128"/>
              </a:rPr>
              <a:t>API</a:t>
            </a:r>
            <a:r>
              <a:rPr lang="ja-JP" altLang="en-US" sz="3200" dirty="0">
                <a:latin typeface="Meiryo UI" panose="020B0604030504040204" pitchFamily="50" charset="-128"/>
                <a:ea typeface="Meiryo UI" panose="020B0604030504040204" pitchFamily="50" charset="-128"/>
              </a:rPr>
              <a:t> </a:t>
            </a:r>
            <a:r>
              <a:rPr lang="en-US" altLang="ja-JP" sz="3200" dirty="0" smtClean="0">
                <a:latin typeface="Meiryo UI" panose="020B0604030504040204" pitchFamily="50" charset="-128"/>
                <a:ea typeface="Meiryo UI" panose="020B0604030504040204" pitchFamily="50" charset="-128"/>
              </a:rPr>
              <a:t>Gateway</a:t>
            </a:r>
            <a:r>
              <a:rPr lang="ja-JP" altLang="en-US" sz="3200" dirty="0" smtClean="0">
                <a:latin typeface="Meiryo UI" panose="020B0604030504040204" pitchFamily="50" charset="-128"/>
                <a:ea typeface="Meiryo UI" panose="020B0604030504040204" pitchFamily="50" charset="-128"/>
              </a:rPr>
              <a:t>の状態確認メソッド</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1013611"/>
          </a:xfrm>
        </p:spPr>
        <p:txBody>
          <a:bodyPr>
            <a:spAutoFit/>
          </a:bodyPr>
          <a:lstStyle/>
          <a:p>
            <a:pPr marL="0" indent="0">
              <a:buNone/>
            </a:pPr>
            <a:r>
              <a:rPr lang="en-US" altLang="ja-JP" sz="1600" dirty="0" err="1" smtClean="0">
                <a:latin typeface="Meiryo UI" panose="020B0604030504040204" pitchFamily="50" charset="-128"/>
                <a:ea typeface="Meiryo UI" panose="020B0604030504040204" pitchFamily="50" charset="-128"/>
              </a:rPr>
              <a:t>TimeCutAsync</a:t>
            </a:r>
            <a:r>
              <a:rPr lang="ja-JP" altLang="en-US" sz="1600" dirty="0" smtClean="0">
                <a:latin typeface="Meiryo UI" panose="020B0604030504040204" pitchFamily="50" charset="-128"/>
                <a:ea typeface="Meiryo UI" panose="020B0604030504040204" pitchFamily="50" charset="-128"/>
              </a:rPr>
              <a:t>リソースの子に新しいリソースを作成する。</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リソース名：</a:t>
            </a:r>
            <a:r>
              <a:rPr lang="en-US" altLang="ja-JP" sz="1600" dirty="0" smtClean="0">
                <a:latin typeface="Meiryo UI" panose="020B0604030504040204" pitchFamily="50" charset="-128"/>
                <a:ea typeface="Meiryo UI" panose="020B0604030504040204" pitchFamily="50" charset="-128"/>
              </a:rPr>
              <a:t>Status</a:t>
            </a:r>
          </a:p>
          <a:p>
            <a:pPr marL="0" indent="0">
              <a:buNone/>
            </a:pPr>
            <a:r>
              <a:rPr lang="en-US" altLang="ja-JP" sz="1600" dirty="0" smtClean="0">
                <a:latin typeface="Meiryo UI" panose="020B0604030504040204" pitchFamily="50" charset="-128"/>
                <a:ea typeface="Meiryo UI" panose="020B0604030504040204" pitchFamily="50" charset="-128"/>
              </a:rPr>
              <a:t>CORS</a:t>
            </a:r>
            <a:r>
              <a:rPr lang="ja-JP" altLang="en-US" sz="1600" dirty="0" smtClean="0">
                <a:latin typeface="Meiryo UI" panose="020B0604030504040204" pitchFamily="50" charset="-128"/>
                <a:ea typeface="Meiryo UI" panose="020B0604030504040204" pitchFamily="50" charset="-128"/>
              </a:rPr>
              <a:t>有効化</a:t>
            </a:r>
            <a:endParaRPr lang="en-US" altLang="ja-JP" sz="1600" dirty="0" smtClean="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リソースを作成</a:t>
            </a:r>
            <a:endParaRPr lang="ja-JP" altLang="en-US" sz="2400"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3"/>
          <a:stretch>
            <a:fillRect/>
          </a:stretch>
        </p:blipFill>
        <p:spPr>
          <a:xfrm>
            <a:off x="2988685" y="3175092"/>
            <a:ext cx="6048375" cy="3152775"/>
          </a:xfrm>
          <a:prstGeom prst="rect">
            <a:avLst/>
          </a:prstGeom>
        </p:spPr>
      </p:pic>
    </p:spTree>
    <p:extLst>
      <p:ext uri="{BB962C8B-B14F-4D97-AF65-F5344CB8AC3E}">
        <p14:creationId xmlns:p14="http://schemas.microsoft.com/office/powerpoint/2010/main" val="2304178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en-US" altLang="ja-JP" sz="3200" dirty="0" smtClean="0">
                <a:latin typeface="Meiryo UI" panose="020B0604030504040204" pitchFamily="50" charset="-128"/>
                <a:ea typeface="Meiryo UI" panose="020B0604030504040204" pitchFamily="50" charset="-128"/>
              </a:rPr>
              <a:t>API</a:t>
            </a:r>
            <a:r>
              <a:rPr lang="ja-JP" altLang="en-US" sz="3200" dirty="0">
                <a:latin typeface="Meiryo UI" panose="020B0604030504040204" pitchFamily="50" charset="-128"/>
                <a:ea typeface="Meiryo UI" panose="020B0604030504040204" pitchFamily="50" charset="-128"/>
              </a:rPr>
              <a:t> </a:t>
            </a:r>
            <a:r>
              <a:rPr lang="en-US" altLang="ja-JP" sz="3200" dirty="0" smtClean="0">
                <a:latin typeface="Meiryo UI" panose="020B0604030504040204" pitchFamily="50" charset="-128"/>
                <a:ea typeface="Meiryo UI" panose="020B0604030504040204" pitchFamily="50" charset="-128"/>
              </a:rPr>
              <a:t>Gateway</a:t>
            </a:r>
            <a:r>
              <a:rPr lang="ja-JP" altLang="en-US" sz="3200" dirty="0" smtClean="0">
                <a:latin typeface="Meiryo UI" panose="020B0604030504040204" pitchFamily="50" charset="-128"/>
                <a:ea typeface="Meiryo UI" panose="020B0604030504040204" pitchFamily="50" charset="-128"/>
              </a:rPr>
              <a:t>の状態確認メソッド</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2412968"/>
          </a:xfrm>
        </p:spPr>
        <p:txBody>
          <a:bodyPr>
            <a:spAutoFit/>
          </a:bodyPr>
          <a:lstStyle/>
          <a:p>
            <a:pPr marL="0" indent="0">
              <a:buNone/>
            </a:pPr>
            <a:r>
              <a:rPr lang="en-US" altLang="ja-JP" sz="1600" dirty="0">
                <a:latin typeface="Meiryo UI" panose="020B0604030504040204" pitchFamily="50" charset="-128"/>
                <a:ea typeface="Meiryo UI" panose="020B0604030504040204" pitchFamily="50" charset="-128"/>
              </a:rPr>
              <a:t>S</a:t>
            </a:r>
            <a:r>
              <a:rPr lang="en-US" altLang="ja-JP" sz="1600" dirty="0" smtClean="0">
                <a:latin typeface="Meiryo UI" panose="020B0604030504040204" pitchFamily="50" charset="-128"/>
                <a:ea typeface="Meiryo UI" panose="020B0604030504040204" pitchFamily="50" charset="-128"/>
              </a:rPr>
              <a:t>tatus</a:t>
            </a:r>
            <a:r>
              <a:rPr lang="ja-JP" altLang="en-US" sz="1600" dirty="0" smtClean="0">
                <a:latin typeface="Meiryo UI" panose="020B0604030504040204" pitchFamily="50" charset="-128"/>
                <a:ea typeface="Meiryo UI" panose="020B0604030504040204" pitchFamily="50" charset="-128"/>
              </a:rPr>
              <a:t>リソースに</a:t>
            </a:r>
            <a:r>
              <a:rPr lang="en-US" altLang="ja-JP" sz="1600" dirty="0" smtClean="0">
                <a:latin typeface="Meiryo UI" panose="020B0604030504040204" pitchFamily="50" charset="-128"/>
                <a:ea typeface="Meiryo UI" panose="020B0604030504040204" pitchFamily="50" charset="-128"/>
              </a:rPr>
              <a:t>POST</a:t>
            </a:r>
            <a:r>
              <a:rPr lang="ja-JP" altLang="en-US" sz="1600" dirty="0" smtClean="0">
                <a:latin typeface="Meiryo UI" panose="020B0604030504040204" pitchFamily="50" charset="-128"/>
                <a:ea typeface="Meiryo UI" panose="020B0604030504040204" pitchFamily="50" charset="-128"/>
              </a:rPr>
              <a:t>メソッドを追加する。</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統合タイプ：</a:t>
            </a:r>
            <a:r>
              <a:rPr lang="en-US" altLang="ja-JP" sz="1600" dirty="0" smtClean="0">
                <a:latin typeface="Meiryo UI" panose="020B0604030504040204" pitchFamily="50" charset="-128"/>
                <a:ea typeface="Meiryo UI" panose="020B0604030504040204" pitchFamily="50" charset="-128"/>
              </a:rPr>
              <a:t>AWS</a:t>
            </a:r>
            <a:r>
              <a:rPr lang="ja-JP" altLang="en-US" sz="1600" dirty="0" smtClean="0">
                <a:latin typeface="Meiryo UI" panose="020B0604030504040204" pitchFamily="50" charset="-128"/>
                <a:ea typeface="Meiryo UI" panose="020B0604030504040204" pitchFamily="50" charset="-128"/>
              </a:rPr>
              <a:t>サービス</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リージョン：自分と</a:t>
            </a:r>
            <a:r>
              <a:rPr lang="ja-JP" altLang="en-US" sz="1600" dirty="0" err="1" smtClean="0">
                <a:latin typeface="Meiryo UI" panose="020B0604030504040204" pitchFamily="50" charset="-128"/>
                <a:ea typeface="Meiryo UI" panose="020B0604030504040204" pitchFamily="50" charset="-128"/>
              </a:rPr>
              <a:t>こ</a:t>
            </a:r>
            <a:endParaRPr lang="en-US" altLang="ja-JP" sz="1600" dirty="0" smtClean="0">
              <a:latin typeface="Meiryo UI" panose="020B0604030504040204" pitchFamily="50" charset="-128"/>
              <a:ea typeface="Meiryo UI" panose="020B0604030504040204" pitchFamily="50" charset="-128"/>
            </a:endParaRPr>
          </a:p>
          <a:p>
            <a:pPr marL="0" indent="0">
              <a:buNone/>
            </a:pPr>
            <a:r>
              <a:rPr lang="en-US" altLang="ja-JP" sz="1600" dirty="0" smtClean="0">
                <a:latin typeface="Meiryo UI" panose="020B0604030504040204" pitchFamily="50" charset="-128"/>
                <a:ea typeface="Meiryo UI" panose="020B0604030504040204" pitchFamily="50" charset="-128"/>
              </a:rPr>
              <a:t>AWS</a:t>
            </a:r>
            <a:r>
              <a:rPr lang="ja-JP" altLang="en-US" sz="1600" dirty="0" smtClean="0">
                <a:latin typeface="Meiryo UI" panose="020B0604030504040204" pitchFamily="50" charset="-128"/>
                <a:ea typeface="Meiryo UI" panose="020B0604030504040204" pitchFamily="50" charset="-128"/>
              </a:rPr>
              <a:t>サービス：</a:t>
            </a:r>
            <a:r>
              <a:rPr lang="en-US" altLang="ja-JP" sz="1600" dirty="0" smtClean="0">
                <a:latin typeface="Meiryo UI" panose="020B0604030504040204" pitchFamily="50" charset="-128"/>
                <a:ea typeface="Meiryo UI" panose="020B0604030504040204" pitchFamily="50" charset="-128"/>
              </a:rPr>
              <a:t>Step</a:t>
            </a:r>
            <a:r>
              <a:rPr lang="ja-JP" altLang="en-US" sz="1600" dirty="0" smtClean="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Functions</a:t>
            </a:r>
          </a:p>
          <a:p>
            <a:pPr marL="0" indent="0">
              <a:buNone/>
            </a:pPr>
            <a:r>
              <a:rPr lang="en-US" altLang="ja-JP" sz="1600" dirty="0" smtClean="0">
                <a:latin typeface="Meiryo UI" panose="020B0604030504040204" pitchFamily="50" charset="-128"/>
                <a:ea typeface="Meiryo UI" panose="020B0604030504040204" pitchFamily="50" charset="-128"/>
              </a:rPr>
              <a:t>HTTP</a:t>
            </a:r>
            <a:r>
              <a:rPr lang="ja-JP" altLang="en-US" sz="1600" dirty="0" smtClean="0">
                <a:latin typeface="Meiryo UI" panose="020B0604030504040204" pitchFamily="50" charset="-128"/>
                <a:ea typeface="Meiryo UI" panose="020B0604030504040204" pitchFamily="50" charset="-128"/>
              </a:rPr>
              <a:t>メソッド：</a:t>
            </a:r>
            <a:r>
              <a:rPr lang="en-US" altLang="ja-JP" sz="1600" dirty="0" smtClean="0">
                <a:latin typeface="Meiryo UI" panose="020B0604030504040204" pitchFamily="50" charset="-128"/>
                <a:ea typeface="Meiryo UI" panose="020B0604030504040204" pitchFamily="50" charset="-128"/>
              </a:rPr>
              <a:t>POST</a:t>
            </a:r>
          </a:p>
          <a:p>
            <a:pPr marL="0" indent="0">
              <a:buNone/>
            </a:pPr>
            <a:r>
              <a:rPr lang="ja-JP" altLang="en-US" sz="1600" dirty="0" smtClean="0">
                <a:latin typeface="Meiryo UI" panose="020B0604030504040204" pitchFamily="50" charset="-128"/>
                <a:ea typeface="Meiryo UI" panose="020B0604030504040204" pitchFamily="50" charset="-128"/>
              </a:rPr>
              <a:t>アクション：</a:t>
            </a:r>
            <a:r>
              <a:rPr lang="en-US" altLang="ja-JP" sz="1600" dirty="0" err="1">
                <a:latin typeface="Meiryo UI" panose="020B0604030504040204" pitchFamily="50" charset="-128"/>
                <a:ea typeface="Meiryo UI" panose="020B0604030504040204" pitchFamily="50" charset="-128"/>
              </a:rPr>
              <a:t>DescribeExecution</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実行ロール：</a:t>
            </a:r>
            <a:r>
              <a:rPr lang="en-US" altLang="ja-JP"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APIGatewayToStepFunction</a:t>
            </a:r>
            <a:endParaRPr lang="en-US" altLang="ja-JP" sz="1600" dirty="0" smtClean="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状態</a:t>
            </a:r>
            <a:r>
              <a:rPr lang="ja-JP" altLang="en-US" sz="2400" dirty="0">
                <a:latin typeface="Meiryo UI" panose="020B0604030504040204" pitchFamily="50" charset="-128"/>
                <a:ea typeface="Meiryo UI" panose="020B0604030504040204" pitchFamily="50" charset="-128"/>
              </a:rPr>
              <a:t>確認</a:t>
            </a:r>
            <a:r>
              <a:rPr lang="ja-JP" altLang="en-US" sz="2400" dirty="0" smtClean="0">
                <a:latin typeface="Meiryo UI" panose="020B0604030504040204" pitchFamily="50" charset="-128"/>
                <a:ea typeface="Meiryo UI" panose="020B0604030504040204" pitchFamily="50" charset="-128"/>
              </a:rPr>
              <a:t>メソッドの作成</a:t>
            </a:r>
            <a:endParaRPr lang="ja-JP" altLang="en-US" sz="2400"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3"/>
          <a:stretch>
            <a:fillRect/>
          </a:stretch>
        </p:blipFill>
        <p:spPr>
          <a:xfrm>
            <a:off x="6226988" y="1072889"/>
            <a:ext cx="5748336" cy="5649084"/>
          </a:xfrm>
          <a:prstGeom prst="rect">
            <a:avLst/>
          </a:prstGeom>
        </p:spPr>
      </p:pic>
    </p:spTree>
    <p:extLst>
      <p:ext uri="{BB962C8B-B14F-4D97-AF65-F5344CB8AC3E}">
        <p14:creationId xmlns:p14="http://schemas.microsoft.com/office/powerpoint/2010/main" val="3345706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ja-JP" altLang="en-US" sz="3200" dirty="0" smtClean="0">
                <a:latin typeface="Meiryo UI" panose="020B0604030504040204" pitchFamily="50" charset="-128"/>
                <a:ea typeface="Meiryo UI" panose="020B0604030504040204" pitchFamily="50" charset="-128"/>
              </a:rPr>
              <a:t>動作</a:t>
            </a:r>
            <a:r>
              <a:rPr lang="ja-JP" altLang="en-US" sz="3200" dirty="0">
                <a:latin typeface="Meiryo UI" panose="020B0604030504040204" pitchFamily="50" charset="-128"/>
                <a:ea typeface="Meiryo UI" panose="020B0604030504040204" pitchFamily="50" charset="-128"/>
              </a:rPr>
              <a:t>確認</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1713290"/>
          </a:xfrm>
        </p:spPr>
        <p:txBody>
          <a:bodyPr>
            <a:spAutoFit/>
          </a:bodyPr>
          <a:lstStyle/>
          <a:p>
            <a:pPr marL="0" indent="0">
              <a:buNone/>
            </a:pPr>
            <a:r>
              <a:rPr lang="ja-JP" altLang="en-US" sz="1600" dirty="0" smtClean="0">
                <a:latin typeface="Meiryo UI" panose="020B0604030504040204" pitchFamily="50" charset="-128"/>
                <a:ea typeface="Meiryo UI" panose="020B0604030504040204" pitchFamily="50" charset="-128"/>
              </a:rPr>
              <a:t>まずは</a:t>
            </a:r>
            <a:r>
              <a:rPr lang="en-US" altLang="ja-JP" sz="1600" dirty="0" err="1" smtClean="0">
                <a:latin typeface="Meiryo UI" panose="020B0604030504040204" pitchFamily="50" charset="-128"/>
                <a:ea typeface="Meiryo UI" panose="020B0604030504040204" pitchFamily="50" charset="-128"/>
              </a:rPr>
              <a:t>LongLambda</a:t>
            </a:r>
            <a:r>
              <a:rPr lang="ja-JP" altLang="en-US" sz="1600" dirty="0" smtClean="0">
                <a:latin typeface="Meiryo UI" panose="020B0604030504040204" pitchFamily="50" charset="-128"/>
                <a:ea typeface="Meiryo UI" panose="020B0604030504040204" pitchFamily="50" charset="-128"/>
              </a:rPr>
              <a:t>を実行する。</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リクエスト本文に、</a:t>
            </a:r>
            <a:r>
              <a:rPr lang="en-US" altLang="ja-JP" sz="1600" dirty="0" smtClean="0">
                <a:latin typeface="Meiryo UI" panose="020B0604030504040204" pitchFamily="50" charset="-128"/>
                <a:ea typeface="Meiryo UI" panose="020B0604030504040204" pitchFamily="50" charset="-128"/>
              </a:rPr>
              <a:t>Lambda</a:t>
            </a:r>
            <a:r>
              <a:rPr lang="ja-JP" altLang="en-US" sz="1600" dirty="0" smtClean="0">
                <a:latin typeface="Meiryo UI" panose="020B0604030504040204" pitchFamily="50" charset="-128"/>
                <a:ea typeface="Meiryo UI" panose="020B0604030504040204" pitchFamily="50" charset="-128"/>
              </a:rPr>
              <a:t>に渡したい</a:t>
            </a:r>
            <a:r>
              <a:rPr lang="en-US" altLang="ja-JP" sz="1600" dirty="0" err="1" smtClean="0">
                <a:latin typeface="Meiryo UI" panose="020B0604030504040204" pitchFamily="50" charset="-128"/>
                <a:ea typeface="Meiryo UI" panose="020B0604030504040204" pitchFamily="50" charset="-128"/>
              </a:rPr>
              <a:t>Json</a:t>
            </a:r>
            <a:r>
              <a:rPr lang="ja-JP" altLang="en-US" sz="1600" dirty="0" smtClean="0">
                <a:latin typeface="Meiryo UI" panose="020B0604030504040204" pitchFamily="50" charset="-128"/>
                <a:ea typeface="Meiryo UI" panose="020B0604030504040204" pitchFamily="50" charset="-128"/>
              </a:rPr>
              <a:t>を文字列として渡す。</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そのため、「</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」を「</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」でエスケープする。</a:t>
            </a:r>
            <a:endParaRPr lang="en-US" altLang="ja-JP" sz="1600" dirty="0" smtClean="0">
              <a:latin typeface="Meiryo UI" panose="020B0604030504040204" pitchFamily="50" charset="-128"/>
              <a:ea typeface="Meiryo UI" panose="020B0604030504040204" pitchFamily="50" charset="-128"/>
            </a:endParaRPr>
          </a:p>
          <a:p>
            <a:pPr marL="0" indent="0">
              <a:buNone/>
            </a:pPr>
            <a:r>
              <a:rPr lang="en-US" altLang="ja-JP" sz="1600" dirty="0">
                <a:latin typeface="Meiryo UI" panose="020B0604030504040204" pitchFamily="50" charset="-128"/>
                <a:ea typeface="Meiryo UI" panose="020B0604030504040204" pitchFamily="50" charset="-128"/>
              </a:rPr>
              <a:t>"{   \"time\": 30,   \"</a:t>
            </a:r>
            <a:r>
              <a:rPr lang="en-US" altLang="ja-JP" sz="1600" dirty="0" err="1">
                <a:latin typeface="Meiryo UI" panose="020B0604030504040204" pitchFamily="50" charset="-128"/>
                <a:ea typeface="Meiryo UI" panose="020B0604030504040204" pitchFamily="50" charset="-128"/>
              </a:rPr>
              <a:t>fileNames</a:t>
            </a:r>
            <a:r>
              <a:rPr lang="en-US" altLang="ja-JP"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aaa</a:t>
            </a:r>
            <a:r>
              <a:rPr lang="en-US" altLang="ja-JP"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bbb</a:t>
            </a:r>
            <a:r>
              <a:rPr lang="en-US" altLang="ja-JP" sz="1600" dirty="0" smtClean="0">
                <a:latin typeface="Meiryo UI" panose="020B0604030504040204" pitchFamily="50" charset="-128"/>
                <a:ea typeface="Meiryo UI" panose="020B0604030504040204" pitchFamily="50" charset="-128"/>
              </a:rPr>
              <a:t>\"]}“</a:t>
            </a:r>
          </a:p>
          <a:p>
            <a:pPr marL="0" indent="0">
              <a:buNone/>
            </a:pPr>
            <a:r>
              <a:rPr lang="ja-JP" altLang="en-US" sz="1600" dirty="0">
                <a:latin typeface="Meiryo UI" panose="020B0604030504040204" pitchFamily="50" charset="-128"/>
                <a:ea typeface="Meiryo UI" panose="020B0604030504040204" pitchFamily="50" charset="-128"/>
              </a:rPr>
              <a:t>実行</a:t>
            </a:r>
            <a:r>
              <a:rPr lang="ja-JP" altLang="en-US" sz="1600" dirty="0" smtClean="0">
                <a:latin typeface="Meiryo UI" panose="020B0604030504040204" pitchFamily="50" charset="-128"/>
                <a:ea typeface="Meiryo UI" panose="020B0604030504040204" pitchFamily="50" charset="-128"/>
              </a:rPr>
              <a:t>するとすぐにレスポンスが返る。「</a:t>
            </a:r>
            <a:r>
              <a:rPr lang="en-US" altLang="ja-JP" sz="1600" dirty="0" err="1" smtClean="0">
                <a:latin typeface="Meiryo UI" panose="020B0604030504040204" pitchFamily="50" charset="-128"/>
                <a:ea typeface="Meiryo UI" panose="020B0604030504040204" pitchFamily="50" charset="-128"/>
              </a:rPr>
              <a:t>executionArn</a:t>
            </a:r>
            <a:r>
              <a:rPr lang="ja-JP" altLang="en-US" sz="1600" dirty="0" smtClean="0">
                <a:latin typeface="Meiryo UI" panose="020B0604030504040204" pitchFamily="50" charset="-128"/>
                <a:ea typeface="Meiryo UI" panose="020B0604030504040204" pitchFamily="50" charset="-128"/>
              </a:rPr>
              <a:t>」をコピーする。</a:t>
            </a:r>
            <a:endParaRPr lang="en-US" altLang="ja-JP" sz="1600" dirty="0" smtClean="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a:t>
            </a:r>
            <a:r>
              <a:rPr lang="en-US" altLang="ja-JP" sz="2400" dirty="0" err="1" smtClean="0">
                <a:latin typeface="Meiryo UI" panose="020B0604030504040204" pitchFamily="50" charset="-128"/>
                <a:ea typeface="Meiryo UI" panose="020B0604030504040204" pitchFamily="50" charset="-128"/>
              </a:rPr>
              <a:t>LongLambda</a:t>
            </a:r>
            <a:r>
              <a:rPr lang="ja-JP" altLang="en-US" sz="2400" dirty="0" smtClean="0">
                <a:latin typeface="Meiryo UI" panose="020B0604030504040204" pitchFamily="50" charset="-128"/>
                <a:ea typeface="Meiryo UI" panose="020B0604030504040204" pitchFamily="50" charset="-128"/>
              </a:rPr>
              <a:t>の実行</a:t>
            </a:r>
            <a:endParaRPr lang="ja-JP" altLang="en-US" sz="2400" dirty="0">
              <a:latin typeface="Meiryo UI" panose="020B0604030504040204" pitchFamily="50" charset="-128"/>
              <a:ea typeface="Meiryo UI" panose="020B0604030504040204" pitchFamily="50" charset="-128"/>
            </a:endParaRPr>
          </a:p>
        </p:txBody>
      </p:sp>
      <p:pic>
        <p:nvPicPr>
          <p:cNvPr id="6" name="図 5"/>
          <p:cNvPicPr>
            <a:picLocks noChangeAspect="1"/>
          </p:cNvPicPr>
          <p:nvPr/>
        </p:nvPicPr>
        <p:blipFill>
          <a:blip r:embed="rId3"/>
          <a:stretch>
            <a:fillRect/>
          </a:stretch>
        </p:blipFill>
        <p:spPr>
          <a:xfrm>
            <a:off x="838200" y="3552825"/>
            <a:ext cx="1698541" cy="3191820"/>
          </a:xfrm>
          <a:prstGeom prst="rect">
            <a:avLst/>
          </a:prstGeom>
        </p:spPr>
      </p:pic>
      <p:pic>
        <p:nvPicPr>
          <p:cNvPr id="8" name="図 7"/>
          <p:cNvPicPr>
            <a:picLocks noChangeAspect="1"/>
          </p:cNvPicPr>
          <p:nvPr/>
        </p:nvPicPr>
        <p:blipFill>
          <a:blip r:embed="rId4"/>
          <a:stretch>
            <a:fillRect/>
          </a:stretch>
        </p:blipFill>
        <p:spPr>
          <a:xfrm>
            <a:off x="4041355" y="3552825"/>
            <a:ext cx="7362825" cy="3305175"/>
          </a:xfrm>
          <a:prstGeom prst="rect">
            <a:avLst/>
          </a:prstGeom>
        </p:spPr>
      </p:pic>
      <p:sp>
        <p:nvSpPr>
          <p:cNvPr id="7" name="正方形/長方形 6"/>
          <p:cNvSpPr/>
          <p:nvPr/>
        </p:nvSpPr>
        <p:spPr>
          <a:xfrm>
            <a:off x="4041355" y="5091230"/>
            <a:ext cx="7226169" cy="372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65100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ja-JP" altLang="en-US" sz="3200" dirty="0" smtClean="0">
                <a:latin typeface="Meiryo UI" panose="020B0604030504040204" pitchFamily="50" charset="-128"/>
                <a:ea typeface="Meiryo UI" panose="020B0604030504040204" pitchFamily="50" charset="-128"/>
              </a:rPr>
              <a:t>動作</a:t>
            </a:r>
            <a:r>
              <a:rPr lang="ja-JP" altLang="en-US" sz="3200" dirty="0">
                <a:latin typeface="Meiryo UI" panose="020B0604030504040204" pitchFamily="50" charset="-128"/>
                <a:ea typeface="Meiryo UI" panose="020B0604030504040204" pitchFamily="50" charset="-128"/>
              </a:rPr>
              <a:t>確認</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1585049"/>
          </a:xfrm>
        </p:spPr>
        <p:txBody>
          <a:bodyPr>
            <a:spAutoFit/>
          </a:bodyPr>
          <a:lstStyle/>
          <a:p>
            <a:pPr marL="0" indent="0">
              <a:buNone/>
            </a:pPr>
            <a:r>
              <a:rPr lang="ja-JP" altLang="en-US" sz="1600" dirty="0">
                <a:latin typeface="Meiryo UI" panose="020B0604030504040204" pitchFamily="50" charset="-128"/>
                <a:ea typeface="Meiryo UI" panose="020B0604030504040204" pitchFamily="50" charset="-128"/>
              </a:rPr>
              <a:t>次</a:t>
            </a:r>
            <a:r>
              <a:rPr lang="ja-JP" altLang="en-US" sz="1600" dirty="0" smtClean="0">
                <a:latin typeface="Meiryo UI" panose="020B0604030504040204" pitchFamily="50" charset="-128"/>
                <a:ea typeface="Meiryo UI" panose="020B0604030504040204" pitchFamily="50" charset="-128"/>
              </a:rPr>
              <a:t>は</a:t>
            </a:r>
            <a:r>
              <a:rPr lang="en-US" altLang="ja-JP" sz="1600" dirty="0" err="1" smtClean="0">
                <a:latin typeface="Meiryo UI" panose="020B0604030504040204" pitchFamily="50" charset="-128"/>
                <a:ea typeface="Meiryo UI" panose="020B0604030504040204" pitchFamily="50" charset="-128"/>
              </a:rPr>
              <a:t>LongLambda</a:t>
            </a:r>
            <a:r>
              <a:rPr lang="en-US" altLang="ja-JP" sz="1600" dirty="0" smtClean="0">
                <a:latin typeface="Meiryo UI" panose="020B0604030504040204" pitchFamily="50" charset="-128"/>
                <a:ea typeface="Meiryo UI" panose="020B0604030504040204" pitchFamily="50" charset="-128"/>
              </a:rPr>
              <a:t>/Status</a:t>
            </a:r>
            <a:r>
              <a:rPr lang="ja-JP" altLang="en-US" sz="1600" dirty="0" smtClean="0">
                <a:latin typeface="Meiryo UI" panose="020B0604030504040204" pitchFamily="50" charset="-128"/>
                <a:ea typeface="Meiryo UI" panose="020B0604030504040204" pitchFamily="50" charset="-128"/>
              </a:rPr>
              <a:t>を実行する。</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リクエスト</a:t>
            </a:r>
            <a:r>
              <a:rPr lang="ja-JP" altLang="en-US" sz="1600" dirty="0">
                <a:latin typeface="Meiryo UI" panose="020B0604030504040204" pitchFamily="50" charset="-128"/>
                <a:ea typeface="Meiryo UI" panose="020B0604030504040204" pitchFamily="50" charset="-128"/>
              </a:rPr>
              <a:t>本文</a:t>
            </a:r>
            <a:r>
              <a:rPr lang="ja-JP" altLang="en-US" sz="1600" dirty="0" smtClean="0">
                <a:latin typeface="Meiryo UI" panose="020B0604030504040204" pitchFamily="50" charset="-128"/>
                <a:ea typeface="Meiryo UI" panose="020B0604030504040204" pitchFamily="50" charset="-128"/>
              </a:rPr>
              <a:t>には、先ほどコピーした</a:t>
            </a:r>
            <a:r>
              <a:rPr lang="en-US" altLang="ja-JP" sz="1600" dirty="0" err="1" smtClean="0">
                <a:latin typeface="Meiryo UI" panose="020B0604030504040204" pitchFamily="50" charset="-128"/>
                <a:ea typeface="Meiryo UI" panose="020B0604030504040204" pitchFamily="50" charset="-128"/>
              </a:rPr>
              <a:t>Arn</a:t>
            </a:r>
            <a:r>
              <a:rPr lang="ja-JP" altLang="en-US" sz="1600" dirty="0" smtClean="0">
                <a:latin typeface="Meiryo UI" panose="020B0604030504040204" pitchFamily="50" charset="-128"/>
                <a:ea typeface="Meiryo UI" panose="020B0604030504040204" pitchFamily="50" charset="-128"/>
              </a:rPr>
              <a:t>を入れる</a:t>
            </a:r>
            <a:endParaRPr lang="en-US" altLang="ja-JP" sz="1600" dirty="0" smtClean="0">
              <a:latin typeface="Meiryo UI" panose="020B0604030504040204" pitchFamily="50" charset="-128"/>
              <a:ea typeface="Meiryo UI" panose="020B0604030504040204" pitchFamily="50" charset="-128"/>
            </a:endParaRPr>
          </a:p>
          <a:p>
            <a:pPr marL="0" indent="0">
              <a:buNone/>
            </a:pPr>
            <a:r>
              <a:rPr lang="en-US" altLang="ja-JP"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executionArn</a:t>
            </a:r>
            <a:r>
              <a:rPr lang="en-US" altLang="ja-JP" sz="1600" dirty="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arn:aws:states:ap-northeast-1:MyAccount:execution:LongLambdaState:05fd8b9d-d818-418f-8ecd-b0ca452093eb"}</a:t>
            </a:r>
          </a:p>
          <a:p>
            <a:pPr marL="0" indent="0">
              <a:buNone/>
            </a:pPr>
            <a:r>
              <a:rPr lang="ja-JP" altLang="en-US" sz="1600" dirty="0" smtClean="0">
                <a:latin typeface="Meiryo UI" panose="020B0604030504040204" pitchFamily="50" charset="-128"/>
                <a:ea typeface="Meiryo UI" panose="020B0604030504040204" pitchFamily="50" charset="-128"/>
              </a:rPr>
              <a:t>まだ未完了の場合、以下のレスポンスが返る。「</a:t>
            </a:r>
            <a:r>
              <a:rPr lang="en-US" altLang="ja-JP" sz="1600" dirty="0" smtClean="0">
                <a:latin typeface="Meiryo UI" panose="020B0604030504040204" pitchFamily="50" charset="-128"/>
                <a:ea typeface="Meiryo UI" panose="020B0604030504040204" pitchFamily="50" charset="-128"/>
              </a:rPr>
              <a:t>status</a:t>
            </a:r>
            <a:r>
              <a:rPr lang="ja-JP" altLang="en-US" sz="1600" dirty="0" smtClean="0">
                <a:latin typeface="Meiryo UI" panose="020B0604030504040204" pitchFamily="50" charset="-128"/>
                <a:ea typeface="Meiryo UI" panose="020B0604030504040204" pitchFamily="50" charset="-128"/>
              </a:rPr>
              <a:t>」で状態を判断できる。</a:t>
            </a:r>
            <a:endParaRPr lang="en-US" altLang="ja-JP" sz="1600" dirty="0" smtClean="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a:t>
            </a:r>
            <a:r>
              <a:rPr lang="en-US" altLang="ja-JP" sz="2400" dirty="0" err="1" smtClean="0">
                <a:latin typeface="Meiryo UI" panose="020B0604030504040204" pitchFamily="50" charset="-128"/>
                <a:ea typeface="Meiryo UI" panose="020B0604030504040204" pitchFamily="50" charset="-128"/>
              </a:rPr>
              <a:t>LongLambda</a:t>
            </a:r>
            <a:r>
              <a:rPr lang="ja-JP" altLang="en-US" sz="2400" dirty="0" smtClean="0">
                <a:latin typeface="Meiryo UI" panose="020B0604030504040204" pitchFamily="50" charset="-128"/>
                <a:ea typeface="Meiryo UI" panose="020B0604030504040204" pitchFamily="50" charset="-128"/>
              </a:rPr>
              <a:t>の実行</a:t>
            </a:r>
            <a:endParaRPr lang="ja-JP" altLang="en-US" sz="2400" dirty="0">
              <a:latin typeface="Meiryo UI" panose="020B0604030504040204" pitchFamily="50" charset="-128"/>
              <a:ea typeface="Meiryo UI" panose="020B0604030504040204" pitchFamily="50" charset="-128"/>
            </a:endParaRPr>
          </a:p>
        </p:txBody>
      </p:sp>
      <p:pic>
        <p:nvPicPr>
          <p:cNvPr id="9" name="図 8"/>
          <p:cNvPicPr>
            <a:picLocks noChangeAspect="1"/>
          </p:cNvPicPr>
          <p:nvPr/>
        </p:nvPicPr>
        <p:blipFill>
          <a:blip r:embed="rId3"/>
          <a:stretch>
            <a:fillRect/>
          </a:stretch>
        </p:blipFill>
        <p:spPr>
          <a:xfrm>
            <a:off x="838200" y="3449364"/>
            <a:ext cx="2747213" cy="3332069"/>
          </a:xfrm>
          <a:prstGeom prst="rect">
            <a:avLst/>
          </a:prstGeom>
        </p:spPr>
      </p:pic>
      <p:pic>
        <p:nvPicPr>
          <p:cNvPr id="12" name="図 11"/>
          <p:cNvPicPr>
            <a:picLocks noChangeAspect="1"/>
          </p:cNvPicPr>
          <p:nvPr/>
        </p:nvPicPr>
        <p:blipFill>
          <a:blip r:embed="rId4"/>
          <a:stretch>
            <a:fillRect/>
          </a:stretch>
        </p:blipFill>
        <p:spPr>
          <a:xfrm>
            <a:off x="5155702" y="3619500"/>
            <a:ext cx="5810250" cy="3238500"/>
          </a:xfrm>
          <a:prstGeom prst="rect">
            <a:avLst/>
          </a:prstGeom>
        </p:spPr>
      </p:pic>
      <p:sp>
        <p:nvSpPr>
          <p:cNvPr id="13" name="正方形/長方形 12"/>
          <p:cNvSpPr/>
          <p:nvPr/>
        </p:nvSpPr>
        <p:spPr>
          <a:xfrm>
            <a:off x="5305032" y="6295002"/>
            <a:ext cx="1413163" cy="204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0440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ja-JP" altLang="en-US" sz="3200" dirty="0">
                <a:latin typeface="Meiryo UI" panose="020B0604030504040204" pitchFamily="50" charset="-128"/>
                <a:ea typeface="Meiryo UI" panose="020B0604030504040204" pitchFamily="50" charset="-128"/>
              </a:rPr>
              <a:t>概要</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1363450"/>
          </a:xfrm>
        </p:spPr>
        <p:txBody>
          <a:bodyPr>
            <a:spAutoFit/>
          </a:bodyPr>
          <a:lstStyle/>
          <a:p>
            <a:pPr marL="0" indent="0">
              <a:buNone/>
            </a:pPr>
            <a:r>
              <a:rPr lang="en-US" altLang="ja-JP" sz="1600" dirty="0" smtClean="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Gateway + Lambda</a:t>
            </a:r>
            <a:r>
              <a:rPr lang="ja-JP" altLang="en-US" sz="1600" dirty="0" smtClean="0">
                <a:latin typeface="Meiryo UI" panose="020B0604030504040204" pitchFamily="50" charset="-128"/>
                <a:ea typeface="Meiryo UI" panose="020B0604030504040204" pitchFamily="50" charset="-128"/>
              </a:rPr>
              <a:t>で、</a:t>
            </a:r>
            <a:r>
              <a:rPr lang="ja-JP" altLang="en-US" sz="1600" dirty="0" err="1" smtClean="0">
                <a:latin typeface="Meiryo UI" panose="020B0604030504040204" pitchFamily="50" charset="-128"/>
                <a:ea typeface="Meiryo UI" panose="020B0604030504040204" pitchFamily="50" charset="-128"/>
              </a:rPr>
              <a:t>そこそこ</a:t>
            </a:r>
            <a:r>
              <a:rPr lang="ja-JP" altLang="en-US" sz="1600" dirty="0" smtClean="0">
                <a:latin typeface="Meiryo UI" panose="020B0604030504040204" pitchFamily="50" charset="-128"/>
                <a:ea typeface="Meiryo UI" panose="020B0604030504040204" pitchFamily="50" charset="-128"/>
              </a:rPr>
              <a:t>時間のかかる処理を考えます。</a:t>
            </a:r>
            <a:endParaRPr lang="en-US" altLang="ja-JP" sz="1600" dirty="0" smtClean="0">
              <a:latin typeface="Meiryo UI" panose="020B0604030504040204" pitchFamily="50" charset="-128"/>
              <a:ea typeface="Meiryo UI" panose="020B0604030504040204" pitchFamily="50" charset="-128"/>
            </a:endParaRPr>
          </a:p>
          <a:p>
            <a:pPr marL="0" indent="0">
              <a:buNone/>
            </a:pPr>
            <a:r>
              <a:rPr kumimoji="1" lang="en-US" altLang="ja-JP" sz="1600" dirty="0" smtClean="0">
                <a:latin typeface="Meiryo UI" panose="020B0604030504040204" pitchFamily="50" charset="-128"/>
                <a:ea typeface="Meiryo UI" panose="020B0604030504040204" pitchFamily="50" charset="-128"/>
              </a:rPr>
              <a:t>Lambda</a:t>
            </a:r>
            <a:r>
              <a:rPr kumimoji="1" lang="ja-JP" altLang="en-US" sz="1600" dirty="0" smtClean="0">
                <a:latin typeface="Meiryo UI" panose="020B0604030504040204" pitchFamily="50" charset="-128"/>
                <a:ea typeface="Meiryo UI" panose="020B0604030504040204" pitchFamily="50" charset="-128"/>
              </a:rPr>
              <a:t>は最大</a:t>
            </a:r>
            <a:r>
              <a:rPr kumimoji="1" lang="en-US" altLang="ja-JP" sz="1600" dirty="0" smtClean="0">
                <a:latin typeface="Meiryo UI" panose="020B0604030504040204" pitchFamily="50" charset="-128"/>
                <a:ea typeface="Meiryo UI" panose="020B0604030504040204" pitchFamily="50" charset="-128"/>
              </a:rPr>
              <a:t>15</a:t>
            </a:r>
            <a:r>
              <a:rPr kumimoji="1" lang="ja-JP" altLang="en-US" sz="1600" dirty="0" smtClean="0">
                <a:latin typeface="Meiryo UI" panose="020B0604030504040204" pitchFamily="50" charset="-128"/>
                <a:ea typeface="Meiryo UI" panose="020B0604030504040204" pitchFamily="50" charset="-128"/>
              </a:rPr>
              <a:t>分間実行できるため、</a:t>
            </a:r>
            <a:r>
              <a:rPr lang="ja-JP" altLang="en-US" sz="1600" dirty="0" smtClean="0">
                <a:latin typeface="Meiryo UI" panose="020B0604030504040204" pitchFamily="50" charset="-128"/>
                <a:ea typeface="Meiryo UI" panose="020B0604030504040204" pitchFamily="50" charset="-128"/>
              </a:rPr>
              <a:t>かなり時間のかかる処理も実行できます。</a:t>
            </a:r>
            <a:endParaRPr lang="en-US" altLang="ja-JP" sz="1600" dirty="0" smtClean="0">
              <a:latin typeface="Meiryo UI" panose="020B0604030504040204" pitchFamily="50" charset="-128"/>
              <a:ea typeface="Meiryo UI" panose="020B0604030504040204" pitchFamily="50" charset="-128"/>
            </a:endParaRPr>
          </a:p>
          <a:p>
            <a:pPr marL="0" indent="0">
              <a:buNone/>
            </a:pPr>
            <a:r>
              <a:rPr kumimoji="1" lang="ja-JP" altLang="en-US" sz="1600" dirty="0" smtClean="0">
                <a:latin typeface="Meiryo UI" panose="020B0604030504040204" pitchFamily="50" charset="-128"/>
                <a:ea typeface="Meiryo UI" panose="020B0604030504040204" pitchFamily="50" charset="-128"/>
              </a:rPr>
              <a:t>しかし、</a:t>
            </a:r>
            <a:r>
              <a:rPr kumimoji="1" lang="en-US" altLang="ja-JP" sz="1600" dirty="0" smtClean="0">
                <a:latin typeface="Meiryo UI" panose="020B0604030504040204" pitchFamily="50" charset="-128"/>
                <a:ea typeface="Meiryo UI" panose="020B0604030504040204" pitchFamily="50" charset="-128"/>
              </a:rPr>
              <a:t>API</a:t>
            </a:r>
            <a:r>
              <a:rPr kumimoji="1" lang="ja-JP" altLang="en-US" sz="1600" dirty="0" smtClean="0">
                <a:latin typeface="Meiryo UI" panose="020B0604030504040204" pitchFamily="50" charset="-128"/>
                <a:ea typeface="Meiryo UI" panose="020B0604030504040204" pitchFamily="50" charset="-128"/>
              </a:rPr>
              <a:t> </a:t>
            </a:r>
            <a:r>
              <a:rPr kumimoji="1" lang="en-US" altLang="ja-JP" sz="1600" dirty="0" smtClean="0">
                <a:latin typeface="Meiryo UI" panose="020B0604030504040204" pitchFamily="50" charset="-128"/>
                <a:ea typeface="Meiryo UI" panose="020B0604030504040204" pitchFamily="50" charset="-128"/>
              </a:rPr>
              <a:t>Gateway</a:t>
            </a:r>
            <a:r>
              <a:rPr kumimoji="1" lang="ja-JP" altLang="en-US" sz="1600" dirty="0" smtClean="0">
                <a:latin typeface="Meiryo UI" panose="020B0604030504040204" pitchFamily="50" charset="-128"/>
                <a:ea typeface="Meiryo UI" panose="020B0604030504040204" pitchFamily="50" charset="-128"/>
              </a:rPr>
              <a:t>が最大</a:t>
            </a:r>
            <a:r>
              <a:rPr kumimoji="1" lang="en-US" altLang="ja-JP" sz="1600" dirty="0" smtClean="0">
                <a:latin typeface="Meiryo UI" panose="020B0604030504040204" pitchFamily="50" charset="-128"/>
                <a:ea typeface="Meiryo UI" panose="020B0604030504040204" pitchFamily="50" charset="-128"/>
              </a:rPr>
              <a:t>1</a:t>
            </a:r>
            <a:r>
              <a:rPr kumimoji="1" lang="ja-JP" altLang="en-US" sz="1600" dirty="0" smtClean="0">
                <a:latin typeface="Meiryo UI" panose="020B0604030504040204" pitchFamily="50" charset="-128"/>
                <a:ea typeface="Meiryo UI" panose="020B0604030504040204" pitchFamily="50" charset="-128"/>
              </a:rPr>
              <a:t>分の時間制限があり、ブラウザから時間のかかる処理を実行する際ボトルネックとなります。</a:t>
            </a:r>
            <a:endParaRPr kumimoji="1" lang="en-US" altLang="ja-JP" sz="1600" dirty="0">
              <a:latin typeface="Meiryo UI" panose="020B0604030504040204" pitchFamily="50" charset="-128"/>
              <a:ea typeface="Meiryo UI" panose="020B0604030504040204" pitchFamily="50" charset="-128"/>
            </a:endParaRPr>
          </a:p>
          <a:p>
            <a:endParaRPr kumimoji="1" lang="ja-JP" altLang="en-US" sz="1600" dirty="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課題</a:t>
            </a:r>
          </a:p>
        </p:txBody>
      </p:sp>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755" y="4525322"/>
            <a:ext cx="728662" cy="73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線矢印コネクタ 8"/>
          <p:cNvCxnSpPr>
            <a:stCxn id="10245" idx="3"/>
            <a:endCxn id="21" idx="1"/>
          </p:cNvCxnSpPr>
          <p:nvPr/>
        </p:nvCxnSpPr>
        <p:spPr>
          <a:xfrm flipV="1">
            <a:off x="2278417" y="4880922"/>
            <a:ext cx="4336160" cy="1349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16" name="Graphic 10">
            <a:extLst>
              <a:ext uri="{FF2B5EF4-FFF2-40B4-BE49-F238E27FC236}">
                <a16:creationId xmlns="" xmlns:a16="http://schemas.microsoft.com/office/drawing/2014/main" id="{CFBA858E-1F39-BC4A-8A1C-B3B0FE9B326E}"/>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4447296" y="3189075"/>
            <a:ext cx="330200" cy="330200"/>
          </a:xfrm>
          <a:prstGeom prst="rect">
            <a:avLst/>
          </a:prstGeom>
        </p:spPr>
      </p:pic>
      <p:sp>
        <p:nvSpPr>
          <p:cNvPr id="20" name="Rectangle 6">
            <a:extLst>
              <a:ext uri="{FF2B5EF4-FFF2-40B4-BE49-F238E27FC236}">
                <a16:creationId xmlns="" xmlns:a16="http://schemas.microsoft.com/office/drawing/2014/main" id="{BE19D227-77AD-D541-9CF5-1F3695F4DCE1}"/>
              </a:ext>
            </a:extLst>
          </p:cNvPr>
          <p:cNvSpPr/>
          <p:nvPr/>
        </p:nvSpPr>
        <p:spPr>
          <a:xfrm>
            <a:off x="4447296" y="3189075"/>
            <a:ext cx="7209450" cy="35632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400" dirty="0">
                <a:solidFill>
                  <a:sysClr val="windowText" lastClr="000000"/>
                </a:solidFill>
              </a:rPr>
              <a:t>AWS Cloud</a:t>
            </a:r>
          </a:p>
        </p:txBody>
      </p:sp>
      <p:pic>
        <p:nvPicPr>
          <p:cNvPr id="21" name="Graphic 18">
            <a:extLst>
              <a:ext uri="{FF2B5EF4-FFF2-40B4-BE49-F238E27FC236}">
                <a16:creationId xmlns="" xmlns:a16="http://schemas.microsoft.com/office/drawing/2014/main" id="{F249C49B-0805-DA42-9A42-CFCC79AC1BB3}"/>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6614577" y="4525322"/>
            <a:ext cx="711200" cy="711200"/>
          </a:xfrm>
          <a:prstGeom prst="rect">
            <a:avLst/>
          </a:prstGeom>
        </p:spPr>
      </p:pic>
      <p:pic>
        <p:nvPicPr>
          <p:cNvPr id="22" name="Graphic 6">
            <a:extLst>
              <a:ext uri="{FF2B5EF4-FFF2-40B4-BE49-F238E27FC236}">
                <a16:creationId xmlns="" xmlns:a16="http://schemas.microsoft.com/office/drawing/2014/main" id="{C49A3931-131E-124F-9BCB-3817111B7D0E}"/>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9187309" y="4525990"/>
            <a:ext cx="711200" cy="711200"/>
          </a:xfrm>
          <a:prstGeom prst="rect">
            <a:avLst/>
          </a:prstGeom>
        </p:spPr>
      </p:pic>
      <p:cxnSp>
        <p:nvCxnSpPr>
          <p:cNvPr id="23" name="直線矢印コネクタ 22"/>
          <p:cNvCxnSpPr>
            <a:stCxn id="21" idx="3"/>
            <a:endCxn id="22" idx="1"/>
          </p:cNvCxnSpPr>
          <p:nvPr/>
        </p:nvCxnSpPr>
        <p:spPr>
          <a:xfrm>
            <a:off x="7325777" y="4880922"/>
            <a:ext cx="1861532" cy="66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TextBox 10">
            <a:extLst>
              <a:ext uri="{FF2B5EF4-FFF2-40B4-BE49-F238E27FC236}">
                <a16:creationId xmlns="" xmlns:a16="http://schemas.microsoft.com/office/drawing/2014/main" id="{D5845DED-0609-EA40-9E65-243A195EBF86}"/>
              </a:ext>
            </a:extLst>
          </p:cNvPr>
          <p:cNvSpPr txBox="1"/>
          <p:nvPr/>
        </p:nvSpPr>
        <p:spPr>
          <a:xfrm>
            <a:off x="8789633" y="5276386"/>
            <a:ext cx="1506552" cy="523220"/>
          </a:xfrm>
          <a:prstGeom prst="rect">
            <a:avLst/>
          </a:prstGeom>
          <a:noFill/>
        </p:spPr>
        <p:txBody>
          <a:bodyPr wrap="square" rtlCol="0">
            <a:spAutoFit/>
          </a:bodyPr>
          <a:lstStyle/>
          <a:p>
            <a:pPr algn="ctr"/>
            <a:r>
              <a:rPr lang="en-US" sz="1400" dirty="0" smtClean="0">
                <a:latin typeface="Meiryo UI" panose="020B0604030504040204" pitchFamily="50" charset="-128"/>
                <a:ea typeface="Meiryo UI" panose="020B0604030504040204" pitchFamily="50" charset="-128"/>
              </a:rPr>
              <a:t>Lambda</a:t>
            </a:r>
          </a:p>
          <a:p>
            <a:pPr algn="ctr"/>
            <a:r>
              <a:rPr lang="ja-JP" altLang="en-US" sz="1400" dirty="0" smtClean="0">
                <a:latin typeface="Meiryo UI" panose="020B0604030504040204" pitchFamily="50" charset="-128"/>
                <a:ea typeface="Meiryo UI" panose="020B0604030504040204" pitchFamily="50" charset="-128"/>
              </a:rPr>
              <a:t>最大</a:t>
            </a:r>
            <a:r>
              <a:rPr lang="en-US" altLang="ja-JP" sz="1400" dirty="0" smtClean="0">
                <a:latin typeface="Meiryo UI" panose="020B0604030504040204" pitchFamily="50" charset="-128"/>
                <a:ea typeface="Meiryo UI" panose="020B0604030504040204" pitchFamily="50" charset="-128"/>
              </a:rPr>
              <a:t>15</a:t>
            </a:r>
            <a:r>
              <a:rPr lang="ja-JP" altLang="en-US" sz="1400" dirty="0" smtClean="0">
                <a:latin typeface="Meiryo UI" panose="020B0604030504040204" pitchFamily="50" charset="-128"/>
                <a:ea typeface="Meiryo UI" panose="020B0604030504040204" pitchFamily="50" charset="-128"/>
              </a:rPr>
              <a:t>分</a:t>
            </a:r>
            <a:endParaRPr lang="en-US" sz="1400" dirty="0">
              <a:latin typeface="Meiryo UI" panose="020B0604030504040204" pitchFamily="50" charset="-128"/>
              <a:ea typeface="Meiryo UI" panose="020B0604030504040204" pitchFamily="50" charset="-128"/>
            </a:endParaRPr>
          </a:p>
        </p:txBody>
      </p:sp>
      <p:sp>
        <p:nvSpPr>
          <p:cNvPr id="26" name="TextBox 10">
            <a:extLst>
              <a:ext uri="{FF2B5EF4-FFF2-40B4-BE49-F238E27FC236}">
                <a16:creationId xmlns="" xmlns:a16="http://schemas.microsoft.com/office/drawing/2014/main" id="{D5845DED-0609-EA40-9E65-243A195EBF86}"/>
              </a:ext>
            </a:extLst>
          </p:cNvPr>
          <p:cNvSpPr txBox="1"/>
          <p:nvPr/>
        </p:nvSpPr>
        <p:spPr>
          <a:xfrm>
            <a:off x="6198642" y="5236522"/>
            <a:ext cx="1506552" cy="523220"/>
          </a:xfrm>
          <a:prstGeom prst="rect">
            <a:avLst/>
          </a:prstGeom>
          <a:noFill/>
        </p:spPr>
        <p:txBody>
          <a:bodyPr wrap="square" rtlCol="0">
            <a:spAutoFit/>
          </a:bodyPr>
          <a:lstStyle/>
          <a:p>
            <a:pPr algn="ctr"/>
            <a:r>
              <a:rPr lang="en-US" altLang="ja-JP" sz="1400" dirty="0" smtClean="0">
                <a:latin typeface="Meiryo UI" panose="020B0604030504040204" pitchFamily="50" charset="-128"/>
                <a:ea typeface="Meiryo UI" panose="020B0604030504040204" pitchFamily="50" charset="-128"/>
              </a:rPr>
              <a:t>API</a:t>
            </a:r>
            <a:r>
              <a:rPr lang="ja-JP" altLang="en-US" sz="1400" dirty="0">
                <a:latin typeface="Meiryo UI" panose="020B0604030504040204" pitchFamily="50" charset="-128"/>
                <a:ea typeface="Meiryo UI" panose="020B0604030504040204" pitchFamily="50" charset="-128"/>
              </a:rPr>
              <a:t> </a:t>
            </a:r>
            <a:r>
              <a:rPr lang="en-US" altLang="ja-JP" sz="1400" dirty="0" smtClean="0">
                <a:latin typeface="Meiryo UI" panose="020B0604030504040204" pitchFamily="50" charset="-128"/>
                <a:ea typeface="Meiryo UI" panose="020B0604030504040204" pitchFamily="50" charset="-128"/>
              </a:rPr>
              <a:t>Gatewa</a:t>
            </a:r>
            <a:r>
              <a:rPr lang="en-US" altLang="ja-JP" sz="1400" dirty="0">
                <a:latin typeface="Meiryo UI" panose="020B0604030504040204" pitchFamily="50" charset="-128"/>
                <a:ea typeface="Meiryo UI" panose="020B0604030504040204" pitchFamily="50" charset="-128"/>
              </a:rPr>
              <a:t>y</a:t>
            </a:r>
            <a:endParaRPr lang="en-US"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最大</a:t>
            </a:r>
            <a:r>
              <a:rPr lang="en-US" altLang="ja-JP" sz="1400" dirty="0" smtClean="0">
                <a:latin typeface="Meiryo UI" panose="020B0604030504040204" pitchFamily="50" charset="-128"/>
                <a:ea typeface="Meiryo UI" panose="020B0604030504040204" pitchFamily="50" charset="-128"/>
              </a:rPr>
              <a:t>1</a:t>
            </a:r>
            <a:r>
              <a:rPr lang="ja-JP" altLang="en-US" sz="1400" dirty="0" smtClean="0">
                <a:latin typeface="Meiryo UI" panose="020B0604030504040204" pitchFamily="50" charset="-128"/>
                <a:ea typeface="Meiryo UI" panose="020B0604030504040204" pitchFamily="50" charset="-128"/>
              </a:rPr>
              <a:t>分</a:t>
            </a:r>
            <a:endParaRPr lang="en-US" sz="1400" dirty="0">
              <a:latin typeface="Meiryo UI" panose="020B0604030504040204" pitchFamily="50" charset="-128"/>
              <a:ea typeface="Meiryo UI" panose="020B0604030504040204" pitchFamily="50" charset="-128"/>
            </a:endParaRPr>
          </a:p>
        </p:txBody>
      </p:sp>
      <p:cxnSp>
        <p:nvCxnSpPr>
          <p:cNvPr id="28" name="直線矢印コネクタ 27"/>
          <p:cNvCxnSpPr/>
          <p:nvPr/>
        </p:nvCxnSpPr>
        <p:spPr>
          <a:xfrm flipH="1">
            <a:off x="7889534" y="5093186"/>
            <a:ext cx="1297775"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4" name="直線矢印コネクタ 33"/>
          <p:cNvCxnSpPr/>
          <p:nvPr/>
        </p:nvCxnSpPr>
        <p:spPr>
          <a:xfrm flipH="1">
            <a:off x="2278417" y="5054733"/>
            <a:ext cx="4336160" cy="1349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7" name="TextBox 10">
            <a:extLst>
              <a:ext uri="{FF2B5EF4-FFF2-40B4-BE49-F238E27FC236}">
                <a16:creationId xmlns="" xmlns:a16="http://schemas.microsoft.com/office/drawing/2014/main" id="{D5845DED-0609-EA40-9E65-243A195EBF86}"/>
              </a:ext>
            </a:extLst>
          </p:cNvPr>
          <p:cNvSpPr txBox="1"/>
          <p:nvPr/>
        </p:nvSpPr>
        <p:spPr>
          <a:xfrm>
            <a:off x="4710349" y="5048720"/>
            <a:ext cx="1506552" cy="307777"/>
          </a:xfrm>
          <a:prstGeom prst="rect">
            <a:avLst/>
          </a:prstGeom>
          <a:noFill/>
        </p:spPr>
        <p:txBody>
          <a:bodyPr wrap="square" rtlCol="0">
            <a:spAutoFit/>
          </a:bodyPr>
          <a:lstStyle/>
          <a:p>
            <a:pPr algn="ctr"/>
            <a:r>
              <a:rPr lang="en-US" altLang="ja-JP" sz="1400" dirty="0" smtClean="0">
                <a:latin typeface="Meiryo UI" panose="020B0604030504040204" pitchFamily="50" charset="-128"/>
                <a:ea typeface="Meiryo UI" panose="020B0604030504040204" pitchFamily="50" charset="-128"/>
              </a:rPr>
              <a:t>Timeout</a:t>
            </a:r>
            <a:endParaRPr 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50957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ja-JP" altLang="en-US" sz="3200" dirty="0" smtClean="0">
                <a:latin typeface="Meiryo UI" panose="020B0604030504040204" pitchFamily="50" charset="-128"/>
                <a:ea typeface="Meiryo UI" panose="020B0604030504040204" pitchFamily="50" charset="-128"/>
              </a:rPr>
              <a:t>動作</a:t>
            </a:r>
            <a:r>
              <a:rPr lang="ja-JP" altLang="en-US" sz="3200" dirty="0">
                <a:latin typeface="Meiryo UI" panose="020B0604030504040204" pitchFamily="50" charset="-128"/>
                <a:ea typeface="Meiryo UI" panose="020B0604030504040204" pitchFamily="50" charset="-128"/>
              </a:rPr>
              <a:t>確認</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1713290"/>
          </a:xfrm>
        </p:spPr>
        <p:txBody>
          <a:bodyPr>
            <a:spAutoFit/>
          </a:bodyPr>
          <a:lstStyle/>
          <a:p>
            <a:pPr marL="0" indent="0">
              <a:buNone/>
            </a:pPr>
            <a:r>
              <a:rPr lang="ja-JP" altLang="en-US" sz="1600" dirty="0">
                <a:latin typeface="Meiryo UI" panose="020B0604030504040204" pitchFamily="50" charset="-128"/>
                <a:ea typeface="Meiryo UI" panose="020B0604030504040204" pitchFamily="50" charset="-128"/>
              </a:rPr>
              <a:t>完了</a:t>
            </a:r>
            <a:r>
              <a:rPr lang="ja-JP" altLang="en-US" sz="1600" dirty="0" smtClean="0">
                <a:latin typeface="Meiryo UI" panose="020B0604030504040204" pitchFamily="50" charset="-128"/>
                <a:ea typeface="Meiryo UI" panose="020B0604030504040204" pitchFamily="50" charset="-128"/>
              </a:rPr>
              <a:t>すると、以下のレスポンスが得られる。</a:t>
            </a:r>
            <a:endParaRPr lang="en-US" altLang="ja-JP" sz="1600" dirty="0" smtClean="0">
              <a:latin typeface="Meiryo UI" panose="020B0604030504040204" pitchFamily="50" charset="-128"/>
              <a:ea typeface="Meiryo UI" panose="020B0604030504040204" pitchFamily="50" charset="-128"/>
            </a:endParaRPr>
          </a:p>
          <a:p>
            <a:pPr marL="0" indent="0">
              <a:buNone/>
            </a:pPr>
            <a:r>
              <a:rPr lang="en-US" altLang="ja-JP" sz="1600" dirty="0" smtClean="0">
                <a:latin typeface="Meiryo UI" panose="020B0604030504040204" pitchFamily="50" charset="-128"/>
                <a:ea typeface="Meiryo UI" panose="020B0604030504040204" pitchFamily="50" charset="-128"/>
              </a:rPr>
              <a:t>status</a:t>
            </a:r>
            <a:r>
              <a:rPr lang="ja-JP" altLang="en-US" sz="1600" dirty="0" smtClean="0">
                <a:latin typeface="Meiryo UI" panose="020B0604030504040204" pitchFamily="50" charset="-128"/>
                <a:ea typeface="Meiryo UI" panose="020B0604030504040204" pitchFamily="50" charset="-128"/>
              </a:rPr>
              <a:t>が「</a:t>
            </a:r>
            <a:r>
              <a:rPr lang="en-US" altLang="ja-JP" sz="1600" dirty="0" smtClean="0">
                <a:latin typeface="Meiryo UI" panose="020B0604030504040204" pitchFamily="50" charset="-128"/>
                <a:ea typeface="Meiryo UI" panose="020B0604030504040204" pitchFamily="50" charset="-128"/>
              </a:rPr>
              <a:t>SUCCEEDED</a:t>
            </a:r>
            <a:r>
              <a:rPr lang="ja-JP" altLang="en-US" sz="1600" dirty="0" smtClean="0">
                <a:latin typeface="Meiryo UI" panose="020B0604030504040204" pitchFamily="50" charset="-128"/>
                <a:ea typeface="Meiryo UI" panose="020B0604030504040204" pitchFamily="50" charset="-128"/>
              </a:rPr>
              <a:t>」になっている。</a:t>
            </a:r>
            <a:endParaRPr lang="en-US" altLang="ja-JP" sz="1600" dirty="0" smtClean="0">
              <a:latin typeface="Meiryo UI" panose="020B0604030504040204" pitchFamily="50" charset="-128"/>
              <a:ea typeface="Meiryo UI" panose="020B0604030504040204" pitchFamily="50" charset="-128"/>
            </a:endParaRPr>
          </a:p>
          <a:p>
            <a:pPr marL="0" indent="0">
              <a:buNone/>
            </a:pPr>
            <a:r>
              <a:rPr lang="en-US" altLang="ja-JP" sz="1600" dirty="0" err="1" smtClean="0">
                <a:latin typeface="Meiryo UI" panose="020B0604030504040204" pitchFamily="50" charset="-128"/>
                <a:ea typeface="Meiryo UI" panose="020B0604030504040204" pitchFamily="50" charset="-128"/>
              </a:rPr>
              <a:t>output:Payload</a:t>
            </a:r>
            <a:r>
              <a:rPr lang="ja-JP" altLang="en-US" sz="1600" dirty="0" smtClean="0">
                <a:latin typeface="Meiryo UI" panose="020B0604030504040204" pitchFamily="50" charset="-128"/>
                <a:ea typeface="Meiryo UI" panose="020B0604030504040204" pitchFamily="50" charset="-128"/>
              </a:rPr>
              <a:t>で</a:t>
            </a:r>
            <a:endParaRPr lang="en-US" altLang="ja-JP" sz="1600" dirty="0" smtClean="0">
              <a:latin typeface="Meiryo UI" panose="020B0604030504040204" pitchFamily="50" charset="-128"/>
              <a:ea typeface="Meiryo UI" panose="020B0604030504040204" pitchFamily="50" charset="-128"/>
            </a:endParaRPr>
          </a:p>
          <a:p>
            <a:pPr marL="0" indent="0">
              <a:buNone/>
            </a:pPr>
            <a:r>
              <a:rPr lang="en-US" altLang="ja-JP" sz="1600" dirty="0" smtClean="0">
                <a:latin typeface="Meiryo UI" panose="020B0604030504040204" pitchFamily="50" charset="-128"/>
                <a:ea typeface="Meiryo UI" panose="020B0604030504040204" pitchFamily="50" charset="-128"/>
              </a:rPr>
              <a:t>Lambda</a:t>
            </a:r>
            <a:r>
              <a:rPr lang="ja-JP" altLang="en-US" sz="1600" dirty="0" smtClean="0">
                <a:latin typeface="Meiryo UI" panose="020B0604030504040204" pitchFamily="50" charset="-128"/>
                <a:ea typeface="Meiryo UI" panose="020B0604030504040204" pitchFamily="50" charset="-128"/>
              </a:rPr>
              <a:t>のレスポンスが文字列で取得できている。</a:t>
            </a:r>
            <a:endParaRPr lang="en-US" altLang="ja-JP" sz="1600" dirty="0" smtClean="0">
              <a:latin typeface="Meiryo UI" panose="020B0604030504040204" pitchFamily="50" charset="-128"/>
              <a:ea typeface="Meiryo UI" panose="020B0604030504040204" pitchFamily="50" charset="-128"/>
            </a:endParaRPr>
          </a:p>
          <a:p>
            <a:pPr marL="0" indent="0">
              <a:buNone/>
            </a:pPr>
            <a:endParaRPr lang="en-US" altLang="ja-JP" sz="1600" dirty="0" smtClean="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a:t>
            </a:r>
            <a:r>
              <a:rPr lang="en-US" altLang="ja-JP" sz="2400" dirty="0" err="1" smtClean="0">
                <a:latin typeface="Meiryo UI" panose="020B0604030504040204" pitchFamily="50" charset="-128"/>
                <a:ea typeface="Meiryo UI" panose="020B0604030504040204" pitchFamily="50" charset="-128"/>
              </a:rPr>
              <a:t>LongLambda</a:t>
            </a:r>
            <a:r>
              <a:rPr lang="ja-JP" altLang="en-US" sz="2400" dirty="0" smtClean="0">
                <a:latin typeface="Meiryo UI" panose="020B0604030504040204" pitchFamily="50" charset="-128"/>
                <a:ea typeface="Meiryo UI" panose="020B0604030504040204" pitchFamily="50" charset="-128"/>
              </a:rPr>
              <a:t>の実行</a:t>
            </a:r>
            <a:endParaRPr lang="ja-JP" altLang="en-US" sz="2400"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3"/>
          <a:stretch>
            <a:fillRect/>
          </a:stretch>
        </p:blipFill>
        <p:spPr>
          <a:xfrm>
            <a:off x="5048092" y="232875"/>
            <a:ext cx="6878309" cy="6379364"/>
          </a:xfrm>
          <a:prstGeom prst="rect">
            <a:avLst/>
          </a:prstGeom>
        </p:spPr>
      </p:pic>
      <p:sp>
        <p:nvSpPr>
          <p:cNvPr id="6" name="正方形/長方形 5"/>
          <p:cNvSpPr/>
          <p:nvPr/>
        </p:nvSpPr>
        <p:spPr>
          <a:xfrm>
            <a:off x="5252132" y="5871808"/>
            <a:ext cx="1541633" cy="1964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116106" y="2839236"/>
            <a:ext cx="6393243" cy="372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4138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ja-JP" altLang="en-US" sz="3200" dirty="0" smtClean="0">
                <a:latin typeface="Meiryo UI" panose="020B0604030504040204" pitchFamily="50" charset="-128"/>
                <a:ea typeface="Meiryo UI" panose="020B0604030504040204" pitchFamily="50" charset="-128"/>
              </a:rPr>
              <a:t>動作</a:t>
            </a:r>
            <a:r>
              <a:rPr lang="ja-JP" altLang="en-US" sz="3200" dirty="0">
                <a:latin typeface="Meiryo UI" panose="020B0604030504040204" pitchFamily="50" charset="-128"/>
                <a:ea typeface="Meiryo UI" panose="020B0604030504040204" pitchFamily="50" charset="-128"/>
              </a:rPr>
              <a:t>確認</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4512004"/>
          </a:xfrm>
        </p:spPr>
        <p:txBody>
          <a:bodyPr>
            <a:spAutoFit/>
          </a:bodyPr>
          <a:lstStyle/>
          <a:p>
            <a:pPr marL="0" indent="0">
              <a:buNone/>
            </a:pPr>
            <a:r>
              <a:rPr lang="en-US" altLang="ja-JP" sz="1600" dirty="0" err="1" smtClean="0">
                <a:latin typeface="Meiryo UI" panose="020B0604030504040204" pitchFamily="50" charset="-128"/>
                <a:ea typeface="Meiryo UI" panose="020B0604030504040204" pitchFamily="50" charset="-128"/>
              </a:rPr>
              <a:t>TimeCutAsync</a:t>
            </a:r>
            <a:r>
              <a:rPr lang="ja-JP" altLang="en-US" sz="1600" dirty="0" smtClean="0">
                <a:latin typeface="Meiryo UI" panose="020B0604030504040204" pitchFamily="50" charset="-128"/>
                <a:ea typeface="Meiryo UI" panose="020B0604030504040204" pitchFamily="50" charset="-128"/>
              </a:rPr>
              <a:t>を実行する。</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以下のように、リクエスト本文に全てのパラメータを入れる。（クエリには入れない）</a:t>
            </a:r>
            <a:endParaRPr lang="en-US" altLang="ja-JP" sz="1600" dirty="0" smtClean="0">
              <a:latin typeface="Meiryo UI" panose="020B0604030504040204" pitchFamily="50" charset="-128"/>
              <a:ea typeface="Meiryo UI" panose="020B0604030504040204" pitchFamily="50" charset="-128"/>
            </a:endParaRPr>
          </a:p>
          <a:p>
            <a:pPr marL="0" indent="0">
              <a:buNone/>
            </a:pPr>
            <a:r>
              <a:rPr lang="en-US" altLang="ja-JP" sz="1600" dirty="0" smtClean="0">
                <a:latin typeface="Meiryo UI" panose="020B0604030504040204" pitchFamily="50" charset="-128"/>
                <a:ea typeface="Meiryo UI" panose="020B0604030504040204" pitchFamily="50" charset="-128"/>
              </a:rPr>
              <a:t>"{</a:t>
            </a:r>
          </a:p>
          <a:p>
            <a:pPr marL="0" indent="0">
              <a:buNone/>
            </a:pPr>
            <a:r>
              <a:rPr lang="en-US" altLang="ja-JP" sz="1600" dirty="0" smtClean="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start\": \"20200915100630</a:t>
            </a:r>
            <a:r>
              <a:rPr lang="en-US" altLang="ja-JP" sz="1600" dirty="0" smtClean="0">
                <a:latin typeface="Meiryo UI" panose="020B0604030504040204" pitchFamily="50" charset="-128"/>
                <a:ea typeface="Meiryo UI" panose="020B0604030504040204" pitchFamily="50" charset="-128"/>
              </a:rPr>
              <a:t>\",</a:t>
            </a:r>
          </a:p>
          <a:p>
            <a:pPr marL="0" indent="0">
              <a:buNone/>
            </a:pPr>
            <a:r>
              <a:rPr lang="en-US" altLang="ja-JP" sz="1600" dirty="0" smtClean="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\"end\":   \"20200915100851</a:t>
            </a:r>
            <a:r>
              <a:rPr lang="en-US" altLang="ja-JP" sz="1600" dirty="0" smtClean="0">
                <a:latin typeface="Meiryo UI" panose="020B0604030504040204" pitchFamily="50" charset="-128"/>
                <a:ea typeface="Meiryo UI" panose="020B0604030504040204" pitchFamily="50" charset="-128"/>
              </a:rPr>
              <a:t>\",</a:t>
            </a:r>
          </a:p>
          <a:p>
            <a:pPr marL="0" indent="0">
              <a:buNone/>
            </a:pPr>
            <a:r>
              <a:rPr lang="en-US" altLang="ja-JP" sz="1600" dirty="0" smtClean="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t>
            </a:r>
            <a:r>
              <a:rPr lang="en-US" altLang="ja-JP" sz="1600" dirty="0" err="1">
                <a:latin typeface="Meiryo UI" panose="020B0604030504040204" pitchFamily="50" charset="-128"/>
                <a:ea typeface="Meiryo UI" panose="020B0604030504040204" pitchFamily="50" charset="-128"/>
              </a:rPr>
              <a:t>isMerge</a:t>
            </a:r>
            <a:r>
              <a:rPr lang="en-US" altLang="ja-JP" sz="1600" dirty="0">
                <a:latin typeface="Meiryo UI" panose="020B0604030504040204" pitchFamily="50" charset="-128"/>
                <a:ea typeface="Meiryo UI" panose="020B0604030504040204" pitchFamily="50" charset="-128"/>
              </a:rPr>
              <a:t>\": true</a:t>
            </a:r>
            <a:r>
              <a:rPr lang="en-US" altLang="ja-JP" sz="1600" dirty="0" smtClean="0">
                <a:latin typeface="Meiryo UI" panose="020B0604030504040204" pitchFamily="50" charset="-128"/>
                <a:ea typeface="Meiryo UI" panose="020B0604030504040204" pitchFamily="50" charset="-128"/>
              </a:rPr>
              <a:t>,</a:t>
            </a:r>
          </a:p>
          <a:p>
            <a:pPr marL="0" indent="0">
              <a:buNone/>
            </a:pPr>
            <a:r>
              <a:rPr lang="en-US" altLang="ja-JP" sz="1600" dirty="0" smtClean="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t>
            </a:r>
            <a:r>
              <a:rPr lang="en-US" altLang="ja-JP" sz="1600" dirty="0" err="1">
                <a:latin typeface="Meiryo UI" panose="020B0604030504040204" pitchFamily="50" charset="-128"/>
                <a:ea typeface="Meiryo UI" panose="020B0604030504040204" pitchFamily="50" charset="-128"/>
              </a:rPr>
              <a:t>fileNames</a:t>
            </a:r>
            <a:r>
              <a:rPr lang="en-US" altLang="ja-JP" sz="1600" dirty="0" smtClean="0">
                <a:latin typeface="Meiryo UI" panose="020B0604030504040204" pitchFamily="50" charset="-128"/>
                <a:ea typeface="Meiryo UI" panose="020B0604030504040204" pitchFamily="50" charset="-128"/>
              </a:rPr>
              <a:t>\":</a:t>
            </a:r>
          </a:p>
          <a:p>
            <a:pPr marL="0" indent="0">
              <a:buNone/>
            </a:pPr>
            <a:r>
              <a:rPr lang="en-US" altLang="ja-JP" sz="1600" dirty="0" smtClean="0">
                <a:latin typeface="Meiryo UI" panose="020B0604030504040204" pitchFamily="50" charset="-128"/>
                <a:ea typeface="Meiryo UI" panose="020B0604030504040204" pitchFamily="50" charset="-128"/>
              </a:rPr>
              <a:t>    [</a:t>
            </a:r>
          </a:p>
          <a:p>
            <a:pPr marL="0" indent="0">
              <a:buNone/>
            </a:pPr>
            <a:r>
              <a:rPr lang="en-US" altLang="ja-JP" sz="1600" dirty="0" smtClean="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TimeTest1/Data2_GPS_20200915100851.mfxz</a:t>
            </a:r>
            <a:r>
              <a:rPr lang="en-US" altLang="ja-JP" sz="1600" dirty="0" smtClean="0">
                <a:latin typeface="Meiryo UI" panose="020B0604030504040204" pitchFamily="50" charset="-128"/>
                <a:ea typeface="Meiryo UI" panose="020B0604030504040204" pitchFamily="50" charset="-128"/>
              </a:rPr>
              <a:t>\",</a:t>
            </a:r>
          </a:p>
          <a:p>
            <a:pPr marL="0" indent="0">
              <a:buNone/>
            </a:pPr>
            <a:r>
              <a:rPr lang="ja-JP" altLang="en-US" sz="1600" dirty="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TimeTest1/Data2_GPS_20200915100851.mfx</a:t>
            </a:r>
            <a:r>
              <a:rPr lang="en-US" altLang="ja-JP" sz="1600" dirty="0" smtClean="0">
                <a:latin typeface="Meiryo UI" panose="020B0604030504040204" pitchFamily="50" charset="-128"/>
                <a:ea typeface="Meiryo UI" panose="020B0604030504040204" pitchFamily="50" charset="-128"/>
              </a:rPr>
              <a:t>\",</a:t>
            </a:r>
          </a:p>
          <a:p>
            <a:pPr marL="0" indent="0">
              <a:buNone/>
            </a:pPr>
            <a:r>
              <a:rPr lang="en-US" altLang="ja-JP" sz="1600" dirty="0" smtClean="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\"TimeTest1/Data2_GPS_200915_100854.tdms</a:t>
            </a:r>
            <a:r>
              <a:rPr lang="en-US" altLang="ja-JP" sz="1600" dirty="0" smtClean="0">
                <a:latin typeface="Meiryo UI" panose="020B0604030504040204" pitchFamily="50" charset="-128"/>
                <a:ea typeface="Meiryo UI" panose="020B0604030504040204" pitchFamily="50" charset="-128"/>
              </a:rPr>
              <a:t>\”</a:t>
            </a:r>
            <a:endParaRPr lang="en-US" altLang="ja-JP" sz="1600" dirty="0" smtClean="0">
              <a:latin typeface="Meiryo UI" panose="020B0604030504040204" pitchFamily="50" charset="-128"/>
              <a:ea typeface="Meiryo UI" panose="020B0604030504040204" pitchFamily="50" charset="-128"/>
            </a:endParaRPr>
          </a:p>
          <a:p>
            <a:pPr marL="0" indent="0">
              <a:buNone/>
            </a:pPr>
            <a:r>
              <a:rPr lang="en-US" altLang="ja-JP" sz="1600" dirty="0" smtClean="0">
                <a:latin typeface="Meiryo UI" panose="020B0604030504040204" pitchFamily="50" charset="-128"/>
                <a:ea typeface="Meiryo UI" panose="020B0604030504040204" pitchFamily="50" charset="-128"/>
              </a:rPr>
              <a:t>    ]</a:t>
            </a:r>
          </a:p>
          <a:p>
            <a:pPr marL="0" indent="0">
              <a:buNone/>
            </a:pPr>
            <a:r>
              <a:rPr lang="en-US" altLang="ja-JP" sz="1600" dirty="0" smtClean="0">
                <a:latin typeface="Meiryo UI" panose="020B0604030504040204" pitchFamily="50" charset="-128"/>
                <a:ea typeface="Meiryo UI" panose="020B0604030504040204" pitchFamily="50" charset="-128"/>
              </a:rPr>
              <a:t>}"</a:t>
            </a: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a:t>
            </a:r>
            <a:r>
              <a:rPr lang="en-US" altLang="ja-JP" sz="2400" dirty="0" err="1" smtClean="0">
                <a:latin typeface="Meiryo UI" panose="020B0604030504040204" pitchFamily="50" charset="-128"/>
                <a:ea typeface="Meiryo UI" panose="020B0604030504040204" pitchFamily="50" charset="-128"/>
              </a:rPr>
              <a:t>TimeCutAsyn</a:t>
            </a:r>
            <a:r>
              <a:rPr lang="en-US" altLang="ja-JP" sz="2400" dirty="0" err="1">
                <a:latin typeface="Meiryo UI" panose="020B0604030504040204" pitchFamily="50" charset="-128"/>
                <a:ea typeface="Meiryo UI" panose="020B0604030504040204" pitchFamily="50" charset="-128"/>
              </a:rPr>
              <a:t>c</a:t>
            </a:r>
            <a:r>
              <a:rPr lang="ja-JP" altLang="en-US" sz="2400" dirty="0" smtClean="0">
                <a:latin typeface="Meiryo UI" panose="020B0604030504040204" pitchFamily="50" charset="-128"/>
                <a:ea typeface="Meiryo UI" panose="020B0604030504040204" pitchFamily="50" charset="-128"/>
              </a:rPr>
              <a:t>の実行</a:t>
            </a:r>
            <a:endParaRPr lang="ja-JP" altLang="en-US" sz="2400"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3"/>
          <a:stretch>
            <a:fillRect/>
          </a:stretch>
        </p:blipFill>
        <p:spPr>
          <a:xfrm>
            <a:off x="6068290" y="2545519"/>
            <a:ext cx="6034717" cy="2050708"/>
          </a:xfrm>
          <a:prstGeom prst="rect">
            <a:avLst/>
          </a:prstGeom>
        </p:spPr>
      </p:pic>
      <p:sp>
        <p:nvSpPr>
          <p:cNvPr id="10" name="正方形/長方形 9"/>
          <p:cNvSpPr/>
          <p:nvPr/>
        </p:nvSpPr>
        <p:spPr>
          <a:xfrm>
            <a:off x="6181647" y="3877586"/>
            <a:ext cx="5826465" cy="2938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05036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ja-JP" altLang="en-US" sz="3200" dirty="0" smtClean="0">
                <a:latin typeface="Meiryo UI" panose="020B0604030504040204" pitchFamily="50" charset="-128"/>
                <a:ea typeface="Meiryo UI" panose="020B0604030504040204" pitchFamily="50" charset="-128"/>
              </a:rPr>
              <a:t>動作</a:t>
            </a:r>
            <a:r>
              <a:rPr lang="ja-JP" altLang="en-US" sz="3200" dirty="0">
                <a:latin typeface="Meiryo UI" panose="020B0604030504040204" pitchFamily="50" charset="-128"/>
                <a:ea typeface="Meiryo UI" panose="020B0604030504040204" pitchFamily="50" charset="-128"/>
              </a:rPr>
              <a:t>確認</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1363450"/>
          </a:xfrm>
        </p:spPr>
        <p:txBody>
          <a:bodyPr>
            <a:spAutoFit/>
          </a:bodyPr>
          <a:lstStyle/>
          <a:p>
            <a:pPr marL="0" indent="0">
              <a:buNone/>
            </a:pPr>
            <a:r>
              <a:rPr lang="en-US" altLang="ja-JP" sz="1600" dirty="0" err="1" smtClean="0">
                <a:latin typeface="Meiryo UI" panose="020B0604030504040204" pitchFamily="50" charset="-128"/>
                <a:ea typeface="Meiryo UI" panose="020B0604030504040204" pitchFamily="50" charset="-128"/>
              </a:rPr>
              <a:t>TimeCutAsync</a:t>
            </a:r>
            <a:r>
              <a:rPr lang="en-US" altLang="ja-JP" sz="1600" dirty="0" smtClean="0">
                <a:latin typeface="Meiryo UI" panose="020B0604030504040204" pitchFamily="50" charset="-128"/>
                <a:ea typeface="Meiryo UI" panose="020B0604030504040204" pitchFamily="50" charset="-128"/>
              </a:rPr>
              <a:t>/Status</a:t>
            </a:r>
            <a:r>
              <a:rPr lang="ja-JP" altLang="en-US" sz="1600" dirty="0" smtClean="0">
                <a:latin typeface="Meiryo UI" panose="020B0604030504040204" pitchFamily="50" charset="-128"/>
                <a:ea typeface="Meiryo UI" panose="020B0604030504040204" pitchFamily="50" charset="-128"/>
              </a:rPr>
              <a:t>を実行する。</a:t>
            </a:r>
            <a:endParaRPr lang="en-US" altLang="ja-JP" sz="1600" dirty="0" smtClean="0">
              <a:latin typeface="Meiryo UI" panose="020B0604030504040204" pitchFamily="50" charset="-128"/>
              <a:ea typeface="Meiryo UI" panose="020B0604030504040204" pitchFamily="50" charset="-128"/>
            </a:endParaRPr>
          </a:p>
          <a:p>
            <a:pPr marL="0" indent="0">
              <a:buNone/>
            </a:pPr>
            <a:r>
              <a:rPr lang="en-US" altLang="ja-JP" sz="1600" dirty="0" err="1" smtClean="0">
                <a:latin typeface="Meiryo UI" panose="020B0604030504040204" pitchFamily="50" charset="-128"/>
                <a:ea typeface="Meiryo UI" panose="020B0604030504040204" pitchFamily="50" charset="-128"/>
              </a:rPr>
              <a:t>LongLambda</a:t>
            </a:r>
            <a:r>
              <a:rPr lang="ja-JP" altLang="en-US" sz="1600" dirty="0" smtClean="0">
                <a:latin typeface="Meiryo UI" panose="020B0604030504040204" pitchFamily="50" charset="-128"/>
                <a:ea typeface="Meiryo UI" panose="020B0604030504040204" pitchFamily="50" charset="-128"/>
              </a:rPr>
              <a:t>と同様、</a:t>
            </a:r>
            <a:endParaRPr lang="en-US" altLang="ja-JP" sz="1600" dirty="0" smtClean="0">
              <a:latin typeface="Meiryo UI" panose="020B0604030504040204" pitchFamily="50" charset="-128"/>
              <a:ea typeface="Meiryo UI" panose="020B0604030504040204" pitchFamily="50" charset="-128"/>
            </a:endParaRPr>
          </a:p>
          <a:p>
            <a:pPr marL="0" indent="0">
              <a:buNone/>
            </a:pPr>
            <a:r>
              <a:rPr lang="en-US" altLang="ja-JP" sz="1600" dirty="0" smtClean="0">
                <a:latin typeface="Meiryo UI" panose="020B0604030504040204" pitchFamily="50" charset="-128"/>
                <a:ea typeface="Meiryo UI" panose="020B0604030504040204" pitchFamily="50" charset="-128"/>
              </a:rPr>
              <a:t>status</a:t>
            </a:r>
            <a:r>
              <a:rPr lang="ja-JP" altLang="en-US" sz="1600" dirty="0" smtClean="0">
                <a:latin typeface="Meiryo UI" panose="020B0604030504040204" pitchFamily="50" charset="-128"/>
                <a:ea typeface="Meiryo UI" panose="020B0604030504040204" pitchFamily="50" charset="-128"/>
              </a:rPr>
              <a:t>で実行中と完了の判別、</a:t>
            </a:r>
            <a:endParaRPr lang="en-US" altLang="ja-JP" sz="1600" dirty="0" smtClean="0">
              <a:latin typeface="Meiryo UI" panose="020B0604030504040204" pitchFamily="50" charset="-128"/>
              <a:ea typeface="Meiryo UI" panose="020B0604030504040204" pitchFamily="50" charset="-128"/>
            </a:endParaRPr>
          </a:p>
          <a:p>
            <a:pPr marL="0" indent="0">
              <a:buNone/>
            </a:pPr>
            <a:r>
              <a:rPr lang="en-US" altLang="ja-JP" sz="1600" dirty="0" smtClean="0">
                <a:latin typeface="Meiryo UI" panose="020B0604030504040204" pitchFamily="50" charset="-128"/>
                <a:ea typeface="Meiryo UI" panose="020B0604030504040204" pitchFamily="50" charset="-128"/>
              </a:rPr>
              <a:t>Payload</a:t>
            </a:r>
            <a:r>
              <a:rPr lang="ja-JP" altLang="en-US" sz="1600" dirty="0" smtClean="0">
                <a:latin typeface="Meiryo UI" panose="020B0604030504040204" pitchFamily="50" charset="-128"/>
                <a:ea typeface="Meiryo UI" panose="020B0604030504040204" pitchFamily="50" charset="-128"/>
              </a:rPr>
              <a:t>でレスポンスが取得できた。</a:t>
            </a:r>
            <a:endParaRPr lang="en-US" altLang="ja-JP" sz="1600" dirty="0" smtClean="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a:t>
            </a:r>
            <a:r>
              <a:rPr lang="en-US" altLang="ja-JP" sz="2400" dirty="0" err="1" smtClean="0">
                <a:latin typeface="Meiryo UI" panose="020B0604030504040204" pitchFamily="50" charset="-128"/>
                <a:ea typeface="Meiryo UI" panose="020B0604030504040204" pitchFamily="50" charset="-128"/>
              </a:rPr>
              <a:t>TimeCutAsync</a:t>
            </a:r>
            <a:r>
              <a:rPr lang="ja-JP" altLang="en-US" sz="2400" dirty="0" smtClean="0">
                <a:latin typeface="Meiryo UI" panose="020B0604030504040204" pitchFamily="50" charset="-128"/>
                <a:ea typeface="Meiryo UI" panose="020B0604030504040204" pitchFamily="50" charset="-128"/>
              </a:rPr>
              <a:t>の実行</a:t>
            </a:r>
            <a:endParaRPr lang="ja-JP" altLang="en-US" sz="2400"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3"/>
          <a:stretch>
            <a:fillRect/>
          </a:stretch>
        </p:blipFill>
        <p:spPr>
          <a:xfrm>
            <a:off x="5660021" y="204807"/>
            <a:ext cx="6430982" cy="5645708"/>
          </a:xfrm>
          <a:prstGeom prst="rect">
            <a:avLst/>
          </a:prstGeom>
        </p:spPr>
      </p:pic>
      <p:sp>
        <p:nvSpPr>
          <p:cNvPr id="7" name="正方形/長方形 6"/>
          <p:cNvSpPr/>
          <p:nvPr/>
        </p:nvSpPr>
        <p:spPr>
          <a:xfrm>
            <a:off x="5660021" y="3370433"/>
            <a:ext cx="6295192" cy="324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4"/>
          <a:stretch>
            <a:fillRect/>
          </a:stretch>
        </p:blipFill>
        <p:spPr>
          <a:xfrm>
            <a:off x="5660021" y="5963047"/>
            <a:ext cx="3876675" cy="428625"/>
          </a:xfrm>
          <a:prstGeom prst="rect">
            <a:avLst/>
          </a:prstGeom>
        </p:spPr>
      </p:pic>
      <p:sp>
        <p:nvSpPr>
          <p:cNvPr id="9" name="正方形/長方形 8"/>
          <p:cNvSpPr/>
          <p:nvPr/>
        </p:nvSpPr>
        <p:spPr>
          <a:xfrm>
            <a:off x="5660020" y="5963047"/>
            <a:ext cx="1694223" cy="2124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32468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ja-JP" altLang="en-US" sz="3200" dirty="0">
                <a:latin typeface="Meiryo UI" panose="020B0604030504040204" pitchFamily="50" charset="-128"/>
                <a:ea typeface="Meiryo UI" panose="020B0604030504040204" pitchFamily="50" charset="-128"/>
              </a:rPr>
              <a:t>概要</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313932"/>
          </a:xfrm>
        </p:spPr>
        <p:txBody>
          <a:bodyPr>
            <a:spAutoFit/>
          </a:bodyPr>
          <a:lstStyle/>
          <a:p>
            <a:pPr marL="0" indent="0">
              <a:buNone/>
            </a:pPr>
            <a:r>
              <a:rPr lang="en-US" altLang="ja-JP" sz="1600" dirty="0" smtClean="0">
                <a:latin typeface="Meiryo UI" panose="020B0604030504040204" pitchFamily="50" charset="-128"/>
                <a:ea typeface="Meiryo UI" panose="020B0604030504040204" pitchFamily="50" charset="-128"/>
              </a:rPr>
              <a:t>Step</a:t>
            </a:r>
            <a:r>
              <a:rPr lang="ja-JP" altLang="en-US" sz="1600" dirty="0" smtClean="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Functions</a:t>
            </a:r>
            <a:r>
              <a:rPr lang="ja-JP" altLang="en-US" sz="1600" dirty="0" smtClean="0">
                <a:latin typeface="Meiryo UI" panose="020B0604030504040204" pitchFamily="50" charset="-128"/>
                <a:ea typeface="Meiryo UI" panose="020B0604030504040204" pitchFamily="50" charset="-128"/>
              </a:rPr>
              <a:t>を組み合わせることで、</a:t>
            </a:r>
            <a:r>
              <a:rPr lang="en-US" altLang="ja-JP" sz="1600" dirty="0">
                <a:latin typeface="Meiryo UI" panose="020B0604030504040204" pitchFamily="50" charset="-128"/>
                <a:ea typeface="Meiryo UI" panose="020B0604030504040204" pitchFamily="50" charset="-128"/>
              </a:rPr>
              <a:t> (DB</a:t>
            </a:r>
            <a:r>
              <a:rPr lang="ja-JP" altLang="en-US" sz="1600" dirty="0">
                <a:latin typeface="Meiryo UI" panose="020B0604030504040204" pitchFamily="50" charset="-128"/>
                <a:ea typeface="Meiryo UI" panose="020B0604030504040204" pitchFamily="50" charset="-128"/>
              </a:rPr>
              <a:t>や</a:t>
            </a:r>
            <a:r>
              <a:rPr lang="en-US" altLang="ja-JP" sz="1600" dirty="0">
                <a:latin typeface="Meiryo UI" panose="020B0604030504040204" pitchFamily="50" charset="-128"/>
                <a:ea typeface="Meiryo UI" panose="020B0604030504040204" pitchFamily="50" charset="-128"/>
              </a:rPr>
              <a:t>S3</a:t>
            </a:r>
            <a:r>
              <a:rPr lang="ja-JP" altLang="en-US" sz="1600" dirty="0">
                <a:latin typeface="Meiryo UI" panose="020B0604030504040204" pitchFamily="50" charset="-128"/>
                <a:ea typeface="Meiryo UI" panose="020B0604030504040204" pitchFamily="50" charset="-128"/>
              </a:rPr>
              <a:t>を駆使するよりは</a:t>
            </a:r>
            <a:r>
              <a:rPr lang="en-US" altLang="ja-JP" sz="1600" dirty="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簡単に非同期化することができました。</a:t>
            </a:r>
            <a:endParaRPr kumimoji="1" lang="ja-JP" altLang="en-US" sz="1600" dirty="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解決策</a:t>
            </a:r>
          </a:p>
        </p:txBody>
      </p:sp>
      <p:pic>
        <p:nvPicPr>
          <p:cNvPr id="10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661" y="2769100"/>
            <a:ext cx="728662" cy="73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線矢印コネクタ 8"/>
          <p:cNvCxnSpPr/>
          <p:nvPr/>
        </p:nvCxnSpPr>
        <p:spPr>
          <a:xfrm>
            <a:off x="2064323" y="3984578"/>
            <a:ext cx="2982810" cy="1349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16" name="Graphic 10">
            <a:extLst>
              <a:ext uri="{FF2B5EF4-FFF2-40B4-BE49-F238E27FC236}">
                <a16:creationId xmlns="" xmlns:a16="http://schemas.microsoft.com/office/drawing/2014/main" id="{CFBA858E-1F39-BC4A-8A1C-B3B0FE9B326E}"/>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3453560" y="2289228"/>
            <a:ext cx="330200" cy="330200"/>
          </a:xfrm>
          <a:prstGeom prst="rect">
            <a:avLst/>
          </a:prstGeom>
        </p:spPr>
      </p:pic>
      <p:sp>
        <p:nvSpPr>
          <p:cNvPr id="20" name="Rectangle 6">
            <a:extLst>
              <a:ext uri="{FF2B5EF4-FFF2-40B4-BE49-F238E27FC236}">
                <a16:creationId xmlns="" xmlns:a16="http://schemas.microsoft.com/office/drawing/2014/main" id="{BE19D227-77AD-D541-9CF5-1F3695F4DCE1}"/>
              </a:ext>
            </a:extLst>
          </p:cNvPr>
          <p:cNvSpPr/>
          <p:nvPr/>
        </p:nvSpPr>
        <p:spPr>
          <a:xfrm>
            <a:off x="3453560" y="2291522"/>
            <a:ext cx="8203186" cy="446084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400" dirty="0">
                <a:solidFill>
                  <a:sysClr val="windowText" lastClr="000000"/>
                </a:solidFill>
              </a:rPr>
              <a:t>AWS Cloud</a:t>
            </a:r>
          </a:p>
        </p:txBody>
      </p:sp>
      <p:pic>
        <p:nvPicPr>
          <p:cNvPr id="21" name="Graphic 18">
            <a:extLst>
              <a:ext uri="{FF2B5EF4-FFF2-40B4-BE49-F238E27FC236}">
                <a16:creationId xmlns="" xmlns:a16="http://schemas.microsoft.com/office/drawing/2014/main" id="{F249C49B-0805-DA42-9A42-CFCC79AC1BB3}"/>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5047133" y="2796087"/>
            <a:ext cx="711200" cy="711200"/>
          </a:xfrm>
          <a:prstGeom prst="rect">
            <a:avLst/>
          </a:prstGeom>
        </p:spPr>
      </p:pic>
      <p:pic>
        <p:nvPicPr>
          <p:cNvPr id="22" name="Graphic 6">
            <a:extLst>
              <a:ext uri="{FF2B5EF4-FFF2-40B4-BE49-F238E27FC236}">
                <a16:creationId xmlns="" xmlns:a16="http://schemas.microsoft.com/office/drawing/2014/main" id="{C49A3931-131E-124F-9BCB-3817111B7D0E}"/>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10411543" y="2796495"/>
            <a:ext cx="711200" cy="711200"/>
          </a:xfrm>
          <a:prstGeom prst="rect">
            <a:avLst/>
          </a:prstGeom>
        </p:spPr>
      </p:pic>
      <p:cxnSp>
        <p:nvCxnSpPr>
          <p:cNvPr id="23" name="直線矢印コネクタ 22"/>
          <p:cNvCxnSpPr/>
          <p:nvPr/>
        </p:nvCxnSpPr>
        <p:spPr>
          <a:xfrm>
            <a:off x="5758333" y="4103869"/>
            <a:ext cx="2273705"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TextBox 10">
            <a:extLst>
              <a:ext uri="{FF2B5EF4-FFF2-40B4-BE49-F238E27FC236}">
                <a16:creationId xmlns="" xmlns:a16="http://schemas.microsoft.com/office/drawing/2014/main" id="{D5845DED-0609-EA40-9E65-243A195EBF86}"/>
              </a:ext>
            </a:extLst>
          </p:cNvPr>
          <p:cNvSpPr txBox="1"/>
          <p:nvPr/>
        </p:nvSpPr>
        <p:spPr>
          <a:xfrm>
            <a:off x="10013867" y="2507817"/>
            <a:ext cx="1506552" cy="307777"/>
          </a:xfrm>
          <a:prstGeom prst="rect">
            <a:avLst/>
          </a:prstGeom>
          <a:noFill/>
        </p:spPr>
        <p:txBody>
          <a:bodyPr wrap="square" rtlCol="0">
            <a:spAutoFit/>
          </a:bodyPr>
          <a:lstStyle/>
          <a:p>
            <a:pPr algn="ctr"/>
            <a:r>
              <a:rPr lang="en-US" sz="1400" dirty="0" smtClean="0">
                <a:latin typeface="Meiryo UI" panose="020B0604030504040204" pitchFamily="50" charset="-128"/>
                <a:ea typeface="Meiryo UI" panose="020B0604030504040204" pitchFamily="50" charset="-128"/>
              </a:rPr>
              <a:t>Lambda</a:t>
            </a:r>
          </a:p>
        </p:txBody>
      </p:sp>
      <p:sp>
        <p:nvSpPr>
          <p:cNvPr id="26" name="TextBox 10">
            <a:extLst>
              <a:ext uri="{FF2B5EF4-FFF2-40B4-BE49-F238E27FC236}">
                <a16:creationId xmlns="" xmlns:a16="http://schemas.microsoft.com/office/drawing/2014/main" id="{D5845DED-0609-EA40-9E65-243A195EBF86}"/>
              </a:ext>
            </a:extLst>
          </p:cNvPr>
          <p:cNvSpPr txBox="1"/>
          <p:nvPr/>
        </p:nvSpPr>
        <p:spPr>
          <a:xfrm>
            <a:off x="4589448" y="2507817"/>
            <a:ext cx="1506552" cy="307777"/>
          </a:xfrm>
          <a:prstGeom prst="rect">
            <a:avLst/>
          </a:prstGeom>
          <a:noFill/>
        </p:spPr>
        <p:txBody>
          <a:bodyPr wrap="square" rtlCol="0">
            <a:spAutoFit/>
          </a:bodyPr>
          <a:lstStyle/>
          <a:p>
            <a:pPr algn="ctr"/>
            <a:r>
              <a:rPr lang="en-US" altLang="ja-JP" sz="1400" dirty="0" smtClean="0">
                <a:latin typeface="Meiryo UI" panose="020B0604030504040204" pitchFamily="50" charset="-128"/>
                <a:ea typeface="Meiryo UI" panose="020B0604030504040204" pitchFamily="50" charset="-128"/>
              </a:rPr>
              <a:t>API</a:t>
            </a:r>
            <a:r>
              <a:rPr lang="ja-JP" altLang="en-US" sz="1400" dirty="0">
                <a:latin typeface="Meiryo UI" panose="020B0604030504040204" pitchFamily="50" charset="-128"/>
                <a:ea typeface="Meiryo UI" panose="020B0604030504040204" pitchFamily="50" charset="-128"/>
              </a:rPr>
              <a:t> </a:t>
            </a:r>
            <a:r>
              <a:rPr lang="en-US" altLang="ja-JP" sz="1400" dirty="0" smtClean="0">
                <a:latin typeface="Meiryo UI" panose="020B0604030504040204" pitchFamily="50" charset="-128"/>
                <a:ea typeface="Meiryo UI" panose="020B0604030504040204" pitchFamily="50" charset="-128"/>
              </a:rPr>
              <a:t>Gateway</a:t>
            </a:r>
            <a:endParaRPr lang="en-US" sz="1400" dirty="0" smtClean="0">
              <a:latin typeface="Meiryo UI" panose="020B0604030504040204" pitchFamily="50" charset="-128"/>
              <a:ea typeface="Meiryo UI" panose="020B0604030504040204" pitchFamily="50" charset="-128"/>
            </a:endParaRPr>
          </a:p>
        </p:txBody>
      </p:sp>
      <p:cxnSp>
        <p:nvCxnSpPr>
          <p:cNvPr id="28" name="直線矢印コネクタ 27"/>
          <p:cNvCxnSpPr/>
          <p:nvPr/>
        </p:nvCxnSpPr>
        <p:spPr>
          <a:xfrm flipH="1">
            <a:off x="8284537" y="5935069"/>
            <a:ext cx="237086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4" name="直線矢印コネクタ 33"/>
          <p:cNvCxnSpPr/>
          <p:nvPr/>
        </p:nvCxnSpPr>
        <p:spPr>
          <a:xfrm flipH="1">
            <a:off x="5716388" y="4581391"/>
            <a:ext cx="2315826" cy="720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7" name="TextBox 10">
            <a:extLst>
              <a:ext uri="{FF2B5EF4-FFF2-40B4-BE49-F238E27FC236}">
                <a16:creationId xmlns="" xmlns:a16="http://schemas.microsoft.com/office/drawing/2014/main" id="{D5845DED-0609-EA40-9E65-243A195EBF86}"/>
              </a:ext>
            </a:extLst>
          </p:cNvPr>
          <p:cNvSpPr txBox="1"/>
          <p:nvPr/>
        </p:nvSpPr>
        <p:spPr>
          <a:xfrm>
            <a:off x="1978815" y="3640683"/>
            <a:ext cx="1506552" cy="307777"/>
          </a:xfrm>
          <a:prstGeom prst="rect">
            <a:avLst/>
          </a:prstGeom>
          <a:noFill/>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rPr>
              <a:t>リクエスト</a:t>
            </a:r>
            <a:endParaRPr lang="en-US" sz="1400" dirty="0">
              <a:latin typeface="Meiryo UI" panose="020B0604030504040204" pitchFamily="50" charset="-128"/>
              <a:ea typeface="Meiryo UI" panose="020B0604030504040204" pitchFamily="50" charset="-128"/>
            </a:endParaRPr>
          </a:p>
        </p:txBody>
      </p:sp>
      <p:pic>
        <p:nvPicPr>
          <p:cNvPr id="17" name="Graphic 10">
            <a:extLst>
              <a:ext uri="{FF2B5EF4-FFF2-40B4-BE49-F238E27FC236}">
                <a16:creationId xmlns="" xmlns:a16="http://schemas.microsoft.com/office/drawing/2014/main" id="{1A8D30EF-3065-9048-825C-BF17B517AA98}"/>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7782238" y="2796087"/>
            <a:ext cx="711200" cy="711200"/>
          </a:xfrm>
          <a:prstGeom prst="rect">
            <a:avLst/>
          </a:prstGeom>
        </p:spPr>
      </p:pic>
      <p:cxnSp>
        <p:nvCxnSpPr>
          <p:cNvPr id="19" name="直線コネクタ 18"/>
          <p:cNvCxnSpPr>
            <a:stCxn id="10245" idx="2"/>
          </p:cNvCxnSpPr>
          <p:nvPr/>
        </p:nvCxnSpPr>
        <p:spPr>
          <a:xfrm>
            <a:off x="1699992" y="3507287"/>
            <a:ext cx="0" cy="3067325"/>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直線コネクタ 32"/>
          <p:cNvCxnSpPr>
            <a:stCxn id="21" idx="2"/>
          </p:cNvCxnSpPr>
          <p:nvPr/>
        </p:nvCxnSpPr>
        <p:spPr>
          <a:xfrm>
            <a:off x="5402733" y="3507287"/>
            <a:ext cx="0" cy="3067325"/>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直線コネクタ 37"/>
          <p:cNvCxnSpPr>
            <a:stCxn id="17" idx="2"/>
          </p:cNvCxnSpPr>
          <p:nvPr/>
        </p:nvCxnSpPr>
        <p:spPr>
          <a:xfrm>
            <a:off x="8137838" y="3507287"/>
            <a:ext cx="0" cy="3087855"/>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直線コネクタ 38"/>
          <p:cNvCxnSpPr>
            <a:stCxn id="22" idx="2"/>
          </p:cNvCxnSpPr>
          <p:nvPr/>
        </p:nvCxnSpPr>
        <p:spPr>
          <a:xfrm>
            <a:off x="10767143" y="3507695"/>
            <a:ext cx="0" cy="3066916"/>
          </a:xfrm>
          <a:prstGeom prst="line">
            <a:avLst/>
          </a:prstGeom>
          <a:ln w="19050"/>
        </p:spPr>
        <p:style>
          <a:lnRef idx="1">
            <a:schemeClr val="dk1"/>
          </a:lnRef>
          <a:fillRef idx="0">
            <a:schemeClr val="dk1"/>
          </a:fillRef>
          <a:effectRef idx="0">
            <a:schemeClr val="dk1"/>
          </a:effectRef>
          <a:fontRef idx="minor">
            <a:schemeClr val="tx1"/>
          </a:fontRef>
        </p:style>
      </p:cxnSp>
      <p:sp>
        <p:nvSpPr>
          <p:cNvPr id="41" name="TextBox 10">
            <a:extLst>
              <a:ext uri="{FF2B5EF4-FFF2-40B4-BE49-F238E27FC236}">
                <a16:creationId xmlns="" xmlns:a16="http://schemas.microsoft.com/office/drawing/2014/main" id="{D5845DED-0609-EA40-9E65-243A195EBF86}"/>
              </a:ext>
            </a:extLst>
          </p:cNvPr>
          <p:cNvSpPr txBox="1"/>
          <p:nvPr/>
        </p:nvSpPr>
        <p:spPr>
          <a:xfrm>
            <a:off x="7331662" y="2506715"/>
            <a:ext cx="1506552" cy="307777"/>
          </a:xfrm>
          <a:prstGeom prst="rect">
            <a:avLst/>
          </a:prstGeom>
          <a:noFill/>
        </p:spPr>
        <p:txBody>
          <a:bodyPr wrap="square" rtlCol="0">
            <a:spAutoFit/>
          </a:bodyPr>
          <a:lstStyle/>
          <a:p>
            <a:pPr algn="ctr"/>
            <a:r>
              <a:rPr lang="en-US" altLang="ja-JP" sz="1400" dirty="0" smtClean="0">
                <a:latin typeface="Meiryo UI" panose="020B0604030504040204" pitchFamily="50" charset="-128"/>
                <a:ea typeface="Meiryo UI" panose="020B0604030504040204" pitchFamily="50" charset="-128"/>
              </a:rPr>
              <a:t>Step Function</a:t>
            </a:r>
            <a:endParaRPr lang="en-US" sz="1400" dirty="0" smtClean="0">
              <a:latin typeface="Meiryo UI" panose="020B0604030504040204" pitchFamily="50" charset="-128"/>
              <a:ea typeface="Meiryo UI" panose="020B0604030504040204" pitchFamily="50" charset="-128"/>
            </a:endParaRPr>
          </a:p>
        </p:txBody>
      </p:sp>
      <p:cxnSp>
        <p:nvCxnSpPr>
          <p:cNvPr id="43" name="直線矢印コネクタ 42"/>
          <p:cNvCxnSpPr/>
          <p:nvPr/>
        </p:nvCxnSpPr>
        <p:spPr>
          <a:xfrm>
            <a:off x="8253410" y="4241155"/>
            <a:ext cx="2401995"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5" name="カギ線コネクタ 44"/>
          <p:cNvCxnSpPr>
            <a:stCxn id="52" idx="3"/>
            <a:endCxn id="55" idx="3"/>
          </p:cNvCxnSpPr>
          <p:nvPr/>
        </p:nvCxnSpPr>
        <p:spPr>
          <a:xfrm>
            <a:off x="10872943" y="4232136"/>
            <a:ext cx="12700" cy="1702933"/>
          </a:xfrm>
          <a:prstGeom prst="bent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10655405" y="4103869"/>
            <a:ext cx="217538" cy="2565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55" name="正方形/長方形 54"/>
          <p:cNvSpPr/>
          <p:nvPr/>
        </p:nvSpPr>
        <p:spPr>
          <a:xfrm>
            <a:off x="10655405" y="5806802"/>
            <a:ext cx="217538" cy="2565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cxnSp>
        <p:nvCxnSpPr>
          <p:cNvPr id="58" name="直線矢印コネクタ 57"/>
          <p:cNvCxnSpPr/>
          <p:nvPr/>
        </p:nvCxnSpPr>
        <p:spPr>
          <a:xfrm flipH="1">
            <a:off x="2149449" y="4817557"/>
            <a:ext cx="288577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0" name="直線矢印コネクタ 59"/>
          <p:cNvCxnSpPr/>
          <p:nvPr/>
        </p:nvCxnSpPr>
        <p:spPr>
          <a:xfrm>
            <a:off x="2064323" y="5471234"/>
            <a:ext cx="2982810" cy="1349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1" name="直線矢印コネクタ 60"/>
          <p:cNvCxnSpPr/>
          <p:nvPr/>
        </p:nvCxnSpPr>
        <p:spPr>
          <a:xfrm>
            <a:off x="5758333" y="5590525"/>
            <a:ext cx="2273705"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2" name="直線矢印コネクタ 61"/>
          <p:cNvCxnSpPr/>
          <p:nvPr/>
        </p:nvCxnSpPr>
        <p:spPr>
          <a:xfrm flipH="1">
            <a:off x="5716388" y="6204073"/>
            <a:ext cx="2315826" cy="720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3" name="直線矢印コネクタ 62"/>
          <p:cNvCxnSpPr/>
          <p:nvPr/>
        </p:nvCxnSpPr>
        <p:spPr>
          <a:xfrm flipH="1">
            <a:off x="2149449" y="6440239"/>
            <a:ext cx="288577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4" name="TextBox 10">
            <a:extLst>
              <a:ext uri="{FF2B5EF4-FFF2-40B4-BE49-F238E27FC236}">
                <a16:creationId xmlns="" xmlns:a16="http://schemas.microsoft.com/office/drawing/2014/main" id="{D5845DED-0609-EA40-9E65-243A195EBF86}"/>
              </a:ext>
            </a:extLst>
          </p:cNvPr>
          <p:cNvSpPr txBox="1"/>
          <p:nvPr/>
        </p:nvSpPr>
        <p:spPr>
          <a:xfrm>
            <a:off x="5821559" y="3570240"/>
            <a:ext cx="1931060" cy="523220"/>
          </a:xfrm>
          <a:prstGeom prst="rect">
            <a:avLst/>
          </a:prstGeom>
          <a:noFill/>
        </p:spPr>
        <p:txBody>
          <a:bodyPr wrap="square" rtlCol="0">
            <a:spAutoFit/>
          </a:bodyPr>
          <a:lstStyle/>
          <a:p>
            <a:pPr algn="ctr"/>
            <a:r>
              <a:rPr lang="en-US" altLang="ja-JP" sz="1400" dirty="0" err="1" smtClean="0">
                <a:latin typeface="Meiryo UI" panose="020B0604030504040204" pitchFamily="50" charset="-128"/>
                <a:ea typeface="Meiryo UI" panose="020B0604030504040204" pitchFamily="50" charset="-128"/>
              </a:rPr>
              <a:t>StartExecution</a:t>
            </a:r>
            <a:r>
              <a:rPr lang="ja-JP" altLang="en-US" sz="1400" dirty="0" smtClean="0">
                <a:latin typeface="Meiryo UI" panose="020B0604030504040204" pitchFamily="50" charset="-128"/>
                <a:ea typeface="Meiryo UI" panose="020B0604030504040204" pitchFamily="50" charset="-128"/>
              </a:rPr>
              <a:t> </a:t>
            </a:r>
            <a:r>
              <a:rPr lang="en-US" altLang="ja-JP" sz="1400" dirty="0" smtClean="0">
                <a:latin typeface="Meiryo UI" panose="020B0604030504040204" pitchFamily="50" charset="-128"/>
                <a:ea typeface="Meiryo UI" panose="020B0604030504040204" pitchFamily="50" charset="-128"/>
              </a:rPr>
              <a:t>API</a:t>
            </a:r>
          </a:p>
          <a:p>
            <a:pPr algn="ctr"/>
            <a:r>
              <a:rPr lang="ja-JP" altLang="en-US" sz="1400" dirty="0" smtClean="0">
                <a:latin typeface="Meiryo UI" panose="020B0604030504040204" pitchFamily="50" charset="-128"/>
                <a:ea typeface="Meiryo UI" panose="020B0604030504040204" pitchFamily="50" charset="-128"/>
              </a:rPr>
              <a:t>タスク</a:t>
            </a:r>
            <a:r>
              <a:rPr lang="ja-JP" altLang="en-US" sz="1400" dirty="0">
                <a:latin typeface="Meiryo UI" panose="020B0604030504040204" pitchFamily="50" charset="-128"/>
                <a:ea typeface="Meiryo UI" panose="020B0604030504040204" pitchFamily="50" charset="-128"/>
              </a:rPr>
              <a:t>実行</a:t>
            </a:r>
            <a:endParaRPr lang="en-US" sz="1400" dirty="0">
              <a:latin typeface="Meiryo UI" panose="020B0604030504040204" pitchFamily="50" charset="-128"/>
              <a:ea typeface="Meiryo UI" panose="020B0604030504040204" pitchFamily="50" charset="-128"/>
            </a:endParaRPr>
          </a:p>
        </p:txBody>
      </p:sp>
      <p:sp>
        <p:nvSpPr>
          <p:cNvPr id="65" name="TextBox 10">
            <a:extLst>
              <a:ext uri="{FF2B5EF4-FFF2-40B4-BE49-F238E27FC236}">
                <a16:creationId xmlns="" xmlns:a16="http://schemas.microsoft.com/office/drawing/2014/main" id="{D5845DED-0609-EA40-9E65-243A195EBF86}"/>
              </a:ext>
            </a:extLst>
          </p:cNvPr>
          <p:cNvSpPr txBox="1"/>
          <p:nvPr/>
        </p:nvSpPr>
        <p:spPr>
          <a:xfrm>
            <a:off x="8469029" y="3890450"/>
            <a:ext cx="1931060" cy="307777"/>
          </a:xfrm>
          <a:prstGeom prst="rect">
            <a:avLst/>
          </a:prstGeom>
          <a:noFill/>
        </p:spPr>
        <p:txBody>
          <a:bodyPr wrap="square" rtlCol="0">
            <a:spAutoFit/>
          </a:bodyPr>
          <a:lstStyle/>
          <a:p>
            <a:pPr algn="ctr"/>
            <a:r>
              <a:rPr lang="en-US" altLang="ja-JP" sz="1400" dirty="0" smtClean="0">
                <a:latin typeface="Meiryo UI" panose="020B0604030504040204" pitchFamily="50" charset="-128"/>
                <a:ea typeface="Meiryo UI" panose="020B0604030504040204" pitchFamily="50" charset="-128"/>
              </a:rPr>
              <a:t>Lambda</a:t>
            </a:r>
            <a:r>
              <a:rPr lang="ja-JP" altLang="en-US" sz="1400" dirty="0" smtClean="0">
                <a:latin typeface="Meiryo UI" panose="020B0604030504040204" pitchFamily="50" charset="-128"/>
                <a:ea typeface="Meiryo UI" panose="020B0604030504040204" pitchFamily="50" charset="-128"/>
              </a:rPr>
              <a:t>実行</a:t>
            </a:r>
            <a:endParaRPr lang="en-US" sz="1400" dirty="0">
              <a:latin typeface="Meiryo UI" panose="020B0604030504040204" pitchFamily="50" charset="-128"/>
              <a:ea typeface="Meiryo UI" panose="020B0604030504040204" pitchFamily="50" charset="-128"/>
            </a:endParaRPr>
          </a:p>
        </p:txBody>
      </p:sp>
      <p:sp>
        <p:nvSpPr>
          <p:cNvPr id="66" name="TextBox 10">
            <a:extLst>
              <a:ext uri="{FF2B5EF4-FFF2-40B4-BE49-F238E27FC236}">
                <a16:creationId xmlns="" xmlns:a16="http://schemas.microsoft.com/office/drawing/2014/main" id="{D5845DED-0609-EA40-9E65-243A195EBF86}"/>
              </a:ext>
            </a:extLst>
          </p:cNvPr>
          <p:cNvSpPr txBox="1"/>
          <p:nvPr/>
        </p:nvSpPr>
        <p:spPr>
          <a:xfrm>
            <a:off x="5873669" y="4283812"/>
            <a:ext cx="1931060" cy="307777"/>
          </a:xfrm>
          <a:prstGeom prst="rect">
            <a:avLst/>
          </a:prstGeom>
          <a:noFill/>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rPr>
              <a:t>実行タスク名返却</a:t>
            </a:r>
            <a:endParaRPr lang="en-US" sz="1400" dirty="0">
              <a:latin typeface="Meiryo UI" panose="020B0604030504040204" pitchFamily="50" charset="-128"/>
              <a:ea typeface="Meiryo UI" panose="020B0604030504040204" pitchFamily="50" charset="-128"/>
            </a:endParaRPr>
          </a:p>
        </p:txBody>
      </p:sp>
      <p:sp>
        <p:nvSpPr>
          <p:cNvPr id="67" name="TextBox 10">
            <a:extLst>
              <a:ext uri="{FF2B5EF4-FFF2-40B4-BE49-F238E27FC236}">
                <a16:creationId xmlns="" xmlns:a16="http://schemas.microsoft.com/office/drawing/2014/main" id="{D5845DED-0609-EA40-9E65-243A195EBF86}"/>
              </a:ext>
            </a:extLst>
          </p:cNvPr>
          <p:cNvSpPr txBox="1"/>
          <p:nvPr/>
        </p:nvSpPr>
        <p:spPr>
          <a:xfrm>
            <a:off x="3314846" y="4497858"/>
            <a:ext cx="1931060" cy="307777"/>
          </a:xfrm>
          <a:prstGeom prst="rect">
            <a:avLst/>
          </a:prstGeom>
          <a:noFill/>
        </p:spPr>
        <p:txBody>
          <a:bodyPr wrap="square" rtlCol="0">
            <a:spAutoFit/>
          </a:bodyPr>
          <a:lstStyle/>
          <a:p>
            <a:pPr algn="ctr"/>
            <a:r>
              <a:rPr lang="ja-JP" altLang="en-US" sz="1400" dirty="0">
                <a:latin typeface="Meiryo UI" panose="020B0604030504040204" pitchFamily="50" charset="-128"/>
                <a:ea typeface="Meiryo UI" panose="020B0604030504040204" pitchFamily="50" charset="-128"/>
              </a:rPr>
              <a:t>レスポンス</a:t>
            </a:r>
            <a:endParaRPr lang="en-US" sz="1400" dirty="0">
              <a:latin typeface="Meiryo UI" panose="020B0604030504040204" pitchFamily="50" charset="-128"/>
              <a:ea typeface="Meiryo UI" panose="020B0604030504040204" pitchFamily="50" charset="-128"/>
            </a:endParaRPr>
          </a:p>
        </p:txBody>
      </p:sp>
      <p:sp>
        <p:nvSpPr>
          <p:cNvPr id="68" name="TextBox 10">
            <a:extLst>
              <a:ext uri="{FF2B5EF4-FFF2-40B4-BE49-F238E27FC236}">
                <a16:creationId xmlns="" xmlns:a16="http://schemas.microsoft.com/office/drawing/2014/main" id="{D5845DED-0609-EA40-9E65-243A195EBF86}"/>
              </a:ext>
            </a:extLst>
          </p:cNvPr>
          <p:cNvSpPr txBox="1"/>
          <p:nvPr/>
        </p:nvSpPr>
        <p:spPr>
          <a:xfrm>
            <a:off x="2064323" y="5131679"/>
            <a:ext cx="2563465" cy="307777"/>
          </a:xfrm>
          <a:prstGeom prst="rect">
            <a:avLst/>
          </a:prstGeom>
          <a:noFill/>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rPr>
              <a:t>タスク名で完了確認リクエスト</a:t>
            </a:r>
            <a:endParaRPr lang="en-US" sz="1400" dirty="0">
              <a:latin typeface="Meiryo UI" panose="020B0604030504040204" pitchFamily="50" charset="-128"/>
              <a:ea typeface="Meiryo UI" panose="020B0604030504040204" pitchFamily="50" charset="-128"/>
            </a:endParaRPr>
          </a:p>
        </p:txBody>
      </p:sp>
      <p:sp>
        <p:nvSpPr>
          <p:cNvPr id="69" name="TextBox 10">
            <a:extLst>
              <a:ext uri="{FF2B5EF4-FFF2-40B4-BE49-F238E27FC236}">
                <a16:creationId xmlns="" xmlns:a16="http://schemas.microsoft.com/office/drawing/2014/main" id="{D5845DED-0609-EA40-9E65-243A195EBF86}"/>
              </a:ext>
            </a:extLst>
          </p:cNvPr>
          <p:cNvSpPr txBox="1"/>
          <p:nvPr/>
        </p:nvSpPr>
        <p:spPr>
          <a:xfrm>
            <a:off x="5716388" y="5083602"/>
            <a:ext cx="2454363" cy="523220"/>
          </a:xfrm>
          <a:prstGeom prst="rect">
            <a:avLst/>
          </a:prstGeom>
          <a:noFill/>
        </p:spPr>
        <p:txBody>
          <a:bodyPr wrap="square" rtlCol="0">
            <a:spAutoFit/>
          </a:bodyPr>
          <a:lstStyle/>
          <a:p>
            <a:pPr algn="ctr"/>
            <a:r>
              <a:rPr lang="en-US" altLang="ja-JP" sz="1400" dirty="0" err="1" smtClean="0">
                <a:latin typeface="Meiryo UI" panose="020B0604030504040204" pitchFamily="50" charset="-128"/>
                <a:ea typeface="Meiryo UI" panose="020B0604030504040204" pitchFamily="50" charset="-128"/>
              </a:rPr>
              <a:t>DescriveExecution</a:t>
            </a:r>
            <a:r>
              <a:rPr lang="ja-JP" altLang="en-US" sz="1400" dirty="0" smtClean="0">
                <a:latin typeface="Meiryo UI" panose="020B0604030504040204" pitchFamily="50" charset="-128"/>
                <a:ea typeface="Meiryo UI" panose="020B0604030504040204" pitchFamily="50" charset="-128"/>
              </a:rPr>
              <a:t> </a:t>
            </a:r>
            <a:r>
              <a:rPr lang="en-US" altLang="ja-JP" sz="1400" dirty="0" smtClean="0">
                <a:latin typeface="Meiryo UI" panose="020B0604030504040204" pitchFamily="50" charset="-128"/>
                <a:ea typeface="Meiryo UI" panose="020B0604030504040204" pitchFamily="50" charset="-128"/>
              </a:rPr>
              <a:t>API</a:t>
            </a:r>
          </a:p>
          <a:p>
            <a:pPr algn="ctr"/>
            <a:r>
              <a:rPr lang="ja-JP" altLang="en-US" sz="1400" dirty="0" smtClean="0">
                <a:latin typeface="Meiryo UI" panose="020B0604030504040204" pitchFamily="50" charset="-128"/>
                <a:ea typeface="Meiryo UI" panose="020B0604030504040204" pitchFamily="50" charset="-128"/>
              </a:rPr>
              <a:t>タスク状態取得</a:t>
            </a:r>
            <a:endParaRPr lang="en-US" sz="1400" dirty="0">
              <a:latin typeface="Meiryo UI" panose="020B0604030504040204" pitchFamily="50" charset="-128"/>
              <a:ea typeface="Meiryo UI" panose="020B0604030504040204" pitchFamily="50" charset="-128"/>
            </a:endParaRPr>
          </a:p>
        </p:txBody>
      </p:sp>
      <p:sp>
        <p:nvSpPr>
          <p:cNvPr id="70" name="TextBox 10">
            <a:extLst>
              <a:ext uri="{FF2B5EF4-FFF2-40B4-BE49-F238E27FC236}">
                <a16:creationId xmlns="" xmlns:a16="http://schemas.microsoft.com/office/drawing/2014/main" id="{D5845DED-0609-EA40-9E65-243A195EBF86}"/>
              </a:ext>
            </a:extLst>
          </p:cNvPr>
          <p:cNvSpPr txBox="1"/>
          <p:nvPr/>
        </p:nvSpPr>
        <p:spPr>
          <a:xfrm>
            <a:off x="8493438" y="5606822"/>
            <a:ext cx="1931060" cy="307777"/>
          </a:xfrm>
          <a:prstGeom prst="rect">
            <a:avLst/>
          </a:prstGeom>
          <a:noFill/>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rPr>
              <a:t>処理結果</a:t>
            </a:r>
            <a:r>
              <a:rPr lang="ja-JP" altLang="en-US" sz="1400" dirty="0">
                <a:latin typeface="Meiryo UI" panose="020B0604030504040204" pitchFamily="50" charset="-128"/>
                <a:ea typeface="Meiryo UI" panose="020B0604030504040204" pitchFamily="50" charset="-128"/>
              </a:rPr>
              <a:t>返却</a:t>
            </a:r>
            <a:endParaRPr lang="en-US" sz="1400" dirty="0">
              <a:latin typeface="Meiryo UI" panose="020B0604030504040204" pitchFamily="50" charset="-128"/>
              <a:ea typeface="Meiryo UI" panose="020B0604030504040204" pitchFamily="50" charset="-128"/>
            </a:endParaRPr>
          </a:p>
        </p:txBody>
      </p:sp>
      <p:sp>
        <p:nvSpPr>
          <p:cNvPr id="71" name="TextBox 10">
            <a:extLst>
              <a:ext uri="{FF2B5EF4-FFF2-40B4-BE49-F238E27FC236}">
                <a16:creationId xmlns="" xmlns:a16="http://schemas.microsoft.com/office/drawing/2014/main" id="{D5845DED-0609-EA40-9E65-243A195EBF86}"/>
              </a:ext>
            </a:extLst>
          </p:cNvPr>
          <p:cNvSpPr txBox="1"/>
          <p:nvPr/>
        </p:nvSpPr>
        <p:spPr>
          <a:xfrm>
            <a:off x="5929655" y="5889621"/>
            <a:ext cx="1931060" cy="307777"/>
          </a:xfrm>
          <a:prstGeom prst="rect">
            <a:avLst/>
          </a:prstGeom>
          <a:noFill/>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rPr>
              <a:t>タスク状態</a:t>
            </a:r>
            <a:r>
              <a:rPr lang="ja-JP" altLang="en-US" sz="1400" dirty="0">
                <a:latin typeface="Meiryo UI" panose="020B0604030504040204" pitchFamily="50" charset="-128"/>
                <a:ea typeface="Meiryo UI" panose="020B0604030504040204" pitchFamily="50" charset="-128"/>
              </a:rPr>
              <a:t>返却</a:t>
            </a:r>
            <a:endParaRPr lang="en-US" sz="1400" dirty="0">
              <a:latin typeface="Meiryo UI" panose="020B0604030504040204" pitchFamily="50" charset="-128"/>
              <a:ea typeface="Meiryo UI" panose="020B0604030504040204" pitchFamily="50" charset="-128"/>
            </a:endParaRPr>
          </a:p>
        </p:txBody>
      </p:sp>
      <p:sp>
        <p:nvSpPr>
          <p:cNvPr id="72" name="TextBox 10">
            <a:extLst>
              <a:ext uri="{FF2B5EF4-FFF2-40B4-BE49-F238E27FC236}">
                <a16:creationId xmlns="" xmlns:a16="http://schemas.microsoft.com/office/drawing/2014/main" id="{D5845DED-0609-EA40-9E65-243A195EBF86}"/>
              </a:ext>
            </a:extLst>
          </p:cNvPr>
          <p:cNvSpPr txBox="1"/>
          <p:nvPr/>
        </p:nvSpPr>
        <p:spPr>
          <a:xfrm>
            <a:off x="2388368" y="5856939"/>
            <a:ext cx="2457981" cy="523220"/>
          </a:xfrm>
          <a:prstGeom prst="rect">
            <a:avLst/>
          </a:prstGeom>
          <a:noFill/>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rPr>
              <a:t>処理結果</a:t>
            </a:r>
            <a:endParaRPr lang="en-US" altLang="ja-JP" sz="1400" dirty="0" smtClean="0">
              <a:latin typeface="Meiryo UI" panose="020B0604030504040204" pitchFamily="50" charset="-128"/>
              <a:ea typeface="Meiryo UI" panose="020B0604030504040204" pitchFamily="50" charset="-128"/>
            </a:endParaRPr>
          </a:p>
          <a:p>
            <a:pPr algn="ctr"/>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未完了なら含まれていない</a:t>
            </a:r>
            <a:endParaRPr 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80641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ja-JP" altLang="en-US" sz="3200" dirty="0" smtClean="0">
                <a:latin typeface="Meiryo UI" panose="020B0604030504040204" pitchFamily="50" charset="-128"/>
                <a:ea typeface="Meiryo UI" panose="020B0604030504040204" pitchFamily="50" charset="-128"/>
              </a:rPr>
              <a:t>概要</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2063129"/>
          </a:xfrm>
        </p:spPr>
        <p:txBody>
          <a:bodyPr>
            <a:spAutoFit/>
          </a:bodyPr>
          <a:lstStyle/>
          <a:p>
            <a:pPr marL="0" indent="0">
              <a:buNone/>
            </a:pPr>
            <a:r>
              <a:rPr lang="ja-JP" altLang="en-US" sz="1600" dirty="0">
                <a:latin typeface="Meiryo UI" panose="020B0604030504040204" pitchFamily="50" charset="-128"/>
                <a:ea typeface="Meiryo UI" panose="020B0604030504040204" pitchFamily="50" charset="-128"/>
              </a:rPr>
              <a:t>以下</a:t>
            </a:r>
            <a:r>
              <a:rPr lang="ja-JP" altLang="en-US" sz="1600" dirty="0" smtClean="0">
                <a:latin typeface="Meiryo UI" panose="020B0604030504040204" pitchFamily="50" charset="-128"/>
                <a:ea typeface="Meiryo UI" panose="020B0604030504040204" pitchFamily="50" charset="-128"/>
              </a:rPr>
              <a:t>の</a:t>
            </a:r>
            <a:r>
              <a:rPr lang="ja-JP" altLang="en-US" sz="1600" dirty="0">
                <a:latin typeface="Meiryo UI" panose="020B0604030504040204" pitchFamily="50" charset="-128"/>
                <a:ea typeface="Meiryo UI" panose="020B0604030504040204" pitchFamily="50" charset="-128"/>
              </a:rPr>
              <a:t>手順</a:t>
            </a:r>
            <a:r>
              <a:rPr lang="ja-JP" altLang="en-US" sz="1600" dirty="0" smtClean="0">
                <a:latin typeface="Meiryo UI" panose="020B0604030504040204" pitchFamily="50" charset="-128"/>
                <a:ea typeface="Meiryo UI" panose="020B0604030504040204" pitchFamily="50" charset="-128"/>
              </a:rPr>
              <a:t>で</a:t>
            </a:r>
            <a:r>
              <a:rPr lang="en-US" altLang="ja-JP" sz="1600" dirty="0" smtClean="0">
                <a:latin typeface="Meiryo UI" panose="020B0604030504040204" pitchFamily="50" charset="-128"/>
                <a:ea typeface="Meiryo UI" panose="020B0604030504040204" pitchFamily="50" charset="-128"/>
              </a:rPr>
              <a:t>API</a:t>
            </a:r>
            <a:r>
              <a:rPr lang="ja-JP" altLang="en-US" sz="1600" dirty="0" smtClean="0">
                <a:latin typeface="Meiryo UI" panose="020B0604030504040204" pitchFamily="50" charset="-128"/>
                <a:ea typeface="Meiryo UI" panose="020B0604030504040204" pitchFamily="50" charset="-128"/>
              </a:rPr>
              <a:t>を構築します。</a:t>
            </a:r>
            <a:endParaRPr lang="en-US" altLang="ja-JP" sz="1600" dirty="0" smtClean="0">
              <a:latin typeface="Meiryo UI" panose="020B0604030504040204" pitchFamily="50" charset="-128"/>
              <a:ea typeface="Meiryo UI" panose="020B0604030504040204" pitchFamily="50" charset="-128"/>
            </a:endParaRPr>
          </a:p>
          <a:p>
            <a:pPr marL="342900" indent="-342900">
              <a:buFont typeface="+mj-lt"/>
              <a:buAutoNum type="arabicPeriod"/>
            </a:pPr>
            <a:r>
              <a:rPr kumimoji="1" lang="en-US" altLang="ja-JP" sz="1600" dirty="0" smtClean="0">
                <a:latin typeface="Meiryo UI" panose="020B0604030504040204" pitchFamily="50" charset="-128"/>
                <a:ea typeface="Meiryo UI" panose="020B0604030504040204" pitchFamily="50" charset="-128"/>
              </a:rPr>
              <a:t>Lambda</a:t>
            </a:r>
            <a:r>
              <a:rPr kumimoji="1" lang="ja-JP" altLang="en-US" sz="1600" dirty="0" smtClean="0">
                <a:latin typeface="Meiryo UI" panose="020B0604030504040204" pitchFamily="50" charset="-128"/>
                <a:ea typeface="Meiryo UI" panose="020B0604030504040204" pitchFamily="50" charset="-128"/>
              </a:rPr>
              <a:t>関数の作成</a:t>
            </a:r>
            <a:endParaRPr kumimoji="1" lang="en-US" altLang="ja-JP" sz="1600" dirty="0" smtClean="0">
              <a:latin typeface="Meiryo UI" panose="020B0604030504040204" pitchFamily="50" charset="-128"/>
              <a:ea typeface="Meiryo UI" panose="020B0604030504040204" pitchFamily="50" charset="-128"/>
            </a:endParaRPr>
          </a:p>
          <a:p>
            <a:pPr marL="342900" indent="-342900">
              <a:buFont typeface="+mj-lt"/>
              <a:buAutoNum type="arabicPeriod"/>
            </a:pPr>
            <a:r>
              <a:rPr lang="en-US" altLang="ja-JP" sz="1600" dirty="0" smtClean="0">
                <a:latin typeface="Meiryo UI" panose="020B0604030504040204" pitchFamily="50" charset="-128"/>
                <a:ea typeface="Meiryo UI" panose="020B0604030504040204" pitchFamily="50" charset="-128"/>
              </a:rPr>
              <a:t>Step</a:t>
            </a:r>
            <a:r>
              <a:rPr lang="ja-JP" altLang="en-US" sz="1600" dirty="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Function</a:t>
            </a:r>
            <a:r>
              <a:rPr lang="ja-JP" altLang="en-US" sz="1600" dirty="0" smtClean="0">
                <a:latin typeface="Meiryo UI" panose="020B0604030504040204" pitchFamily="50" charset="-128"/>
                <a:ea typeface="Meiryo UI" panose="020B0604030504040204" pitchFamily="50" charset="-128"/>
              </a:rPr>
              <a:t>の作成</a:t>
            </a:r>
            <a:endParaRPr lang="en-US" altLang="ja-JP" sz="1600" dirty="0" smtClean="0">
              <a:latin typeface="Meiryo UI" panose="020B0604030504040204" pitchFamily="50" charset="-128"/>
              <a:ea typeface="Meiryo UI" panose="020B0604030504040204" pitchFamily="50" charset="-128"/>
            </a:endParaRPr>
          </a:p>
          <a:p>
            <a:pPr marL="342900" indent="-342900">
              <a:buFont typeface="+mj-lt"/>
              <a:buAutoNum type="arabicPeriod"/>
            </a:pPr>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Gateway</a:t>
            </a:r>
            <a:r>
              <a:rPr lang="ja-JP" altLang="en-US" sz="1600" dirty="0" smtClean="0">
                <a:latin typeface="Meiryo UI" panose="020B0604030504040204" pitchFamily="50" charset="-128"/>
                <a:ea typeface="Meiryo UI" panose="020B0604030504040204" pitchFamily="50" charset="-128"/>
              </a:rPr>
              <a:t>用の</a:t>
            </a:r>
            <a:r>
              <a:rPr lang="en-US" altLang="ja-JP" sz="1600" dirty="0" smtClean="0">
                <a:latin typeface="Meiryo UI" panose="020B0604030504040204" pitchFamily="50" charset="-128"/>
                <a:ea typeface="Meiryo UI" panose="020B0604030504040204" pitchFamily="50" charset="-128"/>
              </a:rPr>
              <a:t>IAM</a:t>
            </a:r>
            <a:r>
              <a:rPr lang="ja-JP" altLang="en-US" sz="1600" dirty="0" smtClean="0">
                <a:latin typeface="Meiryo UI" panose="020B0604030504040204" pitchFamily="50" charset="-128"/>
                <a:ea typeface="Meiryo UI" panose="020B0604030504040204" pitchFamily="50" charset="-128"/>
              </a:rPr>
              <a:t>ロールを作成</a:t>
            </a:r>
            <a:endParaRPr lang="en-US" altLang="ja-JP" sz="1600" dirty="0" smtClean="0">
              <a:latin typeface="Meiryo UI" panose="020B0604030504040204" pitchFamily="50" charset="-128"/>
              <a:ea typeface="Meiryo UI" panose="020B0604030504040204" pitchFamily="50" charset="-128"/>
            </a:endParaRPr>
          </a:p>
          <a:p>
            <a:pPr marL="342900" indent="-342900">
              <a:buFont typeface="+mj-lt"/>
              <a:buAutoNum type="arabicPeriod"/>
            </a:pPr>
            <a:r>
              <a:rPr kumimoji="1" lang="en-US" altLang="ja-JP" sz="1600" dirty="0" smtClean="0">
                <a:latin typeface="Meiryo UI" panose="020B0604030504040204" pitchFamily="50" charset="-128"/>
                <a:ea typeface="Meiryo UI" panose="020B0604030504040204" pitchFamily="50" charset="-128"/>
              </a:rPr>
              <a:t>API</a:t>
            </a:r>
            <a:r>
              <a:rPr kumimoji="1" lang="ja-JP" altLang="en-US" sz="1600" dirty="0">
                <a:latin typeface="Meiryo UI" panose="020B0604030504040204" pitchFamily="50" charset="-128"/>
                <a:ea typeface="Meiryo UI" panose="020B0604030504040204" pitchFamily="50" charset="-128"/>
              </a:rPr>
              <a:t> </a:t>
            </a:r>
            <a:r>
              <a:rPr kumimoji="1" lang="en-US" altLang="ja-JP" sz="1600" dirty="0" smtClean="0">
                <a:latin typeface="Meiryo UI" panose="020B0604030504040204" pitchFamily="50" charset="-128"/>
                <a:ea typeface="Meiryo UI" panose="020B0604030504040204" pitchFamily="50" charset="-128"/>
              </a:rPr>
              <a:t>Gateway</a:t>
            </a:r>
            <a:r>
              <a:rPr kumimoji="1" lang="ja-JP" altLang="en-US" sz="1600" dirty="0" smtClean="0">
                <a:latin typeface="Meiryo UI" panose="020B0604030504040204" pitchFamily="50" charset="-128"/>
                <a:ea typeface="Meiryo UI" panose="020B0604030504040204" pitchFamily="50" charset="-128"/>
              </a:rPr>
              <a:t>のリクエストメソッドを作成</a:t>
            </a:r>
            <a:endParaRPr lang="en-US" altLang="ja-JP" sz="1600" dirty="0">
              <a:latin typeface="Meiryo UI" panose="020B0604030504040204" pitchFamily="50" charset="-128"/>
              <a:ea typeface="Meiryo UI" panose="020B0604030504040204" pitchFamily="50" charset="-128"/>
            </a:endParaRPr>
          </a:p>
          <a:p>
            <a:pPr marL="342900" indent="-342900">
              <a:buFont typeface="+mj-lt"/>
              <a:buAutoNum type="arabicPeriod"/>
            </a:pPr>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Gateway</a:t>
            </a:r>
            <a:r>
              <a:rPr lang="ja-JP" altLang="en-US" sz="1600" dirty="0" smtClean="0">
                <a:latin typeface="Meiryo UI" panose="020B0604030504040204" pitchFamily="50" charset="-128"/>
                <a:ea typeface="Meiryo UI" panose="020B0604030504040204" pitchFamily="50" charset="-128"/>
              </a:rPr>
              <a:t>の状態</a:t>
            </a:r>
            <a:r>
              <a:rPr lang="ja-JP" altLang="en-US" sz="1600" dirty="0">
                <a:latin typeface="Meiryo UI" panose="020B0604030504040204" pitchFamily="50" charset="-128"/>
                <a:ea typeface="Meiryo UI" panose="020B0604030504040204" pitchFamily="50" charset="-128"/>
              </a:rPr>
              <a:t>確認</a:t>
            </a:r>
            <a:r>
              <a:rPr lang="ja-JP" altLang="en-US" sz="1600" dirty="0" smtClean="0">
                <a:latin typeface="Meiryo UI" panose="020B0604030504040204" pitchFamily="50" charset="-128"/>
                <a:ea typeface="Meiryo UI" panose="020B0604030504040204" pitchFamily="50" charset="-128"/>
              </a:rPr>
              <a:t>メソッド</a:t>
            </a:r>
            <a:r>
              <a:rPr lang="ja-JP" altLang="en-US" sz="1600" dirty="0">
                <a:latin typeface="Meiryo UI" panose="020B0604030504040204" pitchFamily="50" charset="-128"/>
                <a:ea typeface="Meiryo UI" panose="020B0604030504040204" pitchFamily="50" charset="-128"/>
              </a:rPr>
              <a:t>を</a:t>
            </a:r>
            <a:r>
              <a:rPr lang="ja-JP" altLang="en-US" sz="1600" dirty="0" smtClean="0">
                <a:latin typeface="Meiryo UI" panose="020B0604030504040204" pitchFamily="50" charset="-128"/>
                <a:ea typeface="Meiryo UI" panose="020B0604030504040204" pitchFamily="50" charset="-128"/>
              </a:rPr>
              <a:t>作成</a:t>
            </a:r>
            <a:endParaRPr lang="en-US" altLang="ja-JP" sz="1600" dirty="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構築</a:t>
            </a:r>
            <a:r>
              <a:rPr lang="ja-JP" altLang="en-US" sz="2400" dirty="0">
                <a:latin typeface="Meiryo UI" panose="020B0604030504040204" pitchFamily="50" charset="-128"/>
                <a:ea typeface="Meiryo UI" panose="020B0604030504040204" pitchFamily="50" charset="-128"/>
              </a:rPr>
              <a:t>手順</a:t>
            </a:r>
          </a:p>
        </p:txBody>
      </p:sp>
    </p:spTree>
    <p:extLst>
      <p:ext uri="{BB962C8B-B14F-4D97-AF65-F5344CB8AC3E}">
        <p14:creationId xmlns:p14="http://schemas.microsoft.com/office/powerpoint/2010/main" val="2889669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en-US" altLang="ja-JP" sz="3200" dirty="0" smtClean="0">
                <a:latin typeface="Meiryo UI" panose="020B0604030504040204" pitchFamily="50" charset="-128"/>
                <a:ea typeface="Meiryo UI" panose="020B0604030504040204" pitchFamily="50" charset="-128"/>
              </a:rPr>
              <a:t>Lambda</a:t>
            </a:r>
            <a:r>
              <a:rPr lang="ja-JP" altLang="en-US" sz="3200" dirty="0" smtClean="0">
                <a:latin typeface="Meiryo UI" panose="020B0604030504040204" pitchFamily="50" charset="-128"/>
                <a:ea typeface="Meiryo UI" panose="020B0604030504040204" pitchFamily="50" charset="-128"/>
              </a:rPr>
              <a:t>関数</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1013611"/>
          </a:xfrm>
        </p:spPr>
        <p:txBody>
          <a:bodyPr>
            <a:spAutoFit/>
          </a:bodyPr>
          <a:lstStyle/>
          <a:p>
            <a:pPr marL="0" indent="0">
              <a:buNone/>
            </a:pPr>
            <a:r>
              <a:rPr lang="ja-JP" altLang="en-US" sz="1600" dirty="0" smtClean="0">
                <a:latin typeface="Meiryo UI" panose="020B0604030504040204" pitchFamily="50" charset="-128"/>
                <a:ea typeface="Meiryo UI" panose="020B0604030504040204" pitchFamily="50" charset="-128"/>
              </a:rPr>
              <a:t>ランタイム：</a:t>
            </a:r>
            <a:r>
              <a:rPr lang="en-US" altLang="ja-JP" sz="1600" dirty="0" smtClean="0">
                <a:latin typeface="Meiryo UI" panose="020B0604030504040204" pitchFamily="50" charset="-128"/>
                <a:ea typeface="Meiryo UI" panose="020B0604030504040204" pitchFamily="50" charset="-128"/>
              </a:rPr>
              <a:t>C#</a:t>
            </a:r>
          </a:p>
          <a:p>
            <a:pPr marL="0" indent="0">
              <a:buNone/>
            </a:pPr>
            <a:r>
              <a:rPr lang="ja-JP" altLang="en-US" sz="1600" dirty="0">
                <a:latin typeface="Meiryo UI" panose="020B0604030504040204" pitchFamily="50" charset="-128"/>
                <a:ea typeface="Meiryo UI" panose="020B0604030504040204" pitchFamily="50" charset="-128"/>
              </a:rPr>
              <a:t>関</a:t>
            </a:r>
            <a:r>
              <a:rPr lang="ja-JP" altLang="en-US" sz="1600" dirty="0" smtClean="0">
                <a:latin typeface="Meiryo UI" panose="020B0604030504040204" pitchFamily="50" charset="-128"/>
                <a:ea typeface="Meiryo UI" panose="020B0604030504040204" pitchFamily="50" charset="-128"/>
              </a:rPr>
              <a:t>数名：</a:t>
            </a:r>
            <a:r>
              <a:rPr lang="en-US" altLang="ja-JP" sz="1600" dirty="0" err="1" smtClean="0">
                <a:latin typeface="Meiryo UI" panose="020B0604030504040204" pitchFamily="50" charset="-128"/>
                <a:ea typeface="Meiryo UI" panose="020B0604030504040204" pitchFamily="50" charset="-128"/>
              </a:rPr>
              <a:t>LongLambda</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タイムアウト：</a:t>
            </a:r>
            <a:r>
              <a:rPr lang="en-US" altLang="ja-JP" sz="1600" dirty="0" smtClean="0">
                <a:latin typeface="Meiryo UI" panose="020B0604030504040204" pitchFamily="50" charset="-128"/>
                <a:ea typeface="Meiryo UI" panose="020B0604030504040204" pitchFamily="50" charset="-128"/>
              </a:rPr>
              <a:t>15</a:t>
            </a:r>
            <a:r>
              <a:rPr lang="ja-JP" altLang="en-US" sz="1600" dirty="0" smtClean="0">
                <a:latin typeface="Meiryo UI" panose="020B0604030504040204" pitchFamily="50" charset="-128"/>
                <a:ea typeface="Meiryo UI" panose="020B0604030504040204" pitchFamily="50" charset="-128"/>
              </a:rPr>
              <a:t>分</a:t>
            </a:r>
            <a:endParaRPr lang="en-US" altLang="ja-JP" sz="1600" dirty="0" smtClean="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作成</a:t>
            </a:r>
            <a:r>
              <a:rPr lang="ja-JP" altLang="en-US" sz="2400" dirty="0">
                <a:latin typeface="Meiryo UI" panose="020B0604030504040204" pitchFamily="50" charset="-128"/>
                <a:ea typeface="Meiryo UI" panose="020B0604030504040204" pitchFamily="50" charset="-128"/>
              </a:rPr>
              <a:t>方法</a:t>
            </a:r>
          </a:p>
        </p:txBody>
      </p:sp>
      <p:sp>
        <p:nvSpPr>
          <p:cNvPr id="4" name="正方形/長方形 3"/>
          <p:cNvSpPr/>
          <p:nvPr/>
        </p:nvSpPr>
        <p:spPr>
          <a:xfrm>
            <a:off x="662500" y="3068588"/>
            <a:ext cx="11169282" cy="3139321"/>
          </a:xfrm>
          <a:prstGeom prst="rect">
            <a:avLst/>
          </a:prstGeom>
        </p:spPr>
        <p:txBody>
          <a:bodyPr wrap="square">
            <a:spAutoFit/>
          </a:bodyPr>
          <a:lstStyle/>
          <a:p>
            <a:r>
              <a:rPr lang="en-US" altLang="ja-JP" sz="900" dirty="0" smtClean="0">
                <a:solidFill>
                  <a:srgbClr val="000000"/>
                </a:solidFill>
                <a:latin typeface="Meiryo UI" panose="020B0604030504040204" pitchFamily="50" charset="-128"/>
                <a:ea typeface="Meiryo UI" panose="020B0604030504040204" pitchFamily="50" charset="-128"/>
              </a:rPr>
              <a:t>        </a:t>
            </a:r>
            <a:r>
              <a:rPr lang="en-US" altLang="ja-JP" sz="900" dirty="0">
                <a:solidFill>
                  <a:srgbClr val="0000FF"/>
                </a:solidFill>
                <a:latin typeface="Meiryo UI" panose="020B0604030504040204" pitchFamily="50" charset="-128"/>
                <a:ea typeface="Meiryo UI" panose="020B0604030504040204" pitchFamily="50" charset="-128"/>
              </a:rPr>
              <a:t>public</a:t>
            </a:r>
            <a:r>
              <a:rPr lang="en-US" altLang="ja-JP" sz="900" dirty="0">
                <a:solidFill>
                  <a:srgbClr val="000000"/>
                </a:solidFill>
                <a:latin typeface="Meiryo UI" panose="020B0604030504040204" pitchFamily="50" charset="-128"/>
                <a:ea typeface="Meiryo UI" panose="020B0604030504040204" pitchFamily="50" charset="-128"/>
              </a:rPr>
              <a:t> </a:t>
            </a:r>
            <a:r>
              <a:rPr lang="en-US" altLang="ja-JP" sz="900" dirty="0" err="1">
                <a:solidFill>
                  <a:srgbClr val="000000"/>
                </a:solidFill>
                <a:latin typeface="Meiryo UI" panose="020B0604030504040204" pitchFamily="50" charset="-128"/>
                <a:ea typeface="Meiryo UI" panose="020B0604030504040204" pitchFamily="50" charset="-128"/>
              </a:rPr>
              <a:t>ResponseData</a:t>
            </a:r>
            <a:r>
              <a:rPr lang="en-US" altLang="ja-JP" sz="900" dirty="0">
                <a:solidFill>
                  <a:srgbClr val="000000"/>
                </a:solidFill>
                <a:latin typeface="Meiryo UI" panose="020B0604030504040204" pitchFamily="50" charset="-128"/>
                <a:ea typeface="Meiryo UI" panose="020B0604030504040204" pitchFamily="50" charset="-128"/>
              </a:rPr>
              <a:t> </a:t>
            </a:r>
            <a:r>
              <a:rPr lang="en-US" altLang="ja-JP" sz="900" dirty="0" err="1">
                <a:solidFill>
                  <a:srgbClr val="000000"/>
                </a:solidFill>
                <a:latin typeface="Meiryo UI" panose="020B0604030504040204" pitchFamily="50" charset="-128"/>
                <a:ea typeface="Meiryo UI" panose="020B0604030504040204" pitchFamily="50" charset="-128"/>
              </a:rPr>
              <a:t>FunctionHandler</a:t>
            </a:r>
            <a:r>
              <a:rPr lang="en-US" altLang="ja-JP" sz="900" dirty="0">
                <a:solidFill>
                  <a:srgbClr val="000000"/>
                </a:solidFill>
                <a:latin typeface="Meiryo UI" panose="020B0604030504040204" pitchFamily="50" charset="-128"/>
                <a:ea typeface="Meiryo UI" panose="020B0604030504040204" pitchFamily="50" charset="-128"/>
              </a:rPr>
              <a:t>(</a:t>
            </a:r>
            <a:r>
              <a:rPr lang="en-US" altLang="ja-JP" sz="900" dirty="0" err="1">
                <a:solidFill>
                  <a:srgbClr val="000000"/>
                </a:solidFill>
                <a:latin typeface="Meiryo UI" panose="020B0604030504040204" pitchFamily="50" charset="-128"/>
                <a:ea typeface="Meiryo UI" panose="020B0604030504040204" pitchFamily="50" charset="-128"/>
              </a:rPr>
              <a:t>Param</a:t>
            </a:r>
            <a:r>
              <a:rPr lang="en-US" altLang="ja-JP" sz="900" dirty="0">
                <a:solidFill>
                  <a:srgbClr val="000000"/>
                </a:solidFill>
                <a:latin typeface="Meiryo UI" panose="020B0604030504040204" pitchFamily="50" charset="-128"/>
                <a:ea typeface="Meiryo UI" panose="020B0604030504040204" pitchFamily="50" charset="-128"/>
              </a:rPr>
              <a:t> input, </a:t>
            </a:r>
            <a:r>
              <a:rPr lang="en-US" altLang="ja-JP" sz="900" dirty="0" err="1">
                <a:solidFill>
                  <a:srgbClr val="000000"/>
                </a:solidFill>
                <a:latin typeface="Meiryo UI" panose="020B0604030504040204" pitchFamily="50" charset="-128"/>
                <a:ea typeface="Meiryo UI" panose="020B0604030504040204" pitchFamily="50" charset="-128"/>
              </a:rPr>
              <a:t>ILambdaContext</a:t>
            </a:r>
            <a:r>
              <a:rPr lang="en-US" altLang="ja-JP" sz="900" dirty="0">
                <a:solidFill>
                  <a:srgbClr val="000000"/>
                </a:solidFill>
                <a:latin typeface="Meiryo UI" panose="020B0604030504040204" pitchFamily="50" charset="-128"/>
                <a:ea typeface="Meiryo UI" panose="020B0604030504040204" pitchFamily="50" charset="-128"/>
              </a:rPr>
              <a:t> context)</a:t>
            </a:r>
          </a:p>
          <a:p>
            <a:r>
              <a:rPr lang="ja-JP" altLang="en-US" sz="900" dirty="0">
                <a:solidFill>
                  <a:srgbClr val="000000"/>
                </a:solidFill>
                <a:latin typeface="Meiryo UI" panose="020B0604030504040204" pitchFamily="50" charset="-128"/>
                <a:ea typeface="Meiryo UI" panose="020B0604030504040204" pitchFamily="50" charset="-128"/>
              </a:rPr>
              <a:t>        </a:t>
            </a:r>
            <a:r>
              <a:rPr lang="en-US" altLang="ja-JP" sz="900" dirty="0">
                <a:solidFill>
                  <a:srgbClr val="000000"/>
                </a:solidFill>
                <a:latin typeface="Meiryo UI" panose="020B0604030504040204" pitchFamily="50" charset="-128"/>
                <a:ea typeface="Meiryo UI" panose="020B0604030504040204" pitchFamily="50" charset="-128"/>
              </a:rPr>
              <a:t>{</a:t>
            </a:r>
          </a:p>
          <a:p>
            <a:r>
              <a:rPr lang="ja-JP" altLang="en-US" sz="900" dirty="0">
                <a:solidFill>
                  <a:srgbClr val="000000"/>
                </a:solidFill>
                <a:latin typeface="Meiryo UI" panose="020B0604030504040204" pitchFamily="50" charset="-128"/>
                <a:ea typeface="Meiryo UI" panose="020B0604030504040204" pitchFamily="50" charset="-128"/>
              </a:rPr>
              <a:t>            </a:t>
            </a:r>
            <a:r>
              <a:rPr lang="en-US" altLang="ja-JP" sz="900" dirty="0">
                <a:solidFill>
                  <a:srgbClr val="008000"/>
                </a:solidFill>
                <a:latin typeface="Meiryo UI" panose="020B0604030504040204" pitchFamily="50" charset="-128"/>
                <a:ea typeface="Meiryo UI" panose="020B0604030504040204" pitchFamily="50" charset="-128"/>
              </a:rPr>
              <a:t>// </a:t>
            </a:r>
            <a:r>
              <a:rPr lang="ja-JP" altLang="en-US" sz="900" dirty="0">
                <a:solidFill>
                  <a:srgbClr val="008000"/>
                </a:solidFill>
                <a:latin typeface="Meiryo UI" panose="020B0604030504040204" pitchFamily="50" charset="-128"/>
                <a:ea typeface="Meiryo UI" panose="020B0604030504040204" pitchFamily="50" charset="-128"/>
              </a:rPr>
              <a:t>リクエスト</a:t>
            </a:r>
            <a:r>
              <a:rPr lang="en-US" altLang="ja-JP" sz="900" dirty="0">
                <a:solidFill>
                  <a:srgbClr val="008000"/>
                </a:solidFill>
                <a:latin typeface="Meiryo UI" panose="020B0604030504040204" pitchFamily="50" charset="-128"/>
                <a:ea typeface="Meiryo UI" panose="020B0604030504040204" pitchFamily="50" charset="-128"/>
              </a:rPr>
              <a:t>Body</a:t>
            </a:r>
            <a:r>
              <a:rPr lang="ja-JP" altLang="en-US" sz="900" dirty="0">
                <a:solidFill>
                  <a:srgbClr val="008000"/>
                </a:solidFill>
                <a:latin typeface="Meiryo UI" panose="020B0604030504040204" pitchFamily="50" charset="-128"/>
                <a:ea typeface="Meiryo UI" panose="020B0604030504040204" pitchFamily="50" charset="-128"/>
              </a:rPr>
              <a:t>に渡された文字列をそのまま受け取る</a:t>
            </a:r>
            <a:endParaRPr lang="ja-JP" altLang="en-US" sz="900" dirty="0">
              <a:solidFill>
                <a:srgbClr val="000000"/>
              </a:solidFill>
              <a:latin typeface="Meiryo UI" panose="020B0604030504040204" pitchFamily="50" charset="-128"/>
              <a:ea typeface="Meiryo UI" panose="020B0604030504040204" pitchFamily="50" charset="-128"/>
            </a:endParaRPr>
          </a:p>
          <a:p>
            <a:r>
              <a:rPr lang="en-US" altLang="ja-JP" sz="900" dirty="0">
                <a:solidFill>
                  <a:srgbClr val="000000"/>
                </a:solidFill>
                <a:latin typeface="Meiryo UI" panose="020B0604030504040204" pitchFamily="50" charset="-128"/>
                <a:ea typeface="Meiryo UI" panose="020B0604030504040204" pitchFamily="50" charset="-128"/>
              </a:rPr>
              <a:t>            </a:t>
            </a:r>
            <a:r>
              <a:rPr lang="en-US" altLang="ja-JP" sz="900" dirty="0" err="1">
                <a:solidFill>
                  <a:srgbClr val="000000"/>
                </a:solidFill>
                <a:latin typeface="Meiryo UI" panose="020B0604030504040204" pitchFamily="50" charset="-128"/>
                <a:ea typeface="Meiryo UI" panose="020B0604030504040204" pitchFamily="50" charset="-128"/>
              </a:rPr>
              <a:t>Console.WriteLine</a:t>
            </a:r>
            <a:r>
              <a:rPr lang="en-US" altLang="ja-JP" sz="900" dirty="0">
                <a:solidFill>
                  <a:srgbClr val="000000"/>
                </a:solidFill>
                <a:latin typeface="Meiryo UI" panose="020B0604030504040204" pitchFamily="50" charset="-128"/>
                <a:ea typeface="Meiryo UI" panose="020B0604030504040204" pitchFamily="50" charset="-128"/>
              </a:rPr>
              <a:t>(</a:t>
            </a:r>
            <a:r>
              <a:rPr lang="en-US" altLang="ja-JP" sz="900" dirty="0">
                <a:solidFill>
                  <a:srgbClr val="A31515"/>
                </a:solidFill>
                <a:latin typeface="Meiryo UI" panose="020B0604030504040204" pitchFamily="50" charset="-128"/>
                <a:ea typeface="Meiryo UI" panose="020B0604030504040204" pitchFamily="50" charset="-128"/>
              </a:rPr>
              <a:t>$"</a:t>
            </a:r>
            <a:r>
              <a:rPr lang="en-US" altLang="ja-JP" sz="900" dirty="0" err="1">
                <a:solidFill>
                  <a:srgbClr val="A31515"/>
                </a:solidFill>
                <a:latin typeface="Meiryo UI" panose="020B0604030504040204" pitchFamily="50" charset="-128"/>
                <a:ea typeface="Meiryo UI" panose="020B0604030504040204" pitchFamily="50" charset="-128"/>
              </a:rPr>
              <a:t>LongLambda</a:t>
            </a:r>
            <a:r>
              <a:rPr lang="en-US" altLang="ja-JP" sz="900" dirty="0">
                <a:solidFill>
                  <a:srgbClr val="A31515"/>
                </a:solidFill>
                <a:latin typeface="Meiryo UI" panose="020B0604030504040204" pitchFamily="50" charset="-128"/>
                <a:ea typeface="Meiryo UI" panose="020B0604030504040204" pitchFamily="50" charset="-128"/>
              </a:rPr>
              <a:t>(</a:t>
            </a:r>
            <a:r>
              <a:rPr lang="en-US" altLang="ja-JP" sz="900" dirty="0">
                <a:solidFill>
                  <a:srgbClr val="000000"/>
                </a:solidFill>
                <a:latin typeface="Meiryo UI" panose="020B0604030504040204" pitchFamily="50" charset="-128"/>
                <a:ea typeface="Meiryo UI" panose="020B0604030504040204" pitchFamily="50" charset="-128"/>
              </a:rPr>
              <a:t>{</a:t>
            </a:r>
            <a:r>
              <a:rPr lang="en-US" altLang="ja-JP" sz="900" dirty="0" err="1">
                <a:solidFill>
                  <a:srgbClr val="000000"/>
                </a:solidFill>
                <a:latin typeface="Meiryo UI" panose="020B0604030504040204" pitchFamily="50" charset="-128"/>
                <a:ea typeface="Meiryo UI" panose="020B0604030504040204" pitchFamily="50" charset="-128"/>
              </a:rPr>
              <a:t>input.input</a:t>
            </a:r>
            <a:r>
              <a:rPr lang="en-US" altLang="ja-JP" sz="900" dirty="0">
                <a:solidFill>
                  <a:srgbClr val="000000"/>
                </a:solidFill>
                <a:latin typeface="Meiryo UI" panose="020B0604030504040204" pitchFamily="50" charset="-128"/>
                <a:ea typeface="Meiryo UI" panose="020B0604030504040204" pitchFamily="50" charset="-128"/>
              </a:rPr>
              <a:t>}</a:t>
            </a:r>
            <a:r>
              <a:rPr lang="en-US" altLang="ja-JP" sz="900" dirty="0">
                <a:solidFill>
                  <a:srgbClr val="A31515"/>
                </a:solidFill>
                <a:latin typeface="Meiryo UI" panose="020B0604030504040204" pitchFamily="50" charset="-128"/>
                <a:ea typeface="Meiryo UI" panose="020B0604030504040204" pitchFamily="50" charset="-128"/>
              </a:rPr>
              <a:t>)"</a:t>
            </a:r>
            <a:r>
              <a:rPr lang="en-US" altLang="ja-JP" sz="900" dirty="0">
                <a:solidFill>
                  <a:srgbClr val="000000"/>
                </a:solidFill>
                <a:latin typeface="Meiryo UI" panose="020B0604030504040204" pitchFamily="50" charset="-128"/>
                <a:ea typeface="Meiryo UI" panose="020B0604030504040204" pitchFamily="50" charset="-128"/>
              </a:rPr>
              <a:t>);</a:t>
            </a:r>
          </a:p>
          <a:p>
            <a:r>
              <a:rPr lang="ja-JP" altLang="en-US" sz="900" dirty="0">
                <a:solidFill>
                  <a:srgbClr val="000000"/>
                </a:solidFill>
                <a:latin typeface="Meiryo UI" panose="020B0604030504040204" pitchFamily="50" charset="-128"/>
                <a:ea typeface="Meiryo UI" panose="020B0604030504040204" pitchFamily="50" charset="-128"/>
              </a:rPr>
              <a:t>            </a:t>
            </a:r>
            <a:r>
              <a:rPr lang="en-US" altLang="ja-JP" sz="900" dirty="0">
                <a:solidFill>
                  <a:srgbClr val="008000"/>
                </a:solidFill>
                <a:latin typeface="Meiryo UI" panose="020B0604030504040204" pitchFamily="50" charset="-128"/>
                <a:ea typeface="Meiryo UI" panose="020B0604030504040204" pitchFamily="50" charset="-128"/>
              </a:rPr>
              <a:t>// </a:t>
            </a:r>
            <a:r>
              <a:rPr lang="ja-JP" altLang="en-US" sz="900" dirty="0">
                <a:solidFill>
                  <a:srgbClr val="008000"/>
                </a:solidFill>
                <a:latin typeface="Meiryo UI" panose="020B0604030504040204" pitchFamily="50" charset="-128"/>
                <a:ea typeface="Meiryo UI" panose="020B0604030504040204" pitchFamily="50" charset="-128"/>
              </a:rPr>
              <a:t>デシリアライズ</a:t>
            </a:r>
            <a:endParaRPr lang="ja-JP" altLang="en-US" sz="900" dirty="0">
              <a:solidFill>
                <a:srgbClr val="000000"/>
              </a:solidFill>
              <a:latin typeface="Meiryo UI" panose="020B0604030504040204" pitchFamily="50" charset="-128"/>
              <a:ea typeface="Meiryo UI" panose="020B0604030504040204" pitchFamily="50" charset="-128"/>
            </a:endParaRPr>
          </a:p>
          <a:p>
            <a:r>
              <a:rPr lang="en-US" altLang="ja-JP" sz="900" dirty="0">
                <a:solidFill>
                  <a:srgbClr val="000000"/>
                </a:solidFill>
                <a:latin typeface="Meiryo UI" panose="020B0604030504040204" pitchFamily="50" charset="-128"/>
                <a:ea typeface="Meiryo UI" panose="020B0604030504040204" pitchFamily="50" charset="-128"/>
              </a:rPr>
              <a:t>            </a:t>
            </a:r>
            <a:r>
              <a:rPr lang="en-US" altLang="ja-JP" sz="900" dirty="0" err="1">
                <a:solidFill>
                  <a:srgbClr val="0000FF"/>
                </a:solidFill>
                <a:latin typeface="Meiryo UI" panose="020B0604030504040204" pitchFamily="50" charset="-128"/>
                <a:ea typeface="Meiryo UI" panose="020B0604030504040204" pitchFamily="50" charset="-128"/>
              </a:rPr>
              <a:t>var</a:t>
            </a:r>
            <a:r>
              <a:rPr lang="en-US" altLang="ja-JP" sz="900" dirty="0">
                <a:solidFill>
                  <a:srgbClr val="000000"/>
                </a:solidFill>
                <a:latin typeface="Meiryo UI" panose="020B0604030504040204" pitchFamily="50" charset="-128"/>
                <a:ea typeface="Meiryo UI" panose="020B0604030504040204" pitchFamily="50" charset="-128"/>
              </a:rPr>
              <a:t> </a:t>
            </a:r>
            <a:r>
              <a:rPr lang="en-US" altLang="ja-JP" sz="900" dirty="0" err="1">
                <a:solidFill>
                  <a:srgbClr val="000000"/>
                </a:solidFill>
                <a:latin typeface="Meiryo UI" panose="020B0604030504040204" pitchFamily="50" charset="-128"/>
                <a:ea typeface="Meiryo UI" panose="020B0604030504040204" pitchFamily="50" charset="-128"/>
              </a:rPr>
              <a:t>param</a:t>
            </a:r>
            <a:r>
              <a:rPr lang="en-US" altLang="ja-JP" sz="900" dirty="0">
                <a:solidFill>
                  <a:srgbClr val="000000"/>
                </a:solidFill>
                <a:latin typeface="Meiryo UI" panose="020B0604030504040204" pitchFamily="50" charset="-128"/>
                <a:ea typeface="Meiryo UI" panose="020B0604030504040204" pitchFamily="50" charset="-128"/>
              </a:rPr>
              <a:t> = </a:t>
            </a:r>
            <a:r>
              <a:rPr lang="en-US" altLang="ja-JP" sz="900" dirty="0" err="1">
                <a:solidFill>
                  <a:srgbClr val="000000"/>
                </a:solidFill>
                <a:latin typeface="Meiryo UI" panose="020B0604030504040204" pitchFamily="50" charset="-128"/>
                <a:ea typeface="Meiryo UI" panose="020B0604030504040204" pitchFamily="50" charset="-128"/>
              </a:rPr>
              <a:t>JsonConvert.DeserializeObject</a:t>
            </a:r>
            <a:r>
              <a:rPr lang="en-US" altLang="ja-JP" sz="900" dirty="0">
                <a:solidFill>
                  <a:srgbClr val="000000"/>
                </a:solidFill>
                <a:latin typeface="Meiryo UI" panose="020B0604030504040204" pitchFamily="50" charset="-128"/>
                <a:ea typeface="Meiryo UI" panose="020B0604030504040204" pitchFamily="50" charset="-128"/>
              </a:rPr>
              <a:t>&lt;Param2&gt;(</a:t>
            </a:r>
            <a:r>
              <a:rPr lang="en-US" altLang="ja-JP" sz="900" dirty="0" err="1">
                <a:solidFill>
                  <a:srgbClr val="000000"/>
                </a:solidFill>
                <a:latin typeface="Meiryo UI" panose="020B0604030504040204" pitchFamily="50" charset="-128"/>
                <a:ea typeface="Meiryo UI" panose="020B0604030504040204" pitchFamily="50" charset="-128"/>
              </a:rPr>
              <a:t>input.input</a:t>
            </a:r>
            <a:r>
              <a:rPr lang="en-US" altLang="ja-JP" sz="900" dirty="0">
                <a:solidFill>
                  <a:srgbClr val="000000"/>
                </a:solidFill>
                <a:latin typeface="Meiryo UI" panose="020B0604030504040204" pitchFamily="50" charset="-128"/>
                <a:ea typeface="Meiryo UI" panose="020B0604030504040204" pitchFamily="50" charset="-128"/>
              </a:rPr>
              <a:t>);</a:t>
            </a:r>
          </a:p>
          <a:p>
            <a:r>
              <a:rPr lang="ja-JP" altLang="en-US" sz="900" dirty="0">
                <a:solidFill>
                  <a:srgbClr val="000000"/>
                </a:solidFill>
                <a:latin typeface="Meiryo UI" panose="020B0604030504040204" pitchFamily="50" charset="-128"/>
                <a:ea typeface="Meiryo UI" panose="020B0604030504040204" pitchFamily="50" charset="-128"/>
              </a:rPr>
              <a:t>            </a:t>
            </a:r>
            <a:r>
              <a:rPr lang="en-US" altLang="ja-JP" sz="900" dirty="0">
                <a:solidFill>
                  <a:srgbClr val="008000"/>
                </a:solidFill>
                <a:latin typeface="Meiryo UI" panose="020B0604030504040204" pitchFamily="50" charset="-128"/>
                <a:ea typeface="Meiryo UI" panose="020B0604030504040204" pitchFamily="50" charset="-128"/>
              </a:rPr>
              <a:t>// </a:t>
            </a:r>
            <a:r>
              <a:rPr lang="ja-JP" altLang="en-US" sz="900" dirty="0">
                <a:solidFill>
                  <a:srgbClr val="008000"/>
                </a:solidFill>
                <a:latin typeface="Meiryo UI" panose="020B0604030504040204" pitchFamily="50" charset="-128"/>
                <a:ea typeface="Meiryo UI" panose="020B0604030504040204" pitchFamily="50" charset="-128"/>
              </a:rPr>
              <a:t>パース結果を確認</a:t>
            </a:r>
            <a:endParaRPr lang="ja-JP" altLang="en-US" sz="900" dirty="0">
              <a:solidFill>
                <a:srgbClr val="000000"/>
              </a:solidFill>
              <a:latin typeface="Meiryo UI" panose="020B0604030504040204" pitchFamily="50" charset="-128"/>
              <a:ea typeface="Meiryo UI" panose="020B0604030504040204" pitchFamily="50" charset="-128"/>
            </a:endParaRPr>
          </a:p>
          <a:p>
            <a:r>
              <a:rPr lang="en-US" altLang="ja-JP" sz="900" dirty="0">
                <a:solidFill>
                  <a:srgbClr val="000000"/>
                </a:solidFill>
                <a:latin typeface="Meiryo UI" panose="020B0604030504040204" pitchFamily="50" charset="-128"/>
                <a:ea typeface="Meiryo UI" panose="020B0604030504040204" pitchFamily="50" charset="-128"/>
              </a:rPr>
              <a:t>            </a:t>
            </a:r>
            <a:r>
              <a:rPr lang="en-US" altLang="ja-JP" sz="900" dirty="0" err="1">
                <a:solidFill>
                  <a:srgbClr val="000000"/>
                </a:solidFill>
                <a:latin typeface="Meiryo UI" panose="020B0604030504040204" pitchFamily="50" charset="-128"/>
                <a:ea typeface="Meiryo UI" panose="020B0604030504040204" pitchFamily="50" charset="-128"/>
              </a:rPr>
              <a:t>Console.WriteLine</a:t>
            </a:r>
            <a:r>
              <a:rPr lang="en-US" altLang="ja-JP" sz="900" dirty="0">
                <a:solidFill>
                  <a:srgbClr val="000000"/>
                </a:solidFill>
                <a:latin typeface="Meiryo UI" panose="020B0604030504040204" pitchFamily="50" charset="-128"/>
                <a:ea typeface="Meiryo UI" panose="020B0604030504040204" pitchFamily="50" charset="-128"/>
              </a:rPr>
              <a:t>(</a:t>
            </a:r>
            <a:r>
              <a:rPr lang="en-US" altLang="ja-JP" sz="900" dirty="0">
                <a:solidFill>
                  <a:srgbClr val="A31515"/>
                </a:solidFill>
                <a:latin typeface="Meiryo UI" panose="020B0604030504040204" pitchFamily="50" charset="-128"/>
                <a:ea typeface="Meiryo UI" panose="020B0604030504040204" pitchFamily="50" charset="-128"/>
              </a:rPr>
              <a:t>$"</a:t>
            </a:r>
            <a:r>
              <a:rPr lang="en-US" altLang="ja-JP" sz="900" dirty="0" err="1">
                <a:solidFill>
                  <a:srgbClr val="A31515"/>
                </a:solidFill>
                <a:latin typeface="Meiryo UI" panose="020B0604030504040204" pitchFamily="50" charset="-128"/>
                <a:ea typeface="Meiryo UI" panose="020B0604030504040204" pitchFamily="50" charset="-128"/>
              </a:rPr>
              <a:t>LongLambda</a:t>
            </a:r>
            <a:r>
              <a:rPr lang="en-US" altLang="ja-JP" sz="900" dirty="0">
                <a:solidFill>
                  <a:srgbClr val="A31515"/>
                </a:solidFill>
                <a:latin typeface="Meiryo UI" panose="020B0604030504040204" pitchFamily="50" charset="-128"/>
                <a:ea typeface="Meiryo UI" panose="020B0604030504040204" pitchFamily="50" charset="-128"/>
              </a:rPr>
              <a:t>(</a:t>
            </a:r>
            <a:r>
              <a:rPr lang="en-US" altLang="ja-JP" sz="900" dirty="0">
                <a:solidFill>
                  <a:srgbClr val="000000"/>
                </a:solidFill>
                <a:latin typeface="Meiryo UI" panose="020B0604030504040204" pitchFamily="50" charset="-128"/>
                <a:ea typeface="Meiryo UI" panose="020B0604030504040204" pitchFamily="50" charset="-128"/>
              </a:rPr>
              <a:t>{</a:t>
            </a:r>
            <a:r>
              <a:rPr lang="en-US" altLang="ja-JP" sz="900" dirty="0" err="1">
                <a:solidFill>
                  <a:srgbClr val="000000"/>
                </a:solidFill>
                <a:latin typeface="Meiryo UI" panose="020B0604030504040204" pitchFamily="50" charset="-128"/>
                <a:ea typeface="Meiryo UI" panose="020B0604030504040204" pitchFamily="50" charset="-128"/>
              </a:rPr>
              <a:t>param.time</a:t>
            </a:r>
            <a:r>
              <a:rPr lang="en-US" altLang="ja-JP" sz="900" dirty="0" smtClean="0">
                <a:solidFill>
                  <a:srgbClr val="000000"/>
                </a:solidFill>
                <a:latin typeface="Meiryo UI" panose="020B0604030504040204" pitchFamily="50" charset="-128"/>
                <a:ea typeface="Meiryo UI" panose="020B0604030504040204" pitchFamily="50" charset="-128"/>
              </a:rPr>
              <a:t>}</a:t>
            </a:r>
            <a:r>
              <a:rPr lang="en-US" altLang="ja-JP" sz="900" dirty="0" smtClean="0">
                <a:solidFill>
                  <a:srgbClr val="A31515"/>
                </a:solidFill>
                <a:latin typeface="Meiryo UI" panose="020B0604030504040204" pitchFamily="50" charset="-128"/>
                <a:ea typeface="Meiryo UI" panose="020B0604030504040204" pitchFamily="50" charset="-128"/>
              </a:rPr>
              <a:t>)"</a:t>
            </a:r>
            <a:r>
              <a:rPr lang="en-US" altLang="ja-JP" sz="900" dirty="0" smtClean="0">
                <a:solidFill>
                  <a:srgbClr val="000000"/>
                </a:solidFill>
                <a:latin typeface="Meiryo UI" panose="020B0604030504040204" pitchFamily="50" charset="-128"/>
                <a:ea typeface="Meiryo UI" panose="020B0604030504040204" pitchFamily="50" charset="-128"/>
              </a:rPr>
              <a:t>);</a:t>
            </a:r>
          </a:p>
          <a:p>
            <a:r>
              <a:rPr lang="en-US" altLang="ja-JP" sz="900" dirty="0">
                <a:solidFill>
                  <a:srgbClr val="000000"/>
                </a:solidFill>
                <a:latin typeface="Meiryo UI" panose="020B0604030504040204" pitchFamily="50" charset="-128"/>
                <a:ea typeface="Meiryo UI" panose="020B0604030504040204" pitchFamily="50" charset="-128"/>
              </a:rPr>
              <a:t> </a:t>
            </a:r>
            <a:r>
              <a:rPr lang="en-US" altLang="ja-JP" sz="900" dirty="0" smtClean="0">
                <a:solidFill>
                  <a:srgbClr val="000000"/>
                </a:solidFill>
                <a:latin typeface="Meiryo UI" panose="020B0604030504040204" pitchFamily="50" charset="-128"/>
                <a:ea typeface="Meiryo UI" panose="020B0604030504040204" pitchFamily="50" charset="-128"/>
              </a:rPr>
              <a:t>           </a:t>
            </a:r>
            <a:r>
              <a:rPr lang="en-US" altLang="ja-JP" sz="900" dirty="0" err="1">
                <a:solidFill>
                  <a:srgbClr val="0000FF"/>
                </a:solidFill>
                <a:latin typeface="Meiryo UI" panose="020B0604030504040204" pitchFamily="50" charset="-128"/>
                <a:ea typeface="Meiryo UI" panose="020B0604030504040204" pitchFamily="50" charset="-128"/>
              </a:rPr>
              <a:t>foreach</a:t>
            </a:r>
            <a:r>
              <a:rPr lang="en-US" altLang="ja-JP" sz="900" dirty="0">
                <a:solidFill>
                  <a:srgbClr val="000000"/>
                </a:solidFill>
                <a:latin typeface="Meiryo UI" panose="020B0604030504040204" pitchFamily="50" charset="-128"/>
                <a:ea typeface="Meiryo UI" panose="020B0604030504040204" pitchFamily="50" charset="-128"/>
              </a:rPr>
              <a:t>(</a:t>
            </a:r>
            <a:r>
              <a:rPr lang="en-US" altLang="ja-JP" sz="900" dirty="0" err="1">
                <a:solidFill>
                  <a:srgbClr val="000000"/>
                </a:solidFill>
                <a:latin typeface="Meiryo UI" panose="020B0604030504040204" pitchFamily="50" charset="-128"/>
                <a:ea typeface="Meiryo UI" panose="020B0604030504040204" pitchFamily="50" charset="-128"/>
              </a:rPr>
              <a:t>var</a:t>
            </a:r>
            <a:r>
              <a:rPr lang="en-US" altLang="ja-JP" sz="900" dirty="0">
                <a:solidFill>
                  <a:srgbClr val="000000"/>
                </a:solidFill>
                <a:latin typeface="Meiryo UI" panose="020B0604030504040204" pitchFamily="50" charset="-128"/>
                <a:ea typeface="Meiryo UI" panose="020B0604030504040204" pitchFamily="50" charset="-128"/>
              </a:rPr>
              <a:t> filename </a:t>
            </a:r>
            <a:r>
              <a:rPr lang="en-US" altLang="ja-JP" sz="900" dirty="0">
                <a:solidFill>
                  <a:srgbClr val="0000FF"/>
                </a:solidFill>
                <a:latin typeface="Meiryo UI" panose="020B0604030504040204" pitchFamily="50" charset="-128"/>
                <a:ea typeface="Meiryo UI" panose="020B0604030504040204" pitchFamily="50" charset="-128"/>
              </a:rPr>
              <a:t>in</a:t>
            </a:r>
            <a:r>
              <a:rPr lang="en-US" altLang="ja-JP" sz="900" dirty="0">
                <a:solidFill>
                  <a:srgbClr val="000000"/>
                </a:solidFill>
                <a:latin typeface="Meiryo UI" panose="020B0604030504040204" pitchFamily="50" charset="-128"/>
                <a:ea typeface="Meiryo UI" panose="020B0604030504040204" pitchFamily="50" charset="-128"/>
              </a:rPr>
              <a:t> </a:t>
            </a:r>
            <a:r>
              <a:rPr lang="en-US" altLang="ja-JP" sz="900" dirty="0" err="1">
                <a:solidFill>
                  <a:srgbClr val="000000"/>
                </a:solidFill>
                <a:latin typeface="Meiryo UI" panose="020B0604030504040204" pitchFamily="50" charset="-128"/>
                <a:ea typeface="Meiryo UI" panose="020B0604030504040204" pitchFamily="50" charset="-128"/>
              </a:rPr>
              <a:t>param.fileNames</a:t>
            </a:r>
            <a:r>
              <a:rPr lang="en-US" altLang="ja-JP" sz="900" dirty="0">
                <a:solidFill>
                  <a:srgbClr val="000000"/>
                </a:solidFill>
                <a:latin typeface="Meiryo UI" panose="020B0604030504040204" pitchFamily="50" charset="-128"/>
                <a:ea typeface="Meiryo UI" panose="020B0604030504040204" pitchFamily="50" charset="-128"/>
              </a:rPr>
              <a:t>)</a:t>
            </a:r>
          </a:p>
          <a:p>
            <a:r>
              <a:rPr lang="ja-JP" altLang="en-US" sz="900" dirty="0">
                <a:solidFill>
                  <a:srgbClr val="000000"/>
                </a:solidFill>
                <a:latin typeface="Meiryo UI" panose="020B0604030504040204" pitchFamily="50" charset="-128"/>
                <a:ea typeface="Meiryo UI" panose="020B0604030504040204" pitchFamily="50" charset="-128"/>
              </a:rPr>
              <a:t>            </a:t>
            </a:r>
            <a:r>
              <a:rPr lang="en-US" altLang="ja-JP" sz="900" dirty="0" smtClean="0">
                <a:solidFill>
                  <a:srgbClr val="000000"/>
                </a:solidFill>
                <a:latin typeface="Meiryo UI" panose="020B0604030504040204" pitchFamily="50" charset="-128"/>
                <a:ea typeface="Meiryo UI" panose="020B0604030504040204" pitchFamily="50" charset="-128"/>
              </a:rPr>
              <a:t>{</a:t>
            </a:r>
            <a:endParaRPr lang="en-US" altLang="ja-JP" sz="900" dirty="0">
              <a:solidFill>
                <a:srgbClr val="000000"/>
              </a:solidFill>
              <a:latin typeface="Meiryo UI" panose="020B0604030504040204" pitchFamily="50" charset="-128"/>
              <a:ea typeface="Meiryo UI" panose="020B0604030504040204" pitchFamily="50" charset="-128"/>
            </a:endParaRPr>
          </a:p>
          <a:p>
            <a:r>
              <a:rPr lang="en-US" altLang="ja-JP" sz="900" dirty="0">
                <a:solidFill>
                  <a:srgbClr val="000000"/>
                </a:solidFill>
                <a:latin typeface="Meiryo UI" panose="020B0604030504040204" pitchFamily="50" charset="-128"/>
                <a:ea typeface="Meiryo UI" panose="020B0604030504040204" pitchFamily="50" charset="-128"/>
              </a:rPr>
              <a:t>            </a:t>
            </a:r>
            <a:r>
              <a:rPr lang="en-US" altLang="ja-JP" sz="900" dirty="0" smtClean="0">
                <a:solidFill>
                  <a:srgbClr val="000000"/>
                </a:solidFill>
                <a:latin typeface="Meiryo UI" panose="020B0604030504040204" pitchFamily="50" charset="-128"/>
                <a:ea typeface="Meiryo UI" panose="020B0604030504040204" pitchFamily="50" charset="-128"/>
              </a:rPr>
              <a:t>    </a:t>
            </a:r>
            <a:r>
              <a:rPr lang="en-US" altLang="ja-JP" sz="900" dirty="0" err="1">
                <a:solidFill>
                  <a:srgbClr val="000000"/>
                </a:solidFill>
                <a:latin typeface="Meiryo UI" panose="020B0604030504040204" pitchFamily="50" charset="-128"/>
                <a:ea typeface="Meiryo UI" panose="020B0604030504040204" pitchFamily="50" charset="-128"/>
              </a:rPr>
              <a:t>Console.WriteLine</a:t>
            </a:r>
            <a:r>
              <a:rPr lang="en-US" altLang="ja-JP" sz="900" dirty="0">
                <a:solidFill>
                  <a:srgbClr val="000000"/>
                </a:solidFill>
                <a:latin typeface="Meiryo UI" panose="020B0604030504040204" pitchFamily="50" charset="-128"/>
                <a:ea typeface="Meiryo UI" panose="020B0604030504040204" pitchFamily="50" charset="-128"/>
              </a:rPr>
              <a:t>(</a:t>
            </a:r>
            <a:r>
              <a:rPr lang="en-US" altLang="ja-JP" sz="900" dirty="0">
                <a:solidFill>
                  <a:srgbClr val="A31515"/>
                </a:solidFill>
                <a:latin typeface="Meiryo UI" panose="020B0604030504040204" pitchFamily="50" charset="-128"/>
                <a:ea typeface="Meiryo UI" panose="020B0604030504040204" pitchFamily="50" charset="-128"/>
              </a:rPr>
              <a:t>$"filename(</a:t>
            </a:r>
            <a:r>
              <a:rPr lang="en-US" altLang="ja-JP" sz="900" dirty="0">
                <a:solidFill>
                  <a:srgbClr val="000000"/>
                </a:solidFill>
                <a:latin typeface="Meiryo UI" panose="020B0604030504040204" pitchFamily="50" charset="-128"/>
                <a:ea typeface="Meiryo UI" panose="020B0604030504040204" pitchFamily="50" charset="-128"/>
              </a:rPr>
              <a:t>{filename</a:t>
            </a:r>
            <a:r>
              <a:rPr lang="en-US" altLang="ja-JP" sz="900" dirty="0" smtClean="0">
                <a:solidFill>
                  <a:srgbClr val="000000"/>
                </a:solidFill>
                <a:latin typeface="Meiryo UI" panose="020B0604030504040204" pitchFamily="50" charset="-128"/>
                <a:ea typeface="Meiryo UI" panose="020B0604030504040204" pitchFamily="50" charset="-128"/>
              </a:rPr>
              <a:t>}</a:t>
            </a:r>
            <a:r>
              <a:rPr lang="en-US" altLang="ja-JP" sz="900" dirty="0" smtClean="0">
                <a:solidFill>
                  <a:srgbClr val="A31515"/>
                </a:solidFill>
                <a:latin typeface="Meiryo UI" panose="020B0604030504040204" pitchFamily="50" charset="-128"/>
                <a:ea typeface="Meiryo UI" panose="020B0604030504040204" pitchFamily="50" charset="-128"/>
              </a:rPr>
              <a:t>)"</a:t>
            </a:r>
            <a:r>
              <a:rPr lang="en-US" altLang="ja-JP" sz="900" dirty="0" smtClean="0">
                <a:solidFill>
                  <a:srgbClr val="000000"/>
                </a:solidFill>
                <a:latin typeface="Meiryo UI" panose="020B0604030504040204" pitchFamily="50" charset="-128"/>
                <a:ea typeface="Meiryo UI" panose="020B0604030504040204" pitchFamily="50" charset="-128"/>
              </a:rPr>
              <a:t>);</a:t>
            </a:r>
          </a:p>
          <a:p>
            <a:r>
              <a:rPr lang="ja-JP" altLang="en-US" sz="900" dirty="0" smtClean="0">
                <a:solidFill>
                  <a:srgbClr val="000000"/>
                </a:solidFill>
                <a:latin typeface="Meiryo UI" panose="020B0604030504040204" pitchFamily="50" charset="-128"/>
                <a:ea typeface="Meiryo UI" panose="020B0604030504040204" pitchFamily="50" charset="-128"/>
              </a:rPr>
              <a:t>            </a:t>
            </a:r>
            <a:r>
              <a:rPr lang="en-US" altLang="ja-JP" sz="900" dirty="0">
                <a:solidFill>
                  <a:srgbClr val="000000"/>
                </a:solidFill>
                <a:latin typeface="Meiryo UI" panose="020B0604030504040204" pitchFamily="50" charset="-128"/>
                <a:ea typeface="Meiryo UI" panose="020B0604030504040204" pitchFamily="50" charset="-128"/>
              </a:rPr>
              <a:t>}</a:t>
            </a:r>
          </a:p>
          <a:p>
            <a:r>
              <a:rPr lang="en-US" altLang="ja-JP" sz="900" dirty="0">
                <a:solidFill>
                  <a:srgbClr val="000000"/>
                </a:solidFill>
                <a:latin typeface="Meiryo UI" panose="020B0604030504040204" pitchFamily="50" charset="-128"/>
                <a:ea typeface="Meiryo UI" panose="020B0604030504040204" pitchFamily="50" charset="-128"/>
              </a:rPr>
              <a:t>            </a:t>
            </a:r>
            <a:r>
              <a:rPr lang="en-US" altLang="ja-JP" sz="900" dirty="0" err="1">
                <a:solidFill>
                  <a:srgbClr val="0000FF"/>
                </a:solidFill>
                <a:latin typeface="Meiryo UI" panose="020B0604030504040204" pitchFamily="50" charset="-128"/>
                <a:ea typeface="Meiryo UI" panose="020B0604030504040204" pitchFamily="50" charset="-128"/>
              </a:rPr>
              <a:t>var</a:t>
            </a:r>
            <a:r>
              <a:rPr lang="en-US" altLang="ja-JP" sz="900" dirty="0">
                <a:solidFill>
                  <a:srgbClr val="000000"/>
                </a:solidFill>
                <a:latin typeface="Meiryo UI" panose="020B0604030504040204" pitchFamily="50" charset="-128"/>
                <a:ea typeface="Meiryo UI" panose="020B0604030504040204" pitchFamily="50" charset="-128"/>
              </a:rPr>
              <a:t> rest = </a:t>
            </a:r>
            <a:r>
              <a:rPr lang="en-US" altLang="ja-JP" sz="900" dirty="0" err="1">
                <a:solidFill>
                  <a:srgbClr val="000000"/>
                </a:solidFill>
                <a:latin typeface="Meiryo UI" panose="020B0604030504040204" pitchFamily="50" charset="-128"/>
                <a:ea typeface="Meiryo UI" panose="020B0604030504040204" pitchFamily="50" charset="-128"/>
              </a:rPr>
              <a:t>param.time</a:t>
            </a:r>
            <a:r>
              <a:rPr lang="en-US" altLang="ja-JP" sz="900" dirty="0">
                <a:solidFill>
                  <a:srgbClr val="000000"/>
                </a:solidFill>
                <a:latin typeface="Meiryo UI" panose="020B0604030504040204" pitchFamily="50" charset="-128"/>
                <a:ea typeface="Meiryo UI" panose="020B0604030504040204" pitchFamily="50" charset="-128"/>
              </a:rPr>
              <a:t>;</a:t>
            </a:r>
          </a:p>
          <a:p>
            <a:r>
              <a:rPr lang="en-US" altLang="ja-JP" sz="900" dirty="0">
                <a:solidFill>
                  <a:srgbClr val="000000"/>
                </a:solidFill>
                <a:latin typeface="Meiryo UI" panose="020B0604030504040204" pitchFamily="50" charset="-128"/>
                <a:ea typeface="Meiryo UI" panose="020B0604030504040204" pitchFamily="50" charset="-128"/>
              </a:rPr>
              <a:t>            </a:t>
            </a:r>
            <a:r>
              <a:rPr lang="en-US" altLang="ja-JP" sz="900" dirty="0">
                <a:solidFill>
                  <a:srgbClr val="0000FF"/>
                </a:solidFill>
                <a:latin typeface="Meiryo UI" panose="020B0604030504040204" pitchFamily="50" charset="-128"/>
                <a:ea typeface="Meiryo UI" panose="020B0604030504040204" pitchFamily="50" charset="-128"/>
              </a:rPr>
              <a:t>while</a:t>
            </a:r>
            <a:r>
              <a:rPr lang="en-US" altLang="ja-JP" sz="900" dirty="0">
                <a:solidFill>
                  <a:srgbClr val="000000"/>
                </a:solidFill>
                <a:latin typeface="Meiryo UI" panose="020B0604030504040204" pitchFamily="50" charset="-128"/>
                <a:ea typeface="Meiryo UI" panose="020B0604030504040204" pitchFamily="50" charset="-128"/>
              </a:rPr>
              <a:t> (rest &gt; 0)</a:t>
            </a:r>
          </a:p>
          <a:p>
            <a:r>
              <a:rPr lang="ja-JP" altLang="en-US" sz="900" dirty="0">
                <a:solidFill>
                  <a:srgbClr val="000000"/>
                </a:solidFill>
                <a:latin typeface="Meiryo UI" panose="020B0604030504040204" pitchFamily="50" charset="-128"/>
                <a:ea typeface="Meiryo UI" panose="020B0604030504040204" pitchFamily="50" charset="-128"/>
              </a:rPr>
              <a:t>            </a:t>
            </a:r>
            <a:r>
              <a:rPr lang="en-US" altLang="ja-JP" sz="900" dirty="0">
                <a:solidFill>
                  <a:srgbClr val="000000"/>
                </a:solidFill>
                <a:latin typeface="Meiryo UI" panose="020B0604030504040204" pitchFamily="50" charset="-128"/>
                <a:ea typeface="Meiryo UI" panose="020B0604030504040204" pitchFamily="50" charset="-128"/>
              </a:rPr>
              <a:t>{</a:t>
            </a:r>
          </a:p>
          <a:p>
            <a:r>
              <a:rPr lang="en-US" altLang="ja-JP" sz="900" dirty="0">
                <a:solidFill>
                  <a:srgbClr val="000000"/>
                </a:solidFill>
                <a:latin typeface="Meiryo UI" panose="020B0604030504040204" pitchFamily="50" charset="-128"/>
                <a:ea typeface="Meiryo UI" panose="020B0604030504040204" pitchFamily="50" charset="-128"/>
              </a:rPr>
              <a:t>                </a:t>
            </a:r>
            <a:r>
              <a:rPr lang="en-US" altLang="ja-JP" sz="900" dirty="0" err="1">
                <a:solidFill>
                  <a:srgbClr val="0000FF"/>
                </a:solidFill>
                <a:latin typeface="Meiryo UI" panose="020B0604030504040204" pitchFamily="50" charset="-128"/>
                <a:ea typeface="Meiryo UI" panose="020B0604030504040204" pitchFamily="50" charset="-128"/>
              </a:rPr>
              <a:t>var</a:t>
            </a:r>
            <a:r>
              <a:rPr lang="en-US" altLang="ja-JP" sz="900" dirty="0">
                <a:solidFill>
                  <a:srgbClr val="000000"/>
                </a:solidFill>
                <a:latin typeface="Meiryo UI" panose="020B0604030504040204" pitchFamily="50" charset="-128"/>
                <a:ea typeface="Meiryo UI" panose="020B0604030504040204" pitchFamily="50" charset="-128"/>
              </a:rPr>
              <a:t> delay = </a:t>
            </a:r>
            <a:r>
              <a:rPr lang="en-US" altLang="ja-JP" sz="900" dirty="0" err="1">
                <a:solidFill>
                  <a:srgbClr val="000000"/>
                </a:solidFill>
                <a:latin typeface="Meiryo UI" panose="020B0604030504040204" pitchFamily="50" charset="-128"/>
                <a:ea typeface="Meiryo UI" panose="020B0604030504040204" pitchFamily="50" charset="-128"/>
              </a:rPr>
              <a:t>Math.Min</a:t>
            </a:r>
            <a:r>
              <a:rPr lang="en-US" altLang="ja-JP" sz="900" dirty="0">
                <a:solidFill>
                  <a:srgbClr val="000000"/>
                </a:solidFill>
                <a:latin typeface="Meiryo UI" panose="020B0604030504040204" pitchFamily="50" charset="-128"/>
                <a:ea typeface="Meiryo UI" panose="020B0604030504040204" pitchFamily="50" charset="-128"/>
              </a:rPr>
              <a:t>(5, rest);</a:t>
            </a:r>
          </a:p>
          <a:p>
            <a:r>
              <a:rPr lang="en-US" altLang="ja-JP" sz="900" dirty="0">
                <a:solidFill>
                  <a:srgbClr val="000000"/>
                </a:solidFill>
                <a:latin typeface="Meiryo UI" panose="020B0604030504040204" pitchFamily="50" charset="-128"/>
                <a:ea typeface="Meiryo UI" panose="020B0604030504040204" pitchFamily="50" charset="-128"/>
              </a:rPr>
              <a:t>                </a:t>
            </a:r>
            <a:r>
              <a:rPr lang="en-US" altLang="ja-JP" sz="900" dirty="0" err="1">
                <a:solidFill>
                  <a:srgbClr val="000000"/>
                </a:solidFill>
                <a:latin typeface="Meiryo UI" panose="020B0604030504040204" pitchFamily="50" charset="-128"/>
                <a:ea typeface="Meiryo UI" panose="020B0604030504040204" pitchFamily="50" charset="-128"/>
              </a:rPr>
              <a:t>Task.Delay</a:t>
            </a:r>
            <a:r>
              <a:rPr lang="en-US" altLang="ja-JP" sz="900" dirty="0">
                <a:solidFill>
                  <a:srgbClr val="000000"/>
                </a:solidFill>
                <a:latin typeface="Meiryo UI" panose="020B0604030504040204" pitchFamily="50" charset="-128"/>
                <a:ea typeface="Meiryo UI" panose="020B0604030504040204" pitchFamily="50" charset="-128"/>
              </a:rPr>
              <a:t>(delay*1000).Wait();</a:t>
            </a:r>
          </a:p>
          <a:p>
            <a:r>
              <a:rPr lang="en-US" altLang="ja-JP" sz="900" dirty="0">
                <a:solidFill>
                  <a:srgbClr val="000000"/>
                </a:solidFill>
                <a:latin typeface="Meiryo UI" panose="020B0604030504040204" pitchFamily="50" charset="-128"/>
                <a:ea typeface="Meiryo UI" panose="020B0604030504040204" pitchFamily="50" charset="-128"/>
              </a:rPr>
              <a:t>                rest -= delay;</a:t>
            </a:r>
          </a:p>
          <a:p>
            <a:r>
              <a:rPr lang="en-US" altLang="ja-JP" sz="900" dirty="0">
                <a:solidFill>
                  <a:srgbClr val="000000"/>
                </a:solidFill>
                <a:latin typeface="Meiryo UI" panose="020B0604030504040204" pitchFamily="50" charset="-128"/>
                <a:ea typeface="Meiryo UI" panose="020B0604030504040204" pitchFamily="50" charset="-128"/>
              </a:rPr>
              <a:t>                </a:t>
            </a:r>
            <a:r>
              <a:rPr lang="en-US" altLang="ja-JP" sz="900" dirty="0" err="1">
                <a:solidFill>
                  <a:srgbClr val="000000"/>
                </a:solidFill>
                <a:latin typeface="Meiryo UI" panose="020B0604030504040204" pitchFamily="50" charset="-128"/>
                <a:ea typeface="Meiryo UI" panose="020B0604030504040204" pitchFamily="50" charset="-128"/>
              </a:rPr>
              <a:t>Console.WriteLine</a:t>
            </a:r>
            <a:r>
              <a:rPr lang="en-US" altLang="ja-JP" sz="900" dirty="0">
                <a:solidFill>
                  <a:srgbClr val="000000"/>
                </a:solidFill>
                <a:latin typeface="Meiryo UI" panose="020B0604030504040204" pitchFamily="50" charset="-128"/>
                <a:ea typeface="Meiryo UI" panose="020B0604030504040204" pitchFamily="50" charset="-128"/>
              </a:rPr>
              <a:t>(</a:t>
            </a:r>
            <a:r>
              <a:rPr lang="en-US" altLang="ja-JP" sz="900" dirty="0">
                <a:solidFill>
                  <a:srgbClr val="A31515"/>
                </a:solidFill>
                <a:latin typeface="Meiryo UI" panose="020B0604030504040204" pitchFamily="50" charset="-128"/>
                <a:ea typeface="Meiryo UI" panose="020B0604030504040204" pitchFamily="50" charset="-128"/>
              </a:rPr>
              <a:t>$"Rest:</a:t>
            </a:r>
            <a:r>
              <a:rPr lang="en-US" altLang="ja-JP" sz="900" dirty="0">
                <a:solidFill>
                  <a:srgbClr val="000000"/>
                </a:solidFill>
                <a:latin typeface="Meiryo UI" panose="020B0604030504040204" pitchFamily="50" charset="-128"/>
                <a:ea typeface="Meiryo UI" panose="020B0604030504040204" pitchFamily="50" charset="-128"/>
              </a:rPr>
              <a:t>{rest}</a:t>
            </a:r>
            <a:r>
              <a:rPr lang="en-US" altLang="ja-JP" sz="900" dirty="0">
                <a:solidFill>
                  <a:srgbClr val="A31515"/>
                </a:solidFill>
                <a:latin typeface="Meiryo UI" panose="020B0604030504040204" pitchFamily="50" charset="-128"/>
                <a:ea typeface="Meiryo UI" panose="020B0604030504040204" pitchFamily="50" charset="-128"/>
              </a:rPr>
              <a:t>"</a:t>
            </a:r>
            <a:r>
              <a:rPr lang="en-US" altLang="ja-JP" sz="900" dirty="0">
                <a:solidFill>
                  <a:srgbClr val="000000"/>
                </a:solidFill>
                <a:latin typeface="Meiryo UI" panose="020B0604030504040204" pitchFamily="50" charset="-128"/>
                <a:ea typeface="Meiryo UI" panose="020B0604030504040204" pitchFamily="50" charset="-128"/>
              </a:rPr>
              <a:t>);</a:t>
            </a:r>
          </a:p>
          <a:p>
            <a:r>
              <a:rPr lang="ja-JP" altLang="en-US" sz="900" dirty="0">
                <a:solidFill>
                  <a:srgbClr val="000000"/>
                </a:solidFill>
                <a:latin typeface="Meiryo UI" panose="020B0604030504040204" pitchFamily="50" charset="-128"/>
                <a:ea typeface="Meiryo UI" panose="020B0604030504040204" pitchFamily="50" charset="-128"/>
              </a:rPr>
              <a:t>            </a:t>
            </a:r>
            <a:r>
              <a:rPr lang="en-US" altLang="ja-JP" sz="900" dirty="0">
                <a:solidFill>
                  <a:srgbClr val="000000"/>
                </a:solidFill>
                <a:latin typeface="Meiryo UI" panose="020B0604030504040204" pitchFamily="50" charset="-128"/>
                <a:ea typeface="Meiryo UI" panose="020B0604030504040204" pitchFamily="50" charset="-128"/>
              </a:rPr>
              <a:t>}</a:t>
            </a:r>
          </a:p>
          <a:p>
            <a:r>
              <a:rPr lang="en-US" altLang="ja-JP" sz="900" dirty="0">
                <a:solidFill>
                  <a:srgbClr val="000000"/>
                </a:solidFill>
                <a:latin typeface="Meiryo UI" panose="020B0604030504040204" pitchFamily="50" charset="-128"/>
                <a:ea typeface="Meiryo UI" panose="020B0604030504040204" pitchFamily="50" charset="-128"/>
              </a:rPr>
              <a:t>            </a:t>
            </a:r>
            <a:r>
              <a:rPr lang="en-US" altLang="ja-JP" sz="900" dirty="0">
                <a:solidFill>
                  <a:srgbClr val="0000FF"/>
                </a:solidFill>
                <a:latin typeface="Meiryo UI" panose="020B0604030504040204" pitchFamily="50" charset="-128"/>
                <a:ea typeface="Meiryo UI" panose="020B0604030504040204" pitchFamily="50" charset="-128"/>
              </a:rPr>
              <a:t>return</a:t>
            </a:r>
            <a:r>
              <a:rPr lang="en-US" altLang="ja-JP" sz="900" dirty="0">
                <a:solidFill>
                  <a:srgbClr val="000000"/>
                </a:solidFill>
                <a:latin typeface="Meiryo UI" panose="020B0604030504040204" pitchFamily="50" charset="-128"/>
                <a:ea typeface="Meiryo UI" panose="020B0604030504040204" pitchFamily="50" charset="-128"/>
              </a:rPr>
              <a:t> </a:t>
            </a:r>
            <a:r>
              <a:rPr lang="en-US" altLang="ja-JP" sz="900" dirty="0">
                <a:solidFill>
                  <a:srgbClr val="0000FF"/>
                </a:solidFill>
                <a:latin typeface="Meiryo UI" panose="020B0604030504040204" pitchFamily="50" charset="-128"/>
                <a:ea typeface="Meiryo UI" panose="020B0604030504040204" pitchFamily="50" charset="-128"/>
              </a:rPr>
              <a:t>new</a:t>
            </a:r>
            <a:r>
              <a:rPr lang="en-US" altLang="ja-JP" sz="900" dirty="0">
                <a:solidFill>
                  <a:srgbClr val="000000"/>
                </a:solidFill>
                <a:latin typeface="Meiryo UI" panose="020B0604030504040204" pitchFamily="50" charset="-128"/>
                <a:ea typeface="Meiryo UI" panose="020B0604030504040204" pitchFamily="50" charset="-128"/>
              </a:rPr>
              <a:t> </a:t>
            </a:r>
            <a:r>
              <a:rPr lang="en-US" altLang="ja-JP" sz="900" dirty="0" err="1">
                <a:solidFill>
                  <a:srgbClr val="000000"/>
                </a:solidFill>
                <a:latin typeface="Meiryo UI" panose="020B0604030504040204" pitchFamily="50" charset="-128"/>
                <a:ea typeface="Meiryo UI" panose="020B0604030504040204" pitchFamily="50" charset="-128"/>
              </a:rPr>
              <a:t>ResponseData</a:t>
            </a:r>
            <a:r>
              <a:rPr lang="en-US" altLang="ja-JP" sz="900" dirty="0">
                <a:solidFill>
                  <a:srgbClr val="000000"/>
                </a:solidFill>
                <a:latin typeface="Meiryo UI" panose="020B0604030504040204" pitchFamily="50" charset="-128"/>
                <a:ea typeface="Meiryo UI" panose="020B0604030504040204" pitchFamily="50" charset="-128"/>
              </a:rPr>
              <a:t>() { message = </a:t>
            </a:r>
            <a:r>
              <a:rPr lang="en-US" altLang="ja-JP" sz="900" dirty="0">
                <a:solidFill>
                  <a:srgbClr val="A31515"/>
                </a:solidFill>
                <a:latin typeface="Meiryo UI" panose="020B0604030504040204" pitchFamily="50" charset="-128"/>
                <a:ea typeface="Meiryo UI" panose="020B0604030504040204" pitchFamily="50" charset="-128"/>
              </a:rPr>
              <a:t>"OK"</a:t>
            </a:r>
            <a:r>
              <a:rPr lang="en-US" altLang="ja-JP" sz="900" dirty="0">
                <a:solidFill>
                  <a:srgbClr val="000000"/>
                </a:solidFill>
                <a:latin typeface="Meiryo UI" panose="020B0604030504040204" pitchFamily="50" charset="-128"/>
                <a:ea typeface="Meiryo UI" panose="020B0604030504040204" pitchFamily="50" charset="-128"/>
              </a:rPr>
              <a:t>, time = </a:t>
            </a:r>
            <a:r>
              <a:rPr lang="en-US" altLang="ja-JP" sz="900" dirty="0" err="1">
                <a:solidFill>
                  <a:srgbClr val="000000"/>
                </a:solidFill>
                <a:latin typeface="Meiryo UI" panose="020B0604030504040204" pitchFamily="50" charset="-128"/>
                <a:ea typeface="Meiryo UI" panose="020B0604030504040204" pitchFamily="50" charset="-128"/>
              </a:rPr>
              <a:t>param.time</a:t>
            </a:r>
            <a:r>
              <a:rPr lang="en-US" altLang="ja-JP" sz="900" dirty="0">
                <a:solidFill>
                  <a:srgbClr val="000000"/>
                </a:solidFill>
                <a:latin typeface="Meiryo UI" panose="020B0604030504040204" pitchFamily="50" charset="-128"/>
                <a:ea typeface="Meiryo UI" panose="020B0604030504040204" pitchFamily="50" charset="-128"/>
              </a:rPr>
              <a:t>, </a:t>
            </a:r>
            <a:r>
              <a:rPr lang="en-US" altLang="ja-JP" sz="900" dirty="0" err="1">
                <a:solidFill>
                  <a:srgbClr val="000000"/>
                </a:solidFill>
                <a:latin typeface="Meiryo UI" panose="020B0604030504040204" pitchFamily="50" charset="-128"/>
                <a:ea typeface="Meiryo UI" panose="020B0604030504040204" pitchFamily="50" charset="-128"/>
              </a:rPr>
              <a:t>fileNames</a:t>
            </a:r>
            <a:r>
              <a:rPr lang="en-US" altLang="ja-JP" sz="900" dirty="0">
                <a:solidFill>
                  <a:srgbClr val="000000"/>
                </a:solidFill>
                <a:latin typeface="Meiryo UI" panose="020B0604030504040204" pitchFamily="50" charset="-128"/>
                <a:ea typeface="Meiryo UI" panose="020B0604030504040204" pitchFamily="50" charset="-128"/>
              </a:rPr>
              <a:t> = </a:t>
            </a:r>
            <a:r>
              <a:rPr lang="en-US" altLang="ja-JP" sz="900" dirty="0" err="1">
                <a:solidFill>
                  <a:srgbClr val="000000"/>
                </a:solidFill>
                <a:latin typeface="Meiryo UI" panose="020B0604030504040204" pitchFamily="50" charset="-128"/>
                <a:ea typeface="Meiryo UI" panose="020B0604030504040204" pitchFamily="50" charset="-128"/>
              </a:rPr>
              <a:t>param.fileNames</a:t>
            </a:r>
            <a:r>
              <a:rPr lang="en-US" altLang="ja-JP" sz="900" dirty="0">
                <a:solidFill>
                  <a:srgbClr val="000000"/>
                </a:solidFill>
                <a:latin typeface="Meiryo UI" panose="020B0604030504040204" pitchFamily="50" charset="-128"/>
                <a:ea typeface="Meiryo UI" panose="020B0604030504040204" pitchFamily="50" charset="-128"/>
              </a:rPr>
              <a:t> };</a:t>
            </a:r>
          </a:p>
          <a:p>
            <a:r>
              <a:rPr lang="ja-JP" altLang="en-US" sz="900" dirty="0">
                <a:solidFill>
                  <a:srgbClr val="000000"/>
                </a:solidFill>
                <a:latin typeface="Meiryo UI" panose="020B0604030504040204" pitchFamily="50" charset="-128"/>
                <a:ea typeface="Meiryo UI" panose="020B0604030504040204" pitchFamily="50" charset="-128"/>
              </a:rPr>
              <a:t>        </a:t>
            </a:r>
            <a:r>
              <a:rPr lang="en-US" altLang="ja-JP" sz="900" dirty="0">
                <a:solidFill>
                  <a:srgbClr val="000000"/>
                </a:solidFill>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sp>
        <p:nvSpPr>
          <p:cNvPr id="6" name="四角形吹き出し 5"/>
          <p:cNvSpPr/>
          <p:nvPr/>
        </p:nvSpPr>
        <p:spPr>
          <a:xfrm>
            <a:off x="3634929" y="2341264"/>
            <a:ext cx="2992582" cy="612648"/>
          </a:xfrm>
          <a:prstGeom prst="wedgeRectCallout">
            <a:avLst>
              <a:gd name="adj1" fmla="val -41540"/>
              <a:gd name="adj2" fmla="val 736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1200" dirty="0" err="1" smtClean="0">
                <a:latin typeface="Meiryo UI" panose="020B0604030504040204" pitchFamily="50" charset="-128"/>
                <a:ea typeface="Meiryo UI" panose="020B0604030504040204" pitchFamily="50" charset="-128"/>
              </a:rPr>
              <a:t>Param</a:t>
            </a:r>
            <a:r>
              <a:rPr kumimoji="1" lang="ja-JP" altLang="en-US" sz="1200" dirty="0" smtClean="0">
                <a:latin typeface="Meiryo UI" panose="020B0604030504040204" pitchFamily="50" charset="-128"/>
                <a:ea typeface="Meiryo UI" panose="020B0604030504040204" pitchFamily="50" charset="-128"/>
              </a:rPr>
              <a:t>はメンバーに</a:t>
            </a:r>
            <a:r>
              <a:rPr kumimoji="1" lang="en-US" altLang="ja-JP" sz="1200" dirty="0" smtClean="0">
                <a:latin typeface="Meiryo UI" panose="020B0604030504040204" pitchFamily="50" charset="-128"/>
                <a:ea typeface="Meiryo UI" panose="020B0604030504040204" pitchFamily="50" charset="-128"/>
              </a:rPr>
              <a:t>string input</a:t>
            </a:r>
            <a:r>
              <a:rPr kumimoji="1" lang="ja-JP" altLang="en-US" sz="1200" dirty="0" smtClean="0">
                <a:latin typeface="Meiryo UI" panose="020B0604030504040204" pitchFamily="50" charset="-128"/>
                <a:ea typeface="Meiryo UI" panose="020B0604030504040204" pitchFamily="50" charset="-128"/>
              </a:rPr>
              <a:t>のみ</a:t>
            </a:r>
            <a:endParaRPr kumimoji="1" lang="en-US" altLang="ja-JP" sz="1200" dirty="0" smtClean="0">
              <a:latin typeface="Meiryo UI" panose="020B0604030504040204" pitchFamily="50" charset="-128"/>
              <a:ea typeface="Meiryo UI" panose="020B0604030504040204" pitchFamily="50" charset="-128"/>
            </a:endParaRPr>
          </a:p>
          <a:p>
            <a:pPr algn="ct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もっと上手い方法はあるかもしれないが</a:t>
            </a:r>
            <a:r>
              <a:rPr lang="ja-JP" altLang="en-US" sz="1200" dirty="0" err="1"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7" name="四角形吹き出し 6"/>
          <p:cNvSpPr/>
          <p:nvPr/>
        </p:nvSpPr>
        <p:spPr>
          <a:xfrm>
            <a:off x="3545504" y="4864188"/>
            <a:ext cx="2992582" cy="612648"/>
          </a:xfrm>
          <a:prstGeom prst="wedgeRectCallout">
            <a:avLst>
              <a:gd name="adj1" fmla="val -82449"/>
              <a:gd name="adj2" fmla="val -4851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200" dirty="0" smtClean="0">
                <a:latin typeface="Meiryo UI" panose="020B0604030504040204" pitchFamily="50" charset="-128"/>
                <a:ea typeface="Meiryo UI" panose="020B0604030504040204" pitchFamily="50" charset="-128"/>
              </a:rPr>
              <a:t>input</a:t>
            </a:r>
            <a:r>
              <a:rPr lang="ja-JP" altLang="en-US" sz="1200" dirty="0" smtClean="0">
                <a:latin typeface="Meiryo UI" panose="020B0604030504040204" pitchFamily="50" charset="-128"/>
                <a:ea typeface="Meiryo UI" panose="020B0604030504040204" pitchFamily="50" charset="-128"/>
              </a:rPr>
              <a:t>の</a:t>
            </a:r>
            <a:r>
              <a:rPr lang="en-US" altLang="ja-JP" sz="1200" dirty="0" smtClean="0">
                <a:latin typeface="Meiryo UI" panose="020B0604030504040204" pitchFamily="50" charset="-128"/>
                <a:ea typeface="Meiryo UI" panose="020B0604030504040204" pitchFamily="50" charset="-128"/>
              </a:rPr>
              <a:t>time</a:t>
            </a:r>
            <a:r>
              <a:rPr lang="ja-JP" altLang="en-US" sz="1200" dirty="0" smtClean="0">
                <a:latin typeface="Meiryo UI" panose="020B0604030504040204" pitchFamily="50" charset="-128"/>
                <a:ea typeface="Meiryo UI" panose="020B0604030504040204" pitchFamily="50" charset="-128"/>
              </a:rPr>
              <a:t>で指定された秒数</a:t>
            </a:r>
            <a:r>
              <a:rPr lang="en-US" altLang="ja-JP" sz="1200" dirty="0" smtClean="0">
                <a:latin typeface="Meiryo UI" panose="020B0604030504040204" pitchFamily="50" charset="-128"/>
                <a:ea typeface="Meiryo UI" panose="020B0604030504040204" pitchFamily="50" charset="-128"/>
              </a:rPr>
              <a:t>Delay</a:t>
            </a:r>
            <a:endParaRPr lang="en-US" altLang="ja-JP" sz="1200" dirty="0">
              <a:latin typeface="Meiryo UI" panose="020B0604030504040204" pitchFamily="50" charset="-128"/>
              <a:ea typeface="Meiryo UI" panose="020B0604030504040204" pitchFamily="50" charset="-128"/>
            </a:endParaRPr>
          </a:p>
          <a:p>
            <a:pPr algn="ctr"/>
            <a:r>
              <a:rPr lang="ja-JP" altLang="en-US" sz="1200" dirty="0" smtClean="0">
                <a:latin typeface="Meiryo UI" panose="020B0604030504040204" pitchFamily="50" charset="-128"/>
                <a:ea typeface="Meiryo UI" panose="020B0604030504040204" pitchFamily="50" charset="-128"/>
              </a:rPr>
              <a:t>終わったらリターンする</a:t>
            </a:r>
            <a:r>
              <a:rPr lang="en-US" altLang="ja-JP" sz="1200" dirty="0" smtClean="0">
                <a:latin typeface="Meiryo UI" panose="020B0604030504040204" pitchFamily="50" charset="-128"/>
                <a:ea typeface="Meiryo UI" panose="020B0604030504040204" pitchFamily="50" charset="-128"/>
              </a:rPr>
              <a:t>Lambda</a:t>
            </a:r>
            <a:endParaRPr kumimoji="1" lang="en-US" altLang="ja-JP" sz="1200" dirty="0" smtClean="0">
              <a:latin typeface="Meiryo UI" panose="020B0604030504040204" pitchFamily="50" charset="-128"/>
              <a:ea typeface="Meiryo UI" panose="020B0604030504040204" pitchFamily="50" charset="-128"/>
            </a:endParaRPr>
          </a:p>
        </p:txBody>
      </p:sp>
      <p:sp>
        <p:nvSpPr>
          <p:cNvPr id="8" name="四角形吹き出し 7"/>
          <p:cNvSpPr/>
          <p:nvPr/>
        </p:nvSpPr>
        <p:spPr>
          <a:xfrm>
            <a:off x="5368007" y="3469551"/>
            <a:ext cx="2992582" cy="612648"/>
          </a:xfrm>
          <a:prstGeom prst="wedgeRectCallout">
            <a:avLst>
              <a:gd name="adj1" fmla="val -62247"/>
              <a:gd name="adj2" fmla="val 822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smtClean="0">
                <a:latin typeface="Meiryo UI" panose="020B0604030504040204" pitchFamily="50" charset="-128"/>
                <a:ea typeface="Meiryo UI" panose="020B0604030504040204" pitchFamily="50" charset="-128"/>
              </a:rPr>
              <a:t>文字列</a:t>
            </a:r>
            <a:r>
              <a:rPr lang="ja-JP" altLang="en-US" sz="1200" dirty="0">
                <a:latin typeface="Meiryo UI" panose="020B0604030504040204" pitchFamily="50" charset="-128"/>
                <a:ea typeface="Meiryo UI" panose="020B0604030504040204" pitchFamily="50" charset="-128"/>
              </a:rPr>
              <a:t>状態</a:t>
            </a:r>
            <a:r>
              <a:rPr lang="ja-JP" altLang="en-US" sz="1200" dirty="0" smtClean="0">
                <a:latin typeface="Meiryo UI" panose="020B0604030504040204" pitchFamily="50" charset="-128"/>
                <a:ea typeface="Meiryo UI" panose="020B0604030504040204" pitchFamily="50" charset="-128"/>
              </a:rPr>
              <a:t>でリクエストを受け取るので</a:t>
            </a:r>
            <a:endParaRPr lang="en-US" altLang="ja-JP" sz="1200" dirty="0" smtClean="0">
              <a:latin typeface="Meiryo UI" panose="020B0604030504040204" pitchFamily="50" charset="-128"/>
              <a:ea typeface="Meiryo UI" panose="020B0604030504040204" pitchFamily="50" charset="-128"/>
            </a:endParaRPr>
          </a:p>
          <a:p>
            <a:pPr algn="ctr"/>
            <a:r>
              <a:rPr lang="en-US" altLang="ja-JP" sz="1200" dirty="0" smtClean="0">
                <a:latin typeface="Meiryo UI" panose="020B0604030504040204" pitchFamily="50" charset="-128"/>
                <a:ea typeface="Meiryo UI" panose="020B0604030504040204" pitchFamily="50" charset="-128"/>
              </a:rPr>
              <a:t>Lambda</a:t>
            </a:r>
            <a:r>
              <a:rPr lang="ja-JP" altLang="en-US" sz="1200" dirty="0" smtClean="0">
                <a:latin typeface="Meiryo UI" panose="020B0604030504040204" pitchFamily="50" charset="-128"/>
                <a:ea typeface="Meiryo UI" panose="020B0604030504040204" pitchFamily="50" charset="-128"/>
              </a:rPr>
              <a:t>内でデシリアライズ</a:t>
            </a:r>
            <a:endParaRPr lang="en-US" altLang="ja-JP" sz="1200" dirty="0">
              <a:latin typeface="Meiryo UI" panose="020B0604030504040204" pitchFamily="50" charset="-128"/>
              <a:ea typeface="Meiryo UI" panose="020B0604030504040204" pitchFamily="50" charset="-128"/>
            </a:endParaRPr>
          </a:p>
        </p:txBody>
      </p:sp>
      <p:sp>
        <p:nvSpPr>
          <p:cNvPr id="9" name="四角形吹き出し 8"/>
          <p:cNvSpPr/>
          <p:nvPr/>
        </p:nvSpPr>
        <p:spPr>
          <a:xfrm>
            <a:off x="3031625" y="1519301"/>
            <a:ext cx="3376731" cy="612648"/>
          </a:xfrm>
          <a:prstGeom prst="wedgeRectCallout">
            <a:avLst>
              <a:gd name="adj1" fmla="val -41540"/>
              <a:gd name="adj2" fmla="val 736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動作</a:t>
            </a:r>
            <a:r>
              <a:rPr lang="ja-JP" altLang="en-US" sz="1200" dirty="0">
                <a:latin typeface="Meiryo UI" panose="020B0604030504040204" pitchFamily="50" charset="-128"/>
                <a:ea typeface="Meiryo UI" panose="020B0604030504040204" pitchFamily="50" charset="-128"/>
              </a:rPr>
              <a:t>確認用</a:t>
            </a:r>
            <a:r>
              <a:rPr lang="ja-JP" altLang="en-US" sz="1200" dirty="0" smtClean="0">
                <a:latin typeface="Meiryo UI" panose="020B0604030504040204" pitchFamily="50" charset="-128"/>
                <a:ea typeface="Meiryo UI" panose="020B0604030504040204" pitchFamily="50" charset="-128"/>
              </a:rPr>
              <a:t>に簡単な</a:t>
            </a:r>
            <a:r>
              <a:rPr lang="en-US" altLang="ja-JP" sz="1200" dirty="0" smtClean="0">
                <a:latin typeface="Meiryo UI" panose="020B0604030504040204" pitchFamily="50" charset="-128"/>
                <a:ea typeface="Meiryo UI" panose="020B0604030504040204" pitchFamily="50" charset="-128"/>
              </a:rPr>
              <a:t>Lambda</a:t>
            </a:r>
            <a:r>
              <a:rPr lang="ja-JP" altLang="en-US" sz="1200" dirty="0" smtClean="0">
                <a:latin typeface="Meiryo UI" panose="020B0604030504040204" pitchFamily="50" charset="-128"/>
                <a:ea typeface="Meiryo UI" panose="020B0604030504040204" pitchFamily="50" charset="-128"/>
              </a:rPr>
              <a:t>を作成しました。</a:t>
            </a:r>
            <a:endParaRPr lang="en-US" altLang="ja-JP" sz="1200" dirty="0" smtClean="0">
              <a:latin typeface="Meiryo UI" panose="020B0604030504040204" pitchFamily="50" charset="-128"/>
              <a:ea typeface="Meiryo UI" panose="020B0604030504040204" pitchFamily="50" charset="-128"/>
            </a:endParaRPr>
          </a:p>
          <a:p>
            <a:pPr algn="ctr"/>
            <a:r>
              <a:rPr kumimoji="1" lang="ja-JP" altLang="en-US" sz="1200" dirty="0" smtClean="0">
                <a:latin typeface="Meiryo UI" panose="020B0604030504040204" pitchFamily="50" charset="-128"/>
                <a:ea typeface="Meiryo UI" panose="020B0604030504040204" pitchFamily="50" charset="-128"/>
              </a:rPr>
              <a:t>本手順書で以降は</a:t>
            </a:r>
            <a:r>
              <a:rPr kumimoji="1" lang="en-US" altLang="ja-JP" sz="1200" dirty="0" err="1" smtClean="0">
                <a:latin typeface="Meiryo UI" panose="020B0604030504040204" pitchFamily="50" charset="-128"/>
                <a:ea typeface="Meiryo UI" panose="020B0604030504040204" pitchFamily="50" charset="-128"/>
              </a:rPr>
              <a:t>TimeCut</a:t>
            </a:r>
            <a:r>
              <a:rPr kumimoji="1" lang="ja-JP" altLang="en-US" sz="1200" dirty="0" smtClean="0">
                <a:latin typeface="Meiryo UI" panose="020B0604030504040204" pitchFamily="50" charset="-128"/>
                <a:ea typeface="Meiryo UI" panose="020B0604030504040204" pitchFamily="50" charset="-128"/>
              </a:rPr>
              <a:t>関数を使っています。</a:t>
            </a:r>
            <a:endParaRPr kumimoji="1" lang="en-US" altLang="ja-JP" sz="1200"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5067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en-US" altLang="ja-JP" sz="3200" dirty="0" smtClean="0">
                <a:latin typeface="Meiryo UI" panose="020B0604030504040204" pitchFamily="50" charset="-128"/>
                <a:ea typeface="Meiryo UI" panose="020B0604030504040204" pitchFamily="50" charset="-128"/>
              </a:rPr>
              <a:t>Step Function</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663771"/>
          </a:xfrm>
        </p:spPr>
        <p:txBody>
          <a:bodyPr>
            <a:spAutoFit/>
          </a:bodyPr>
          <a:lstStyle/>
          <a:p>
            <a:pPr marL="0" indent="0">
              <a:buNone/>
            </a:pPr>
            <a:r>
              <a:rPr lang="en-US" altLang="ja-JP" sz="1600" dirty="0" smtClean="0">
                <a:latin typeface="Meiryo UI" panose="020B0604030504040204" pitchFamily="50" charset="-128"/>
                <a:ea typeface="Meiryo UI" panose="020B0604030504040204" pitchFamily="50" charset="-128"/>
              </a:rPr>
              <a:t>[AWS</a:t>
            </a:r>
            <a:r>
              <a:rPr lang="ja-JP" altLang="en-US" sz="1600" dirty="0" smtClean="0">
                <a:latin typeface="Meiryo UI" panose="020B0604030504040204" pitchFamily="50" charset="-128"/>
                <a:ea typeface="Meiryo UI" panose="020B0604030504040204" pitchFamily="50" charset="-128"/>
              </a:rPr>
              <a:t>コンソール</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a:t>
            </a:r>
            <a:r>
              <a:rPr lang="en-US" altLang="ja-JP" sz="1600" dirty="0" smtClean="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Lambda]-&gt;[Step Functions state machines</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と進む。</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「ステートマシンを作成」</a:t>
            </a:r>
            <a:endParaRPr lang="en-US" altLang="ja-JP" sz="1600" dirty="0" smtClean="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作成</a:t>
            </a:r>
            <a:endParaRPr lang="ja-JP" altLang="en-US" sz="2400" dirty="0">
              <a:latin typeface="Meiryo UI" panose="020B0604030504040204" pitchFamily="50" charset="-128"/>
              <a:ea typeface="Meiryo UI" panose="020B0604030504040204" pitchFamily="50" charset="-128"/>
            </a:endParaRPr>
          </a:p>
        </p:txBody>
      </p:sp>
      <p:pic>
        <p:nvPicPr>
          <p:cNvPr id="9" name="図 8"/>
          <p:cNvPicPr>
            <a:picLocks noChangeAspect="1"/>
          </p:cNvPicPr>
          <p:nvPr/>
        </p:nvPicPr>
        <p:blipFill>
          <a:blip r:embed="rId2"/>
          <a:stretch>
            <a:fillRect/>
          </a:stretch>
        </p:blipFill>
        <p:spPr>
          <a:xfrm>
            <a:off x="838200" y="2664481"/>
            <a:ext cx="2514600" cy="3962400"/>
          </a:xfrm>
          <a:prstGeom prst="rect">
            <a:avLst/>
          </a:prstGeom>
        </p:spPr>
      </p:pic>
      <p:pic>
        <p:nvPicPr>
          <p:cNvPr id="10" name="図 9"/>
          <p:cNvPicPr>
            <a:picLocks noChangeAspect="1"/>
          </p:cNvPicPr>
          <p:nvPr/>
        </p:nvPicPr>
        <p:blipFill>
          <a:blip r:embed="rId3"/>
          <a:stretch>
            <a:fillRect/>
          </a:stretch>
        </p:blipFill>
        <p:spPr>
          <a:xfrm>
            <a:off x="3533460" y="2586706"/>
            <a:ext cx="3371850" cy="838200"/>
          </a:xfrm>
          <a:prstGeom prst="rect">
            <a:avLst/>
          </a:prstGeom>
        </p:spPr>
      </p:pic>
    </p:spTree>
    <p:extLst>
      <p:ext uri="{BB962C8B-B14F-4D97-AF65-F5344CB8AC3E}">
        <p14:creationId xmlns:p14="http://schemas.microsoft.com/office/powerpoint/2010/main" val="2002837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en-US" altLang="ja-JP" sz="3200" dirty="0" smtClean="0">
                <a:latin typeface="Meiryo UI" panose="020B0604030504040204" pitchFamily="50" charset="-128"/>
                <a:ea typeface="Meiryo UI" panose="020B0604030504040204" pitchFamily="50" charset="-128"/>
              </a:rPr>
              <a:t>Step Function</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663771"/>
          </a:xfrm>
        </p:spPr>
        <p:txBody>
          <a:bodyPr>
            <a:spAutoFit/>
          </a:bodyPr>
          <a:lstStyle/>
          <a:p>
            <a:pPr marL="0" indent="0">
              <a:buNone/>
            </a:pPr>
            <a:r>
              <a:rPr lang="ja-JP" altLang="en-US" sz="1600" dirty="0" smtClean="0">
                <a:latin typeface="Meiryo UI" panose="020B0604030504040204" pitchFamily="50" charset="-128"/>
                <a:ea typeface="Meiryo UI" panose="020B0604030504040204" pitchFamily="50" charset="-128"/>
              </a:rPr>
              <a:t>「コードス</a:t>
            </a:r>
            <a:r>
              <a:rPr lang="ja-JP" altLang="en-US" sz="1600" dirty="0" err="1" smtClean="0">
                <a:latin typeface="Meiryo UI" panose="020B0604030504040204" pitchFamily="50" charset="-128"/>
                <a:ea typeface="Meiryo UI" panose="020B0604030504040204" pitchFamily="50" charset="-128"/>
              </a:rPr>
              <a:t>ぺ</a:t>
            </a:r>
            <a:r>
              <a:rPr lang="ja-JP" altLang="en-US" sz="1600" dirty="0" smtClean="0">
                <a:latin typeface="Meiryo UI" panose="020B0604030504040204" pitchFamily="50" charset="-128"/>
                <a:ea typeface="Meiryo UI" panose="020B0604030504040204" pitchFamily="50" charset="-128"/>
              </a:rPr>
              <a:t>ニットで作成」</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「標準」</a:t>
            </a:r>
            <a:endParaRPr lang="en-US" altLang="ja-JP" sz="1600" dirty="0" smtClean="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定義</a:t>
            </a:r>
            <a:r>
              <a:rPr lang="ja-JP" altLang="en-US" sz="2400" dirty="0" smtClean="0">
                <a:latin typeface="Meiryo UI" panose="020B0604030504040204" pitchFamily="50" charset="-128"/>
                <a:ea typeface="Meiryo UI" panose="020B0604030504040204" pitchFamily="50" charset="-128"/>
              </a:rPr>
              <a:t>の</a:t>
            </a:r>
            <a:r>
              <a:rPr lang="ja-JP" altLang="en-US" sz="2400" dirty="0">
                <a:latin typeface="Meiryo UI" panose="020B0604030504040204" pitchFamily="50" charset="-128"/>
                <a:ea typeface="Meiryo UI" panose="020B0604030504040204" pitchFamily="50" charset="-128"/>
              </a:rPr>
              <a:t>仕方</a:t>
            </a:r>
          </a:p>
        </p:txBody>
      </p:sp>
      <p:pic>
        <p:nvPicPr>
          <p:cNvPr id="11" name="図 10"/>
          <p:cNvPicPr>
            <a:picLocks noChangeAspect="1"/>
          </p:cNvPicPr>
          <p:nvPr/>
        </p:nvPicPr>
        <p:blipFill>
          <a:blip r:embed="rId2"/>
          <a:stretch>
            <a:fillRect/>
          </a:stretch>
        </p:blipFill>
        <p:spPr>
          <a:xfrm>
            <a:off x="1209124" y="2827369"/>
            <a:ext cx="5962137" cy="3302595"/>
          </a:xfrm>
          <a:prstGeom prst="rect">
            <a:avLst/>
          </a:prstGeom>
        </p:spPr>
      </p:pic>
    </p:spTree>
    <p:extLst>
      <p:ext uri="{BB962C8B-B14F-4D97-AF65-F5344CB8AC3E}">
        <p14:creationId xmlns:p14="http://schemas.microsoft.com/office/powerpoint/2010/main" val="979267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en-US" altLang="ja-JP" sz="3200" dirty="0" smtClean="0">
                <a:latin typeface="Meiryo UI" panose="020B0604030504040204" pitchFamily="50" charset="-128"/>
                <a:ea typeface="Meiryo UI" panose="020B0604030504040204" pitchFamily="50" charset="-128"/>
              </a:rPr>
              <a:t>Step Function</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663771"/>
          </a:xfrm>
        </p:spPr>
        <p:txBody>
          <a:bodyPr>
            <a:spAutoFit/>
          </a:bodyPr>
          <a:lstStyle/>
          <a:p>
            <a:pPr marL="0" indent="0">
              <a:buNone/>
            </a:pPr>
            <a:r>
              <a:rPr lang="ja-JP" altLang="en-US" sz="1600" dirty="0" smtClean="0">
                <a:latin typeface="Meiryo UI" panose="020B0604030504040204" pitchFamily="50" charset="-128"/>
                <a:ea typeface="Meiryo UI" panose="020B0604030504040204" pitchFamily="50" charset="-128"/>
              </a:rPr>
              <a:t>「コードス</a:t>
            </a:r>
            <a:r>
              <a:rPr lang="ja-JP" altLang="en-US" sz="1600" dirty="0" err="1" smtClean="0">
                <a:latin typeface="Meiryo UI" panose="020B0604030504040204" pitchFamily="50" charset="-128"/>
                <a:ea typeface="Meiryo UI" panose="020B0604030504040204" pitchFamily="50" charset="-128"/>
              </a:rPr>
              <a:t>ぺ</a:t>
            </a:r>
            <a:r>
              <a:rPr lang="ja-JP" altLang="en-US" sz="1600" dirty="0" smtClean="0">
                <a:latin typeface="Meiryo UI" panose="020B0604030504040204" pitchFamily="50" charset="-128"/>
                <a:ea typeface="Meiryo UI" panose="020B0604030504040204" pitchFamily="50" charset="-128"/>
              </a:rPr>
              <a:t>ニットの生成」→「</a:t>
            </a:r>
            <a:r>
              <a:rPr lang="en-US" altLang="ja-JP" sz="1600" dirty="0" smtClean="0">
                <a:latin typeface="Meiryo UI" panose="020B0604030504040204" pitchFamily="50" charset="-128"/>
                <a:ea typeface="Meiryo UI" panose="020B0604030504040204" pitchFamily="50" charset="-128"/>
              </a:rPr>
              <a:t>AWS</a:t>
            </a:r>
            <a:r>
              <a:rPr lang="ja-JP" altLang="en-US" sz="1600" dirty="0" smtClean="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Lambda: </a:t>
            </a:r>
            <a:r>
              <a:rPr lang="ja-JP" altLang="en-US" sz="1600" dirty="0" smtClean="0">
                <a:latin typeface="Meiryo UI" panose="020B0604030504040204" pitchFamily="50" charset="-128"/>
                <a:ea typeface="Meiryo UI" panose="020B0604030504040204" pitchFamily="50" charset="-128"/>
              </a:rPr>
              <a:t>関数の呼び出し」</a:t>
            </a:r>
            <a:endParaRPr lang="en-US" altLang="ja-JP" sz="1600" dirty="0" smtClean="0">
              <a:latin typeface="Meiryo UI" panose="020B0604030504040204" pitchFamily="50" charset="-128"/>
              <a:ea typeface="Meiryo UI" panose="020B0604030504040204" pitchFamily="50" charset="-128"/>
            </a:endParaRPr>
          </a:p>
          <a:p>
            <a:pPr marL="0" indent="0">
              <a:buNone/>
            </a:pPr>
            <a:endParaRPr lang="en-US" altLang="ja-JP" sz="1600" dirty="0" smtClean="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コード</a:t>
            </a:r>
            <a:r>
              <a:rPr lang="ja-JP" altLang="en-US" sz="2400" dirty="0">
                <a:latin typeface="Meiryo UI" panose="020B0604030504040204" pitchFamily="50" charset="-128"/>
                <a:ea typeface="Meiryo UI" panose="020B0604030504040204" pitchFamily="50" charset="-128"/>
              </a:rPr>
              <a:t>ス</a:t>
            </a:r>
            <a:r>
              <a:rPr lang="ja-JP" altLang="en-US" sz="2400" dirty="0" err="1" smtClean="0">
                <a:latin typeface="Meiryo UI" panose="020B0604030504040204" pitchFamily="50" charset="-128"/>
                <a:ea typeface="Meiryo UI" panose="020B0604030504040204" pitchFamily="50" charset="-128"/>
              </a:rPr>
              <a:t>ぺ</a:t>
            </a:r>
            <a:r>
              <a:rPr lang="ja-JP" altLang="en-US" sz="2400" dirty="0" smtClean="0">
                <a:latin typeface="Meiryo UI" panose="020B0604030504040204" pitchFamily="50" charset="-128"/>
                <a:ea typeface="Meiryo UI" panose="020B0604030504040204" pitchFamily="50" charset="-128"/>
              </a:rPr>
              <a:t>ニットの自動生成</a:t>
            </a:r>
            <a:endParaRPr lang="ja-JP" altLang="en-US" sz="2400"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838200" y="2653828"/>
            <a:ext cx="5660684" cy="2279610"/>
          </a:xfrm>
          <a:prstGeom prst="rect">
            <a:avLst/>
          </a:prstGeom>
        </p:spPr>
      </p:pic>
    </p:spTree>
    <p:extLst>
      <p:ext uri="{BB962C8B-B14F-4D97-AF65-F5344CB8AC3E}">
        <p14:creationId xmlns:p14="http://schemas.microsoft.com/office/powerpoint/2010/main" val="3472060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0B213BA-FFCA-4392-9B20-06448FDFADBB}"/>
              </a:ext>
            </a:extLst>
          </p:cNvPr>
          <p:cNvSpPr>
            <a:spLocks noGrp="1"/>
          </p:cNvSpPr>
          <p:nvPr>
            <p:ph type="title"/>
          </p:nvPr>
        </p:nvSpPr>
        <p:spPr>
          <a:xfrm>
            <a:off x="838200" y="477584"/>
            <a:ext cx="10515600" cy="566052"/>
          </a:xfrm>
        </p:spPr>
        <p:txBody>
          <a:bodyPr>
            <a:normAutofit/>
          </a:bodyPr>
          <a:lstStyle/>
          <a:p>
            <a:r>
              <a:rPr lang="en-US" altLang="ja-JP" sz="3200" dirty="0" smtClean="0">
                <a:latin typeface="Meiryo UI" panose="020B0604030504040204" pitchFamily="50" charset="-128"/>
                <a:ea typeface="Meiryo UI" panose="020B0604030504040204" pitchFamily="50" charset="-128"/>
              </a:rPr>
              <a:t>Step Function</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 xmlns:a16="http://schemas.microsoft.com/office/drawing/2014/main" id="{61444F2E-7701-4AF5-98B2-18987C1B06DB}"/>
              </a:ext>
            </a:extLst>
          </p:cNvPr>
          <p:cNvSpPr>
            <a:spLocks noGrp="1"/>
          </p:cNvSpPr>
          <p:nvPr>
            <p:ph idx="1"/>
          </p:nvPr>
        </p:nvSpPr>
        <p:spPr>
          <a:xfrm>
            <a:off x="838200" y="1825625"/>
            <a:ext cx="10515600" cy="1013611"/>
          </a:xfrm>
        </p:spPr>
        <p:txBody>
          <a:bodyPr>
            <a:spAutoFit/>
          </a:bodyPr>
          <a:lstStyle/>
          <a:p>
            <a:pPr marL="0" indent="0">
              <a:buNone/>
            </a:pPr>
            <a:r>
              <a:rPr lang="en-US" altLang="ja-JP" sz="1600" dirty="0" smtClean="0">
                <a:latin typeface="Meiryo UI" panose="020B0604030504040204" pitchFamily="50" charset="-128"/>
                <a:ea typeface="Meiryo UI" panose="020B0604030504040204" pitchFamily="50" charset="-128"/>
              </a:rPr>
              <a:t>Lambda</a:t>
            </a:r>
            <a:r>
              <a:rPr lang="ja-JP" altLang="en-US" sz="1600" dirty="0" smtClean="0">
                <a:latin typeface="Meiryo UI" panose="020B0604030504040204" pitchFamily="50" charset="-128"/>
                <a:ea typeface="Meiryo UI" panose="020B0604030504040204" pitchFamily="50" charset="-128"/>
              </a:rPr>
              <a:t>関数を指定</a:t>
            </a:r>
            <a:endParaRPr lang="en-US" altLang="ja-JP" sz="1600" dirty="0" smtClean="0">
              <a:latin typeface="Meiryo UI" panose="020B0604030504040204" pitchFamily="50" charset="-128"/>
              <a:ea typeface="Meiryo UI" panose="020B0604030504040204" pitchFamily="50" charset="-128"/>
            </a:endParaRPr>
          </a:p>
          <a:p>
            <a:pPr marL="0" indent="0">
              <a:buNone/>
            </a:pPr>
            <a:r>
              <a:rPr lang="ja-JP" altLang="en-US" sz="1600" dirty="0" smtClean="0">
                <a:latin typeface="Meiryo UI" panose="020B0604030504040204" pitchFamily="50" charset="-128"/>
                <a:ea typeface="Meiryo UI" panose="020B0604030504040204" pitchFamily="50" charset="-128"/>
              </a:rPr>
              <a:t>プレビューの内容をコピー</a:t>
            </a:r>
            <a:endParaRPr lang="en-US" altLang="ja-JP" sz="1600" dirty="0" smtClean="0">
              <a:latin typeface="Meiryo UI" panose="020B0604030504040204" pitchFamily="50" charset="-128"/>
              <a:ea typeface="Meiryo UI" panose="020B0604030504040204" pitchFamily="50" charset="-128"/>
            </a:endParaRPr>
          </a:p>
          <a:p>
            <a:pPr marL="0" indent="0">
              <a:buNone/>
            </a:pPr>
            <a:endParaRPr lang="en-US" altLang="ja-JP" sz="1600" dirty="0" smtClean="0">
              <a:latin typeface="Meiryo UI" panose="020B0604030504040204" pitchFamily="50" charset="-128"/>
              <a:ea typeface="Meiryo UI" panose="020B0604030504040204" pitchFamily="50" charset="-128"/>
            </a:endParaRPr>
          </a:p>
        </p:txBody>
      </p:sp>
      <p:sp>
        <p:nvSpPr>
          <p:cNvPr id="5" name="タイトル 1">
            <a:extLst>
              <a:ext uri="{FF2B5EF4-FFF2-40B4-BE49-F238E27FC236}">
                <a16:creationId xmlns="" xmlns:a16="http://schemas.microsoft.com/office/drawing/2014/main" id="{F782C16B-3941-4EE8-9835-BC2FD2FD1572}"/>
              </a:ext>
            </a:extLst>
          </p:cNvPr>
          <p:cNvSpPr txBox="1">
            <a:spLocks/>
          </p:cNvSpPr>
          <p:nvPr/>
        </p:nvSpPr>
        <p:spPr>
          <a:xfrm>
            <a:off x="838200" y="1148611"/>
            <a:ext cx="10515600" cy="3942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Meiryo UI" panose="020B0604030504040204" pitchFamily="50" charset="-128"/>
                <a:ea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rPr>
              <a:t>コード</a:t>
            </a:r>
            <a:r>
              <a:rPr lang="ja-JP" altLang="en-US" sz="2400" dirty="0">
                <a:latin typeface="Meiryo UI" panose="020B0604030504040204" pitchFamily="50" charset="-128"/>
                <a:ea typeface="Meiryo UI" panose="020B0604030504040204" pitchFamily="50" charset="-128"/>
              </a:rPr>
              <a:t>ス</a:t>
            </a:r>
            <a:r>
              <a:rPr lang="ja-JP" altLang="en-US" sz="2400" dirty="0" err="1" smtClean="0">
                <a:latin typeface="Meiryo UI" panose="020B0604030504040204" pitchFamily="50" charset="-128"/>
                <a:ea typeface="Meiryo UI" panose="020B0604030504040204" pitchFamily="50" charset="-128"/>
              </a:rPr>
              <a:t>ぺ</a:t>
            </a:r>
            <a:r>
              <a:rPr lang="ja-JP" altLang="en-US" sz="2400" dirty="0">
                <a:latin typeface="Meiryo UI" panose="020B0604030504040204" pitchFamily="50" charset="-128"/>
                <a:ea typeface="Meiryo UI" panose="020B0604030504040204" pitchFamily="50" charset="-128"/>
              </a:rPr>
              <a:t>ニット</a:t>
            </a:r>
            <a:r>
              <a:rPr lang="ja-JP" altLang="en-US" sz="2400" dirty="0" smtClean="0">
                <a:latin typeface="Meiryo UI" panose="020B0604030504040204" pitchFamily="50" charset="-128"/>
                <a:ea typeface="Meiryo UI" panose="020B0604030504040204" pitchFamily="50" charset="-128"/>
              </a:rPr>
              <a:t>の自動生成</a:t>
            </a:r>
            <a:endParaRPr lang="ja-JP" altLang="en-US" sz="2400" dirty="0">
              <a:latin typeface="Meiryo UI" panose="020B0604030504040204" pitchFamily="50" charset="-128"/>
              <a:ea typeface="Meiryo UI" panose="020B0604030504040204" pitchFamily="50" charset="-128"/>
            </a:endParaRPr>
          </a:p>
        </p:txBody>
      </p:sp>
      <p:pic>
        <p:nvPicPr>
          <p:cNvPr id="6" name="図 5"/>
          <p:cNvPicPr>
            <a:picLocks noChangeAspect="1"/>
          </p:cNvPicPr>
          <p:nvPr/>
        </p:nvPicPr>
        <p:blipFill>
          <a:blip r:embed="rId2"/>
          <a:stretch>
            <a:fillRect/>
          </a:stretch>
        </p:blipFill>
        <p:spPr>
          <a:xfrm>
            <a:off x="163499" y="2915710"/>
            <a:ext cx="11865001" cy="3824256"/>
          </a:xfrm>
          <a:prstGeom prst="rect">
            <a:avLst/>
          </a:prstGeom>
        </p:spPr>
      </p:pic>
    </p:spTree>
    <p:extLst>
      <p:ext uri="{BB962C8B-B14F-4D97-AF65-F5344CB8AC3E}">
        <p14:creationId xmlns:p14="http://schemas.microsoft.com/office/powerpoint/2010/main" val="3394579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9147</TotalTime>
  <Words>1034</Words>
  <Application>Microsoft Office PowerPoint</Application>
  <PresentationFormat>ワイド画面</PresentationFormat>
  <Paragraphs>208</Paragraphs>
  <Slides>22</Slides>
  <Notes>13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Meiryo UI</vt:lpstr>
      <vt:lpstr>ＭＳ Ｐゴシック</vt:lpstr>
      <vt:lpstr>游ゴシック</vt:lpstr>
      <vt:lpstr>游ゴシック Light</vt:lpstr>
      <vt:lpstr>Arial</vt:lpstr>
      <vt:lpstr>Calibri</vt:lpstr>
      <vt:lpstr>Office テーマ</vt:lpstr>
      <vt:lpstr>非同期API Gateway+Lambda</vt:lpstr>
      <vt:lpstr>概要</vt:lpstr>
      <vt:lpstr>概要</vt:lpstr>
      <vt:lpstr>概要</vt:lpstr>
      <vt:lpstr>Lambda関数</vt:lpstr>
      <vt:lpstr>Step Function</vt:lpstr>
      <vt:lpstr>Step Function</vt:lpstr>
      <vt:lpstr>Step Function</vt:lpstr>
      <vt:lpstr>Step Function</vt:lpstr>
      <vt:lpstr>Step Function</vt:lpstr>
      <vt:lpstr>Step Function</vt:lpstr>
      <vt:lpstr>API Gateway用のIAMロール</vt:lpstr>
      <vt:lpstr>API Gatewayのリクエストメソッド</vt:lpstr>
      <vt:lpstr>API Gatewayのリクエストメソッド</vt:lpstr>
      <vt:lpstr>API Gatewayのリクエストメソッド</vt:lpstr>
      <vt:lpstr>API Gatewayの状態確認メソッド</vt:lpstr>
      <vt:lpstr>API Gatewayの状態確認メソッド</vt:lpstr>
      <vt:lpstr>動作確認</vt:lpstr>
      <vt:lpstr>動作確認</vt:lpstr>
      <vt:lpstr>動作確認</vt:lpstr>
      <vt:lpstr>動作確認</vt:lpstr>
      <vt:lpstr>動作確認</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EC2とは</dc:title>
  <dc:creator>AnhTuan</dc:creator>
  <cp:lastModifiedBy>mkato</cp:lastModifiedBy>
  <cp:revision>268</cp:revision>
  <dcterms:created xsi:type="dcterms:W3CDTF">2020-04-16T02:01:25Z</dcterms:created>
  <dcterms:modified xsi:type="dcterms:W3CDTF">2020-11-26T23:27:34Z</dcterms:modified>
</cp:coreProperties>
</file>