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4" r:id="rId3"/>
    <p:sldId id="337" r:id="rId4"/>
    <p:sldId id="326" r:id="rId5"/>
    <p:sldId id="335" r:id="rId6"/>
    <p:sldId id="339" r:id="rId7"/>
    <p:sldId id="340" r:id="rId8"/>
    <p:sldId id="343" r:id="rId9"/>
    <p:sldId id="341" r:id="rId10"/>
    <p:sldId id="342" r:id="rId11"/>
    <p:sldId id="336" r:id="rId12"/>
    <p:sldId id="338" r:id="rId13"/>
    <p:sldId id="345" r:id="rId14"/>
    <p:sldId id="344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480">
          <p15:clr>
            <a:srgbClr val="A4A3A4"/>
          </p15:clr>
        </p15:guide>
        <p15:guide id="4" pos="528">
          <p15:clr>
            <a:srgbClr val="A4A3A4"/>
          </p15:clr>
        </p15:guide>
        <p15:guide id="5" pos="5136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pos="336">
          <p15:clr>
            <a:srgbClr val="A4A3A4"/>
          </p15:clr>
        </p15:guide>
        <p15:guide id="5" pos="384">
          <p15:clr>
            <a:srgbClr val="A4A3A4"/>
          </p15:clr>
        </p15:guide>
        <p15:guide id="6" pos="480">
          <p15:clr>
            <a:srgbClr val="A4A3A4"/>
          </p15:clr>
        </p15:guide>
        <p15:guide id="7" pos="5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F4C81"/>
    <a:srgbClr val="CC3300"/>
    <a:srgbClr val="66CCFF"/>
    <a:srgbClr val="CC6600"/>
    <a:srgbClr val="CC9900"/>
    <a:srgbClr val="00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 autoAdjust="0"/>
    <p:restoredTop sz="84391" autoAdjust="0"/>
  </p:normalViewPr>
  <p:slideViewPr>
    <p:cSldViewPr>
      <p:cViewPr varScale="1">
        <p:scale>
          <a:sx n="67" d="100"/>
          <a:sy n="67" d="100"/>
        </p:scale>
        <p:origin x="1392" y="40"/>
      </p:cViewPr>
      <p:guideLst>
        <p:guide orient="horz" pos="1104"/>
        <p:guide orient="horz" pos="960"/>
        <p:guide orient="horz" pos="480"/>
        <p:guide pos="528"/>
        <p:guide pos="5136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484" y="-1332"/>
      </p:cViewPr>
      <p:guideLst>
        <p:guide orient="horz" pos="3408"/>
        <p:guide orient="horz" pos="3600"/>
        <p:guide orient="horz" pos="288"/>
        <p:guide pos="336"/>
        <p:guide pos="384"/>
        <p:guide pos="480"/>
        <p:guide pos="5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5E82124D-6E6C-40A2-98DA-8E777629C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75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838" y="5400675"/>
            <a:ext cx="63595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838" y="9310688"/>
            <a:ext cx="635952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1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Oracle Database 11</a:t>
            </a:r>
            <a:r>
              <a:rPr lang="en-US" altLang="en-US" i="1"/>
              <a:t>g</a:t>
            </a:r>
            <a:r>
              <a:rPr lang="en-US" altLang="en-US"/>
              <a:t>: SQL Fundamentals I</a:t>
            </a:r>
            <a:r>
              <a:rPr lang="en-US" altLang="en-US">
                <a:solidFill>
                  <a:schemeClr val="tx1"/>
                </a:solidFill>
                <a:cs typeface="+mn-cs"/>
              </a:rPr>
              <a:t>   1 - </a:t>
            </a:r>
            <a:fld id="{6E22E660-E3A3-4ABE-9AAE-1B54B768E5F7}" type="slidenum">
              <a:rPr lang="en-US" altLang="en-US">
                <a:solidFill>
                  <a:schemeClr val="tx1"/>
                </a:solidFill>
                <a:cs typeface="+mn-cs"/>
              </a:rPr>
              <a:pPr>
                <a:defRPr/>
              </a:pPr>
              <a:t>‹#›</a:t>
            </a:fld>
            <a:endParaRPr lang="en-US" altLang="en-US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1699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anose="020B0604020202020204" pitchFamily="34" charset="0"/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40005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•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68580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-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8572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1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7700" dirty="0">
              <a:solidFill>
                <a:srgbClr val="CCCCCC"/>
              </a:solidFill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0F4C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6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6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77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58A1C04-3FC1-BA47-A2C2-01A4E0658C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775" y="2990850"/>
            <a:ext cx="7918450" cy="876300"/>
          </a:xfrm>
        </p:spPr>
        <p:txBody>
          <a:bodyPr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23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13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88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9388"/>
            <a:ext cx="3883025" cy="175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9388"/>
            <a:ext cx="3883025" cy="175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670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1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863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7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23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5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9388"/>
            <a:ext cx="7918450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78600"/>
            <a:ext cx="9144000" cy="285750"/>
          </a:xfrm>
          <a:prstGeom prst="rect">
            <a:avLst/>
          </a:prstGeom>
          <a:solidFill>
            <a:srgbClr val="0F4C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7CE457-5D21-41A6-8CDE-79DE319A7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2D0DB0-371A-4D85-867D-486C32C1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8EBE-582F-49CA-93DE-5A088C89F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9" r:id="rId12"/>
  </p:sldLayoutIdLst>
  <p:txStyles>
    <p:titleStyle>
      <a:lvl1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225425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9638" indent="-331788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31775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1788" indent="-230188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bi.microsoft.com/ja-jp/downloads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533650" y="2020348"/>
            <a:ext cx="4076700" cy="990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</a:t>
            </a:r>
            <a:br>
              <a:rPr lang="en-US" altLang="en-US" sz="2800" dirty="0"/>
            </a:br>
            <a:r>
              <a:rPr lang="en-US" altLang="en-US" sz="2800" dirty="0"/>
              <a:t>(Business Intelligence)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2400188-BE1A-43DD-932D-28BCE3393F83}"/>
              </a:ext>
            </a:extLst>
          </p:cNvPr>
          <p:cNvCxnSpPr/>
          <p:nvPr/>
        </p:nvCxnSpPr>
        <p:spPr bwMode="auto">
          <a:xfrm>
            <a:off x="2800350" y="3047999"/>
            <a:ext cx="3657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5">
            <a:extLst>
              <a:ext uri="{FF2B5EF4-FFF2-40B4-BE49-F238E27FC236}">
                <a16:creationId xmlns:a16="http://schemas.microsoft.com/office/drawing/2014/main" id="{9D202A2D-3163-4FFC-82C9-5ABA5DA21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3314701"/>
            <a:ext cx="40767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2020/11/21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Excel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9D3966-31EE-42E1-83E3-D245D8339C80}"/>
              </a:ext>
            </a:extLst>
          </p:cNvPr>
          <p:cNvSpPr txBox="1"/>
          <p:nvPr/>
        </p:nvSpPr>
        <p:spPr>
          <a:xfrm>
            <a:off x="228600" y="762000"/>
            <a:ext cx="50930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b="0" dirty="0"/>
              <a:t>Table Format</a:t>
            </a:r>
          </a:p>
          <a:p>
            <a:pPr marL="800100" lvl="1" indent="-342900">
              <a:buAutoNum type="arabicPeriod"/>
            </a:pPr>
            <a:r>
              <a:rPr kumimoji="1" lang="ja-JP" altLang="en-US" b="0" dirty="0"/>
              <a:t>罫線：</a:t>
            </a:r>
            <a:r>
              <a:rPr kumimoji="1" lang="en-US" altLang="ja-JP" b="0" dirty="0" err="1"/>
              <a:t>không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nên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dùng</a:t>
            </a:r>
            <a:r>
              <a:rPr kumimoji="1" lang="en-US" altLang="ja-JP" b="0" dirty="0"/>
              <a:t> </a:t>
            </a:r>
            <a:r>
              <a:rPr kumimoji="1" lang="ja-JP" altLang="en-US" b="0" dirty="0"/>
              <a:t>格子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Chữ</a:t>
            </a:r>
            <a:r>
              <a:rPr kumimoji="1" lang="en-US" altLang="ja-JP" b="0" dirty="0"/>
              <a:t>: left align</a:t>
            </a:r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Số</a:t>
            </a:r>
            <a:r>
              <a:rPr kumimoji="1" lang="en-US" altLang="ja-JP" b="0" dirty="0"/>
              <a:t>: right align</a:t>
            </a:r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Nếu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dễ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nhìn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rồi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cần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đường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thẳng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Màu</a:t>
            </a:r>
            <a:r>
              <a:rPr kumimoji="1" lang="ja-JP" altLang="en-US" b="0" dirty="0"/>
              <a:t> </a:t>
            </a:r>
            <a:r>
              <a:rPr kumimoji="1" lang="en-US" altLang="ja-JP" b="0" dirty="0" err="1"/>
              <a:t>số</a:t>
            </a:r>
            <a:endParaRPr kumimoji="1" lang="en-US" altLang="ja-JP" b="0" dirty="0"/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Tự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nhập</a:t>
            </a:r>
            <a:r>
              <a:rPr kumimoji="1" lang="en-US" altLang="ja-JP" b="0" dirty="0"/>
              <a:t>: </a:t>
            </a:r>
            <a:r>
              <a:rPr kumimoji="1" lang="ja-JP" altLang="en-US" b="0" dirty="0">
                <a:solidFill>
                  <a:srgbClr val="00B0F0"/>
                </a:solidFill>
              </a:rPr>
              <a:t>青</a:t>
            </a:r>
            <a:endParaRPr kumimoji="1" lang="en-US" altLang="ja-JP" b="0" dirty="0">
              <a:solidFill>
                <a:srgbClr val="00B0F0"/>
              </a:solidFill>
            </a:endParaRP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Công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thức</a:t>
            </a:r>
            <a:r>
              <a:rPr kumimoji="1" lang="en-US" altLang="ja-JP" b="0" dirty="0"/>
              <a:t>: </a:t>
            </a:r>
            <a:r>
              <a:rPr kumimoji="1" lang="ja-JP" altLang="en-US" b="0" dirty="0"/>
              <a:t>黒</a:t>
            </a:r>
            <a:endParaRPr kumimoji="1" lang="en-US" altLang="ja-JP" b="0" dirty="0"/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Tham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khảo</a:t>
            </a:r>
            <a:r>
              <a:rPr kumimoji="1" lang="en-US" altLang="ja-JP" b="0" dirty="0"/>
              <a:t> sheet </a:t>
            </a:r>
            <a:r>
              <a:rPr kumimoji="1" lang="en-US" altLang="ja-JP" b="0" dirty="0" err="1"/>
              <a:t>khác</a:t>
            </a:r>
            <a:r>
              <a:rPr kumimoji="1" lang="en-US" altLang="ja-JP" b="0" dirty="0"/>
              <a:t>: </a:t>
            </a:r>
            <a:r>
              <a:rPr kumimoji="1" lang="ja-JP" altLang="en-US" b="0" dirty="0">
                <a:solidFill>
                  <a:srgbClr val="92D050"/>
                </a:solidFill>
              </a:rPr>
              <a:t>緑</a:t>
            </a:r>
            <a:endParaRPr kumimoji="1" lang="en-US" altLang="ja-JP" b="0" dirty="0">
              <a:solidFill>
                <a:srgbClr val="92D050"/>
              </a:solidFill>
            </a:endParaRPr>
          </a:p>
          <a:p>
            <a:pPr lvl="2"/>
            <a:r>
              <a:rPr kumimoji="1" lang="en-US" altLang="ja-JP" b="0" dirty="0"/>
              <a:t>※ </a:t>
            </a:r>
            <a:r>
              <a:rPr kumimoji="1" lang="en-US" altLang="ja-JP" b="0" dirty="0" err="1"/>
              <a:t>Những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thao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tác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làm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cùng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dùng</a:t>
            </a:r>
            <a:r>
              <a:rPr kumimoji="1" lang="en-US" altLang="ja-JP" b="0" dirty="0"/>
              <a:t> F4</a:t>
            </a:r>
          </a:p>
          <a:p>
            <a:pPr marL="800100" lvl="1" indent="-342900">
              <a:buAutoNum type="arabicPeriod"/>
            </a:pPr>
            <a:endParaRPr kumimoji="1" lang="en-US" altLang="ja-JP" b="0" dirty="0"/>
          </a:p>
          <a:p>
            <a:pPr marL="342900" indent="-342900">
              <a:buAutoNum type="arabicPeriod"/>
            </a:pPr>
            <a:endParaRPr kumimoji="1" lang="ja-JP" altLang="en-US" b="0" dirty="0"/>
          </a:p>
        </p:txBody>
      </p:sp>
    </p:spTree>
    <p:extLst>
      <p:ext uri="{BB962C8B-B14F-4D97-AF65-F5344CB8AC3E}">
        <p14:creationId xmlns:p14="http://schemas.microsoft.com/office/powerpoint/2010/main" val="355492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BI (Business </a:t>
            </a:r>
            <a:r>
              <a:rPr kumimoji="1" lang="en-US" altLang="ja-JP" sz="2800" b="0" dirty="0" err="1"/>
              <a:t>Intellgience</a:t>
            </a:r>
            <a:r>
              <a:rPr kumimoji="1" lang="en-US" altLang="ja-JP" sz="2800" b="0" dirty="0"/>
              <a:t>) </a:t>
            </a:r>
            <a:r>
              <a:rPr kumimoji="1" lang="en-US" altLang="ja-JP" sz="2800" b="0" dirty="0" err="1"/>
              <a:t>là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gì</a:t>
            </a:r>
            <a:endParaRPr kumimoji="1" lang="ja-JP" altLang="en-US" sz="2800" b="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3F5146-52F4-4AA6-9B1A-AA672DD0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66800"/>
            <a:ext cx="5015378" cy="50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BI Tool: Microsoft </a:t>
            </a:r>
            <a:r>
              <a:rPr kumimoji="1" lang="en-US" altLang="ja-JP" sz="2800" b="0" dirty="0" err="1"/>
              <a:t>PowerBI</a:t>
            </a:r>
            <a:r>
              <a:rPr kumimoji="1" lang="en-US" altLang="ja-JP" sz="2800" b="0" dirty="0"/>
              <a:t> Desktop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3345FA-0E75-714A-9037-169FD7A06E91}"/>
              </a:ext>
            </a:extLst>
          </p:cNvPr>
          <p:cNvSpPr txBox="1"/>
          <p:nvPr/>
        </p:nvSpPr>
        <p:spPr>
          <a:xfrm>
            <a:off x="723900" y="11430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b="0" dirty="0"/>
              <a:t>Link download</a:t>
            </a:r>
          </a:p>
          <a:p>
            <a:pPr marL="800100" lvl="1" indent="-342900">
              <a:buAutoNum type="arabicPeriod"/>
            </a:pPr>
            <a:r>
              <a:rPr kumimoji="1" lang="vi-VN" altLang="ja-JP" b="0" dirty="0">
                <a:hlinkClick r:id="rId2"/>
              </a:rPr>
              <a:t>https://powerbi.microsoft.com/ja-jp/downloads/</a:t>
            </a:r>
            <a:endParaRPr kumimoji="1" lang="en-US" altLang="ja-JP" b="0" dirty="0"/>
          </a:p>
          <a:p>
            <a:pPr marL="342900" indent="-342900">
              <a:buAutoNum type="arabicPeriod"/>
            </a:pPr>
            <a:r>
              <a:rPr kumimoji="1" lang="en-US" altLang="ja-JP" b="0" dirty="0" err="1"/>
              <a:t>Chức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năng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Kết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nối</a:t>
            </a:r>
            <a:r>
              <a:rPr kumimoji="1" lang="en-US" altLang="ja-JP" b="0" dirty="0"/>
              <a:t>, </a:t>
            </a:r>
            <a:r>
              <a:rPr kumimoji="1" lang="en-US" altLang="ja-JP" b="0" dirty="0" err="1"/>
              <a:t>chuyển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đổi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va</a:t>
            </a:r>
            <a:r>
              <a:rPr kumimoji="1" lang="en-US" altLang="ja-JP" b="0" dirty="0"/>
              <a:t>̀ </a:t>
            </a:r>
            <a:r>
              <a:rPr kumimoji="1" lang="en-US" altLang="ja-JP" b="0" dirty="0" err="1"/>
              <a:t>phân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tích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dư</a:t>
            </a:r>
            <a:r>
              <a:rPr kumimoji="1" lang="en-US" altLang="ja-JP" b="0" dirty="0"/>
              <a:t>̃ </a:t>
            </a:r>
            <a:r>
              <a:rPr kumimoji="1" lang="en-US" altLang="ja-JP" b="0" dirty="0" err="1"/>
              <a:t>liệu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lớn</a:t>
            </a:r>
            <a:r>
              <a:rPr kumimoji="1" lang="en-US" altLang="ja-JP" b="0" dirty="0"/>
              <a:t> ( </a:t>
            </a:r>
            <a:r>
              <a:rPr kumimoji="1" lang="en-US" altLang="ja-JP" b="0" dirty="0" err="1"/>
              <a:t>hàng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triệu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dòng</a:t>
            </a:r>
            <a:r>
              <a:rPr kumimoji="1" lang="en-US" altLang="ja-JP" b="0" dirty="0"/>
              <a:t>)</a:t>
            </a:r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Tạo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mô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hình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quan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hê</a:t>
            </a:r>
            <a:r>
              <a:rPr kumimoji="1" lang="en-US" altLang="ja-JP" b="0" dirty="0"/>
              <a:t>̣ </a:t>
            </a:r>
            <a:r>
              <a:rPr kumimoji="1" lang="en-US" altLang="ja-JP" b="0" dirty="0" err="1"/>
              <a:t>giữa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</a:t>
            </a:r>
            <a:r>
              <a:rPr kumimoji="1" lang="vi-VN" altLang="ja-JP" b="0" dirty="0"/>
              <a:t>ư</a:t>
            </a:r>
            <a:r>
              <a:rPr kumimoji="1" lang="en-US" altLang="ja-JP" b="0" dirty="0"/>
              <a:t>̃ng </a:t>
            </a:r>
            <a:r>
              <a:rPr kumimoji="1" lang="en-US" altLang="ja-JP" b="0" dirty="0" err="1"/>
              <a:t>nguồn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dư</a:t>
            </a:r>
            <a:r>
              <a:rPr kumimoji="1" lang="en-US" altLang="ja-JP" b="0" dirty="0"/>
              <a:t>̃ </a:t>
            </a:r>
            <a:r>
              <a:rPr kumimoji="1" lang="en-US" altLang="ja-JP" b="0" dirty="0" err="1"/>
              <a:t>liệu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khác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nhau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Hiển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thi</a:t>
            </a:r>
            <a:r>
              <a:rPr kumimoji="1" lang="en-US" altLang="ja-JP" b="0" dirty="0"/>
              <a:t>̣ </a:t>
            </a:r>
            <a:r>
              <a:rPr kumimoji="1" lang="en-US" altLang="ja-JP" b="0" dirty="0" err="1"/>
              <a:t>va</a:t>
            </a:r>
            <a:r>
              <a:rPr kumimoji="1" lang="en-US" altLang="ja-JP" b="0" dirty="0"/>
              <a:t>̀ </a:t>
            </a:r>
            <a:r>
              <a:rPr kumimoji="1" lang="en-US" altLang="ja-JP" b="0" dirty="0" err="1"/>
              <a:t>tạo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các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báo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cáo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Thực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hiện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những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phép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tính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bằng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cách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sư</a:t>
            </a:r>
            <a:r>
              <a:rPr kumimoji="1" lang="en-US" altLang="ja-JP" b="0" dirty="0"/>
              <a:t>̉ </a:t>
            </a:r>
            <a:r>
              <a:rPr kumimoji="1" lang="en-US" altLang="ja-JP" b="0" dirty="0" err="1"/>
              <a:t>dụng</a:t>
            </a:r>
            <a:r>
              <a:rPr kumimoji="1" lang="en-US" altLang="ja-JP" b="0" dirty="0"/>
              <a:t> DAX (Data Analysis Expressions)</a:t>
            </a:r>
            <a:endParaRPr kumimoji="1" lang="vi-VN" altLang="ja-JP" b="0" dirty="0"/>
          </a:p>
        </p:txBody>
      </p:sp>
    </p:spTree>
    <p:extLst>
      <p:ext uri="{BB962C8B-B14F-4D97-AF65-F5344CB8AC3E}">
        <p14:creationId xmlns:p14="http://schemas.microsoft.com/office/powerpoint/2010/main" val="300757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BI Tool: Microsoft </a:t>
            </a:r>
            <a:r>
              <a:rPr kumimoji="1" lang="en-US" altLang="ja-JP" sz="2800" b="0" dirty="0" err="1"/>
              <a:t>PowerBI</a:t>
            </a:r>
            <a:r>
              <a:rPr kumimoji="1" lang="en-US" altLang="ja-JP" sz="2800" b="0" dirty="0"/>
              <a:t> Desktop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3345FA-0E75-714A-9037-169FD7A06E91}"/>
              </a:ext>
            </a:extLst>
          </p:cNvPr>
          <p:cNvSpPr txBox="1"/>
          <p:nvPr/>
        </p:nvSpPr>
        <p:spPr>
          <a:xfrm>
            <a:off x="762000" y="99060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b="0" dirty="0"/>
              <a:t>Link download</a:t>
            </a:r>
          </a:p>
          <a:p>
            <a:pPr marL="800100" lvl="1" indent="-342900">
              <a:buAutoNum type="arabicPeriod"/>
            </a:pPr>
            <a:r>
              <a:rPr kumimoji="1" lang="vi-VN" altLang="ja-JP" b="0" dirty="0"/>
              <a:t>https://powerbi.microsoft.com/ja-jp/downloads/</a:t>
            </a:r>
          </a:p>
        </p:txBody>
      </p:sp>
    </p:spTree>
    <p:extLst>
      <p:ext uri="{BB962C8B-B14F-4D97-AF65-F5344CB8AC3E}">
        <p14:creationId xmlns:p14="http://schemas.microsoft.com/office/powerpoint/2010/main" val="283507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BI Tool vs Excel</a:t>
            </a:r>
            <a:endParaRPr kumimoji="1" lang="ja-JP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17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Dữ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liệu</a:t>
            </a:r>
            <a:r>
              <a:rPr kumimoji="1" lang="en-US" altLang="ja-JP" sz="2800" b="0" dirty="0"/>
              <a:t> (Data) </a:t>
            </a:r>
            <a:r>
              <a:rPr kumimoji="1" lang="en-US" altLang="ja-JP" sz="2800" b="0" dirty="0" err="1"/>
              <a:t>và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thông</a:t>
            </a:r>
            <a:r>
              <a:rPr kumimoji="1" lang="en-US" altLang="ja-JP" sz="2800" b="0" dirty="0"/>
              <a:t> tin (Information) </a:t>
            </a:r>
            <a:r>
              <a:rPr kumimoji="1" lang="en-US" altLang="ja-JP" sz="2800" b="0" dirty="0" err="1"/>
              <a:t>khác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nhau</a:t>
            </a:r>
            <a:r>
              <a:rPr kumimoji="1" lang="en-US" altLang="ja-JP" sz="2800" b="0" dirty="0"/>
              <a:t>?</a:t>
            </a:r>
            <a:endParaRPr kumimoji="1" lang="ja-JP" altLang="en-US" sz="2800" b="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19D97-B1BC-481D-AF0E-6C91CAC33B9C}"/>
              </a:ext>
            </a:extLst>
          </p:cNvPr>
          <p:cNvSpPr txBox="1"/>
          <p:nvPr/>
        </p:nvSpPr>
        <p:spPr>
          <a:xfrm>
            <a:off x="304800" y="1219200"/>
            <a:ext cx="2121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b="0" dirty="0" err="1"/>
              <a:t>Dữ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liệu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là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gì</a:t>
            </a:r>
            <a:r>
              <a:rPr kumimoji="1" lang="en-US" altLang="ja-JP" b="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b="0" dirty="0" err="1"/>
              <a:t>Thông</a:t>
            </a:r>
            <a:r>
              <a:rPr kumimoji="1" lang="en-US" altLang="ja-JP" b="0" dirty="0"/>
              <a:t> tin </a:t>
            </a:r>
            <a:r>
              <a:rPr kumimoji="1" lang="en-US" altLang="ja-JP" b="0" dirty="0" err="1"/>
              <a:t>là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gì</a:t>
            </a:r>
            <a:r>
              <a:rPr kumimoji="1" lang="en-US" altLang="ja-JP" b="0" dirty="0"/>
              <a:t>?</a:t>
            </a:r>
            <a:endParaRPr kumimoji="1" lang="ja-JP" altLang="en-US" b="0" dirty="0"/>
          </a:p>
        </p:txBody>
      </p:sp>
    </p:spTree>
    <p:extLst>
      <p:ext uri="{BB962C8B-B14F-4D97-AF65-F5344CB8AC3E}">
        <p14:creationId xmlns:p14="http://schemas.microsoft.com/office/powerpoint/2010/main" val="209859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ự khác nhau giữa dữ liệu, thông tin, tri thức - Việt Quality">
            <a:extLst>
              <a:ext uri="{FF2B5EF4-FFF2-40B4-BE49-F238E27FC236}">
                <a16:creationId xmlns:a16="http://schemas.microsoft.com/office/drawing/2014/main" id="{ABC71A1C-B136-456B-8B44-6211D1B34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8" y="919162"/>
            <a:ext cx="8031482" cy="501967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Dữ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liệu</a:t>
            </a:r>
            <a:r>
              <a:rPr kumimoji="1" lang="en-US" altLang="ja-JP" sz="2800" b="0" dirty="0"/>
              <a:t> (Data) </a:t>
            </a:r>
            <a:r>
              <a:rPr kumimoji="1" lang="en-US" altLang="ja-JP" sz="2800" b="0" dirty="0" err="1"/>
              <a:t>và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thông</a:t>
            </a:r>
            <a:r>
              <a:rPr kumimoji="1" lang="en-US" altLang="ja-JP" sz="2800" b="0" dirty="0"/>
              <a:t> tin (Information) </a:t>
            </a:r>
            <a:r>
              <a:rPr kumimoji="1" lang="en-US" altLang="ja-JP" sz="2800" b="0" dirty="0" err="1"/>
              <a:t>khác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nhau</a:t>
            </a:r>
            <a:r>
              <a:rPr kumimoji="1" lang="en-US" altLang="ja-JP" sz="2800" b="0" dirty="0"/>
              <a:t>?</a:t>
            </a:r>
            <a:endParaRPr kumimoji="1" lang="ja-JP" altLang="en-US" sz="2800" b="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A204F8F-5015-4B56-992E-A7D429B5CDA3}"/>
              </a:ext>
            </a:extLst>
          </p:cNvPr>
          <p:cNvSpPr/>
          <p:nvPr/>
        </p:nvSpPr>
        <p:spPr bwMode="auto">
          <a:xfrm>
            <a:off x="1371600" y="3810000"/>
            <a:ext cx="3733800" cy="1447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510F91-7640-4CA5-930F-8232C12A4520}"/>
              </a:ext>
            </a:extLst>
          </p:cNvPr>
          <p:cNvSpPr txBox="1"/>
          <p:nvPr/>
        </p:nvSpPr>
        <p:spPr>
          <a:xfrm>
            <a:off x="685800" y="43492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IoT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01FB35B-3C5E-4350-9626-16214AD992A4}"/>
              </a:ext>
            </a:extLst>
          </p:cNvPr>
          <p:cNvSpPr/>
          <p:nvPr/>
        </p:nvSpPr>
        <p:spPr bwMode="auto">
          <a:xfrm>
            <a:off x="1904999" y="2590800"/>
            <a:ext cx="2590800" cy="10998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91465F-CB85-48C2-888B-0FE559D07EDC}"/>
              </a:ext>
            </a:extLst>
          </p:cNvPr>
          <p:cNvSpPr txBox="1"/>
          <p:nvPr/>
        </p:nvSpPr>
        <p:spPr>
          <a:xfrm>
            <a:off x="608922" y="2944296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BI, AI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AF3EF6-4658-4F3D-BA21-BC687418FBA8}"/>
              </a:ext>
            </a:extLst>
          </p:cNvPr>
          <p:cNvSpPr txBox="1"/>
          <p:nvPr/>
        </p:nvSpPr>
        <p:spPr>
          <a:xfrm>
            <a:off x="610932" y="181058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AI, Human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9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Những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bước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tận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dụng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dữ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liệu</a:t>
            </a:r>
            <a:endParaRPr kumimoji="1" lang="ja-JP" altLang="en-US" sz="2800" b="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C88B7DF-0153-40A4-BF72-4D0F74DE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66800"/>
            <a:ext cx="7848600" cy="49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3124200" y="2474893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Dirty your Hand</a:t>
            </a:r>
          </a:p>
          <a:p>
            <a:r>
              <a:rPr kumimoji="1" lang="en-US" altLang="ja-JP" sz="2800" b="0" dirty="0"/>
              <a:t>By Excel</a:t>
            </a:r>
          </a:p>
        </p:txBody>
      </p:sp>
    </p:spTree>
    <p:extLst>
      <p:ext uri="{BB962C8B-B14F-4D97-AF65-F5344CB8AC3E}">
        <p14:creationId xmlns:p14="http://schemas.microsoft.com/office/powerpoint/2010/main" val="81427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Bài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toán</a:t>
            </a:r>
            <a:r>
              <a:rPr kumimoji="1" lang="en-US" altLang="ja-JP" sz="2800" b="0" dirty="0"/>
              <a:t> 1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9F4F0F-A16B-4B5E-98D4-E1B69973C5F2}"/>
              </a:ext>
            </a:extLst>
          </p:cNvPr>
          <p:cNvSpPr txBox="1"/>
          <p:nvPr/>
        </p:nvSpPr>
        <p:spPr>
          <a:xfrm>
            <a:off x="304800" y="7620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Đề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bài</a:t>
            </a:r>
            <a:r>
              <a:rPr kumimoji="1" lang="en-US" altLang="ja-JP" sz="2800" b="0" dirty="0"/>
              <a:t>: </a:t>
            </a:r>
            <a:r>
              <a:rPr kumimoji="1" lang="en-US" altLang="ja-JP" sz="2800" b="0" dirty="0" err="1"/>
              <a:t>Dùng</a:t>
            </a:r>
            <a:r>
              <a:rPr kumimoji="1" lang="en-US" altLang="ja-JP" sz="2800" b="0" dirty="0"/>
              <a:t> excel </a:t>
            </a:r>
            <a:r>
              <a:rPr kumimoji="1" lang="en-US" altLang="ja-JP" sz="2800" b="0" dirty="0" err="1"/>
              <a:t>làm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bài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toán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sau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đây</a:t>
            </a:r>
            <a:endParaRPr kumimoji="1" lang="en-US" altLang="ja-JP" sz="2800" b="0" dirty="0"/>
          </a:p>
          <a:p>
            <a:r>
              <a:rPr kumimoji="1" lang="en-US" altLang="ja-JP" sz="2800" b="0" dirty="0"/>
              <a:t>1 </a:t>
            </a:r>
            <a:r>
              <a:rPr kumimoji="1" lang="en-US" altLang="ja-JP" sz="2800" b="0" dirty="0" err="1"/>
              <a:t>cửa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hàng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bán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bánh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mỳ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đang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lựa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chọn</a:t>
            </a:r>
            <a:r>
              <a:rPr kumimoji="1" lang="en-US" altLang="ja-JP" sz="2800" b="0" dirty="0"/>
              <a:t> 1 </a:t>
            </a:r>
            <a:r>
              <a:rPr kumimoji="1" lang="en-US" altLang="ja-JP" sz="2800" b="0" dirty="0" err="1"/>
              <a:t>trong</a:t>
            </a:r>
            <a:r>
              <a:rPr kumimoji="1" lang="en-US" altLang="ja-JP" sz="2800" b="0" dirty="0"/>
              <a:t> 2 </a:t>
            </a:r>
            <a:r>
              <a:rPr kumimoji="1" lang="en-US" altLang="ja-JP" sz="2800" b="0" dirty="0" err="1"/>
              <a:t>phương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án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sau</a:t>
            </a:r>
            <a:r>
              <a:rPr kumimoji="1" lang="en-US" altLang="ja-JP" sz="2800" b="0" dirty="0"/>
              <a:t>.</a:t>
            </a:r>
          </a:p>
          <a:p>
            <a:pPr marL="514350" indent="-514350">
              <a:buAutoNum type="arabicPeriod"/>
            </a:pPr>
            <a:r>
              <a:rPr kumimoji="1" lang="en-US" altLang="ja-JP" sz="2800" b="0" dirty="0" err="1"/>
              <a:t>Tăng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giá</a:t>
            </a:r>
            <a:r>
              <a:rPr kumimoji="1" lang="en-US" altLang="ja-JP" sz="2800" b="0" dirty="0"/>
              <a:t> 1 </a:t>
            </a:r>
            <a:r>
              <a:rPr kumimoji="1" lang="en-US" altLang="ja-JP" sz="2800" b="0" dirty="0" err="1"/>
              <a:t>sản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phẩm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lên</a:t>
            </a:r>
            <a:r>
              <a:rPr kumimoji="1" lang="en-US" altLang="ja-JP" sz="2800" b="0" dirty="0"/>
              <a:t> 10%. (</a:t>
            </a:r>
            <a:r>
              <a:rPr kumimoji="1" lang="en-US" altLang="ja-JP" sz="2800" b="0" dirty="0" err="1"/>
              <a:t>Dự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tính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tới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sẽ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bằng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này</a:t>
            </a:r>
            <a:r>
              <a:rPr kumimoji="1" lang="en-US" altLang="ja-JP" sz="2800" b="0" dirty="0"/>
              <a:t>)</a:t>
            </a:r>
          </a:p>
          <a:p>
            <a:pPr marL="514350" indent="-514350">
              <a:buAutoNum type="arabicPeriod"/>
            </a:pPr>
            <a:r>
              <a:rPr kumimoji="1" lang="en-US" altLang="ja-JP" sz="2800" b="0" dirty="0" err="1"/>
              <a:t>Giữ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nguyên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giá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sản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phẩm</a:t>
            </a:r>
            <a:r>
              <a:rPr kumimoji="1" lang="en-US" altLang="ja-JP" sz="2800" b="0" dirty="0"/>
              <a:t> (</a:t>
            </a:r>
            <a:r>
              <a:rPr kumimoji="1" lang="en-US" altLang="ja-JP" sz="2800" b="0" dirty="0" err="1"/>
              <a:t>Dự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tính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tới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sẽ</a:t>
            </a:r>
            <a:r>
              <a:rPr kumimoji="1" lang="en-US" altLang="ja-JP" sz="2800" b="0" dirty="0"/>
              <a:t> tang 10% so </a:t>
            </a:r>
            <a:r>
              <a:rPr kumimoji="1" lang="en-US" altLang="ja-JP" sz="2800" b="0" dirty="0" err="1"/>
              <a:t>với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này</a:t>
            </a:r>
            <a:r>
              <a:rPr kumimoji="1" lang="en-US" altLang="ja-JP" sz="28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84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Doanh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thu</a:t>
            </a:r>
            <a:r>
              <a:rPr kumimoji="1" lang="en-US" altLang="ja-JP" sz="2800" b="0" dirty="0"/>
              <a:t>, chi </a:t>
            </a:r>
            <a:r>
              <a:rPr kumimoji="1" lang="en-US" altLang="ja-JP" sz="2800" b="0" dirty="0" err="1"/>
              <a:t>phí</a:t>
            </a:r>
            <a:r>
              <a:rPr kumimoji="1" lang="en-US" altLang="ja-JP" sz="2800" b="0" dirty="0"/>
              <a:t>, </a:t>
            </a:r>
            <a:r>
              <a:rPr kumimoji="1" lang="en-US" altLang="ja-JP" sz="2800" b="0" dirty="0" err="1"/>
              <a:t>lợi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nhuận</a:t>
            </a:r>
            <a:endParaRPr kumimoji="1" lang="en-US" altLang="ja-JP" sz="2800" b="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A5406E3-2F2C-4837-8A55-C8875FEEEEE8}"/>
              </a:ext>
            </a:extLst>
          </p:cNvPr>
          <p:cNvSpPr/>
          <p:nvPr/>
        </p:nvSpPr>
        <p:spPr bwMode="auto">
          <a:xfrm>
            <a:off x="1066800" y="1540079"/>
            <a:ext cx="14478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D584D8-6EBF-491D-9B71-EAD0EB81D8B9}"/>
              </a:ext>
            </a:extLst>
          </p:cNvPr>
          <p:cNvSpPr/>
          <p:nvPr/>
        </p:nvSpPr>
        <p:spPr bwMode="auto">
          <a:xfrm>
            <a:off x="3047999" y="1013124"/>
            <a:ext cx="1981199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9C79B81-0AD5-4CCF-AC0E-3EB7FFB90A95}"/>
              </a:ext>
            </a:extLst>
          </p:cNvPr>
          <p:cNvSpPr/>
          <p:nvPr/>
        </p:nvSpPr>
        <p:spPr bwMode="auto">
          <a:xfrm>
            <a:off x="3057786" y="2225879"/>
            <a:ext cx="1971413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C08C274-D417-4013-9E30-4A31841EE46A}"/>
              </a:ext>
            </a:extLst>
          </p:cNvPr>
          <p:cNvSpPr/>
          <p:nvPr/>
        </p:nvSpPr>
        <p:spPr bwMode="auto">
          <a:xfrm>
            <a:off x="1066800" y="3673679"/>
            <a:ext cx="14478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phí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9ED8A2-BB9E-4FBB-A33C-C1D03B2BB42D}"/>
              </a:ext>
            </a:extLst>
          </p:cNvPr>
          <p:cNvSpPr/>
          <p:nvPr/>
        </p:nvSpPr>
        <p:spPr bwMode="auto">
          <a:xfrm>
            <a:off x="3029823" y="3031921"/>
            <a:ext cx="2227977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Tiền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99F6489-6357-4661-A8F0-5B273E7BB98E}"/>
              </a:ext>
            </a:extLst>
          </p:cNvPr>
          <p:cNvSpPr/>
          <p:nvPr/>
        </p:nvSpPr>
        <p:spPr bwMode="auto">
          <a:xfrm>
            <a:off x="3029822" y="4086838"/>
            <a:ext cx="3218578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Tiền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thuê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mặt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bằng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5C240B-6B9F-4293-94EE-C29EABD1D039}"/>
              </a:ext>
            </a:extLst>
          </p:cNvPr>
          <p:cNvSpPr/>
          <p:nvPr/>
        </p:nvSpPr>
        <p:spPr bwMode="auto">
          <a:xfrm>
            <a:off x="1050022" y="5562600"/>
            <a:ext cx="14478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Lợi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nhuận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0159E6F3-1902-4F4A-A6E7-9589EF01492B}"/>
              </a:ext>
            </a:extLst>
          </p:cNvPr>
          <p:cNvSpPr/>
          <p:nvPr/>
        </p:nvSpPr>
        <p:spPr bwMode="auto">
          <a:xfrm>
            <a:off x="1513696" y="2298890"/>
            <a:ext cx="520451" cy="1050721"/>
          </a:xfrm>
          <a:prstGeom prst="downArrow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1E99F873-055F-45B2-9B13-26B47F5A7E66}"/>
              </a:ext>
            </a:extLst>
          </p:cNvPr>
          <p:cNvSpPr/>
          <p:nvPr/>
        </p:nvSpPr>
        <p:spPr bwMode="auto">
          <a:xfrm>
            <a:off x="1513695" y="4371057"/>
            <a:ext cx="520451" cy="1050721"/>
          </a:xfrm>
          <a:prstGeom prst="downArrow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B3B03FE-6CA1-4626-B449-3EE176B40A98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 flipV="1">
            <a:off x="2514600" y="1203624"/>
            <a:ext cx="533399" cy="526955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8261DC45-B83D-4187-AC05-5AB53F61E89C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>
            <a:off x="2514600" y="1730579"/>
            <a:ext cx="543186" cy="68580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2DC5F493-110C-41F7-8306-325F2726B5EA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2514600" y="3222421"/>
            <a:ext cx="515223" cy="64175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62473AB5-9461-4772-BC58-338CA7A57BC8}"/>
              </a:ext>
            </a:extLst>
          </p:cNvPr>
          <p:cNvCxnSpPr>
            <a:stCxn id="7" idx="3"/>
            <a:endCxn id="9" idx="1"/>
          </p:cNvCxnSpPr>
          <p:nvPr/>
        </p:nvCxnSpPr>
        <p:spPr bwMode="auto">
          <a:xfrm>
            <a:off x="2514600" y="3864179"/>
            <a:ext cx="515222" cy="41315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09FB094-993F-44FA-853D-661027768122}"/>
              </a:ext>
            </a:extLst>
          </p:cNvPr>
          <p:cNvSpPr/>
          <p:nvPr/>
        </p:nvSpPr>
        <p:spPr bwMode="auto">
          <a:xfrm>
            <a:off x="5867400" y="2580662"/>
            <a:ext cx="1981199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AF2079D-64BF-4912-89E3-CA7D7C10D09F}"/>
              </a:ext>
            </a:extLst>
          </p:cNvPr>
          <p:cNvSpPr/>
          <p:nvPr/>
        </p:nvSpPr>
        <p:spPr bwMode="auto">
          <a:xfrm>
            <a:off x="5886275" y="3326583"/>
            <a:ext cx="2419525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dirty="0"/>
              <a:t>Chi </a:t>
            </a:r>
            <a:r>
              <a:rPr lang="en-US" altLang="ja-JP" dirty="0" err="1"/>
              <a:t>phí</a:t>
            </a:r>
            <a:r>
              <a:rPr lang="en-US" altLang="ja-JP" dirty="0"/>
              <a:t> / </a:t>
            </a:r>
            <a:r>
              <a:rPr lang="en-US" altLang="ja-JP" dirty="0" err="1"/>
              <a:t>sản</a:t>
            </a:r>
            <a:r>
              <a:rPr lang="en-US" altLang="ja-JP" dirty="0"/>
              <a:t> </a:t>
            </a:r>
            <a:r>
              <a:rPr lang="en-US" altLang="ja-JP" dirty="0" err="1"/>
              <a:t>phẩm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831EF935-622D-4131-93A3-BE48D099FC61}"/>
              </a:ext>
            </a:extLst>
          </p:cNvPr>
          <p:cNvCxnSpPr>
            <a:stCxn id="8" idx="3"/>
            <a:endCxn id="25" idx="1"/>
          </p:cNvCxnSpPr>
          <p:nvPr/>
        </p:nvCxnSpPr>
        <p:spPr bwMode="auto">
          <a:xfrm flipV="1">
            <a:off x="5257800" y="2771162"/>
            <a:ext cx="609600" cy="45125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D0F75B6-D978-41E2-B515-C4ACEB732641}"/>
              </a:ext>
            </a:extLst>
          </p:cNvPr>
          <p:cNvCxnSpPr>
            <a:stCxn id="8" idx="3"/>
            <a:endCxn id="29" idx="1"/>
          </p:cNvCxnSpPr>
          <p:nvPr/>
        </p:nvCxnSpPr>
        <p:spPr bwMode="auto">
          <a:xfrm>
            <a:off x="5257800" y="3222421"/>
            <a:ext cx="628475" cy="29466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8B363FD-B1A9-464E-AC4F-1EE98C5CA994}"/>
              </a:ext>
            </a:extLst>
          </p:cNvPr>
          <p:cNvSpPr/>
          <p:nvPr/>
        </p:nvSpPr>
        <p:spPr bwMode="auto">
          <a:xfrm>
            <a:off x="5589864" y="501745"/>
            <a:ext cx="2419525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tháng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này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94C9AB5-8617-4DFD-9AF6-08F17C3B561A}"/>
              </a:ext>
            </a:extLst>
          </p:cNvPr>
          <p:cNvSpPr/>
          <p:nvPr/>
        </p:nvSpPr>
        <p:spPr bwMode="auto">
          <a:xfrm>
            <a:off x="5589864" y="1394124"/>
            <a:ext cx="2868336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trăm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tăng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trưởng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B09F0E8C-F8D4-4161-96A0-B3F41F240000}"/>
              </a:ext>
            </a:extLst>
          </p:cNvPr>
          <p:cNvCxnSpPr>
            <a:stCxn id="5" idx="3"/>
            <a:endCxn id="37" idx="1"/>
          </p:cNvCxnSpPr>
          <p:nvPr/>
        </p:nvCxnSpPr>
        <p:spPr bwMode="auto">
          <a:xfrm flipV="1">
            <a:off x="5029198" y="692245"/>
            <a:ext cx="560666" cy="511379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9FB36DEF-4273-4659-AD51-0D3E913F8011}"/>
              </a:ext>
            </a:extLst>
          </p:cNvPr>
          <p:cNvCxnSpPr>
            <a:stCxn id="5" idx="3"/>
            <a:endCxn id="38" idx="1"/>
          </p:cNvCxnSpPr>
          <p:nvPr/>
        </p:nvCxnSpPr>
        <p:spPr bwMode="auto">
          <a:xfrm>
            <a:off x="5029198" y="1203624"/>
            <a:ext cx="560666" cy="381000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8649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Phân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tích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tài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chính</a:t>
            </a:r>
            <a:endParaRPr kumimoji="1" lang="en-US" altLang="ja-JP" sz="2800" b="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A5406E3-2F2C-4837-8A55-C8875FEEEEE8}"/>
              </a:ext>
            </a:extLst>
          </p:cNvPr>
          <p:cNvSpPr/>
          <p:nvPr/>
        </p:nvSpPr>
        <p:spPr bwMode="auto">
          <a:xfrm>
            <a:off x="1676400" y="2209800"/>
            <a:ext cx="23622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D584D8-6EBF-491D-9B71-EAD0EB81D8B9}"/>
              </a:ext>
            </a:extLst>
          </p:cNvPr>
          <p:cNvSpPr/>
          <p:nvPr/>
        </p:nvSpPr>
        <p:spPr bwMode="auto">
          <a:xfrm>
            <a:off x="4595768" y="1698651"/>
            <a:ext cx="2819401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b="0" dirty="0" err="1"/>
              <a:t>Điểm</a:t>
            </a:r>
            <a:r>
              <a:rPr lang="en-US" altLang="ja-JP" b="0" dirty="0"/>
              <a:t> </a:t>
            </a:r>
            <a:r>
              <a:rPr lang="en-US" altLang="ja-JP" b="0" dirty="0" err="1"/>
              <a:t>cần</a:t>
            </a:r>
            <a:r>
              <a:rPr lang="en-US" altLang="ja-JP" b="0" dirty="0"/>
              <a:t> </a:t>
            </a:r>
            <a:r>
              <a:rPr lang="en-US" altLang="ja-JP" b="0" dirty="0" err="1"/>
              <a:t>bằng</a:t>
            </a:r>
            <a:r>
              <a:rPr lang="en-US" altLang="ja-JP" b="0" dirty="0"/>
              <a:t> </a:t>
            </a:r>
            <a:r>
              <a:rPr lang="en-US" altLang="ja-JP" b="0" dirty="0" err="1"/>
              <a:t>lãi</a:t>
            </a:r>
            <a:r>
              <a:rPr lang="en-US" altLang="ja-JP" b="0" dirty="0"/>
              <a:t> </a:t>
            </a:r>
            <a:r>
              <a:rPr lang="en-US" altLang="ja-JP" b="0" dirty="0" err="1"/>
              <a:t>lỗ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B3B03FE-6CA1-4626-B449-3EE176B40A98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 flipV="1">
            <a:off x="4038600" y="1889151"/>
            <a:ext cx="557168" cy="51114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8261DC45-B83D-4187-AC05-5AB53F61E89C}"/>
              </a:ext>
            </a:extLst>
          </p:cNvPr>
          <p:cNvCxnSpPr>
            <a:stCxn id="4" idx="3"/>
            <a:endCxn id="28" idx="1"/>
          </p:cNvCxnSpPr>
          <p:nvPr/>
        </p:nvCxnSpPr>
        <p:spPr bwMode="auto">
          <a:xfrm>
            <a:off x="4038600" y="2400300"/>
            <a:ext cx="557168" cy="65733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4340DFE-B02A-4B8B-BB86-4B99DA418BCD}"/>
              </a:ext>
            </a:extLst>
          </p:cNvPr>
          <p:cNvSpPr/>
          <p:nvPr/>
        </p:nvSpPr>
        <p:spPr bwMode="auto">
          <a:xfrm>
            <a:off x="4595768" y="2867134"/>
            <a:ext cx="2819401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b="0" dirty="0" err="1"/>
              <a:t>Phân</a:t>
            </a:r>
            <a:r>
              <a:rPr lang="en-US" altLang="ja-JP" b="0" dirty="0"/>
              <a:t> </a:t>
            </a:r>
            <a:r>
              <a:rPr lang="en-US" altLang="ja-JP" b="0" dirty="0" err="1"/>
              <a:t>tích</a:t>
            </a:r>
            <a:r>
              <a:rPr lang="en-US" altLang="ja-JP" b="0" dirty="0"/>
              <a:t> </a:t>
            </a:r>
            <a:r>
              <a:rPr lang="en-US" altLang="ja-JP" b="0" dirty="0" err="1"/>
              <a:t>độ</a:t>
            </a:r>
            <a:r>
              <a:rPr lang="en-US" altLang="ja-JP" b="0" dirty="0"/>
              <a:t> </a:t>
            </a:r>
            <a:r>
              <a:rPr lang="en-US" altLang="ja-JP" b="0" dirty="0" err="1"/>
              <a:t>nhạy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DAA3454-9100-4801-9554-46E809E214A4}"/>
              </a:ext>
            </a:extLst>
          </p:cNvPr>
          <p:cNvSpPr/>
          <p:nvPr/>
        </p:nvSpPr>
        <p:spPr bwMode="auto">
          <a:xfrm>
            <a:off x="4595768" y="3821971"/>
            <a:ext cx="2819401" cy="73395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b="0" dirty="0" err="1"/>
              <a:t>Phân</a:t>
            </a:r>
            <a:r>
              <a:rPr lang="en-US" altLang="ja-JP" b="0" dirty="0"/>
              <a:t> </a:t>
            </a:r>
            <a:r>
              <a:rPr lang="en-US" altLang="ja-JP" b="0" dirty="0" err="1"/>
              <a:t>tích</a:t>
            </a:r>
            <a:r>
              <a:rPr lang="en-US" altLang="ja-JP" b="0" dirty="0"/>
              <a:t> case (</a:t>
            </a:r>
            <a:r>
              <a:rPr lang="en-US" altLang="ja-JP" b="0" dirty="0" err="1"/>
              <a:t>dùng</a:t>
            </a:r>
            <a:r>
              <a:rPr lang="en-US" altLang="ja-JP" b="0" dirty="0"/>
              <a:t> </a:t>
            </a:r>
            <a:r>
              <a:rPr lang="en-US" altLang="ja-JP" b="0" dirty="0" err="1"/>
              <a:t>hàm</a:t>
            </a:r>
            <a:r>
              <a:rPr lang="en-US" altLang="ja-JP" b="0" dirty="0"/>
              <a:t> CHOOSE)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0A2C5D9-80AE-4566-977D-749E17F2F450}"/>
              </a:ext>
            </a:extLst>
          </p:cNvPr>
          <p:cNvCxnSpPr>
            <a:stCxn id="4" idx="3"/>
            <a:endCxn id="32" idx="1"/>
          </p:cNvCxnSpPr>
          <p:nvPr/>
        </p:nvCxnSpPr>
        <p:spPr bwMode="auto">
          <a:xfrm>
            <a:off x="4038600" y="2400300"/>
            <a:ext cx="557168" cy="178864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341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Excel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9D3966-31EE-42E1-83E3-D245D8339C80}"/>
              </a:ext>
            </a:extLst>
          </p:cNvPr>
          <p:cNvSpPr txBox="1"/>
          <p:nvPr/>
        </p:nvSpPr>
        <p:spPr>
          <a:xfrm>
            <a:off x="228600" y="762000"/>
            <a:ext cx="497232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b="0" dirty="0"/>
              <a:t>Sheet Format</a:t>
            </a:r>
          </a:p>
          <a:p>
            <a:pPr marL="800100" lvl="1" indent="-342900">
              <a:buAutoNum type="arabicPeriod"/>
            </a:pPr>
            <a:r>
              <a:rPr kumimoji="1" lang="ja-JP" altLang="en-US" b="0" dirty="0"/>
              <a:t>行の高さ</a:t>
            </a:r>
            <a:r>
              <a:rPr kumimoji="1" lang="en-US" altLang="ja-JP" b="0" dirty="0"/>
              <a:t>: </a:t>
            </a:r>
            <a:r>
              <a:rPr kumimoji="1" lang="en-US" altLang="ja-JP" b="0" dirty="0">
                <a:solidFill>
                  <a:srgbClr val="FF0000"/>
                </a:solidFill>
              </a:rPr>
              <a:t>13.5 -&gt; 18pt</a:t>
            </a:r>
          </a:p>
          <a:p>
            <a:pPr marL="800100" lvl="1" indent="-342900">
              <a:buAutoNum type="arabicPeriod"/>
            </a:pPr>
            <a:endParaRPr kumimoji="1" lang="en-US" altLang="ja-JP" b="0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en-US" altLang="ja-JP" b="0" dirty="0"/>
              <a:t>Font: 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Tiếng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anh</a:t>
            </a:r>
            <a:r>
              <a:rPr kumimoji="1" lang="en-US" altLang="ja-JP" b="0" dirty="0"/>
              <a:t>: Arial (</a:t>
            </a:r>
            <a:r>
              <a:rPr kumimoji="1" lang="en-US" altLang="ja-JP" b="0" dirty="0" err="1"/>
              <a:t>nhìn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chữ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rõ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ràng</a:t>
            </a:r>
            <a:r>
              <a:rPr kumimoji="1" lang="en-US" altLang="ja-JP" b="0" dirty="0"/>
              <a:t>)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Tiếng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nhật</a:t>
            </a:r>
            <a:r>
              <a:rPr kumimoji="1" lang="en-US" altLang="ja-JP" b="0" dirty="0"/>
              <a:t>: MS P</a:t>
            </a:r>
            <a:r>
              <a:rPr kumimoji="1" lang="ja-JP" altLang="en-US" b="0" dirty="0"/>
              <a:t>ゴシック</a:t>
            </a:r>
            <a:endParaRPr kumimoji="1" lang="en-US" altLang="ja-JP" b="0" dirty="0"/>
          </a:p>
          <a:p>
            <a:pPr marL="1257300" lvl="2" indent="-342900">
              <a:buAutoNum type="arabicPeriod"/>
            </a:pP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Cách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hiển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thị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chữ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số</a:t>
            </a:r>
            <a:r>
              <a:rPr kumimoji="1" lang="en-US" altLang="ja-JP" b="0" dirty="0"/>
              <a:t>: </a:t>
            </a:r>
            <a:r>
              <a:rPr kumimoji="1" lang="en-US" altLang="ja-JP" b="0" dirty="0" err="1"/>
              <a:t>thêm</a:t>
            </a:r>
            <a:r>
              <a:rPr kumimoji="1" lang="en-US" altLang="ja-JP" b="0" dirty="0"/>
              <a:t> , 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Vd</a:t>
            </a:r>
            <a:r>
              <a:rPr kumimoji="1" lang="en-US" altLang="ja-JP" b="0" dirty="0"/>
              <a:t>: 1,000,000</a:t>
            </a:r>
          </a:p>
          <a:p>
            <a:pPr marL="800100" lvl="1" indent="-342900">
              <a:buAutoNum type="arabicPeriod"/>
            </a:pP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ja-JP" altLang="en-US" b="0" dirty="0"/>
              <a:t>枠線を消す</a:t>
            </a:r>
            <a:endParaRPr kumimoji="1" lang="en-US" altLang="ja-JP" b="0" dirty="0"/>
          </a:p>
          <a:p>
            <a:pPr marL="342900" indent="-342900">
              <a:buAutoNum type="arabicPeriod"/>
            </a:pPr>
            <a:endParaRPr kumimoji="1" lang="en-US" altLang="ja-JP" b="0" dirty="0"/>
          </a:p>
          <a:p>
            <a:pPr marL="342900" indent="-342900">
              <a:buAutoNum type="arabicPeriod"/>
            </a:pPr>
            <a:r>
              <a:rPr kumimoji="1" lang="en-US" altLang="ja-JP" b="0" dirty="0"/>
              <a:t>Check </a:t>
            </a:r>
            <a:r>
              <a:rPr kumimoji="1" lang="en-US" altLang="ja-JP" b="0" dirty="0" err="1"/>
              <a:t>công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thức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tính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toán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/>
              <a:t>F2 + ESC</a:t>
            </a:r>
          </a:p>
          <a:p>
            <a:pPr marL="800100" lvl="1" indent="-342900">
              <a:buAutoNum type="arabicPeriod"/>
            </a:pPr>
            <a:r>
              <a:rPr kumimoji="1" lang="en-US" altLang="ja-JP" b="0" dirty="0"/>
              <a:t>Trace: 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Tham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khảo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gốc</a:t>
            </a:r>
            <a:r>
              <a:rPr kumimoji="1" lang="en-US" altLang="ja-JP" b="0" dirty="0"/>
              <a:t> : Alt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M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P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Tham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khảo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ngọn</a:t>
            </a:r>
            <a:r>
              <a:rPr kumimoji="1" lang="en-US" altLang="ja-JP" b="0" dirty="0"/>
              <a:t>: Alt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M </a:t>
            </a:r>
            <a:r>
              <a:rPr kumimoji="1" lang="ja-JP" altLang="en-US" b="0" dirty="0"/>
              <a:t>→ </a:t>
            </a:r>
            <a:r>
              <a:rPr kumimoji="1" lang="en-US" altLang="ja-JP" b="0" dirty="0"/>
              <a:t>D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Xóa</a:t>
            </a:r>
            <a:r>
              <a:rPr kumimoji="1" lang="en-US" altLang="ja-JP" b="0" dirty="0"/>
              <a:t> trace: Alt </a:t>
            </a:r>
            <a:r>
              <a:rPr kumimoji="1" lang="ja-JP" altLang="en-US" b="0" dirty="0"/>
              <a:t>→ </a:t>
            </a:r>
            <a:r>
              <a:rPr kumimoji="1" lang="en-US" altLang="ja-JP" b="0" dirty="0"/>
              <a:t>M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A </a:t>
            </a:r>
            <a:r>
              <a:rPr kumimoji="1" lang="ja-JP" altLang="en-US" b="0" dirty="0"/>
              <a:t>→ </a:t>
            </a:r>
            <a:r>
              <a:rPr kumimoji="1" lang="en-US" altLang="ja-JP" b="0" dirty="0"/>
              <a:t>A</a:t>
            </a:r>
          </a:p>
          <a:p>
            <a:pPr lvl="1"/>
            <a:endParaRPr kumimoji="1" lang="en-US" altLang="ja-JP" b="0" dirty="0"/>
          </a:p>
          <a:p>
            <a:pPr marL="1257300" lvl="2" indent="-342900">
              <a:buAutoNum type="arabicPeriod"/>
            </a:pPr>
            <a:endParaRPr kumimoji="1" lang="en-US" altLang="ja-JP" b="0" dirty="0"/>
          </a:p>
          <a:p>
            <a:pPr marL="342900" indent="-342900">
              <a:buAutoNum type="arabicPeriod"/>
            </a:pPr>
            <a:endParaRPr kumimoji="1" lang="ja-JP" altLang="en-US" b="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FE010BD-228C-4E5F-8E4E-EE3D2019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71600"/>
            <a:ext cx="3162741" cy="1857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22D144B-D0BD-49B3-A8A0-56A7C186D454}"/>
              </a:ext>
            </a:extLst>
          </p:cNvPr>
          <p:cNvCxnSpPr/>
          <p:nvPr/>
        </p:nvCxnSpPr>
        <p:spPr bwMode="auto">
          <a:xfrm flipV="1">
            <a:off x="4038600" y="1752600"/>
            <a:ext cx="3733800" cy="1143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07728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 - SELECT [Compatibility Mode]" id="{7CF26878-3531-423C-B3EC-1FCA9A6A449F}" vid="{33981232-31BE-4148-9AC4-5AD6D2BC8F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000000"/>
    </a:lt2>
    <a:accent1>
      <a:srgbClr val="CCCCCC"/>
    </a:accent1>
    <a:accent2>
      <a:srgbClr val="FF3300"/>
    </a:accent2>
    <a:accent3>
      <a:srgbClr val="FFFFFF"/>
    </a:accent3>
    <a:accent4>
      <a:srgbClr val="000000"/>
    </a:accent4>
    <a:accent5>
      <a:srgbClr val="E2E2E2"/>
    </a:accent5>
    <a:accent6>
      <a:srgbClr val="E72D00"/>
    </a:accent6>
    <a:hlink>
      <a:srgbClr val="FF3300"/>
    </a:hlink>
    <a:folHlink>
      <a:srgbClr val="9999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440</Words>
  <Application>Microsoft Office PowerPoint</Application>
  <PresentationFormat>画面に合わせる (4:3)</PresentationFormat>
  <Paragraphs>84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Times New Roman</vt:lpstr>
      <vt:lpstr>Default Design</vt:lpstr>
      <vt:lpstr>BI (Business Intelligence)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Tóm tắt sách trắng về AI của Nhật Bản</dc:title>
  <dc:creator>CongThanh Nguyen</dc:creator>
  <cp:lastModifiedBy>Nguyen Cong Thanh</cp:lastModifiedBy>
  <cp:revision>154</cp:revision>
  <dcterms:created xsi:type="dcterms:W3CDTF">2020-06-04T11:10:53Z</dcterms:created>
  <dcterms:modified xsi:type="dcterms:W3CDTF">2020-11-21T15:02:13Z</dcterms:modified>
</cp:coreProperties>
</file>