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90"/>
  </p:normalViewPr>
  <p:slideViewPr>
    <p:cSldViewPr snapToGrid="0" snapToObjects="1" showGuides="1">
      <p:cViewPr>
        <p:scale>
          <a:sx n="138" d="100"/>
          <a:sy n="138" d="100"/>
        </p:scale>
        <p:origin x="976" y="-2448"/>
      </p:cViewPr>
      <p:guideLst>
        <p:guide orient="horz" pos="381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34BE-174D-7A44-A52B-B6A2A01B4AA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3A59-3F9B-4E43-9186-0959D4B1F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58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34BE-174D-7A44-A52B-B6A2A01B4AA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3A59-3F9B-4E43-9186-0959D4B1F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14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34BE-174D-7A44-A52B-B6A2A01B4AA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3A59-3F9B-4E43-9186-0959D4B1F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35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34BE-174D-7A44-A52B-B6A2A01B4AA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3A59-3F9B-4E43-9186-0959D4B1F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09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34BE-174D-7A44-A52B-B6A2A01B4AA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3A59-3F9B-4E43-9186-0959D4B1F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41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34BE-174D-7A44-A52B-B6A2A01B4AA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3A59-3F9B-4E43-9186-0959D4B1F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46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34BE-174D-7A44-A52B-B6A2A01B4AA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3A59-3F9B-4E43-9186-0959D4B1F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32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34BE-174D-7A44-A52B-B6A2A01B4AA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3A59-3F9B-4E43-9186-0959D4B1F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34BE-174D-7A44-A52B-B6A2A01B4AA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3A59-3F9B-4E43-9186-0959D4B1F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1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34BE-174D-7A44-A52B-B6A2A01B4AA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3A59-3F9B-4E43-9186-0959D4B1F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05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34BE-174D-7A44-A52B-B6A2A01B4AA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3A59-3F9B-4E43-9186-0959D4B1F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0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A34BE-174D-7A44-A52B-B6A2A01B4AA6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3A59-3F9B-4E43-9186-0959D4B1F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8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52001" y="3549923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Roll Out</a:t>
            </a:r>
            <a:br>
              <a:rPr lang="en-US" altLang="ja-JP" sz="1013" dirty="0" smtClean="0"/>
            </a:br>
            <a:r>
              <a:rPr lang="en-US" altLang="ja-JP" sz="1013" dirty="0" smtClean="0"/>
              <a:t>(</a:t>
            </a:r>
            <a:r>
              <a:rPr lang="en-US" altLang="ja-JP" sz="1013" dirty="0" err="1" smtClean="0"/>
              <a:t>Chạy</a:t>
            </a:r>
            <a:r>
              <a:rPr lang="en-US" altLang="ja-JP" sz="1013" dirty="0" smtClean="0"/>
              <a:t> </a:t>
            </a:r>
            <a:r>
              <a:rPr lang="en-US" altLang="ja-JP" sz="1013" dirty="0" err="1" smtClean="0"/>
              <a:t>thử</a:t>
            </a:r>
            <a:r>
              <a:rPr lang="en-US" altLang="ja-JP" sz="1013" dirty="0" smtClean="0"/>
              <a:t>)</a:t>
            </a:r>
            <a:endParaRPr lang="ja-JP" altLang="en-US" sz="1013" dirty="0"/>
          </a:p>
        </p:txBody>
      </p:sp>
      <p:sp>
        <p:nvSpPr>
          <p:cNvPr id="5" name="角丸四角形 4"/>
          <p:cNvSpPr/>
          <p:nvPr/>
        </p:nvSpPr>
        <p:spPr>
          <a:xfrm>
            <a:off x="552001" y="1556545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Load &amp; </a:t>
            </a:r>
            <a:r>
              <a:rPr lang="en-US" altLang="ja-JP" sz="1013" smtClean="0"/>
              <a:t>resize </a:t>
            </a:r>
            <a:br>
              <a:rPr lang="en-US" altLang="ja-JP" sz="1013" smtClean="0"/>
            </a:br>
            <a:r>
              <a:rPr lang="en-US" altLang="ja-JP" sz="1013" smtClean="0"/>
              <a:t>demo data</a:t>
            </a:r>
            <a:endParaRPr lang="ja-JP" altLang="en-US" sz="1013" dirty="0"/>
          </a:p>
        </p:txBody>
      </p:sp>
      <p:cxnSp>
        <p:nvCxnSpPr>
          <p:cNvPr id="7" name="直線矢印コネクタ 6"/>
          <p:cNvCxnSpPr>
            <a:stCxn id="5" idx="2"/>
          </p:cNvCxnSpPr>
          <p:nvPr/>
        </p:nvCxnSpPr>
        <p:spPr>
          <a:xfrm flipH="1">
            <a:off x="1208296" y="1920876"/>
            <a:ext cx="2716" cy="38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1211012" y="3914254"/>
            <a:ext cx="0" cy="75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552001" y="4673873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Paths</a:t>
            </a:r>
            <a:endParaRPr lang="ja-JP" altLang="en-US" sz="1013" dirty="0"/>
          </a:p>
        </p:txBody>
      </p:sp>
      <p:sp>
        <p:nvSpPr>
          <p:cNvPr id="10" name="角丸四角形 9"/>
          <p:cNvSpPr/>
          <p:nvPr/>
        </p:nvSpPr>
        <p:spPr>
          <a:xfrm>
            <a:off x="552001" y="6172935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Train discriminator</a:t>
            </a:r>
            <a:endParaRPr lang="ja-JP" altLang="en-US" sz="1013" dirty="0"/>
          </a:p>
        </p:txBody>
      </p:sp>
      <p:cxnSp>
        <p:nvCxnSpPr>
          <p:cNvPr id="11" name="直線矢印コネクタ 10"/>
          <p:cNvCxnSpPr>
            <a:endCxn id="10" idx="0"/>
          </p:cNvCxnSpPr>
          <p:nvPr/>
        </p:nvCxnSpPr>
        <p:spPr>
          <a:xfrm flipH="1">
            <a:off x="1211012" y="5038204"/>
            <a:ext cx="2717" cy="113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552001" y="7307666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Train posterior</a:t>
            </a:r>
            <a:endParaRPr lang="ja-JP" altLang="en-US" sz="1013" dirty="0"/>
          </a:p>
        </p:txBody>
      </p:sp>
      <p:cxnSp>
        <p:nvCxnSpPr>
          <p:cNvPr id="14" name="直線矢印コネクタ 13"/>
          <p:cNvCxnSpPr>
            <a:stCxn id="10" idx="2"/>
          </p:cNvCxnSpPr>
          <p:nvPr/>
        </p:nvCxnSpPr>
        <p:spPr>
          <a:xfrm flipH="1">
            <a:off x="1208296" y="6537266"/>
            <a:ext cx="2716" cy="77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549285" y="8442397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Validate posterior</a:t>
            </a:r>
            <a:endParaRPr lang="ja-JP" altLang="en-US" sz="1013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1208296" y="8830794"/>
            <a:ext cx="2716" cy="77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1208296" y="7678392"/>
            <a:ext cx="2716" cy="77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549285" y="9631655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Update baseline</a:t>
            </a:r>
            <a:endParaRPr lang="ja-JP" altLang="en-US" sz="1013" dirty="0"/>
          </a:p>
        </p:txBody>
      </p:sp>
      <p:cxnSp>
        <p:nvCxnSpPr>
          <p:cNvPr id="21" name="カギ線コネクタ 20"/>
          <p:cNvCxnSpPr>
            <a:stCxn id="19" idx="3"/>
            <a:endCxn id="36" idx="3"/>
          </p:cNvCxnSpPr>
          <p:nvPr/>
        </p:nvCxnSpPr>
        <p:spPr>
          <a:xfrm flipV="1">
            <a:off x="1867307" y="2680281"/>
            <a:ext cx="351236" cy="7133540"/>
          </a:xfrm>
          <a:prstGeom prst="bentConnector3">
            <a:avLst>
              <a:gd name="adj1" fmla="val 263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 rot="5400000">
            <a:off x="1025458" y="6398766"/>
            <a:ext cx="404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[baseline, discriminator, </a:t>
            </a:r>
            <a:r>
              <a:rPr kumimoji="1" lang="en-US" altLang="ja-JP" sz="1200" dirty="0" err="1" smtClean="0"/>
              <a:t>posterior_target</a:t>
            </a:r>
            <a:r>
              <a:rPr kumimoji="1" lang="en-US" altLang="ja-JP" sz="1200" dirty="0" smtClean="0"/>
              <a:t>]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29000" y="629587"/>
            <a:ext cx="232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ROLL OUT</a:t>
            </a:r>
            <a:endParaRPr kumimoji="1" lang="ja-JP" altLang="en-US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558" y="629587"/>
            <a:ext cx="232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LEARN</a:t>
            </a:r>
            <a:endParaRPr kumimoji="1" lang="ja-JP" altLang="en-US" b="1" dirty="0"/>
          </a:p>
        </p:txBody>
      </p:sp>
      <p:cxnSp>
        <p:nvCxnSpPr>
          <p:cNvPr id="27" name="直線矢印コネクタ 26"/>
          <p:cNvCxnSpPr>
            <a:stCxn id="26" idx="2"/>
          </p:cNvCxnSpPr>
          <p:nvPr/>
        </p:nvCxnSpPr>
        <p:spPr>
          <a:xfrm>
            <a:off x="1208296" y="998919"/>
            <a:ext cx="0" cy="57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endCxn id="4" idx="0"/>
          </p:cNvCxnSpPr>
          <p:nvPr/>
        </p:nvCxnSpPr>
        <p:spPr>
          <a:xfrm>
            <a:off x="1211012" y="3075354"/>
            <a:ext cx="0" cy="47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ひし形 35"/>
          <p:cNvSpPr/>
          <p:nvPr/>
        </p:nvSpPr>
        <p:spPr>
          <a:xfrm>
            <a:off x="224852" y="2285207"/>
            <a:ext cx="1993691" cy="790147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 38 &lt; </a:t>
            </a:r>
            <a:r>
              <a:rPr kumimoji="1" lang="en-US" altLang="ja-JP" sz="1100" dirty="0" err="1" smtClean="0"/>
              <a:t>i</a:t>
            </a:r>
            <a:r>
              <a:rPr kumimoji="1" lang="en-US" altLang="ja-JP" sz="1100" dirty="0" smtClean="0"/>
              <a:t> &lt;1000</a:t>
            </a:r>
            <a:endParaRPr kumimoji="1" lang="ja-JP" altLang="en-US" sz="1100" dirty="0"/>
          </a:p>
        </p:txBody>
      </p:sp>
      <p:sp>
        <p:nvSpPr>
          <p:cNvPr id="39" name="角丸四角形 38"/>
          <p:cNvSpPr/>
          <p:nvPr/>
        </p:nvSpPr>
        <p:spPr>
          <a:xfrm>
            <a:off x="549285" y="10611484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End</a:t>
            </a:r>
            <a:endParaRPr lang="ja-JP" altLang="en-US" sz="1013" dirty="0"/>
          </a:p>
        </p:txBody>
      </p:sp>
      <p:cxnSp>
        <p:nvCxnSpPr>
          <p:cNvPr id="41" name="カギ線コネクタ 40"/>
          <p:cNvCxnSpPr>
            <a:stCxn id="36" idx="1"/>
            <a:endCxn id="39" idx="1"/>
          </p:cNvCxnSpPr>
          <p:nvPr/>
        </p:nvCxnSpPr>
        <p:spPr>
          <a:xfrm rot="10800000" flipH="1" flipV="1">
            <a:off x="224851" y="2680280"/>
            <a:ext cx="324433" cy="8113369"/>
          </a:xfrm>
          <a:prstGeom prst="bentConnector3">
            <a:avLst>
              <a:gd name="adj1" fmla="val -427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5186162" y="943385"/>
            <a:ext cx="0" cy="57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ひし形 43"/>
          <p:cNvSpPr/>
          <p:nvPr/>
        </p:nvSpPr>
        <p:spPr>
          <a:xfrm>
            <a:off x="4194593" y="1518338"/>
            <a:ext cx="1993691" cy="790147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 </a:t>
            </a:r>
            <a:r>
              <a:rPr lang="en-US" altLang="ja-JP" sz="1100" dirty="0" smtClean="0"/>
              <a:t>path </a:t>
            </a:r>
            <a:r>
              <a:rPr kumimoji="1" lang="en-US" altLang="ja-JP" sz="1100" dirty="0" smtClean="0"/>
              <a:t>&lt;10 || path &lt; 30</a:t>
            </a:r>
            <a:endParaRPr kumimoji="1" lang="ja-JP" altLang="en-US" sz="1100" dirty="0"/>
          </a:p>
        </p:txBody>
      </p:sp>
      <p:sp>
        <p:nvSpPr>
          <p:cNvPr id="45" name="角丸四角形 44"/>
          <p:cNvSpPr/>
          <p:nvPr/>
        </p:nvSpPr>
        <p:spPr>
          <a:xfrm>
            <a:off x="4532427" y="2825369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Get feat, aux, </a:t>
            </a:r>
            <a:r>
              <a:rPr lang="en-US" altLang="ja-JP" sz="1013" dirty="0" err="1" smtClean="0"/>
              <a:t>img</a:t>
            </a:r>
            <a:endParaRPr lang="ja-JP" altLang="en-US" sz="1013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5191438" y="2308485"/>
            <a:ext cx="0" cy="51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4532427" y="3914254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Get encode</a:t>
            </a:r>
            <a:endParaRPr lang="ja-JP" altLang="en-US" sz="1013" dirty="0"/>
          </a:p>
        </p:txBody>
      </p:sp>
      <p:cxnSp>
        <p:nvCxnSpPr>
          <p:cNvPr id="50" name="直線矢印コネクタ 49"/>
          <p:cNvCxnSpPr>
            <a:endCxn id="48" idx="0"/>
          </p:cNvCxnSpPr>
          <p:nvPr/>
        </p:nvCxnSpPr>
        <p:spPr>
          <a:xfrm flipH="1">
            <a:off x="5191438" y="3189700"/>
            <a:ext cx="512" cy="72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ひし形 52"/>
          <p:cNvSpPr/>
          <p:nvPr/>
        </p:nvSpPr>
        <p:spPr>
          <a:xfrm>
            <a:off x="4194593" y="5038204"/>
            <a:ext cx="1993691" cy="790147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 </a:t>
            </a:r>
            <a:r>
              <a:rPr lang="en-US" altLang="ja-JP" sz="1100" dirty="0" err="1" smtClean="0"/>
              <a:t>i</a:t>
            </a:r>
            <a:r>
              <a:rPr lang="en-US" altLang="ja-JP" sz="1100" dirty="0" smtClean="0"/>
              <a:t> &lt; 300</a:t>
            </a:r>
            <a:endParaRPr kumimoji="1" lang="ja-JP" altLang="en-US" sz="1100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5188800" y="4278585"/>
            <a:ext cx="5276" cy="75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537703" y="4320567"/>
            <a:ext cx="200887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900" dirty="0" err="1" smtClean="0">
                <a:solidFill>
                  <a:srgbClr val="FF0000"/>
                </a:solidFill>
              </a:rPr>
              <a:t>Thay</a:t>
            </a:r>
            <a:r>
              <a:rPr kumimoji="1" lang="en-US" altLang="ja-JP" sz="900" dirty="0" smtClean="0">
                <a:solidFill>
                  <a:srgbClr val="FF0000"/>
                </a:solidFill>
              </a:rPr>
              <a:t> 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đổi</a:t>
            </a:r>
            <a:r>
              <a:rPr lang="en-US" altLang="ja-JP" sz="900" dirty="0" smtClean="0">
                <a:solidFill>
                  <a:srgbClr val="FF0000"/>
                </a:solidFill>
              </a:rPr>
              <a:t> 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liên</a:t>
            </a:r>
            <a:r>
              <a:rPr lang="en-US" altLang="ja-JP" sz="900" dirty="0" smtClean="0">
                <a:solidFill>
                  <a:srgbClr val="FF0000"/>
                </a:solidFill>
              </a:rPr>
              <a:t> 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tục</a:t>
            </a:r>
            <a:r>
              <a:rPr lang="en-US" altLang="ja-JP" sz="900" dirty="0" smtClean="0">
                <a:solidFill>
                  <a:srgbClr val="FF0000"/>
                </a:solidFill>
              </a:rPr>
              <a:t> 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giữa</a:t>
            </a:r>
            <a:r>
              <a:rPr lang="en-US" altLang="ja-JP" sz="900" dirty="0" smtClean="0">
                <a:solidFill>
                  <a:srgbClr val="FF0000"/>
                </a:solidFill>
              </a:rPr>
              <a:t> [0,1] 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và</a:t>
            </a:r>
            <a:r>
              <a:rPr lang="en-US" altLang="ja-JP" sz="900" dirty="0" smtClean="0">
                <a:solidFill>
                  <a:srgbClr val="FF0000"/>
                </a:solidFill>
              </a:rPr>
              <a:t> [1, 0]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532427" y="6405804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Get actions</a:t>
            </a:r>
            <a:endParaRPr lang="ja-JP" altLang="en-US" sz="1013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5188799" y="5828351"/>
            <a:ext cx="5278" cy="57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8" idx="2"/>
            <a:endCxn id="72" idx="0"/>
          </p:cNvCxnSpPr>
          <p:nvPr/>
        </p:nvCxnSpPr>
        <p:spPr>
          <a:xfrm>
            <a:off x="5191438" y="6770135"/>
            <a:ext cx="0" cy="74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4590738" y="6813568"/>
            <a:ext cx="200887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>
                <a:solidFill>
                  <a:srgbClr val="FF0000"/>
                </a:solidFill>
              </a:rPr>
              <a:t>* From </a:t>
            </a:r>
            <a:r>
              <a:rPr lang="en-US" altLang="ja-JP" sz="900" dirty="0" smtClean="0">
                <a:solidFill>
                  <a:srgbClr val="FF0000"/>
                </a:solidFill>
              </a:rPr>
              <a:t>g</a:t>
            </a:r>
            <a:r>
              <a:rPr kumimoji="1" lang="en-US" altLang="ja-JP" sz="900" dirty="0" smtClean="0">
                <a:solidFill>
                  <a:srgbClr val="FF0000"/>
                </a:solidFill>
              </a:rPr>
              <a:t>enerator * randomly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32427" y="8495753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Get response from environment</a:t>
            </a:r>
            <a:endParaRPr lang="ja-JP" altLang="en-US" sz="1013" dirty="0"/>
          </a:p>
        </p:txBody>
      </p:sp>
      <p:sp>
        <p:nvSpPr>
          <p:cNvPr id="68" name="角丸四角形 67"/>
          <p:cNvSpPr/>
          <p:nvPr/>
        </p:nvSpPr>
        <p:spPr>
          <a:xfrm>
            <a:off x="4532427" y="9314946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Update feat, aux, </a:t>
            </a:r>
            <a:r>
              <a:rPr lang="en-US" altLang="ja-JP" sz="1013" dirty="0" err="1" smtClean="0"/>
              <a:t>img</a:t>
            </a:r>
            <a:endParaRPr lang="ja-JP" altLang="en-US" sz="1013" dirty="0"/>
          </a:p>
        </p:txBody>
      </p:sp>
      <p:cxnSp>
        <p:nvCxnSpPr>
          <p:cNvPr id="69" name="直線矢印コネクタ 68"/>
          <p:cNvCxnSpPr>
            <a:stCxn id="67" idx="2"/>
            <a:endCxn id="68" idx="0"/>
          </p:cNvCxnSpPr>
          <p:nvPr/>
        </p:nvCxnSpPr>
        <p:spPr>
          <a:xfrm>
            <a:off x="5191438" y="8860084"/>
            <a:ext cx="0" cy="45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>
            <a:stCxn id="68" idx="3"/>
            <a:endCxn id="53" idx="3"/>
          </p:cNvCxnSpPr>
          <p:nvPr/>
        </p:nvCxnSpPr>
        <p:spPr>
          <a:xfrm flipV="1">
            <a:off x="5850449" y="5433278"/>
            <a:ext cx="337835" cy="4063834"/>
          </a:xfrm>
          <a:prstGeom prst="bentConnector3">
            <a:avLst>
              <a:gd name="adj1" fmla="val 1676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4532427" y="7511899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Calculate reward</a:t>
            </a:r>
            <a:br>
              <a:rPr lang="en-US" altLang="ja-JP" sz="1013" dirty="0" smtClean="0"/>
            </a:br>
            <a:r>
              <a:rPr lang="en-US" altLang="ja-JP" sz="1013" dirty="0" smtClean="0"/>
              <a:t>(</a:t>
            </a:r>
            <a:r>
              <a:rPr lang="en-US" altLang="ja-JP" sz="1013" dirty="0" err="1" smtClean="0"/>
              <a:t>reward_d</a:t>
            </a:r>
            <a:r>
              <a:rPr lang="en-US" altLang="ja-JP" sz="1013" dirty="0" smtClean="0"/>
              <a:t>, </a:t>
            </a:r>
            <a:r>
              <a:rPr lang="en-US" altLang="ja-JP" sz="1013" dirty="0" err="1" smtClean="0"/>
              <a:t>reward_p</a:t>
            </a:r>
            <a:r>
              <a:rPr lang="en-US" altLang="ja-JP" sz="1013" dirty="0" smtClean="0"/>
              <a:t>)</a:t>
            </a:r>
            <a:endParaRPr lang="ja-JP" altLang="en-US" sz="1013" dirty="0"/>
          </a:p>
        </p:txBody>
      </p:sp>
      <p:cxnSp>
        <p:nvCxnSpPr>
          <p:cNvPr id="73" name="直線矢印コネクタ 72"/>
          <p:cNvCxnSpPr>
            <a:stCxn id="72" idx="2"/>
            <a:endCxn id="67" idx="0"/>
          </p:cNvCxnSpPr>
          <p:nvPr/>
        </p:nvCxnSpPr>
        <p:spPr>
          <a:xfrm>
            <a:off x="5191438" y="7876230"/>
            <a:ext cx="0" cy="61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4532427" y="10803318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Append path</a:t>
            </a:r>
            <a:endParaRPr lang="ja-JP" altLang="en-US" sz="1013" dirty="0"/>
          </a:p>
        </p:txBody>
      </p:sp>
      <p:sp>
        <p:nvSpPr>
          <p:cNvPr id="78" name="角丸四角形 77"/>
          <p:cNvSpPr/>
          <p:nvPr/>
        </p:nvSpPr>
        <p:spPr>
          <a:xfrm>
            <a:off x="4532427" y="10059132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Update path</a:t>
            </a:r>
            <a:endParaRPr lang="ja-JP" altLang="en-US" sz="1013" dirty="0"/>
          </a:p>
        </p:txBody>
      </p:sp>
      <p:cxnSp>
        <p:nvCxnSpPr>
          <p:cNvPr id="80" name="直線矢印コネクタ 79"/>
          <p:cNvCxnSpPr>
            <a:stCxn id="68" idx="2"/>
            <a:endCxn id="78" idx="0"/>
          </p:cNvCxnSpPr>
          <p:nvPr/>
        </p:nvCxnSpPr>
        <p:spPr>
          <a:xfrm>
            <a:off x="5191438" y="9679277"/>
            <a:ext cx="0" cy="37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78" idx="2"/>
            <a:endCxn id="77" idx="0"/>
          </p:cNvCxnSpPr>
          <p:nvPr/>
        </p:nvCxnSpPr>
        <p:spPr>
          <a:xfrm>
            <a:off x="5191438" y="10423463"/>
            <a:ext cx="0" cy="37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77" idx="3"/>
            <a:endCxn id="44" idx="3"/>
          </p:cNvCxnSpPr>
          <p:nvPr/>
        </p:nvCxnSpPr>
        <p:spPr>
          <a:xfrm flipV="1">
            <a:off x="5850449" y="1913412"/>
            <a:ext cx="337835" cy="9072072"/>
          </a:xfrm>
          <a:prstGeom prst="bentConnector3">
            <a:avLst>
              <a:gd name="adj1" fmla="val 2466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92"/>
          <p:cNvSpPr/>
          <p:nvPr/>
        </p:nvSpPr>
        <p:spPr>
          <a:xfrm>
            <a:off x="4535065" y="11349815"/>
            <a:ext cx="1318022" cy="364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13" dirty="0" smtClean="0"/>
              <a:t>End</a:t>
            </a:r>
            <a:endParaRPr lang="ja-JP" altLang="en-US" sz="1013" dirty="0"/>
          </a:p>
        </p:txBody>
      </p:sp>
      <p:cxnSp>
        <p:nvCxnSpPr>
          <p:cNvPr id="95" name="カギ線コネクタ 94"/>
          <p:cNvCxnSpPr>
            <a:stCxn id="44" idx="1"/>
            <a:endCxn id="93" idx="1"/>
          </p:cNvCxnSpPr>
          <p:nvPr/>
        </p:nvCxnSpPr>
        <p:spPr>
          <a:xfrm rot="10800000" flipH="1" flipV="1">
            <a:off x="4194593" y="1913411"/>
            <a:ext cx="340472" cy="9618569"/>
          </a:xfrm>
          <a:prstGeom prst="bentConnector3">
            <a:avLst>
              <a:gd name="adj1" fmla="val -1510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カギ線コネクタ 99"/>
          <p:cNvCxnSpPr>
            <a:stCxn id="53" idx="1"/>
            <a:endCxn id="78" idx="1"/>
          </p:cNvCxnSpPr>
          <p:nvPr/>
        </p:nvCxnSpPr>
        <p:spPr>
          <a:xfrm rot="10800000" flipH="1" flipV="1">
            <a:off x="4194593" y="5433278"/>
            <a:ext cx="337834" cy="4808020"/>
          </a:xfrm>
          <a:prstGeom prst="bentConnector3">
            <a:avLst>
              <a:gd name="adj1" fmla="val -67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1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392508" y="4768203"/>
            <a:ext cx="1122218" cy="43419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788" dirty="0"/>
              <a:t>Generator</a:t>
            </a:r>
            <a:br>
              <a:rPr lang="en-US" altLang="ja-JP" sz="788" dirty="0"/>
            </a:br>
            <a:r>
              <a:rPr lang="en-US" altLang="ja-JP" sz="788" dirty="0"/>
              <a:t>(Policy π)</a:t>
            </a:r>
            <a:endParaRPr lang="ja-JP" altLang="en-US" sz="788" dirty="0"/>
          </a:p>
        </p:txBody>
      </p:sp>
      <p:sp>
        <p:nvSpPr>
          <p:cNvPr id="6" name="角丸四角形 5"/>
          <p:cNvSpPr/>
          <p:nvPr/>
        </p:nvSpPr>
        <p:spPr>
          <a:xfrm>
            <a:off x="1669065" y="6588759"/>
            <a:ext cx="1122218" cy="43419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788" dirty="0"/>
              <a:t>Posterior</a:t>
            </a:r>
            <a:br>
              <a:rPr lang="en-US" altLang="ja-JP" sz="788" dirty="0"/>
            </a:br>
            <a:r>
              <a:rPr lang="en-US" altLang="ja-JP" sz="788" dirty="0"/>
              <a:t>(</a:t>
            </a:r>
            <a:r>
              <a:rPr lang="en-US" altLang="ja-JP" sz="788" dirty="0" err="1"/>
              <a:t>Qψ</a:t>
            </a:r>
            <a:r>
              <a:rPr lang="en-US" altLang="ja-JP" sz="788" dirty="0"/>
              <a:t>)</a:t>
            </a:r>
            <a:endParaRPr lang="ja-JP" altLang="en-US" sz="788" dirty="0"/>
          </a:p>
        </p:txBody>
      </p:sp>
      <p:sp>
        <p:nvSpPr>
          <p:cNvPr id="7" name="角丸四角形 6"/>
          <p:cNvSpPr/>
          <p:nvPr/>
        </p:nvSpPr>
        <p:spPr>
          <a:xfrm>
            <a:off x="1669065" y="7409386"/>
            <a:ext cx="1122218" cy="43419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788"/>
              <a:t>Posterior_target</a:t>
            </a:r>
            <a:endParaRPr lang="ja-JP" altLang="en-US" sz="788" dirty="0"/>
          </a:p>
        </p:txBody>
      </p:sp>
      <p:sp>
        <p:nvSpPr>
          <p:cNvPr id="8" name="角丸四角形 7"/>
          <p:cNvSpPr/>
          <p:nvPr/>
        </p:nvSpPr>
        <p:spPr>
          <a:xfrm>
            <a:off x="2392508" y="3708107"/>
            <a:ext cx="1122218" cy="43419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788" dirty="0"/>
              <a:t>Base-line</a:t>
            </a:r>
            <a:endParaRPr lang="ja-JP" altLang="en-US" sz="788" dirty="0"/>
          </a:p>
        </p:txBody>
      </p:sp>
      <p:cxnSp>
        <p:nvCxnSpPr>
          <p:cNvPr id="10" name="直線矢印コネクタ 9"/>
          <p:cNvCxnSpPr>
            <a:stCxn id="5" idx="3"/>
          </p:cNvCxnSpPr>
          <p:nvPr/>
        </p:nvCxnSpPr>
        <p:spPr>
          <a:xfrm flipV="1">
            <a:off x="3514726" y="5962237"/>
            <a:ext cx="985715" cy="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500441" y="5867787"/>
            <a:ext cx="1454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Score</a:t>
            </a:r>
            <a:br>
              <a:rPr lang="en-US" altLang="ja-JP" sz="900" dirty="0"/>
            </a:br>
            <a:r>
              <a:rPr lang="en-US" altLang="ja-JP" sz="900" dirty="0"/>
              <a:t>- experts : low</a:t>
            </a:r>
          </a:p>
          <a:p>
            <a:r>
              <a:rPr lang="en-US" altLang="ja-JP" sz="900" dirty="0"/>
              <a:t>- generated: high</a:t>
            </a:r>
            <a:endParaRPr lang="ja-JP" altLang="en-US" sz="900" dirty="0"/>
          </a:p>
        </p:txBody>
      </p:sp>
      <p:cxnSp>
        <p:nvCxnSpPr>
          <p:cNvPr id="14" name="直線矢印コネクタ 13"/>
          <p:cNvCxnSpPr>
            <a:stCxn id="12" idx="3"/>
            <a:endCxn id="5" idx="1"/>
          </p:cNvCxnSpPr>
          <p:nvPr/>
        </p:nvCxnSpPr>
        <p:spPr>
          <a:xfrm>
            <a:off x="1399713" y="5962237"/>
            <a:ext cx="992795" cy="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20553" y="6701980"/>
            <a:ext cx="1279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[image, action, aux]</a:t>
            </a:r>
            <a:endParaRPr lang="ja-JP" altLang="en-US" sz="9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399713" y="6805855"/>
            <a:ext cx="242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791283" y="6805855"/>
            <a:ext cx="463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2"/>
            <a:endCxn id="7" idx="0"/>
          </p:cNvCxnSpPr>
          <p:nvPr/>
        </p:nvCxnSpPr>
        <p:spPr>
          <a:xfrm>
            <a:off x="2230174" y="7022951"/>
            <a:ext cx="0" cy="38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327970" y="7148810"/>
            <a:ext cx="118675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75" dirty="0"/>
              <a:t>Copy weights</a:t>
            </a:r>
            <a:endParaRPr lang="ja-JP" altLang="en-US" sz="675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8791" y="4871067"/>
            <a:ext cx="1555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[image, latent code, aux]</a:t>
            </a:r>
            <a:endParaRPr lang="ja-JP" altLang="en-US" sz="900" dirty="0"/>
          </a:p>
        </p:txBody>
      </p:sp>
      <p:cxnSp>
        <p:nvCxnSpPr>
          <p:cNvPr id="28" name="直線矢印コネクタ 27"/>
          <p:cNvCxnSpPr>
            <a:stCxn id="27" idx="3"/>
            <a:endCxn id="4" idx="1"/>
          </p:cNvCxnSpPr>
          <p:nvPr/>
        </p:nvCxnSpPr>
        <p:spPr>
          <a:xfrm flipV="1">
            <a:off x="1873879" y="4985299"/>
            <a:ext cx="518629" cy="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3514725" y="4985299"/>
            <a:ext cx="518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079975" y="4890081"/>
            <a:ext cx="556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action</a:t>
            </a:r>
            <a:endParaRPr lang="ja-JP" altLang="en-US" sz="900" dirty="0"/>
          </a:p>
        </p:txBody>
      </p:sp>
      <p:cxnSp>
        <p:nvCxnSpPr>
          <p:cNvPr id="35" name="カギ線コネクタ 34"/>
          <p:cNvCxnSpPr>
            <a:stCxn id="33" idx="2"/>
            <a:endCxn id="12" idx="0"/>
          </p:cNvCxnSpPr>
          <p:nvPr/>
        </p:nvCxnSpPr>
        <p:spPr>
          <a:xfrm rot="5400000">
            <a:off x="2196343" y="3684704"/>
            <a:ext cx="725908" cy="35983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89668" y="6951826"/>
            <a:ext cx="6509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13" b="1" dirty="0"/>
              <a:t>(train)</a:t>
            </a:r>
            <a:endParaRPr lang="ja-JP" altLang="en-US" sz="1013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47202" y="7521410"/>
            <a:ext cx="1279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[image, action, aux]</a:t>
            </a:r>
            <a:endParaRPr lang="ja-JP" altLang="en-US" sz="9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1426363" y="7625285"/>
            <a:ext cx="242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89668" y="7730427"/>
            <a:ext cx="6509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13" b="1" dirty="0"/>
              <a:t>(</a:t>
            </a:r>
            <a:r>
              <a:rPr lang="en-US" altLang="ja-JP" sz="1013" b="1" dirty="0" err="1"/>
              <a:t>val</a:t>
            </a:r>
            <a:r>
              <a:rPr lang="en-US" altLang="ja-JP" sz="1013" b="1" dirty="0"/>
              <a:t>)</a:t>
            </a:r>
            <a:endParaRPr lang="ja-JP" altLang="en-US" sz="1013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281096" y="7374263"/>
            <a:ext cx="1454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Vector c (latent code) </a:t>
            </a:r>
            <a:br>
              <a:rPr lang="en-US" altLang="ja-JP" sz="900" dirty="0"/>
            </a:br>
            <a:r>
              <a:rPr lang="en-US" altLang="ja-JP" sz="900" dirty="0"/>
              <a:t>- probabilities (</a:t>
            </a:r>
            <a:r>
              <a:rPr lang="en-US" altLang="ja-JP" sz="900" dirty="0" err="1"/>
              <a:t>softmax</a:t>
            </a:r>
            <a:r>
              <a:rPr lang="en-US" altLang="ja-JP" sz="900" dirty="0"/>
              <a:t>)</a:t>
            </a:r>
            <a:endParaRPr lang="ja-JP" altLang="en-US" sz="900" dirty="0"/>
          </a:p>
        </p:txBody>
      </p:sp>
      <p:cxnSp>
        <p:nvCxnSpPr>
          <p:cNvPr id="47" name="直線矢印コネクタ 46"/>
          <p:cNvCxnSpPr>
            <a:stCxn id="7" idx="3"/>
            <a:endCxn id="46" idx="1"/>
          </p:cNvCxnSpPr>
          <p:nvPr/>
        </p:nvCxnSpPr>
        <p:spPr>
          <a:xfrm>
            <a:off x="2791283" y="7626482"/>
            <a:ext cx="489813" cy="1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6" idx="3"/>
            <a:endCxn id="53" idx="1"/>
          </p:cNvCxnSpPr>
          <p:nvPr/>
        </p:nvCxnSpPr>
        <p:spPr>
          <a:xfrm flipV="1">
            <a:off x="4735742" y="7628138"/>
            <a:ext cx="489813" cy="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5225555" y="7504033"/>
            <a:ext cx="81049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13" dirty="0" err="1"/>
              <a:t>val_loss</a:t>
            </a:r>
            <a:endParaRPr lang="ja-JP" altLang="en-US" sz="1013" dirty="0"/>
          </a:p>
        </p:txBody>
      </p:sp>
      <p:cxnSp>
        <p:nvCxnSpPr>
          <p:cNvPr id="55" name="カギ線コネクタ 54"/>
          <p:cNvCxnSpPr>
            <a:stCxn id="46" idx="0"/>
            <a:endCxn id="27" idx="2"/>
          </p:cNvCxnSpPr>
          <p:nvPr/>
        </p:nvCxnSpPr>
        <p:spPr>
          <a:xfrm rot="16200000" flipV="1">
            <a:off x="1416195" y="4782039"/>
            <a:ext cx="2272364" cy="2912084"/>
          </a:xfrm>
          <a:prstGeom prst="bentConnector3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3" idx="2"/>
            <a:endCxn id="17" idx="0"/>
          </p:cNvCxnSpPr>
          <p:nvPr/>
        </p:nvCxnSpPr>
        <p:spPr>
          <a:xfrm rot="5400000">
            <a:off x="1768764" y="4112283"/>
            <a:ext cx="1581067" cy="3598327"/>
          </a:xfrm>
          <a:prstGeom prst="bentConnector3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2392508" y="5745759"/>
            <a:ext cx="1122218" cy="43419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788" dirty="0"/>
              <a:t>Discriminator</a:t>
            </a:r>
            <a:br>
              <a:rPr lang="en-US" altLang="ja-JP" sz="788" dirty="0"/>
            </a:br>
            <a:r>
              <a:rPr lang="en-US" altLang="ja-JP" sz="788" dirty="0"/>
              <a:t>(</a:t>
            </a:r>
            <a:r>
              <a:rPr lang="en-US" altLang="ja-JP" sz="788" dirty="0" err="1"/>
              <a:t>D</a:t>
            </a:r>
            <a:r>
              <a:rPr lang="en-US" altLang="ja-JP" sz="788" baseline="-25000" dirty="0" err="1"/>
              <a:t>ω</a:t>
            </a:r>
            <a:r>
              <a:rPr lang="en-US" altLang="ja-JP" sz="788" dirty="0"/>
              <a:t>)</a:t>
            </a:r>
            <a:endParaRPr lang="ja-JP" altLang="en-US" sz="788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553" y="5846821"/>
            <a:ext cx="12791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[image, action, aux]</a:t>
            </a:r>
            <a:endParaRPr lang="ja-JP" altLang="en-US" sz="9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87019" y="6701981"/>
            <a:ext cx="145464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Vector c (latent code) </a:t>
            </a:r>
            <a:br>
              <a:rPr lang="en-US" altLang="ja-JP" sz="900" dirty="0"/>
            </a:br>
            <a:r>
              <a:rPr lang="en-US" altLang="ja-JP" sz="900" dirty="0"/>
              <a:t>- probabilities (</a:t>
            </a:r>
            <a:r>
              <a:rPr lang="en-US" altLang="ja-JP" sz="900" dirty="0" err="1"/>
              <a:t>softmax</a:t>
            </a:r>
            <a:r>
              <a:rPr lang="en-US" altLang="ja-JP" sz="900" dirty="0"/>
              <a:t>)</a:t>
            </a:r>
            <a:endParaRPr lang="ja-JP" altLang="en-US" sz="9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18791" y="3809787"/>
            <a:ext cx="1555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 smtClean="0"/>
              <a:t>[feats, </a:t>
            </a:r>
            <a:r>
              <a:rPr lang="en-US" altLang="ja-JP" sz="900" dirty="0"/>
              <a:t>latent code, aux]</a:t>
            </a:r>
            <a:endParaRPr lang="ja-JP" altLang="en-US" sz="900" dirty="0"/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1873878" y="3916010"/>
            <a:ext cx="518629" cy="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 flipV="1">
            <a:off x="3542306" y="3910146"/>
            <a:ext cx="518629" cy="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033355" y="3794730"/>
            <a:ext cx="55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 smtClean="0"/>
              <a:t>P</a:t>
            </a:r>
            <a:br>
              <a:rPr lang="en-US" altLang="ja-JP" sz="900" dirty="0" smtClean="0"/>
            </a:br>
            <a:r>
              <a:rPr lang="en-US" altLang="ja-JP" sz="900" dirty="0" smtClean="0"/>
              <a:t>(return)</a:t>
            </a:r>
            <a:endParaRPr lang="ja-JP" altLang="en-US" sz="9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36307" y="2508327"/>
            <a:ext cx="26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smtClean="0"/>
              <a:t>MODEL RELATIONSHIPS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1002728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158</Words>
  <Application>Microsoft Macintosh PowerPoint</Application>
  <PresentationFormat>ワイド画面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ＭＳ Ｐゴシック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18</cp:revision>
  <dcterms:created xsi:type="dcterms:W3CDTF">2019-10-24T04:39:41Z</dcterms:created>
  <dcterms:modified xsi:type="dcterms:W3CDTF">2019-10-24T06:33:24Z</dcterms:modified>
</cp:coreProperties>
</file>