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9" r:id="rId10"/>
    <p:sldId id="280" r:id="rId11"/>
    <p:sldId id="270" r:id="rId12"/>
    <p:sldId id="259" r:id="rId13"/>
    <p:sldId id="271" r:id="rId14"/>
    <p:sldId id="272" r:id="rId15"/>
    <p:sldId id="260" r:id="rId16"/>
    <p:sldId id="273" r:id="rId17"/>
    <p:sldId id="274" r:id="rId18"/>
    <p:sldId id="275" r:id="rId19"/>
    <p:sldId id="261" r:id="rId20"/>
    <p:sldId id="276" r:id="rId21"/>
    <p:sldId id="279" r:id="rId22"/>
    <p:sldId id="277" r:id="rId23"/>
    <p:sldId id="278" r:id="rId24"/>
    <p:sldId id="281" r:id="rId25"/>
    <p:sldId id="26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4"/>
    <p:restoredTop sz="93663"/>
  </p:normalViewPr>
  <p:slideViewPr>
    <p:cSldViewPr snapToGrid="0" snapToObjects="1">
      <p:cViewPr varScale="1">
        <p:scale>
          <a:sx n="67" d="100"/>
          <a:sy n="67" d="100"/>
        </p:scale>
        <p:origin x="20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30E7B-DD4A-C348-983E-81BA600F78E1}" type="datetimeFigureOut">
              <a:rPr lang="en-US" smtClean="0"/>
              <a:t>6/21/18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F5F3A-D188-5C4F-B5C7-417A10882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96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www.unf.edu</a:t>
            </a:r>
            <a:r>
              <a:rPr lang="en-US" dirty="0" smtClean="0"/>
              <a:t>/~</a:t>
            </a:r>
            <a:r>
              <a:rPr lang="en-US" dirty="0" err="1" smtClean="0"/>
              <a:t>broggio</a:t>
            </a:r>
            <a:r>
              <a:rPr lang="en-US" dirty="0" smtClean="0"/>
              <a:t>/cen6016/</a:t>
            </a:r>
            <a:r>
              <a:rPr lang="en-US" dirty="0" err="1" smtClean="0"/>
              <a:t>classnotes</a:t>
            </a:r>
            <a:r>
              <a:rPr lang="en-US" dirty="0" smtClean="0"/>
              <a:t>/</a:t>
            </a:r>
            <a:r>
              <a:rPr lang="en-US" dirty="0" err="1" smtClean="0"/>
              <a:t>How_to_Fail_with_the_RUP.pdf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F5F3A-D188-5C4F-B5C7-417A10882D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09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CC303F0-BF1B-D640-87A4-278162B7185E}" type="slidenum">
              <a:rPr kumimoji="0" lang="en-US" altLang="x-none" sz="1300"/>
              <a:pPr>
                <a:spcBef>
                  <a:spcPct val="0"/>
                </a:spcBef>
              </a:pPr>
              <a:t>9</a:t>
            </a:fld>
            <a:endParaRPr kumimoji="0" lang="en-US" altLang="x-none" sz="1300"/>
          </a:p>
        </p:txBody>
      </p:sp>
      <p:sp>
        <p:nvSpPr>
          <p:cNvPr id="296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03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D3589BB-B221-1846-BD9C-0E5D95A0ED36}" type="slidenum">
              <a:rPr kumimoji="0" lang="en-US" altLang="x-none" sz="1300"/>
              <a:pPr>
                <a:spcBef>
                  <a:spcPct val="0"/>
                </a:spcBef>
              </a:pPr>
              <a:t>11</a:t>
            </a:fld>
            <a:endParaRPr kumimoji="0" lang="en-US" altLang="x-none" sz="1300"/>
          </a:p>
        </p:txBody>
      </p:sp>
      <p:sp>
        <p:nvSpPr>
          <p:cNvPr id="317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3561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5D8E9F3-D6E8-2841-BB6D-E7434247776F}" type="slidenum">
              <a:rPr lang="en-US" altLang="x-none" sz="1200"/>
              <a:pPr/>
              <a:t>13</a:t>
            </a:fld>
            <a:endParaRPr lang="en-US" altLang="x-none" sz="120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6800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38975"/>
          </a:xfrm>
        </p:spPr>
        <p:txBody>
          <a:bodyPr/>
          <a:lstStyle>
            <a:lvl1pPr algn="l">
              <a:defRPr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57492"/>
            <a:ext cx="10363826" cy="4490908"/>
          </a:xfrm>
        </p:spPr>
        <p:txBody>
          <a:bodyPr/>
          <a:lstStyle>
            <a:lvl1pPr>
              <a:defRPr>
                <a:latin typeface="Chalkboard" charset="0"/>
                <a:ea typeface="Chalkboard" charset="0"/>
                <a:cs typeface="Chalkboard" charset="0"/>
              </a:defRPr>
            </a:lvl1pPr>
            <a:lvl2pPr>
              <a:defRPr>
                <a:latin typeface="Chalkboard" charset="0"/>
                <a:ea typeface="Chalkboard" charset="0"/>
                <a:cs typeface="Chalkboard" charset="0"/>
              </a:defRPr>
            </a:lvl2pPr>
            <a:lvl3pPr>
              <a:defRPr>
                <a:latin typeface="Chalkboard" charset="0"/>
                <a:ea typeface="Chalkboard" charset="0"/>
                <a:cs typeface="Chalkboard" charset="0"/>
              </a:defRPr>
            </a:lvl3pPr>
            <a:lvl4pPr>
              <a:defRPr>
                <a:latin typeface="Chalkboard" charset="0"/>
                <a:ea typeface="Chalkboard" charset="0"/>
                <a:cs typeface="Chalkboard" charset="0"/>
              </a:defRPr>
            </a:lvl4pPr>
            <a:lvl5pPr>
              <a:defRPr>
                <a:latin typeface="Chalkboard" charset="0"/>
                <a:ea typeface="Chalkboard" charset="0"/>
                <a:cs typeface="Chalkboard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48 Midterm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-1" y="1757492"/>
            <a:ext cx="12192001" cy="4490908"/>
          </a:xfrm>
        </p:spPr>
        <p:txBody>
          <a:bodyPr/>
          <a:lstStyle/>
          <a:p>
            <a:r>
              <a:rPr lang="en-US" sz="1900" dirty="0" smtClean="0"/>
              <a:t>Embrace change; Good if end goal is unknown (Very modern concept 201x); Continuous improvement via customer feedback, collective ownership, favors the simple</a:t>
            </a:r>
          </a:p>
          <a:p>
            <a:r>
              <a:rPr lang="en-US" dirty="0" smtClean="0"/>
              <a:t>Pros: </a:t>
            </a:r>
          </a:p>
          <a:p>
            <a:pPr lvl="1"/>
            <a:r>
              <a:rPr lang="en-US" dirty="0" smtClean="0"/>
              <a:t>Can lead to faster, higher quality delivery of software (</a:t>
            </a:r>
            <a:r>
              <a:rPr lang="en-US" dirty="0" err="1" smtClean="0"/>
              <a:t>sw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Good for </a:t>
            </a:r>
            <a:r>
              <a:rPr lang="en-US" dirty="0" err="1" smtClean="0"/>
              <a:t>Saas</a:t>
            </a:r>
            <a:r>
              <a:rPr lang="en-US" dirty="0" smtClean="0"/>
              <a:t>, engages developers, continuous delivery, customer focused, Team first</a:t>
            </a:r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Hard to pin down a delivery date (hard to plan) b/c of constant reprioritizing; </a:t>
            </a:r>
            <a:r>
              <a:rPr lang="en-US" dirty="0"/>
              <a:t> </a:t>
            </a:r>
            <a:r>
              <a:rPr lang="en-US" dirty="0" smtClean="0"/>
              <a:t>Hard to estimate timings (sprints are fixed in time)</a:t>
            </a:r>
          </a:p>
          <a:p>
            <a:pPr lvl="1"/>
            <a:r>
              <a:rPr lang="en-US" dirty="0" smtClean="0"/>
              <a:t>All members of team must be highly skilled in all aspects ($$$)</a:t>
            </a:r>
          </a:p>
          <a:p>
            <a:pPr lvl="1"/>
            <a:r>
              <a:rPr lang="en-US" dirty="0" smtClean="0"/>
              <a:t>Requires that members be fully committed and dedicated and willing to make up time when tasks get dragged out</a:t>
            </a:r>
          </a:p>
          <a:p>
            <a:pPr lvl="1"/>
            <a:r>
              <a:rPr lang="en-US" dirty="0" smtClean="0"/>
              <a:t>Final Product can be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7939" y="409754"/>
            <a:ext cx="80803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/>
              <a:t>Extreme Programming (XP)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52753"/>
            <a:ext cx="12192000" cy="4744529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x-none" dirty="0" smtClean="0">
                <a:latin typeface="Chalkboard" charset="0"/>
                <a:ea typeface="Chalkboard" charset="0"/>
                <a:cs typeface="Chalkboard" charset="0"/>
              </a:rPr>
              <a:t>Methodology used to implement an agile process</a:t>
            </a:r>
            <a:endParaRPr lang="en-US" altLang="x-none" dirty="0">
              <a:latin typeface="Chalkboard" charset="0"/>
              <a:ea typeface="Chalkboard" charset="0"/>
              <a:cs typeface="Chalkboard" charset="0"/>
            </a:endParaRP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x-none" dirty="0">
                <a:latin typeface="Chalkboard" charset="0"/>
                <a:ea typeface="Chalkboard" charset="0"/>
                <a:cs typeface="Chalkboard" charset="0"/>
              </a:rPr>
              <a:t>Software is built</a:t>
            </a:r>
            <a:r>
              <a:rPr lang="en-US" altLang="x-none" b="1" i="1" dirty="0">
                <a:latin typeface="Chalkboard" charset="0"/>
                <a:ea typeface="Chalkboard" charset="0"/>
                <a:cs typeface="Chalkboard" charset="0"/>
              </a:rPr>
              <a:t> iteratively</a:t>
            </a:r>
            <a:r>
              <a:rPr lang="en-US" altLang="x-none" dirty="0">
                <a:latin typeface="Chalkboard" charset="0"/>
                <a:ea typeface="Chalkboard" charset="0"/>
                <a:cs typeface="Chalkboard" charset="0"/>
              </a:rPr>
              <a:t>, with </a:t>
            </a:r>
            <a:r>
              <a:rPr lang="en-US" altLang="x-none" b="1" i="1" dirty="0">
                <a:latin typeface="Chalkboard" charset="0"/>
                <a:ea typeface="Chalkboard" charset="0"/>
                <a:cs typeface="Chalkboard" charset="0"/>
              </a:rPr>
              <a:t>frequent releases</a:t>
            </a:r>
            <a:endParaRPr lang="en-US" altLang="x-none" dirty="0">
              <a:latin typeface="Chalkboard" charset="0"/>
              <a:ea typeface="Chalkboard" charset="0"/>
              <a:cs typeface="Chalkboard" charset="0"/>
            </a:endParaRP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x-none" dirty="0">
                <a:latin typeface="Chalkboard" charset="0"/>
                <a:ea typeface="Chalkboard" charset="0"/>
                <a:cs typeface="Chalkboard" charset="0"/>
              </a:rPr>
              <a:t>Each release implements the set of </a:t>
            </a:r>
            <a:r>
              <a:rPr lang="en-US" altLang="x-none" b="1" i="1" dirty="0">
                <a:latin typeface="Chalkboard" charset="0"/>
                <a:ea typeface="Chalkboard" charset="0"/>
                <a:cs typeface="Chalkboard" charset="0"/>
              </a:rPr>
              <a:t>most valuable features/use-cases/stories</a:t>
            </a:r>
            <a:r>
              <a:rPr lang="en-US" altLang="x-none" dirty="0">
                <a:latin typeface="Chalkboard" charset="0"/>
                <a:ea typeface="Chalkboard" charset="0"/>
                <a:cs typeface="Chalkboard" charset="0"/>
              </a:rPr>
              <a:t> that are chosen by the customer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x-none" dirty="0">
                <a:latin typeface="Chalkboard" charset="0"/>
                <a:ea typeface="Chalkboard" charset="0"/>
                <a:cs typeface="Chalkboard" charset="0"/>
              </a:rPr>
              <a:t>Each release is implemented in a </a:t>
            </a:r>
            <a:r>
              <a:rPr lang="en-US" altLang="x-none" b="1" i="1" dirty="0">
                <a:latin typeface="Chalkboard" charset="0"/>
                <a:ea typeface="Chalkboard" charset="0"/>
                <a:cs typeface="Chalkboard" charset="0"/>
              </a:rPr>
              <a:t>series of iterations</a:t>
            </a:r>
            <a:r>
              <a:rPr lang="en-US" altLang="x-none" dirty="0">
                <a:latin typeface="Chalkboard" charset="0"/>
                <a:ea typeface="Chalkboard" charset="0"/>
                <a:cs typeface="Chalkboard" charset="0"/>
              </a:rPr>
              <a:t>, each iteration adds more features/use-cases/stories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x-none" dirty="0">
                <a:latin typeface="Chalkboard" charset="0"/>
                <a:ea typeface="Chalkboard" charset="0"/>
                <a:cs typeface="Chalkboard" charset="0"/>
              </a:rPr>
              <a:t>Programmers turn the stories into </a:t>
            </a:r>
            <a:r>
              <a:rPr lang="en-US" altLang="x-none" b="1" i="1" dirty="0">
                <a:latin typeface="Chalkboard" charset="0"/>
                <a:ea typeface="Chalkboard" charset="0"/>
                <a:cs typeface="Chalkboard" charset="0"/>
              </a:rPr>
              <a:t>smaller-grained tasks</a:t>
            </a:r>
            <a:r>
              <a:rPr lang="en-US" altLang="x-none" dirty="0">
                <a:latin typeface="Chalkboard" charset="0"/>
                <a:ea typeface="Chalkboard" charset="0"/>
                <a:cs typeface="Chalkboard" charset="0"/>
              </a:rPr>
              <a:t>, which they individually accept responsibility for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x-none" dirty="0">
                <a:latin typeface="Chalkboard" charset="0"/>
                <a:ea typeface="Chalkboard" charset="0"/>
                <a:cs typeface="Chalkboard" charset="0"/>
              </a:rPr>
              <a:t>The programmer turns a task into a set of </a:t>
            </a:r>
            <a:r>
              <a:rPr lang="en-US" altLang="x-none" b="1" i="1" dirty="0">
                <a:latin typeface="Chalkboard" charset="0"/>
                <a:ea typeface="Chalkboard" charset="0"/>
                <a:cs typeface="Chalkboard" charset="0"/>
              </a:rPr>
              <a:t>test cases</a:t>
            </a:r>
            <a:r>
              <a:rPr lang="en-US" altLang="x-none" dirty="0">
                <a:latin typeface="Chalkboard" charset="0"/>
                <a:ea typeface="Chalkboard" charset="0"/>
                <a:cs typeface="Chalkboard" charset="0"/>
              </a:rPr>
              <a:t> that will demonstrate that the task is finished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x-none" dirty="0">
                <a:solidFill>
                  <a:schemeClr val="accent1">
                    <a:lumMod val="50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Working as </a:t>
            </a:r>
            <a:r>
              <a:rPr lang="en-US" altLang="x-none" b="1" i="1" dirty="0">
                <a:solidFill>
                  <a:schemeClr val="accent1">
                    <a:lumMod val="50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pairs</a:t>
            </a:r>
            <a:r>
              <a:rPr lang="en-US" altLang="x-none" dirty="0">
                <a:solidFill>
                  <a:schemeClr val="accent1">
                    <a:lumMod val="50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, the programmers make the test cases run, evolving the design in the meantime to maintain the simplest possible design for the system as a </a:t>
            </a:r>
            <a:r>
              <a:rPr lang="en-US" altLang="x-none" dirty="0" smtClean="0">
                <a:solidFill>
                  <a:schemeClr val="accent1">
                    <a:lumMod val="50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whole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x-none" dirty="0" smtClean="0">
                <a:latin typeface="Chalkboard" charset="0"/>
                <a:ea typeface="Chalkboard" charset="0"/>
                <a:cs typeface="Chalkboard" charset="0"/>
              </a:rPr>
              <a:t>Alternatives: </a:t>
            </a:r>
            <a:r>
              <a:rPr lang="en-US" altLang="x-none" dirty="0" err="1" smtClean="0">
                <a:latin typeface="Chalkboard" charset="0"/>
                <a:ea typeface="Chalkboard" charset="0"/>
                <a:cs typeface="Chalkboard" charset="0"/>
              </a:rPr>
              <a:t>kanban</a:t>
            </a:r>
            <a:r>
              <a:rPr lang="en-US" altLang="x-none" dirty="0" smtClean="0">
                <a:latin typeface="Chalkboard" charset="0"/>
                <a:ea typeface="Chalkboard" charset="0"/>
                <a:cs typeface="Chalkboard" charset="0"/>
              </a:rPr>
              <a:t> (visual workflow reflection), lean (reduce waste), feature driven, scrum (all are minor variations)</a:t>
            </a:r>
            <a:endParaRPr lang="en-US" altLang="x-none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8010749" y="1182867"/>
            <a:ext cx="3802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–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 dirty="0"/>
              <a:t>See www.extremeprogramming.org</a:t>
            </a:r>
          </a:p>
        </p:txBody>
      </p:sp>
    </p:spTree>
    <p:extLst>
      <p:ext uri="{BB962C8B-B14F-4D97-AF65-F5344CB8AC3E}">
        <p14:creationId xmlns:p14="http://schemas.microsoft.com/office/powerpoint/2010/main" val="82665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Topics: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-86265" y="1621767"/>
            <a:ext cx="12422038" cy="4710022"/>
          </a:xfrm>
        </p:spPr>
        <p:txBody>
          <a:bodyPr/>
          <a:lstStyle/>
          <a:p>
            <a:r>
              <a:rPr lang="en-US" sz="2200" dirty="0" smtClean="0"/>
              <a:t>Features</a:t>
            </a:r>
          </a:p>
          <a:p>
            <a:pPr lvl="1"/>
            <a:r>
              <a:rPr lang="en-US" sz="2000" dirty="0" smtClean="0"/>
              <a:t>Use cases (know the format): name, actors, precondition, flow, alternative paths, </a:t>
            </a:r>
            <a:r>
              <a:rPr lang="en-US" sz="2000" dirty="0" err="1" smtClean="0"/>
              <a:t>postconditions</a:t>
            </a:r>
            <a:r>
              <a:rPr lang="en-US" sz="2000" dirty="0" smtClean="0"/>
              <a:t> (testable)</a:t>
            </a:r>
          </a:p>
          <a:p>
            <a:pPr lvl="1"/>
            <a:r>
              <a:rPr lang="en-US" sz="2000" dirty="0" smtClean="0"/>
              <a:t>User stories</a:t>
            </a:r>
          </a:p>
          <a:p>
            <a:pPr lvl="2"/>
            <a:r>
              <a:rPr lang="en-US" altLang="x-none" sz="2000" dirty="0"/>
              <a:t>As a [role], I can [feature] so that [</a:t>
            </a:r>
            <a:r>
              <a:rPr lang="en-US" altLang="x-none" sz="2000" dirty="0" smtClean="0"/>
              <a:t>reason]</a:t>
            </a:r>
          </a:p>
          <a:p>
            <a:pPr lvl="2"/>
            <a:r>
              <a:rPr lang="en-US" altLang="x-none" sz="2000" dirty="0" smtClean="0"/>
              <a:t>Title: Given </a:t>
            </a:r>
            <a:r>
              <a:rPr lang="en-US" altLang="x-none" sz="2000" dirty="0"/>
              <a:t>[</a:t>
            </a:r>
            <a:r>
              <a:rPr lang="en-US" altLang="x-none" sz="2000" dirty="0" smtClean="0"/>
              <a:t>context], When </a:t>
            </a:r>
            <a:r>
              <a:rPr lang="en-US" altLang="x-none" sz="2000" dirty="0"/>
              <a:t>[</a:t>
            </a:r>
            <a:r>
              <a:rPr lang="en-US" altLang="x-none" sz="2000" dirty="0" smtClean="0"/>
              <a:t>event], Then </a:t>
            </a:r>
            <a:r>
              <a:rPr lang="en-US" altLang="x-none" sz="2000" dirty="0"/>
              <a:t>[outcome</a:t>
            </a:r>
            <a:r>
              <a:rPr lang="en-US" altLang="x-none" sz="2000" dirty="0" smtClean="0"/>
              <a:t>]  </a:t>
            </a:r>
            <a:r>
              <a:rPr lang="en-US" altLang="x-none" sz="1800" dirty="0" smtClean="0"/>
              <a:t>//acceptance criteria (testable)</a:t>
            </a:r>
          </a:p>
          <a:p>
            <a:pPr lvl="1"/>
            <a:r>
              <a:rPr lang="en-US" altLang="x-none" sz="2000" dirty="0" smtClean="0"/>
              <a:t>Importance of prioritization</a:t>
            </a:r>
          </a:p>
          <a:p>
            <a:pPr lvl="1"/>
            <a:r>
              <a:rPr lang="en-US" altLang="x-none" sz="2000" dirty="0" smtClean="0"/>
              <a:t>How these fit into Scrum &amp; agile development processes</a:t>
            </a:r>
            <a:endParaRPr lang="en-US" altLang="x-none" sz="2000" dirty="0"/>
          </a:p>
          <a:p>
            <a:pPr lvl="2"/>
            <a:endParaRPr lang="en-US" dirty="0" smtClean="0"/>
          </a:p>
          <a:p>
            <a:r>
              <a:rPr lang="en-US" sz="2200" dirty="0" smtClean="0"/>
              <a:t>FURPS+ (</a:t>
            </a:r>
            <a:r>
              <a:rPr lang="en-US" sz="2200" dirty="0" err="1" smtClean="0"/>
              <a:t>Furps</a:t>
            </a:r>
            <a:r>
              <a:rPr lang="en-US" sz="2200" dirty="0" smtClean="0"/>
              <a:t>+ or FURPS-REACT) – nonfunctional requirements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0801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83411" y="483078"/>
            <a:ext cx="9954883" cy="119044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 </a:t>
            </a:r>
            <a:r>
              <a:rPr lang="en-US" smtClean="0"/>
              <a:t>Use Case: Online </a:t>
            </a:r>
            <a:r>
              <a:rPr lang="en-US" dirty="0"/>
              <a:t>HR System</a:t>
            </a:r>
          </a:p>
        </p:txBody>
      </p:sp>
      <p:sp>
        <p:nvSpPr>
          <p:cNvPr id="57346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120770" y="2001328"/>
            <a:ext cx="12071230" cy="4710022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x-none" sz="1600" b="1" dirty="0">
                <a:latin typeface="Arial" charset="0"/>
                <a:cs typeface="Arial" charset="0"/>
              </a:rPr>
              <a:t>Use case:</a:t>
            </a:r>
            <a:r>
              <a:rPr lang="en-US" altLang="x-none" sz="1600" dirty="0">
                <a:latin typeface="Arial" charset="0"/>
                <a:cs typeface="Arial" charset="0"/>
              </a:rPr>
              <a:t> Update Benefits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x-none" sz="1600" b="1" dirty="0">
                <a:latin typeface="Arial" charset="0"/>
                <a:cs typeface="Arial" charset="0"/>
              </a:rPr>
              <a:t>Actors:</a:t>
            </a:r>
            <a:r>
              <a:rPr lang="en-US" altLang="x-none" sz="1600" dirty="0">
                <a:latin typeface="Arial" charset="0"/>
                <a:cs typeface="Arial" charset="0"/>
              </a:rPr>
              <a:t>  Employee, Employee Account Database, Healthcare Plan System, Insurance Plan System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x-none" sz="1600" b="1" dirty="0">
                <a:latin typeface="Arial" charset="0"/>
                <a:cs typeface="Arial" charset="0"/>
              </a:rPr>
              <a:t>Precondition: </a:t>
            </a:r>
            <a:r>
              <a:rPr lang="en-US" altLang="x-none" sz="1600" dirty="0">
                <a:latin typeface="Arial" charset="0"/>
                <a:cs typeface="Arial" charset="0"/>
              </a:rPr>
              <a:t>Employee has logged on to the system and selected “update benefits” option</a:t>
            </a:r>
            <a:endParaRPr lang="en-US" altLang="x-none" sz="1600" b="1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x-none" sz="1600" b="1" dirty="0">
                <a:latin typeface="Arial" charset="0"/>
                <a:cs typeface="Arial" charset="0"/>
              </a:rPr>
              <a:t>Flow of Events: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x-none" sz="1600" i="1" dirty="0">
                <a:latin typeface="Arial" charset="0"/>
                <a:cs typeface="Arial" charset="0"/>
              </a:rPr>
              <a:t>Basic Path: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x-none" sz="1600" dirty="0">
                <a:latin typeface="Arial" charset="0"/>
                <a:cs typeface="Arial" charset="0"/>
              </a:rPr>
              <a:t>	1. System retrieves employee account from Employee Account Database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x-none" sz="1600" dirty="0">
                <a:latin typeface="Arial" charset="0"/>
                <a:cs typeface="Arial" charset="0"/>
              </a:rPr>
              <a:t>	2. System asks employee to select medical plan type;</a:t>
            </a:r>
            <a:r>
              <a:rPr lang="en-US" altLang="x-none" sz="1600" b="1" dirty="0">
                <a:latin typeface="Arial" charset="0"/>
                <a:cs typeface="Arial" charset="0"/>
              </a:rPr>
              <a:t> uses</a:t>
            </a:r>
            <a:r>
              <a:rPr lang="en-US" altLang="x-none" sz="1600" dirty="0">
                <a:latin typeface="Arial" charset="0"/>
                <a:cs typeface="Arial" charset="0"/>
              </a:rPr>
              <a:t> Update Medical Plan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x-none" sz="1600" dirty="0">
                <a:latin typeface="Arial" charset="0"/>
                <a:cs typeface="Arial" charset="0"/>
              </a:rPr>
              <a:t>	3. System asks employee to select dental plan type; </a:t>
            </a:r>
            <a:r>
              <a:rPr lang="en-US" altLang="x-none" sz="1600" b="1" dirty="0">
                <a:latin typeface="Arial" charset="0"/>
                <a:cs typeface="Arial" charset="0"/>
              </a:rPr>
              <a:t>uses </a:t>
            </a:r>
            <a:r>
              <a:rPr lang="en-US" altLang="x-none" sz="1600" dirty="0">
                <a:latin typeface="Arial" charset="0"/>
                <a:cs typeface="Arial" charset="0"/>
              </a:rPr>
              <a:t>Update Dental Plan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x-none" sz="1600" dirty="0">
                <a:latin typeface="Arial" charset="0"/>
                <a:cs typeface="Arial" charset="0"/>
              </a:rPr>
              <a:t>	...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x-none" sz="16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x-none" sz="1600" i="1" dirty="0">
                <a:latin typeface="Arial" charset="0"/>
                <a:cs typeface="Arial" charset="0"/>
              </a:rPr>
              <a:t>Alternative Paths: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x-none" sz="1600" i="1" dirty="0">
                <a:latin typeface="Arial" charset="0"/>
                <a:cs typeface="Arial" charset="0"/>
              </a:rPr>
              <a:t>	 </a:t>
            </a:r>
            <a:r>
              <a:rPr lang="en-US" altLang="x-none" sz="1600" dirty="0">
                <a:latin typeface="Arial" charset="0"/>
                <a:cs typeface="Arial" charset="0"/>
              </a:rPr>
              <a:t>If health plan is not available in the Employee’s area the employee is informed and asked to select another plan  </a:t>
            </a:r>
            <a:r>
              <a:rPr lang="en-US" altLang="x-none" sz="1600" b="1" i="1" dirty="0">
                <a:latin typeface="Arial" charset="0"/>
                <a:cs typeface="Arial" charset="0"/>
              </a:rPr>
              <a:t>(exceptional cases that must be handled</a:t>
            </a:r>
            <a:r>
              <a:rPr lang="en-US" altLang="x-none" sz="1600" dirty="0">
                <a:latin typeface="Arial" charset="0"/>
                <a:cs typeface="Arial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x-none" sz="1600" dirty="0">
                <a:latin typeface="Arial" charset="0"/>
                <a:cs typeface="Arial" charset="0"/>
              </a:rPr>
              <a:t>	 Employee selects cancel, logs out, or leaves page at any point prior to confirming the update (an end-early path</a:t>
            </a:r>
            <a:r>
              <a:rPr lang="en-US" altLang="x-none" sz="1600" dirty="0" smtClean="0">
                <a:latin typeface="Arial" charset="0"/>
                <a:cs typeface="Arial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x-none" sz="1600" i="1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x-none" sz="1600" b="1" dirty="0" err="1">
                <a:latin typeface="Arial" charset="0"/>
                <a:cs typeface="Arial" charset="0"/>
              </a:rPr>
              <a:t>Postcondition</a:t>
            </a:r>
            <a:r>
              <a:rPr lang="en-US" altLang="x-none" sz="1600" b="1" dirty="0">
                <a:latin typeface="Arial" charset="0"/>
                <a:cs typeface="Arial" charset="0"/>
              </a:rPr>
              <a:t>: </a:t>
            </a:r>
            <a:r>
              <a:rPr lang="en-US" altLang="x-none" sz="1600" dirty="0">
                <a:latin typeface="Arial" charset="0"/>
                <a:cs typeface="Arial" charset="0"/>
              </a:rPr>
              <a:t>Employee account plan type has been updated in the Employee Account Database or nothing has changed (end-early paths</a:t>
            </a:r>
            <a:r>
              <a:rPr lang="en-US" altLang="x-none" sz="1600" dirty="0" smtClean="0">
                <a:latin typeface="Arial" charset="0"/>
                <a:cs typeface="Arial" charset="0"/>
              </a:rPr>
              <a:t>)</a:t>
            </a:r>
            <a:endParaRPr lang="en-US" altLang="x-none" sz="16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0574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ＭＳ Ｐゴシック" pitchFamily="4" charset="-128"/>
              </a:rPr>
              <a:t>The FURPS+ </a:t>
            </a:r>
            <a:r>
              <a:rPr lang="en-US" dirty="0" smtClean="0">
                <a:cs typeface="ＭＳ Ｐゴシック" pitchFamily="4" charset="-128"/>
              </a:rPr>
              <a:t>Model: nonfunctional requirements</a:t>
            </a:r>
            <a:endParaRPr lang="en-US" dirty="0">
              <a:cs typeface="ＭＳ Ｐゴシック" pitchFamily="4" charset="-128"/>
            </a:endParaRP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05000"/>
            <a:ext cx="11680166" cy="41148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dirty="0">
                <a:solidFill>
                  <a:srgbClr val="FF0000"/>
                </a:solidFill>
                <a:latin typeface="Arial" charset="0"/>
                <a:cs typeface="Arial" charset="0"/>
              </a:rPr>
              <a:t>F</a:t>
            </a:r>
            <a:r>
              <a:rPr lang="en-US" altLang="x-none" dirty="0">
                <a:latin typeface="Arial" charset="0"/>
                <a:cs typeface="Arial" charset="0"/>
              </a:rPr>
              <a:t>unctional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 dirty="0">
                <a:latin typeface="Arial" charset="0"/>
                <a:cs typeface="Arial" charset="0"/>
              </a:rPr>
              <a:t>features, capabilities, security</a:t>
            </a:r>
            <a:endParaRPr lang="en-US" altLang="x-none" sz="24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x-none" dirty="0">
                <a:solidFill>
                  <a:srgbClr val="FF0000"/>
                </a:solidFill>
                <a:latin typeface="Arial" charset="0"/>
                <a:cs typeface="Arial" charset="0"/>
              </a:rPr>
              <a:t>U</a:t>
            </a:r>
            <a:r>
              <a:rPr lang="en-US" altLang="x-none" dirty="0">
                <a:latin typeface="Arial" charset="0"/>
                <a:cs typeface="Arial" charset="0"/>
              </a:rPr>
              <a:t>sability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 dirty="0">
                <a:latin typeface="Arial" charset="0"/>
                <a:cs typeface="Arial" charset="0"/>
              </a:rPr>
              <a:t>human factors, help, documentation</a:t>
            </a:r>
            <a:endParaRPr lang="en-US" altLang="x-none" sz="24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x-none" dirty="0">
                <a:solidFill>
                  <a:srgbClr val="FF0000"/>
                </a:solidFill>
                <a:latin typeface="Arial" charset="0"/>
                <a:cs typeface="Arial" charset="0"/>
              </a:rPr>
              <a:t>R</a:t>
            </a:r>
            <a:r>
              <a:rPr lang="en-US" altLang="x-none" dirty="0">
                <a:latin typeface="Arial" charset="0"/>
                <a:cs typeface="Arial" charset="0"/>
              </a:rPr>
              <a:t>eliability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 dirty="0">
                <a:latin typeface="Arial" charset="0"/>
                <a:cs typeface="Arial" charset="0"/>
              </a:rPr>
              <a:t>failure frequency, recoverability, predictability</a:t>
            </a:r>
            <a:endParaRPr lang="en-US" altLang="x-none" sz="24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x-none" dirty="0">
                <a:solidFill>
                  <a:srgbClr val="FF0000"/>
                </a:solidFill>
                <a:latin typeface="Arial" charset="0"/>
                <a:cs typeface="Arial" charset="0"/>
              </a:rPr>
              <a:t>P</a:t>
            </a:r>
            <a:r>
              <a:rPr lang="en-US" altLang="x-none" dirty="0">
                <a:latin typeface="Arial" charset="0"/>
                <a:cs typeface="Arial" charset="0"/>
              </a:rPr>
              <a:t>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 dirty="0">
                <a:latin typeface="Arial" charset="0"/>
                <a:cs typeface="Arial" charset="0"/>
              </a:rPr>
              <a:t>response time, throughput, accuracy,...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dirty="0">
                <a:solidFill>
                  <a:srgbClr val="FF0000"/>
                </a:solidFill>
                <a:latin typeface="Arial" charset="0"/>
                <a:cs typeface="Arial" charset="0"/>
              </a:rPr>
              <a:t>S</a:t>
            </a:r>
            <a:r>
              <a:rPr lang="en-US" altLang="x-none" dirty="0">
                <a:latin typeface="Arial" charset="0"/>
                <a:cs typeface="Arial" charset="0"/>
              </a:rPr>
              <a:t>upportability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 dirty="0">
                <a:latin typeface="Arial" charset="0"/>
                <a:cs typeface="Arial" charset="0"/>
              </a:rPr>
              <a:t>adaptability, maintainability, configurability,...</a:t>
            </a:r>
          </a:p>
          <a:p>
            <a:pPr>
              <a:lnSpc>
                <a:spcPct val="100000"/>
              </a:lnSpc>
            </a:pPr>
            <a:r>
              <a:rPr lang="en-US" altLang="x-none" dirty="0">
                <a:solidFill>
                  <a:srgbClr val="FF0000"/>
                </a:solidFill>
                <a:latin typeface="Arial" charset="0"/>
                <a:cs typeface="Arial" charset="0"/>
              </a:rPr>
              <a:t>+</a:t>
            </a:r>
            <a:r>
              <a:rPr lang="en-US" altLang="x-none" dirty="0">
                <a:latin typeface="Arial" charset="0"/>
                <a:cs typeface="Arial" charset="0"/>
              </a:rPr>
              <a:t> - </a:t>
            </a:r>
            <a:r>
              <a:rPr lang="en-US" altLang="x-none" dirty="0" smtClean="0">
                <a:latin typeface="Chalkboard" charset="0"/>
                <a:ea typeface="Chalkboard" charset="0"/>
                <a:cs typeface="Chalkboard" charset="0"/>
              </a:rPr>
              <a:t>REACT</a:t>
            </a:r>
            <a:r>
              <a:rPr lang="en-US" dirty="0" smtClean="0">
                <a:latin typeface="Chalkboard" charset="0"/>
                <a:ea typeface="Chalkboard" charset="0"/>
                <a:cs typeface="Chalkboard" charset="0"/>
              </a:rPr>
              <a:t>: </a:t>
            </a: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reuse, </a:t>
            </a:r>
            <a:r>
              <a:rPr lang="en-US" dirty="0" smtClean="0">
                <a:latin typeface="Chalkboard" charset="0"/>
                <a:ea typeface="Chalkboard" charset="0"/>
                <a:cs typeface="Chalkboard" charset="0"/>
              </a:rPr>
              <a:t>Economics (cost</a:t>
            </a: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), </a:t>
            </a:r>
            <a:r>
              <a:rPr lang="en-US" dirty="0" smtClean="0">
                <a:latin typeface="Chalkboard" charset="0"/>
                <a:ea typeface="Chalkboard" charset="0"/>
                <a:cs typeface="Chalkboard" charset="0"/>
              </a:rPr>
              <a:t>aesthetics, comprehensibility, </a:t>
            </a:r>
            <a:r>
              <a:rPr lang="en-US" dirty="0">
                <a:latin typeface="Chalkboard" charset="0"/>
                <a:ea typeface="Chalkboard" charset="0"/>
                <a:cs typeface="Chalkboard" charset="0"/>
              </a:rPr>
              <a:t>technology constraints</a:t>
            </a:r>
          </a:p>
          <a:p>
            <a:pPr eaLnBrk="1" hangingPunct="1">
              <a:lnSpc>
                <a:spcPct val="80000"/>
              </a:lnSpc>
            </a:pPr>
            <a:endParaRPr lang="en-US" altLang="x-none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Topics: Domain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21767"/>
            <a:ext cx="10363826" cy="471002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Static views: static class diagram</a:t>
            </a:r>
          </a:p>
          <a:p>
            <a:pPr lvl="1"/>
            <a:r>
              <a:rPr lang="en-US" sz="2200" dirty="0" smtClean="0"/>
              <a:t>UML</a:t>
            </a:r>
          </a:p>
          <a:p>
            <a:pPr lvl="2"/>
            <a:r>
              <a:rPr lang="en-US" sz="2200" dirty="0" smtClean="0"/>
              <a:t>Concepts (Classes: concrete and abstract)</a:t>
            </a:r>
          </a:p>
          <a:p>
            <a:pPr lvl="2"/>
            <a:r>
              <a:rPr lang="en-US" sz="2200" dirty="0" smtClean="0"/>
              <a:t>Attributes (primitive datatypes that describe concept state)</a:t>
            </a:r>
          </a:p>
          <a:p>
            <a:pPr lvl="2"/>
            <a:r>
              <a:rPr lang="en-US" sz="2200" dirty="0" smtClean="0"/>
              <a:t>Associations: dependency, generalization, aggregation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8368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x-none" dirty="0"/>
              <a:t>UML: </a:t>
            </a:r>
            <a:r>
              <a:rPr lang="en-US" altLang="x-none" dirty="0" smtClean="0"/>
              <a:t>dependency</a:t>
            </a:r>
            <a:endParaRPr lang="en-US" altLang="x-none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4287" y="1981200"/>
            <a:ext cx="11524889" cy="12954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2200" dirty="0">
                <a:latin typeface="Chalkboard" charset="0"/>
                <a:ea typeface="Chalkboard" charset="0"/>
                <a:cs typeface="Chalkboard" charset="0"/>
              </a:rPr>
              <a:t>When a class </a:t>
            </a:r>
            <a:r>
              <a:rPr lang="ja-JP" altLang="en-US" sz="2200" dirty="0">
                <a:latin typeface="Chalkboard" charset="0"/>
                <a:ea typeface="Chalkboard" charset="0"/>
                <a:cs typeface="Chalkboard" charset="0"/>
              </a:rPr>
              <a:t>“</a:t>
            </a:r>
            <a:r>
              <a:rPr lang="en-US" altLang="ja-JP" sz="2200" dirty="0">
                <a:latin typeface="Chalkboard" charset="0"/>
                <a:ea typeface="Chalkboard" charset="0"/>
                <a:cs typeface="Chalkboard" charset="0"/>
              </a:rPr>
              <a:t>uses</a:t>
            </a:r>
            <a:r>
              <a:rPr lang="ja-JP" altLang="en-US" sz="2200" dirty="0">
                <a:latin typeface="Chalkboard" charset="0"/>
                <a:ea typeface="Chalkboard" charset="0"/>
                <a:cs typeface="Chalkboard" charset="0"/>
              </a:rPr>
              <a:t>”</a:t>
            </a:r>
            <a:r>
              <a:rPr lang="en-US" altLang="ja-JP" sz="2200" dirty="0">
                <a:latin typeface="Chalkboard" charset="0"/>
                <a:ea typeface="Chalkboard" charset="0"/>
                <a:cs typeface="Chalkboard" charset="0"/>
              </a:rPr>
              <a:t> or otherwise depends on another class to fulfill a responsibility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200" dirty="0">
                <a:latin typeface="Chalkboard" charset="0"/>
                <a:ea typeface="Chalkboard" charset="0"/>
                <a:cs typeface="Chalkboard" charset="0"/>
              </a:rPr>
              <a:t>Dashed line with arrow in UML</a:t>
            </a:r>
          </a:p>
        </p:txBody>
      </p:sp>
      <p:pic>
        <p:nvPicPr>
          <p:cNvPr id="148484" name="Picture 4" descr="05fig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3505201"/>
            <a:ext cx="5711825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31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1" y="381000"/>
            <a:ext cx="8080375" cy="9906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x-none" dirty="0"/>
              <a:t>UML: </a:t>
            </a:r>
            <a:r>
              <a:rPr lang="en-US" altLang="x-none" dirty="0" smtClean="0"/>
              <a:t>generalization</a:t>
            </a:r>
            <a:endParaRPr lang="en-US" altLang="x-none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0771" y="1600200"/>
            <a:ext cx="4683006" cy="40386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x-none" sz="2200" dirty="0">
                <a:latin typeface="Chalkboard" charset="0"/>
                <a:ea typeface="Chalkboard" charset="0"/>
                <a:cs typeface="Chalkboard" charset="0"/>
              </a:rPr>
              <a:t>a.k.a., inheritance – one class is derived from another</a:t>
            </a:r>
          </a:p>
          <a:p>
            <a:pPr lvl="1" eaLnBrk="1" hangingPunct="1"/>
            <a:r>
              <a:rPr lang="en-US" altLang="x-none" sz="2200" dirty="0">
                <a:latin typeface="Chalkboard" charset="0"/>
                <a:ea typeface="Chalkboard" charset="0"/>
                <a:cs typeface="Chalkboard" charset="0"/>
              </a:rPr>
              <a:t>In UML, triangle at end of line </a:t>
            </a:r>
            <a:r>
              <a:rPr lang="ja-JP" altLang="en-US" sz="2200" dirty="0">
                <a:latin typeface="Chalkboard" charset="0"/>
                <a:ea typeface="Chalkboard" charset="0"/>
                <a:cs typeface="Chalkboard" charset="0"/>
              </a:rPr>
              <a:t>“</a:t>
            </a:r>
            <a:r>
              <a:rPr lang="en-US" altLang="ja-JP" sz="2200" dirty="0">
                <a:latin typeface="Chalkboard" charset="0"/>
                <a:ea typeface="Chalkboard" charset="0"/>
                <a:cs typeface="Chalkboard" charset="0"/>
              </a:rPr>
              <a:t>points</a:t>
            </a:r>
            <a:r>
              <a:rPr lang="ja-JP" altLang="en-US" sz="2200" dirty="0">
                <a:latin typeface="Chalkboard" charset="0"/>
                <a:ea typeface="Chalkboard" charset="0"/>
                <a:cs typeface="Chalkboard" charset="0"/>
              </a:rPr>
              <a:t>”</a:t>
            </a:r>
            <a:r>
              <a:rPr lang="en-US" altLang="ja-JP" sz="2200" dirty="0">
                <a:latin typeface="Chalkboard" charset="0"/>
                <a:ea typeface="Chalkboard" charset="0"/>
                <a:cs typeface="Chalkboard" charset="0"/>
              </a:rPr>
              <a:t> at parent class</a:t>
            </a:r>
            <a:endParaRPr lang="en-US" altLang="x-none" sz="2200" dirty="0">
              <a:latin typeface="Chalkboard" charset="0"/>
              <a:ea typeface="Chalkboard" charset="0"/>
              <a:cs typeface="Chalkboard" charset="0"/>
            </a:endParaRPr>
          </a:p>
        </p:txBody>
      </p:sp>
      <p:pic>
        <p:nvPicPr>
          <p:cNvPr id="149508" name="Picture 4" descr="05fig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1371600"/>
            <a:ext cx="611722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2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x-none"/>
              <a:t>UML: aggregation &amp; multiplicity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9781" y="5410200"/>
            <a:ext cx="11800935" cy="6858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“</a:t>
            </a:r>
            <a:r>
              <a:rPr lang="en-US" altLang="ja-JP" sz="2200" dirty="0"/>
              <a:t>Whole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/>
              <a:t> is identified by the diamond shape at that end of the line</a:t>
            </a:r>
            <a:endParaRPr lang="en-US" altLang="x-none" sz="2200" dirty="0"/>
          </a:p>
        </p:txBody>
      </p:sp>
      <p:pic>
        <p:nvPicPr>
          <p:cNvPr id="150532" name="Picture 4" descr="05fig0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600200"/>
            <a:ext cx="5562600" cy="368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0533" name="Group 5"/>
          <p:cNvGrpSpPr>
            <a:grpSpLocks/>
          </p:cNvGrpSpPr>
          <p:nvPr/>
        </p:nvGrpSpPr>
        <p:grpSpPr bwMode="auto">
          <a:xfrm>
            <a:off x="5410200" y="3886200"/>
            <a:ext cx="2971800" cy="685800"/>
            <a:chOff x="2448" y="2448"/>
            <a:chExt cx="1872" cy="432"/>
          </a:xfrm>
        </p:grpSpPr>
        <p:sp>
          <p:nvSpPr>
            <p:cNvPr id="150534" name="Oval 6"/>
            <p:cNvSpPr>
              <a:spLocks noChangeArrowheads="1"/>
            </p:cNvSpPr>
            <p:nvPr/>
          </p:nvSpPr>
          <p:spPr bwMode="auto">
            <a:xfrm>
              <a:off x="2448" y="2448"/>
              <a:ext cx="144" cy="144"/>
            </a:xfrm>
            <a:prstGeom prst="ellips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</a:endParaRPr>
            </a:p>
          </p:txBody>
        </p:sp>
        <p:sp>
          <p:nvSpPr>
            <p:cNvPr id="150535" name="AutoShape 7"/>
            <p:cNvSpPr>
              <a:spLocks/>
            </p:cNvSpPr>
            <p:nvPr/>
          </p:nvSpPr>
          <p:spPr bwMode="auto">
            <a:xfrm>
              <a:off x="3671" y="2555"/>
              <a:ext cx="649" cy="325"/>
            </a:xfrm>
            <a:prstGeom prst="borderCallout1">
              <a:avLst>
                <a:gd name="adj1" fmla="val 22153"/>
                <a:gd name="adj2" fmla="val -7398"/>
                <a:gd name="adj3" fmla="val -12306"/>
                <a:gd name="adj4" fmla="val -163634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en-US" b="1">
                  <a:solidFill>
                    <a:schemeClr val="hlink"/>
                  </a:solidFill>
                  <a:ea typeface="ＭＳ Ｐゴシック" charset="0"/>
                </a:rPr>
                <a:t>many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445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Topics: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601889"/>
            <a:ext cx="12192000" cy="4710022"/>
          </a:xfrm>
        </p:spPr>
        <p:txBody>
          <a:bodyPr/>
          <a:lstStyle/>
          <a:p>
            <a:r>
              <a:rPr lang="en-US" sz="2200" dirty="0" smtClean="0"/>
              <a:t>Static views -&gt; system architecture (static class diagram via </a:t>
            </a:r>
            <a:r>
              <a:rPr lang="en-US" sz="2200" dirty="0" err="1" smtClean="0"/>
              <a:t>uml</a:t>
            </a:r>
            <a:r>
              <a:rPr lang="en-US" sz="2200" dirty="0" smtClean="0"/>
              <a:t>)</a:t>
            </a:r>
          </a:p>
          <a:p>
            <a:r>
              <a:rPr lang="en-US" sz="2200" dirty="0" smtClean="0"/>
              <a:t>Layering</a:t>
            </a:r>
          </a:p>
          <a:p>
            <a:r>
              <a:rPr lang="en-US" sz="2200" dirty="0" smtClean="0"/>
              <a:t>Specifying behavior/activity (dynamics)</a:t>
            </a:r>
          </a:p>
          <a:p>
            <a:pPr lvl="1"/>
            <a:r>
              <a:rPr lang="en-US" dirty="0" smtClean="0"/>
              <a:t>State Diagrams (FOR COMPLEX OBJECTS)</a:t>
            </a:r>
          </a:p>
          <a:p>
            <a:pPr lvl="1"/>
            <a:r>
              <a:rPr lang="en-US" dirty="0" smtClean="0"/>
              <a:t>Sequence diagrams (including communication diagrams)</a:t>
            </a:r>
          </a:p>
          <a:p>
            <a:pPr lvl="2"/>
            <a:r>
              <a:rPr lang="en-US" dirty="0" smtClean="0"/>
              <a:t>FOR COMMUNICATION BETWEEN OBJECTS</a:t>
            </a:r>
          </a:p>
          <a:p>
            <a:pPr lvl="2"/>
            <a:r>
              <a:rPr lang="en-US" dirty="0" smtClean="0"/>
              <a:t>Sequence </a:t>
            </a:r>
            <a:r>
              <a:rPr lang="en-US" dirty="0"/>
              <a:t>diagrams (synchronous messages, asynchronous messages, return values, object creation and deletion; object </a:t>
            </a:r>
            <a:r>
              <a:rPr lang="en-US" dirty="0" smtClean="0"/>
              <a:t>timelines)</a:t>
            </a:r>
            <a:endParaRPr lang="en-US" dirty="0"/>
          </a:p>
          <a:p>
            <a:pPr lvl="3"/>
            <a:r>
              <a:rPr lang="en-US" sz="1800" dirty="0"/>
              <a:t>Types of line and </a:t>
            </a:r>
            <a:r>
              <a:rPr lang="en-US" sz="1800" dirty="0" smtClean="0"/>
              <a:t>arrows, </a:t>
            </a:r>
            <a:r>
              <a:rPr lang="en-US" sz="1800" dirty="0"/>
              <a:t>including timeline</a:t>
            </a:r>
          </a:p>
          <a:p>
            <a:pPr lvl="3"/>
            <a:r>
              <a:rPr lang="en-US" sz="1800" dirty="0"/>
              <a:t>Communication diagrams: for complex sequences</a:t>
            </a:r>
          </a:p>
          <a:p>
            <a:r>
              <a:rPr lang="en-US" sz="2200" dirty="0" smtClean="0"/>
              <a:t>Design principles: Expert, coupling, cohesion</a:t>
            </a:r>
          </a:p>
          <a:p>
            <a:r>
              <a:rPr lang="en-US" sz="2200" dirty="0" smtClean="0"/>
              <a:t>Design Patterns: structural, creational, behavioral</a:t>
            </a:r>
          </a:p>
        </p:txBody>
      </p:sp>
    </p:spTree>
    <p:extLst>
      <p:ext uri="{BB962C8B-B14F-4D97-AF65-F5344CB8AC3E}">
        <p14:creationId xmlns:p14="http://schemas.microsoft.com/office/powerpoint/2010/main" val="113410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22032"/>
            <a:ext cx="10363826" cy="3424107"/>
          </a:xfrm>
        </p:spPr>
        <p:txBody>
          <a:bodyPr/>
          <a:lstStyle/>
          <a:p>
            <a:r>
              <a:rPr lang="en-US" dirty="0" smtClean="0"/>
              <a:t>Come early to get a decent seat</a:t>
            </a:r>
          </a:p>
          <a:p>
            <a:r>
              <a:rPr lang="en-US" dirty="0"/>
              <a:t>60 minutes </a:t>
            </a:r>
            <a:r>
              <a:rPr lang="en-US" dirty="0" smtClean="0"/>
              <a:t>max</a:t>
            </a:r>
          </a:p>
          <a:p>
            <a:r>
              <a:rPr lang="en-US" dirty="0" smtClean="0"/>
              <a:t>Topics</a:t>
            </a:r>
          </a:p>
          <a:p>
            <a:pPr lvl="1"/>
            <a:r>
              <a:rPr lang="en-US" dirty="0" smtClean="0"/>
              <a:t>SWE basics: Activities, processes (waterfall, SPIRAL, Iterative) </a:t>
            </a:r>
          </a:p>
          <a:p>
            <a:pPr lvl="2"/>
            <a:r>
              <a:rPr lang="en-US" dirty="0" smtClean="0"/>
              <a:t>Practice: Extreme, Scrum</a:t>
            </a:r>
          </a:p>
          <a:p>
            <a:pPr lvl="1"/>
            <a:r>
              <a:rPr lang="en-US" dirty="0" smtClean="0"/>
              <a:t>Requirements Specification: Features, FURPS+ (FURPS-REACT)</a:t>
            </a:r>
          </a:p>
          <a:p>
            <a:pPr lvl="1"/>
            <a:r>
              <a:rPr lang="en-US" dirty="0" smtClean="0"/>
              <a:t>Domain Analysis (static (UML) and dynamic views)</a:t>
            </a:r>
          </a:p>
          <a:p>
            <a:pPr lvl="1"/>
            <a:r>
              <a:rPr lang="en-US" dirty="0" smtClean="0"/>
              <a:t>Design: Architecture (UML), layers, State, Sequences </a:t>
            </a:r>
          </a:p>
          <a:p>
            <a:pPr lvl="1"/>
            <a:r>
              <a:rPr lang="en-US" dirty="0" smtClean="0"/>
              <a:t>Implementation and testing: unit, TDD, integration, system</a:t>
            </a:r>
          </a:p>
          <a:p>
            <a:pPr lvl="1"/>
            <a:r>
              <a:rPr lang="en-US" dirty="0" smtClean="0"/>
              <a:t>ACM </a:t>
            </a:r>
            <a:r>
              <a:rPr lang="en-US" dirty="0" smtClean="0"/>
              <a:t>code of Ethics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5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6866" y="606725"/>
            <a:ext cx="90328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mtClean="0"/>
              <a:t>layered </a:t>
            </a:r>
            <a:r>
              <a:rPr lang="en-US" altLang="x-none" dirty="0"/>
              <a:t>architectures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49725"/>
            <a:ext cx="12192000" cy="52578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x-none" sz="2400" dirty="0">
                <a:latin typeface="Chalkboard" charset="0"/>
                <a:ea typeface="Chalkboard" charset="0"/>
                <a:cs typeface="Chalkboard" charset="0"/>
              </a:rPr>
              <a:t>Concept – each layer is a base for implementing layers above it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x-none" sz="2200" dirty="0">
                <a:latin typeface="Chalkboard" charset="0"/>
                <a:ea typeface="Chalkboard" charset="0"/>
                <a:cs typeface="Chalkboard" charset="0"/>
              </a:rPr>
              <a:t>Ideally, knowledge and contact is </a:t>
            </a:r>
            <a:r>
              <a:rPr lang="en-US" altLang="x-none" sz="2200" dirty="0">
                <a:solidFill>
                  <a:srgbClr val="00CCFF"/>
                </a:solidFill>
                <a:latin typeface="Chalkboard" charset="0"/>
                <a:ea typeface="Chalkboard" charset="0"/>
                <a:cs typeface="Chalkboard" charset="0"/>
              </a:rPr>
              <a:t>one-way</a:t>
            </a:r>
            <a:r>
              <a:rPr lang="en-US" altLang="x-none" sz="2200" dirty="0">
                <a:latin typeface="Chalkboard" charset="0"/>
                <a:ea typeface="Chalkboard" charset="0"/>
                <a:cs typeface="Chalkboard" charset="0"/>
              </a:rPr>
              <a:t>: down </a:t>
            </a:r>
            <a:r>
              <a:rPr lang="en-US" altLang="x-none" sz="2200" b="1" dirty="0">
                <a:solidFill>
                  <a:srgbClr val="00CCFF"/>
                </a:solidFill>
                <a:latin typeface="Chalkboard" charset="0"/>
                <a:ea typeface="Chalkboard" charset="0"/>
                <a:cs typeface="Chalkboard" charset="0"/>
                <a:sym typeface="Symbol" charset="2"/>
              </a:rPr>
              <a:t></a:t>
            </a:r>
            <a:endParaRPr lang="en-US" altLang="x-none" sz="2200" b="1" dirty="0">
              <a:solidFill>
                <a:srgbClr val="00CCFF"/>
              </a:solidFill>
              <a:latin typeface="Chalkboard" charset="0"/>
              <a:ea typeface="Chalkboard" charset="0"/>
              <a:cs typeface="Chalkboard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x-none" sz="2200" dirty="0">
                <a:latin typeface="Chalkboard" charset="0"/>
                <a:ea typeface="Chalkboard" charset="0"/>
                <a:cs typeface="Chalkboard" charset="0"/>
              </a:rPr>
              <a:t>Lower layers don’t even know upper layers exist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x-none" sz="2200" dirty="0">
                <a:latin typeface="Chalkboard" charset="0"/>
                <a:ea typeface="Chalkboard" charset="0"/>
                <a:cs typeface="Chalkboard" charset="0"/>
              </a:rPr>
              <a:t>Interaction ONLY with adjacent layer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x-none" sz="2400" dirty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What are some good reasons to use layers?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x-none" sz="2200" dirty="0">
                <a:latin typeface="Chalkboard" charset="0"/>
                <a:ea typeface="Chalkboard" charset="0"/>
                <a:cs typeface="Chalkboard" charset="0"/>
              </a:rPr>
              <a:t>Reduce complexity – separate the domain from the implementation as much as possible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x-none" sz="2200" dirty="0">
                <a:latin typeface="Chalkboard" charset="0"/>
                <a:ea typeface="Chalkboard" charset="0"/>
                <a:cs typeface="Chalkboard" charset="0"/>
              </a:rPr>
              <a:t>Increase modifiability, and </a:t>
            </a:r>
            <a:r>
              <a:rPr lang="en-US" altLang="x-none" sz="2200" dirty="0">
                <a:solidFill>
                  <a:srgbClr val="00CCFF"/>
                </a:solidFill>
                <a:latin typeface="Chalkboard" charset="0"/>
                <a:ea typeface="Chalkboard" charset="0"/>
                <a:cs typeface="Chalkboard" charset="0"/>
              </a:rPr>
              <a:t>reuse </a:t>
            </a:r>
            <a:r>
              <a:rPr lang="en-US" altLang="x-none" sz="2200" dirty="0">
                <a:latin typeface="Chalkboard" charset="0"/>
                <a:ea typeface="Chalkboard" charset="0"/>
                <a:cs typeface="Chalkboard" charset="0"/>
              </a:rPr>
              <a:t>potential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x-none" sz="2200" dirty="0">
                <a:latin typeface="Chalkboard" charset="0"/>
                <a:ea typeface="Chalkboard" charset="0"/>
                <a:cs typeface="Chalkboard" charset="0"/>
              </a:rPr>
              <a:t>Easy to plug in off-the-shelf and 3</a:t>
            </a:r>
            <a:r>
              <a:rPr lang="en-US" altLang="x-none" sz="2200" baseline="30000" dirty="0">
                <a:latin typeface="Chalkboard" charset="0"/>
                <a:ea typeface="Chalkboard" charset="0"/>
                <a:cs typeface="Chalkboard" charset="0"/>
              </a:rPr>
              <a:t>rd</a:t>
            </a:r>
            <a:r>
              <a:rPr lang="en-US" altLang="x-none" sz="2200" dirty="0">
                <a:latin typeface="Chalkboard" charset="0"/>
                <a:ea typeface="Chalkboard" charset="0"/>
                <a:cs typeface="Chalkboard" charset="0"/>
              </a:rPr>
              <a:t> party </a:t>
            </a:r>
            <a:r>
              <a:rPr lang="en-US" altLang="x-none" sz="2200" dirty="0" smtClean="0">
                <a:latin typeface="Chalkboard" charset="0"/>
                <a:ea typeface="Chalkboard" charset="0"/>
                <a:cs typeface="Chalkboard" charset="0"/>
              </a:rPr>
              <a:t>code</a:t>
            </a:r>
            <a:endParaRPr lang="en-US" altLang="x-none" sz="2200" dirty="0">
              <a:latin typeface="Chalkboard" charset="0"/>
              <a:ea typeface="Chalkboard" charset="0"/>
              <a:cs typeface="Chalkboard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x-none" sz="2200" dirty="0" smtClean="0">
                <a:latin typeface="Chalkboard" charset="0"/>
                <a:ea typeface="Chalkboard" charset="0"/>
                <a:cs typeface="Chalkboard" charset="0"/>
              </a:rPr>
              <a:t>Encapsulation and data hiding</a:t>
            </a:r>
            <a:endParaRPr lang="en-US" altLang="x-none" sz="2200" dirty="0">
              <a:latin typeface="Chalkboard" charset="0"/>
              <a:ea typeface="Chalkboard" charset="0"/>
              <a:cs typeface="Chalkboard" charset="0"/>
            </a:endParaRPr>
          </a:p>
          <a:p>
            <a:pPr lvl="1" eaLnBrk="1" hangingPunct="1">
              <a:lnSpc>
                <a:spcPct val="100000"/>
              </a:lnSpc>
            </a:pPr>
            <a:endParaRPr lang="en-US" altLang="x-none" sz="2400" dirty="0"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8443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2725" y="533400"/>
            <a:ext cx="90328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/>
              <a:t>State diagrams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52600" y="1676400"/>
            <a:ext cx="8763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x-none" dirty="0">
                <a:latin typeface="Chalkboard" charset="0"/>
                <a:ea typeface="Chalkboard" charset="0"/>
                <a:cs typeface="Chalkboard" charset="0"/>
              </a:rPr>
              <a:t>Purpose: to model the changing states of </a:t>
            </a:r>
            <a:r>
              <a:rPr lang="en-US" altLang="x-none" b="1" dirty="0">
                <a:latin typeface="Chalkboard" charset="0"/>
                <a:ea typeface="Chalkboard" charset="0"/>
                <a:cs typeface="Chalkboard" charset="0"/>
              </a:rPr>
              <a:t>complex objects</a:t>
            </a:r>
          </a:p>
          <a:p>
            <a:pPr eaLnBrk="1" hangingPunct="1"/>
            <a:endParaRPr lang="en-US" altLang="x-none" dirty="0">
              <a:ea typeface="ＭＳ Ｐゴシック" charset="-128"/>
            </a:endParaRPr>
          </a:p>
        </p:txBody>
      </p:sp>
      <p:pic>
        <p:nvPicPr>
          <p:cNvPr id="1863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925" y="2122098"/>
            <a:ext cx="8041370" cy="473590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8567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439" y="120650"/>
            <a:ext cx="90328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/>
              <a:t>Sequence diagrams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5275" y="5848707"/>
            <a:ext cx="12036725" cy="8382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2400">
                <a:latin typeface="Chalkboard" charset="0"/>
                <a:ea typeface="Chalkboard" charset="0"/>
                <a:cs typeface="Chalkboard" charset="0"/>
              </a:rPr>
              <a:t>Use for simpler interactions – sequence easily shown as top-to-bottom interactions</a:t>
            </a:r>
          </a:p>
        </p:txBody>
      </p:sp>
      <p:pic>
        <p:nvPicPr>
          <p:cNvPr id="259076" name="Picture 4" descr="18fig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9"/>
          <a:stretch>
            <a:fillRect/>
          </a:stretch>
        </p:blipFill>
        <p:spPr bwMode="auto">
          <a:xfrm>
            <a:off x="2514599" y="1017917"/>
            <a:ext cx="8147839" cy="4830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685800" y="19050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562" tIns="46038" rIns="182562" bIns="46038"/>
          <a:lstStyle>
            <a:lvl1pPr marL="742950" indent="-2857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l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00CCFF"/>
              </a:buClr>
              <a:buSzPct val="65000"/>
              <a:buFont typeface="Wingdings" charset="2"/>
              <a:buChar char="l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>
                <a:schemeClr val="tx1"/>
              </a:buClr>
              <a:buSzTx/>
              <a:buFontTx/>
              <a:buChar char="–"/>
            </a:pPr>
            <a:endParaRPr lang="x-none" altLang="x-none" sz="2400"/>
          </a:p>
        </p:txBody>
      </p:sp>
    </p:spTree>
    <p:extLst>
      <p:ext uri="{BB962C8B-B14F-4D97-AF65-F5344CB8AC3E}">
        <p14:creationId xmlns:p14="http://schemas.microsoft.com/office/powerpoint/2010/main" val="13620908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6865" y="638235"/>
            <a:ext cx="90328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dirty="0"/>
              <a:t>Communication diagrams</a:t>
            </a:r>
          </a:p>
        </p:txBody>
      </p:sp>
      <p:pic>
        <p:nvPicPr>
          <p:cNvPr id="260100" name="Picture 4" descr="18fig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71"/>
          <a:stretch>
            <a:fillRect/>
          </a:stretch>
        </p:blipFill>
        <p:spPr bwMode="auto">
          <a:xfrm>
            <a:off x="862642" y="1639019"/>
            <a:ext cx="10794410" cy="4397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0036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5439" y="41136"/>
            <a:ext cx="9032875" cy="114300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altLang="x-none" dirty="0" smtClean="0"/>
              <a:t>design patterns: know 3+ from each type, draw their </a:t>
            </a:r>
            <a:r>
              <a:rPr lang="en-US" altLang="x-none" dirty="0" err="1" smtClean="0"/>
              <a:t>UMl</a:t>
            </a:r>
            <a:endParaRPr lang="en-US" altLang="x-none" sz="3000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51112"/>
            <a:ext cx="12191999" cy="51816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x-none" sz="2200" dirty="0">
                <a:latin typeface="Chalkboard" charset="0"/>
                <a:ea typeface="Chalkboard" charset="0"/>
                <a:cs typeface="Chalkboard" charset="0"/>
              </a:rPr>
              <a:t>7 are </a:t>
            </a:r>
            <a:r>
              <a:rPr lang="en-US" altLang="x-none" sz="2200" i="1" dirty="0">
                <a:latin typeface="Chalkboard" charset="0"/>
                <a:ea typeface="Chalkboard" charset="0"/>
                <a:cs typeface="Chalkboard" charset="0"/>
              </a:rPr>
              <a:t>structural</a:t>
            </a:r>
            <a:r>
              <a:rPr lang="en-US" altLang="x-none" sz="2200" dirty="0">
                <a:latin typeface="Chalkboard" charset="0"/>
                <a:ea typeface="Chalkboard" charset="0"/>
                <a:cs typeface="Chalkboard" charset="0"/>
              </a:rPr>
              <a:t> patterns –  composition of classes/objects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x-none" sz="2200" dirty="0" smtClean="0">
                <a:solidFill>
                  <a:schemeClr val="accent1"/>
                </a:solidFill>
                <a:latin typeface="Chalkboard" charset="0"/>
                <a:ea typeface="Chalkboard" charset="0"/>
                <a:cs typeface="Chalkboard" charset="0"/>
              </a:rPr>
              <a:t>Adaptor, Bridge</a:t>
            </a:r>
            <a:r>
              <a:rPr lang="en-US" altLang="x-none" sz="2200" dirty="0">
                <a:latin typeface="Chalkboard" charset="0"/>
                <a:ea typeface="Chalkboard" charset="0"/>
                <a:cs typeface="Chalkboard" charset="0"/>
              </a:rPr>
              <a:t>, </a:t>
            </a:r>
            <a:r>
              <a:rPr lang="en-US" altLang="x-none" sz="2200" dirty="0">
                <a:solidFill>
                  <a:schemeClr val="accent1"/>
                </a:solidFill>
                <a:latin typeface="Chalkboard" charset="0"/>
                <a:ea typeface="Chalkboard" charset="0"/>
                <a:cs typeface="Chalkboard" charset="0"/>
              </a:rPr>
              <a:t>Composite</a:t>
            </a:r>
            <a:r>
              <a:rPr lang="en-US" altLang="x-none" sz="2200" dirty="0">
                <a:latin typeface="Chalkboard" charset="0"/>
                <a:ea typeface="Chalkboard" charset="0"/>
                <a:cs typeface="Chalkboard" charset="0"/>
              </a:rPr>
              <a:t>, </a:t>
            </a:r>
            <a:r>
              <a:rPr lang="en-US" altLang="x-none" sz="2200" dirty="0">
                <a:solidFill>
                  <a:schemeClr val="accent1"/>
                </a:solidFill>
                <a:latin typeface="Chalkboard" charset="0"/>
                <a:ea typeface="Chalkboard" charset="0"/>
                <a:cs typeface="Chalkboard" charset="0"/>
              </a:rPr>
              <a:t>Decorator</a:t>
            </a:r>
            <a:r>
              <a:rPr lang="en-US" altLang="x-none" sz="2200" dirty="0">
                <a:latin typeface="Chalkboard" charset="0"/>
                <a:ea typeface="Chalkboard" charset="0"/>
                <a:cs typeface="Chalkboard" charset="0"/>
              </a:rPr>
              <a:t>, </a:t>
            </a:r>
            <a:r>
              <a:rPr lang="en-US" altLang="x-none" sz="2200" dirty="0">
                <a:solidFill>
                  <a:schemeClr val="accent1"/>
                </a:solidFill>
                <a:latin typeface="Chalkboard" charset="0"/>
                <a:ea typeface="Chalkboard" charset="0"/>
                <a:cs typeface="Chalkboard" charset="0"/>
              </a:rPr>
              <a:t>Façade</a:t>
            </a:r>
            <a:r>
              <a:rPr lang="en-US" altLang="x-none" sz="2200" dirty="0">
                <a:latin typeface="Chalkboard" charset="0"/>
                <a:ea typeface="Chalkboard" charset="0"/>
                <a:cs typeface="Chalkboard" charset="0"/>
              </a:rPr>
              <a:t>, </a:t>
            </a:r>
            <a:r>
              <a:rPr lang="en-US" altLang="x-none" sz="2200" dirty="0">
                <a:solidFill>
                  <a:schemeClr val="accent1"/>
                </a:solidFill>
                <a:latin typeface="Chalkboard" charset="0"/>
                <a:ea typeface="Chalkboard" charset="0"/>
                <a:cs typeface="Chalkboard" charset="0"/>
              </a:rPr>
              <a:t>Flyweight</a:t>
            </a:r>
            <a:r>
              <a:rPr lang="en-US" altLang="x-none" sz="2200" dirty="0">
                <a:latin typeface="Chalkboard" charset="0"/>
                <a:ea typeface="Chalkboard" charset="0"/>
                <a:cs typeface="Chalkboard" charset="0"/>
              </a:rPr>
              <a:t> and </a:t>
            </a:r>
            <a:r>
              <a:rPr lang="en-US" altLang="x-none" sz="2200" dirty="0">
                <a:solidFill>
                  <a:schemeClr val="accent1"/>
                </a:solidFill>
                <a:latin typeface="Chalkboard" charset="0"/>
                <a:ea typeface="Chalkboard" charset="0"/>
                <a:cs typeface="Chalkboard" charset="0"/>
              </a:rPr>
              <a:t>Proxy</a:t>
            </a:r>
            <a:endParaRPr lang="en-US" altLang="x-none" sz="2200" dirty="0">
              <a:latin typeface="Chalkboard" charset="0"/>
              <a:ea typeface="Chalkboard" charset="0"/>
              <a:cs typeface="Chalkboard" charset="0"/>
            </a:endParaRPr>
          </a:p>
          <a:p>
            <a:pPr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x-none" sz="2200" dirty="0">
                <a:latin typeface="Chalkboard" charset="0"/>
                <a:ea typeface="Chalkboard" charset="0"/>
                <a:cs typeface="Chalkboard" charset="0"/>
              </a:rPr>
              <a:t>5 are </a:t>
            </a:r>
            <a:r>
              <a:rPr lang="en-US" altLang="x-none" sz="2200" i="1" dirty="0">
                <a:latin typeface="Chalkboard" charset="0"/>
                <a:ea typeface="Chalkboard" charset="0"/>
                <a:cs typeface="Chalkboard" charset="0"/>
              </a:rPr>
              <a:t>creational</a:t>
            </a:r>
            <a:r>
              <a:rPr lang="en-US" altLang="x-none" sz="2200" dirty="0">
                <a:latin typeface="Chalkboard" charset="0"/>
                <a:ea typeface="Chalkboard" charset="0"/>
                <a:cs typeface="Chalkboard" charset="0"/>
              </a:rPr>
              <a:t> patterns – for creating objects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x-none" sz="2200" dirty="0">
                <a:solidFill>
                  <a:schemeClr val="accent1"/>
                </a:solidFill>
                <a:latin typeface="Chalkboard" charset="0"/>
                <a:ea typeface="Chalkboard" charset="0"/>
                <a:cs typeface="Chalkboard" charset="0"/>
              </a:rPr>
              <a:t>Abstract</a:t>
            </a:r>
            <a:r>
              <a:rPr lang="en-US" altLang="x-none" sz="22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altLang="x-none" sz="2200" dirty="0">
                <a:solidFill>
                  <a:schemeClr val="accent1"/>
                </a:solidFill>
                <a:latin typeface="Chalkboard" charset="0"/>
                <a:ea typeface="Chalkboard" charset="0"/>
                <a:cs typeface="Chalkboard" charset="0"/>
              </a:rPr>
              <a:t>Factory</a:t>
            </a:r>
            <a:r>
              <a:rPr lang="en-US" altLang="x-none" sz="2200" dirty="0">
                <a:latin typeface="Chalkboard" charset="0"/>
                <a:ea typeface="Chalkboard" charset="0"/>
                <a:cs typeface="Chalkboard" charset="0"/>
              </a:rPr>
              <a:t>, </a:t>
            </a:r>
            <a:r>
              <a:rPr lang="en-US" altLang="x-none" sz="2200" dirty="0">
                <a:solidFill>
                  <a:schemeClr val="accent1"/>
                </a:solidFill>
                <a:latin typeface="Chalkboard" charset="0"/>
                <a:ea typeface="Chalkboard" charset="0"/>
                <a:cs typeface="Chalkboard" charset="0"/>
              </a:rPr>
              <a:t>Builder</a:t>
            </a:r>
            <a:r>
              <a:rPr lang="en-US" altLang="x-none" sz="2200" dirty="0">
                <a:latin typeface="Chalkboard" charset="0"/>
                <a:ea typeface="Chalkboard" charset="0"/>
                <a:cs typeface="Chalkboard" charset="0"/>
              </a:rPr>
              <a:t>, </a:t>
            </a:r>
            <a:r>
              <a:rPr lang="en-US" altLang="x-none" sz="2200" dirty="0">
                <a:solidFill>
                  <a:schemeClr val="accent1"/>
                </a:solidFill>
                <a:latin typeface="Chalkboard" charset="0"/>
                <a:ea typeface="Chalkboard" charset="0"/>
                <a:cs typeface="Chalkboard" charset="0"/>
              </a:rPr>
              <a:t>Factory</a:t>
            </a:r>
            <a:r>
              <a:rPr lang="en-US" altLang="x-none" sz="22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altLang="x-none" sz="2200" dirty="0">
                <a:solidFill>
                  <a:schemeClr val="accent1"/>
                </a:solidFill>
                <a:latin typeface="Chalkboard" charset="0"/>
                <a:ea typeface="Chalkboard" charset="0"/>
                <a:cs typeface="Chalkboard" charset="0"/>
              </a:rPr>
              <a:t>Method</a:t>
            </a:r>
            <a:r>
              <a:rPr lang="en-US" altLang="x-none" sz="2200" dirty="0">
                <a:latin typeface="Chalkboard" charset="0"/>
                <a:ea typeface="Chalkboard" charset="0"/>
                <a:cs typeface="Chalkboard" charset="0"/>
              </a:rPr>
              <a:t>, </a:t>
            </a:r>
            <a:r>
              <a:rPr lang="en-US" altLang="x-none" sz="2200" dirty="0">
                <a:solidFill>
                  <a:schemeClr val="accent1"/>
                </a:solidFill>
                <a:latin typeface="Chalkboard" charset="0"/>
                <a:ea typeface="Chalkboard" charset="0"/>
                <a:cs typeface="Chalkboard" charset="0"/>
              </a:rPr>
              <a:t>Prototype</a:t>
            </a:r>
            <a:r>
              <a:rPr lang="en-US" altLang="x-none" sz="2200" dirty="0">
                <a:latin typeface="Chalkboard" charset="0"/>
                <a:ea typeface="Chalkboard" charset="0"/>
                <a:cs typeface="Chalkboard" charset="0"/>
              </a:rPr>
              <a:t>, </a:t>
            </a:r>
            <a:r>
              <a:rPr lang="en-US" altLang="x-none" sz="2200" dirty="0">
                <a:solidFill>
                  <a:schemeClr val="accent1"/>
                </a:solidFill>
                <a:latin typeface="Chalkboard" charset="0"/>
                <a:ea typeface="Chalkboard" charset="0"/>
                <a:cs typeface="Chalkboard" charset="0"/>
              </a:rPr>
              <a:t>Singleton</a:t>
            </a:r>
          </a:p>
          <a:p>
            <a:pPr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x-none" sz="2200" dirty="0">
                <a:latin typeface="Chalkboard" charset="0"/>
                <a:ea typeface="Chalkboard" charset="0"/>
                <a:cs typeface="Chalkboard" charset="0"/>
              </a:rPr>
              <a:t>11 are </a:t>
            </a:r>
            <a:r>
              <a:rPr lang="en-US" altLang="x-none" sz="2200" i="1" dirty="0">
                <a:latin typeface="Chalkboard" charset="0"/>
                <a:ea typeface="Chalkboard" charset="0"/>
                <a:cs typeface="Chalkboard" charset="0"/>
              </a:rPr>
              <a:t>behavioral</a:t>
            </a:r>
            <a:r>
              <a:rPr lang="en-US" altLang="x-none" sz="2200" dirty="0">
                <a:latin typeface="Chalkboard" charset="0"/>
                <a:ea typeface="Chalkboard" charset="0"/>
                <a:cs typeface="Chalkboard" charset="0"/>
              </a:rPr>
              <a:t> patterns – ways classes/objects interact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x-none" sz="2200" dirty="0">
                <a:latin typeface="Chalkboard" charset="0"/>
                <a:ea typeface="Chalkboard" charset="0"/>
                <a:cs typeface="Chalkboard" charset="0"/>
              </a:rPr>
              <a:t>e.g., </a:t>
            </a:r>
            <a:r>
              <a:rPr lang="en-US" altLang="x-none" sz="2200" dirty="0">
                <a:solidFill>
                  <a:schemeClr val="accent1"/>
                </a:solidFill>
                <a:latin typeface="Chalkboard" charset="0"/>
                <a:ea typeface="Chalkboard" charset="0"/>
                <a:cs typeface="Chalkboard" charset="0"/>
              </a:rPr>
              <a:t>Chain of Responsibility</a:t>
            </a:r>
            <a:r>
              <a:rPr lang="en-US" altLang="x-none" sz="2200" dirty="0">
                <a:latin typeface="Chalkboard" charset="0"/>
                <a:ea typeface="Chalkboard" charset="0"/>
                <a:cs typeface="Chalkboard" charset="0"/>
              </a:rPr>
              <a:t>, </a:t>
            </a:r>
            <a:r>
              <a:rPr lang="en-US" altLang="x-none" sz="2200" dirty="0">
                <a:solidFill>
                  <a:schemeClr val="accent1"/>
                </a:solidFill>
                <a:latin typeface="Chalkboard" charset="0"/>
                <a:ea typeface="Chalkboard" charset="0"/>
                <a:cs typeface="Chalkboard" charset="0"/>
              </a:rPr>
              <a:t>Command</a:t>
            </a:r>
            <a:r>
              <a:rPr lang="en-US" altLang="x-none" sz="2200" dirty="0">
                <a:latin typeface="Chalkboard" charset="0"/>
                <a:ea typeface="Chalkboard" charset="0"/>
                <a:cs typeface="Chalkboard" charset="0"/>
              </a:rPr>
              <a:t>, and … 9 more</a:t>
            </a:r>
          </a:p>
          <a:p>
            <a:pPr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x-none" sz="2200" dirty="0">
                <a:latin typeface="Chalkboard" charset="0"/>
                <a:ea typeface="Chalkboard" charset="0"/>
                <a:cs typeface="Chalkboard" charset="0"/>
              </a:rPr>
              <a:t>See </a:t>
            </a:r>
            <a:r>
              <a:rPr lang="en-US" altLang="x-none" sz="2200" b="1" dirty="0">
                <a:latin typeface="Chalkboard" charset="0"/>
                <a:ea typeface="Chalkboard" charset="0"/>
                <a:cs typeface="Chalkboard" charset="0"/>
              </a:rPr>
              <a:t>http://</a:t>
            </a:r>
            <a:r>
              <a:rPr lang="en-US" altLang="x-none" sz="2200" b="1" dirty="0" err="1">
                <a:latin typeface="Chalkboard" charset="0"/>
                <a:ea typeface="Chalkboard" charset="0"/>
                <a:cs typeface="Chalkboard" charset="0"/>
              </a:rPr>
              <a:t>www.cs.ucsb.edu</a:t>
            </a:r>
            <a:r>
              <a:rPr lang="en-US" altLang="x-none" sz="2200" b="1" dirty="0">
                <a:latin typeface="Chalkboard" charset="0"/>
                <a:ea typeface="Chalkboard" charset="0"/>
                <a:cs typeface="Chalkboard" charset="0"/>
              </a:rPr>
              <a:t>/~cs48/slides/</a:t>
            </a:r>
            <a:r>
              <a:rPr lang="en-US" altLang="x-none" sz="2200" b="1" dirty="0" err="1">
                <a:latin typeface="Chalkboard" charset="0"/>
                <a:ea typeface="Chalkboard" charset="0"/>
                <a:cs typeface="Chalkboard" charset="0"/>
              </a:rPr>
              <a:t>designdiagrams.pdf</a:t>
            </a:r>
            <a:endParaRPr lang="en-US" altLang="x-none" sz="2200" b="1" dirty="0">
              <a:latin typeface="Chalkboard" charset="0"/>
              <a:ea typeface="Chalkboard" charset="0"/>
              <a:cs typeface="Chalkboard" charset="0"/>
            </a:endParaRP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x-none" sz="2200" dirty="0">
                <a:latin typeface="Chalkboard" charset="0"/>
                <a:ea typeface="Chalkboard" charset="0"/>
                <a:cs typeface="Chalkboard" charset="0"/>
              </a:rPr>
              <a:t>https://</a:t>
            </a:r>
            <a:r>
              <a:rPr lang="en-US" altLang="x-none" sz="2200" dirty="0" err="1">
                <a:latin typeface="Chalkboard" charset="0"/>
                <a:ea typeface="Chalkboard" charset="0"/>
                <a:cs typeface="Chalkboard" charset="0"/>
              </a:rPr>
              <a:t>sourcemaking.com</a:t>
            </a:r>
            <a:r>
              <a:rPr lang="en-US" altLang="x-none" sz="2200" dirty="0">
                <a:latin typeface="Chalkboard" charset="0"/>
                <a:ea typeface="Chalkboard" charset="0"/>
                <a:cs typeface="Chalkboard" charset="0"/>
              </a:rPr>
              <a:t>/</a:t>
            </a:r>
            <a:r>
              <a:rPr lang="en-US" altLang="x-none" sz="2200" dirty="0" err="1">
                <a:latin typeface="Chalkboard" charset="0"/>
                <a:ea typeface="Chalkboard" charset="0"/>
                <a:cs typeface="Chalkboard" charset="0"/>
              </a:rPr>
              <a:t>design_patterns</a:t>
            </a:r>
            <a:endParaRPr lang="en-US" altLang="x-none" sz="2200" dirty="0">
              <a:latin typeface="Chalkboard" charset="0"/>
              <a:ea typeface="Chalkboard" charset="0"/>
              <a:cs typeface="Chalkboard" charset="0"/>
            </a:endParaRP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x-none" sz="2200" dirty="0">
                <a:latin typeface="Chalkboard" charset="0"/>
                <a:ea typeface="Chalkboard" charset="0"/>
                <a:cs typeface="Chalkboard" charset="0"/>
              </a:rPr>
              <a:t>Great reference with examples: https://</a:t>
            </a:r>
            <a:r>
              <a:rPr lang="en-US" altLang="x-none" sz="2200" dirty="0" err="1" smtClean="0">
                <a:latin typeface="Chalkboard" charset="0"/>
                <a:ea typeface="Chalkboard" charset="0"/>
                <a:cs typeface="Chalkboard" charset="0"/>
              </a:rPr>
              <a:t>github.com</a:t>
            </a:r>
            <a:r>
              <a:rPr lang="en-US" altLang="x-none" sz="2200" dirty="0" smtClean="0">
                <a:latin typeface="Chalkboard" charset="0"/>
                <a:ea typeface="Chalkboard" charset="0"/>
                <a:cs typeface="Chalkboard" charset="0"/>
              </a:rPr>
              <a:t>/</a:t>
            </a:r>
            <a:r>
              <a:rPr lang="en-US" altLang="x-none" sz="2200" dirty="0" err="1" smtClean="0">
                <a:latin typeface="Chalkboard" charset="0"/>
                <a:ea typeface="Chalkboard" charset="0"/>
                <a:cs typeface="Chalkboard" charset="0"/>
              </a:rPr>
              <a:t>kamranahmedse</a:t>
            </a:r>
            <a:r>
              <a:rPr lang="en-US" altLang="x-none" sz="2200" dirty="0" smtClean="0">
                <a:latin typeface="Chalkboard" charset="0"/>
                <a:ea typeface="Chalkboard" charset="0"/>
                <a:cs typeface="Chalkboard" charset="0"/>
              </a:rPr>
              <a:t>/design-patterns-for-humans</a:t>
            </a:r>
            <a:endParaRPr lang="en-US" altLang="x-none" sz="2200" dirty="0"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567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bldLvl="3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Topics: Implementation &amp;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21767"/>
            <a:ext cx="10363826" cy="471002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Unit testing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Integration Testing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System Testing </a:t>
            </a:r>
          </a:p>
          <a:p>
            <a:pPr>
              <a:lnSpc>
                <a:spcPct val="100000"/>
              </a:lnSpc>
            </a:pPr>
            <a:r>
              <a:rPr lang="en-US" dirty="0"/>
              <a:t>Why this order?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 PARTS BEFORE THE WHOLE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Test Driven Development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ADD TEST, RUN TEST (FAIL), WRITE CODE, RUN TEST (PASS),..., REPEAT, REFACTOR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REGRESSION TESTING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RUN ALL TESTS ON EVERY COMMIT, WHY?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TEST COVERAGE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TESTING VS DEBUGGING</a:t>
            </a:r>
          </a:p>
        </p:txBody>
      </p:sp>
    </p:spTree>
    <p:extLst>
      <p:ext uri="{BB962C8B-B14F-4D97-AF65-F5344CB8AC3E}">
        <p14:creationId xmlns:p14="http://schemas.microsoft.com/office/powerpoint/2010/main" val="203846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Topics: SWE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6045" y="1621767"/>
            <a:ext cx="11001555" cy="4710022"/>
          </a:xfrm>
        </p:spPr>
        <p:txBody>
          <a:bodyPr/>
          <a:lstStyle/>
          <a:p>
            <a:r>
              <a:rPr lang="en-US" dirty="0" smtClean="0"/>
              <a:t>Activities</a:t>
            </a:r>
          </a:p>
          <a:p>
            <a:pPr lvl="1"/>
            <a:r>
              <a:rPr lang="en-US" dirty="0" smtClean="0"/>
              <a:t>Requirements specification/planning, domain analysis (problem area), system design (computer solution), implementation, testing/maintenance</a:t>
            </a:r>
          </a:p>
          <a:p>
            <a:r>
              <a:rPr lang="en-US" dirty="0" smtClean="0"/>
              <a:t>Process: waterfall, spiral, &amp; Iterative: unified process and Agile</a:t>
            </a:r>
          </a:p>
          <a:p>
            <a:pPr lvl="1"/>
            <a:r>
              <a:rPr lang="en-US" dirty="0" smtClean="0"/>
              <a:t>3-4 pros and cons of each</a:t>
            </a:r>
          </a:p>
          <a:p>
            <a:r>
              <a:rPr lang="en-US" dirty="0" smtClean="0"/>
              <a:t>Practice (Implementation of the Process): Extreme &amp; scrum for Agile</a:t>
            </a:r>
          </a:p>
          <a:p>
            <a:pPr lvl="1"/>
            <a:r>
              <a:rPr lang="en-US" dirty="0" smtClean="0"/>
              <a:t>Scrum</a:t>
            </a:r>
          </a:p>
          <a:p>
            <a:pPr lvl="2"/>
            <a:r>
              <a:rPr lang="en-US" dirty="0" smtClean="0"/>
              <a:t>Product backlog, sprint backlog</a:t>
            </a:r>
          </a:p>
          <a:p>
            <a:pPr lvl="2"/>
            <a:r>
              <a:rPr lang="en-US" dirty="0" smtClean="0"/>
              <a:t>standup</a:t>
            </a:r>
          </a:p>
          <a:p>
            <a:pPr lvl="2"/>
            <a:r>
              <a:rPr lang="en-US" dirty="0" smtClean="0"/>
              <a:t>Scrum Meeting is at same time, every day; everyone must participate</a:t>
            </a:r>
          </a:p>
          <a:p>
            <a:pPr lvl="2"/>
            <a:r>
              <a:rPr lang="en-US" dirty="0" smtClean="0"/>
              <a:t>Very rigid structure (other options like </a:t>
            </a:r>
            <a:r>
              <a:rPr lang="en-US" dirty="0" err="1" smtClean="0"/>
              <a:t>kanban</a:t>
            </a:r>
            <a:r>
              <a:rPr lang="en-US" dirty="0" smtClean="0"/>
              <a:t> (workflow visualization/reflection) can be </a:t>
            </a:r>
            <a:r>
              <a:rPr lang="en-US" dirty="0" err="1" smtClean="0"/>
              <a:t>overlayed</a:t>
            </a:r>
            <a:r>
              <a:rPr lang="en-US" dirty="0" smtClean="0"/>
              <a:t> on existing processes)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0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11946" y="618517"/>
            <a:ext cx="6266280" cy="1138975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dirty="0" smtClean="0">
                <a:cs typeface="ＭＳ Ｐゴシック" pitchFamily="4" charset="-128"/>
              </a:rPr>
              <a:t>Waterfall model</a:t>
            </a:r>
            <a:endParaRPr lang="en-US" dirty="0">
              <a:cs typeface="ＭＳ Ｐゴシック" pitchFamily="4" charset="-128"/>
            </a:endParaRPr>
          </a:p>
        </p:txBody>
      </p:sp>
      <p:pic>
        <p:nvPicPr>
          <p:cNvPr id="1228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54651"/>
            <a:ext cx="58674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7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-1" y="618517"/>
            <a:ext cx="12192001" cy="5891844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x-none" dirty="0" smtClean="0">
                <a:latin typeface="Chalkboard" charset="0"/>
                <a:ea typeface="Chalkboard" charset="0"/>
                <a:cs typeface="Chalkboard" charset="0"/>
              </a:rPr>
              <a:t>Era (80's)</a:t>
            </a:r>
          </a:p>
          <a:p>
            <a:pPr lvl="1">
              <a:lnSpc>
                <a:spcPct val="100000"/>
              </a:lnSpc>
            </a:pPr>
            <a:r>
              <a:rPr lang="en-US" altLang="x-none" dirty="0" smtClean="0">
                <a:latin typeface="Chalkboard" charset="0"/>
                <a:ea typeface="Chalkboard" charset="0"/>
                <a:cs typeface="Chalkboard" charset="0"/>
              </a:rPr>
              <a:t>Shrink wrapped software</a:t>
            </a:r>
          </a:p>
          <a:p>
            <a:pPr lvl="1">
              <a:lnSpc>
                <a:spcPct val="100000"/>
              </a:lnSpc>
            </a:pPr>
            <a:r>
              <a:rPr lang="en-US" altLang="x-none" dirty="0" smtClean="0">
                <a:latin typeface="Chalkboard" charset="0"/>
                <a:ea typeface="Chalkboard" charset="0"/>
                <a:cs typeface="Chalkboard" charset="0"/>
              </a:rPr>
              <a:t>Software becoming complex</a:t>
            </a:r>
            <a:r>
              <a:rPr lang="en-US" altLang="x-none" b="1" dirty="0" smtClean="0">
                <a:latin typeface="Chalkboard" charset="0"/>
                <a:ea typeface="Chalkboard" charset="0"/>
                <a:cs typeface="Chalkboard" charset="0"/>
              </a:rPr>
              <a:t>: US Govt. Defense</a:t>
            </a:r>
          </a:p>
          <a:p>
            <a:pPr lvl="1">
              <a:lnSpc>
                <a:spcPct val="100000"/>
              </a:lnSpc>
            </a:pPr>
            <a:r>
              <a:rPr lang="en-US" altLang="x-none" dirty="0" smtClean="0">
                <a:latin typeface="Chalkboard" charset="0"/>
                <a:ea typeface="Chalkboard" charset="0"/>
                <a:cs typeface="Chalkboard" charset="0"/>
              </a:rPr>
              <a:t>Computers becoming cheaper &amp;                                                                                   in wider use (home desktops)</a:t>
            </a:r>
          </a:p>
          <a:p>
            <a:pPr lvl="1">
              <a:lnSpc>
                <a:spcPct val="100000"/>
              </a:lnSpc>
            </a:pPr>
            <a:r>
              <a:rPr lang="en-US" altLang="x-none" dirty="0" smtClean="0">
                <a:latin typeface="Chalkboard" charset="0"/>
                <a:ea typeface="Chalkboard" charset="0"/>
                <a:cs typeface="Chalkboard" charset="0"/>
              </a:rPr>
              <a:t>No internet</a:t>
            </a:r>
          </a:p>
          <a:p>
            <a:pPr lvl="1">
              <a:lnSpc>
                <a:spcPct val="100000"/>
              </a:lnSpc>
            </a:pPr>
            <a:r>
              <a:rPr lang="en-US" altLang="x-none" dirty="0">
                <a:latin typeface="Chalkboard" charset="0"/>
                <a:ea typeface="Chalkboard" charset="0"/>
                <a:cs typeface="Chalkboard" charset="0"/>
              </a:rPr>
              <a:t>Software SHIPPED VIA SNAIL </a:t>
            </a:r>
            <a:r>
              <a:rPr lang="en-US" altLang="x-none" dirty="0" smtClean="0">
                <a:latin typeface="Chalkboard" charset="0"/>
                <a:ea typeface="Chalkboard" charset="0"/>
                <a:cs typeface="Chalkboard" charset="0"/>
              </a:rPr>
              <a:t>MAIL</a:t>
            </a:r>
            <a:endParaRPr lang="en-US" altLang="x-none" dirty="0">
              <a:latin typeface="Chalkboard" charset="0"/>
              <a:ea typeface="Chalkboard" charset="0"/>
              <a:cs typeface="Chalkboard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x-none" dirty="0" smtClean="0">
                <a:latin typeface="Chalkboard" charset="0"/>
                <a:ea typeface="Chalkboard" charset="0"/>
                <a:cs typeface="Chalkboard" charset="0"/>
              </a:rPr>
              <a:t>Pros: </a:t>
            </a:r>
          </a:p>
          <a:p>
            <a:pPr lvl="1">
              <a:lnSpc>
                <a:spcPct val="100000"/>
              </a:lnSpc>
            </a:pPr>
            <a:r>
              <a:rPr lang="en-US" altLang="x-none" dirty="0" smtClean="0">
                <a:latin typeface="Chalkboard" charset="0"/>
                <a:ea typeface="Chalkboard" charset="0"/>
                <a:cs typeface="Chalkboard" charset="0"/>
              </a:rPr>
              <a:t>easy to partition work, emphasize 			            		               importance of requirements spec 				                                       and design, specialized skills/expertise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x-none" dirty="0" smtClean="0">
                <a:latin typeface="Chalkboard" charset="0"/>
                <a:ea typeface="Chalkboard" charset="0"/>
                <a:cs typeface="Chalkboard" charset="0"/>
              </a:rPr>
              <a:t>Cons: </a:t>
            </a:r>
          </a:p>
          <a:p>
            <a:pPr lvl="1">
              <a:lnSpc>
                <a:spcPct val="100000"/>
              </a:lnSpc>
            </a:pPr>
            <a:r>
              <a:rPr lang="en-US" altLang="x-none" dirty="0" smtClean="0">
                <a:latin typeface="Chalkboard" charset="0"/>
                <a:ea typeface="Chalkboard" charset="0"/>
                <a:cs typeface="Chalkboard" charset="0"/>
              </a:rPr>
              <a:t>Everything on paper, never back up</a:t>
            </a:r>
          </a:p>
          <a:p>
            <a:pPr lvl="1">
              <a:lnSpc>
                <a:spcPct val="100000"/>
              </a:lnSpc>
            </a:pPr>
            <a:r>
              <a:rPr lang="en-US" altLang="x-none" dirty="0">
                <a:latin typeface="Chalkboard" charset="0"/>
                <a:ea typeface="Chalkboard" charset="0"/>
                <a:cs typeface="Chalkboard" charset="0"/>
              </a:rPr>
              <a:t>build SW like buildings </a:t>
            </a:r>
            <a:endParaRPr lang="en-US" altLang="x-none" dirty="0" smtClean="0">
              <a:latin typeface="Chalkboard" charset="0"/>
              <a:ea typeface="Chalkboard" charset="0"/>
              <a:cs typeface="Chalkboard" charset="0"/>
            </a:endParaRPr>
          </a:p>
          <a:p>
            <a:pPr lvl="1">
              <a:lnSpc>
                <a:spcPct val="100000"/>
              </a:lnSpc>
            </a:pPr>
            <a:r>
              <a:rPr lang="en-US" altLang="x-none" dirty="0" smtClean="0">
                <a:latin typeface="Chalkboard" charset="0"/>
                <a:ea typeface="Chalkboard" charset="0"/>
                <a:cs typeface="Chalkboard" charset="0"/>
              </a:rPr>
              <a:t>High risk issues tackled late</a:t>
            </a:r>
          </a:p>
          <a:p>
            <a:pPr lvl="1">
              <a:lnSpc>
                <a:spcPct val="100000"/>
              </a:lnSpc>
            </a:pPr>
            <a:r>
              <a:rPr lang="en-US" altLang="x-none" dirty="0" smtClean="0">
                <a:latin typeface="Chalkboard" charset="0"/>
                <a:ea typeface="Chalkboard" charset="0"/>
                <a:cs typeface="Chalkboard" charset="0"/>
              </a:rPr>
              <a:t>No testing/prototyping early</a:t>
            </a:r>
          </a:p>
          <a:p>
            <a:pPr>
              <a:lnSpc>
                <a:spcPct val="100000"/>
              </a:lnSpc>
            </a:pPr>
            <a:r>
              <a:rPr lang="en-US" altLang="x-none" dirty="0" smtClean="0">
                <a:latin typeface="Chalkboard" charset="0"/>
                <a:ea typeface="Chalkboard" charset="0"/>
                <a:cs typeface="Chalkboard" charset="0"/>
              </a:rPr>
              <a:t>Bad implementations have led to disastrous outcomes: 70% of projects not completed, 50% of projects with 2x cost overruns, 1994=$80B in cancelled projects</a:t>
            </a:r>
            <a:endParaRPr lang="en-US" altLang="x-none" dirty="0"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4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cs typeface="ＭＳ Ｐゴシック" pitchFamily="4" charset="-128"/>
              </a:rPr>
              <a:t>SpIral</a:t>
            </a:r>
            <a:r>
              <a:rPr lang="en-US" dirty="0" smtClean="0">
                <a:cs typeface="ＭＳ Ｐゴシック" pitchFamily="4" charset="-128"/>
              </a:rPr>
              <a:t> </a:t>
            </a:r>
            <a:r>
              <a:rPr lang="en-US" dirty="0" smtClean="0">
                <a:cs typeface="ＭＳ Ｐゴシック" pitchFamily="4" charset="-128"/>
              </a:rPr>
              <a:t>Model</a:t>
            </a:r>
            <a:endParaRPr lang="en-US" dirty="0">
              <a:cs typeface="ＭＳ Ｐゴシック" pitchFamily="4" charset="-128"/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8024" y="1752600"/>
            <a:ext cx="9057734" cy="4419600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x-none" dirty="0" smtClean="0">
                <a:latin typeface="Chalkboard" charset="0"/>
                <a:ea typeface="Chalkboard" charset="0"/>
                <a:cs typeface="Chalkboard" charset="0"/>
              </a:rPr>
              <a:t>Includes </a:t>
            </a:r>
            <a:r>
              <a:rPr lang="en-US" altLang="x-none" dirty="0">
                <a:latin typeface="Chalkboard" charset="0"/>
                <a:ea typeface="Chalkboard" charset="0"/>
                <a:cs typeface="Chalkboard" charset="0"/>
              </a:rPr>
              <a:t>frequent risk </a:t>
            </a:r>
            <a:r>
              <a:rPr lang="en-US" altLang="x-none" dirty="0" smtClean="0">
                <a:latin typeface="Chalkboard" charset="0"/>
                <a:ea typeface="Chalkboard" charset="0"/>
                <a:cs typeface="Chalkboard" charset="0"/>
              </a:rPr>
              <a:t>analyses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x-none" dirty="0" smtClean="0">
                <a:latin typeface="Chalkboard" charset="0"/>
                <a:ea typeface="Chalkboard" charset="0"/>
                <a:cs typeface="Chalkboard" charset="0"/>
              </a:rPr>
              <a:t>Frequent </a:t>
            </a:r>
            <a:r>
              <a:rPr lang="en-US" altLang="x-none" dirty="0">
                <a:latin typeface="Chalkboard" charset="0"/>
                <a:ea typeface="Chalkboard" charset="0"/>
                <a:cs typeface="Chalkboard" charset="0"/>
              </a:rPr>
              <a:t>reevaluation during an extended planning </a:t>
            </a:r>
            <a:r>
              <a:rPr lang="en-US" altLang="x-none" dirty="0" smtClean="0">
                <a:latin typeface="Chalkboard" charset="0"/>
                <a:ea typeface="Chalkboard" charset="0"/>
                <a:cs typeface="Chalkboard" charset="0"/>
              </a:rPr>
              <a:t>stage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endParaRPr lang="en-US" altLang="x-none" dirty="0" smtClean="0">
              <a:latin typeface="Chalkboard" charset="0"/>
              <a:ea typeface="Chalkboard" charset="0"/>
              <a:cs typeface="Chalkboard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x-none" dirty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Pros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x-none" dirty="0">
                <a:latin typeface="Chalkboard" charset="0"/>
                <a:ea typeface="Chalkboard" charset="0"/>
                <a:cs typeface="Chalkboard" charset="0"/>
              </a:rPr>
              <a:t>Risks are identified early on in the project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x-none" dirty="0">
                <a:latin typeface="Chalkboard" charset="0"/>
                <a:ea typeface="Chalkboard" charset="0"/>
                <a:cs typeface="Chalkboard" charset="0"/>
              </a:rPr>
              <a:t>Rapid prototyping shows </a:t>
            </a:r>
            <a:r>
              <a:rPr lang="en-US" altLang="x-none" dirty="0" smtClean="0">
                <a:latin typeface="Chalkboard" charset="0"/>
                <a:ea typeface="Chalkboard" charset="0"/>
                <a:cs typeface="Chalkboard" charset="0"/>
              </a:rPr>
              <a:t>progress, gives </a:t>
            </a:r>
            <a:r>
              <a:rPr lang="en-US" altLang="x-none" dirty="0">
                <a:latin typeface="Chalkboard" charset="0"/>
                <a:ea typeface="Chalkboard" charset="0"/>
                <a:cs typeface="Chalkboard" charset="0"/>
              </a:rPr>
              <a:t>users an idea of </a:t>
            </a:r>
            <a:r>
              <a:rPr lang="en-US" altLang="x-none" dirty="0" smtClean="0">
                <a:latin typeface="Chalkboard" charset="0"/>
                <a:ea typeface="Chalkboard" charset="0"/>
                <a:cs typeface="Chalkboard" charset="0"/>
              </a:rPr>
              <a:t>system/Product</a:t>
            </a:r>
            <a:endParaRPr lang="en-US" altLang="x-none" dirty="0">
              <a:latin typeface="Chalkboard" charset="0"/>
              <a:ea typeface="Chalkboard" charset="0"/>
              <a:cs typeface="Chalkboard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x-none" dirty="0">
                <a:latin typeface="Chalkboard" charset="0"/>
                <a:ea typeface="Chalkboard" charset="0"/>
                <a:cs typeface="Chalkboard" charset="0"/>
              </a:rPr>
              <a:t>Feedback can be obtained early from these </a:t>
            </a:r>
            <a:r>
              <a:rPr lang="en-US" altLang="x-none" dirty="0" smtClean="0">
                <a:latin typeface="Chalkboard" charset="0"/>
                <a:ea typeface="Chalkboard" charset="0"/>
                <a:cs typeface="Chalkboard" charset="0"/>
              </a:rPr>
              <a:t>prototypes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x-none" dirty="0">
              <a:latin typeface="Chalkboard" charset="0"/>
              <a:ea typeface="Chalkboard" charset="0"/>
              <a:cs typeface="Chalkboard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x-none" dirty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Cons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x-none" dirty="0">
                <a:latin typeface="Chalkboard" charset="0"/>
                <a:ea typeface="Chalkboard" charset="0"/>
                <a:cs typeface="Chalkboard" charset="0"/>
              </a:rPr>
              <a:t>Time is wasted on making too many prototypes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x-none" dirty="0">
                <a:latin typeface="Chalkboard" charset="0"/>
                <a:ea typeface="Chalkboard" charset="0"/>
                <a:cs typeface="Chalkboard" charset="0"/>
              </a:rPr>
              <a:t>Risk analysis is too time consuming for small projects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x-none" dirty="0">
                <a:latin typeface="Chalkboard" charset="0"/>
                <a:ea typeface="Chalkboard" charset="0"/>
                <a:cs typeface="Chalkboard" charset="0"/>
              </a:rPr>
              <a:t>It’s </a:t>
            </a:r>
            <a:r>
              <a:rPr lang="en-US" altLang="x-none" dirty="0" smtClean="0">
                <a:latin typeface="Chalkboard" charset="0"/>
                <a:ea typeface="Chalkboard" charset="0"/>
                <a:cs typeface="Chalkboard" charset="0"/>
              </a:rPr>
              <a:t>a complex process</a:t>
            </a:r>
            <a:endParaRPr lang="en-US" altLang="x-none" dirty="0">
              <a:latin typeface="Chalkboard" charset="0"/>
              <a:ea typeface="Chalkboard" charset="0"/>
              <a:cs typeface="Chalkboard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x-none" dirty="0">
                <a:latin typeface="Chalkboard" charset="0"/>
                <a:ea typeface="Chalkboard" charset="0"/>
                <a:cs typeface="Chalkboard" charset="0"/>
              </a:rPr>
              <a:t>It can be hard to set </a:t>
            </a:r>
            <a:r>
              <a:rPr lang="en-US" altLang="x-none" dirty="0" smtClean="0">
                <a:latin typeface="Chalkboard" charset="0"/>
                <a:ea typeface="Chalkboard" charset="0"/>
                <a:cs typeface="Chalkboard" charset="0"/>
              </a:rPr>
              <a:t>milestones and schedule SW releases</a:t>
            </a:r>
            <a:endParaRPr lang="en-US" altLang="x-none" dirty="0">
              <a:latin typeface="Chalkboard" charset="0"/>
              <a:ea typeface="Chalkboard" charset="0"/>
              <a:cs typeface="Chalkboard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x-none" dirty="0">
                <a:latin typeface="Chalkboard" charset="0"/>
                <a:ea typeface="Chalkboard" charset="0"/>
                <a:cs typeface="Chalkboard" charset="0"/>
              </a:rPr>
              <a:t>It can be never ending if hurdles are not overcome</a:t>
            </a:r>
            <a:endParaRPr lang="en-US" altLang="x-none" dirty="0" smtClean="0">
              <a:latin typeface="Chalkboard" charset="0"/>
              <a:ea typeface="Chalkboard" charset="0"/>
              <a:cs typeface="Chalkboard" charset="0"/>
            </a:endParaRPr>
          </a:p>
          <a:p>
            <a:pPr lvl="1" eaLnBrk="1" hangingPunct="1"/>
            <a:endParaRPr lang="en-US" altLang="x-none" dirty="0" smtClean="0">
              <a:latin typeface="Chalkboard" charset="0"/>
              <a:ea typeface="Chalkboard" charset="0"/>
              <a:cs typeface="Chalkboard" charset="0"/>
            </a:endParaRPr>
          </a:p>
          <a:p>
            <a:pPr lvl="1" eaLnBrk="1" hangingPunct="1"/>
            <a:endParaRPr lang="en-US" altLang="x-none" dirty="0">
              <a:latin typeface="Chalkboard" charset="0"/>
              <a:ea typeface="Chalkboard" charset="0"/>
              <a:cs typeface="Chalkboard" charset="0"/>
            </a:endParaRPr>
          </a:p>
        </p:txBody>
      </p:sp>
      <p:pic>
        <p:nvPicPr>
          <p:cNvPr id="21507" name="Picture 4" descr="spiralmode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943" y="0"/>
            <a:ext cx="3550057" cy="3733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50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ＭＳ Ｐゴシック" pitchFamily="4" charset="-128"/>
              </a:rPr>
              <a:t>Incremental / iterative process</a:t>
            </a:r>
          </a:p>
        </p:txBody>
      </p:sp>
      <p:pic>
        <p:nvPicPr>
          <p:cNvPr id="131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" y="1949569"/>
            <a:ext cx="10704607" cy="490843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311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ＭＳ Ｐゴシック" pitchFamily="4" charset="-128"/>
              </a:rPr>
              <a:t>Iterating reduces risk overall</a:t>
            </a:r>
          </a:p>
        </p:txBody>
      </p:sp>
      <p:pic>
        <p:nvPicPr>
          <p:cNvPr id="128334" name="Picture 3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562" y="3644464"/>
            <a:ext cx="7240438" cy="32135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0" y="1572826"/>
            <a:ext cx="1111082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x-none" sz="2200" dirty="0" smtClean="0">
                <a:latin typeface="Chalkboard" charset="0"/>
                <a:ea typeface="Chalkboard" charset="0"/>
                <a:cs typeface="Chalkboard" charset="0"/>
              </a:rPr>
              <a:t>Pros: Risk reduction, identify/deal with problems early when they are small, everyone contributes to and becomes expert in all SWE activities, build complex products incrementally</a:t>
            </a:r>
          </a:p>
          <a:p>
            <a:pPr marL="285750" indent="-285750">
              <a:buFont typeface="Arial" charset="0"/>
              <a:buChar char="•"/>
            </a:pPr>
            <a:endParaRPr lang="en-US" altLang="x-none" sz="2200" dirty="0" smtClean="0">
              <a:latin typeface="Chalkboard" charset="0"/>
              <a:ea typeface="Chalkboard" charset="0"/>
              <a:cs typeface="Chalkboard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x-none" sz="2200" dirty="0" smtClean="0">
                <a:latin typeface="Chalkboard" charset="0"/>
                <a:ea typeface="Chalkboard" charset="0"/>
                <a:cs typeface="Chalkboard" charset="0"/>
              </a:rPr>
              <a:t>Era (1995+): Software begins to change 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x-none" sz="2200" dirty="0" smtClean="0">
                <a:latin typeface="Chalkboard" charset="0"/>
                <a:ea typeface="Chalkboard" charset="0"/>
                <a:cs typeface="Chalkboard" charset="0"/>
              </a:rPr>
              <a:t>Programming languages change (more abstractions, tools, higher-level languages)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x-none" sz="2200" dirty="0" smtClean="0">
                <a:latin typeface="Chalkboard" charset="0"/>
                <a:ea typeface="Chalkboard" charset="0"/>
                <a:cs typeface="Chalkboard" charset="0"/>
              </a:rPr>
              <a:t>Advent of the internet 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x-none" sz="2200" dirty="0">
                <a:latin typeface="Chalkboard" charset="0"/>
                <a:ea typeface="Chalkboard" charset="0"/>
                <a:cs typeface="Chalkboard" charset="0"/>
              </a:rPr>
              <a:t>B</a:t>
            </a:r>
            <a:r>
              <a:rPr lang="en-US" altLang="x-none" sz="2200" dirty="0" smtClean="0">
                <a:latin typeface="Chalkboard" charset="0"/>
                <a:ea typeface="Chalkboard" charset="0"/>
                <a:cs typeface="Chalkboard" charset="0"/>
              </a:rPr>
              <a:t>rowser-based software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smtClean="0">
                <a:latin typeface="Chalkboard" charset="0"/>
                <a:ea typeface="Chalkboard" charset="0"/>
                <a:cs typeface="Chalkboard" charset="0"/>
              </a:rPr>
              <a:t>Remote services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smtClean="0">
                <a:latin typeface="Chalkboard" charset="0"/>
                <a:ea typeface="Chalkboard" charset="0"/>
                <a:cs typeface="Chalkboard" charset="0"/>
              </a:rPr>
              <a:t>Software-as-a-service</a:t>
            </a:r>
            <a:endParaRPr lang="en-US" sz="2200" dirty="0"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08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147094" y="0"/>
            <a:ext cx="5291494" cy="1138975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dirty="0">
                <a:cs typeface="ＭＳ Ｐゴシック" pitchFamily="4" charset="-128"/>
              </a:rPr>
              <a:t>Unified Process (</a:t>
            </a:r>
            <a:r>
              <a:rPr lang="en-US">
                <a:cs typeface="ＭＳ Ｐゴシック" pitchFamily="4" charset="-128"/>
              </a:rPr>
              <a:t>UP</a:t>
            </a:r>
            <a:r>
              <a:rPr lang="en-US" smtClean="0">
                <a:cs typeface="ＭＳ Ｐゴシック" pitchFamily="4" charset="-128"/>
              </a:rPr>
              <a:t>) 1999,2000</a:t>
            </a:r>
            <a:endParaRPr lang="en-US" dirty="0">
              <a:cs typeface="ＭＳ Ｐゴシック" pitchFamily="4" charset="-128"/>
            </a:endParaRP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35168"/>
            <a:ext cx="12191999" cy="5667554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Char char="l"/>
              <a:defRPr/>
            </a:pPr>
            <a:r>
              <a:rPr lang="en-US" sz="2200" dirty="0" smtClean="0">
                <a:latin typeface="Chalkboard" charset="0"/>
                <a:ea typeface="Chalkboard" charset="0"/>
                <a:cs typeface="Chalkboard" charset="0"/>
              </a:rPr>
              <a:t>Iterative and incremental through 4 phases/Workflows/disciplines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l"/>
              <a:defRPr/>
            </a:pPr>
            <a:r>
              <a:rPr lang="en-US" sz="2200" dirty="0">
                <a:latin typeface="Chalkboard" charset="0"/>
                <a:ea typeface="Chalkboard" charset="0"/>
                <a:cs typeface="Chalkboard" charset="0"/>
              </a:rPr>
              <a:t>Release at end of each </a:t>
            </a:r>
            <a:r>
              <a:rPr lang="en-US" sz="2200" dirty="0" err="1" smtClean="0">
                <a:latin typeface="Chalkboard" charset="0"/>
                <a:ea typeface="Chalkboard" charset="0"/>
                <a:cs typeface="Chalkboard" charset="0"/>
              </a:rPr>
              <a:t>timeboxed</a:t>
            </a:r>
            <a:r>
              <a:rPr lang="en-US" sz="2200" dirty="0" smtClean="0">
                <a:latin typeface="Chalkboard" charset="0"/>
                <a:ea typeface="Chalkboard" charset="0"/>
                <a:cs typeface="Chalkboard" charset="0"/>
              </a:rPr>
              <a:t> iteration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l"/>
              <a:defRPr/>
            </a:pPr>
            <a:r>
              <a:rPr lang="en-US" sz="2200" b="1" dirty="0" smtClean="0">
                <a:latin typeface="Chalkboard" charset="0"/>
                <a:ea typeface="Chalkboard" charset="0"/>
                <a:cs typeface="Chalkboard" charset="0"/>
              </a:rPr>
              <a:t>Inception </a:t>
            </a:r>
            <a:r>
              <a:rPr lang="en-US" sz="2200" dirty="0" smtClean="0">
                <a:latin typeface="Chalkboard" charset="0"/>
                <a:ea typeface="Chalkboard" charset="0"/>
                <a:cs typeface="Chalkboard" charset="0"/>
              </a:rPr>
              <a:t>– explore feasibility, estimate costs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l"/>
              <a:defRPr/>
            </a:pPr>
            <a:r>
              <a:rPr lang="en-US" sz="2200" b="1" dirty="0" smtClean="0">
                <a:latin typeface="Chalkboard" charset="0"/>
                <a:ea typeface="Chalkboard" charset="0"/>
                <a:cs typeface="Chalkboard" charset="0"/>
              </a:rPr>
              <a:t>Elaboration </a:t>
            </a:r>
            <a:r>
              <a:rPr lang="en-US" sz="2200" dirty="0" smtClean="0">
                <a:latin typeface="Chalkboard" charset="0"/>
                <a:ea typeface="Chalkboard" charset="0"/>
                <a:cs typeface="Chalkboard" charset="0"/>
              </a:rPr>
              <a:t>– architecture evaluation and its application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l"/>
              <a:defRPr/>
            </a:pPr>
            <a:r>
              <a:rPr lang="en-US" sz="2200" b="1" dirty="0" smtClean="0">
                <a:latin typeface="Chalkboard" charset="0"/>
                <a:ea typeface="Chalkboard" charset="0"/>
                <a:cs typeface="Chalkboard" charset="0"/>
              </a:rPr>
              <a:t>Construction </a:t>
            </a:r>
            <a:r>
              <a:rPr lang="en-US" sz="2200" dirty="0" smtClean="0">
                <a:latin typeface="Chalkboard" charset="0"/>
                <a:ea typeface="Chalkboard" charset="0"/>
                <a:cs typeface="Chalkboard" charset="0"/>
              </a:rPr>
              <a:t>– SW is designed, written, tested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  <a:buFont typeface="Wingdings" charset="0"/>
              <a:buChar char="l"/>
              <a:defRPr/>
            </a:pPr>
            <a:r>
              <a:rPr lang="en-US" sz="2200" b="1" dirty="0" smtClean="0">
                <a:latin typeface="Chalkboard" charset="0"/>
                <a:ea typeface="Chalkboard" charset="0"/>
                <a:cs typeface="Chalkboard" charset="0"/>
              </a:rPr>
              <a:t>Transition </a:t>
            </a:r>
            <a:r>
              <a:rPr lang="en-US" sz="2200" dirty="0" smtClean="0">
                <a:latin typeface="Chalkboard" charset="0"/>
                <a:ea typeface="Chalkboard" charset="0"/>
                <a:cs typeface="Chalkboard" charset="0"/>
              </a:rPr>
              <a:t>– Released, feedback collected</a:t>
            </a:r>
          </a:p>
          <a:p>
            <a:pPr>
              <a:lnSpc>
                <a:spcPct val="80000"/>
              </a:lnSpc>
              <a:buFont typeface="Wingdings" charset="0"/>
              <a:buChar char="l"/>
              <a:defRPr/>
            </a:pPr>
            <a:r>
              <a:rPr lang="en-US" sz="2200" dirty="0" smtClean="0">
                <a:latin typeface="Chalkboard" charset="0"/>
                <a:ea typeface="Chalkboard" charset="0"/>
                <a:cs typeface="Chalkboard" charset="0"/>
              </a:rPr>
              <a:t>"l</a:t>
            </a:r>
            <a:r>
              <a:rPr lang="en-US" sz="2400" dirty="0" smtClean="0"/>
              <a:t>ike </a:t>
            </a:r>
            <a:r>
              <a:rPr lang="en-US" sz="2400" dirty="0"/>
              <a:t>an online mentor that provides guidelines, templates, and examples for program </a:t>
            </a:r>
            <a:r>
              <a:rPr lang="en-US" sz="2400" dirty="0" smtClean="0"/>
              <a:t>development"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l"/>
              <a:defRPr/>
            </a:pPr>
            <a:r>
              <a:rPr lang="en-US" sz="2200" dirty="0" smtClean="0">
                <a:latin typeface="Chalkboard" charset="0"/>
                <a:ea typeface="Chalkboard" charset="0"/>
                <a:cs typeface="Chalkboard" charset="0"/>
              </a:rPr>
              <a:t>Risk-driven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l"/>
              <a:defRPr/>
            </a:pPr>
            <a:r>
              <a:rPr lang="en-US" sz="2200" dirty="0" smtClean="0">
                <a:latin typeface="Chalkboard" charset="0"/>
                <a:ea typeface="Chalkboard" charset="0"/>
                <a:cs typeface="Chalkboard" charset="0"/>
              </a:rPr>
              <a:t>Use case focused development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l"/>
              <a:defRPr/>
            </a:pPr>
            <a:r>
              <a:rPr lang="en-US" sz="2200" dirty="0" smtClean="0">
                <a:latin typeface="Chalkboard" charset="0"/>
                <a:ea typeface="Chalkboard" charset="0"/>
                <a:cs typeface="Chalkboard" charset="0"/>
              </a:rPr>
              <a:t>Architecture-centric design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l"/>
              <a:defRPr/>
            </a:pPr>
            <a:r>
              <a:rPr lang="en-US" sz="2200" dirty="0" smtClean="0">
                <a:latin typeface="Chalkboard" charset="0"/>
                <a:ea typeface="Chalkboard" charset="0"/>
                <a:cs typeface="Chalkboard" charset="0"/>
              </a:rPr>
              <a:t>UML for dynamic/static views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l"/>
              <a:defRPr/>
            </a:pPr>
            <a:r>
              <a:rPr lang="en-US" sz="2200" dirty="0" smtClean="0">
                <a:latin typeface="Chalkboard" charset="0"/>
                <a:ea typeface="Chalkboard" charset="0"/>
                <a:cs typeface="Chalkboard" charset="0"/>
              </a:rPr>
              <a:t>Cons: too rigid, lots of planning, requires                                                      deep "object-oriented" skills</a:t>
            </a:r>
            <a:endParaRPr lang="en-US" sz="2200" dirty="0">
              <a:latin typeface="Chalkboard" charset="0"/>
              <a:ea typeface="Chalkboard" charset="0"/>
              <a:cs typeface="Chalkboard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Char char="l"/>
              <a:defRPr/>
            </a:pPr>
            <a:r>
              <a:rPr lang="en-US" sz="2200" dirty="0" smtClean="0">
                <a:latin typeface="Chalkboard" charset="0"/>
                <a:ea typeface="Chalkboard" charset="0"/>
                <a:cs typeface="Chalkboard" charset="0"/>
              </a:rPr>
              <a:t>"Owned" by IBM/Rational (RUP=Rational 					         unified process) – to "fix" waterfall</a:t>
            </a:r>
          </a:p>
        </p:txBody>
      </p:sp>
      <p:pic>
        <p:nvPicPr>
          <p:cNvPr id="1515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430" y="3644722"/>
            <a:ext cx="4997569" cy="3213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98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40468" y="448365"/>
            <a:ext cx="80803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Agile Software Development 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0770" y="1522353"/>
            <a:ext cx="12071230" cy="5199062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x-none" u="sng" dirty="0"/>
              <a:t>Manifesto for Agile Software Development (2001)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x-none" dirty="0"/>
              <a:t>available at: http://</a:t>
            </a:r>
            <a:r>
              <a:rPr lang="en-US" altLang="x-none" dirty="0" err="1"/>
              <a:t>agilemanifesto.org</a:t>
            </a:r>
            <a:r>
              <a:rPr lang="en-US" altLang="x-none" dirty="0"/>
              <a:t>/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x-none" dirty="0"/>
              <a:t>	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x-none" dirty="0"/>
              <a:t>“We are uncovering better ways of developing software by doing it and helping others do it. Through this work we have come to value: 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endParaRPr lang="en-US" altLang="x-none" dirty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x-none" b="1" i="1" dirty="0"/>
              <a:t>Individuals and interactions   	</a:t>
            </a:r>
            <a:r>
              <a:rPr lang="en-US" altLang="x-none" i="1" dirty="0"/>
              <a:t>over 	</a:t>
            </a:r>
            <a:r>
              <a:rPr lang="en-US" altLang="x-none" b="1" i="1" dirty="0"/>
              <a:t>processes and tools 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x-none" b="1" i="1" dirty="0"/>
              <a:t>Working software 	       	</a:t>
            </a:r>
            <a:r>
              <a:rPr lang="en-US" altLang="x-none" i="1" dirty="0"/>
              <a:t>over</a:t>
            </a:r>
            <a:r>
              <a:rPr lang="en-US" altLang="x-none" b="1" i="1" dirty="0"/>
              <a:t> 	comprehensive documentation 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x-none" b="1" i="1" dirty="0"/>
              <a:t>Customer collaboration 	</a:t>
            </a:r>
            <a:r>
              <a:rPr lang="en-US" altLang="x-none" i="1" dirty="0"/>
              <a:t>over</a:t>
            </a:r>
            <a:r>
              <a:rPr lang="en-US" altLang="x-none" b="1" i="1" dirty="0"/>
              <a:t> 	contract negotiation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x-none" b="1" i="1" dirty="0"/>
              <a:t>Responding to change 	</a:t>
            </a:r>
            <a:r>
              <a:rPr lang="en-US" altLang="x-none" i="1" dirty="0"/>
              <a:t>over</a:t>
            </a:r>
            <a:r>
              <a:rPr lang="en-US" altLang="x-none" b="1" i="1" dirty="0"/>
              <a:t> 	following a plan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endParaRPr lang="en-US" altLang="x-none" i="1" dirty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x-none" dirty="0"/>
              <a:t>	That is, while there is value in the items on the right, we value the items on the left more” </a:t>
            </a:r>
          </a:p>
        </p:txBody>
      </p:sp>
    </p:spTree>
    <p:extLst>
      <p:ext uri="{BB962C8B-B14F-4D97-AF65-F5344CB8AC3E}">
        <p14:creationId xmlns:p14="http://schemas.microsoft.com/office/powerpoint/2010/main" val="165302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2063</TotalTime>
  <Words>1398</Words>
  <Application>Microsoft Macintosh PowerPoint</Application>
  <PresentationFormat>Widescreen</PresentationFormat>
  <Paragraphs>217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</vt:lpstr>
      <vt:lpstr>Chalkboard</vt:lpstr>
      <vt:lpstr>ＭＳ Ｐゴシック</vt:lpstr>
      <vt:lpstr>Symbol</vt:lpstr>
      <vt:lpstr>Times New Roman</vt:lpstr>
      <vt:lpstr>Tw Cen MT</vt:lpstr>
      <vt:lpstr>Wingdings</vt:lpstr>
      <vt:lpstr>Arial</vt:lpstr>
      <vt:lpstr>Droplet</vt:lpstr>
      <vt:lpstr>CS 48 Midterm Review</vt:lpstr>
      <vt:lpstr>Specifics</vt:lpstr>
      <vt:lpstr>Topics: SWE Basics</vt:lpstr>
      <vt:lpstr>Waterfall model</vt:lpstr>
      <vt:lpstr>SpIral Model</vt:lpstr>
      <vt:lpstr>Incremental / iterative process</vt:lpstr>
      <vt:lpstr>Iterating reduces risk overall</vt:lpstr>
      <vt:lpstr>Unified Process (UP) 1999,2000</vt:lpstr>
      <vt:lpstr>Agile Software Development </vt:lpstr>
      <vt:lpstr>Agile Development</vt:lpstr>
      <vt:lpstr>Extreme Programming (XP)</vt:lpstr>
      <vt:lpstr>Topics: Requirements</vt:lpstr>
      <vt:lpstr>Example Use Case: Online HR System</vt:lpstr>
      <vt:lpstr>The FURPS+ Model: nonfunctional requirements</vt:lpstr>
      <vt:lpstr>Topics: Domain analysis</vt:lpstr>
      <vt:lpstr>UML: dependency</vt:lpstr>
      <vt:lpstr>UML: generalization</vt:lpstr>
      <vt:lpstr>UML: aggregation &amp; multiplicity</vt:lpstr>
      <vt:lpstr>Topics: design</vt:lpstr>
      <vt:lpstr>layered architectures</vt:lpstr>
      <vt:lpstr>State diagrams</vt:lpstr>
      <vt:lpstr>Sequence diagrams</vt:lpstr>
      <vt:lpstr>Communication diagrams</vt:lpstr>
      <vt:lpstr>design patterns: know 3+ from each type, draw their UMl</vt:lpstr>
      <vt:lpstr>Topics: Implementation &amp; testing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48 Midterm Review</dc:title>
  <dc:creator>Microsoft Office User</dc:creator>
  <cp:lastModifiedBy>Microsoft Office User</cp:lastModifiedBy>
  <cp:revision>42</cp:revision>
  <cp:lastPrinted>2018-02-26T17:16:23Z</cp:lastPrinted>
  <dcterms:created xsi:type="dcterms:W3CDTF">2018-02-24T23:06:36Z</dcterms:created>
  <dcterms:modified xsi:type="dcterms:W3CDTF">2018-06-21T17:50:44Z</dcterms:modified>
</cp:coreProperties>
</file>