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embeddedFontLst>
    <p:embeddedFont>
      <p:font typeface="Barlow"/>
      <p:regular r:id="rId15"/>
    </p:embeddedFont>
    <p:embeddedFont>
      <p:font typeface="Barlow"/>
      <p:regular r:id="rId16"/>
    </p:embeddedFont>
    <p:embeddedFont>
      <p:font typeface="Barlow"/>
      <p:regular r:id="rId17"/>
    </p:embeddedFont>
    <p:embeddedFont>
      <p:font typeface="Barlow"/>
      <p:regular r:id="rId18"/>
    </p:embeddedFont>
    <p:embeddedFont>
      <p:font typeface="Montserrat"/>
      <p:regular r:id="rId19"/>
    </p:embeddedFont>
    <p:embeddedFont>
      <p:font typeface="Montserrat"/>
      <p:regular r:id="rId20"/>
    </p:embeddedFont>
    <p:embeddedFont>
      <p:font typeface="Montserrat"/>
      <p:regular r:id="rId21"/>
    </p:embeddedFont>
    <p:embeddedFont>
      <p:font typeface="Montserrat"/>
      <p:regular r:id="rId22"/>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 Id="rId21" Type="http://schemas.openxmlformats.org/officeDocument/2006/relationships/font" Target="fonts/font7.fntdata"/><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2-1.png"/><Relationship Id="rId2" Type="http://schemas.openxmlformats.org/officeDocument/2006/relationships/image" Target="../media/image-1002-2.png"/><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3-1.png"/><Relationship Id="rId2" Type="http://schemas.openxmlformats.org/officeDocument/2006/relationships/image" Target="../media/image-1003-2.png"/><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4-1.png"/><Relationship Id="rId2" Type="http://schemas.openxmlformats.org/officeDocument/2006/relationships/image" Target="../media/image-1004-2.png"/><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5-1.png"/><Relationship Id="rId2" Type="http://schemas.openxmlformats.org/officeDocument/2006/relationships/image" Target="../media/image-1005-2.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6-1.png"/><Relationship Id="rId2" Type="http://schemas.openxmlformats.org/officeDocument/2006/relationships/image" Target="../media/image-1006-2.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7-1.png"/><Relationship Id="rId2" Type="http://schemas.openxmlformats.org/officeDocument/2006/relationships/image" Target="../media/image-1007-2.pn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8-1.png"/><Relationship Id="rId2" Type="http://schemas.openxmlformats.org/officeDocument/2006/relationships/image" Target="../media/image-1008-2.png"/><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9-1.png"/><Relationship Id="rId2" Type="http://schemas.openxmlformats.org/officeDocument/2006/relationships/image" Target="../media/image-1009-2.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slideLayout" Target="../slideLayouts/slideLayout3.xml"/><Relationship Id="rId10"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slideLayout" Target="../slideLayouts/slideLayout4.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hyperlink" Target="https://scikit-learn.org/stable/modules/generated/sklearn.metrics.adjusted_rand_score.html" TargetMode="External"/><Relationship Id="rId2" Type="http://schemas.openxmlformats.org/officeDocument/2006/relationships/image" Target="../media/image-5-1.png"/><Relationship Id="rId3" Type="http://schemas.openxmlformats.org/officeDocument/2006/relationships/slideLayout" Target="../slideLayouts/slideLayout6.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slideLayout" Target="../slideLayouts/slideLayout7.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slideLayout" Target="../slideLayouts/slideLayout8.xml"/><Relationship Id="rId5"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9144000" y="0"/>
            <a:ext cx="5486400" cy="8229600"/>
          </a:xfrm>
          <a:prstGeom prst="rect">
            <a:avLst/>
          </a:prstGeom>
          <a:solidFill>
            <a:srgbClr val="DFDFE0"/>
          </a:solidFill>
          <a:ln/>
        </p:spPr>
      </p:sp>
      <p:pic>
        <p:nvPicPr>
          <p:cNvPr id="3"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4" name="Text 1"/>
          <p:cNvSpPr/>
          <p:nvPr/>
        </p:nvSpPr>
        <p:spPr>
          <a:xfrm>
            <a:off x="758309" y="2430780"/>
            <a:ext cx="7627382" cy="1870591"/>
          </a:xfrm>
          <a:prstGeom prst="rect">
            <a:avLst/>
          </a:prstGeom>
          <a:noFill/>
          <a:ln/>
        </p:spPr>
        <p:txBody>
          <a:bodyPr wrap="square" lIns="0" tIns="0" rIns="0" bIns="0" rtlCol="0" anchor="t"/>
          <a:lstStyle/>
          <a:p>
            <a:pPr algn="l" indent="0" marL="0">
              <a:lnSpc>
                <a:spcPts val="4900"/>
              </a:lnSpc>
              <a:buNone/>
            </a:pPr>
            <a:r>
              <a:rPr lang="en-US" sz="3900" b="1" dirty="0">
                <a:solidFill>
                  <a:srgbClr val="7068F4"/>
                </a:solidFill>
                <a:latin typeface="Barlow Bold" pitchFamily="34" charset="0"/>
                <a:ea typeface="Barlow Bold" pitchFamily="34" charset="-122"/>
                <a:cs typeface="Barlow Bold" pitchFamily="34" charset="-120"/>
              </a:rPr>
              <a:t>Segmentation Client : Une Approche Technique et Pédagogique</a:t>
            </a:r>
            <a:endParaRPr lang="en-US" sz="3900" dirty="0"/>
          </a:p>
        </p:txBody>
      </p:sp>
      <p:sp>
        <p:nvSpPr>
          <p:cNvPr id="5" name="Text 2"/>
          <p:cNvSpPr/>
          <p:nvPr/>
        </p:nvSpPr>
        <p:spPr>
          <a:xfrm>
            <a:off x="758309" y="4585692"/>
            <a:ext cx="7627382" cy="1213009"/>
          </a:xfrm>
          <a:prstGeom prst="rect">
            <a:avLst/>
          </a:prstGeom>
          <a:noFill/>
          <a:ln/>
        </p:spPr>
        <p:txBody>
          <a:bodyPr wrap="square" lIns="0" tIns="0" rIns="0" bIns="0" rtlCol="0" anchor="t"/>
          <a:lstStyle/>
          <a:p>
            <a:pPr algn="l" indent="0" marL="0">
              <a:lnSpc>
                <a:spcPts val="2350"/>
              </a:lnSpc>
              <a:buNone/>
            </a:pPr>
            <a:r>
              <a:rPr lang="en-US" sz="1450" dirty="0">
                <a:solidFill>
                  <a:srgbClr val="272525"/>
                </a:solidFill>
                <a:latin typeface="Montserrat" pitchFamily="34" charset="0"/>
                <a:ea typeface="Montserrat" pitchFamily="34" charset="-122"/>
                <a:cs typeface="Montserrat" pitchFamily="34" charset="-120"/>
              </a:rPr>
              <a:t>Cette présentation est destinée aux data scientists et analystes chargés de la segmentation client. Nous explorerons les missions, les prérequis, les livrables attendus, ainsi que des recommandations et points de vigilance essentiels pour mener à bien un projet de segmentation client sur un site e-commerce.</a:t>
            </a:r>
            <a:endParaRPr lang="en-US" sz="14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58309" y="1312902"/>
            <a:ext cx="2494359" cy="311706"/>
          </a:xfrm>
          <a:prstGeom prst="rect">
            <a:avLst/>
          </a:prstGeom>
          <a:noFill/>
          <a:ln/>
        </p:spPr>
        <p:txBody>
          <a:bodyPr wrap="none" lIns="0" tIns="0" rIns="0" bIns="0" rtlCol="0" anchor="t"/>
          <a:lstStyle/>
          <a:p>
            <a:pPr algn="l" indent="0" marL="0">
              <a:lnSpc>
                <a:spcPts val="2450"/>
              </a:lnSpc>
              <a:buNone/>
            </a:pPr>
            <a:r>
              <a:rPr lang="en-US" sz="1950" b="1" dirty="0">
                <a:solidFill>
                  <a:srgbClr val="7068F4"/>
                </a:solidFill>
                <a:latin typeface="Barlow Bold" pitchFamily="34" charset="0"/>
                <a:ea typeface="Barlow Bold" pitchFamily="34" charset="-122"/>
                <a:cs typeface="Barlow Bold" pitchFamily="34" charset="-120"/>
              </a:rPr>
              <a:t>Agenda</a:t>
            </a:r>
            <a:endParaRPr lang="en-US" sz="1950" dirty="0"/>
          </a:p>
        </p:txBody>
      </p:sp>
      <p:sp>
        <p:nvSpPr>
          <p:cNvPr id="3" name="Text 1"/>
          <p:cNvSpPr/>
          <p:nvPr/>
        </p:nvSpPr>
        <p:spPr>
          <a:xfrm>
            <a:off x="758309" y="1814155"/>
            <a:ext cx="10498336" cy="623530"/>
          </a:xfrm>
          <a:prstGeom prst="rect">
            <a:avLst/>
          </a:prstGeom>
          <a:noFill/>
          <a:ln/>
        </p:spPr>
        <p:txBody>
          <a:bodyPr wrap="none" lIns="0" tIns="0" rIns="0" bIns="0" rtlCol="0" anchor="t"/>
          <a:lstStyle/>
          <a:p>
            <a:pPr algn="l" indent="0" marL="0">
              <a:lnSpc>
                <a:spcPts val="4900"/>
              </a:lnSpc>
              <a:buNone/>
            </a:pPr>
            <a:r>
              <a:rPr lang="en-US" sz="3900" b="1" dirty="0">
                <a:solidFill>
                  <a:srgbClr val="7068F4"/>
                </a:solidFill>
                <a:latin typeface="Barlow Bold" pitchFamily="34" charset="0"/>
                <a:ea typeface="Barlow Bold" pitchFamily="34" charset="-122"/>
                <a:cs typeface="Barlow Bold" pitchFamily="34" charset="-120"/>
              </a:rPr>
              <a:t>Comprendre la Mission et les Objectifs du Projet</a:t>
            </a:r>
            <a:endParaRPr lang="en-US" sz="3900" dirty="0"/>
          </a:p>
        </p:txBody>
      </p:sp>
      <p:sp>
        <p:nvSpPr>
          <p:cNvPr id="4" name="Shape 2"/>
          <p:cNvSpPr/>
          <p:nvPr/>
        </p:nvSpPr>
        <p:spPr>
          <a:xfrm>
            <a:off x="758309" y="3006328"/>
            <a:ext cx="6462117" cy="1718191"/>
          </a:xfrm>
          <a:prstGeom prst="roundRect">
            <a:avLst>
              <a:gd name="adj" fmla="val 6386"/>
            </a:avLst>
          </a:prstGeom>
          <a:noFill/>
          <a:ln/>
          <a:effectLst>
            <a:outerShdw sx="100000" sy="100000" kx="0" ky="0" algn="bl" rotWithShape="0" blurRad="46990" dist="22860" dir="13500000">
              <a:srgbClr val="ffffff">
                <a:alpha val="70000"/>
              </a:srgbClr>
            </a:outerShdw>
          </a:effectLst>
        </p:spPr>
      </p:sp>
      <p:pic>
        <p:nvPicPr>
          <p:cNvPr id="5" name="Image 0" descr="preencoded.png">    </p:cNvPr>
          <p:cNvPicPr>
            <a:picLocks noChangeAspect="1"/>
          </p:cNvPicPr>
          <p:nvPr/>
        </p:nvPicPr>
        <p:blipFill>
          <a:blip r:embed="rId1"/>
          <a:stretch>
            <a:fillRect/>
          </a:stretch>
        </p:blipFill>
        <p:spPr>
          <a:xfrm>
            <a:off x="758309" y="2983468"/>
            <a:ext cx="6462117" cy="91440"/>
          </a:xfrm>
          <a:prstGeom prst="rect">
            <a:avLst/>
          </a:prstGeom>
        </p:spPr>
      </p:pic>
      <p:pic>
        <p:nvPicPr>
          <p:cNvPr id="6" name="Image 1" descr="preencoded.png">    </p:cNvPr>
          <p:cNvPicPr>
            <a:picLocks noChangeAspect="1"/>
          </p:cNvPicPr>
          <p:nvPr/>
        </p:nvPicPr>
        <p:blipFill>
          <a:blip r:embed="rId2"/>
          <a:stretch>
            <a:fillRect/>
          </a:stretch>
        </p:blipFill>
        <p:spPr>
          <a:xfrm>
            <a:off x="3704987" y="2722007"/>
            <a:ext cx="568643" cy="568643"/>
          </a:xfrm>
          <a:prstGeom prst="rect">
            <a:avLst/>
          </a:prstGeom>
        </p:spPr>
      </p:pic>
      <p:sp>
        <p:nvSpPr>
          <p:cNvPr id="7" name="Text 3"/>
          <p:cNvSpPr/>
          <p:nvPr/>
        </p:nvSpPr>
        <p:spPr>
          <a:xfrm>
            <a:off x="3875603" y="2864168"/>
            <a:ext cx="227409" cy="284321"/>
          </a:xfrm>
          <a:prstGeom prst="rect">
            <a:avLst/>
          </a:prstGeom>
          <a:noFill/>
          <a:ln/>
        </p:spPr>
        <p:txBody>
          <a:bodyPr wrap="none" lIns="0" tIns="0" rIns="0" bIns="0" rtlCol="0" anchor="t"/>
          <a:lstStyle/>
          <a:p>
            <a:pPr algn="l" indent="0" marL="0">
              <a:lnSpc>
                <a:spcPts val="2850"/>
              </a:lnSpc>
              <a:buNone/>
            </a:pPr>
            <a:r>
              <a:rPr lang="en-US" sz="1750" b="1" dirty="0">
                <a:solidFill>
                  <a:srgbClr val="FFFFFF"/>
                </a:solidFill>
                <a:latin typeface="Barlow Bold" pitchFamily="34" charset="0"/>
                <a:ea typeface="Barlow Bold" pitchFamily="34" charset="-122"/>
                <a:cs typeface="Barlow Bold" pitchFamily="34" charset="-120"/>
              </a:rPr>
              <a:t>1</a:t>
            </a:r>
            <a:endParaRPr lang="en-US" sz="1750" dirty="0"/>
          </a:p>
        </p:txBody>
      </p:sp>
      <p:sp>
        <p:nvSpPr>
          <p:cNvPr id="8" name="Text 4"/>
          <p:cNvSpPr/>
          <p:nvPr/>
        </p:nvSpPr>
        <p:spPr>
          <a:xfrm>
            <a:off x="970717" y="3480197"/>
            <a:ext cx="2494359" cy="311706"/>
          </a:xfrm>
          <a:prstGeom prst="rect">
            <a:avLst/>
          </a:prstGeom>
          <a:noFill/>
          <a:ln/>
        </p:spPr>
        <p:txBody>
          <a:bodyPr wrap="none" lIns="0" tIns="0" rIns="0" bIns="0" rtlCol="0" anchor="t"/>
          <a:lstStyle/>
          <a:p>
            <a:pPr algn="l" indent="0" marL="0">
              <a:lnSpc>
                <a:spcPts val="2450"/>
              </a:lnSpc>
              <a:buNone/>
            </a:pPr>
            <a:r>
              <a:rPr lang="en-US" sz="1950" b="1" dirty="0">
                <a:solidFill>
                  <a:srgbClr val="272525"/>
                </a:solidFill>
                <a:latin typeface="Barlow Bold" pitchFamily="34" charset="0"/>
                <a:ea typeface="Barlow Bold" pitchFamily="34" charset="-122"/>
                <a:cs typeface="Barlow Bold" pitchFamily="34" charset="-120"/>
              </a:rPr>
              <a:t>Prérequis Essentiels</a:t>
            </a:r>
            <a:endParaRPr lang="en-US" sz="1950" dirty="0"/>
          </a:p>
        </p:txBody>
      </p:sp>
      <p:sp>
        <p:nvSpPr>
          <p:cNvPr id="9" name="Text 5"/>
          <p:cNvSpPr/>
          <p:nvPr/>
        </p:nvSpPr>
        <p:spPr>
          <a:xfrm>
            <a:off x="970717" y="3905607"/>
            <a:ext cx="6037302" cy="606504"/>
          </a:xfrm>
          <a:prstGeom prst="rect">
            <a:avLst/>
          </a:prstGeom>
          <a:noFill/>
          <a:ln/>
        </p:spPr>
        <p:txBody>
          <a:bodyPr wrap="square" lIns="0" tIns="0" rIns="0" bIns="0" rtlCol="0" anchor="t"/>
          <a:lstStyle/>
          <a:p>
            <a:pPr algn="l" indent="0" marL="0">
              <a:lnSpc>
                <a:spcPts val="2350"/>
              </a:lnSpc>
              <a:buNone/>
            </a:pPr>
            <a:r>
              <a:rPr lang="en-US" sz="1450" dirty="0">
                <a:solidFill>
                  <a:srgbClr val="272525"/>
                </a:solidFill>
                <a:latin typeface="Montserrat" pitchFamily="34" charset="0"/>
                <a:ea typeface="Montserrat" pitchFamily="34" charset="-122"/>
                <a:cs typeface="Montserrat" pitchFamily="34" charset="-120"/>
              </a:rPr>
              <a:t>Assurer un clustering final optimisé et interprétable d'un point de vue métier.</a:t>
            </a:r>
            <a:endParaRPr lang="en-US" sz="1450" dirty="0"/>
          </a:p>
        </p:txBody>
      </p:sp>
      <p:sp>
        <p:nvSpPr>
          <p:cNvPr id="10" name="Shape 6"/>
          <p:cNvSpPr/>
          <p:nvPr/>
        </p:nvSpPr>
        <p:spPr>
          <a:xfrm>
            <a:off x="7409974" y="3006328"/>
            <a:ext cx="6462117" cy="1718191"/>
          </a:xfrm>
          <a:prstGeom prst="roundRect">
            <a:avLst>
              <a:gd name="adj" fmla="val 6386"/>
            </a:avLst>
          </a:prstGeom>
          <a:noFill/>
          <a:ln/>
          <a:effectLst>
            <a:outerShdw sx="100000" sy="100000" kx="0" ky="0" algn="bl" rotWithShape="0" blurRad="46990" dist="22860" dir="13500000">
              <a:srgbClr val="ffffff">
                <a:alpha val="70000"/>
              </a:srgbClr>
            </a:outerShdw>
          </a:effectLst>
        </p:spPr>
      </p:sp>
      <p:pic>
        <p:nvPicPr>
          <p:cNvPr id="11" name="Image 2" descr="preencoded.png">    </p:cNvPr>
          <p:cNvPicPr>
            <a:picLocks noChangeAspect="1"/>
          </p:cNvPicPr>
          <p:nvPr/>
        </p:nvPicPr>
        <p:blipFill>
          <a:blip r:embed="rId3"/>
          <a:stretch>
            <a:fillRect/>
          </a:stretch>
        </p:blipFill>
        <p:spPr>
          <a:xfrm>
            <a:off x="7409974" y="2983468"/>
            <a:ext cx="6462117" cy="91440"/>
          </a:xfrm>
          <a:prstGeom prst="rect">
            <a:avLst/>
          </a:prstGeom>
        </p:spPr>
      </p:pic>
      <p:pic>
        <p:nvPicPr>
          <p:cNvPr id="12" name="Image 3" descr="preencoded.png">    </p:cNvPr>
          <p:cNvPicPr>
            <a:picLocks noChangeAspect="1"/>
          </p:cNvPicPr>
          <p:nvPr/>
        </p:nvPicPr>
        <p:blipFill>
          <a:blip r:embed="rId4"/>
          <a:stretch>
            <a:fillRect/>
          </a:stretch>
        </p:blipFill>
        <p:spPr>
          <a:xfrm>
            <a:off x="10356652" y="2722007"/>
            <a:ext cx="568643" cy="568643"/>
          </a:xfrm>
          <a:prstGeom prst="rect">
            <a:avLst/>
          </a:prstGeom>
        </p:spPr>
      </p:pic>
      <p:sp>
        <p:nvSpPr>
          <p:cNvPr id="13" name="Text 7"/>
          <p:cNvSpPr/>
          <p:nvPr/>
        </p:nvSpPr>
        <p:spPr>
          <a:xfrm>
            <a:off x="10527268" y="2864168"/>
            <a:ext cx="227409" cy="284321"/>
          </a:xfrm>
          <a:prstGeom prst="rect">
            <a:avLst/>
          </a:prstGeom>
          <a:noFill/>
          <a:ln/>
        </p:spPr>
        <p:txBody>
          <a:bodyPr wrap="none" lIns="0" tIns="0" rIns="0" bIns="0" rtlCol="0" anchor="t"/>
          <a:lstStyle/>
          <a:p>
            <a:pPr algn="l" indent="0" marL="0">
              <a:lnSpc>
                <a:spcPts val="2850"/>
              </a:lnSpc>
              <a:buNone/>
            </a:pPr>
            <a:r>
              <a:rPr lang="en-US" sz="1750" b="1" dirty="0">
                <a:solidFill>
                  <a:srgbClr val="FFFFFF"/>
                </a:solidFill>
                <a:latin typeface="Barlow Bold" pitchFamily="34" charset="0"/>
                <a:ea typeface="Barlow Bold" pitchFamily="34" charset="-122"/>
                <a:cs typeface="Barlow Bold" pitchFamily="34" charset="-120"/>
              </a:rPr>
              <a:t>2</a:t>
            </a:r>
            <a:endParaRPr lang="en-US" sz="1750" dirty="0"/>
          </a:p>
        </p:txBody>
      </p:sp>
      <p:sp>
        <p:nvSpPr>
          <p:cNvPr id="14" name="Text 8"/>
          <p:cNvSpPr/>
          <p:nvPr/>
        </p:nvSpPr>
        <p:spPr>
          <a:xfrm>
            <a:off x="7622381" y="3480197"/>
            <a:ext cx="2494359" cy="311706"/>
          </a:xfrm>
          <a:prstGeom prst="rect">
            <a:avLst/>
          </a:prstGeom>
          <a:noFill/>
          <a:ln/>
        </p:spPr>
        <p:txBody>
          <a:bodyPr wrap="none" lIns="0" tIns="0" rIns="0" bIns="0" rtlCol="0" anchor="t"/>
          <a:lstStyle/>
          <a:p>
            <a:pPr algn="l" indent="0" marL="0">
              <a:lnSpc>
                <a:spcPts val="2450"/>
              </a:lnSpc>
              <a:buNone/>
            </a:pPr>
            <a:r>
              <a:rPr lang="en-US" sz="1950" b="1" dirty="0">
                <a:solidFill>
                  <a:srgbClr val="272525"/>
                </a:solidFill>
                <a:latin typeface="Barlow Bold" pitchFamily="34" charset="0"/>
                <a:ea typeface="Barlow Bold" pitchFamily="34" charset="-122"/>
                <a:cs typeface="Barlow Bold" pitchFamily="34" charset="-120"/>
              </a:rPr>
              <a:t>Livrables Attendus</a:t>
            </a:r>
            <a:endParaRPr lang="en-US" sz="1950" dirty="0"/>
          </a:p>
        </p:txBody>
      </p:sp>
      <p:sp>
        <p:nvSpPr>
          <p:cNvPr id="15" name="Text 9"/>
          <p:cNvSpPr/>
          <p:nvPr/>
        </p:nvSpPr>
        <p:spPr>
          <a:xfrm>
            <a:off x="7622381" y="3905607"/>
            <a:ext cx="6037302" cy="606504"/>
          </a:xfrm>
          <a:prstGeom prst="rect">
            <a:avLst/>
          </a:prstGeom>
          <a:noFill/>
          <a:ln/>
        </p:spPr>
        <p:txBody>
          <a:bodyPr wrap="square" lIns="0" tIns="0" rIns="0" bIns="0" rtlCol="0" anchor="t"/>
          <a:lstStyle/>
          <a:p>
            <a:pPr algn="l" indent="0" marL="0">
              <a:lnSpc>
                <a:spcPts val="2350"/>
              </a:lnSpc>
              <a:buNone/>
            </a:pPr>
            <a:r>
              <a:rPr lang="en-US" sz="1450" dirty="0">
                <a:solidFill>
                  <a:srgbClr val="272525"/>
                </a:solidFill>
                <a:latin typeface="Montserrat" pitchFamily="34" charset="0"/>
                <a:ea typeface="Montserrat" pitchFamily="34" charset="-122"/>
                <a:cs typeface="Montserrat" pitchFamily="34" charset="-120"/>
              </a:rPr>
              <a:t>Compléter un notebook de simulation de l'évolution de la stabilité des clusterings sur différentes périodes.</a:t>
            </a:r>
            <a:endParaRPr lang="en-US" sz="1450" dirty="0"/>
          </a:p>
        </p:txBody>
      </p:sp>
      <p:sp>
        <p:nvSpPr>
          <p:cNvPr id="16" name="Shape 10"/>
          <p:cNvSpPr/>
          <p:nvPr/>
        </p:nvSpPr>
        <p:spPr>
          <a:xfrm>
            <a:off x="758309" y="5198388"/>
            <a:ext cx="6462117" cy="1718191"/>
          </a:xfrm>
          <a:prstGeom prst="roundRect">
            <a:avLst>
              <a:gd name="adj" fmla="val 6386"/>
            </a:avLst>
          </a:prstGeom>
          <a:noFill/>
          <a:ln/>
          <a:effectLst>
            <a:outerShdw sx="100000" sy="100000" kx="0" ky="0" algn="bl" rotWithShape="0" blurRad="46990" dist="22860" dir="13500000">
              <a:srgbClr val="ffffff">
                <a:alpha val="70000"/>
              </a:srgbClr>
            </a:outerShdw>
          </a:effectLst>
        </p:spPr>
      </p:sp>
      <p:pic>
        <p:nvPicPr>
          <p:cNvPr id="17" name="Image 4" descr="preencoded.png">    </p:cNvPr>
          <p:cNvPicPr>
            <a:picLocks noChangeAspect="1"/>
          </p:cNvPicPr>
          <p:nvPr/>
        </p:nvPicPr>
        <p:blipFill>
          <a:blip r:embed="rId5"/>
          <a:stretch>
            <a:fillRect/>
          </a:stretch>
        </p:blipFill>
        <p:spPr>
          <a:xfrm>
            <a:off x="758309" y="5175528"/>
            <a:ext cx="6462117" cy="91440"/>
          </a:xfrm>
          <a:prstGeom prst="rect">
            <a:avLst/>
          </a:prstGeom>
        </p:spPr>
      </p:pic>
      <p:pic>
        <p:nvPicPr>
          <p:cNvPr id="18" name="Image 5" descr="preencoded.png">    </p:cNvPr>
          <p:cNvPicPr>
            <a:picLocks noChangeAspect="1"/>
          </p:cNvPicPr>
          <p:nvPr/>
        </p:nvPicPr>
        <p:blipFill>
          <a:blip r:embed="rId6"/>
          <a:stretch>
            <a:fillRect/>
          </a:stretch>
        </p:blipFill>
        <p:spPr>
          <a:xfrm>
            <a:off x="3704987" y="4914067"/>
            <a:ext cx="568643" cy="568643"/>
          </a:xfrm>
          <a:prstGeom prst="rect">
            <a:avLst/>
          </a:prstGeom>
        </p:spPr>
      </p:pic>
      <p:sp>
        <p:nvSpPr>
          <p:cNvPr id="19" name="Text 11"/>
          <p:cNvSpPr/>
          <p:nvPr/>
        </p:nvSpPr>
        <p:spPr>
          <a:xfrm>
            <a:off x="3875603" y="5056227"/>
            <a:ext cx="227409" cy="284321"/>
          </a:xfrm>
          <a:prstGeom prst="rect">
            <a:avLst/>
          </a:prstGeom>
          <a:noFill/>
          <a:ln/>
        </p:spPr>
        <p:txBody>
          <a:bodyPr wrap="none" lIns="0" tIns="0" rIns="0" bIns="0" rtlCol="0" anchor="t"/>
          <a:lstStyle/>
          <a:p>
            <a:pPr algn="l" indent="0" marL="0">
              <a:lnSpc>
                <a:spcPts val="2850"/>
              </a:lnSpc>
              <a:buNone/>
            </a:pPr>
            <a:r>
              <a:rPr lang="en-US" sz="1750" b="1" dirty="0">
                <a:solidFill>
                  <a:srgbClr val="FFFFFF"/>
                </a:solidFill>
                <a:latin typeface="Barlow Bold" pitchFamily="34" charset="0"/>
                <a:ea typeface="Barlow Bold" pitchFamily="34" charset="-122"/>
                <a:cs typeface="Barlow Bold" pitchFamily="34" charset="-120"/>
              </a:rPr>
              <a:t>3</a:t>
            </a:r>
            <a:endParaRPr lang="en-US" sz="1750" dirty="0"/>
          </a:p>
        </p:txBody>
      </p:sp>
      <p:sp>
        <p:nvSpPr>
          <p:cNvPr id="20" name="Text 12"/>
          <p:cNvSpPr/>
          <p:nvPr/>
        </p:nvSpPr>
        <p:spPr>
          <a:xfrm>
            <a:off x="970717" y="5672257"/>
            <a:ext cx="2592467" cy="311706"/>
          </a:xfrm>
          <a:prstGeom prst="rect">
            <a:avLst/>
          </a:prstGeom>
          <a:noFill/>
          <a:ln/>
        </p:spPr>
        <p:txBody>
          <a:bodyPr wrap="none" lIns="0" tIns="0" rIns="0" bIns="0" rtlCol="0" anchor="t"/>
          <a:lstStyle/>
          <a:p>
            <a:pPr algn="l" indent="0" marL="0">
              <a:lnSpc>
                <a:spcPts val="2450"/>
              </a:lnSpc>
              <a:buNone/>
            </a:pPr>
            <a:r>
              <a:rPr lang="en-US" sz="1950" b="1" dirty="0">
                <a:solidFill>
                  <a:srgbClr val="272525"/>
                </a:solidFill>
                <a:latin typeface="Barlow Bold" pitchFamily="34" charset="0"/>
                <a:ea typeface="Barlow Bold" pitchFamily="34" charset="-122"/>
                <a:cs typeface="Barlow Bold" pitchFamily="34" charset="-120"/>
              </a:rPr>
              <a:t>Recommandations Clés</a:t>
            </a:r>
            <a:endParaRPr lang="en-US" sz="1950" dirty="0"/>
          </a:p>
        </p:txBody>
      </p:sp>
      <p:sp>
        <p:nvSpPr>
          <p:cNvPr id="21" name="Text 13"/>
          <p:cNvSpPr/>
          <p:nvPr/>
        </p:nvSpPr>
        <p:spPr>
          <a:xfrm>
            <a:off x="970717" y="6097667"/>
            <a:ext cx="6037302" cy="606504"/>
          </a:xfrm>
          <a:prstGeom prst="rect">
            <a:avLst/>
          </a:prstGeom>
          <a:noFill/>
          <a:ln/>
        </p:spPr>
        <p:txBody>
          <a:bodyPr wrap="square" lIns="0" tIns="0" rIns="0" bIns="0" rtlCol="0" anchor="t"/>
          <a:lstStyle/>
          <a:p>
            <a:pPr algn="l" indent="0" marL="0">
              <a:lnSpc>
                <a:spcPts val="2350"/>
              </a:lnSpc>
              <a:buNone/>
            </a:pPr>
            <a:r>
              <a:rPr lang="en-US" sz="1450" dirty="0">
                <a:solidFill>
                  <a:srgbClr val="272525"/>
                </a:solidFill>
                <a:latin typeface="Montserrat" pitchFamily="34" charset="0"/>
                <a:ea typeface="Montserrat" pitchFamily="34" charset="-122"/>
                <a:cs typeface="Montserrat" pitchFamily="34" charset="-120"/>
              </a:rPr>
              <a:t>Utiliser l'ARI et analyser l'évolution des distributions de features numériques.</a:t>
            </a:r>
            <a:endParaRPr lang="en-US" sz="1450" dirty="0"/>
          </a:p>
        </p:txBody>
      </p:sp>
      <p:sp>
        <p:nvSpPr>
          <p:cNvPr id="22" name="Shape 14"/>
          <p:cNvSpPr/>
          <p:nvPr/>
        </p:nvSpPr>
        <p:spPr>
          <a:xfrm>
            <a:off x="7409974" y="5198388"/>
            <a:ext cx="6462117" cy="1718191"/>
          </a:xfrm>
          <a:prstGeom prst="roundRect">
            <a:avLst>
              <a:gd name="adj" fmla="val 6386"/>
            </a:avLst>
          </a:prstGeom>
          <a:noFill/>
          <a:ln/>
          <a:effectLst>
            <a:outerShdw sx="100000" sy="100000" kx="0" ky="0" algn="bl" rotWithShape="0" blurRad="46990" dist="22860" dir="13500000">
              <a:srgbClr val="ffffff">
                <a:alpha val="70000"/>
              </a:srgbClr>
            </a:outerShdw>
          </a:effectLst>
        </p:spPr>
      </p:sp>
      <p:pic>
        <p:nvPicPr>
          <p:cNvPr id="23" name="Image 6" descr="preencoded.png">    </p:cNvPr>
          <p:cNvPicPr>
            <a:picLocks noChangeAspect="1"/>
          </p:cNvPicPr>
          <p:nvPr/>
        </p:nvPicPr>
        <p:blipFill>
          <a:blip r:embed="rId7"/>
          <a:stretch>
            <a:fillRect/>
          </a:stretch>
        </p:blipFill>
        <p:spPr>
          <a:xfrm>
            <a:off x="7409974" y="5175528"/>
            <a:ext cx="6462117" cy="91440"/>
          </a:xfrm>
          <a:prstGeom prst="rect">
            <a:avLst/>
          </a:prstGeom>
        </p:spPr>
      </p:pic>
      <p:pic>
        <p:nvPicPr>
          <p:cNvPr id="24" name="Image 7" descr="preencoded.png">    </p:cNvPr>
          <p:cNvPicPr>
            <a:picLocks noChangeAspect="1"/>
          </p:cNvPicPr>
          <p:nvPr/>
        </p:nvPicPr>
        <p:blipFill>
          <a:blip r:embed="rId8"/>
          <a:stretch>
            <a:fillRect/>
          </a:stretch>
        </p:blipFill>
        <p:spPr>
          <a:xfrm>
            <a:off x="10356652" y="4914067"/>
            <a:ext cx="568643" cy="568643"/>
          </a:xfrm>
          <a:prstGeom prst="rect">
            <a:avLst/>
          </a:prstGeom>
        </p:spPr>
      </p:pic>
      <p:sp>
        <p:nvSpPr>
          <p:cNvPr id="25" name="Text 15"/>
          <p:cNvSpPr/>
          <p:nvPr/>
        </p:nvSpPr>
        <p:spPr>
          <a:xfrm>
            <a:off x="10527268" y="5056227"/>
            <a:ext cx="227409" cy="284321"/>
          </a:xfrm>
          <a:prstGeom prst="rect">
            <a:avLst/>
          </a:prstGeom>
          <a:noFill/>
          <a:ln/>
        </p:spPr>
        <p:txBody>
          <a:bodyPr wrap="none" lIns="0" tIns="0" rIns="0" bIns="0" rtlCol="0" anchor="t"/>
          <a:lstStyle/>
          <a:p>
            <a:pPr algn="l" indent="0" marL="0">
              <a:lnSpc>
                <a:spcPts val="2850"/>
              </a:lnSpc>
              <a:buNone/>
            </a:pPr>
            <a:r>
              <a:rPr lang="en-US" sz="1750" b="1" dirty="0">
                <a:solidFill>
                  <a:srgbClr val="FFFFFF"/>
                </a:solidFill>
                <a:latin typeface="Barlow Bold" pitchFamily="34" charset="0"/>
                <a:ea typeface="Barlow Bold" pitchFamily="34" charset="-122"/>
                <a:cs typeface="Barlow Bold" pitchFamily="34" charset="-120"/>
              </a:rPr>
              <a:t>4</a:t>
            </a:r>
            <a:endParaRPr lang="en-US" sz="1750" dirty="0"/>
          </a:p>
        </p:txBody>
      </p:sp>
      <p:sp>
        <p:nvSpPr>
          <p:cNvPr id="26" name="Text 16"/>
          <p:cNvSpPr/>
          <p:nvPr/>
        </p:nvSpPr>
        <p:spPr>
          <a:xfrm>
            <a:off x="7622381" y="5672257"/>
            <a:ext cx="2494359" cy="311706"/>
          </a:xfrm>
          <a:prstGeom prst="rect">
            <a:avLst/>
          </a:prstGeom>
          <a:noFill/>
          <a:ln/>
        </p:spPr>
        <p:txBody>
          <a:bodyPr wrap="none" lIns="0" tIns="0" rIns="0" bIns="0" rtlCol="0" anchor="t"/>
          <a:lstStyle/>
          <a:p>
            <a:pPr algn="l" indent="0" marL="0">
              <a:lnSpc>
                <a:spcPts val="2450"/>
              </a:lnSpc>
              <a:buNone/>
            </a:pPr>
            <a:r>
              <a:rPr lang="en-US" sz="1950" b="1" dirty="0">
                <a:solidFill>
                  <a:srgbClr val="272525"/>
                </a:solidFill>
                <a:latin typeface="Barlow Bold" pitchFamily="34" charset="0"/>
                <a:ea typeface="Barlow Bold" pitchFamily="34" charset="-122"/>
                <a:cs typeface="Barlow Bold" pitchFamily="34" charset="-120"/>
              </a:rPr>
              <a:t>Points de Vigilance</a:t>
            </a:r>
            <a:endParaRPr lang="en-US" sz="1950" dirty="0"/>
          </a:p>
        </p:txBody>
      </p:sp>
      <p:sp>
        <p:nvSpPr>
          <p:cNvPr id="27" name="Text 17"/>
          <p:cNvSpPr/>
          <p:nvPr/>
        </p:nvSpPr>
        <p:spPr>
          <a:xfrm>
            <a:off x="7622381" y="6097667"/>
            <a:ext cx="6037302" cy="606504"/>
          </a:xfrm>
          <a:prstGeom prst="rect">
            <a:avLst/>
          </a:prstGeom>
          <a:noFill/>
          <a:ln/>
        </p:spPr>
        <p:txBody>
          <a:bodyPr wrap="square" lIns="0" tIns="0" rIns="0" bIns="0" rtlCol="0" anchor="t"/>
          <a:lstStyle/>
          <a:p>
            <a:pPr algn="l" indent="0" marL="0">
              <a:lnSpc>
                <a:spcPts val="2350"/>
              </a:lnSpc>
              <a:buNone/>
            </a:pPr>
            <a:r>
              <a:rPr lang="en-US" sz="1450" dirty="0">
                <a:solidFill>
                  <a:srgbClr val="272525"/>
                </a:solidFill>
                <a:latin typeface="Montserrat" pitchFamily="34" charset="0"/>
                <a:ea typeface="Montserrat" pitchFamily="34" charset="-122"/>
                <a:cs typeface="Montserrat" pitchFamily="34" charset="-120"/>
              </a:rPr>
              <a:t>Assurer la cohérence des données entre l'entraînement initial et les prédictions ultérieures.</a:t>
            </a:r>
            <a:endParaRPr lang="en-US" sz="14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58309" y="1967270"/>
            <a:ext cx="11236166" cy="623530"/>
          </a:xfrm>
          <a:prstGeom prst="rect">
            <a:avLst/>
          </a:prstGeom>
          <a:noFill/>
          <a:ln/>
        </p:spPr>
        <p:txBody>
          <a:bodyPr wrap="none" lIns="0" tIns="0" rIns="0" bIns="0" rtlCol="0" anchor="t"/>
          <a:lstStyle/>
          <a:p>
            <a:pPr algn="l" indent="0" marL="0">
              <a:lnSpc>
                <a:spcPts val="4900"/>
              </a:lnSpc>
              <a:buNone/>
            </a:pPr>
            <a:r>
              <a:rPr lang="en-US" sz="3900" b="1" dirty="0">
                <a:solidFill>
                  <a:srgbClr val="7068F4"/>
                </a:solidFill>
                <a:latin typeface="Barlow Bold" pitchFamily="34" charset="0"/>
                <a:ea typeface="Barlow Bold" pitchFamily="34" charset="-122"/>
                <a:cs typeface="Barlow Bold" pitchFamily="34" charset="-120"/>
              </a:rPr>
              <a:t>Prérequis Cruciaux pour Démarrer la Segmentation</a:t>
            </a:r>
            <a:endParaRPr lang="en-US" sz="3900" dirty="0"/>
          </a:p>
        </p:txBody>
      </p:sp>
      <p:sp>
        <p:nvSpPr>
          <p:cNvPr id="3" name="Text 1"/>
          <p:cNvSpPr/>
          <p:nvPr/>
        </p:nvSpPr>
        <p:spPr>
          <a:xfrm>
            <a:off x="758309" y="2969895"/>
            <a:ext cx="13113782" cy="303252"/>
          </a:xfrm>
          <a:prstGeom prst="rect">
            <a:avLst/>
          </a:prstGeom>
          <a:noFill/>
          <a:ln/>
        </p:spPr>
        <p:txBody>
          <a:bodyPr wrap="none" lIns="0" tIns="0" rIns="0" bIns="0" rtlCol="0" anchor="t"/>
          <a:lstStyle/>
          <a:p>
            <a:pPr algn="l" indent="0" marL="0">
              <a:lnSpc>
                <a:spcPts val="2350"/>
              </a:lnSpc>
              <a:buNone/>
            </a:pPr>
            <a:r>
              <a:rPr lang="en-US" sz="1450" dirty="0">
                <a:solidFill>
                  <a:srgbClr val="272525"/>
                </a:solidFill>
                <a:latin typeface="Montserrat" pitchFamily="34" charset="0"/>
                <a:ea typeface="Montserrat" pitchFamily="34" charset="-122"/>
                <a:cs typeface="Montserrat" pitchFamily="34" charset="-120"/>
              </a:rPr>
              <a:t>Avant de se lancer dans l'analyse de stabilité, il est impératif de s'assurer que la phase de modélisation est complète et robuste.</a:t>
            </a:r>
            <a:endParaRPr lang="en-US" sz="1450" dirty="0"/>
          </a:p>
        </p:txBody>
      </p:sp>
      <p:pic>
        <p:nvPicPr>
          <p:cNvPr id="4" name="Image 0" descr="preencoded.png">    </p:cNvPr>
          <p:cNvPicPr>
            <a:picLocks noChangeAspect="1"/>
          </p:cNvPicPr>
          <p:nvPr/>
        </p:nvPicPr>
        <p:blipFill>
          <a:blip r:embed="rId1"/>
          <a:stretch>
            <a:fillRect/>
          </a:stretch>
        </p:blipFill>
        <p:spPr>
          <a:xfrm>
            <a:off x="758309" y="3486388"/>
            <a:ext cx="4371261" cy="758309"/>
          </a:xfrm>
          <a:prstGeom prst="rect">
            <a:avLst/>
          </a:prstGeom>
        </p:spPr>
      </p:pic>
      <p:sp>
        <p:nvSpPr>
          <p:cNvPr id="5" name="Text 2"/>
          <p:cNvSpPr/>
          <p:nvPr/>
        </p:nvSpPr>
        <p:spPr>
          <a:xfrm>
            <a:off x="947857" y="4434245"/>
            <a:ext cx="2494359" cy="311706"/>
          </a:xfrm>
          <a:prstGeom prst="rect">
            <a:avLst/>
          </a:prstGeom>
          <a:noFill/>
          <a:ln/>
        </p:spPr>
        <p:txBody>
          <a:bodyPr wrap="none" lIns="0" tIns="0" rIns="0" bIns="0" rtlCol="0" anchor="t"/>
          <a:lstStyle/>
          <a:p>
            <a:pPr algn="l" indent="0" marL="0">
              <a:lnSpc>
                <a:spcPts val="2450"/>
              </a:lnSpc>
              <a:buNone/>
            </a:pPr>
            <a:r>
              <a:rPr lang="en-US" sz="1950" b="1" dirty="0">
                <a:solidFill>
                  <a:srgbClr val="272525"/>
                </a:solidFill>
                <a:latin typeface="Barlow Bold" pitchFamily="34" charset="0"/>
                <a:ea typeface="Barlow Bold" pitchFamily="34" charset="-122"/>
                <a:cs typeface="Barlow Bold" pitchFamily="34" charset="-120"/>
              </a:rPr>
              <a:t>Modélisation Finalisée</a:t>
            </a:r>
            <a:endParaRPr lang="en-US" sz="1950" dirty="0"/>
          </a:p>
        </p:txBody>
      </p:sp>
      <p:sp>
        <p:nvSpPr>
          <p:cNvPr id="6" name="Text 3"/>
          <p:cNvSpPr/>
          <p:nvPr/>
        </p:nvSpPr>
        <p:spPr>
          <a:xfrm>
            <a:off x="947857" y="4859655"/>
            <a:ext cx="3992166" cy="909757"/>
          </a:xfrm>
          <a:prstGeom prst="rect">
            <a:avLst/>
          </a:prstGeom>
          <a:noFill/>
          <a:ln/>
        </p:spPr>
        <p:txBody>
          <a:bodyPr wrap="square" lIns="0" tIns="0" rIns="0" bIns="0" rtlCol="0" anchor="t"/>
          <a:lstStyle/>
          <a:p>
            <a:pPr algn="l" indent="0" marL="0">
              <a:lnSpc>
                <a:spcPts val="2350"/>
              </a:lnSpc>
              <a:buNone/>
            </a:pPr>
            <a:r>
              <a:rPr lang="en-US" sz="1450" dirty="0">
                <a:solidFill>
                  <a:srgbClr val="272525"/>
                </a:solidFill>
                <a:latin typeface="Montserrat" pitchFamily="34" charset="0"/>
                <a:ea typeface="Montserrat" pitchFamily="34" charset="-122"/>
                <a:cs typeface="Montserrat" pitchFamily="34" charset="-120"/>
              </a:rPr>
              <a:t>Avoir un modèle de clustering stable et performant, prêt pour l'évaluation de sa stabilité dans le temps.</a:t>
            </a:r>
            <a:endParaRPr lang="en-US" sz="1450" dirty="0"/>
          </a:p>
        </p:txBody>
      </p:sp>
      <p:pic>
        <p:nvPicPr>
          <p:cNvPr id="7" name="Image 1" descr="preencoded.png">    </p:cNvPr>
          <p:cNvPicPr>
            <a:picLocks noChangeAspect="1"/>
          </p:cNvPicPr>
          <p:nvPr/>
        </p:nvPicPr>
        <p:blipFill>
          <a:blip r:embed="rId2"/>
          <a:stretch>
            <a:fillRect/>
          </a:stretch>
        </p:blipFill>
        <p:spPr>
          <a:xfrm>
            <a:off x="5129570" y="3486388"/>
            <a:ext cx="4371261" cy="758309"/>
          </a:xfrm>
          <a:prstGeom prst="rect">
            <a:avLst/>
          </a:prstGeom>
        </p:spPr>
      </p:pic>
      <p:sp>
        <p:nvSpPr>
          <p:cNvPr id="8" name="Text 4"/>
          <p:cNvSpPr/>
          <p:nvPr/>
        </p:nvSpPr>
        <p:spPr>
          <a:xfrm>
            <a:off x="5319117" y="4434245"/>
            <a:ext cx="2494359" cy="311706"/>
          </a:xfrm>
          <a:prstGeom prst="rect">
            <a:avLst/>
          </a:prstGeom>
          <a:noFill/>
          <a:ln/>
        </p:spPr>
        <p:txBody>
          <a:bodyPr wrap="none" lIns="0" tIns="0" rIns="0" bIns="0" rtlCol="0" anchor="t"/>
          <a:lstStyle/>
          <a:p>
            <a:pPr algn="l" indent="0" marL="0">
              <a:lnSpc>
                <a:spcPts val="2450"/>
              </a:lnSpc>
              <a:buNone/>
            </a:pPr>
            <a:r>
              <a:rPr lang="en-US" sz="1950" b="1" dirty="0">
                <a:solidFill>
                  <a:srgbClr val="272525"/>
                </a:solidFill>
                <a:latin typeface="Barlow Bold" pitchFamily="34" charset="0"/>
                <a:ea typeface="Barlow Bold" pitchFamily="34" charset="-122"/>
                <a:cs typeface="Barlow Bold" pitchFamily="34" charset="-120"/>
              </a:rPr>
              <a:t>Clustering Optimisé</a:t>
            </a:r>
            <a:endParaRPr lang="en-US" sz="1950" dirty="0"/>
          </a:p>
        </p:txBody>
      </p:sp>
      <p:sp>
        <p:nvSpPr>
          <p:cNvPr id="9" name="Text 5"/>
          <p:cNvSpPr/>
          <p:nvPr/>
        </p:nvSpPr>
        <p:spPr>
          <a:xfrm>
            <a:off x="5319117" y="4859655"/>
            <a:ext cx="3992166" cy="1213009"/>
          </a:xfrm>
          <a:prstGeom prst="rect">
            <a:avLst/>
          </a:prstGeom>
          <a:noFill/>
          <a:ln/>
        </p:spPr>
        <p:txBody>
          <a:bodyPr wrap="square" lIns="0" tIns="0" rIns="0" bIns="0" rtlCol="0" anchor="t"/>
          <a:lstStyle/>
          <a:p>
            <a:pPr algn="l" indent="0" marL="0">
              <a:lnSpc>
                <a:spcPts val="2350"/>
              </a:lnSpc>
              <a:buNone/>
            </a:pPr>
            <a:r>
              <a:rPr lang="en-US" sz="1450" dirty="0">
                <a:solidFill>
                  <a:srgbClr val="272525"/>
                </a:solidFill>
                <a:latin typeface="Montserrat" pitchFamily="34" charset="0"/>
                <a:ea typeface="Montserrat" pitchFamily="34" charset="-122"/>
                <a:cs typeface="Montserrat" pitchFamily="34" charset="-120"/>
              </a:rPr>
              <a:t>Disposer d'un clustering final qui est non seulement techniquement optimisé, mais aussi profondément interprétable du point de vue métier.</a:t>
            </a:r>
            <a:endParaRPr lang="en-US" sz="1450" dirty="0"/>
          </a:p>
        </p:txBody>
      </p:sp>
      <p:pic>
        <p:nvPicPr>
          <p:cNvPr id="10" name="Image 2" descr="preencoded.png">    </p:cNvPr>
          <p:cNvPicPr>
            <a:picLocks noChangeAspect="1"/>
          </p:cNvPicPr>
          <p:nvPr/>
        </p:nvPicPr>
        <p:blipFill>
          <a:blip r:embed="rId3"/>
          <a:stretch>
            <a:fillRect/>
          </a:stretch>
        </p:blipFill>
        <p:spPr>
          <a:xfrm>
            <a:off x="9500830" y="3486388"/>
            <a:ext cx="4371261" cy="758309"/>
          </a:xfrm>
          <a:prstGeom prst="rect">
            <a:avLst/>
          </a:prstGeom>
        </p:spPr>
      </p:pic>
      <p:sp>
        <p:nvSpPr>
          <p:cNvPr id="11" name="Text 6"/>
          <p:cNvSpPr/>
          <p:nvPr/>
        </p:nvSpPr>
        <p:spPr>
          <a:xfrm>
            <a:off x="9690378" y="4434245"/>
            <a:ext cx="2494359" cy="311706"/>
          </a:xfrm>
          <a:prstGeom prst="rect">
            <a:avLst/>
          </a:prstGeom>
          <a:noFill/>
          <a:ln/>
        </p:spPr>
        <p:txBody>
          <a:bodyPr wrap="none" lIns="0" tIns="0" rIns="0" bIns="0" rtlCol="0" anchor="t"/>
          <a:lstStyle/>
          <a:p>
            <a:pPr algn="l" indent="0" marL="0">
              <a:lnSpc>
                <a:spcPts val="2450"/>
              </a:lnSpc>
              <a:buNone/>
            </a:pPr>
            <a:r>
              <a:rPr lang="en-US" sz="1950" b="1" dirty="0">
                <a:solidFill>
                  <a:srgbClr val="272525"/>
                </a:solidFill>
                <a:latin typeface="Barlow Bold" pitchFamily="34" charset="0"/>
                <a:ea typeface="Barlow Bold" pitchFamily="34" charset="-122"/>
                <a:cs typeface="Barlow Bold" pitchFamily="34" charset="-120"/>
              </a:rPr>
              <a:t>Interprétabilité Métier</a:t>
            </a:r>
            <a:endParaRPr lang="en-US" sz="1950" dirty="0"/>
          </a:p>
        </p:txBody>
      </p:sp>
      <p:sp>
        <p:nvSpPr>
          <p:cNvPr id="12" name="Text 7"/>
          <p:cNvSpPr/>
          <p:nvPr/>
        </p:nvSpPr>
        <p:spPr>
          <a:xfrm>
            <a:off x="9690378" y="4859655"/>
            <a:ext cx="3992166" cy="1213009"/>
          </a:xfrm>
          <a:prstGeom prst="rect">
            <a:avLst/>
          </a:prstGeom>
          <a:noFill/>
          <a:ln/>
        </p:spPr>
        <p:txBody>
          <a:bodyPr wrap="square" lIns="0" tIns="0" rIns="0" bIns="0" rtlCol="0" anchor="t"/>
          <a:lstStyle/>
          <a:p>
            <a:pPr algn="l" indent="0" marL="0">
              <a:lnSpc>
                <a:spcPts val="2350"/>
              </a:lnSpc>
              <a:buNone/>
            </a:pPr>
            <a:r>
              <a:rPr lang="en-US" sz="1450" dirty="0">
                <a:solidFill>
                  <a:srgbClr val="272525"/>
                </a:solidFill>
                <a:latin typeface="Montserrat" pitchFamily="34" charset="0"/>
                <a:ea typeface="Montserrat" pitchFamily="34" charset="-122"/>
                <a:cs typeface="Montserrat" pitchFamily="34" charset="-120"/>
              </a:rPr>
              <a:t>Chaque segment client doit avoir une signification claire et des implications directes pour les stratégies marketing et commerciales.</a:t>
            </a:r>
            <a:endParaRPr lang="en-US" sz="14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58309" y="2312789"/>
            <a:ext cx="10840998" cy="623530"/>
          </a:xfrm>
          <a:prstGeom prst="rect">
            <a:avLst/>
          </a:prstGeom>
          <a:noFill/>
          <a:ln/>
        </p:spPr>
        <p:txBody>
          <a:bodyPr wrap="none" lIns="0" tIns="0" rIns="0" bIns="0" rtlCol="0" anchor="t"/>
          <a:lstStyle/>
          <a:p>
            <a:pPr algn="l" indent="0" marL="0">
              <a:lnSpc>
                <a:spcPts val="4900"/>
              </a:lnSpc>
              <a:buNone/>
            </a:pPr>
            <a:r>
              <a:rPr lang="en-US" sz="3900" b="1" dirty="0">
                <a:solidFill>
                  <a:srgbClr val="7068F4"/>
                </a:solidFill>
                <a:latin typeface="Barlow Bold" pitchFamily="34" charset="0"/>
                <a:ea typeface="Barlow Bold" pitchFamily="34" charset="-122"/>
                <a:cs typeface="Barlow Bold" pitchFamily="34" charset="-120"/>
              </a:rPr>
              <a:t>Les Livrables Attendus : Stabilité et Justification</a:t>
            </a:r>
            <a:endParaRPr lang="en-US" sz="3900" dirty="0"/>
          </a:p>
        </p:txBody>
      </p:sp>
      <p:sp>
        <p:nvSpPr>
          <p:cNvPr id="3" name="Text 1"/>
          <p:cNvSpPr/>
          <p:nvPr/>
        </p:nvSpPr>
        <p:spPr>
          <a:xfrm>
            <a:off x="758309" y="3315414"/>
            <a:ext cx="13113782" cy="606504"/>
          </a:xfrm>
          <a:prstGeom prst="rect">
            <a:avLst/>
          </a:prstGeom>
          <a:noFill/>
          <a:ln/>
        </p:spPr>
        <p:txBody>
          <a:bodyPr wrap="square" lIns="0" tIns="0" rIns="0" bIns="0" rtlCol="0" anchor="t"/>
          <a:lstStyle/>
          <a:p>
            <a:pPr algn="l" indent="0" marL="0">
              <a:lnSpc>
                <a:spcPts val="2350"/>
              </a:lnSpc>
              <a:buNone/>
            </a:pPr>
            <a:r>
              <a:rPr lang="en-US" sz="1450" dirty="0">
                <a:solidFill>
                  <a:srgbClr val="272525"/>
                </a:solidFill>
                <a:latin typeface="Montserrat" pitchFamily="34" charset="0"/>
                <a:ea typeface="Montserrat" pitchFamily="34" charset="-122"/>
                <a:cs typeface="Montserrat" pitchFamily="34" charset="-120"/>
              </a:rPr>
              <a:t>À l'issue de cette étape, la capacité à justifier chaque aspect de votre démarche sera primordiale, en particulier en ce qui concerne la stabilité du modèle.</a:t>
            </a:r>
            <a:endParaRPr lang="en-US" sz="1450" dirty="0"/>
          </a:p>
        </p:txBody>
      </p:sp>
      <p:sp>
        <p:nvSpPr>
          <p:cNvPr id="4" name="Text 2"/>
          <p:cNvSpPr/>
          <p:nvPr/>
        </p:nvSpPr>
        <p:spPr>
          <a:xfrm>
            <a:off x="758309" y="4135160"/>
            <a:ext cx="13113782" cy="303252"/>
          </a:xfrm>
          <a:prstGeom prst="rect">
            <a:avLst/>
          </a:prstGeom>
          <a:noFill/>
          <a:ln/>
        </p:spPr>
        <p:txBody>
          <a:bodyPr wrap="none" lIns="0" tIns="0" rIns="0" bIns="0" rtlCol="0" anchor="t"/>
          <a:lstStyle/>
          <a:p>
            <a:pPr algn="l" marL="342900" indent="-342900">
              <a:lnSpc>
                <a:spcPts val="2350"/>
              </a:lnSpc>
              <a:buSzPct val="100000"/>
              <a:buChar char="•"/>
            </a:pPr>
            <a:r>
              <a:rPr lang="en-US" sz="1450" b="1" dirty="0">
                <a:solidFill>
                  <a:srgbClr val="272525"/>
                </a:solidFill>
                <a:latin typeface="Montserrat" pitchFamily="34" charset="0"/>
                <a:ea typeface="Montserrat" pitchFamily="34" charset="-122"/>
                <a:cs typeface="Montserrat" pitchFamily="34" charset="-120"/>
              </a:rPr>
              <a:t>Justification des Features :</a:t>
            </a:r>
            <a:pPr algn="l" indent="0" marL="0">
              <a:lnSpc>
                <a:spcPts val="2350"/>
              </a:lnSpc>
              <a:buNone/>
            </a:pPr>
            <a:r>
              <a:rPr lang="en-US" sz="1450" dirty="0">
                <a:solidFill>
                  <a:srgbClr val="272525"/>
                </a:solidFill>
                <a:latin typeface="Montserrat" pitchFamily="34" charset="0"/>
                <a:ea typeface="Montserrat" pitchFamily="34" charset="-122"/>
                <a:cs typeface="Montserrat" pitchFamily="34" charset="-120"/>
              </a:rPr>
              <a:t> Expliquer pourquoi ces variables ont été choisies et leur pertinence pour la segmentation.</a:t>
            </a:r>
            <a:endParaRPr lang="en-US" sz="1450" dirty="0"/>
          </a:p>
        </p:txBody>
      </p:sp>
      <p:sp>
        <p:nvSpPr>
          <p:cNvPr id="5" name="Text 3"/>
          <p:cNvSpPr/>
          <p:nvPr/>
        </p:nvSpPr>
        <p:spPr>
          <a:xfrm>
            <a:off x="758309" y="4504730"/>
            <a:ext cx="13113782" cy="303252"/>
          </a:xfrm>
          <a:prstGeom prst="rect">
            <a:avLst/>
          </a:prstGeom>
          <a:noFill/>
          <a:ln/>
        </p:spPr>
        <p:txBody>
          <a:bodyPr wrap="none" lIns="0" tIns="0" rIns="0" bIns="0" rtlCol="0" anchor="t"/>
          <a:lstStyle/>
          <a:p>
            <a:pPr algn="l" marL="342900" indent="-342900">
              <a:lnSpc>
                <a:spcPts val="2350"/>
              </a:lnSpc>
              <a:buSzPct val="100000"/>
              <a:buChar char="•"/>
            </a:pPr>
            <a:r>
              <a:rPr lang="en-US" sz="1450" b="1" dirty="0">
                <a:solidFill>
                  <a:srgbClr val="272525"/>
                </a:solidFill>
                <a:latin typeface="Montserrat" pitchFamily="34" charset="0"/>
                <a:ea typeface="Montserrat" pitchFamily="34" charset="-122"/>
                <a:cs typeface="Montserrat" pitchFamily="34" charset="-120"/>
              </a:rPr>
              <a:t>Nombre de Clusters :</a:t>
            </a:r>
            <a:pPr algn="l" indent="0" marL="0">
              <a:lnSpc>
                <a:spcPts val="2350"/>
              </a:lnSpc>
              <a:buNone/>
            </a:pPr>
            <a:r>
              <a:rPr lang="en-US" sz="1450" dirty="0">
                <a:solidFill>
                  <a:srgbClr val="272525"/>
                </a:solidFill>
                <a:latin typeface="Montserrat" pitchFamily="34" charset="0"/>
                <a:ea typeface="Montserrat" pitchFamily="34" charset="-122"/>
                <a:cs typeface="Montserrat" pitchFamily="34" charset="-120"/>
              </a:rPr>
              <a:t> Argumenter le choix du nombre optimal de clusters, en se basant sur des métriques et l'interprétation métier.</a:t>
            </a:r>
            <a:endParaRPr lang="en-US" sz="1450" dirty="0"/>
          </a:p>
        </p:txBody>
      </p:sp>
      <p:sp>
        <p:nvSpPr>
          <p:cNvPr id="6" name="Text 4"/>
          <p:cNvSpPr/>
          <p:nvPr/>
        </p:nvSpPr>
        <p:spPr>
          <a:xfrm>
            <a:off x="758309" y="4874300"/>
            <a:ext cx="13113782" cy="303252"/>
          </a:xfrm>
          <a:prstGeom prst="rect">
            <a:avLst/>
          </a:prstGeom>
          <a:noFill/>
          <a:ln/>
        </p:spPr>
        <p:txBody>
          <a:bodyPr wrap="none" lIns="0" tIns="0" rIns="0" bIns="0" rtlCol="0" anchor="t"/>
          <a:lstStyle/>
          <a:p>
            <a:pPr algn="l" marL="342900" indent="-342900">
              <a:lnSpc>
                <a:spcPts val="2350"/>
              </a:lnSpc>
              <a:buSzPct val="100000"/>
              <a:buChar char="•"/>
            </a:pPr>
            <a:r>
              <a:rPr lang="en-US" sz="1450" b="1" dirty="0">
                <a:solidFill>
                  <a:srgbClr val="272525"/>
                </a:solidFill>
                <a:latin typeface="Montserrat" pitchFamily="34" charset="0"/>
                <a:ea typeface="Montserrat" pitchFamily="34" charset="-122"/>
                <a:cs typeface="Montserrat" pitchFamily="34" charset="-120"/>
              </a:rPr>
              <a:t>Évaluation du Clustering :</a:t>
            </a:r>
            <a:pPr algn="l" indent="0" marL="0">
              <a:lnSpc>
                <a:spcPts val="2350"/>
              </a:lnSpc>
              <a:buNone/>
            </a:pPr>
            <a:r>
              <a:rPr lang="en-US" sz="1450" dirty="0">
                <a:solidFill>
                  <a:srgbClr val="272525"/>
                </a:solidFill>
                <a:latin typeface="Montserrat" pitchFamily="34" charset="0"/>
                <a:ea typeface="Montserrat" pitchFamily="34" charset="-122"/>
                <a:cs typeface="Montserrat" pitchFamily="34" charset="-120"/>
              </a:rPr>
              <a:t> Détailler la démarche et les métriques utilisées pour évaluer la qualité du clustering.</a:t>
            </a:r>
            <a:endParaRPr lang="en-US" sz="1450" dirty="0"/>
          </a:p>
        </p:txBody>
      </p:sp>
      <p:sp>
        <p:nvSpPr>
          <p:cNvPr id="7" name="Text 5"/>
          <p:cNvSpPr/>
          <p:nvPr/>
        </p:nvSpPr>
        <p:spPr>
          <a:xfrm>
            <a:off x="758309" y="5243870"/>
            <a:ext cx="13113782" cy="303252"/>
          </a:xfrm>
          <a:prstGeom prst="rect">
            <a:avLst/>
          </a:prstGeom>
          <a:noFill/>
          <a:ln/>
        </p:spPr>
        <p:txBody>
          <a:bodyPr wrap="none" lIns="0" tIns="0" rIns="0" bIns="0" rtlCol="0" anchor="t"/>
          <a:lstStyle/>
          <a:p>
            <a:pPr algn="l" marL="342900" indent="-342900">
              <a:lnSpc>
                <a:spcPts val="2350"/>
              </a:lnSpc>
              <a:buSzPct val="100000"/>
              <a:buChar char="•"/>
            </a:pPr>
            <a:r>
              <a:rPr lang="en-US" sz="1450" b="1" dirty="0">
                <a:solidFill>
                  <a:srgbClr val="272525"/>
                </a:solidFill>
                <a:latin typeface="Montserrat" pitchFamily="34" charset="0"/>
                <a:ea typeface="Montserrat" pitchFamily="34" charset="-122"/>
                <a:cs typeface="Montserrat" pitchFamily="34" charset="-120"/>
              </a:rPr>
              <a:t>Sens Métier des Clusters :</a:t>
            </a:r>
            <a:pPr algn="l" indent="0" marL="0">
              <a:lnSpc>
                <a:spcPts val="2350"/>
              </a:lnSpc>
              <a:buNone/>
            </a:pPr>
            <a:r>
              <a:rPr lang="en-US" sz="1450" dirty="0">
                <a:solidFill>
                  <a:srgbClr val="272525"/>
                </a:solidFill>
                <a:latin typeface="Montserrat" pitchFamily="34" charset="0"/>
                <a:ea typeface="Montserrat" pitchFamily="34" charset="-122"/>
                <a:cs typeface="Montserrat" pitchFamily="34" charset="-120"/>
              </a:rPr>
              <a:t> Définir clairement le profil et les comportements de chaque segment client identifié.</a:t>
            </a:r>
            <a:endParaRPr lang="en-US" sz="1450" dirty="0"/>
          </a:p>
        </p:txBody>
      </p:sp>
      <p:sp>
        <p:nvSpPr>
          <p:cNvPr id="8" name="Text 6"/>
          <p:cNvSpPr/>
          <p:nvPr/>
        </p:nvSpPr>
        <p:spPr>
          <a:xfrm>
            <a:off x="758309" y="5613440"/>
            <a:ext cx="13113782" cy="303252"/>
          </a:xfrm>
          <a:prstGeom prst="rect">
            <a:avLst/>
          </a:prstGeom>
          <a:noFill/>
          <a:ln/>
        </p:spPr>
        <p:txBody>
          <a:bodyPr wrap="none" lIns="0" tIns="0" rIns="0" bIns="0" rtlCol="0" anchor="t"/>
          <a:lstStyle/>
          <a:p>
            <a:pPr algn="l" marL="342900" indent="-342900">
              <a:lnSpc>
                <a:spcPts val="2350"/>
              </a:lnSpc>
              <a:buSzPct val="100000"/>
              <a:buChar char="•"/>
            </a:pPr>
            <a:r>
              <a:rPr lang="en-US" sz="1450" b="1" dirty="0">
                <a:solidFill>
                  <a:srgbClr val="272525"/>
                </a:solidFill>
                <a:latin typeface="Montserrat" pitchFamily="34" charset="0"/>
                <a:ea typeface="Montserrat" pitchFamily="34" charset="-122"/>
                <a:cs typeface="Montserrat" pitchFamily="34" charset="-120"/>
              </a:rPr>
              <a:t>Stabilité de l'Algorithme :</a:t>
            </a:r>
            <a:pPr algn="l" indent="0" marL="0">
              <a:lnSpc>
                <a:spcPts val="2350"/>
              </a:lnSpc>
              <a:buNone/>
            </a:pPr>
            <a:r>
              <a:rPr lang="en-US" sz="1450" dirty="0">
                <a:solidFill>
                  <a:srgbClr val="272525"/>
                </a:solidFill>
                <a:latin typeface="Montserrat" pitchFamily="34" charset="0"/>
                <a:ea typeface="Montserrat" pitchFamily="34" charset="-122"/>
                <a:cs typeface="Montserrat" pitchFamily="34" charset="-120"/>
              </a:rPr>
              <a:t> Démontrer l'approche utilisée pour mesurer et garantir la stabilité de l'algorithme dans le temps.</a:t>
            </a:r>
            <a:endParaRPr lang="en-US" sz="14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03540" y="623768"/>
            <a:ext cx="13223319" cy="1157288"/>
          </a:xfrm>
          <a:prstGeom prst="rect">
            <a:avLst/>
          </a:prstGeom>
          <a:noFill/>
          <a:ln/>
        </p:spPr>
        <p:txBody>
          <a:bodyPr wrap="square" lIns="0" tIns="0" rIns="0" bIns="0" rtlCol="0" anchor="t"/>
          <a:lstStyle/>
          <a:p>
            <a:pPr algn="l" indent="0" marL="0">
              <a:lnSpc>
                <a:spcPts val="4550"/>
              </a:lnSpc>
              <a:buNone/>
            </a:pPr>
            <a:r>
              <a:rPr lang="en-US" sz="3600" b="1" dirty="0">
                <a:solidFill>
                  <a:srgbClr val="7068F4"/>
                </a:solidFill>
                <a:latin typeface="Barlow Bold" pitchFamily="34" charset="0"/>
                <a:ea typeface="Barlow Bold" pitchFamily="34" charset="-122"/>
                <a:cs typeface="Barlow Bold" pitchFamily="34" charset="-120"/>
              </a:rPr>
              <a:t>Recommandations Techniques : Mesurer la Divergence et l'Évolution</a:t>
            </a:r>
            <a:endParaRPr lang="en-US" sz="3600" dirty="0"/>
          </a:p>
        </p:txBody>
      </p:sp>
      <p:sp>
        <p:nvSpPr>
          <p:cNvPr id="3" name="Text 1"/>
          <p:cNvSpPr/>
          <p:nvPr/>
        </p:nvSpPr>
        <p:spPr>
          <a:xfrm>
            <a:off x="703540" y="2132767"/>
            <a:ext cx="13223319" cy="281345"/>
          </a:xfrm>
          <a:prstGeom prst="rect">
            <a:avLst/>
          </a:prstGeom>
          <a:noFill/>
          <a:ln/>
        </p:spPr>
        <p:txBody>
          <a:bodyPr wrap="none" lIns="0" tIns="0" rIns="0" bIns="0" rtlCol="0" anchor="t"/>
          <a:lstStyle/>
          <a:p>
            <a:pPr algn="l" indent="0" marL="0">
              <a:lnSpc>
                <a:spcPts val="2200"/>
              </a:lnSpc>
              <a:buNone/>
            </a:pPr>
            <a:r>
              <a:rPr lang="en-US" sz="1350" dirty="0">
                <a:solidFill>
                  <a:srgbClr val="272525"/>
                </a:solidFill>
                <a:latin typeface="Montserrat" pitchFamily="34" charset="0"/>
                <a:ea typeface="Montserrat" pitchFamily="34" charset="-122"/>
                <a:cs typeface="Montserrat" pitchFamily="34" charset="-120"/>
              </a:rPr>
              <a:t>Pour évaluer la stabilité de vos clusters et la robustesse de votre modèle, des outils spécifiques sont recommandés.</a:t>
            </a:r>
            <a:endParaRPr lang="en-US" sz="1350" dirty="0"/>
          </a:p>
        </p:txBody>
      </p:sp>
      <p:sp>
        <p:nvSpPr>
          <p:cNvPr id="4" name="Text 2"/>
          <p:cNvSpPr/>
          <p:nvPr/>
        </p:nvSpPr>
        <p:spPr>
          <a:xfrm>
            <a:off x="703540" y="2787848"/>
            <a:ext cx="2795349" cy="289322"/>
          </a:xfrm>
          <a:prstGeom prst="rect">
            <a:avLst/>
          </a:prstGeom>
          <a:noFill/>
          <a:ln/>
        </p:spPr>
        <p:txBody>
          <a:bodyPr wrap="none" lIns="0" tIns="0" rIns="0" bIns="0" rtlCol="0" anchor="t"/>
          <a:lstStyle/>
          <a:p>
            <a:pPr algn="l" indent="0" marL="0">
              <a:lnSpc>
                <a:spcPts val="2250"/>
              </a:lnSpc>
              <a:buNone/>
            </a:pPr>
            <a:r>
              <a:rPr lang="en-US" sz="1800" b="1" dirty="0">
                <a:solidFill>
                  <a:srgbClr val="7068F4"/>
                </a:solidFill>
                <a:latin typeface="Barlow Bold" pitchFamily="34" charset="0"/>
                <a:ea typeface="Barlow Bold" pitchFamily="34" charset="-122"/>
                <a:cs typeface="Barlow Bold" pitchFamily="34" charset="-120"/>
              </a:rPr>
              <a:t>L'Adjusted Rand Index (ARI)</a:t>
            </a:r>
            <a:endParaRPr lang="en-US" sz="1800" dirty="0"/>
          </a:p>
        </p:txBody>
      </p:sp>
      <p:sp>
        <p:nvSpPr>
          <p:cNvPr id="5" name="Text 3"/>
          <p:cNvSpPr/>
          <p:nvPr/>
        </p:nvSpPr>
        <p:spPr>
          <a:xfrm>
            <a:off x="703540" y="3253026"/>
            <a:ext cx="6397109" cy="1125379"/>
          </a:xfrm>
          <a:prstGeom prst="rect">
            <a:avLst/>
          </a:prstGeom>
          <a:noFill/>
          <a:ln/>
        </p:spPr>
        <p:txBody>
          <a:bodyPr wrap="square" lIns="0" tIns="0" rIns="0" bIns="0" rtlCol="0" anchor="t"/>
          <a:lstStyle/>
          <a:p>
            <a:pPr algn="l" marL="342900" indent="-342900">
              <a:lnSpc>
                <a:spcPts val="2200"/>
              </a:lnSpc>
              <a:buSzPct val="100000"/>
              <a:buChar char="•"/>
            </a:pPr>
            <a:r>
              <a:rPr lang="en-US" sz="1350" b="1" dirty="0">
                <a:solidFill>
                  <a:srgbClr val="272525"/>
                </a:solidFill>
                <a:latin typeface="Montserrat" pitchFamily="34" charset="0"/>
                <a:ea typeface="Montserrat" pitchFamily="34" charset="-122"/>
                <a:cs typeface="Montserrat" pitchFamily="34" charset="-120"/>
              </a:rPr>
              <a:t>Mesure de Divergence :</a:t>
            </a:r>
            <a:pPr algn="l" indent="0" marL="0">
              <a:lnSpc>
                <a:spcPts val="2200"/>
              </a:lnSpc>
              <a:buNone/>
            </a:pPr>
            <a:r>
              <a:rPr lang="en-US" sz="1350" dirty="0">
                <a:solidFill>
                  <a:srgbClr val="272525"/>
                </a:solidFill>
                <a:latin typeface="Montserrat" pitchFamily="34" charset="0"/>
                <a:ea typeface="Montserrat" pitchFamily="34" charset="-122"/>
                <a:cs typeface="Montserrat" pitchFamily="34" charset="-120"/>
              </a:rPr>
              <a:t> L'ARI est un excellent indicateur pour quantifier la similarité entre deux partitions de données. Utilisez-le pour comparer vos clusters à différents moments ou après des réentraînements.</a:t>
            </a:r>
            <a:endParaRPr lang="en-US" sz="1350" dirty="0"/>
          </a:p>
        </p:txBody>
      </p:sp>
      <p:sp>
        <p:nvSpPr>
          <p:cNvPr id="6" name="Text 4"/>
          <p:cNvSpPr/>
          <p:nvPr/>
        </p:nvSpPr>
        <p:spPr>
          <a:xfrm>
            <a:off x="703540" y="4439960"/>
            <a:ext cx="6397109" cy="1125379"/>
          </a:xfrm>
          <a:prstGeom prst="rect">
            <a:avLst/>
          </a:prstGeom>
          <a:noFill/>
          <a:ln/>
        </p:spPr>
        <p:txBody>
          <a:bodyPr wrap="square" lIns="0" tIns="0" rIns="0" bIns="0" rtlCol="0" anchor="t"/>
          <a:lstStyle/>
          <a:p>
            <a:pPr algn="l" marL="342900" indent="-342900">
              <a:lnSpc>
                <a:spcPts val="2200"/>
              </a:lnSpc>
              <a:buSzPct val="100000"/>
              <a:buChar char="•"/>
            </a:pPr>
            <a:r>
              <a:rPr lang="en-US" sz="1350" b="1" dirty="0">
                <a:solidFill>
                  <a:srgbClr val="272525"/>
                </a:solidFill>
                <a:latin typeface="Montserrat" pitchFamily="34" charset="0"/>
                <a:ea typeface="Montserrat" pitchFamily="34" charset="-122"/>
                <a:cs typeface="Montserrat" pitchFamily="34" charset="-120"/>
              </a:rPr>
              <a:t>Détection de Réentraînement :</a:t>
            </a:r>
            <a:pPr algn="l" indent="0" marL="0">
              <a:lnSpc>
                <a:spcPts val="2200"/>
              </a:lnSpc>
              <a:buNone/>
            </a:pPr>
            <a:r>
              <a:rPr lang="en-US" sz="1350" dirty="0">
                <a:solidFill>
                  <a:srgbClr val="272525"/>
                </a:solidFill>
                <a:latin typeface="Montserrat" pitchFamily="34" charset="0"/>
                <a:ea typeface="Montserrat" pitchFamily="34" charset="-122"/>
                <a:cs typeface="Montserrat" pitchFamily="34" charset="-120"/>
              </a:rPr>
              <a:t> Un score d'ARI faible indique une divergence significative des clusters, signalant la nécessité de réentraîner votre modèle de segmentation pour maintenir sa pertinence.</a:t>
            </a:r>
            <a:endParaRPr lang="en-US" sz="1350" dirty="0"/>
          </a:p>
        </p:txBody>
      </p:sp>
      <p:sp>
        <p:nvSpPr>
          <p:cNvPr id="7" name="Text 5"/>
          <p:cNvSpPr/>
          <p:nvPr/>
        </p:nvSpPr>
        <p:spPr>
          <a:xfrm>
            <a:off x="703540" y="5626894"/>
            <a:ext cx="6397109" cy="562689"/>
          </a:xfrm>
          <a:prstGeom prst="rect">
            <a:avLst/>
          </a:prstGeom>
          <a:noFill/>
          <a:ln/>
        </p:spPr>
        <p:txBody>
          <a:bodyPr wrap="square" lIns="0" tIns="0" rIns="0" bIns="0" rtlCol="0" anchor="t"/>
          <a:lstStyle/>
          <a:p>
            <a:pPr algn="l" marL="342900" indent="-342900">
              <a:lnSpc>
                <a:spcPts val="2200"/>
              </a:lnSpc>
              <a:buSzPct val="100000"/>
              <a:buChar char="•"/>
            </a:pPr>
            <a:r>
              <a:rPr lang="en-US" sz="1350" b="1" dirty="0">
                <a:solidFill>
                  <a:srgbClr val="272525"/>
                </a:solidFill>
                <a:latin typeface="Montserrat" pitchFamily="34" charset="0"/>
                <a:ea typeface="Montserrat" pitchFamily="34" charset="-122"/>
                <a:cs typeface="Montserrat" pitchFamily="34" charset="-120"/>
              </a:rPr>
              <a:t>Documentation :</a:t>
            </a:r>
            <a:pPr algn="l" indent="0" marL="0">
              <a:lnSpc>
                <a:spcPts val="2200"/>
              </a:lnSpc>
              <a:buNone/>
            </a:pPr>
            <a:r>
              <a:rPr lang="en-US" sz="1350" dirty="0">
                <a:solidFill>
                  <a:srgbClr val="272525"/>
                </a:solidFill>
                <a:latin typeface="Montserrat" pitchFamily="34" charset="0"/>
                <a:ea typeface="Montserrat" pitchFamily="34" charset="-122"/>
                <a:cs typeface="Montserrat" pitchFamily="34" charset="-120"/>
              </a:rPr>
              <a:t> Référez-vous à la </a:t>
            </a:r>
            <a:pPr algn="l" indent="0" marL="0">
              <a:lnSpc>
                <a:spcPts val="2200"/>
              </a:lnSpc>
              <a:buNone/>
            </a:pPr>
            <a:r>
              <a:rPr lang="en-US" sz="1350" u="sng" dirty="0">
                <a:solidFill>
                  <a:srgbClr val="7068F4"/>
                </a:solidFill>
                <a:latin typeface="Montserrat" pitchFamily="34" charset="0"/>
                <a:ea typeface="Montserrat" pitchFamily="34" charset="-122"/>
                <a:cs typeface="Montserrat" pitchFamily="34" charset="-120"/>
                <a:hlinkClick r:id="rId1" invalidUrl="" action="" tgtFrame="" tooltip="" history="1" highlightClick="0" endSnd="0">
                  <a:extLst>
                    <a:ext uri="{A12FA001-AC4F-418D-AE19-62706E023703}">
                      <ahyp:hlinkClr xmlns:ahyp="http://schemas.microsoft.com/office/drawing/2018/hyperlinkcolor" val="tx"/>
                    </a:ext>
                  </a:extLst>
                </a:hlinkClick>
              </a:rPr>
              <a:t>documentation Scikit-learn</a:t>
            </a:r>
            <a:pPr algn="l" indent="0" marL="0">
              <a:lnSpc>
                <a:spcPts val="2200"/>
              </a:lnSpc>
              <a:buNone/>
            </a:pPr>
            <a:r>
              <a:rPr lang="en-US" sz="1350" dirty="0">
                <a:solidFill>
                  <a:srgbClr val="272525"/>
                </a:solidFill>
                <a:latin typeface="Montserrat" pitchFamily="34" charset="0"/>
                <a:ea typeface="Montserrat" pitchFamily="34" charset="-122"/>
                <a:cs typeface="Montserrat" pitchFamily="34" charset="-120"/>
              </a:rPr>
              <a:t> pour une implémentation précise.</a:t>
            </a:r>
            <a:endParaRPr lang="en-US" sz="1350" dirty="0"/>
          </a:p>
        </p:txBody>
      </p:sp>
      <p:sp>
        <p:nvSpPr>
          <p:cNvPr id="8" name="Text 6"/>
          <p:cNvSpPr/>
          <p:nvPr/>
        </p:nvSpPr>
        <p:spPr>
          <a:xfrm>
            <a:off x="7537371" y="2787848"/>
            <a:ext cx="3617476" cy="289322"/>
          </a:xfrm>
          <a:prstGeom prst="rect">
            <a:avLst/>
          </a:prstGeom>
          <a:noFill/>
          <a:ln/>
        </p:spPr>
        <p:txBody>
          <a:bodyPr wrap="none" lIns="0" tIns="0" rIns="0" bIns="0" rtlCol="0" anchor="t"/>
          <a:lstStyle/>
          <a:p>
            <a:pPr algn="l" indent="0" marL="0">
              <a:lnSpc>
                <a:spcPts val="2250"/>
              </a:lnSpc>
              <a:buNone/>
            </a:pPr>
            <a:r>
              <a:rPr lang="en-US" sz="1800" b="1" dirty="0">
                <a:solidFill>
                  <a:srgbClr val="7068F4"/>
                </a:solidFill>
                <a:latin typeface="Barlow Bold" pitchFamily="34" charset="0"/>
                <a:ea typeface="Barlow Bold" pitchFamily="34" charset="-122"/>
                <a:cs typeface="Barlow Bold" pitchFamily="34" charset="-120"/>
              </a:rPr>
              <a:t>Évolution des Features Numériques</a:t>
            </a:r>
            <a:endParaRPr lang="en-US" sz="1800" dirty="0"/>
          </a:p>
        </p:txBody>
      </p:sp>
      <p:pic>
        <p:nvPicPr>
          <p:cNvPr id="9" name="Image 0" descr="preencoded.png">    </p:cNvPr>
          <p:cNvPicPr>
            <a:picLocks noChangeAspect="1"/>
          </p:cNvPicPr>
          <p:nvPr/>
        </p:nvPicPr>
        <p:blipFill>
          <a:blip r:embed="rId2"/>
          <a:stretch>
            <a:fillRect/>
          </a:stretch>
        </p:blipFill>
        <p:spPr>
          <a:xfrm>
            <a:off x="7537371" y="3275052"/>
            <a:ext cx="3166110" cy="1758910"/>
          </a:xfrm>
          <a:prstGeom prst="rect">
            <a:avLst/>
          </a:prstGeom>
        </p:spPr>
      </p:pic>
      <p:sp>
        <p:nvSpPr>
          <p:cNvPr id="10" name="Text 7"/>
          <p:cNvSpPr/>
          <p:nvPr/>
        </p:nvSpPr>
        <p:spPr>
          <a:xfrm>
            <a:off x="7537371" y="5231844"/>
            <a:ext cx="6397109" cy="1125379"/>
          </a:xfrm>
          <a:prstGeom prst="rect">
            <a:avLst/>
          </a:prstGeom>
          <a:noFill/>
          <a:ln/>
        </p:spPr>
        <p:txBody>
          <a:bodyPr wrap="square" lIns="0" tIns="0" rIns="0" bIns="0" rtlCol="0" anchor="t"/>
          <a:lstStyle/>
          <a:p>
            <a:pPr algn="l" marL="342900" indent="-342900">
              <a:lnSpc>
                <a:spcPts val="2200"/>
              </a:lnSpc>
              <a:buSzPct val="100000"/>
              <a:buChar char="•"/>
            </a:pPr>
            <a:r>
              <a:rPr lang="en-US" sz="1350" b="1" dirty="0">
                <a:solidFill>
                  <a:srgbClr val="272525"/>
                </a:solidFill>
                <a:latin typeface="Montserrat" pitchFamily="34" charset="0"/>
                <a:ea typeface="Montserrat" pitchFamily="34" charset="-122"/>
                <a:cs typeface="Montserrat" pitchFamily="34" charset="-120"/>
              </a:rPr>
              <a:t>Analyse Graphique :</a:t>
            </a:r>
            <a:pPr algn="l" indent="0" marL="0">
              <a:lnSpc>
                <a:spcPts val="2200"/>
              </a:lnSpc>
              <a:buNone/>
            </a:pPr>
            <a:r>
              <a:rPr lang="en-US" sz="1350" dirty="0">
                <a:solidFill>
                  <a:srgbClr val="272525"/>
                </a:solidFill>
                <a:latin typeface="Montserrat" pitchFamily="34" charset="0"/>
                <a:ea typeface="Montserrat" pitchFamily="34" charset="-122"/>
                <a:cs typeface="Montserrat" pitchFamily="34" charset="-120"/>
              </a:rPr>
              <a:t> Visualisez l'évolution des distributions de vos features numériques au fil du temps (ex: histogrammes superposés, boîtes à moustaches). Cela peut révéler des changements sous-jacents dans le comportement client.</a:t>
            </a:r>
            <a:endParaRPr lang="en-US" sz="1350" dirty="0"/>
          </a:p>
        </p:txBody>
      </p:sp>
      <p:sp>
        <p:nvSpPr>
          <p:cNvPr id="11" name="Text 8"/>
          <p:cNvSpPr/>
          <p:nvPr/>
        </p:nvSpPr>
        <p:spPr>
          <a:xfrm>
            <a:off x="7537371" y="6418778"/>
            <a:ext cx="6397109" cy="1125379"/>
          </a:xfrm>
          <a:prstGeom prst="rect">
            <a:avLst/>
          </a:prstGeom>
          <a:noFill/>
          <a:ln/>
        </p:spPr>
        <p:txBody>
          <a:bodyPr wrap="square" lIns="0" tIns="0" rIns="0" bIns="0" rtlCol="0" anchor="t"/>
          <a:lstStyle/>
          <a:p>
            <a:pPr algn="l" marL="342900" indent="-342900">
              <a:lnSpc>
                <a:spcPts val="2200"/>
              </a:lnSpc>
              <a:buSzPct val="100000"/>
              <a:buChar char="•"/>
            </a:pPr>
            <a:r>
              <a:rPr lang="en-US" sz="1350" b="1" dirty="0">
                <a:solidFill>
                  <a:srgbClr val="272525"/>
                </a:solidFill>
                <a:latin typeface="Montserrat" pitchFamily="34" charset="0"/>
                <a:ea typeface="Montserrat" pitchFamily="34" charset="-122"/>
                <a:cs typeface="Montserrat" pitchFamily="34" charset="-120"/>
              </a:rPr>
              <a:t>Test de Kolmogorov-Smirnov :</a:t>
            </a:r>
            <a:pPr algn="l" indent="0" marL="0">
              <a:lnSpc>
                <a:spcPts val="2200"/>
              </a:lnSpc>
              <a:buNone/>
            </a:pPr>
            <a:r>
              <a:rPr lang="en-US" sz="1350" dirty="0">
                <a:solidFill>
                  <a:srgbClr val="272525"/>
                </a:solidFill>
                <a:latin typeface="Montserrat" pitchFamily="34" charset="0"/>
                <a:ea typeface="Montserrat" pitchFamily="34" charset="-122"/>
                <a:cs typeface="Montserrat" pitchFamily="34" charset="-120"/>
              </a:rPr>
              <a:t> Effectuez ce test statistique pour détecter si deux échantillons (par exemple, la même feature à deux périodes différentes) proviennent de la même distribution. Un p-value faible indique un changement significatif.</a:t>
            </a:r>
            <a:endParaRPr lang="en-US" sz="13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58309" y="1860233"/>
            <a:ext cx="13113782" cy="1247061"/>
          </a:xfrm>
          <a:prstGeom prst="rect">
            <a:avLst/>
          </a:prstGeom>
          <a:noFill/>
          <a:ln/>
        </p:spPr>
        <p:txBody>
          <a:bodyPr wrap="square" lIns="0" tIns="0" rIns="0" bIns="0" rtlCol="0" anchor="t"/>
          <a:lstStyle/>
          <a:p>
            <a:pPr algn="l" indent="0" marL="0">
              <a:lnSpc>
                <a:spcPts val="4900"/>
              </a:lnSpc>
              <a:buNone/>
            </a:pPr>
            <a:r>
              <a:rPr lang="en-US" sz="3900" b="1" dirty="0">
                <a:solidFill>
                  <a:srgbClr val="7068F4"/>
                </a:solidFill>
                <a:latin typeface="Barlow Bold" pitchFamily="34" charset="0"/>
                <a:ea typeface="Barlow Bold" pitchFamily="34" charset="-122"/>
                <a:cs typeface="Barlow Bold" pitchFamily="34" charset="-120"/>
              </a:rPr>
              <a:t>Points de Vigilance : Cohérence des Données et Représentativité</a:t>
            </a:r>
            <a:endParaRPr lang="en-US" sz="3900" dirty="0"/>
          </a:p>
        </p:txBody>
      </p:sp>
      <p:sp>
        <p:nvSpPr>
          <p:cNvPr id="3" name="Text 1"/>
          <p:cNvSpPr/>
          <p:nvPr/>
        </p:nvSpPr>
        <p:spPr>
          <a:xfrm>
            <a:off x="758309" y="3486388"/>
            <a:ext cx="13113782" cy="303252"/>
          </a:xfrm>
          <a:prstGeom prst="rect">
            <a:avLst/>
          </a:prstGeom>
          <a:noFill/>
          <a:ln/>
        </p:spPr>
        <p:txBody>
          <a:bodyPr wrap="none" lIns="0" tIns="0" rIns="0" bIns="0" rtlCol="0" anchor="t"/>
          <a:lstStyle/>
          <a:p>
            <a:pPr algn="l" indent="0" marL="0">
              <a:lnSpc>
                <a:spcPts val="2350"/>
              </a:lnSpc>
              <a:buNone/>
            </a:pPr>
            <a:r>
              <a:rPr lang="en-US" sz="1450" dirty="0">
                <a:solidFill>
                  <a:srgbClr val="272525"/>
                </a:solidFill>
                <a:latin typeface="Montserrat" pitchFamily="34" charset="0"/>
                <a:ea typeface="Montserrat" pitchFamily="34" charset="-122"/>
                <a:cs typeface="Montserrat" pitchFamily="34" charset="-120"/>
              </a:rPr>
              <a:t>La qualité et la cohérence des données sont les piliers de la fiabilité de votre modèle de segmentation.</a:t>
            </a:r>
            <a:endParaRPr lang="en-US" sz="1450" dirty="0"/>
          </a:p>
        </p:txBody>
      </p:sp>
      <p:sp>
        <p:nvSpPr>
          <p:cNvPr id="4" name="Shape 2"/>
          <p:cNvSpPr/>
          <p:nvPr/>
        </p:nvSpPr>
        <p:spPr>
          <a:xfrm>
            <a:off x="758309" y="4002881"/>
            <a:ext cx="4244816" cy="2366486"/>
          </a:xfrm>
          <a:prstGeom prst="roundRect">
            <a:avLst>
              <a:gd name="adj" fmla="val 4637"/>
            </a:avLst>
          </a:prstGeom>
          <a:noFill/>
          <a:ln w="22860">
            <a:solidFill>
              <a:srgbClr val="C1C3D0"/>
            </a:solidFill>
            <a:prstDash val="solid"/>
          </a:ln>
          <a:effectLst>
            <a:outerShdw sx="100000" sy="100000" kx="0" ky="0" algn="bl" rotWithShape="0" blurRad="46990" dist="22860" dir="13500000">
              <a:srgbClr val="ffffff">
                <a:alpha val="70000"/>
              </a:srgbClr>
            </a:outerShdw>
          </a:effectLst>
        </p:spPr>
      </p:sp>
      <p:pic>
        <p:nvPicPr>
          <p:cNvPr id="5" name="Image 0" descr="preencoded.png">    </p:cNvPr>
          <p:cNvPicPr>
            <a:picLocks noChangeAspect="1"/>
          </p:cNvPicPr>
          <p:nvPr/>
        </p:nvPicPr>
        <p:blipFill>
          <a:blip r:embed="rId1"/>
          <a:stretch>
            <a:fillRect/>
          </a:stretch>
        </p:blipFill>
        <p:spPr>
          <a:xfrm>
            <a:off x="735449" y="4002881"/>
            <a:ext cx="91440" cy="2366486"/>
          </a:xfrm>
          <a:prstGeom prst="rect">
            <a:avLst/>
          </a:prstGeom>
        </p:spPr>
      </p:pic>
      <p:sp>
        <p:nvSpPr>
          <p:cNvPr id="6" name="Text 3"/>
          <p:cNvSpPr/>
          <p:nvPr/>
        </p:nvSpPr>
        <p:spPr>
          <a:xfrm>
            <a:off x="1039297" y="4215289"/>
            <a:ext cx="2654498" cy="311706"/>
          </a:xfrm>
          <a:prstGeom prst="rect">
            <a:avLst/>
          </a:prstGeom>
          <a:noFill/>
          <a:ln/>
        </p:spPr>
        <p:txBody>
          <a:bodyPr wrap="none" lIns="0" tIns="0" rIns="0" bIns="0" rtlCol="0" anchor="t"/>
          <a:lstStyle/>
          <a:p>
            <a:pPr algn="l" indent="0" marL="0">
              <a:lnSpc>
                <a:spcPts val="2450"/>
              </a:lnSpc>
              <a:buNone/>
            </a:pPr>
            <a:r>
              <a:rPr lang="en-US" sz="1950" b="1" dirty="0">
                <a:solidFill>
                  <a:srgbClr val="272525"/>
                </a:solidFill>
                <a:latin typeface="Barlow Bold" pitchFamily="34" charset="0"/>
                <a:ea typeface="Barlow Bold" pitchFamily="34" charset="-122"/>
                <a:cs typeface="Barlow Bold" pitchFamily="34" charset="-120"/>
              </a:rPr>
              <a:t>Cohérence des Données</a:t>
            </a:r>
            <a:endParaRPr lang="en-US" sz="1950" dirty="0"/>
          </a:p>
        </p:txBody>
      </p:sp>
      <p:sp>
        <p:nvSpPr>
          <p:cNvPr id="7" name="Text 4"/>
          <p:cNvSpPr/>
          <p:nvPr/>
        </p:nvSpPr>
        <p:spPr>
          <a:xfrm>
            <a:off x="1039297" y="4640699"/>
            <a:ext cx="3751421" cy="1516261"/>
          </a:xfrm>
          <a:prstGeom prst="rect">
            <a:avLst/>
          </a:prstGeom>
          <a:noFill/>
          <a:ln/>
        </p:spPr>
        <p:txBody>
          <a:bodyPr wrap="square" lIns="0" tIns="0" rIns="0" bIns="0" rtlCol="0" anchor="t"/>
          <a:lstStyle/>
          <a:p>
            <a:pPr algn="l" indent="0" marL="0">
              <a:lnSpc>
                <a:spcPts val="2350"/>
              </a:lnSpc>
              <a:buNone/>
            </a:pPr>
            <a:r>
              <a:rPr lang="en-US" sz="1450" dirty="0">
                <a:solidFill>
                  <a:srgbClr val="272525"/>
                </a:solidFill>
                <a:latin typeface="Montserrat" pitchFamily="34" charset="0"/>
                <a:ea typeface="Montserrat" pitchFamily="34" charset="-122"/>
                <a:cs typeface="Montserrat" pitchFamily="34" charset="-120"/>
              </a:rPr>
              <a:t>Assurez-vous que les données utilisées pour l'entraînement initial du modèle de clustering sont parfaitement cohérentes avec celles utilisées pour les prédictions ultérieures.</a:t>
            </a:r>
            <a:endParaRPr lang="en-US" sz="1450" dirty="0"/>
          </a:p>
        </p:txBody>
      </p:sp>
      <p:sp>
        <p:nvSpPr>
          <p:cNvPr id="8" name="Shape 5"/>
          <p:cNvSpPr/>
          <p:nvPr/>
        </p:nvSpPr>
        <p:spPr>
          <a:xfrm>
            <a:off x="5192673" y="4002881"/>
            <a:ext cx="4244935" cy="2366486"/>
          </a:xfrm>
          <a:prstGeom prst="roundRect">
            <a:avLst>
              <a:gd name="adj" fmla="val 4637"/>
            </a:avLst>
          </a:prstGeom>
          <a:noFill/>
          <a:ln w="22860">
            <a:solidFill>
              <a:srgbClr val="C1C3D0"/>
            </a:solidFill>
            <a:prstDash val="solid"/>
          </a:ln>
          <a:effectLst>
            <a:outerShdw sx="100000" sy="100000" kx="0" ky="0" algn="bl" rotWithShape="0" blurRad="46990" dist="22860" dir="13500000">
              <a:srgbClr val="ffffff">
                <a:alpha val="70000"/>
              </a:srgbClr>
            </a:outerShdw>
          </a:effectLst>
        </p:spPr>
      </p:sp>
      <p:pic>
        <p:nvPicPr>
          <p:cNvPr id="9" name="Image 1" descr="preencoded.png">    </p:cNvPr>
          <p:cNvPicPr>
            <a:picLocks noChangeAspect="1"/>
          </p:cNvPicPr>
          <p:nvPr/>
        </p:nvPicPr>
        <p:blipFill>
          <a:blip r:embed="rId2"/>
          <a:stretch>
            <a:fillRect/>
          </a:stretch>
        </p:blipFill>
        <p:spPr>
          <a:xfrm>
            <a:off x="5169813" y="4002881"/>
            <a:ext cx="91440" cy="2366486"/>
          </a:xfrm>
          <a:prstGeom prst="rect">
            <a:avLst/>
          </a:prstGeom>
        </p:spPr>
      </p:pic>
      <p:sp>
        <p:nvSpPr>
          <p:cNvPr id="10" name="Text 6"/>
          <p:cNvSpPr/>
          <p:nvPr/>
        </p:nvSpPr>
        <p:spPr>
          <a:xfrm>
            <a:off x="5473660" y="4215289"/>
            <a:ext cx="2748558" cy="311706"/>
          </a:xfrm>
          <a:prstGeom prst="rect">
            <a:avLst/>
          </a:prstGeom>
          <a:noFill/>
          <a:ln/>
        </p:spPr>
        <p:txBody>
          <a:bodyPr wrap="none" lIns="0" tIns="0" rIns="0" bIns="0" rtlCol="0" anchor="t"/>
          <a:lstStyle/>
          <a:p>
            <a:pPr algn="l" indent="0" marL="0">
              <a:lnSpc>
                <a:spcPts val="2450"/>
              </a:lnSpc>
              <a:buNone/>
            </a:pPr>
            <a:r>
              <a:rPr lang="en-US" sz="1950" b="1" dirty="0">
                <a:solidFill>
                  <a:srgbClr val="272525"/>
                </a:solidFill>
                <a:latin typeface="Barlow Bold" pitchFamily="34" charset="0"/>
                <a:ea typeface="Barlow Bold" pitchFamily="34" charset="-122"/>
                <a:cs typeface="Barlow Bold" pitchFamily="34" charset="-120"/>
              </a:rPr>
              <a:t>Alignement des Features</a:t>
            </a:r>
            <a:endParaRPr lang="en-US" sz="1950" dirty="0"/>
          </a:p>
        </p:txBody>
      </p:sp>
      <p:sp>
        <p:nvSpPr>
          <p:cNvPr id="11" name="Text 7"/>
          <p:cNvSpPr/>
          <p:nvPr/>
        </p:nvSpPr>
        <p:spPr>
          <a:xfrm>
            <a:off x="5473660" y="4640699"/>
            <a:ext cx="3751540" cy="1516261"/>
          </a:xfrm>
          <a:prstGeom prst="rect">
            <a:avLst/>
          </a:prstGeom>
          <a:noFill/>
          <a:ln/>
        </p:spPr>
        <p:txBody>
          <a:bodyPr wrap="square" lIns="0" tIns="0" rIns="0" bIns="0" rtlCol="0" anchor="t"/>
          <a:lstStyle/>
          <a:p>
            <a:pPr algn="l" indent="0" marL="0">
              <a:lnSpc>
                <a:spcPts val="2350"/>
              </a:lnSpc>
              <a:buNone/>
            </a:pPr>
            <a:r>
              <a:rPr lang="en-US" sz="1450" dirty="0">
                <a:solidFill>
                  <a:srgbClr val="272525"/>
                </a:solidFill>
                <a:latin typeface="Montserrat" pitchFamily="34" charset="0"/>
                <a:ea typeface="Montserrat" pitchFamily="34" charset="-122"/>
                <a:cs typeface="Montserrat" pitchFamily="34" charset="-120"/>
              </a:rPr>
              <a:t>Toutes les variables (features) doivent être traitées de la même manière (nettoyage, transformation, normalisation) à travers toutes les périodes d'analyse pour éviter des biais.</a:t>
            </a:r>
            <a:endParaRPr lang="en-US" sz="1450" dirty="0"/>
          </a:p>
        </p:txBody>
      </p:sp>
      <p:sp>
        <p:nvSpPr>
          <p:cNvPr id="12" name="Shape 8"/>
          <p:cNvSpPr/>
          <p:nvPr/>
        </p:nvSpPr>
        <p:spPr>
          <a:xfrm>
            <a:off x="9627156" y="4002881"/>
            <a:ext cx="4244816" cy="2366486"/>
          </a:xfrm>
          <a:prstGeom prst="roundRect">
            <a:avLst>
              <a:gd name="adj" fmla="val 4637"/>
            </a:avLst>
          </a:prstGeom>
          <a:noFill/>
          <a:ln w="22860">
            <a:solidFill>
              <a:srgbClr val="C1C3D0"/>
            </a:solidFill>
            <a:prstDash val="solid"/>
          </a:ln>
          <a:effectLst>
            <a:outerShdw sx="100000" sy="100000" kx="0" ky="0" algn="bl" rotWithShape="0" blurRad="46990" dist="22860" dir="13500000">
              <a:srgbClr val="ffffff">
                <a:alpha val="70000"/>
              </a:srgbClr>
            </a:outerShdw>
          </a:effectLst>
        </p:spPr>
      </p:sp>
      <p:pic>
        <p:nvPicPr>
          <p:cNvPr id="13" name="Image 2" descr="preencoded.png">    </p:cNvPr>
          <p:cNvPicPr>
            <a:picLocks noChangeAspect="1"/>
          </p:cNvPicPr>
          <p:nvPr/>
        </p:nvPicPr>
        <p:blipFill>
          <a:blip r:embed="rId3"/>
          <a:stretch>
            <a:fillRect/>
          </a:stretch>
        </p:blipFill>
        <p:spPr>
          <a:xfrm>
            <a:off x="9604296" y="4002881"/>
            <a:ext cx="91440" cy="2366486"/>
          </a:xfrm>
          <a:prstGeom prst="rect">
            <a:avLst/>
          </a:prstGeom>
        </p:spPr>
      </p:pic>
      <p:sp>
        <p:nvSpPr>
          <p:cNvPr id="14" name="Text 9"/>
          <p:cNvSpPr/>
          <p:nvPr/>
        </p:nvSpPr>
        <p:spPr>
          <a:xfrm>
            <a:off x="9908143" y="4215289"/>
            <a:ext cx="3141702" cy="311706"/>
          </a:xfrm>
          <a:prstGeom prst="rect">
            <a:avLst/>
          </a:prstGeom>
          <a:noFill/>
          <a:ln/>
        </p:spPr>
        <p:txBody>
          <a:bodyPr wrap="none" lIns="0" tIns="0" rIns="0" bIns="0" rtlCol="0" anchor="t"/>
          <a:lstStyle/>
          <a:p>
            <a:pPr algn="l" indent="0" marL="0">
              <a:lnSpc>
                <a:spcPts val="2450"/>
              </a:lnSpc>
              <a:buNone/>
            </a:pPr>
            <a:r>
              <a:rPr lang="en-US" sz="1950" b="1" dirty="0">
                <a:solidFill>
                  <a:srgbClr val="272525"/>
                </a:solidFill>
                <a:latin typeface="Barlow Bold" pitchFamily="34" charset="0"/>
                <a:ea typeface="Barlow Bold" pitchFamily="34" charset="-122"/>
                <a:cs typeface="Barlow Bold" pitchFamily="34" charset="-120"/>
              </a:rPr>
              <a:t>Représentativité Temporelle</a:t>
            </a:r>
            <a:endParaRPr lang="en-US" sz="1950" dirty="0"/>
          </a:p>
        </p:txBody>
      </p:sp>
      <p:sp>
        <p:nvSpPr>
          <p:cNvPr id="15" name="Text 10"/>
          <p:cNvSpPr/>
          <p:nvPr/>
        </p:nvSpPr>
        <p:spPr>
          <a:xfrm>
            <a:off x="9908143" y="4640699"/>
            <a:ext cx="3751421" cy="1516261"/>
          </a:xfrm>
          <a:prstGeom prst="rect">
            <a:avLst/>
          </a:prstGeom>
          <a:noFill/>
          <a:ln/>
        </p:spPr>
        <p:txBody>
          <a:bodyPr wrap="square" lIns="0" tIns="0" rIns="0" bIns="0" rtlCol="0" anchor="t"/>
          <a:lstStyle/>
          <a:p>
            <a:pPr algn="l" indent="0" marL="0">
              <a:lnSpc>
                <a:spcPts val="2350"/>
              </a:lnSpc>
              <a:buNone/>
            </a:pPr>
            <a:r>
              <a:rPr lang="en-US" sz="1450" dirty="0">
                <a:solidFill>
                  <a:srgbClr val="272525"/>
                </a:solidFill>
                <a:latin typeface="Montserrat" pitchFamily="34" charset="0"/>
                <a:ea typeface="Montserrat" pitchFamily="34" charset="-122"/>
                <a:cs typeface="Montserrat" pitchFamily="34" charset="-120"/>
              </a:rPr>
              <a:t>Vérifiez que les données d'évaluation ultérieures sont représentatives des données d'entraînement initiales, notamment en termes de saisonnalité ou d'événements majeurs.</a:t>
            </a:r>
            <a:endParaRPr lang="en-US" sz="14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58309" y="1864757"/>
            <a:ext cx="13113782" cy="1247061"/>
          </a:xfrm>
          <a:prstGeom prst="rect">
            <a:avLst/>
          </a:prstGeom>
          <a:noFill/>
          <a:ln/>
        </p:spPr>
        <p:txBody>
          <a:bodyPr wrap="square" lIns="0" tIns="0" rIns="0" bIns="0" rtlCol="0" anchor="t"/>
          <a:lstStyle/>
          <a:p>
            <a:pPr algn="l" indent="0" marL="0">
              <a:lnSpc>
                <a:spcPts val="4900"/>
              </a:lnSpc>
              <a:buNone/>
            </a:pPr>
            <a:r>
              <a:rPr lang="en-US" sz="3900" b="1" dirty="0">
                <a:solidFill>
                  <a:srgbClr val="7068F4"/>
                </a:solidFill>
                <a:latin typeface="Barlow Bold" pitchFamily="34" charset="0"/>
                <a:ea typeface="Barlow Bold" pitchFamily="34" charset="-122"/>
                <a:cs typeface="Barlow Bold" pitchFamily="34" charset="-120"/>
              </a:rPr>
              <a:t>Préparation de la Présentation : Storytelling et Insights Métier</a:t>
            </a:r>
            <a:endParaRPr lang="en-US" sz="3900" dirty="0"/>
          </a:p>
        </p:txBody>
      </p:sp>
      <p:sp>
        <p:nvSpPr>
          <p:cNvPr id="3" name="Text 1"/>
          <p:cNvSpPr/>
          <p:nvPr/>
        </p:nvSpPr>
        <p:spPr>
          <a:xfrm>
            <a:off x="758309" y="3490913"/>
            <a:ext cx="13113782" cy="303252"/>
          </a:xfrm>
          <a:prstGeom prst="rect">
            <a:avLst/>
          </a:prstGeom>
          <a:noFill/>
          <a:ln/>
        </p:spPr>
        <p:txBody>
          <a:bodyPr wrap="none" lIns="0" tIns="0" rIns="0" bIns="0" rtlCol="0" anchor="t"/>
          <a:lstStyle/>
          <a:p>
            <a:pPr algn="l" indent="0" marL="0">
              <a:lnSpc>
                <a:spcPts val="2350"/>
              </a:lnSpc>
              <a:buNone/>
            </a:pPr>
            <a:r>
              <a:rPr lang="en-US" sz="1450" dirty="0">
                <a:solidFill>
                  <a:srgbClr val="272525"/>
                </a:solidFill>
                <a:latin typeface="Montserrat" pitchFamily="34" charset="0"/>
                <a:ea typeface="Montserrat" pitchFamily="34" charset="-122"/>
                <a:cs typeface="Montserrat" pitchFamily="34" charset="-120"/>
              </a:rPr>
              <a:t>La phase finale du projet culmine avec la présentation de vos résultats. Une communication claire et ciblée est essentielle.</a:t>
            </a:r>
            <a:endParaRPr lang="en-US" sz="1450" dirty="0"/>
          </a:p>
        </p:txBody>
      </p:sp>
      <p:pic>
        <p:nvPicPr>
          <p:cNvPr id="4" name="Image 0" descr="preencoded.png">    </p:cNvPr>
          <p:cNvPicPr>
            <a:picLocks noChangeAspect="1"/>
          </p:cNvPicPr>
          <p:nvPr/>
        </p:nvPicPr>
        <p:blipFill>
          <a:blip r:embed="rId1"/>
          <a:stretch>
            <a:fillRect/>
          </a:stretch>
        </p:blipFill>
        <p:spPr>
          <a:xfrm>
            <a:off x="758309" y="4007406"/>
            <a:ext cx="473869" cy="473869"/>
          </a:xfrm>
          <a:prstGeom prst="rect">
            <a:avLst/>
          </a:prstGeom>
        </p:spPr>
      </p:pic>
      <p:sp>
        <p:nvSpPr>
          <p:cNvPr id="5" name="Text 2"/>
          <p:cNvSpPr/>
          <p:nvPr/>
        </p:nvSpPr>
        <p:spPr>
          <a:xfrm>
            <a:off x="1469112" y="4119920"/>
            <a:ext cx="2494359" cy="311706"/>
          </a:xfrm>
          <a:prstGeom prst="rect">
            <a:avLst/>
          </a:prstGeom>
          <a:noFill/>
          <a:ln/>
        </p:spPr>
        <p:txBody>
          <a:bodyPr wrap="none" lIns="0" tIns="0" rIns="0" bIns="0" rtlCol="0" anchor="t"/>
          <a:lstStyle/>
          <a:p>
            <a:pPr algn="l" indent="0" marL="0">
              <a:lnSpc>
                <a:spcPts val="2450"/>
              </a:lnSpc>
              <a:buNone/>
            </a:pPr>
            <a:r>
              <a:rPr lang="en-US" sz="1950" b="1" dirty="0">
                <a:solidFill>
                  <a:srgbClr val="272525"/>
                </a:solidFill>
                <a:latin typeface="Barlow Bold" pitchFamily="34" charset="0"/>
                <a:ea typeface="Barlow Bold" pitchFamily="34" charset="-122"/>
                <a:cs typeface="Barlow Bold" pitchFamily="34" charset="-120"/>
              </a:rPr>
              <a:t>Présentation Claire</a:t>
            </a:r>
            <a:endParaRPr lang="en-US" sz="1950" dirty="0"/>
          </a:p>
        </p:txBody>
      </p:sp>
      <p:sp>
        <p:nvSpPr>
          <p:cNvPr id="6" name="Text 3"/>
          <p:cNvSpPr/>
          <p:nvPr/>
        </p:nvSpPr>
        <p:spPr>
          <a:xfrm>
            <a:off x="1469112" y="4545330"/>
            <a:ext cx="3502462" cy="1516261"/>
          </a:xfrm>
          <a:prstGeom prst="rect">
            <a:avLst/>
          </a:prstGeom>
          <a:noFill/>
          <a:ln/>
        </p:spPr>
        <p:txBody>
          <a:bodyPr wrap="square" lIns="0" tIns="0" rIns="0" bIns="0" rtlCol="0" anchor="t"/>
          <a:lstStyle/>
          <a:p>
            <a:pPr algn="l" indent="0" marL="0">
              <a:lnSpc>
                <a:spcPts val="2350"/>
              </a:lnSpc>
              <a:buNone/>
            </a:pPr>
            <a:r>
              <a:rPr lang="en-US" sz="1450" dirty="0">
                <a:solidFill>
                  <a:srgbClr val="272525"/>
                </a:solidFill>
                <a:latin typeface="Montserrat" pitchFamily="34" charset="0"/>
                <a:ea typeface="Montserrat" pitchFamily="34" charset="-122"/>
                <a:cs typeface="Montserrat" pitchFamily="34" charset="-120"/>
              </a:rPr>
              <a:t>Structurez votre présentation de manière logique et concise. Mettez l'accent sur les insights métier et la pertinence des segments identifiés pour l'entreprise.</a:t>
            </a:r>
            <a:endParaRPr lang="en-US" sz="1450" dirty="0"/>
          </a:p>
        </p:txBody>
      </p:sp>
      <p:pic>
        <p:nvPicPr>
          <p:cNvPr id="7" name="Image 1" descr="preencoded.png">    </p:cNvPr>
          <p:cNvPicPr>
            <a:picLocks noChangeAspect="1"/>
          </p:cNvPicPr>
          <p:nvPr/>
        </p:nvPicPr>
        <p:blipFill>
          <a:blip r:embed="rId2"/>
          <a:stretch>
            <a:fillRect/>
          </a:stretch>
        </p:blipFill>
        <p:spPr>
          <a:xfrm>
            <a:off x="5208508" y="4007406"/>
            <a:ext cx="473869" cy="473869"/>
          </a:xfrm>
          <a:prstGeom prst="rect">
            <a:avLst/>
          </a:prstGeom>
        </p:spPr>
      </p:pic>
      <p:sp>
        <p:nvSpPr>
          <p:cNvPr id="8" name="Text 4"/>
          <p:cNvSpPr/>
          <p:nvPr/>
        </p:nvSpPr>
        <p:spPr>
          <a:xfrm>
            <a:off x="5919311" y="4119920"/>
            <a:ext cx="2494359" cy="311706"/>
          </a:xfrm>
          <a:prstGeom prst="rect">
            <a:avLst/>
          </a:prstGeom>
          <a:noFill/>
          <a:ln/>
        </p:spPr>
        <p:txBody>
          <a:bodyPr wrap="none" lIns="0" tIns="0" rIns="0" bIns="0" rtlCol="0" anchor="t"/>
          <a:lstStyle/>
          <a:p>
            <a:pPr algn="l" indent="0" marL="0">
              <a:lnSpc>
                <a:spcPts val="2450"/>
              </a:lnSpc>
              <a:buNone/>
            </a:pPr>
            <a:r>
              <a:rPr lang="en-US" sz="1950" b="1" dirty="0">
                <a:solidFill>
                  <a:srgbClr val="272525"/>
                </a:solidFill>
                <a:latin typeface="Barlow Bold" pitchFamily="34" charset="0"/>
                <a:ea typeface="Barlow Bold" pitchFamily="34" charset="-122"/>
                <a:cs typeface="Barlow Bold" pitchFamily="34" charset="-120"/>
              </a:rPr>
              <a:t>Discussion Technique</a:t>
            </a:r>
            <a:endParaRPr lang="en-US" sz="1950" dirty="0"/>
          </a:p>
        </p:txBody>
      </p:sp>
      <p:sp>
        <p:nvSpPr>
          <p:cNvPr id="9" name="Text 5"/>
          <p:cNvSpPr/>
          <p:nvPr/>
        </p:nvSpPr>
        <p:spPr>
          <a:xfrm>
            <a:off x="5919311" y="4545330"/>
            <a:ext cx="3502462" cy="1516261"/>
          </a:xfrm>
          <a:prstGeom prst="rect">
            <a:avLst/>
          </a:prstGeom>
          <a:noFill/>
          <a:ln/>
        </p:spPr>
        <p:txBody>
          <a:bodyPr wrap="square" lIns="0" tIns="0" rIns="0" bIns="0" rtlCol="0" anchor="t"/>
          <a:lstStyle/>
          <a:p>
            <a:pPr algn="l" indent="0" marL="0">
              <a:lnSpc>
                <a:spcPts val="2350"/>
              </a:lnSpc>
              <a:buNone/>
            </a:pPr>
            <a:r>
              <a:rPr lang="en-US" sz="1450" dirty="0">
                <a:solidFill>
                  <a:srgbClr val="272525"/>
                </a:solidFill>
                <a:latin typeface="Montserrat" pitchFamily="34" charset="0"/>
                <a:ea typeface="Montserrat" pitchFamily="34" charset="-122"/>
                <a:cs typeface="Montserrat" pitchFamily="34" charset="-120"/>
              </a:rPr>
              <a:t>Soyez préparé à défendre vos choix techniques et méthodologiques. Expliquez les compromis et les raisons derrière chaque décision importante.</a:t>
            </a:r>
            <a:endParaRPr lang="en-US" sz="1450" dirty="0"/>
          </a:p>
        </p:txBody>
      </p:sp>
      <p:pic>
        <p:nvPicPr>
          <p:cNvPr id="10" name="Image 2" descr="preencoded.png">    </p:cNvPr>
          <p:cNvPicPr>
            <a:picLocks noChangeAspect="1"/>
          </p:cNvPicPr>
          <p:nvPr/>
        </p:nvPicPr>
        <p:blipFill>
          <a:blip r:embed="rId3"/>
          <a:stretch>
            <a:fillRect/>
          </a:stretch>
        </p:blipFill>
        <p:spPr>
          <a:xfrm>
            <a:off x="9658707" y="4007406"/>
            <a:ext cx="473869" cy="473869"/>
          </a:xfrm>
          <a:prstGeom prst="rect">
            <a:avLst/>
          </a:prstGeom>
        </p:spPr>
      </p:pic>
      <p:sp>
        <p:nvSpPr>
          <p:cNvPr id="11" name="Text 6"/>
          <p:cNvSpPr/>
          <p:nvPr/>
        </p:nvSpPr>
        <p:spPr>
          <a:xfrm>
            <a:off x="10369510" y="4119920"/>
            <a:ext cx="2494359" cy="311706"/>
          </a:xfrm>
          <a:prstGeom prst="rect">
            <a:avLst/>
          </a:prstGeom>
          <a:noFill/>
          <a:ln/>
        </p:spPr>
        <p:txBody>
          <a:bodyPr wrap="none" lIns="0" tIns="0" rIns="0" bIns="0" rtlCol="0" anchor="t"/>
          <a:lstStyle/>
          <a:p>
            <a:pPr algn="l" indent="0" marL="0">
              <a:lnSpc>
                <a:spcPts val="2450"/>
              </a:lnSpc>
              <a:buNone/>
            </a:pPr>
            <a:r>
              <a:rPr lang="en-US" sz="1950" b="1" dirty="0">
                <a:solidFill>
                  <a:srgbClr val="272525"/>
                </a:solidFill>
                <a:latin typeface="Barlow Bold" pitchFamily="34" charset="0"/>
                <a:ea typeface="Barlow Bold" pitchFamily="34" charset="-122"/>
                <a:cs typeface="Barlow Bold" pitchFamily="34" charset="-120"/>
              </a:rPr>
              <a:t>Storytelling Efficace</a:t>
            </a:r>
            <a:endParaRPr lang="en-US" sz="1950" dirty="0"/>
          </a:p>
        </p:txBody>
      </p:sp>
      <p:sp>
        <p:nvSpPr>
          <p:cNvPr id="12" name="Text 7"/>
          <p:cNvSpPr/>
          <p:nvPr/>
        </p:nvSpPr>
        <p:spPr>
          <a:xfrm>
            <a:off x="10369510" y="4545330"/>
            <a:ext cx="3502581" cy="1819513"/>
          </a:xfrm>
          <a:prstGeom prst="rect">
            <a:avLst/>
          </a:prstGeom>
          <a:noFill/>
          <a:ln/>
        </p:spPr>
        <p:txBody>
          <a:bodyPr wrap="square" lIns="0" tIns="0" rIns="0" bIns="0" rtlCol="0" anchor="t"/>
          <a:lstStyle/>
          <a:p>
            <a:pPr algn="l" indent="0" marL="0">
              <a:lnSpc>
                <a:spcPts val="2350"/>
              </a:lnSpc>
              <a:buNone/>
            </a:pPr>
            <a:r>
              <a:rPr lang="en-US" sz="1450" dirty="0">
                <a:solidFill>
                  <a:srgbClr val="272525"/>
                </a:solidFill>
                <a:latin typeface="Montserrat" pitchFamily="34" charset="0"/>
                <a:ea typeface="Montserrat" pitchFamily="34" charset="-122"/>
                <a:cs typeface="Montserrat" pitchFamily="34" charset="-120"/>
              </a:rPr>
              <a:t>Le temps est limité. Concentrez-vous sur l'essentiel et construisez un storytelling captivant qui met en lumière les aspects les plus pertinents et percutants de votre travail.</a:t>
            </a:r>
            <a:endParaRPr lang="en-US" sz="14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58309" y="1472208"/>
            <a:ext cx="11572399" cy="623530"/>
          </a:xfrm>
          <a:prstGeom prst="rect">
            <a:avLst/>
          </a:prstGeom>
          <a:noFill/>
          <a:ln/>
        </p:spPr>
        <p:txBody>
          <a:bodyPr wrap="none" lIns="0" tIns="0" rIns="0" bIns="0" rtlCol="0" anchor="t"/>
          <a:lstStyle/>
          <a:p>
            <a:pPr algn="l" indent="0" marL="0">
              <a:lnSpc>
                <a:spcPts val="4900"/>
              </a:lnSpc>
              <a:buNone/>
            </a:pPr>
            <a:r>
              <a:rPr lang="en-US" sz="3900" b="1" dirty="0">
                <a:solidFill>
                  <a:srgbClr val="7068F4"/>
                </a:solidFill>
                <a:latin typeface="Barlow Bold" pitchFamily="34" charset="0"/>
                <a:ea typeface="Barlow Bold" pitchFamily="34" charset="-122"/>
                <a:cs typeface="Barlow Bold" pitchFamily="34" charset="-120"/>
              </a:rPr>
              <a:t>Projet Terminé : Réussite de la Segmentation Client !</a:t>
            </a:r>
            <a:endParaRPr lang="en-US" sz="3900" dirty="0"/>
          </a:p>
        </p:txBody>
      </p:sp>
      <p:sp>
        <p:nvSpPr>
          <p:cNvPr id="3" name="Text 1"/>
          <p:cNvSpPr/>
          <p:nvPr/>
        </p:nvSpPr>
        <p:spPr>
          <a:xfrm>
            <a:off x="758309" y="2474833"/>
            <a:ext cx="13113782" cy="606504"/>
          </a:xfrm>
          <a:prstGeom prst="rect">
            <a:avLst/>
          </a:prstGeom>
          <a:noFill/>
          <a:ln/>
        </p:spPr>
        <p:txBody>
          <a:bodyPr wrap="square" lIns="0" tIns="0" rIns="0" bIns="0" rtlCol="0" anchor="t"/>
          <a:lstStyle/>
          <a:p>
            <a:pPr algn="l" indent="0" marL="0">
              <a:lnSpc>
                <a:spcPts val="2350"/>
              </a:lnSpc>
              <a:buNone/>
            </a:pPr>
            <a:r>
              <a:rPr lang="en-US" sz="1450" dirty="0">
                <a:solidFill>
                  <a:srgbClr val="272525"/>
                </a:solidFill>
                <a:latin typeface="Montserrat" pitchFamily="34" charset="0"/>
                <a:ea typeface="Montserrat" pitchFamily="34" charset="-122"/>
                <a:cs typeface="Montserrat" pitchFamily="34" charset="-120"/>
              </a:rPr>
              <a:t>Félicitations ! En suivant ces étapes, vous avez mené à bien un projet de segmentation client complet et rigoureux. Votre travail fournit des bases solides pour des décisions stratégiques éclairées.</a:t>
            </a:r>
            <a:endParaRPr lang="en-US" sz="1450" dirty="0"/>
          </a:p>
        </p:txBody>
      </p:sp>
      <p:sp>
        <p:nvSpPr>
          <p:cNvPr id="4" name="Text 2"/>
          <p:cNvSpPr/>
          <p:nvPr/>
        </p:nvSpPr>
        <p:spPr>
          <a:xfrm>
            <a:off x="1042630" y="3578900"/>
            <a:ext cx="2703433" cy="311706"/>
          </a:xfrm>
          <a:prstGeom prst="rect">
            <a:avLst/>
          </a:prstGeom>
          <a:noFill/>
          <a:ln/>
        </p:spPr>
        <p:txBody>
          <a:bodyPr wrap="none" lIns="0" tIns="0" rIns="0" bIns="0" rtlCol="0" anchor="t"/>
          <a:lstStyle/>
          <a:p>
            <a:pPr algn="l" indent="0" marL="0">
              <a:lnSpc>
                <a:spcPts val="2450"/>
              </a:lnSpc>
              <a:buNone/>
            </a:pPr>
            <a:r>
              <a:rPr lang="en-US" sz="1950" b="1" dirty="0">
                <a:solidFill>
                  <a:srgbClr val="7068F4"/>
                </a:solidFill>
                <a:latin typeface="Barlow Bold" pitchFamily="34" charset="0"/>
                <a:ea typeface="Barlow Bold" pitchFamily="34" charset="-122"/>
                <a:cs typeface="Barlow Bold" pitchFamily="34" charset="-120"/>
              </a:rPr>
              <a:t>Points Clés de Réussite :</a:t>
            </a:r>
            <a:endParaRPr lang="en-US" sz="1950" dirty="0"/>
          </a:p>
        </p:txBody>
      </p:sp>
      <p:sp>
        <p:nvSpPr>
          <p:cNvPr id="5" name="Text 3"/>
          <p:cNvSpPr/>
          <p:nvPr/>
        </p:nvSpPr>
        <p:spPr>
          <a:xfrm>
            <a:off x="1042630" y="4174927"/>
            <a:ext cx="12829461" cy="303252"/>
          </a:xfrm>
          <a:prstGeom prst="rect">
            <a:avLst/>
          </a:prstGeom>
          <a:noFill/>
          <a:ln/>
        </p:spPr>
        <p:txBody>
          <a:bodyPr wrap="none" lIns="0" tIns="0" rIns="0" bIns="0" rtlCol="0" anchor="t"/>
          <a:lstStyle/>
          <a:p>
            <a:pPr algn="l" indent="0" marL="0">
              <a:lnSpc>
                <a:spcPts val="2350"/>
              </a:lnSpc>
              <a:buNone/>
            </a:pPr>
            <a:r>
              <a:rPr lang="en-US" sz="1450" dirty="0">
                <a:solidFill>
                  <a:srgbClr val="272525"/>
                </a:solidFill>
                <a:latin typeface="Montserrat" pitchFamily="34" charset="0"/>
                <a:ea typeface="Montserrat" pitchFamily="34" charset="-122"/>
                <a:cs typeface="Montserrat" pitchFamily="34" charset="-120"/>
              </a:rPr>
              <a:t>✓ Clusterings optimisés et interprétables</a:t>
            </a:r>
            <a:endParaRPr lang="en-US" sz="1450" dirty="0"/>
          </a:p>
        </p:txBody>
      </p:sp>
      <p:sp>
        <p:nvSpPr>
          <p:cNvPr id="6" name="Text 4"/>
          <p:cNvSpPr/>
          <p:nvPr/>
        </p:nvSpPr>
        <p:spPr>
          <a:xfrm>
            <a:off x="1042630" y="4691420"/>
            <a:ext cx="12829461" cy="303252"/>
          </a:xfrm>
          <a:prstGeom prst="rect">
            <a:avLst/>
          </a:prstGeom>
          <a:noFill/>
          <a:ln/>
        </p:spPr>
        <p:txBody>
          <a:bodyPr wrap="none" lIns="0" tIns="0" rIns="0" bIns="0" rtlCol="0" anchor="t"/>
          <a:lstStyle/>
          <a:p>
            <a:pPr algn="l" indent="0" marL="0">
              <a:lnSpc>
                <a:spcPts val="2350"/>
              </a:lnSpc>
              <a:buNone/>
            </a:pPr>
            <a:r>
              <a:rPr lang="en-US" sz="1450" dirty="0">
                <a:solidFill>
                  <a:srgbClr val="272525"/>
                </a:solidFill>
                <a:latin typeface="Montserrat" pitchFamily="34" charset="0"/>
                <a:ea typeface="Montserrat" pitchFamily="34" charset="-122"/>
                <a:cs typeface="Montserrat" pitchFamily="34" charset="-120"/>
              </a:rPr>
              <a:t>✓ Capacité à justifier chaque choix technique et métier</a:t>
            </a:r>
            <a:endParaRPr lang="en-US" sz="1450" dirty="0"/>
          </a:p>
        </p:txBody>
      </p:sp>
      <p:sp>
        <p:nvSpPr>
          <p:cNvPr id="7" name="Text 5"/>
          <p:cNvSpPr/>
          <p:nvPr/>
        </p:nvSpPr>
        <p:spPr>
          <a:xfrm>
            <a:off x="1042630" y="5207913"/>
            <a:ext cx="12829461" cy="303252"/>
          </a:xfrm>
          <a:prstGeom prst="rect">
            <a:avLst/>
          </a:prstGeom>
          <a:noFill/>
          <a:ln/>
        </p:spPr>
        <p:txBody>
          <a:bodyPr wrap="none" lIns="0" tIns="0" rIns="0" bIns="0" rtlCol="0" anchor="t"/>
          <a:lstStyle/>
          <a:p>
            <a:pPr algn="l" indent="0" marL="0">
              <a:lnSpc>
                <a:spcPts val="2350"/>
              </a:lnSpc>
              <a:buNone/>
            </a:pPr>
            <a:r>
              <a:rPr lang="en-US" sz="1450" dirty="0">
                <a:solidFill>
                  <a:srgbClr val="272525"/>
                </a:solidFill>
                <a:latin typeface="Montserrat" pitchFamily="34" charset="0"/>
                <a:ea typeface="Montserrat" pitchFamily="34" charset="-122"/>
                <a:cs typeface="Montserrat" pitchFamily="34" charset="-120"/>
              </a:rPr>
              <a:t>✓ Mesure et suivi de la stabilité du modèle dans le temps</a:t>
            </a:r>
            <a:endParaRPr lang="en-US" sz="1450" dirty="0"/>
          </a:p>
        </p:txBody>
      </p:sp>
      <p:sp>
        <p:nvSpPr>
          <p:cNvPr id="8" name="Text 6"/>
          <p:cNvSpPr/>
          <p:nvPr/>
        </p:nvSpPr>
        <p:spPr>
          <a:xfrm>
            <a:off x="1042630" y="5724406"/>
            <a:ext cx="12829461" cy="303252"/>
          </a:xfrm>
          <a:prstGeom prst="rect">
            <a:avLst/>
          </a:prstGeom>
          <a:noFill/>
          <a:ln/>
        </p:spPr>
        <p:txBody>
          <a:bodyPr wrap="none" lIns="0" tIns="0" rIns="0" bIns="0" rtlCol="0" anchor="t"/>
          <a:lstStyle/>
          <a:p>
            <a:pPr algn="l" indent="0" marL="0">
              <a:lnSpc>
                <a:spcPts val="2350"/>
              </a:lnSpc>
              <a:buNone/>
            </a:pPr>
            <a:r>
              <a:rPr lang="en-US" sz="1450" dirty="0">
                <a:solidFill>
                  <a:srgbClr val="272525"/>
                </a:solidFill>
                <a:latin typeface="Montserrat" pitchFamily="34" charset="0"/>
                <a:ea typeface="Montserrat" pitchFamily="34" charset="-122"/>
                <a:cs typeface="Montserrat" pitchFamily="34" charset="-120"/>
              </a:rPr>
              <a:t>✓ Présentation impactante axée sur les insights métier</a:t>
            </a:r>
            <a:endParaRPr lang="en-US" sz="1450" dirty="0"/>
          </a:p>
        </p:txBody>
      </p:sp>
      <p:sp>
        <p:nvSpPr>
          <p:cNvPr id="9" name="Shape 7"/>
          <p:cNvSpPr/>
          <p:nvPr/>
        </p:nvSpPr>
        <p:spPr>
          <a:xfrm>
            <a:off x="758309" y="3294578"/>
            <a:ext cx="22860" cy="2946321"/>
          </a:xfrm>
          <a:prstGeom prst="rect">
            <a:avLst/>
          </a:prstGeom>
          <a:solidFill>
            <a:srgbClr val="7068F4"/>
          </a:solidFill>
          <a:ln/>
        </p:spPr>
      </p:sp>
      <p:sp>
        <p:nvSpPr>
          <p:cNvPr id="10" name="Text 8"/>
          <p:cNvSpPr/>
          <p:nvPr/>
        </p:nvSpPr>
        <p:spPr>
          <a:xfrm>
            <a:off x="758309" y="6454140"/>
            <a:ext cx="13113782" cy="303252"/>
          </a:xfrm>
          <a:prstGeom prst="rect">
            <a:avLst/>
          </a:prstGeom>
          <a:noFill/>
          <a:ln/>
        </p:spPr>
        <p:txBody>
          <a:bodyPr wrap="none" lIns="0" tIns="0" rIns="0" bIns="0" rtlCol="0" anchor="t"/>
          <a:lstStyle/>
          <a:p>
            <a:pPr algn="l" indent="0" marL="0">
              <a:lnSpc>
                <a:spcPts val="2350"/>
              </a:lnSpc>
              <a:buNone/>
            </a:pPr>
            <a:r>
              <a:rPr lang="en-US" sz="1450" dirty="0">
                <a:solidFill>
                  <a:srgbClr val="272525"/>
                </a:solidFill>
                <a:latin typeface="Montserrat" pitchFamily="34" charset="0"/>
                <a:ea typeface="Montserrat" pitchFamily="34" charset="-122"/>
                <a:cs typeface="Montserrat" pitchFamily="34" charset="-120"/>
              </a:rPr>
              <a:t>Ces efforts garantissent que la segmentation client reste un outil dynamique et pertinent pour la croissance de l'e-commerce.</a:t>
            </a:r>
            <a:endParaRPr lang="en-US" sz="14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2025-07-21T19:49:34Z</dcterms:created>
  <dcterms:modified xsi:type="dcterms:W3CDTF">2025-07-21T19:49:34Z</dcterms:modified>
</cp:coreProperties>
</file>