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aven Pro" pitchFamily="2" charset="77"/>
      <p:regular r:id="rId16"/>
      <p:bold r:id="rId17"/>
    </p:embeddedFont>
    <p:embeddedFont>
      <p:font typeface="Nunito"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6a080747a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6a080747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6a080747a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6a080747a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316027"/>
            <a:ext cx="4255500" cy="21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Incident Management Process </a:t>
            </a:r>
            <a:r>
              <a:rPr lang="en"/>
              <a:t> </a:t>
            </a:r>
            <a:endParaRPr/>
          </a:p>
          <a:p>
            <a:pPr marL="0" lvl="0" indent="0" algn="ctr" rtl="0">
              <a:spcBef>
                <a:spcPts val="0"/>
              </a:spcBef>
              <a:spcAft>
                <a:spcPts val="0"/>
              </a:spcAft>
              <a:buNone/>
            </a:pPr>
            <a:r>
              <a:rPr lang="en" sz="3000" b="0"/>
              <a:t>duration prediction.</a:t>
            </a:r>
            <a:endParaRPr sz="3000" b="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6300-4929-450F-B332-E02B7EB97628}"/>
              </a:ext>
            </a:extLst>
          </p:cNvPr>
          <p:cNvSpPr>
            <a:spLocks noGrp="1"/>
          </p:cNvSpPr>
          <p:nvPr>
            <p:ph type="title"/>
          </p:nvPr>
        </p:nvSpPr>
        <p:spPr/>
        <p:txBody>
          <a:bodyPr/>
          <a:lstStyle/>
          <a:p>
            <a:r>
              <a:rPr lang="en-US" dirty="0"/>
              <a:t>Model Training</a:t>
            </a:r>
          </a:p>
        </p:txBody>
      </p:sp>
      <p:sp>
        <p:nvSpPr>
          <p:cNvPr id="3" name="Text Placeholder 2">
            <a:extLst>
              <a:ext uri="{FF2B5EF4-FFF2-40B4-BE49-F238E27FC236}">
                <a16:creationId xmlns:a16="http://schemas.microsoft.com/office/drawing/2014/main" id="{B4C56B60-EF31-4D92-B66C-47CA3B7694AD}"/>
              </a:ext>
            </a:extLst>
          </p:cNvPr>
          <p:cNvSpPr>
            <a:spLocks noGrp="1"/>
          </p:cNvSpPr>
          <p:nvPr>
            <p:ph type="body" idx="1"/>
          </p:nvPr>
        </p:nvSpPr>
        <p:spPr>
          <a:xfrm>
            <a:off x="1303800" y="1302477"/>
            <a:ext cx="7030500" cy="3642549"/>
          </a:xfrm>
        </p:spPr>
        <p:txBody>
          <a:bodyPr/>
          <a:lstStyle/>
          <a:p>
            <a:r>
              <a:rPr lang="en-US" dirty="0"/>
              <a:t>After feature selection different ML algorithms are used to train, these include:</a:t>
            </a:r>
          </a:p>
          <a:p>
            <a:pPr lvl="1">
              <a:lnSpc>
                <a:spcPct val="150000"/>
              </a:lnSpc>
              <a:spcBef>
                <a:spcPts val="0"/>
              </a:spcBef>
            </a:pPr>
            <a:r>
              <a:rPr lang="en-US" dirty="0"/>
              <a:t>Ridge</a:t>
            </a:r>
          </a:p>
          <a:p>
            <a:pPr lvl="1">
              <a:lnSpc>
                <a:spcPct val="150000"/>
              </a:lnSpc>
              <a:spcBef>
                <a:spcPts val="0"/>
              </a:spcBef>
            </a:pPr>
            <a:r>
              <a:rPr lang="en-US" dirty="0" err="1"/>
              <a:t>LinearRegression</a:t>
            </a:r>
            <a:endParaRPr lang="en-US" dirty="0"/>
          </a:p>
          <a:p>
            <a:pPr lvl="1">
              <a:lnSpc>
                <a:spcPct val="150000"/>
              </a:lnSpc>
              <a:spcBef>
                <a:spcPts val="0"/>
              </a:spcBef>
            </a:pPr>
            <a:r>
              <a:rPr lang="en-US" dirty="0"/>
              <a:t>Lasso</a:t>
            </a:r>
          </a:p>
          <a:p>
            <a:pPr lvl="1">
              <a:lnSpc>
                <a:spcPct val="150000"/>
              </a:lnSpc>
              <a:spcBef>
                <a:spcPts val="0"/>
              </a:spcBef>
            </a:pPr>
            <a:r>
              <a:rPr lang="en-US" dirty="0" err="1"/>
              <a:t>ElasticNet</a:t>
            </a:r>
            <a:endParaRPr lang="en-US" dirty="0"/>
          </a:p>
          <a:p>
            <a:pPr lvl="1">
              <a:lnSpc>
                <a:spcPct val="150000"/>
              </a:lnSpc>
              <a:spcBef>
                <a:spcPts val="0"/>
              </a:spcBef>
            </a:pPr>
            <a:r>
              <a:rPr lang="en-US" dirty="0" err="1"/>
              <a:t>LassoLars</a:t>
            </a:r>
            <a:endParaRPr lang="en-US" dirty="0"/>
          </a:p>
          <a:p>
            <a:pPr lvl="1">
              <a:lnSpc>
                <a:spcPct val="150000"/>
              </a:lnSpc>
              <a:spcBef>
                <a:spcPts val="0"/>
              </a:spcBef>
            </a:pPr>
            <a:r>
              <a:rPr lang="en-US" dirty="0" err="1"/>
              <a:t>OrthogonalMatchingPursuit</a:t>
            </a:r>
            <a:endParaRPr lang="en-US" dirty="0"/>
          </a:p>
          <a:p>
            <a:pPr lvl="1">
              <a:lnSpc>
                <a:spcPct val="150000"/>
              </a:lnSpc>
              <a:spcBef>
                <a:spcPts val="0"/>
              </a:spcBef>
            </a:pPr>
            <a:r>
              <a:rPr lang="en-US" dirty="0" err="1"/>
              <a:t>BayesianRidge</a:t>
            </a:r>
            <a:endParaRPr lang="en-US" dirty="0"/>
          </a:p>
          <a:p>
            <a:pPr lvl="1">
              <a:lnSpc>
                <a:spcPct val="150000"/>
              </a:lnSpc>
              <a:spcBef>
                <a:spcPts val="0"/>
              </a:spcBef>
            </a:pPr>
            <a:r>
              <a:rPr lang="en-US" dirty="0" err="1"/>
              <a:t>RandomForestRegressor</a:t>
            </a:r>
            <a:endParaRPr lang="en-US" dirty="0"/>
          </a:p>
          <a:p>
            <a:pPr lvl="1">
              <a:lnSpc>
                <a:spcPct val="150000"/>
              </a:lnSpc>
              <a:spcBef>
                <a:spcPts val="0"/>
              </a:spcBef>
            </a:pPr>
            <a:r>
              <a:rPr lang="en-US" dirty="0" err="1"/>
              <a:t>XGBRegressor</a:t>
            </a:r>
            <a:endParaRPr lang="en-US" dirty="0"/>
          </a:p>
          <a:p>
            <a:pPr lvl="1">
              <a:lnSpc>
                <a:spcPct val="150000"/>
              </a:lnSpc>
              <a:spcBef>
                <a:spcPts val="0"/>
              </a:spcBef>
            </a:pPr>
            <a:endParaRPr lang="en-US" dirty="0"/>
          </a:p>
          <a:p>
            <a:pPr lvl="1">
              <a:lnSpc>
                <a:spcPct val="150000"/>
              </a:lnSpc>
              <a:spcBef>
                <a:spcPts val="0"/>
              </a:spcBef>
            </a:pPr>
            <a:endParaRPr lang="en-US" dirty="0"/>
          </a:p>
          <a:p>
            <a:pPr marL="615950" lvl="1" indent="0" algn="ctr">
              <a:lnSpc>
                <a:spcPct val="150000"/>
              </a:lnSpc>
              <a:spcBef>
                <a:spcPts val="0"/>
              </a:spcBef>
              <a:buNone/>
            </a:pPr>
            <a:r>
              <a:rPr lang="en-US" dirty="0"/>
              <a:t>The graph shows the RMSE (root mean squared error) of each model, the best is </a:t>
            </a:r>
            <a:r>
              <a:rPr lang="en-US" dirty="0" err="1"/>
              <a:t>RandomForestRegressor</a:t>
            </a:r>
            <a:r>
              <a:rPr lang="en-US" dirty="0"/>
              <a:t>..</a:t>
            </a:r>
          </a:p>
        </p:txBody>
      </p:sp>
      <p:pic>
        <p:nvPicPr>
          <p:cNvPr id="6" name="Picture 5">
            <a:extLst>
              <a:ext uri="{FF2B5EF4-FFF2-40B4-BE49-F238E27FC236}">
                <a16:creationId xmlns:a16="http://schemas.microsoft.com/office/drawing/2014/main" id="{5ECDFAE6-3C04-4DA2-990F-42BCBF1F7BE0}"/>
              </a:ext>
            </a:extLst>
          </p:cNvPr>
          <p:cNvPicPr>
            <a:picLocks noChangeAspect="1"/>
          </p:cNvPicPr>
          <p:nvPr/>
        </p:nvPicPr>
        <p:blipFill>
          <a:blip r:embed="rId2"/>
          <a:stretch>
            <a:fillRect/>
          </a:stretch>
        </p:blipFill>
        <p:spPr>
          <a:xfrm>
            <a:off x="4572000" y="1802126"/>
            <a:ext cx="2867453" cy="2643249"/>
          </a:xfrm>
          <a:prstGeom prst="rect">
            <a:avLst/>
          </a:prstGeom>
        </p:spPr>
      </p:pic>
    </p:spTree>
    <p:extLst>
      <p:ext uri="{BB962C8B-B14F-4D97-AF65-F5344CB8AC3E}">
        <p14:creationId xmlns:p14="http://schemas.microsoft.com/office/powerpoint/2010/main" val="352476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D2B5-88FC-42FB-9073-4D67F7409D76}"/>
              </a:ext>
            </a:extLst>
          </p:cNvPr>
          <p:cNvSpPr>
            <a:spLocks noGrp="1"/>
          </p:cNvSpPr>
          <p:nvPr>
            <p:ph type="title"/>
          </p:nvPr>
        </p:nvSpPr>
        <p:spPr>
          <a:xfrm>
            <a:off x="1303800" y="598575"/>
            <a:ext cx="4203865" cy="999300"/>
          </a:xfrm>
        </p:spPr>
        <p:txBody>
          <a:bodyPr/>
          <a:lstStyle/>
          <a:p>
            <a:r>
              <a:rPr lang="en-US" dirty="0"/>
              <a:t>Final (Best) Model refining and pickling.</a:t>
            </a:r>
          </a:p>
        </p:txBody>
      </p:sp>
      <p:sp>
        <p:nvSpPr>
          <p:cNvPr id="3" name="Text Placeholder 2">
            <a:extLst>
              <a:ext uri="{FF2B5EF4-FFF2-40B4-BE49-F238E27FC236}">
                <a16:creationId xmlns:a16="http://schemas.microsoft.com/office/drawing/2014/main" id="{B1FCF25F-096E-42F1-9615-E7FB48BBC4E5}"/>
              </a:ext>
            </a:extLst>
          </p:cNvPr>
          <p:cNvSpPr>
            <a:spLocks noGrp="1"/>
          </p:cNvSpPr>
          <p:nvPr>
            <p:ph type="body" idx="1"/>
          </p:nvPr>
        </p:nvSpPr>
        <p:spPr>
          <a:xfrm>
            <a:off x="1303800" y="1721960"/>
            <a:ext cx="3665149" cy="3066274"/>
          </a:xfrm>
        </p:spPr>
        <p:txBody>
          <a:bodyPr/>
          <a:lstStyle/>
          <a:p>
            <a:pPr>
              <a:lnSpc>
                <a:spcPct val="200000"/>
              </a:lnSpc>
            </a:pPr>
            <a:r>
              <a:rPr lang="en-US" sz="1400" dirty="0" err="1"/>
              <a:t>RandomForrestRegressor</a:t>
            </a:r>
            <a:r>
              <a:rPr lang="en-US" sz="1400" dirty="0"/>
              <a:t> is further refined (its hyperparameters are tuned)</a:t>
            </a:r>
          </a:p>
          <a:p>
            <a:pPr>
              <a:lnSpc>
                <a:spcPct val="200000"/>
              </a:lnSpc>
            </a:pPr>
            <a:r>
              <a:rPr lang="en-US" sz="1400" dirty="0"/>
              <a:t>The final model is then pickled.</a:t>
            </a:r>
          </a:p>
          <a:p>
            <a:pPr>
              <a:lnSpc>
                <a:spcPct val="200000"/>
              </a:lnSpc>
            </a:pPr>
            <a:r>
              <a:rPr lang="en-US" sz="1400" dirty="0"/>
              <a:t>The graph shows finalized features and their importance.</a:t>
            </a:r>
          </a:p>
        </p:txBody>
      </p:sp>
      <p:pic>
        <p:nvPicPr>
          <p:cNvPr id="5" name="Picture 4">
            <a:extLst>
              <a:ext uri="{FF2B5EF4-FFF2-40B4-BE49-F238E27FC236}">
                <a16:creationId xmlns:a16="http://schemas.microsoft.com/office/drawing/2014/main" id="{39788AC0-837B-47B4-9C28-872456569F5E}"/>
              </a:ext>
            </a:extLst>
          </p:cNvPr>
          <p:cNvPicPr>
            <a:picLocks noChangeAspect="1"/>
          </p:cNvPicPr>
          <p:nvPr/>
        </p:nvPicPr>
        <p:blipFill>
          <a:blip r:embed="rId2"/>
          <a:stretch>
            <a:fillRect/>
          </a:stretch>
        </p:blipFill>
        <p:spPr>
          <a:xfrm>
            <a:off x="5117642" y="183090"/>
            <a:ext cx="3665149" cy="4765778"/>
          </a:xfrm>
          <a:prstGeom prst="rect">
            <a:avLst/>
          </a:prstGeom>
        </p:spPr>
      </p:pic>
    </p:spTree>
    <p:extLst>
      <p:ext uri="{BB962C8B-B14F-4D97-AF65-F5344CB8AC3E}">
        <p14:creationId xmlns:p14="http://schemas.microsoft.com/office/powerpoint/2010/main" val="282153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571A-469B-4B88-98A4-273627DC616C}"/>
              </a:ext>
            </a:extLst>
          </p:cNvPr>
          <p:cNvSpPr>
            <a:spLocks noGrp="1"/>
          </p:cNvSpPr>
          <p:nvPr>
            <p:ph type="title"/>
          </p:nvPr>
        </p:nvSpPr>
        <p:spPr/>
        <p:txBody>
          <a:bodyPr/>
          <a:lstStyle/>
          <a:p>
            <a:r>
              <a:rPr lang="en-US" dirty="0"/>
              <a:t>Django-REST-framework.</a:t>
            </a:r>
          </a:p>
        </p:txBody>
      </p:sp>
      <p:sp>
        <p:nvSpPr>
          <p:cNvPr id="3" name="Text Placeholder 2">
            <a:extLst>
              <a:ext uri="{FF2B5EF4-FFF2-40B4-BE49-F238E27FC236}">
                <a16:creationId xmlns:a16="http://schemas.microsoft.com/office/drawing/2014/main" id="{D247B44C-5AFE-482C-B4C5-3C597F554615}"/>
              </a:ext>
            </a:extLst>
          </p:cNvPr>
          <p:cNvSpPr>
            <a:spLocks noGrp="1"/>
          </p:cNvSpPr>
          <p:nvPr>
            <p:ph type="body" idx="1"/>
          </p:nvPr>
        </p:nvSpPr>
        <p:spPr/>
        <p:txBody>
          <a:bodyPr/>
          <a:lstStyle/>
          <a:p>
            <a:pPr>
              <a:lnSpc>
                <a:spcPct val="300000"/>
              </a:lnSpc>
            </a:pPr>
            <a:r>
              <a:rPr lang="en-US" dirty="0"/>
              <a:t>Django and its REST-framework has been used for model deployment. </a:t>
            </a:r>
          </a:p>
          <a:p>
            <a:pPr>
              <a:lnSpc>
                <a:spcPct val="300000"/>
              </a:lnSpc>
            </a:pPr>
            <a:r>
              <a:rPr lang="en-US" dirty="0"/>
              <a:t>A Django-REST API has been made.</a:t>
            </a:r>
          </a:p>
          <a:p>
            <a:pPr>
              <a:lnSpc>
                <a:spcPct val="300000"/>
              </a:lnSpc>
            </a:pPr>
            <a:r>
              <a:rPr lang="en-US" dirty="0"/>
              <a:t>Postman software has been used to test the API.</a:t>
            </a:r>
          </a:p>
        </p:txBody>
      </p:sp>
    </p:spTree>
    <p:extLst>
      <p:ext uri="{BB962C8B-B14F-4D97-AF65-F5344CB8AC3E}">
        <p14:creationId xmlns:p14="http://schemas.microsoft.com/office/powerpoint/2010/main" val="115573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67B9FD-5F47-7142-B124-27FB423EA2AD}"/>
              </a:ext>
            </a:extLst>
          </p:cNvPr>
          <p:cNvSpPr>
            <a:spLocks noGrp="1"/>
          </p:cNvSpPr>
          <p:nvPr>
            <p:ph type="title"/>
          </p:nvPr>
        </p:nvSpPr>
        <p:spPr/>
        <p:txBody>
          <a:bodyPr/>
          <a:lstStyle/>
          <a:p>
            <a:endParaRPr lang="fr-FR"/>
          </a:p>
        </p:txBody>
      </p:sp>
      <p:pic>
        <p:nvPicPr>
          <p:cNvPr id="4" name="Image 3">
            <a:extLst>
              <a:ext uri="{FF2B5EF4-FFF2-40B4-BE49-F238E27FC236}">
                <a16:creationId xmlns:a16="http://schemas.microsoft.com/office/drawing/2014/main" id="{1B178C39-BDC1-F24D-B1E6-63428E5E93F7}"/>
              </a:ext>
            </a:extLst>
          </p:cNvPr>
          <p:cNvPicPr>
            <a:picLocks noChangeAspect="1"/>
          </p:cNvPicPr>
          <p:nvPr/>
        </p:nvPicPr>
        <p:blipFill>
          <a:blip r:embed="rId2"/>
          <a:stretch>
            <a:fillRect/>
          </a:stretch>
        </p:blipFill>
        <p:spPr>
          <a:xfrm>
            <a:off x="655159" y="333131"/>
            <a:ext cx="7679141" cy="4477238"/>
          </a:xfrm>
          <a:prstGeom prst="rect">
            <a:avLst/>
          </a:prstGeom>
        </p:spPr>
      </p:pic>
    </p:spTree>
    <p:extLst>
      <p:ext uri="{BB962C8B-B14F-4D97-AF65-F5344CB8AC3E}">
        <p14:creationId xmlns:p14="http://schemas.microsoft.com/office/powerpoint/2010/main" val="265875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body" idx="1"/>
          </p:nvPr>
        </p:nvSpPr>
        <p:spPr>
          <a:xfrm>
            <a:off x="1344075" y="1708225"/>
            <a:ext cx="7030500" cy="2835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dirty="0">
                <a:solidFill>
                  <a:srgbClr val="222222"/>
                </a:solidFill>
                <a:highlight>
                  <a:srgbClr val="FFFFFF"/>
                </a:highlight>
                <a:latin typeface="Arial"/>
                <a:ea typeface="Arial"/>
                <a:cs typeface="Arial"/>
                <a:sym typeface="Arial"/>
              </a:rPr>
              <a:t>Incident management is an IT service management (ITSM) process area. The first goal of the incident management process is to restore a normal service operation as quickly as possible.</a:t>
            </a:r>
            <a:endParaRPr sz="1200" dirty="0">
              <a:solidFill>
                <a:srgbClr val="222222"/>
              </a:solidFill>
              <a:highlight>
                <a:srgbClr val="FFFFFF"/>
              </a:highlight>
              <a:latin typeface="Arial"/>
              <a:ea typeface="Arial"/>
              <a:cs typeface="Arial"/>
              <a:sym typeface="Arial"/>
            </a:endParaRPr>
          </a:p>
          <a:p>
            <a:pPr marL="457200" lvl="0" indent="-304800" algn="l" rtl="0">
              <a:spcBef>
                <a:spcPts val="1000"/>
              </a:spcBef>
              <a:spcAft>
                <a:spcPts val="0"/>
              </a:spcAft>
              <a:buClr>
                <a:srgbClr val="222222"/>
              </a:buClr>
              <a:buSzPts val="1200"/>
              <a:buFont typeface="Arial"/>
              <a:buChar char="●"/>
            </a:pPr>
            <a:r>
              <a:rPr lang="en" sz="1200" dirty="0">
                <a:solidFill>
                  <a:srgbClr val="222222"/>
                </a:solidFill>
                <a:highlight>
                  <a:srgbClr val="FFFFFF"/>
                </a:highlight>
                <a:latin typeface="Arial"/>
                <a:ea typeface="Arial"/>
                <a:cs typeface="Arial"/>
                <a:sym typeface="Arial"/>
              </a:rPr>
              <a:t>As this digital era we’ve data - a lot of it. , and now we’re moving to make insights from that data and make prediction using that data.</a:t>
            </a:r>
            <a:endParaRPr sz="1200" dirty="0">
              <a:solidFill>
                <a:srgbClr val="222222"/>
              </a:solidFill>
              <a:highlight>
                <a:srgbClr val="FFFFFF"/>
              </a:highlight>
              <a:latin typeface="Arial"/>
              <a:ea typeface="Arial"/>
              <a:cs typeface="Arial"/>
              <a:sym typeface="Arial"/>
            </a:endParaRPr>
          </a:p>
          <a:p>
            <a:pPr marL="457200" lvl="0" indent="-304800" algn="l" rtl="0">
              <a:spcBef>
                <a:spcPts val="1000"/>
              </a:spcBef>
              <a:spcAft>
                <a:spcPts val="0"/>
              </a:spcAft>
              <a:buClr>
                <a:srgbClr val="222222"/>
              </a:buClr>
              <a:buSzPts val="1200"/>
              <a:buFont typeface="Arial"/>
              <a:buChar char="●"/>
            </a:pPr>
            <a:r>
              <a:rPr lang="en" sz="1200" b="1" dirty="0">
                <a:solidFill>
                  <a:srgbClr val="222222"/>
                </a:solidFill>
                <a:highlight>
                  <a:srgbClr val="FFFFFF"/>
                </a:highlight>
                <a:latin typeface="Arial"/>
                <a:ea typeface="Arial"/>
                <a:cs typeface="Arial"/>
                <a:sym typeface="Arial"/>
              </a:rPr>
              <a:t>UCI- </a:t>
            </a:r>
            <a:r>
              <a:rPr lang="en" sz="1200" dirty="0">
                <a:solidFill>
                  <a:srgbClr val="222222"/>
                </a:solidFill>
                <a:highlight>
                  <a:srgbClr val="FFFFFF"/>
                </a:highlight>
                <a:latin typeface="Arial"/>
                <a:ea typeface="Arial"/>
                <a:cs typeface="Arial"/>
                <a:sym typeface="Arial"/>
              </a:rPr>
              <a:t>An online dataset repository has a dataset which contain event logs of Incident management process named </a:t>
            </a:r>
            <a:r>
              <a:rPr lang="en" sz="1200" b="1" dirty="0">
                <a:solidFill>
                  <a:srgbClr val="222222"/>
                </a:solidFill>
                <a:highlight>
                  <a:srgbClr val="FFFFFF"/>
                </a:highlight>
                <a:latin typeface="Arial"/>
                <a:ea typeface="Arial"/>
                <a:cs typeface="Arial"/>
                <a:sym typeface="Arial"/>
              </a:rPr>
              <a:t>“Incident management process enriched event log Data Set”. </a:t>
            </a:r>
            <a:endParaRPr sz="1200" dirty="0">
              <a:solidFill>
                <a:srgbClr val="222222"/>
              </a:solidFill>
              <a:highlight>
                <a:srgbClr val="FFFFFF"/>
              </a:highlight>
              <a:latin typeface="Arial"/>
              <a:ea typeface="Arial"/>
              <a:cs typeface="Arial"/>
              <a:sym typeface="Arial"/>
            </a:endParaRPr>
          </a:p>
          <a:p>
            <a:pPr marL="457200" lvl="0" indent="-304800" algn="l" rtl="0">
              <a:spcBef>
                <a:spcPts val="1000"/>
              </a:spcBef>
              <a:spcAft>
                <a:spcPts val="0"/>
              </a:spcAft>
              <a:buClr>
                <a:srgbClr val="222222"/>
              </a:buClr>
              <a:buSzPts val="1200"/>
              <a:buFont typeface="Arial"/>
              <a:buChar char="●"/>
            </a:pPr>
            <a:r>
              <a:rPr lang="en" sz="1200" dirty="0">
                <a:solidFill>
                  <a:srgbClr val="222222"/>
                </a:solidFill>
                <a:highlight>
                  <a:srgbClr val="FFFFFF"/>
                </a:highlight>
                <a:latin typeface="Arial"/>
                <a:ea typeface="Arial"/>
                <a:cs typeface="Arial"/>
                <a:sym typeface="Arial"/>
              </a:rPr>
              <a:t>This dataset can be used to analyze the impact of different variables which delay a system to recover to its normal state.</a:t>
            </a:r>
            <a:endParaRPr sz="1200" dirty="0">
              <a:solidFill>
                <a:srgbClr val="222222"/>
              </a:solidFill>
              <a:highlight>
                <a:srgbClr val="FFFFFF"/>
              </a:highlight>
              <a:latin typeface="Arial"/>
              <a:ea typeface="Arial"/>
              <a:cs typeface="Arial"/>
              <a:sym typeface="Arial"/>
            </a:endParaRPr>
          </a:p>
          <a:p>
            <a:pPr marL="457200" lvl="0" indent="-304800" algn="l" rtl="0">
              <a:spcBef>
                <a:spcPts val="1000"/>
              </a:spcBef>
              <a:spcAft>
                <a:spcPts val="1000"/>
              </a:spcAft>
              <a:buClr>
                <a:srgbClr val="222222"/>
              </a:buClr>
              <a:buSzPts val="1200"/>
              <a:buFont typeface="Arial"/>
              <a:buChar char="●"/>
            </a:pPr>
            <a:r>
              <a:rPr lang="en" sz="1200" dirty="0">
                <a:solidFill>
                  <a:srgbClr val="222222"/>
                </a:solidFill>
                <a:highlight>
                  <a:srgbClr val="FFFFFF"/>
                </a:highlight>
                <a:latin typeface="Arial"/>
                <a:ea typeface="Arial"/>
                <a:cs typeface="Arial"/>
                <a:sym typeface="Arial"/>
              </a:rPr>
              <a:t>That means the dataset can also be used to </a:t>
            </a:r>
            <a:r>
              <a:rPr lang="en" sz="1200" b="1" dirty="0">
                <a:solidFill>
                  <a:srgbClr val="222222"/>
                </a:solidFill>
                <a:highlight>
                  <a:srgbClr val="FFFFFF"/>
                </a:highlight>
                <a:latin typeface="Arial"/>
                <a:ea typeface="Arial"/>
                <a:cs typeface="Arial"/>
                <a:sym typeface="Arial"/>
              </a:rPr>
              <a:t>predict </a:t>
            </a:r>
            <a:r>
              <a:rPr lang="en" sz="1200" dirty="0">
                <a:solidFill>
                  <a:srgbClr val="222222"/>
                </a:solidFill>
                <a:highlight>
                  <a:srgbClr val="FFFFFF"/>
                </a:highlight>
                <a:latin typeface="Arial"/>
                <a:ea typeface="Arial"/>
                <a:cs typeface="Arial"/>
                <a:sym typeface="Arial"/>
              </a:rPr>
              <a:t>the duration needed to recover a system to its normal state.</a:t>
            </a:r>
            <a:endParaRPr sz="1200" dirty="0">
              <a:solidFill>
                <a:srgbClr val="222222"/>
              </a:solidFill>
              <a:highlight>
                <a:srgbClr val="FFFFFF"/>
              </a:highlight>
              <a:latin typeface="Arial"/>
              <a:ea typeface="Arial"/>
              <a:cs typeface="Arial"/>
              <a:sym typeface="Arial"/>
            </a:endParaRPr>
          </a:p>
        </p:txBody>
      </p:sp>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was the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290" name="Google Shape;290;p15"/>
          <p:cNvSpPr txBox="1">
            <a:spLocks noGrp="1"/>
          </p:cNvSpPr>
          <p:nvPr>
            <p:ph type="body" idx="1"/>
          </p:nvPr>
        </p:nvSpPr>
        <p:spPr>
          <a:xfrm>
            <a:off x="1303800" y="1449019"/>
            <a:ext cx="7030500" cy="3186776"/>
          </a:xfrm>
          <a:prstGeom prst="rect">
            <a:avLst/>
          </a:prstGeom>
        </p:spPr>
        <p:txBody>
          <a:bodyPr spcFirstLastPara="1" wrap="square" lIns="91425" tIns="91425" rIns="91425" bIns="91425" anchor="t" anchorCtr="0">
            <a:noAutofit/>
          </a:bodyPr>
          <a:lstStyle/>
          <a:p>
            <a:pPr>
              <a:lnSpc>
                <a:spcPct val="200000"/>
              </a:lnSpc>
            </a:pPr>
            <a:r>
              <a:rPr lang="en" sz="1200" dirty="0"/>
              <a:t>The dataset has a total of 36 attributes.</a:t>
            </a:r>
            <a:endParaRPr sz="1200" dirty="0"/>
          </a:p>
          <a:p>
            <a:pPr>
              <a:lnSpc>
                <a:spcPct val="200000"/>
              </a:lnSpc>
            </a:pPr>
            <a:r>
              <a:rPr lang="en" sz="1200" dirty="0"/>
              <a:t>There are </a:t>
            </a:r>
            <a:r>
              <a:rPr lang="en" sz="1200" b="1" dirty="0"/>
              <a:t>141712</a:t>
            </a:r>
            <a:r>
              <a:rPr lang="en" sz="1200" dirty="0"/>
              <a:t> records in dataset.</a:t>
            </a:r>
            <a:endParaRPr sz="1200" dirty="0"/>
          </a:p>
          <a:p>
            <a:pPr>
              <a:lnSpc>
                <a:spcPct val="200000"/>
              </a:lnSpc>
            </a:pPr>
            <a:r>
              <a:rPr lang="en" sz="1200" dirty="0"/>
              <a:t>The prediction variable will be made from two date attributes given in dataset</a:t>
            </a:r>
            <a:endParaRPr sz="1200" dirty="0"/>
          </a:p>
          <a:p>
            <a:pPr marL="914400" lvl="1" indent="-298450" algn="l" rtl="0">
              <a:lnSpc>
                <a:spcPct val="200000"/>
              </a:lnSpc>
              <a:spcBef>
                <a:spcPts val="0"/>
              </a:spcBef>
              <a:spcAft>
                <a:spcPts val="0"/>
              </a:spcAft>
              <a:buSzPts val="1100"/>
              <a:buAutoNum type="alphaLcPeriod"/>
            </a:pPr>
            <a:r>
              <a:rPr lang="en" dirty="0"/>
              <a:t>opened_at : </a:t>
            </a:r>
            <a:r>
              <a:rPr lang="en" sz="1000" dirty="0">
                <a:solidFill>
                  <a:srgbClr val="123654"/>
                </a:solidFill>
                <a:latin typeface="Arial"/>
                <a:ea typeface="Arial"/>
                <a:cs typeface="Arial"/>
                <a:sym typeface="Arial"/>
              </a:rPr>
              <a:t>incident user opening date and time;</a:t>
            </a:r>
            <a:endParaRPr sz="1000" dirty="0">
              <a:solidFill>
                <a:srgbClr val="123654"/>
              </a:solidFill>
              <a:latin typeface="Arial"/>
              <a:ea typeface="Arial"/>
              <a:cs typeface="Arial"/>
              <a:sym typeface="Arial"/>
            </a:endParaRPr>
          </a:p>
          <a:p>
            <a:pPr marL="914400" lvl="1" indent="-292100" algn="l" rtl="0">
              <a:lnSpc>
                <a:spcPct val="200000"/>
              </a:lnSpc>
              <a:spcBef>
                <a:spcPts val="0"/>
              </a:spcBef>
              <a:spcAft>
                <a:spcPts val="0"/>
              </a:spcAft>
              <a:buClr>
                <a:srgbClr val="123654"/>
              </a:buClr>
              <a:buSzPts val="1000"/>
              <a:buFont typeface="Arial"/>
              <a:buAutoNum type="alphaLcPeriod"/>
            </a:pPr>
            <a:r>
              <a:rPr lang="en-US" dirty="0"/>
              <a:t>closed</a:t>
            </a:r>
            <a:r>
              <a:rPr lang="en" dirty="0"/>
              <a:t>_at : </a:t>
            </a:r>
            <a:r>
              <a:rPr lang="en" sz="1000" dirty="0">
                <a:solidFill>
                  <a:srgbClr val="123654"/>
                </a:solidFill>
                <a:latin typeface="Arial"/>
                <a:ea typeface="Arial"/>
                <a:cs typeface="Arial"/>
                <a:sym typeface="Arial"/>
              </a:rPr>
              <a:t>incident user close date and time</a:t>
            </a:r>
            <a:endParaRPr sz="1000" dirty="0">
              <a:solidFill>
                <a:srgbClr val="123654"/>
              </a:solidFill>
              <a:latin typeface="Arial"/>
              <a:ea typeface="Arial"/>
              <a:cs typeface="Arial"/>
              <a:sym typeface="Arial"/>
            </a:endParaRPr>
          </a:p>
          <a:p>
            <a:pPr lvl="1" indent="-292100">
              <a:lnSpc>
                <a:spcPct val="200000"/>
              </a:lnSpc>
              <a:spcBef>
                <a:spcPts val="0"/>
              </a:spcBef>
              <a:buClr>
                <a:srgbClr val="123654"/>
              </a:buClr>
              <a:buSzPts val="1000"/>
              <a:buFont typeface="Arial"/>
              <a:buAutoNum type="alphaLcPeriod"/>
            </a:pPr>
            <a:r>
              <a:rPr lang="en-US" sz="1000" dirty="0"/>
              <a:t>duration</a:t>
            </a:r>
            <a:r>
              <a:rPr lang="en" sz="1000" dirty="0">
                <a:solidFill>
                  <a:srgbClr val="123654"/>
                </a:solidFill>
                <a:latin typeface="Arial"/>
                <a:ea typeface="Arial"/>
                <a:cs typeface="Arial"/>
                <a:sym typeface="Arial"/>
              </a:rPr>
              <a:t> = </a:t>
            </a:r>
            <a:r>
              <a:rPr lang="en-US" sz="1000" dirty="0" err="1">
                <a:solidFill>
                  <a:srgbClr val="002060"/>
                </a:solidFill>
              </a:rPr>
              <a:t>closed_at</a:t>
            </a:r>
            <a:r>
              <a:rPr lang="en-US" sz="1000" dirty="0">
                <a:solidFill>
                  <a:srgbClr val="002060"/>
                </a:solidFill>
              </a:rPr>
              <a:t> – </a:t>
            </a:r>
            <a:r>
              <a:rPr lang="en-US" sz="1000" dirty="0" err="1">
                <a:solidFill>
                  <a:srgbClr val="002060"/>
                </a:solidFill>
              </a:rPr>
              <a:t>opened_at</a:t>
            </a:r>
            <a:endParaRPr lang="en-US" sz="1000" dirty="0">
              <a:solidFill>
                <a:srgbClr val="002060"/>
              </a:solidFill>
            </a:endParaRPr>
          </a:p>
          <a:p>
            <a:pPr lvl="1" indent="-292100">
              <a:lnSpc>
                <a:spcPct val="200000"/>
              </a:lnSpc>
              <a:spcBef>
                <a:spcPts val="0"/>
              </a:spcBef>
              <a:buClr>
                <a:srgbClr val="123654"/>
              </a:buClr>
              <a:buSzPts val="1000"/>
              <a:buFont typeface="Arial"/>
              <a:buAutoNum type="alphaLcPeriod"/>
            </a:pPr>
            <a:r>
              <a:rPr lang="en-US" sz="1000" dirty="0">
                <a:solidFill>
                  <a:schemeClr val="bg2"/>
                </a:solidFill>
              </a:rPr>
              <a:t>Duration</a:t>
            </a:r>
            <a:r>
              <a:rPr lang="en-US" sz="1000" dirty="0">
                <a:solidFill>
                  <a:srgbClr val="002060"/>
                </a:solidFill>
              </a:rPr>
              <a:t> has been initially converted into three variable, days, hours and minutes and for simplicity EDA will be performed by using days only, later for prediction these duration will be combined into days unit, as only numeric value are accepted by the ML algorithms</a:t>
            </a:r>
          </a:p>
          <a:p>
            <a:pPr marL="336550" indent="-171450">
              <a:lnSpc>
                <a:spcPct val="200000"/>
              </a:lnSpc>
              <a:buClr>
                <a:srgbClr val="123654"/>
              </a:buClr>
              <a:buSzPts val="1000"/>
            </a:pPr>
            <a:r>
              <a:rPr lang="en" sz="1200" dirty="0"/>
              <a:t>The </a:t>
            </a:r>
            <a:r>
              <a:rPr lang="en-US" sz="1200" dirty="0"/>
              <a:t>null values or unknown values in dataset are denoted by “?”.</a:t>
            </a:r>
          </a:p>
          <a:p>
            <a:pPr marL="336550" indent="-171450">
              <a:lnSpc>
                <a:spcPct val="200000"/>
              </a:lnSpc>
              <a:buClr>
                <a:srgbClr val="123654"/>
              </a:buClr>
              <a:buSzPts val="1000"/>
            </a:pPr>
            <a:endParaRPr lang="en-US" sz="1200" dirty="0"/>
          </a:p>
          <a:p>
            <a:pPr marL="336550" indent="-171450">
              <a:lnSpc>
                <a:spcPct val="200000"/>
              </a:lnSpc>
              <a:buClr>
                <a:srgbClr val="123654"/>
              </a:buClr>
              <a:buSzPts val="1000"/>
            </a:pPr>
            <a:endParaRPr lang="en-US" sz="1200" dirty="0">
              <a:solidFill>
                <a:schemeClr val="bg2"/>
              </a:solidFill>
              <a:latin typeface="Nunito" panose="020B0604020202020204" charset="0"/>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D2A9-F4D3-4E14-8158-527C016A0377}"/>
              </a:ext>
            </a:extLst>
          </p:cNvPr>
          <p:cNvSpPr>
            <a:spLocks noGrp="1"/>
          </p:cNvSpPr>
          <p:nvPr>
            <p:ph type="title"/>
          </p:nvPr>
        </p:nvSpPr>
        <p:spPr/>
        <p:txBody>
          <a:bodyPr/>
          <a:lstStyle/>
          <a:p>
            <a:r>
              <a:rPr lang="en-US" dirty="0"/>
              <a:t>Exploratory Data Analysis (EDA)</a:t>
            </a:r>
          </a:p>
        </p:txBody>
      </p:sp>
      <p:pic>
        <p:nvPicPr>
          <p:cNvPr id="5" name="Picture 4">
            <a:extLst>
              <a:ext uri="{FF2B5EF4-FFF2-40B4-BE49-F238E27FC236}">
                <a16:creationId xmlns:a16="http://schemas.microsoft.com/office/drawing/2014/main" id="{543B027C-0474-4852-AD61-B20BF92A2C30}"/>
              </a:ext>
            </a:extLst>
          </p:cNvPr>
          <p:cNvPicPr>
            <a:picLocks noChangeAspect="1"/>
          </p:cNvPicPr>
          <p:nvPr/>
        </p:nvPicPr>
        <p:blipFill>
          <a:blip r:embed="rId2"/>
          <a:stretch>
            <a:fillRect/>
          </a:stretch>
        </p:blipFill>
        <p:spPr>
          <a:xfrm>
            <a:off x="467834" y="1546600"/>
            <a:ext cx="6414976" cy="2676448"/>
          </a:xfrm>
          <a:prstGeom prst="rect">
            <a:avLst/>
          </a:prstGeom>
        </p:spPr>
      </p:pic>
      <p:sp>
        <p:nvSpPr>
          <p:cNvPr id="3" name="Text Placeholder 2">
            <a:extLst>
              <a:ext uri="{FF2B5EF4-FFF2-40B4-BE49-F238E27FC236}">
                <a16:creationId xmlns:a16="http://schemas.microsoft.com/office/drawing/2014/main" id="{C32BF611-0936-4563-B6EE-DAC43EC6BD6B}"/>
              </a:ext>
            </a:extLst>
          </p:cNvPr>
          <p:cNvSpPr>
            <a:spLocks noGrp="1"/>
          </p:cNvSpPr>
          <p:nvPr>
            <p:ph type="body" idx="1"/>
          </p:nvPr>
        </p:nvSpPr>
        <p:spPr>
          <a:xfrm>
            <a:off x="6641805" y="1546600"/>
            <a:ext cx="1919324" cy="2541600"/>
          </a:xfrm>
        </p:spPr>
        <p:txBody>
          <a:bodyPr/>
          <a:lstStyle/>
          <a:p>
            <a:pPr marL="146050" indent="0" algn="just">
              <a:buNone/>
            </a:pPr>
            <a:r>
              <a:rPr lang="en-US" sz="1200" dirty="0"/>
              <a:t>This can be clearly seen from the chart that number of incidents opened in first half of 2016 are rising and lowering again and again, but from onwards incidents are in a stable and also lower number.</a:t>
            </a:r>
          </a:p>
        </p:txBody>
      </p:sp>
    </p:spTree>
    <p:extLst>
      <p:ext uri="{BB962C8B-B14F-4D97-AF65-F5344CB8AC3E}">
        <p14:creationId xmlns:p14="http://schemas.microsoft.com/office/powerpoint/2010/main" val="205003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EEBA-4F11-4363-8D45-D6C409E09F31}"/>
              </a:ext>
            </a:extLst>
          </p:cNvPr>
          <p:cNvSpPr>
            <a:spLocks noGrp="1"/>
          </p:cNvSpPr>
          <p:nvPr>
            <p:ph type="title"/>
          </p:nvPr>
        </p:nvSpPr>
        <p:spPr/>
        <p:txBody>
          <a:bodyPr/>
          <a:lstStyle/>
          <a:p>
            <a:r>
              <a:rPr lang="en-US" dirty="0"/>
              <a:t>Priority</a:t>
            </a:r>
          </a:p>
        </p:txBody>
      </p:sp>
      <p:sp>
        <p:nvSpPr>
          <p:cNvPr id="3" name="Text Placeholder 2">
            <a:extLst>
              <a:ext uri="{FF2B5EF4-FFF2-40B4-BE49-F238E27FC236}">
                <a16:creationId xmlns:a16="http://schemas.microsoft.com/office/drawing/2014/main" id="{8C4841CD-6174-4E34-855B-3E5E095D4BD7}"/>
              </a:ext>
            </a:extLst>
          </p:cNvPr>
          <p:cNvSpPr>
            <a:spLocks noGrp="1"/>
          </p:cNvSpPr>
          <p:nvPr>
            <p:ph type="body" idx="1"/>
          </p:nvPr>
        </p:nvSpPr>
        <p:spPr>
          <a:xfrm>
            <a:off x="1303800" y="3788751"/>
            <a:ext cx="7030500" cy="832868"/>
          </a:xfrm>
        </p:spPr>
        <p:txBody>
          <a:bodyPr/>
          <a:lstStyle/>
          <a:p>
            <a:pPr marL="146050" indent="0" algn="just">
              <a:buNone/>
            </a:pPr>
            <a:r>
              <a:rPr lang="en-US" sz="1200" dirty="0"/>
              <a:t>Bar chart is showing that most of incidents are of moderate priority , and lowest number of incidents are of critical priority, it is shown in point plot that </a:t>
            </a:r>
            <a:r>
              <a:rPr lang="en-US" sz="1200" b="1" i="1" dirty="0"/>
              <a:t>high </a:t>
            </a:r>
            <a:r>
              <a:rPr lang="en-US" sz="1200" dirty="0"/>
              <a:t>priority incidents are likely to be solved in less time.</a:t>
            </a:r>
          </a:p>
        </p:txBody>
      </p:sp>
      <p:pic>
        <p:nvPicPr>
          <p:cNvPr id="5" name="Picture 4">
            <a:extLst>
              <a:ext uri="{FF2B5EF4-FFF2-40B4-BE49-F238E27FC236}">
                <a16:creationId xmlns:a16="http://schemas.microsoft.com/office/drawing/2014/main" id="{0DCDEE7D-3F8D-4056-A5A1-532D5296015A}"/>
              </a:ext>
            </a:extLst>
          </p:cNvPr>
          <p:cNvPicPr>
            <a:picLocks noChangeAspect="1"/>
          </p:cNvPicPr>
          <p:nvPr/>
        </p:nvPicPr>
        <p:blipFill>
          <a:blip r:embed="rId2"/>
          <a:stretch>
            <a:fillRect/>
          </a:stretch>
        </p:blipFill>
        <p:spPr>
          <a:xfrm>
            <a:off x="1618051" y="1656477"/>
            <a:ext cx="2953949" cy="1986276"/>
          </a:xfrm>
          <a:prstGeom prst="rect">
            <a:avLst/>
          </a:prstGeom>
        </p:spPr>
      </p:pic>
      <p:pic>
        <p:nvPicPr>
          <p:cNvPr id="7" name="Picture 6">
            <a:extLst>
              <a:ext uri="{FF2B5EF4-FFF2-40B4-BE49-F238E27FC236}">
                <a16:creationId xmlns:a16="http://schemas.microsoft.com/office/drawing/2014/main" id="{3BA485CB-4E8E-4463-84B9-CBC57219F88F}"/>
              </a:ext>
            </a:extLst>
          </p:cNvPr>
          <p:cNvPicPr>
            <a:picLocks noChangeAspect="1"/>
          </p:cNvPicPr>
          <p:nvPr/>
        </p:nvPicPr>
        <p:blipFill>
          <a:blip r:embed="rId3"/>
          <a:stretch>
            <a:fillRect/>
          </a:stretch>
        </p:blipFill>
        <p:spPr>
          <a:xfrm>
            <a:off x="4954775" y="1612779"/>
            <a:ext cx="2953947" cy="2073671"/>
          </a:xfrm>
          <a:prstGeom prst="rect">
            <a:avLst/>
          </a:prstGeom>
        </p:spPr>
      </p:pic>
    </p:spTree>
    <p:extLst>
      <p:ext uri="{BB962C8B-B14F-4D97-AF65-F5344CB8AC3E}">
        <p14:creationId xmlns:p14="http://schemas.microsoft.com/office/powerpoint/2010/main" val="127772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2DA4-9702-45DE-9D56-359393C8197A}"/>
              </a:ext>
            </a:extLst>
          </p:cNvPr>
          <p:cNvSpPr>
            <a:spLocks noGrp="1"/>
          </p:cNvSpPr>
          <p:nvPr>
            <p:ph type="title"/>
          </p:nvPr>
        </p:nvSpPr>
        <p:spPr/>
        <p:txBody>
          <a:bodyPr/>
          <a:lstStyle/>
          <a:p>
            <a:r>
              <a:rPr lang="en-US" dirty="0" err="1"/>
              <a:t>sys_mod_count</a:t>
            </a:r>
            <a:br>
              <a:rPr lang="en-US" dirty="0"/>
            </a:br>
            <a:r>
              <a:rPr lang="en-US" sz="1800" b="0" dirty="0"/>
              <a:t>number of incident updates until that moment;</a:t>
            </a:r>
            <a:endParaRPr lang="en-US" dirty="0"/>
          </a:p>
        </p:txBody>
      </p:sp>
      <p:sp>
        <p:nvSpPr>
          <p:cNvPr id="3" name="Text Placeholder 2">
            <a:extLst>
              <a:ext uri="{FF2B5EF4-FFF2-40B4-BE49-F238E27FC236}">
                <a16:creationId xmlns:a16="http://schemas.microsoft.com/office/drawing/2014/main" id="{E15E2F0E-E958-42DB-A73E-A8F607252CE6}"/>
              </a:ext>
            </a:extLst>
          </p:cNvPr>
          <p:cNvSpPr>
            <a:spLocks noGrp="1"/>
          </p:cNvSpPr>
          <p:nvPr>
            <p:ph type="body" idx="1"/>
          </p:nvPr>
        </p:nvSpPr>
        <p:spPr>
          <a:xfrm>
            <a:off x="708837" y="4068726"/>
            <a:ext cx="7308112" cy="850604"/>
          </a:xfrm>
        </p:spPr>
        <p:txBody>
          <a:bodyPr/>
          <a:lstStyle/>
          <a:p>
            <a:pPr marL="146050" indent="0">
              <a:buNone/>
            </a:pPr>
            <a:r>
              <a:rPr lang="en-US" dirty="0"/>
              <a:t>These graphs shows that, this variable is seem to highly positively correlated with duration days, that means more the times incident is updated in system more the duration it needs to be solved.</a:t>
            </a:r>
          </a:p>
        </p:txBody>
      </p:sp>
      <p:pic>
        <p:nvPicPr>
          <p:cNvPr id="5" name="Picture 4">
            <a:extLst>
              <a:ext uri="{FF2B5EF4-FFF2-40B4-BE49-F238E27FC236}">
                <a16:creationId xmlns:a16="http://schemas.microsoft.com/office/drawing/2014/main" id="{0760C9CA-C6F8-41AC-9F8C-B0717732D287}"/>
              </a:ext>
            </a:extLst>
          </p:cNvPr>
          <p:cNvPicPr>
            <a:picLocks noChangeAspect="1"/>
          </p:cNvPicPr>
          <p:nvPr/>
        </p:nvPicPr>
        <p:blipFill>
          <a:blip r:embed="rId2"/>
          <a:stretch>
            <a:fillRect/>
          </a:stretch>
        </p:blipFill>
        <p:spPr>
          <a:xfrm>
            <a:off x="1041329" y="1391042"/>
            <a:ext cx="2630448" cy="2608219"/>
          </a:xfrm>
          <a:prstGeom prst="rect">
            <a:avLst/>
          </a:prstGeom>
        </p:spPr>
      </p:pic>
      <p:pic>
        <p:nvPicPr>
          <p:cNvPr id="7" name="Picture 6">
            <a:extLst>
              <a:ext uri="{FF2B5EF4-FFF2-40B4-BE49-F238E27FC236}">
                <a16:creationId xmlns:a16="http://schemas.microsoft.com/office/drawing/2014/main" id="{02003C68-9FA6-4E26-B635-78CBE23A8247}"/>
              </a:ext>
            </a:extLst>
          </p:cNvPr>
          <p:cNvPicPr>
            <a:picLocks noChangeAspect="1"/>
          </p:cNvPicPr>
          <p:nvPr/>
        </p:nvPicPr>
        <p:blipFill>
          <a:blip r:embed="rId3"/>
          <a:stretch>
            <a:fillRect/>
          </a:stretch>
        </p:blipFill>
        <p:spPr>
          <a:xfrm>
            <a:off x="4176034" y="1391042"/>
            <a:ext cx="3766478" cy="2617889"/>
          </a:xfrm>
          <a:prstGeom prst="rect">
            <a:avLst/>
          </a:prstGeom>
        </p:spPr>
      </p:pic>
    </p:spTree>
    <p:extLst>
      <p:ext uri="{BB962C8B-B14F-4D97-AF65-F5344CB8AC3E}">
        <p14:creationId xmlns:p14="http://schemas.microsoft.com/office/powerpoint/2010/main" val="254385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F973-73C6-4B3F-9B36-6B4EB1DA75B4}"/>
              </a:ext>
            </a:extLst>
          </p:cNvPr>
          <p:cNvSpPr>
            <a:spLocks noGrp="1"/>
          </p:cNvSpPr>
          <p:nvPr>
            <p:ph type="title"/>
          </p:nvPr>
        </p:nvSpPr>
        <p:spPr/>
        <p:txBody>
          <a:bodyPr/>
          <a:lstStyle/>
          <a:p>
            <a:r>
              <a:rPr lang="en-US" dirty="0"/>
              <a:t>Urgency.</a:t>
            </a:r>
          </a:p>
        </p:txBody>
      </p:sp>
      <p:sp>
        <p:nvSpPr>
          <p:cNvPr id="3" name="Text Placeholder 2">
            <a:extLst>
              <a:ext uri="{FF2B5EF4-FFF2-40B4-BE49-F238E27FC236}">
                <a16:creationId xmlns:a16="http://schemas.microsoft.com/office/drawing/2014/main" id="{41C03780-4929-4A45-9616-BB741478FB9B}"/>
              </a:ext>
            </a:extLst>
          </p:cNvPr>
          <p:cNvSpPr>
            <a:spLocks noGrp="1"/>
          </p:cNvSpPr>
          <p:nvPr>
            <p:ph type="body" idx="1"/>
          </p:nvPr>
        </p:nvSpPr>
        <p:spPr>
          <a:xfrm>
            <a:off x="1303800" y="3756836"/>
            <a:ext cx="7030500" cy="774813"/>
          </a:xfrm>
        </p:spPr>
        <p:txBody>
          <a:bodyPr/>
          <a:lstStyle/>
          <a:p>
            <a:pPr marL="146050" indent="0">
              <a:buNone/>
            </a:pPr>
            <a:r>
              <a:rPr lang="en-US" dirty="0"/>
              <a:t>Most of the incidents are of medium urgency, the </a:t>
            </a:r>
            <a:r>
              <a:rPr lang="en-US" b="1" i="1" dirty="0"/>
              <a:t>high </a:t>
            </a:r>
            <a:r>
              <a:rPr lang="en-US" dirty="0"/>
              <a:t>urgency incidents indeed are solved in lesser time.</a:t>
            </a:r>
          </a:p>
        </p:txBody>
      </p:sp>
      <p:pic>
        <p:nvPicPr>
          <p:cNvPr id="5" name="Picture 4">
            <a:extLst>
              <a:ext uri="{FF2B5EF4-FFF2-40B4-BE49-F238E27FC236}">
                <a16:creationId xmlns:a16="http://schemas.microsoft.com/office/drawing/2014/main" id="{8EAE4B34-A77F-4C10-8DD5-F4D9C837BC2C}"/>
              </a:ext>
            </a:extLst>
          </p:cNvPr>
          <p:cNvPicPr>
            <a:picLocks noChangeAspect="1"/>
          </p:cNvPicPr>
          <p:nvPr/>
        </p:nvPicPr>
        <p:blipFill>
          <a:blip r:embed="rId2"/>
          <a:stretch>
            <a:fillRect/>
          </a:stretch>
        </p:blipFill>
        <p:spPr>
          <a:xfrm>
            <a:off x="1644042" y="1719959"/>
            <a:ext cx="2847623" cy="1914781"/>
          </a:xfrm>
          <a:prstGeom prst="rect">
            <a:avLst/>
          </a:prstGeom>
        </p:spPr>
      </p:pic>
      <p:pic>
        <p:nvPicPr>
          <p:cNvPr id="7" name="Picture 6">
            <a:extLst>
              <a:ext uri="{FF2B5EF4-FFF2-40B4-BE49-F238E27FC236}">
                <a16:creationId xmlns:a16="http://schemas.microsoft.com/office/drawing/2014/main" id="{470B7D57-984E-4A19-8288-BDC625B7F714}"/>
              </a:ext>
            </a:extLst>
          </p:cNvPr>
          <p:cNvPicPr>
            <a:picLocks noChangeAspect="1"/>
          </p:cNvPicPr>
          <p:nvPr/>
        </p:nvPicPr>
        <p:blipFill>
          <a:blip r:embed="rId3"/>
          <a:stretch>
            <a:fillRect/>
          </a:stretch>
        </p:blipFill>
        <p:spPr>
          <a:xfrm>
            <a:off x="4884167" y="1677833"/>
            <a:ext cx="2847622" cy="1999031"/>
          </a:xfrm>
          <a:prstGeom prst="rect">
            <a:avLst/>
          </a:prstGeom>
        </p:spPr>
      </p:pic>
    </p:spTree>
    <p:extLst>
      <p:ext uri="{BB962C8B-B14F-4D97-AF65-F5344CB8AC3E}">
        <p14:creationId xmlns:p14="http://schemas.microsoft.com/office/powerpoint/2010/main" val="83840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7E59-870E-40D4-B9A3-5F33E6FE0FA5}"/>
              </a:ext>
            </a:extLst>
          </p:cNvPr>
          <p:cNvSpPr>
            <a:spLocks noGrp="1"/>
          </p:cNvSpPr>
          <p:nvPr>
            <p:ph type="title"/>
          </p:nvPr>
        </p:nvSpPr>
        <p:spPr/>
        <p:txBody>
          <a:bodyPr/>
          <a:lstStyle/>
          <a:p>
            <a:r>
              <a:rPr lang="en-US" dirty="0"/>
              <a:t>Data Preprocessing &amp; feature engineering.</a:t>
            </a:r>
          </a:p>
        </p:txBody>
      </p:sp>
      <p:sp>
        <p:nvSpPr>
          <p:cNvPr id="3" name="Text Placeholder 2">
            <a:extLst>
              <a:ext uri="{FF2B5EF4-FFF2-40B4-BE49-F238E27FC236}">
                <a16:creationId xmlns:a16="http://schemas.microsoft.com/office/drawing/2014/main" id="{7627186A-929E-4516-906D-F3E17CC8B010}"/>
              </a:ext>
            </a:extLst>
          </p:cNvPr>
          <p:cNvSpPr>
            <a:spLocks noGrp="1"/>
          </p:cNvSpPr>
          <p:nvPr>
            <p:ph type="body" idx="1"/>
          </p:nvPr>
        </p:nvSpPr>
        <p:spPr>
          <a:xfrm>
            <a:off x="1303800" y="1597874"/>
            <a:ext cx="7030500" cy="3215131"/>
          </a:xfrm>
        </p:spPr>
        <p:txBody>
          <a:bodyPr/>
          <a:lstStyle/>
          <a:p>
            <a:pPr>
              <a:lnSpc>
                <a:spcPct val="150000"/>
              </a:lnSpc>
            </a:pPr>
            <a:r>
              <a:rPr lang="en-US" dirty="0"/>
              <a:t>As described earlier, the unknown or null data in the dataset is denoted by </a:t>
            </a:r>
            <a:r>
              <a:rPr lang="en-US" b="1" dirty="0"/>
              <a:t>“?”.</a:t>
            </a:r>
            <a:r>
              <a:rPr lang="en-US" dirty="0"/>
              <a:t> </a:t>
            </a:r>
          </a:p>
          <a:p>
            <a:pPr>
              <a:lnSpc>
                <a:spcPct val="150000"/>
              </a:lnSpc>
            </a:pPr>
            <a:r>
              <a:rPr lang="en-US" dirty="0"/>
              <a:t>We’ve dropped those columns which had higher percentages of this value.</a:t>
            </a:r>
          </a:p>
          <a:p>
            <a:pPr>
              <a:lnSpc>
                <a:spcPct val="150000"/>
              </a:lnSpc>
            </a:pPr>
            <a:r>
              <a:rPr lang="en-US" dirty="0"/>
              <a:t>Wherever the percentage was low, it is replaced by </a:t>
            </a:r>
            <a:r>
              <a:rPr lang="en-US" b="1" dirty="0"/>
              <a:t>“0”</a:t>
            </a:r>
            <a:r>
              <a:rPr lang="en-US" dirty="0"/>
              <a:t>, which denotes that it is not known.</a:t>
            </a:r>
          </a:p>
          <a:p>
            <a:pPr>
              <a:lnSpc>
                <a:spcPct val="150000"/>
              </a:lnSpc>
            </a:pPr>
            <a:r>
              <a:rPr lang="en-US" dirty="0"/>
              <a:t>All those categorical variables which could be </a:t>
            </a:r>
            <a:r>
              <a:rPr lang="en-US" i="1" dirty="0"/>
              <a:t>label encoded , </a:t>
            </a:r>
            <a:r>
              <a:rPr lang="en-US" dirty="0"/>
              <a:t>are treated as such.</a:t>
            </a:r>
          </a:p>
          <a:p>
            <a:pPr>
              <a:lnSpc>
                <a:spcPct val="150000"/>
              </a:lnSpc>
            </a:pPr>
            <a:r>
              <a:rPr lang="en-US" dirty="0"/>
              <a:t>All those categorical where the values were </a:t>
            </a:r>
            <a:r>
              <a:rPr lang="en-US" i="1" dirty="0"/>
              <a:t>alphanumerical ,</a:t>
            </a:r>
            <a:r>
              <a:rPr lang="en-US" dirty="0"/>
              <a:t> they’re converted in numeric only.</a:t>
            </a:r>
          </a:p>
          <a:p>
            <a:pPr>
              <a:lnSpc>
                <a:spcPct val="150000"/>
              </a:lnSpc>
            </a:pPr>
            <a:r>
              <a:rPr lang="en-US" dirty="0"/>
              <a:t>Dates has been converted into different numeric variables – </a:t>
            </a:r>
            <a:r>
              <a:rPr lang="en-US" b="1" i="1" dirty="0"/>
              <a:t>years</a:t>
            </a:r>
            <a:r>
              <a:rPr lang="en-US" dirty="0"/>
              <a:t>, </a:t>
            </a:r>
            <a:r>
              <a:rPr lang="en-US" b="1" i="1" dirty="0"/>
              <a:t>months, days, hours </a:t>
            </a:r>
            <a:r>
              <a:rPr lang="en-US" dirty="0"/>
              <a:t>and </a:t>
            </a:r>
            <a:r>
              <a:rPr lang="en-US" b="1" i="1" dirty="0"/>
              <a:t>minutes.</a:t>
            </a:r>
            <a:endParaRPr lang="en-US" dirty="0"/>
          </a:p>
        </p:txBody>
      </p:sp>
    </p:spTree>
    <p:extLst>
      <p:ext uri="{BB962C8B-B14F-4D97-AF65-F5344CB8AC3E}">
        <p14:creationId xmlns:p14="http://schemas.microsoft.com/office/powerpoint/2010/main" val="257354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B6BF-8F76-4B33-959D-0883F6182299}"/>
              </a:ext>
            </a:extLst>
          </p:cNvPr>
          <p:cNvSpPr>
            <a:spLocks noGrp="1"/>
          </p:cNvSpPr>
          <p:nvPr>
            <p:ph type="title"/>
          </p:nvPr>
        </p:nvSpPr>
        <p:spPr/>
        <p:txBody>
          <a:bodyPr/>
          <a:lstStyle/>
          <a:p>
            <a:r>
              <a:rPr lang="en-US" dirty="0"/>
              <a:t>Feature Selection.</a:t>
            </a:r>
          </a:p>
        </p:txBody>
      </p:sp>
      <p:sp>
        <p:nvSpPr>
          <p:cNvPr id="3" name="Text Placeholder 2">
            <a:extLst>
              <a:ext uri="{FF2B5EF4-FFF2-40B4-BE49-F238E27FC236}">
                <a16:creationId xmlns:a16="http://schemas.microsoft.com/office/drawing/2014/main" id="{85101ACA-EC29-476D-9DFC-7F06D4EB45EF}"/>
              </a:ext>
            </a:extLst>
          </p:cNvPr>
          <p:cNvSpPr>
            <a:spLocks noGrp="1"/>
          </p:cNvSpPr>
          <p:nvPr>
            <p:ph type="body" idx="1"/>
          </p:nvPr>
        </p:nvSpPr>
        <p:spPr>
          <a:xfrm>
            <a:off x="1232915" y="1250544"/>
            <a:ext cx="7030500" cy="3208041"/>
          </a:xfrm>
        </p:spPr>
        <p:txBody>
          <a:bodyPr/>
          <a:lstStyle/>
          <a:p>
            <a:pPr>
              <a:lnSpc>
                <a:spcPct val="250000"/>
              </a:lnSpc>
            </a:pPr>
            <a:r>
              <a:rPr lang="en-US" dirty="0"/>
              <a:t>Two methods have been applied for feature selection.</a:t>
            </a:r>
          </a:p>
          <a:p>
            <a:pPr lvl="1">
              <a:lnSpc>
                <a:spcPct val="250000"/>
              </a:lnSpc>
              <a:spcBef>
                <a:spcPts val="0"/>
              </a:spcBef>
              <a:buFont typeface="+mj-lt"/>
              <a:buAutoNum type="arabicPeriod"/>
            </a:pPr>
            <a:r>
              <a:rPr lang="en-US" b="1" dirty="0"/>
              <a:t>Statistical approach: </a:t>
            </a:r>
          </a:p>
          <a:p>
            <a:pPr lvl="2">
              <a:lnSpc>
                <a:spcPct val="250000"/>
              </a:lnSpc>
              <a:spcBef>
                <a:spcPts val="0"/>
              </a:spcBef>
              <a:buFont typeface="+mj-lt"/>
              <a:buAutoNum type="romanUcPeriod"/>
            </a:pPr>
            <a:r>
              <a:rPr lang="en-US" dirty="0">
                <a:solidFill>
                  <a:srgbClr val="002060"/>
                </a:solidFill>
              </a:rPr>
              <a:t>by looking at the correlations between feature and predictive variable.</a:t>
            </a:r>
          </a:p>
          <a:p>
            <a:pPr lvl="2">
              <a:lnSpc>
                <a:spcPct val="250000"/>
              </a:lnSpc>
              <a:spcBef>
                <a:spcPts val="0"/>
              </a:spcBef>
              <a:buFont typeface="+mj-lt"/>
              <a:buAutoNum type="romanUcPeriod"/>
            </a:pPr>
            <a:r>
              <a:rPr lang="en-US" dirty="0">
                <a:solidFill>
                  <a:srgbClr val="002060"/>
                </a:solidFill>
              </a:rPr>
              <a:t>Box plots showing relations between the feature and target variable.</a:t>
            </a:r>
          </a:p>
          <a:p>
            <a:pPr marL="844550" lvl="1" indent="-228600">
              <a:lnSpc>
                <a:spcPct val="250000"/>
              </a:lnSpc>
              <a:spcBef>
                <a:spcPts val="0"/>
              </a:spcBef>
              <a:buFont typeface="+mj-lt"/>
              <a:buAutoNum type="arabicPeriod"/>
            </a:pPr>
            <a:r>
              <a:rPr lang="en-US" b="1" dirty="0">
                <a:solidFill>
                  <a:schemeClr val="bg2"/>
                </a:solidFill>
              </a:rPr>
              <a:t>RandomForrest Feature importance Chart approach:</a:t>
            </a:r>
          </a:p>
          <a:p>
            <a:pPr marL="615950" lvl="1" indent="0">
              <a:lnSpc>
                <a:spcPct val="150000"/>
              </a:lnSpc>
              <a:spcBef>
                <a:spcPts val="0"/>
              </a:spcBef>
              <a:buNone/>
            </a:pPr>
            <a:r>
              <a:rPr lang="en-US" dirty="0">
                <a:solidFill>
                  <a:srgbClr val="002060"/>
                </a:solidFill>
              </a:rPr>
              <a:t>On all remaining variable a rough model of </a:t>
            </a:r>
            <a:r>
              <a:rPr lang="en-US" b="1" dirty="0" err="1">
                <a:solidFill>
                  <a:srgbClr val="002060"/>
                </a:solidFill>
              </a:rPr>
              <a:t>RandomForestRegressor</a:t>
            </a:r>
            <a:r>
              <a:rPr lang="en-US" dirty="0">
                <a:solidFill>
                  <a:srgbClr val="002060"/>
                </a:solidFill>
              </a:rPr>
              <a:t> has been trained and then by looking at the Feature Importance Chart, the irrelevant features are omitted gradually. The process is repeated several times.</a:t>
            </a:r>
          </a:p>
          <a:p>
            <a:pPr lvl="1">
              <a:lnSpc>
                <a:spcPct val="250000"/>
              </a:lnSpc>
              <a:spcBef>
                <a:spcPts val="0"/>
              </a:spcBef>
              <a:buFont typeface="+mj-lt"/>
              <a:buAutoNum type="arabicPeriod"/>
            </a:pPr>
            <a:endParaRPr lang="en-US" b="1" dirty="0"/>
          </a:p>
        </p:txBody>
      </p:sp>
    </p:spTree>
    <p:extLst>
      <p:ext uri="{BB962C8B-B14F-4D97-AF65-F5344CB8AC3E}">
        <p14:creationId xmlns:p14="http://schemas.microsoft.com/office/powerpoint/2010/main" val="356172883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6582</TotalTime>
  <Words>720</Words>
  <Application>Microsoft Macintosh PowerPoint</Application>
  <PresentationFormat>Affichage à l'écran (16:9)</PresentationFormat>
  <Paragraphs>61</Paragraphs>
  <Slides>13</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Nunito</vt:lpstr>
      <vt:lpstr>Maven Pro</vt:lpstr>
      <vt:lpstr>Arial</vt:lpstr>
      <vt:lpstr>Momentum</vt:lpstr>
      <vt:lpstr>Incident Management Process   duration prediction.</vt:lpstr>
      <vt:lpstr>What was the problem?</vt:lpstr>
      <vt:lpstr>Dataset.</vt:lpstr>
      <vt:lpstr>Exploratory Data Analysis (EDA)</vt:lpstr>
      <vt:lpstr>Priority</vt:lpstr>
      <vt:lpstr>sys_mod_count number of incident updates until that moment;</vt:lpstr>
      <vt:lpstr>Urgency.</vt:lpstr>
      <vt:lpstr>Data Preprocessing &amp; feature engineering.</vt:lpstr>
      <vt:lpstr>Feature Selection.</vt:lpstr>
      <vt:lpstr>Model Training</vt:lpstr>
      <vt:lpstr>Final (Best) Model refining and pickling.</vt:lpstr>
      <vt:lpstr>Django-REST-framework.</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Process   duration prediction.</dc:title>
  <cp:lastModifiedBy>Microsoft Office User</cp:lastModifiedBy>
  <cp:revision>14</cp:revision>
  <dcterms:modified xsi:type="dcterms:W3CDTF">2020-01-30T22:45:58Z</dcterms:modified>
</cp:coreProperties>
</file>